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37"/>
  </p:notesMasterIdLst>
  <p:handoutMasterIdLst>
    <p:handoutMasterId r:id="rId38"/>
  </p:handoutMasterIdLst>
  <p:sldIdLst>
    <p:sldId id="507" r:id="rId2"/>
    <p:sldId id="508" r:id="rId3"/>
    <p:sldId id="509" r:id="rId4"/>
    <p:sldId id="510" r:id="rId5"/>
    <p:sldId id="511" r:id="rId6"/>
    <p:sldId id="512" r:id="rId7"/>
    <p:sldId id="541" r:id="rId8"/>
    <p:sldId id="513" r:id="rId9"/>
    <p:sldId id="514" r:id="rId10"/>
    <p:sldId id="515" r:id="rId11"/>
    <p:sldId id="517" r:id="rId12"/>
    <p:sldId id="516" r:id="rId13"/>
    <p:sldId id="519" r:id="rId14"/>
    <p:sldId id="518" r:id="rId15"/>
    <p:sldId id="520" r:id="rId16"/>
    <p:sldId id="521" r:id="rId17"/>
    <p:sldId id="522" r:id="rId18"/>
    <p:sldId id="523" r:id="rId19"/>
    <p:sldId id="524" r:id="rId20"/>
    <p:sldId id="525" r:id="rId21"/>
    <p:sldId id="526" r:id="rId22"/>
    <p:sldId id="527" r:id="rId23"/>
    <p:sldId id="528" r:id="rId24"/>
    <p:sldId id="529" r:id="rId25"/>
    <p:sldId id="530" r:id="rId26"/>
    <p:sldId id="531" r:id="rId27"/>
    <p:sldId id="532" r:id="rId28"/>
    <p:sldId id="533" r:id="rId29"/>
    <p:sldId id="534" r:id="rId30"/>
    <p:sldId id="535" r:id="rId31"/>
    <p:sldId id="536" r:id="rId32"/>
    <p:sldId id="537" r:id="rId33"/>
    <p:sldId id="538" r:id="rId34"/>
    <p:sldId id="539" r:id="rId35"/>
    <p:sldId id="54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000"/>
    <a:srgbClr val="FF505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49" autoAdjust="0"/>
    <p:restoredTop sz="69542" autoAdjust="0"/>
  </p:normalViewPr>
  <p:slideViewPr>
    <p:cSldViewPr snapToGrid="0">
      <p:cViewPr varScale="1">
        <p:scale>
          <a:sx n="98" d="100"/>
          <a:sy n="98" d="100"/>
        </p:scale>
        <p:origin x="427" y="86"/>
      </p:cViewPr>
      <p:guideLst>
        <p:guide orient="horz" pos="2160"/>
        <p:guide pos="2880"/>
      </p:guideLst>
    </p:cSldViewPr>
  </p:slideViewPr>
  <p:notesTextViewPr>
    <p:cViewPr>
      <p:scale>
        <a:sx n="1" d="1"/>
        <a:sy n="1" d="1"/>
      </p:scale>
      <p:origin x="0" y="0"/>
    </p:cViewPr>
  </p:notesTextViewPr>
  <p:notesViewPr>
    <p:cSldViewPr snapToGrid="0">
      <p:cViewPr varScale="1">
        <p:scale>
          <a:sx n="54" d="100"/>
          <a:sy n="54" d="100"/>
        </p:scale>
        <p:origin x="282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24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39857-7D2A-40DC-B35A-92E5CB42C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DF3AFA-8367-470B-9C4B-24908B2A6F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CD61E7-57CD-408F-B6EB-6DD0FCE2F90B}" type="datetimeFigureOut">
              <a:rPr lang="en-US" smtClean="0"/>
              <a:t>7/15/2019</a:t>
            </a:fld>
            <a:endParaRPr lang="en-US"/>
          </a:p>
        </p:txBody>
      </p:sp>
      <p:sp>
        <p:nvSpPr>
          <p:cNvPr id="4" name="Footer Placeholder 3">
            <a:extLst>
              <a:ext uri="{FF2B5EF4-FFF2-40B4-BE49-F238E27FC236}">
                <a16:creationId xmlns:a16="http://schemas.microsoft.com/office/drawing/2014/main" id="{CA8731F1-EEE4-450B-8427-0A2AAB2A8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C3AED5-EA6C-4C0C-873C-CA17BA76EE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AF40B-B8D3-4DED-97C8-2C7918E49D92}" type="slidenum">
              <a:rPr lang="en-US" smtClean="0"/>
              <a:t>‹#›</a:t>
            </a:fld>
            <a:endParaRPr lang="en-US"/>
          </a:p>
        </p:txBody>
      </p:sp>
    </p:spTree>
    <p:extLst>
      <p:ext uri="{BB962C8B-B14F-4D97-AF65-F5344CB8AC3E}">
        <p14:creationId xmlns:p14="http://schemas.microsoft.com/office/powerpoint/2010/main" val="2093536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94A2F-03ED-45B7-8AA8-E4BD686C121B}" type="datetimeFigureOut">
              <a:rPr lang="en-US" smtClean="0"/>
              <a:t>7/15/2019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78FEC-480F-4DAB-BBC1-D34055C64807}" type="slidenum">
              <a:rPr lang="en-US" smtClean="0"/>
              <a:t>‹#›</a:t>
            </a:fld>
            <a:endParaRPr lang="en-US"/>
          </a:p>
        </p:txBody>
      </p:sp>
    </p:spTree>
    <p:extLst>
      <p:ext uri="{BB962C8B-B14F-4D97-AF65-F5344CB8AC3E}">
        <p14:creationId xmlns:p14="http://schemas.microsoft.com/office/powerpoint/2010/main" val="240857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s-PE" altLang="es-PE" sz="1200" b="0" i="0" u="none" strike="noStrike" kern="1200" cap="none" spc="0" normalizeH="0" baseline="0" noProof="0" dirty="0" smtClean="0">
                <a:ln>
                  <a:noFill/>
                </a:ln>
                <a:solidFill>
                  <a:prstClr val="black"/>
                </a:solidFill>
                <a:effectLst/>
                <a:uLnTx/>
                <a:uFillTx/>
                <a:latin typeface="+mn-lt"/>
                <a:ea typeface="+mn-ea"/>
                <a:cs typeface="+mn-cs"/>
              </a:rPr>
              <a:t>3.1	El MOM es un documento que proporciona información sobre la </a:t>
            </a:r>
            <a:r>
              <a:rPr kumimoji="0" lang="es-PE" altLang="es-PE" sz="1200" b="1" i="0" u="none" strike="noStrike" kern="1200" cap="none" spc="0" normalizeH="0" baseline="0" noProof="0" dirty="0" smtClean="0">
                <a:ln>
                  <a:noFill/>
                </a:ln>
                <a:solidFill>
                  <a:prstClr val="black"/>
                </a:solidFill>
                <a:effectLst/>
                <a:uLnTx/>
                <a:uFillTx/>
                <a:latin typeface="+mn-lt"/>
                <a:ea typeface="+mn-ea"/>
                <a:cs typeface="+mn-cs"/>
              </a:rPr>
              <a:t>estructura de la organización, funciones y responsabilidades del personal del nivel gerencial, los procedimientos</a:t>
            </a:r>
            <a:r>
              <a:rPr kumimoji="0" lang="es-PE" altLang="es-PE" sz="1200" b="0" i="0" u="none" strike="noStrike" kern="1200" cap="none" spc="0" normalizeH="0" baseline="0" noProof="0" dirty="0" smtClean="0">
                <a:ln>
                  <a:noFill/>
                </a:ln>
                <a:solidFill>
                  <a:prstClr val="black"/>
                </a:solidFill>
                <a:effectLst/>
                <a:uLnTx/>
                <a:uFillTx/>
                <a:latin typeface="+mn-lt"/>
                <a:ea typeface="+mn-ea"/>
                <a:cs typeface="+mn-cs"/>
              </a:rPr>
              <a:t> para toda actividad que realiza el personal de la OM, el </a:t>
            </a:r>
            <a:r>
              <a:rPr kumimoji="0" lang="es-PE" altLang="es-PE" sz="1200" b="1" i="0" u="none" strike="noStrike" kern="1200" cap="none" spc="0" normalizeH="0" baseline="0" noProof="0" dirty="0" smtClean="0">
                <a:ln>
                  <a:noFill/>
                </a:ln>
                <a:solidFill>
                  <a:prstClr val="black"/>
                </a:solidFill>
                <a:effectLst/>
                <a:uLnTx/>
                <a:uFillTx/>
                <a:latin typeface="+mn-lt"/>
                <a:ea typeface="+mn-ea"/>
                <a:cs typeface="+mn-cs"/>
              </a:rPr>
              <a:t>sistema de calidad, el sistema de control de mantenimiento y el sistema de inspección </a:t>
            </a:r>
            <a:r>
              <a:rPr kumimoji="0" lang="es-PE" altLang="es-PE" sz="1200" b="0" i="0" u="none" strike="noStrike" kern="1200" cap="none" spc="0" normalizeH="0" baseline="0" noProof="0" dirty="0" smtClean="0">
                <a:ln>
                  <a:noFill/>
                </a:ln>
                <a:solidFill>
                  <a:prstClr val="black"/>
                </a:solidFill>
                <a:effectLst/>
                <a:uLnTx/>
                <a:uFillTx/>
                <a:latin typeface="+mn-lt"/>
                <a:ea typeface="+mn-ea"/>
                <a:cs typeface="+mn-cs"/>
              </a:rPr>
              <a:t>que la OM debe observar para verificar la calidad de los trabajos realizados.</a:t>
            </a:r>
          </a:p>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s-PE" alt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s-PE" altLang="es-PE" sz="1200" b="0" i="0" u="none" strike="noStrike" kern="1200" cap="none" spc="0" normalizeH="0" baseline="0" noProof="0" dirty="0" smtClean="0">
                <a:ln>
                  <a:noFill/>
                </a:ln>
                <a:solidFill>
                  <a:prstClr val="black"/>
                </a:solidFill>
                <a:effectLst/>
                <a:uLnTx/>
                <a:uFillTx/>
                <a:latin typeface="+mn-lt"/>
                <a:ea typeface="+mn-ea"/>
                <a:cs typeface="+mn-cs"/>
              </a:rPr>
              <a:t>3.2	El MOM es un documento para </a:t>
            </a:r>
            <a:r>
              <a:rPr kumimoji="0" lang="es-PE" altLang="es-PE" sz="1200" b="1" i="0" u="none" strike="noStrike" kern="1200" cap="none" spc="0" normalizeH="0" baseline="0" noProof="0" dirty="0" smtClean="0">
                <a:ln>
                  <a:noFill/>
                </a:ln>
                <a:solidFill>
                  <a:prstClr val="black"/>
                </a:solidFill>
                <a:effectLst/>
                <a:uLnTx/>
                <a:uFillTx/>
                <a:latin typeface="+mn-lt"/>
                <a:ea typeface="+mn-ea"/>
                <a:cs typeface="+mn-cs"/>
              </a:rPr>
              <a:t>uso y orienta</a:t>
            </a:r>
            <a:r>
              <a:rPr kumimoji="0" lang="es-PE" altLang="es-PE" sz="1200" b="0" i="0" u="none" strike="noStrike" kern="1200" cap="none" spc="0" normalizeH="0" baseline="0" noProof="0" dirty="0" smtClean="0">
                <a:ln>
                  <a:noFill/>
                </a:ln>
                <a:solidFill>
                  <a:prstClr val="black"/>
                </a:solidFill>
                <a:effectLst/>
                <a:uLnTx/>
                <a:uFillTx/>
                <a:latin typeface="+mn-lt"/>
                <a:ea typeface="+mn-ea"/>
                <a:cs typeface="+mn-cs"/>
              </a:rPr>
              <a:t>ción al personal de la OM.</a:t>
            </a:r>
          </a:p>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s-PE" alt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s-PE" altLang="es-PE" sz="1200" b="0" i="0" u="none" strike="noStrike" kern="1200" cap="none" spc="0" normalizeH="0" baseline="0" noProof="0" dirty="0" smtClean="0">
                <a:ln>
                  <a:noFill/>
                </a:ln>
                <a:solidFill>
                  <a:prstClr val="black"/>
                </a:solidFill>
                <a:effectLst/>
                <a:uLnTx/>
                <a:uFillTx/>
                <a:latin typeface="+mn-lt"/>
                <a:ea typeface="+mn-ea"/>
                <a:cs typeface="+mn-cs"/>
              </a:rPr>
              <a:t>3.3	Los procedimientos descritos en el MOM aseguran que la OM va a </a:t>
            </a:r>
            <a:r>
              <a:rPr kumimoji="0" lang="es-PE" altLang="es-PE" sz="1200" b="1" i="0" u="none" strike="noStrike" kern="1200" cap="none" spc="0" normalizeH="0" baseline="0" noProof="0" dirty="0" smtClean="0">
                <a:ln>
                  <a:noFill/>
                </a:ln>
                <a:solidFill>
                  <a:prstClr val="black"/>
                </a:solidFill>
                <a:effectLst/>
                <a:uLnTx/>
                <a:uFillTx/>
                <a:latin typeface="+mn-lt"/>
                <a:ea typeface="+mn-ea"/>
                <a:cs typeface="+mn-cs"/>
              </a:rPr>
              <a:t>ejecutar el mantenimiento de una manera estandarizada </a:t>
            </a:r>
            <a:r>
              <a:rPr kumimoji="0" lang="es-PE" altLang="es-PE" sz="1200" b="0" i="0" u="none" strike="noStrike" kern="1200" cap="none" spc="0" normalizeH="0" baseline="0" noProof="0" dirty="0" smtClean="0">
                <a:ln>
                  <a:noFill/>
                </a:ln>
                <a:solidFill>
                  <a:prstClr val="black"/>
                </a:solidFill>
                <a:effectLst/>
                <a:uLnTx/>
                <a:uFillTx/>
                <a:latin typeface="+mn-lt"/>
                <a:ea typeface="+mn-ea"/>
                <a:cs typeface="+mn-cs"/>
              </a:rPr>
              <a:t>de acuerdo a su aprobación. Éste debe reflejar los procedimientos y procesos actuales de la organización.</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a:t>
            </a:fld>
            <a:endParaRPr lang="en-US"/>
          </a:p>
        </p:txBody>
      </p:sp>
    </p:spTree>
    <p:extLst>
      <p:ext uri="{BB962C8B-B14F-4D97-AF65-F5344CB8AC3E}">
        <p14:creationId xmlns:p14="http://schemas.microsoft.com/office/powerpoint/2010/main" val="11258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87425" marR="0" indent="-987425" algn="just">
              <a:spcBef>
                <a:spcPts val="500"/>
              </a:spcBef>
              <a:spcAft>
                <a:spcPts val="1200"/>
              </a:spcAft>
            </a:pPr>
            <a:r>
              <a:rPr lang="es-PE" sz="1200" b="1" dirty="0" smtClean="0">
                <a:effectLst/>
                <a:latin typeface="Arial" panose="020B0604020202020204" pitchFamily="34" charset="0"/>
              </a:rPr>
              <a:t>Parte 6	Procedimientos para asegurar la competencia</a:t>
            </a:r>
            <a:endParaRPr lang="es-PE" sz="1800" dirty="0" smtClean="0">
              <a:effectLst/>
              <a:latin typeface="Arial Unicode MS"/>
            </a:endParaRPr>
          </a:p>
          <a:p>
            <a:pPr marL="342900" marR="0" lvl="0" indent="-342900" algn="just">
              <a:spcBef>
                <a:spcPts val="600"/>
              </a:spcBef>
              <a:spcAft>
                <a:spcPts val="600"/>
              </a:spcAft>
              <a:buSzPts val="1000"/>
              <a:buFont typeface="Arial" panose="020B0604020202020204" pitchFamily="34" charset="0"/>
              <a:buAutoNum type="arabicPeriod"/>
            </a:pPr>
            <a:r>
              <a:rPr lang="es-PE" sz="1200" dirty="0" smtClean="0">
                <a:effectLst/>
                <a:latin typeface="Arial" panose="020B0604020202020204" pitchFamily="34" charset="0"/>
              </a:rPr>
              <a:t>Procedimientos para asegurar que todo el personal involucrado en mantenimiento reciba una formación inicial y continuo adecuada a sus tareas y responsabilidades asignadas, para asegurar que sea capaz de realizar sus tareas de forma continua;</a:t>
            </a:r>
            <a:endParaRPr lang="es-PE" sz="1800" dirty="0" smtClean="0">
              <a:effectLst/>
              <a:latin typeface="Arial Unicode MS"/>
            </a:endParaRPr>
          </a:p>
          <a:p>
            <a:pPr marL="342900" marR="0" lvl="0" indent="-342900" algn="just">
              <a:spcBef>
                <a:spcPts val="600"/>
              </a:spcBef>
              <a:spcAft>
                <a:spcPts val="600"/>
              </a:spcAft>
              <a:buSzPts val="1000"/>
              <a:buFont typeface="Arial" panose="020B0604020202020204" pitchFamily="34" charset="0"/>
              <a:buAutoNum type="arabicPeriod"/>
            </a:pPr>
            <a:r>
              <a:rPr lang="es-PE" sz="1200" dirty="0" smtClean="0">
                <a:effectLst/>
                <a:latin typeface="Arial" panose="020B0604020202020204" pitchFamily="34" charset="0"/>
              </a:rPr>
              <a:t>Procedimientos para asegurase de que el personal que realiza tareas de inspección en proceso y de RII a las aeronaves y componentes de aeronaves tenga adecuada calificación y competencia de forma continua;</a:t>
            </a:r>
            <a:endParaRPr lang="es-PE" sz="1800" dirty="0" smtClean="0">
              <a:effectLst/>
              <a:latin typeface="Arial Unicode MS"/>
            </a:endParaRPr>
          </a:p>
          <a:p>
            <a:pPr marL="342900" marR="0" lvl="0" indent="-342900" algn="just">
              <a:spcBef>
                <a:spcPts val="600"/>
              </a:spcBef>
              <a:spcAft>
                <a:spcPts val="600"/>
              </a:spcAft>
              <a:buSzPts val="1000"/>
              <a:buFont typeface="Arial" panose="020B0604020202020204" pitchFamily="34" charset="0"/>
              <a:buAutoNum type="arabicPeriod"/>
            </a:pPr>
            <a:r>
              <a:rPr lang="es-PE" sz="1200" dirty="0" smtClean="0">
                <a:effectLst/>
                <a:latin typeface="Arial" panose="020B0604020202020204" pitchFamily="34" charset="0"/>
              </a:rPr>
              <a:t>Procedimientos para asegurar que el personal de certificación tiene un adecuado conocimiento de las aeronaves y/o componentes de aeronaves que van a ser mantenidos y de los procedimientos asociados de la organización de mantenimiento;</a:t>
            </a:r>
            <a:endParaRPr lang="es-PE" sz="1800" dirty="0" smtClean="0">
              <a:effectLst/>
              <a:latin typeface="Arial Unicode MS"/>
            </a:endParaRPr>
          </a:p>
          <a:p>
            <a:pPr marL="342900" marR="0" lvl="0" indent="-342900">
              <a:spcBef>
                <a:spcPts val="600"/>
              </a:spcBef>
              <a:spcAft>
                <a:spcPts val="600"/>
              </a:spcAft>
              <a:buSzPts val="1000"/>
              <a:buFont typeface="Arial" panose="020B0604020202020204" pitchFamily="34" charset="0"/>
              <a:buAutoNum type="arabicPeriod"/>
            </a:pPr>
            <a:r>
              <a:rPr lang="es-PE" sz="1200" dirty="0" smtClean="0">
                <a:effectLst/>
                <a:latin typeface="Arial" panose="020B0604020202020204" pitchFamily="34" charset="0"/>
              </a:rPr>
              <a:t>Cuando la OMA decida tomar bajo su responsabilidad el otorgar y mantener la competencia del personal involucrado en mantenimiento, debe desarrollar procedimientos que considere por lo menos lo siguiente:</a:t>
            </a:r>
            <a:endParaRPr lang="es-PE" sz="1800" dirty="0" smtClean="0">
              <a:effectLst/>
              <a:latin typeface="Arial Unicode MS"/>
            </a:endParaRPr>
          </a:p>
          <a:p>
            <a:pPr marL="457200" marR="0">
              <a:spcBef>
                <a:spcPts val="600"/>
              </a:spcBef>
              <a:spcAft>
                <a:spcPts val="600"/>
              </a:spcAft>
            </a:pPr>
            <a:r>
              <a:rPr lang="es-PE" sz="1200" dirty="0" smtClean="0">
                <a:effectLst/>
                <a:latin typeface="Arial" panose="020B0604020202020204" pitchFamily="34" charset="0"/>
              </a:rPr>
              <a:t>(i)	procedimiento para preparar y organizar los cursos, si corresponde;</a:t>
            </a:r>
            <a:endParaRPr lang="es-PE" sz="1800" dirty="0" smtClean="0">
              <a:effectLst/>
              <a:latin typeface="Arial Unicode MS"/>
            </a:endParaRPr>
          </a:p>
          <a:p>
            <a:pPr marL="742950" marR="0" indent="-285750">
              <a:spcBef>
                <a:spcPts val="600"/>
              </a:spcBef>
              <a:spcAft>
                <a:spcPts val="600"/>
              </a:spcAft>
              <a:buAutoNum type="romanLcParenBoth" startAt="2"/>
            </a:pPr>
            <a:r>
              <a:rPr lang="es-PE" sz="1200" dirty="0" smtClean="0">
                <a:effectLst/>
                <a:latin typeface="Arial" panose="020B0604020202020204" pitchFamily="34" charset="0"/>
              </a:rPr>
              <a:t>procedimiento para la elección de los instructores, si corresponde;</a:t>
            </a:r>
            <a:r>
              <a:rPr lang="es-PE" sz="1200" i="1" dirty="0" smtClean="0">
                <a:effectLst/>
                <a:latin typeface="Arial" panose="020B0604020202020204" pitchFamily="34" charset="0"/>
              </a:rPr>
              <a:t> </a:t>
            </a:r>
            <a:endParaRPr lang="es-PE" sz="1800" i="0" dirty="0" smtClean="0">
              <a:effectLst/>
              <a:latin typeface="Arial Unicode MS"/>
            </a:endParaRPr>
          </a:p>
          <a:p>
            <a:pPr marL="742950" marR="0" indent="-285750">
              <a:spcBef>
                <a:spcPts val="600"/>
              </a:spcBef>
              <a:spcAft>
                <a:spcPts val="600"/>
              </a:spcAft>
              <a:buAutoNum type="romanLcParenBoth" startAt="2"/>
            </a:pPr>
            <a:r>
              <a:rPr lang="es-PE" sz="1200" dirty="0" smtClean="0">
                <a:effectLst/>
                <a:latin typeface="Arial" panose="020B0604020202020204" pitchFamily="34" charset="0"/>
                <a:ea typeface="Times New Roman" panose="02020603050405020304" pitchFamily="18" charset="0"/>
              </a:rPr>
              <a:t>procedimiento para la evaluación de la instrucción impartida, si corresponde</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12</a:t>
            </a:fld>
            <a:endParaRPr lang="en-US"/>
          </a:p>
        </p:txBody>
      </p:sp>
    </p:spTree>
    <p:extLst>
      <p:ext uri="{BB962C8B-B14F-4D97-AF65-F5344CB8AC3E}">
        <p14:creationId xmlns:p14="http://schemas.microsoft.com/office/powerpoint/2010/main" val="70508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87425" marR="0" indent="-987425" algn="just">
              <a:spcBef>
                <a:spcPts val="500"/>
              </a:spcBef>
              <a:spcAft>
                <a:spcPts val="1200"/>
              </a:spcAft>
            </a:pPr>
            <a:r>
              <a:rPr lang="es-PE" sz="1200" b="1" dirty="0" smtClean="0">
                <a:effectLst/>
                <a:latin typeface="Arial" panose="020B0604020202020204" pitchFamily="34" charset="0"/>
              </a:rPr>
              <a:t>Parte 6	Procedimientos para asegurar la competencia</a:t>
            </a:r>
            <a:endParaRPr lang="es-PE" sz="1800" dirty="0" smtClean="0">
              <a:effectLst/>
              <a:latin typeface="Arial Unicode MS"/>
            </a:endParaRPr>
          </a:p>
          <a:p>
            <a:pPr marL="342900" marR="0" lvl="0" indent="-342900" algn="just">
              <a:spcBef>
                <a:spcPts val="600"/>
              </a:spcBef>
              <a:spcAft>
                <a:spcPts val="600"/>
              </a:spcAft>
              <a:buSzPts val="1000"/>
              <a:buFont typeface="Arial" panose="020B0604020202020204" pitchFamily="34" charset="0"/>
              <a:buAutoNum type="arabicPeriod"/>
            </a:pPr>
            <a:r>
              <a:rPr lang="es-PE" sz="1200" dirty="0" smtClean="0">
                <a:effectLst/>
                <a:latin typeface="Arial" panose="020B0604020202020204" pitchFamily="34" charset="0"/>
              </a:rPr>
              <a:t>Procedimientos para asegurar que todo el personal involucrado en mantenimiento reciba una formación inicial y continuo adecuada a sus tareas y responsabilidades asignadas, para asegurar que sea capaz de realizar sus tareas de forma continua;</a:t>
            </a:r>
            <a:endParaRPr lang="es-PE" sz="1800" dirty="0" smtClean="0">
              <a:effectLst/>
              <a:latin typeface="Arial Unicode MS"/>
            </a:endParaRPr>
          </a:p>
          <a:p>
            <a:pPr marL="342900" marR="0" lvl="0" indent="-342900" algn="just">
              <a:spcBef>
                <a:spcPts val="600"/>
              </a:spcBef>
              <a:spcAft>
                <a:spcPts val="600"/>
              </a:spcAft>
              <a:buSzPts val="1000"/>
              <a:buFont typeface="Arial" panose="020B0604020202020204" pitchFamily="34" charset="0"/>
              <a:buAutoNum type="arabicPeriod"/>
            </a:pPr>
            <a:r>
              <a:rPr lang="es-PE" sz="1200" dirty="0" smtClean="0">
                <a:effectLst/>
                <a:latin typeface="Arial" panose="020B0604020202020204" pitchFamily="34" charset="0"/>
              </a:rPr>
              <a:t>Procedimientos para asegurase de que el personal que realiza tareas de inspección en proceso y de RII a las aeronaves y componentes de aeronaves tenga adecuada calificación y competencia de forma continua;</a:t>
            </a:r>
            <a:endParaRPr lang="es-PE" sz="1800" dirty="0" smtClean="0">
              <a:effectLst/>
              <a:latin typeface="Arial Unicode MS"/>
            </a:endParaRPr>
          </a:p>
          <a:p>
            <a:pPr marL="342900" marR="0" lvl="0" indent="-342900" algn="just">
              <a:spcBef>
                <a:spcPts val="600"/>
              </a:spcBef>
              <a:spcAft>
                <a:spcPts val="600"/>
              </a:spcAft>
              <a:buSzPts val="1000"/>
              <a:buFont typeface="Arial" panose="020B0604020202020204" pitchFamily="34" charset="0"/>
              <a:buAutoNum type="arabicPeriod"/>
            </a:pPr>
            <a:r>
              <a:rPr lang="es-PE" sz="1200" dirty="0" smtClean="0">
                <a:effectLst/>
                <a:latin typeface="Arial" panose="020B0604020202020204" pitchFamily="34" charset="0"/>
              </a:rPr>
              <a:t>Procedimientos para asegurar que el personal de certificación tiene un adecuado conocimiento de las aeronaves y/o componentes de aeronaves que van a ser mantenidos y de los procedimientos asociados de la organización de mantenimiento;</a:t>
            </a:r>
            <a:endParaRPr lang="es-PE" sz="1800" dirty="0" smtClean="0">
              <a:effectLst/>
              <a:latin typeface="Arial Unicode MS"/>
            </a:endParaRPr>
          </a:p>
          <a:p>
            <a:pPr marL="342900" marR="0" lvl="0" indent="-342900">
              <a:spcBef>
                <a:spcPts val="600"/>
              </a:spcBef>
              <a:spcAft>
                <a:spcPts val="600"/>
              </a:spcAft>
              <a:buSzPts val="1000"/>
              <a:buFont typeface="Arial" panose="020B0604020202020204" pitchFamily="34" charset="0"/>
              <a:buAutoNum type="arabicPeriod"/>
            </a:pPr>
            <a:r>
              <a:rPr lang="es-PE" sz="1200" dirty="0" smtClean="0">
                <a:effectLst/>
                <a:latin typeface="Arial" panose="020B0604020202020204" pitchFamily="34" charset="0"/>
              </a:rPr>
              <a:t>Cuando la OMA decida tomar bajo su responsabilidad el otorgar y mantener la competencia del personal involucrado en mantenimiento, debe desarrollar procedimientos que considere por lo menos lo siguiente:</a:t>
            </a:r>
            <a:endParaRPr lang="es-PE" sz="1800" dirty="0" smtClean="0">
              <a:effectLst/>
              <a:latin typeface="Arial Unicode MS"/>
            </a:endParaRPr>
          </a:p>
          <a:p>
            <a:pPr marL="457200" marR="0">
              <a:spcBef>
                <a:spcPts val="600"/>
              </a:spcBef>
              <a:spcAft>
                <a:spcPts val="600"/>
              </a:spcAft>
            </a:pPr>
            <a:r>
              <a:rPr lang="es-PE" sz="1200" dirty="0" smtClean="0">
                <a:effectLst/>
                <a:latin typeface="Arial" panose="020B0604020202020204" pitchFamily="34" charset="0"/>
              </a:rPr>
              <a:t>(i)	procedimiento para preparar y organizar los cursos, si corresponde;</a:t>
            </a:r>
            <a:endParaRPr lang="es-PE" sz="1800" dirty="0" smtClean="0">
              <a:effectLst/>
              <a:latin typeface="Arial Unicode MS"/>
            </a:endParaRPr>
          </a:p>
          <a:p>
            <a:pPr marL="742950" marR="0" indent="-285750">
              <a:spcBef>
                <a:spcPts val="600"/>
              </a:spcBef>
              <a:spcAft>
                <a:spcPts val="600"/>
              </a:spcAft>
              <a:buAutoNum type="romanLcParenBoth" startAt="2"/>
            </a:pPr>
            <a:r>
              <a:rPr lang="es-PE" sz="1200" dirty="0" smtClean="0">
                <a:effectLst/>
                <a:latin typeface="Arial" panose="020B0604020202020204" pitchFamily="34" charset="0"/>
              </a:rPr>
              <a:t>procedimiento para la elección de los instructores, si corresponde;</a:t>
            </a:r>
            <a:r>
              <a:rPr lang="es-PE" sz="1200" i="1" dirty="0" smtClean="0">
                <a:effectLst/>
                <a:latin typeface="Arial" panose="020B0604020202020204" pitchFamily="34" charset="0"/>
              </a:rPr>
              <a:t> </a:t>
            </a:r>
            <a:endParaRPr lang="es-PE" sz="1800" i="0" dirty="0" smtClean="0">
              <a:effectLst/>
              <a:latin typeface="Arial Unicode MS"/>
            </a:endParaRPr>
          </a:p>
          <a:p>
            <a:pPr marL="742950" marR="0" indent="-285750">
              <a:spcBef>
                <a:spcPts val="600"/>
              </a:spcBef>
              <a:spcAft>
                <a:spcPts val="600"/>
              </a:spcAft>
              <a:buAutoNum type="romanLcParenBoth" startAt="2"/>
            </a:pPr>
            <a:r>
              <a:rPr lang="es-PE" sz="1200" dirty="0" smtClean="0">
                <a:effectLst/>
                <a:latin typeface="Arial" panose="020B0604020202020204" pitchFamily="34" charset="0"/>
                <a:ea typeface="Times New Roman" panose="02020603050405020304" pitchFamily="18" charset="0"/>
              </a:rPr>
              <a:t>procedimiento para la evaluación de la instrucción impartida, si corresponde</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13</a:t>
            </a:fld>
            <a:endParaRPr lang="en-US"/>
          </a:p>
        </p:txBody>
      </p:sp>
    </p:spTree>
    <p:extLst>
      <p:ext uri="{BB962C8B-B14F-4D97-AF65-F5344CB8AC3E}">
        <p14:creationId xmlns:p14="http://schemas.microsoft.com/office/powerpoint/2010/main" val="1186438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Parte 7		Procedimientos de SMS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7.1.	Control de documentos; </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7.2 Requisitos reglamentarios del SMS;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7.3 Alcance e integración del sistema de gestión de la seguridad operacional;</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7.4 Política de seguridad operacional;</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7.5 Objetivos de seguridad operacional;</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7.6 Responsabilidades de la seguridad operacional y personal clave;</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7.7 Notificación de seguridad operacional y medidas correctivas;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7.8 Identificación de peligros y evaluación de riesgos;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7.9 Control y medición del rendimiento en materia de seguridad operacional;</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7.10 Investigaciones relacionadas con la seguridad operacional y medidas correctivas;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7.11 Capacitación y comunicación de seguridad operacional;</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7.12 Mejora continua y auditoría de SMS;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7.13 Gestión de los registros de SMS;</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7.14 Gestión de cambio; y</a:t>
            </a:r>
          </a:p>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7.15 Plan de respuesta ante emergencias/contingencia.</a:t>
            </a:r>
          </a:p>
          <a:p>
            <a:pPr marL="987425" marR="0" indent="-987425" algn="just">
              <a:spcBef>
                <a:spcPts val="500"/>
              </a:spcBef>
              <a:spcAft>
                <a:spcPts val="1200"/>
              </a:spcAft>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14</a:t>
            </a:fld>
            <a:endParaRPr lang="en-US"/>
          </a:p>
        </p:txBody>
      </p:sp>
    </p:spTree>
    <p:extLst>
      <p:ext uri="{BB962C8B-B14F-4D97-AF65-F5344CB8AC3E}">
        <p14:creationId xmlns:p14="http://schemas.microsoft.com/office/powerpoint/2010/main" val="2110367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r>
              <a:rPr lang="es-PE" sz="1200" b="1" dirty="0" smtClean="0">
                <a:effectLst/>
                <a:latin typeface="Arial" panose="020B0604020202020204" pitchFamily="34" charset="0"/>
              </a:rPr>
              <a:t>Parte 8</a:t>
            </a:r>
            <a:r>
              <a:rPr lang="es-PE" sz="1200" b="1" baseline="0" dirty="0" smtClean="0">
                <a:effectLst/>
                <a:latin typeface="Arial" panose="020B0604020202020204" pitchFamily="34" charset="0"/>
              </a:rPr>
              <a:t> - </a:t>
            </a:r>
            <a:r>
              <a:rPr lang="es-PE" sz="1200" b="1" dirty="0" smtClean="0">
                <a:effectLst/>
                <a:latin typeface="Arial" panose="020B0604020202020204" pitchFamily="34" charset="0"/>
              </a:rPr>
              <a:t>Apéndices</a:t>
            </a:r>
            <a:endParaRPr lang="es-PE" sz="1800" dirty="0" smtClean="0">
              <a:effectLst/>
              <a:latin typeface="Arial Unicode MS"/>
            </a:endParaRPr>
          </a:p>
          <a:p>
            <a:pPr marL="285750" marR="0" lvl="0" indent="-285750" algn="just">
              <a:spcBef>
                <a:spcPts val="0"/>
              </a:spcBef>
              <a:spcAft>
                <a:spcPts val="600"/>
              </a:spcAft>
              <a:buFont typeface="+mj-lt"/>
              <a:buAutoNum type="arabicPeriod"/>
              <a:tabLst>
                <a:tab pos="504825" algn="l"/>
              </a:tabLst>
            </a:pPr>
            <a:r>
              <a:rPr lang="es-PE" sz="1200" dirty="0" smtClean="0">
                <a:effectLst/>
                <a:latin typeface="Arial" panose="020B0604020202020204" pitchFamily="34" charset="0"/>
              </a:rPr>
              <a:t>Muestras de los documentos, formularios y registros vigentes con sus instrucciones de llenado;</a:t>
            </a:r>
            <a:endParaRPr lang="es-PE" sz="1800" dirty="0" smtClean="0">
              <a:effectLst/>
              <a:latin typeface="Arial Unicode MS"/>
            </a:endParaRPr>
          </a:p>
          <a:p>
            <a:pPr marL="285750" marR="0" lvl="0" indent="-285750" algn="just">
              <a:spcBef>
                <a:spcPts val="0"/>
              </a:spcBef>
              <a:spcAft>
                <a:spcPts val="600"/>
              </a:spcAft>
              <a:buFont typeface="+mj-lt"/>
              <a:buAutoNum type="arabicPeriod"/>
              <a:tabLst>
                <a:tab pos="504825" algn="l"/>
              </a:tabLst>
            </a:pPr>
            <a:r>
              <a:rPr lang="es-PE" sz="1200" dirty="0" smtClean="0">
                <a:effectLst/>
                <a:latin typeface="Arial" panose="020B0604020202020204" pitchFamily="34" charset="0"/>
              </a:rPr>
              <a:t>Listado de subcontratistas;</a:t>
            </a:r>
            <a:endParaRPr lang="es-PE" sz="1800" dirty="0" smtClean="0">
              <a:effectLst/>
              <a:latin typeface="Arial Unicode MS"/>
            </a:endParaRPr>
          </a:p>
          <a:p>
            <a:pPr marL="285750" marR="0" lvl="0" indent="-285750" algn="just">
              <a:spcBef>
                <a:spcPts val="0"/>
              </a:spcBef>
              <a:spcAft>
                <a:spcPts val="600"/>
              </a:spcAft>
              <a:buFont typeface="+mj-lt"/>
              <a:buAutoNum type="arabicPeriod"/>
              <a:tabLst>
                <a:tab pos="504825" algn="l"/>
              </a:tabLst>
            </a:pPr>
            <a:r>
              <a:rPr lang="es-PE" sz="1200" dirty="0" smtClean="0">
                <a:effectLst/>
                <a:latin typeface="Arial" panose="020B0604020202020204" pitchFamily="34" charset="0"/>
              </a:rPr>
              <a:t>Listado de ubicaciones de mantenimiento de línea; y</a:t>
            </a:r>
            <a:endParaRPr lang="es-PE" sz="1800" dirty="0" smtClean="0">
              <a:effectLst/>
              <a:latin typeface="Arial Unicode MS"/>
            </a:endParaRPr>
          </a:p>
          <a:p>
            <a:pPr marL="285750" marR="0" lvl="0" indent="-285750" algn="just">
              <a:spcBef>
                <a:spcPts val="0"/>
              </a:spcBef>
              <a:spcAft>
                <a:spcPts val="600"/>
              </a:spcAft>
              <a:buFont typeface="+mj-lt"/>
              <a:buAutoNum type="arabicPeriod"/>
              <a:tabLst>
                <a:tab pos="504825" algn="l"/>
              </a:tabLst>
            </a:pPr>
            <a:r>
              <a:rPr lang="es-PE" sz="1200" dirty="0" smtClean="0">
                <a:effectLst/>
                <a:latin typeface="Arial" panose="020B0604020202020204" pitchFamily="34" charset="0"/>
              </a:rPr>
              <a:t>Listado de organizaciones LAR 145 contratadas.</a:t>
            </a:r>
            <a:endParaRPr lang="es-PE" sz="1800" dirty="0" smtClean="0">
              <a:effectLst/>
              <a:latin typeface="Arial Unicode MS"/>
            </a:endParaRPr>
          </a:p>
          <a:p>
            <a:pPr marL="987425" marR="0" indent="-987425" algn="just">
              <a:spcBef>
                <a:spcPts val="500"/>
              </a:spcBef>
              <a:spcAft>
                <a:spcPts val="1200"/>
              </a:spcAft>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15</a:t>
            </a:fld>
            <a:endParaRPr lang="en-US"/>
          </a:p>
        </p:txBody>
      </p:sp>
    </p:spTree>
    <p:extLst>
      <p:ext uri="{BB962C8B-B14F-4D97-AF65-F5344CB8AC3E}">
        <p14:creationId xmlns:p14="http://schemas.microsoft.com/office/powerpoint/2010/main" val="111946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Parte 9 	Lineamiento para el desarrollo, implementación y procedimientos en lo relacionado a factores humanos en el mantenimiento de aeronaves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9.1	Deberes y responsabilidades;</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9.2	Factores humanos en el mantenimiento e inspección de aeronaves;</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9.3	Reducción de los errores de mantenimiento;</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9.4	Factores que contribuyen al error humano en el mantenimiento;</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9.5	Instalaciones y entorno de trabajo;</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9.6	 Estrategia relativa a la prevención de errores en el mantenimiento;</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9.7	Procedimientos de registro de errores humanos en el mantenimiento e inspección de aeronaves;</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9.8	Conocimiento y destreza técnica; </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9.9	Política para periodo y limitación de descanso de personal de mantenimiento; y</a:t>
            </a: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9.10	Estrategia para prevenir los errores humanos en el mantenimiento.</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64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987425" marR="0" indent="-987425" algn="just">
              <a:spcBef>
                <a:spcPts val="500"/>
              </a:spcBef>
              <a:spcAft>
                <a:spcPts val="1200"/>
              </a:spcAft>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16</a:t>
            </a:fld>
            <a:endParaRPr lang="en-US"/>
          </a:p>
        </p:txBody>
      </p:sp>
    </p:spTree>
    <p:extLst>
      <p:ext uri="{BB962C8B-B14F-4D97-AF65-F5344CB8AC3E}">
        <p14:creationId xmlns:p14="http://schemas.microsoft.com/office/powerpoint/2010/main" val="3539173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E" altLang="es-PE" smtClean="0"/>
          </a:p>
        </p:txBody>
      </p:sp>
      <p:sp>
        <p:nvSpPr>
          <p:cNvPr id="23859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05E2325-AFD8-4226-9B77-A3042069D8BB}" type="slidenum">
              <a:rPr lang="en-US" altLang="es-PE"/>
              <a:pPr eaLnBrk="1" hangingPunct="1"/>
              <a:t>17</a:t>
            </a:fld>
            <a:endParaRPr lang="en-US" altLang="es-PE"/>
          </a:p>
        </p:txBody>
      </p:sp>
    </p:spTree>
    <p:extLst>
      <p:ext uri="{BB962C8B-B14F-4D97-AF65-F5344CB8AC3E}">
        <p14:creationId xmlns:p14="http://schemas.microsoft.com/office/powerpoint/2010/main" val="721147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MANUAL DE SEGURIDAD OPERACIONAL (MSMS)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l" defTabSz="457200" rtl="0" eaLnBrk="1" fontAlgn="auto" latinLnBrk="0" hangingPunct="1">
              <a:lnSpc>
                <a:spcPct val="125000"/>
              </a:lnSpc>
              <a:spcBef>
                <a:spcPts val="0"/>
              </a:spcBef>
              <a:spcAft>
                <a:spcPts val="0"/>
              </a:spcAft>
              <a:buClrTx/>
              <a:buSzTx/>
              <a:buFontTx/>
              <a:buAutoNum type="arabicPeriod"/>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GENERALIDADES</a:t>
            </a:r>
          </a:p>
          <a:p>
            <a:pPr marL="342900" marR="0" lvl="0" indent="-342900" algn="l" defTabSz="457200" rtl="0" eaLnBrk="1" fontAlgn="auto" latinLnBrk="0" hangingPunct="1">
              <a:lnSpc>
                <a:spcPct val="125000"/>
              </a:lnSpc>
              <a:spcBef>
                <a:spcPts val="0"/>
              </a:spcBef>
              <a:spcAft>
                <a:spcPts val="0"/>
              </a:spcAft>
              <a:buClrTx/>
              <a:buSzTx/>
              <a:buFontTx/>
              <a:buAutoNum type="arabicPeriod"/>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	Este apéndice es una guía para que la OMA pueda reunir en un solo manual  (o documento) de alto nivel sus procedimientos y definir el marco de trabajo de su SMS y sus elementos asociados. Puede ser un manual de SMS independiente (MSMS) o </a:t>
            </a:r>
            <a:r>
              <a:rPr kumimoji="0" lang="es-PE" sz="1400" b="0" i="0" u="sng" strike="noStrike" kern="0" cap="none" spc="0" normalizeH="0" baseline="0" noProof="0" dirty="0" smtClean="0">
                <a:ln>
                  <a:noFill/>
                </a:ln>
                <a:solidFill>
                  <a:srgbClr val="FF2600"/>
                </a:solidFill>
                <a:effectLst/>
                <a:uLnTx/>
                <a:uFillTx/>
                <a:latin typeface="Avenir Roman"/>
                <a:ea typeface="+mn-ea"/>
                <a:cs typeface="+mn-cs"/>
                <a:sym typeface="Avenir Roman"/>
              </a:rPr>
              <a:t>puede integrarse como una parte/capítulo de SMS consolidado dentro del manual de la organización de mantenimiento</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(MOM) de la OMA, manual aceptado correspondiente a los procedimientos de funcionamiento de la organización.</a:t>
            </a:r>
          </a:p>
          <a:p>
            <a:pPr marL="0" marR="0" lvl="0" indent="0" algn="just"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1.2	Al usar el formato sugerido y los elementos de contenido indicados en este apéndice y adaptarlos a su dimensión y complejidad, es una forma en que la organización puede desarrollar su propio manual de SMS de nivel superior. </a:t>
            </a:r>
            <a:r>
              <a:rPr kumimoji="0" lang="es-PE" sz="1400" b="0" i="0" u="sng"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Los elementos del contenido de cada OMA dependerán del marco de trabajo de SMS específico y los elementos de la organización</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t>
            </a:r>
          </a:p>
          <a:p>
            <a:pPr marL="0" marR="0" lvl="0" indent="0" algn="just"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1.3	La descripción debajo de cada elemento </a:t>
            </a:r>
            <a:r>
              <a:rPr kumimoji="0" lang="es-PE" sz="1400" b="0" i="0" u="sng" strike="noStrike" kern="0" cap="none" spc="0" normalizeH="0" baseline="0" noProof="0" dirty="0" smtClean="0">
                <a:ln>
                  <a:noFill/>
                </a:ln>
                <a:solidFill>
                  <a:srgbClr val="FF2600"/>
                </a:solidFill>
                <a:effectLst/>
                <a:uLnTx/>
                <a:uFillTx/>
                <a:latin typeface="Avenir Heavy"/>
                <a:ea typeface="Avenir Heavy"/>
                <a:cs typeface="Avenir Heavy"/>
                <a:sym typeface="Avenir Heavy"/>
              </a:rPr>
              <a:t>deberá ser proporcional al alcance y la complejidad</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 los procesos de SMS de la OMA.</a:t>
            </a:r>
          </a:p>
          <a:p>
            <a:pPr marL="0" marR="0" lvl="0" indent="0" algn="just"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1.4	El MSMS servirá para </a:t>
            </a:r>
            <a:r>
              <a:rPr kumimoji="0" lang="es-PE" sz="1400" b="0" i="0" u="sng" strike="noStrike" kern="0" cap="none" spc="0" normalizeH="0" baseline="0" noProof="0" dirty="0" smtClean="0">
                <a:ln>
                  <a:noFill/>
                </a:ln>
                <a:solidFill>
                  <a:srgbClr val="FF2600"/>
                </a:solidFill>
                <a:effectLst/>
                <a:uLnTx/>
                <a:uFillTx/>
                <a:latin typeface="Avenir Heavy"/>
                <a:ea typeface="Avenir Heavy"/>
                <a:cs typeface="Avenir Heavy"/>
                <a:sym typeface="Avenir Heavy"/>
              </a:rPr>
              <a:t>comunicar el marco de trabajo de SMS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 la organización de forma interna, así como también, con las organizaciones externas relacionadas. El manual debe someterse a la aceptación de la AAC como evidencia del cumplimiento del requisito de  certificación de la OMA.</a:t>
            </a:r>
          </a:p>
          <a:p>
            <a:pPr marL="0" marR="0" lvl="0" indent="0" algn="just"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1.5	Debe existir una clara separación y distinción entre un manual de SMS y los registros y documentos de respaldo operacional. Esto último hace referencia a registros y documentos históricos y actuales generados durante la implementación y operación de los diversos procesos del SMS. Estos constituyen evidencia documental de las actividades constantes de SMS de la organización.</a:t>
            </a:r>
          </a:p>
          <a:p>
            <a:pPr marL="0" marR="0" lvl="0" indent="0" algn="just"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base" latinLnBrk="0" hangingPunct="1">
              <a:lnSpc>
                <a:spcPct val="100000"/>
              </a:lnSpc>
              <a:spcBef>
                <a:spcPct val="0"/>
              </a:spcBef>
              <a:spcAft>
                <a:spcPct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18</a:t>
            </a:fld>
            <a:endParaRPr lang="en-US"/>
          </a:p>
        </p:txBody>
      </p:sp>
    </p:spTree>
    <p:extLst>
      <p:ext uri="{BB962C8B-B14F-4D97-AF65-F5344CB8AC3E}">
        <p14:creationId xmlns:p14="http://schemas.microsoft.com/office/powerpoint/2010/main" val="1055391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Debajo de cada “encabezado de sección” numerado se incluye una descripción del “objetivo” de esa sección, seguido de sus “criterios” y “documentos de referencia cruzada”.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El “objetivo” </a:t>
            </a:r>
            <a:r>
              <a:rPr kumimoji="0" lang="es-PE" sz="1400" b="0" i="0" u="none" strike="noStrike" kern="0" cap="none" spc="0" normalizeH="0" baseline="0" noProof="0" dirty="0" smtClean="0">
                <a:ln>
                  <a:noFill/>
                </a:ln>
                <a:solidFill>
                  <a:srgbClr val="FF2600"/>
                </a:solidFill>
                <a:effectLst/>
                <a:uLnTx/>
                <a:uFillTx/>
                <a:latin typeface="Avenir Roman"/>
                <a:ea typeface="+mn-ea"/>
                <a:cs typeface="+mn-cs"/>
                <a:sym typeface="Avenir Roman"/>
              </a:rPr>
              <a:t>es lo que intenta lograr la organización al hacer lo que se describe en esa sección</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Los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criterios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a:t>
            </a:r>
            <a:r>
              <a:rPr kumimoji="0" lang="es-PE" sz="1400" b="0" i="0" u="none" strike="noStrike" kern="0" cap="none" spc="0" normalizeH="0" baseline="0" noProof="0" dirty="0" smtClean="0">
                <a:ln>
                  <a:noFill/>
                </a:ln>
                <a:solidFill>
                  <a:srgbClr val="FF2600"/>
                </a:solidFill>
                <a:effectLst/>
                <a:uLnTx/>
                <a:uFillTx/>
                <a:latin typeface="Avenir Roman"/>
                <a:ea typeface="+mn-ea"/>
                <a:cs typeface="+mn-cs"/>
                <a:sym typeface="Avenir Roman"/>
              </a:rPr>
              <a:t>definen el alcance de lo que se debe considerar al escribir esa secció</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n. Los “documentos de referencia cruzada” vinculan la información con otros manuales pertinentes o SOP de la organización, los que contienen detalles del elemento o proceso, según corresponda.</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19</a:t>
            </a:fld>
            <a:endParaRPr lang="en-US"/>
          </a:p>
        </p:txBody>
      </p:sp>
    </p:spTree>
    <p:extLst>
      <p:ext uri="{BB962C8B-B14F-4D97-AF65-F5344CB8AC3E}">
        <p14:creationId xmlns:p14="http://schemas.microsoft.com/office/powerpoint/2010/main" val="2567680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Explicar en detalle los reglamentos/normas actuales de SMS. Incluir el marco de tiempo del cumplimiento y las referencias del material de asesoramiento, según corresponda.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Donde corresponda, elaborar o explicar la importancia y las implicaciones de los reglamentos para la organización.</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Establecer una correlación con otros requisitos o normas relacionados con la seguridad operacional, donde corresponda.</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u="sng">
                <a:latin typeface="Avenir Heavy"/>
                <a:ea typeface="Avenir Heavy"/>
                <a:cs typeface="Avenir Heavy"/>
                <a:sym typeface="Avenir Heavy"/>
              </a:defRPr>
            </a:pPr>
            <a:r>
              <a:rPr kumimoji="0" lang="es-PE" sz="1400" b="0" i="0" u="sng"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Documentos de referencia cruzada</a:t>
            </a:r>
          </a:p>
          <a:p>
            <a:pPr marL="0" marR="0" lvl="0" indent="0" algn="l" defTabSz="457200" rtl="0" eaLnBrk="1" fontAlgn="auto" latinLnBrk="0" hangingPunct="1">
              <a:lnSpc>
                <a:spcPct val="125000"/>
              </a:lnSpc>
              <a:spcBef>
                <a:spcPts val="0"/>
              </a:spcBef>
              <a:spcAft>
                <a:spcPts val="0"/>
              </a:spcAft>
              <a:buClrTx/>
              <a:buSzTx/>
              <a:buFontTx/>
              <a:buNone/>
              <a:tabLst/>
              <a:defRPr sz="1400" u="sng">
                <a:latin typeface="Avenir Heavy"/>
                <a:ea typeface="Avenir Heavy"/>
                <a:cs typeface="Avenir Heavy"/>
                <a:sym typeface="Avenir Heavy"/>
              </a:defRPr>
            </a:pPr>
            <a:endParaRPr kumimoji="0" lang="es-PE" sz="1400" b="0" i="0" u="sng"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Referencias de reglamentos/requisitos de SMS, referencias de documentos de guía de SMS, etc.</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20</a:t>
            </a:fld>
            <a:endParaRPr lang="en-US"/>
          </a:p>
        </p:txBody>
      </p:sp>
    </p:spTree>
    <p:extLst>
      <p:ext uri="{BB962C8B-B14F-4D97-AF65-F5344CB8AC3E}">
        <p14:creationId xmlns:p14="http://schemas.microsoft.com/office/powerpoint/2010/main" val="3308486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Explicar en detalle los reglamentos/normas actuales de SMS. Incluir el marco de tiempo del cumplimiento y las referencias del material de asesoramiento, según corresponda.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Donde corresponda, elaborar o explicar la importancia y las implicaciones de los reglamentos para la organización.</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Establecer una correlación con otros requisitos o normas relacionados con la seguridad operacional, donde corresponda.</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u="sng">
                <a:latin typeface="Avenir Heavy"/>
                <a:ea typeface="Avenir Heavy"/>
                <a:cs typeface="Avenir Heavy"/>
                <a:sym typeface="Avenir Heavy"/>
              </a:defRPr>
            </a:pPr>
            <a:r>
              <a:rPr kumimoji="0" lang="es-PE" sz="1400" b="0" i="0" u="sng"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Documentos de referencia cruzada</a:t>
            </a:r>
          </a:p>
          <a:p>
            <a:pPr marL="0" marR="0" lvl="0" indent="0" algn="l" defTabSz="457200" rtl="0" eaLnBrk="1" fontAlgn="auto" latinLnBrk="0" hangingPunct="1">
              <a:lnSpc>
                <a:spcPct val="125000"/>
              </a:lnSpc>
              <a:spcBef>
                <a:spcPts val="0"/>
              </a:spcBef>
              <a:spcAft>
                <a:spcPts val="0"/>
              </a:spcAft>
              <a:buClrTx/>
              <a:buSzTx/>
              <a:buFontTx/>
              <a:buNone/>
              <a:tabLst/>
              <a:defRPr sz="1400" u="sng">
                <a:latin typeface="Avenir Heavy"/>
                <a:ea typeface="Avenir Heavy"/>
                <a:cs typeface="Avenir Heavy"/>
                <a:sym typeface="Avenir Heavy"/>
              </a:defRPr>
            </a:pPr>
            <a:endParaRPr kumimoji="0" lang="es-PE" sz="1400" b="0" i="0" u="sng"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Referencias de reglamentos/requisitos de SMS, referencias de documentos de guía de SMS, etc.</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21</a:t>
            </a:fld>
            <a:endParaRPr lang="en-US"/>
          </a:p>
        </p:txBody>
      </p:sp>
    </p:spTree>
    <p:extLst>
      <p:ext uri="{BB962C8B-B14F-4D97-AF65-F5344CB8AC3E}">
        <p14:creationId xmlns:p14="http://schemas.microsoft.com/office/powerpoint/2010/main" val="952442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3.4	Todas las </a:t>
            </a:r>
            <a:r>
              <a:rPr kumimoji="0" lang="es-PE" sz="1400" b="0" i="0" u="none" strike="noStrike" kern="0" cap="none" spc="0" normalizeH="0" baseline="0" noProof="0" dirty="0" err="1" smtClean="0">
                <a:ln>
                  <a:noFill/>
                </a:ln>
                <a:solidFill>
                  <a:sysClr val="windowText" lastClr="000000"/>
                </a:solidFill>
                <a:effectLst/>
                <a:uLnTx/>
                <a:uFillTx/>
                <a:latin typeface="Avenir Roman"/>
                <a:ea typeface="+mn-ea"/>
                <a:cs typeface="+mn-cs"/>
                <a:sym typeface="Avenir Roman"/>
              </a:rPr>
              <a:t>OMs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deben </a:t>
            </a:r>
            <a:r>
              <a:rPr kumimoji="0" lang="es-PE" sz="1400" b="1"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mantener actualizado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su MOM y todas las </a:t>
            </a:r>
            <a:r>
              <a:rPr kumimoji="0" lang="es-PE" sz="1400" b="1"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copias distribuidas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 manera de asegurar que este manual esté disponible para todo el personal involucrado en el mantenimiento, sin importar el cargo de ellos, ni el medio utilizado (electrónicos, CD, etc.).  Si el MOM remitido a la AAC es digital, debe estar en un formato aceptable a la AAC.</a:t>
            </a:r>
          </a:p>
          <a:p>
            <a:pPr marL="0" marR="0" lvl="0" indent="0" algn="just"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3.5	El MOM remitido por la OM </a:t>
            </a:r>
            <a:r>
              <a:rPr kumimoji="0" lang="es-PE" sz="1400" b="1"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puede estar separado o puede estar combinado en un solo manual</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El formato debe permitir su revisión y control de páginas de manera simple. El inspector se debe asegurar que se reflejen de forma precisa los procedimientos usados en el mantenimiento. Para describir completamente el sistema de mantenimiento y de inspección, la OM puede desarrollar algunos procedimientos complementarios a los requisitos establecidos en el LAR 145.</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a:t>
            </a:fld>
            <a:endParaRPr lang="en-US"/>
          </a:p>
        </p:txBody>
      </p:sp>
    </p:spTree>
    <p:extLst>
      <p:ext uri="{BB962C8B-B14F-4D97-AF65-F5344CB8AC3E}">
        <p14:creationId xmlns:p14="http://schemas.microsoft.com/office/powerpoint/2010/main" val="1766823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Explicar la naturaleza del negocio de aviación de la organización y su posición o función dentro de la industria como un todo.</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Identificar las áreas, los departamentos, los talleres y las instalaciones principales de la organización, dentro de las cuales se aplicará el SMS.</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Identificar los procesos, las operaciones y los equipos principales que se consideran idóneos para el programa HIRM de la organización, especialmente aquellos que son pertinentes para la seguridad operacional de la aviación. Si el alcance de los procesos, las operaciones y los equipos idóneos de HIRM es demasiado detallado o extenso, se puede controlar de acuerdo con un documento complementario, según corresponda.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Donde se espera que el SMS se opere o administre en un grupo de organizaciones o contratistas interconectados, defina y documente dicha integración y las responsabilidades asociadas, según corresponda.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Donde hayan otros sistemas de control/gestión relacionados dentro de la organización, como QMS, OSHE y </a:t>
            </a:r>
            <a:r>
              <a:rPr kumimoji="0" lang="es-PE" sz="1400" b="0" i="0" u="none" strike="noStrike" kern="0" cap="none" spc="0" normalizeH="0" baseline="0" noProof="0" dirty="0" err="1" smtClean="0">
                <a:ln>
                  <a:noFill/>
                </a:ln>
                <a:solidFill>
                  <a:sysClr val="windowText" lastClr="000000"/>
                </a:solidFill>
                <a:effectLst/>
                <a:uLnTx/>
                <a:uFillTx/>
                <a:latin typeface="Avenir Roman"/>
                <a:ea typeface="+mn-ea"/>
                <a:cs typeface="+mn-cs"/>
                <a:sym typeface="Avenir Roman"/>
              </a:rPr>
              <a:t>SeMS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identifique su integración pertinente (donde corresponda) dentro del SMS de la aviación.</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Documentos de referencia cruzada</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Manual de la calidad, manual de ingeniería, etc.</a:t>
            </a:r>
            <a:endParaRPr kumimoji="0" lang="es-PE"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22</a:t>
            </a:fld>
            <a:endParaRPr lang="en-US"/>
          </a:p>
        </p:txBody>
      </p:sp>
    </p:spTree>
    <p:extLst>
      <p:ext uri="{BB962C8B-B14F-4D97-AF65-F5344CB8AC3E}">
        <p14:creationId xmlns:p14="http://schemas.microsoft.com/office/powerpoint/2010/main" val="2491896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política de seguridad operacional debe ser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adecuada para la envergadura y complejidad</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 la organización.</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política de seguridad operacional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señala las intenciones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de la organización, sus principios de gestión y el compromiso con la mejora continua en la seguridad operacional de la aviación.</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ejecutivo responsable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aprueba y firma</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la política de seguridad operacional.</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ejecutivo responsable y el resto de los gerentes promueven la política de seguridad operacional.</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política de seguridad operacional se revisa periódicamente.</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personal en todos los niveles participa en el establecimiento y mantenimiento del sistema de gestión de la seguridad operacional.</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política de seguridad operacional se comunica a todos los empleados con la intención de crear conciencia de sus obligaciones de seguridad operacional individuales.</a:t>
            </a: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Documentos de referencia cruzada</a:t>
            </a: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Política de seguridad operacional de OSHE, etc.</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23</a:t>
            </a:fld>
            <a:endParaRPr lang="en-US"/>
          </a:p>
        </p:txBody>
      </p:sp>
    </p:spTree>
    <p:extLst>
      <p:ext uri="{BB962C8B-B14F-4D97-AF65-F5344CB8AC3E}">
        <p14:creationId xmlns:p14="http://schemas.microsoft.com/office/powerpoint/2010/main" val="2467507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Criterios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hayan establecido los objetivos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objetivos de seguridad operacional se expresan como una declaración de nivel superior que describe el compromiso de la organización para lograr la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Existe un proceso formal para desarrollar un conjunto coherente de objetivos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objetivos de seguridad operacional se difunden y distribuyen.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han asignado recursos para lograr los objetivos.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objetivos de seguridad operacional se vinculan con los indicadores de seguridad operacional para facilitar el control y la medición, como corresponda.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Documentos de referencia cruzada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Documento de indicadores de rendimiento en materia de seguridad operacional, etc.</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24</a:t>
            </a:fld>
            <a:endParaRPr lang="en-US"/>
          </a:p>
        </p:txBody>
      </p:sp>
    </p:spTree>
    <p:extLst>
      <p:ext uri="{BB962C8B-B14F-4D97-AF65-F5344CB8AC3E}">
        <p14:creationId xmlns:p14="http://schemas.microsoft.com/office/powerpoint/2010/main" val="872463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ejecutivo responsable se encarga de garantizar que el sistema de gestión de la seguridad operacional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se implemente correctamente y se desempeñe</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según los requisitos en todas las áreas de la organización.</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Se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asignó un gerente (oficina) de seguridad operacional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correspondiente, un comité de seguridad operacional o grupos de acción de seguridad operacional, según corresponda.</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Las autoridades y responsabilidades de seguridad operacional del personal en todos los niveles de la organización están definidos y documentados.</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Todo el personal comprende sus autoridades y responsabilidades en relación con los procesos, las decisiones y las medidas de la gestión de seguridad operacional.</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Se dispone de un diagrama de responsabilidades institucionales del SMS.</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Documentos de referencia cruzada</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Manual de exposición de la empresa, manual de SOP, manual de administración,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25</a:t>
            </a:fld>
            <a:endParaRPr lang="en-US"/>
          </a:p>
        </p:txBody>
      </p:sp>
    </p:spTree>
    <p:extLst>
      <p:ext uri="{BB962C8B-B14F-4D97-AF65-F5344CB8AC3E}">
        <p14:creationId xmlns:p14="http://schemas.microsoft.com/office/powerpoint/2010/main" val="1551132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26</a:t>
            </a:fld>
            <a:endParaRPr lang="en-US"/>
          </a:p>
        </p:txBody>
      </p:sp>
    </p:spTree>
    <p:extLst>
      <p:ext uri="{BB962C8B-B14F-4D97-AF65-F5344CB8AC3E}">
        <p14:creationId xmlns:p14="http://schemas.microsoft.com/office/powerpoint/2010/main" val="2861517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Los peligros identificados se </a:t>
            </a:r>
            <a:r>
              <a:rPr kumimoji="0" lang="es-PE" sz="1400" b="0" i="0" u="sng"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evalúan, priorizan y procesan</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para la evaluación de riesgos, según corresponda.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Existe un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proceso estructurado</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para la evaluación de riesgos que implica la evaluación de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gravedad, probabilidad, tolerabilidad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y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controles preventivos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Los procedimientos de identificación de peligros y evaluación de riesgos se centran en la seguridad operacional de la aviación, así como también, en su contexto fundamental.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27</a:t>
            </a:fld>
            <a:endParaRPr lang="en-US"/>
          </a:p>
        </p:txBody>
      </p:sp>
    </p:spTree>
    <p:extLst>
      <p:ext uri="{BB962C8B-B14F-4D97-AF65-F5344CB8AC3E}">
        <p14:creationId xmlns:p14="http://schemas.microsoft.com/office/powerpoint/2010/main" val="3727729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proceso formal para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desarrollar y mantener un conjunto de indicadores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 rendimiento en materia de seguridad operacional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y sus objetivos eficaces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asociados.</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Correlación establecida entre los SPI y los objetivos de seguridad operacional de la organización, donde corresponda, y el proceso de aceptación reglamentaria de los SPI, donde sea necesario.</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proceso de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control del rendimiento de estos SPI</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incluido el procedimiento de medidas correctivas, cada vez que se activen tendencias inaceptables o anormales.</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Cualquier otro criterio o proceso de control y medición del rendimiento en materia de seguridad operacional o de SMS complementario</a:t>
            </a: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28</a:t>
            </a:fld>
            <a:endParaRPr lang="en-US"/>
          </a:p>
        </p:txBody>
      </p:sp>
    </p:spTree>
    <p:extLst>
      <p:ext uri="{BB962C8B-B14F-4D97-AF65-F5344CB8AC3E}">
        <p14:creationId xmlns:p14="http://schemas.microsoft.com/office/powerpoint/2010/main" val="2046184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garantizar que se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investiguen de forma interna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los accidentes e incidentes notificados.</a:t>
            </a: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Divulgación interna de los informes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 investigación completados al igual que a la CAA, según corresponda.</a:t>
            </a: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 proceso para garantizar que se l</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leven a cabo las medidas correctivas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tomadas o recomendadas y para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evaluar sus resultados/eficacia.</a:t>
            </a: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endPar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endParaRP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sobre la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consulta y las medidas disciplinarias asociadas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con los resultados del informe de investigación.</a:t>
            </a: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r>
              <a:rPr kumimoji="0" lang="es-PE" sz="1400" b="0" i="0" u="sng"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Condiciones definidas claramente según las cuales se podrían considerar medidas disciplinarias punitivas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(por ejemplo, actividad ilegal, imprudencia, negligencia grave o conducta impropia deliberada).</a:t>
            </a: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 proceso para garantizar que las investigaciones incluyan la</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 identificación de averías activas, así como también, factores y peligros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que contribuyen.</a:t>
            </a: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233947" marR="0" lvl="0" indent="-233947" algn="l" defTabSz="457200" rtl="0" eaLnBrk="1" fontAlgn="auto" latinLnBrk="0" hangingPunct="1">
              <a:lnSpc>
                <a:spcPct val="125000"/>
              </a:lnSpc>
              <a:spcBef>
                <a:spcPts val="0"/>
              </a:spcBef>
              <a:spcAft>
                <a:spcPts val="0"/>
              </a:spcAft>
              <a:buClrTx/>
              <a:buSzPct val="100000"/>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procedimiento y el formato de la investigación proporcionan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hallazgos sobre factores o peligros contribuyentes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que se procesarán para la medida de seguimiento con el sistema de identificación de peligros y gestión de riesgos de la organización, donde corresponda.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29</a:t>
            </a:fld>
            <a:endParaRPr lang="en-US"/>
          </a:p>
        </p:txBody>
      </p:sp>
    </p:spTree>
    <p:extLst>
      <p:ext uri="{BB962C8B-B14F-4D97-AF65-F5344CB8AC3E}">
        <p14:creationId xmlns:p14="http://schemas.microsoft.com/office/powerpoint/2010/main" val="945868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Se documenta el programa de capacitación, la idoneidad y los requisitos.</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b) Existe un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proceso de validación</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que mide la </a:t>
            </a:r>
            <a:r>
              <a:rPr kumimoji="0" lang="es-PE" sz="1400" b="0" i="0" u="sng"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eficacia de la capacitación.</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sng"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 La capacitación incluye capacitación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inicial, recurrente y de actualización</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donde corresponda.</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 La capacitación de SMS de la organización es </a:t>
            </a:r>
            <a:r>
              <a:rPr kumimoji="0" lang="es-PE" sz="1400" b="0" i="0" u="sng" strike="noStrike" kern="0" cap="none" spc="0" normalizeH="0" baseline="0" noProof="0" dirty="0" smtClean="0">
                <a:ln>
                  <a:noFill/>
                </a:ln>
                <a:solidFill>
                  <a:srgbClr val="FF2600"/>
                </a:solidFill>
                <a:effectLst/>
                <a:uLnTx/>
                <a:uFillTx/>
                <a:latin typeface="Avenir Heavy"/>
                <a:ea typeface="Avenir Heavy"/>
                <a:cs typeface="Avenir Heavy"/>
                <a:sym typeface="Avenir Heavy"/>
              </a:rPr>
              <a:t>parte del programa de capacitación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general de la organización.</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 Se incorpora la t</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oma de conciencia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de SMS en el programa de empleo o adoctrinamiento.</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f) Los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procesos/canales de comunicación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de la seguridad operacional dentro de la organización.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30</a:t>
            </a:fld>
            <a:endParaRPr lang="en-US"/>
          </a:p>
        </p:txBody>
      </p:sp>
    </p:spTree>
    <p:extLst>
      <p:ext uri="{BB962C8B-B14F-4D97-AF65-F5344CB8AC3E}">
        <p14:creationId xmlns:p14="http://schemas.microsoft.com/office/powerpoint/2010/main" val="2628883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proceso para una </a:t>
            </a:r>
            <a:r>
              <a:rPr kumimoji="0" lang="es-PE" sz="1400" b="0" i="0" u="sng"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auditoría/revisión</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internas regulares del SMS de la organización para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garantizar su continua sustentabilidad, suficiencia y eficacia</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Describir cualquier otro programa que contribuya con la mejora continua del SMS de la organización y el rendimiento en materia de seguridad operacional, por ejemplo, MEDA, estudios de seguridad operacional, sistemas ISO.</a:t>
            </a:r>
          </a:p>
          <a:p>
            <a:pPr marL="0" marR="0" lvl="0" indent="0" algn="just"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31</a:t>
            </a:fld>
            <a:endParaRPr lang="en-US"/>
          </a:p>
        </p:txBody>
      </p:sp>
    </p:spTree>
    <p:extLst>
      <p:ext uri="{BB962C8B-B14F-4D97-AF65-F5344CB8AC3E}">
        <p14:creationId xmlns:p14="http://schemas.microsoft.com/office/powerpoint/2010/main" val="62745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Book"/>
                <a:ea typeface="Avenir Book"/>
                <a:cs typeface="Avenir Book"/>
                <a:sym typeface="Avenir Book"/>
              </a:defRPr>
            </a:pPr>
            <a:r>
              <a:rPr kumimoji="0" lang="es-PE" sz="1400" b="0" i="0" u="none" strike="noStrike" kern="0" cap="none" spc="0" normalizeH="0" baseline="0" noProof="0" dirty="0" smtClean="0">
                <a:ln>
                  <a:noFill/>
                </a:ln>
                <a:solidFill>
                  <a:sysClr val="windowText" lastClr="000000"/>
                </a:solidFill>
                <a:effectLst/>
                <a:uLnTx/>
                <a:uFillTx/>
                <a:latin typeface="Avenir Book"/>
                <a:ea typeface="Avenir Book"/>
                <a:cs typeface="Avenir Book"/>
                <a:sym typeface="Avenir Book"/>
              </a:rPr>
              <a:t>3.6	El MOM debe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desarrollarse sobre la base de la lista de capacidad y al tamaño y complejidad de la OM</a:t>
            </a:r>
            <a:r>
              <a:rPr kumimoji="0" lang="es-PE" sz="1400" b="0" i="0" u="none" strike="noStrike" kern="0" cap="none" spc="0" normalizeH="0" baseline="0" noProof="0" dirty="0" smtClean="0">
                <a:ln>
                  <a:noFill/>
                </a:ln>
                <a:solidFill>
                  <a:sysClr val="windowText" lastClr="000000"/>
                </a:solidFill>
                <a:effectLst/>
                <a:uLnTx/>
                <a:uFillTx/>
                <a:latin typeface="Avenir Book"/>
                <a:ea typeface="Avenir Book"/>
                <a:cs typeface="Avenir Book"/>
                <a:sym typeface="Avenir Book"/>
              </a:rPr>
              <a:t>; además debe contener como mínimo todos los procedimientos establecidos en la LAR 145.275 (b) y lo indicado en el Apéndice 1 del LAR145.</a:t>
            </a: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Book"/>
                <a:ea typeface="Avenir Book"/>
                <a:cs typeface="Avenir Book"/>
                <a:sym typeface="Avenir Book"/>
              </a:defRPr>
            </a:pPr>
            <a:endParaRPr kumimoji="0" lang="es-PE" sz="1400" b="0" i="0" u="none" strike="noStrike" kern="0" cap="none" spc="0" normalizeH="0" baseline="0" noProof="0" dirty="0" smtClean="0">
              <a:ln>
                <a:noFill/>
              </a:ln>
              <a:solidFill>
                <a:sysClr val="windowText" lastClr="000000"/>
              </a:solidFill>
              <a:effectLst/>
              <a:uLnTx/>
              <a:uFillTx/>
              <a:latin typeface="Avenir Book"/>
              <a:ea typeface="Avenir Book"/>
              <a:cs typeface="Avenir Book"/>
              <a:sym typeface="Avenir Book"/>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Book"/>
                <a:ea typeface="Avenir Book"/>
                <a:cs typeface="Avenir Book"/>
                <a:sym typeface="Avenir Book"/>
              </a:defRPr>
            </a:pPr>
            <a:r>
              <a:rPr kumimoji="0" lang="es-PE" sz="1400" b="0" i="0" u="none" strike="noStrike" kern="0" cap="none" spc="0" normalizeH="0" baseline="0" noProof="0" dirty="0" smtClean="0">
                <a:ln>
                  <a:noFill/>
                </a:ln>
                <a:solidFill>
                  <a:sysClr val="windowText" lastClr="000000"/>
                </a:solidFill>
                <a:effectLst/>
                <a:uLnTx/>
                <a:uFillTx/>
                <a:latin typeface="Avenir Book"/>
                <a:ea typeface="Avenir Book"/>
                <a:cs typeface="Avenir Book"/>
                <a:sym typeface="Avenir Book"/>
              </a:rPr>
              <a:t>3.7	El MOM es un documento que es aceptado por la AAC y debe mantenerse actualizado y ser accesible para el personal de la 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4</a:t>
            </a:fld>
            <a:endParaRPr lang="en-US"/>
          </a:p>
        </p:txBody>
      </p:sp>
    </p:spTree>
    <p:extLst>
      <p:ext uri="{BB962C8B-B14F-4D97-AF65-F5344CB8AC3E}">
        <p14:creationId xmlns:p14="http://schemas.microsoft.com/office/powerpoint/2010/main" val="3838420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32</a:t>
            </a:fld>
            <a:endParaRPr lang="en-US"/>
          </a:p>
        </p:txBody>
      </p:sp>
    </p:spTree>
    <p:extLst>
      <p:ext uri="{BB962C8B-B14F-4D97-AF65-F5344CB8AC3E}">
        <p14:creationId xmlns:p14="http://schemas.microsoft.com/office/powerpoint/2010/main" val="33523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garantizar que los </a:t>
            </a:r>
            <a:r>
              <a:rPr kumimoji="0" lang="es-PE" sz="1400" b="0" i="0" u="sng"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cambios institucionales y operacionales sustanciales consideran cualquier impacto</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que puedan tener en los riesgos existentes de la seguridad operacional.</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garantizar que se lleva a cabo una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evaluación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de seguridad operacional correspondiente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antes de la introducción de nuevos equipos o procesos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que tengan implicaciones de riesgos de seguridad operacional.</a:t>
            </a: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342900" marR="0" lvl="0" indent="-342900" algn="just"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la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revisión de evaluaciones de seguridad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operacional existentes </a:t>
            </a:r>
            <a:r>
              <a:rPr kumimoji="0" lang="es-PE" sz="1400" b="0" i="0" u="sng" strike="noStrike" kern="0" cap="none" spc="0" normalizeH="0" baseline="0" noProof="0" dirty="0" smtClean="0">
                <a:ln>
                  <a:noFill/>
                </a:ln>
                <a:solidFill>
                  <a:srgbClr val="FF2600"/>
                </a:solidFill>
                <a:effectLst/>
                <a:uLnTx/>
                <a:uFillTx/>
                <a:latin typeface="Avenir Heavy"/>
                <a:ea typeface="Avenir Heavy"/>
                <a:cs typeface="Avenir Heavy"/>
                <a:sym typeface="Avenir Heavy"/>
              </a:rPr>
              <a:t>cada vez que se apliquen cambios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al proceso o equipo asociado.</a:t>
            </a:r>
          </a:p>
          <a:p>
            <a:pPr marL="0" marR="0" lvl="0" indent="0" algn="just"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Documentos de referencia cruzada</a:t>
            </a: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just"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SOP de la empresa relacionado con la gestión de cambio, etc.</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33</a:t>
            </a:fld>
            <a:endParaRPr lang="en-US"/>
          </a:p>
        </p:txBody>
      </p:sp>
    </p:spTree>
    <p:extLst>
      <p:ext uri="{BB962C8B-B14F-4D97-AF65-F5344CB8AC3E}">
        <p14:creationId xmlns:p14="http://schemas.microsoft.com/office/powerpoint/2010/main" val="160116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Criterios (como corresponda para la organización)</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organización tiene un plan de emergencia que describe las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funciones y responsabilidades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en caso de un incidente, una crisis o un accidente importante.</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Existe un proceso de notificación que incluye una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lista de llamadas de emergencia</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y un proceso de movilización interno.</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organización tiene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disposiciones con otras agencias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para recibir ayuda y la disposición de servicios de emergencia, según corresponda.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organización tiene </a:t>
            </a:r>
            <a:r>
              <a:rPr kumimoji="0" lang="es-PE" sz="1400" b="0" i="0" u="sng"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las operaciones del modo de emergencia</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donde corresponda.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Existe un procedimiento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para vigilar el bienestar de todas las personas afectadas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y para notificar al familiar más cercano.</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organización ha establecido procedimientos para </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tratar con los medios </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de comunicación y temas relacionados con el seguro.</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Existen r</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esponsabilidades de investigación de accidentes definidas</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dentro de la organización.</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El requisito para</a:t>
            </a:r>
            <a:r>
              <a:rPr kumimoji="0" lang="es-PE" sz="1400" b="0" i="0" u="none" strike="noStrike" kern="0" cap="none" spc="0" normalizeH="0" baseline="0" noProof="0" dirty="0" smtClean="0">
                <a:ln>
                  <a:noFill/>
                </a:ln>
                <a:solidFill>
                  <a:srgbClr val="FF2600"/>
                </a:solidFill>
                <a:effectLst/>
                <a:uLnTx/>
                <a:uFillTx/>
                <a:latin typeface="Avenir Heavy"/>
                <a:ea typeface="Avenir Heavy"/>
                <a:cs typeface="Avenir Heavy"/>
                <a:sym typeface="Avenir Heavy"/>
              </a:rPr>
              <a:t> preservar la evidencia, asegurar el área afectada y la notificación obligatoria</a:t>
            </a: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/gubernamental está claramente declarada.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Existe una capacitación de preparación y respuesta ante emergencias para el personal afectado.</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organización desarrolló un plan de evacuación en caso de una aeronave o un equipo averiado con el asesoramiento de propietarios de aeronaves/equipos, explotadores de aeródromo u otras agencias, según corresponda.</a:t>
            </a:r>
          </a:p>
          <a:p>
            <a:pPr marL="342900" marR="0" lvl="0" indent="-342900" algn="l" defTabSz="457200" rtl="0" eaLnBrk="1" fontAlgn="auto" latinLnBrk="0" hangingPunct="1">
              <a:lnSpc>
                <a:spcPct val="125000"/>
              </a:lnSpc>
              <a:spcBef>
                <a:spcPts val="0"/>
              </a:spcBef>
              <a:spcAft>
                <a:spcPts val="0"/>
              </a:spcAft>
              <a:buClrTx/>
              <a:buSzTx/>
              <a:buFontTx/>
              <a:buAutoNum type="alphaLcParenR"/>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Existe un procedimiento para registrar las actividades durante una respuesta ante emergencias. </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Documentos de referencia cruzada</a:t>
            </a:r>
          </a:p>
          <a:p>
            <a:pPr marL="0" marR="0" lvl="0" indent="0" algn="l" defTabSz="457200" rtl="0" eaLnBrk="1" fontAlgn="auto" latinLnBrk="0" hangingPunct="1">
              <a:lnSpc>
                <a:spcPct val="125000"/>
              </a:lnSpc>
              <a:spcBef>
                <a:spcPts val="0"/>
              </a:spcBef>
              <a:spcAft>
                <a:spcPts val="0"/>
              </a:spcAft>
              <a:buClrTx/>
              <a:buSzTx/>
              <a:buFontTx/>
              <a:buNone/>
              <a:tabLst/>
              <a:defRPr sz="1400"/>
            </a:pPr>
            <a:endPar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pPr>
            <a:r>
              <a:rPr kumimoji="0" lang="es-PE" sz="14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Manual de ERP, etc.</a:t>
            </a:r>
            <a:endParaRPr kumimoji="0" lang="es-PE"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34</a:t>
            </a:fld>
            <a:endParaRPr lang="en-US"/>
          </a:p>
        </p:txBody>
      </p:sp>
    </p:spTree>
    <p:extLst>
      <p:ext uri="{BB962C8B-B14F-4D97-AF65-F5344CB8AC3E}">
        <p14:creationId xmlns:p14="http://schemas.microsoft.com/office/powerpoint/2010/main" val="134495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E" altLang="es-PE" smtClean="0"/>
          </a:p>
        </p:txBody>
      </p:sp>
      <p:sp>
        <p:nvSpPr>
          <p:cNvPr id="22835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A0D881B-3CF5-486D-B7C0-F767031D8755}" type="slidenum">
              <a:rPr lang="en-US" altLang="es-PE"/>
              <a:pPr eaLnBrk="1" hangingPunct="1"/>
              <a:t>5</a:t>
            </a:fld>
            <a:endParaRPr lang="en-US" altLang="es-PE"/>
          </a:p>
        </p:txBody>
      </p:sp>
    </p:spTree>
    <p:extLst>
      <p:ext uri="{BB962C8B-B14F-4D97-AF65-F5344CB8AC3E}">
        <p14:creationId xmlns:p14="http://schemas.microsoft.com/office/powerpoint/2010/main" val="419967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6600" b="1"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Parte 1		Administración</a:t>
            </a:r>
          </a:p>
          <a:p>
            <a:pPr marL="0" marR="0" lvl="0" indent="0" algn="just" defTabSz="457200" rtl="0" eaLnBrk="1" fontAlgn="auto" latinLnBrk="0" hangingPunct="1">
              <a:lnSpc>
                <a:spcPct val="125000"/>
              </a:lnSpc>
              <a:spcBef>
                <a:spcPts val="0"/>
              </a:spcBef>
              <a:spcAft>
                <a:spcPts val="0"/>
              </a:spcAft>
              <a:buClrTx/>
              <a:buSzTx/>
              <a:buFontTx/>
              <a:buNone/>
              <a:tabLst/>
              <a:defRPr/>
            </a:pP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 Definiciones y abreviaturas usadas en el MOM;</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1.2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descripción de los procedimientos de la organización y los sistemas de inspección o sistemas de calidad y que tome en consideración la gestión de la seguridad operacional;</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1.3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declaración firmada por el gerente responsable, basándose en la lista de cumplimiento del LAR 145, confirmando que el manual de la organización de mantenimiento y cualquier manual asociado referenciado define el cumplimiento del LAR 145 y que éste será cumplido en todo momento;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1.4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 política y los objetivos de seguridad operacional y de calidad, y los procedimientos para su revisión periódica relativa para asegurar su aplicabilidad en la OMA;</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1.5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Los nombres de los cargos y nombres del personal clave de la organización;</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1.6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Los nombres de las personas de certificación;</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1.7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Las obligaciones y responsabilidades de las personas con puestos gerenciales y del personal de certificación, incluyendo los asuntos que pueden tratar directamente con la AAC a nombre de la OMA LAR 145; </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1.8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 organigrama que muestre las líneas de responsabilidad del personal clave de la organización;</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1.9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indicación general de los recursos humanos necesarios para atender la lista de capacidades;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1.10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descripción general de las instalaciones ubicadas en cada dirección especificada en el certificado de aprobación de la OMA LAR 145;</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1.11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efectuar modificaciones menores al MOM;</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1.12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de enmiendas y control de páginas efectivas al manual de la organización de mantenimiento y de SMS (MSMS), registro de revisiones y lista de distribuciones de manual;</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1.13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que las enmiendas al manual (o manuales) sean distribuidas en toda la organización o a las personas a quienes se les haya entregado previamente una copia;</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1.14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de notificación a la AAC que aprobó la OMA respecto a cambios en la organización, sus actividades, aprobaciones, ubicación y personal;</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1.15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lista actualizada de las funciones de mantenimiento subcontratadas bajo el sistema de calidad e inspección de la OMA LAR 145, si es el caso;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1.16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lista actualizada de ubicaciones de mantenimiento, si es el caso;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 typeface="+mj-lt"/>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1.17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lista actualizada de las funciones de mantenimiento que las organizaciones de mantenimiento subcontratan a organizaciones de mantenimiento aprobadas LAR 145, si es el caso.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6</a:t>
            </a:fld>
            <a:endParaRPr lang="en-US"/>
          </a:p>
        </p:txBody>
      </p:sp>
    </p:spTree>
    <p:extLst>
      <p:ext uri="{BB962C8B-B14F-4D97-AF65-F5344CB8AC3E}">
        <p14:creationId xmlns:p14="http://schemas.microsoft.com/office/powerpoint/2010/main" val="256768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6600" b="1"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Parte 2		Procedimientos del sistema de mantenimiento, inspección y de calidad (Sección 145.340)</a:t>
            </a:r>
          </a:p>
          <a:p>
            <a:pPr marL="0" marR="0" lvl="0" indent="0" algn="just" defTabSz="457200" rtl="0" eaLnBrk="1" fontAlgn="auto" latinLnBrk="0" hangingPunct="1">
              <a:lnSpc>
                <a:spcPct val="125000"/>
              </a:lnSpc>
              <a:spcBef>
                <a:spcPts val="0"/>
              </a:spcBef>
              <a:spcAft>
                <a:spcPts val="0"/>
              </a:spcAft>
              <a:buClrTx/>
              <a:buSzTx/>
              <a:buFontTx/>
              <a:buNone/>
              <a:tabLst/>
              <a:defRPr/>
            </a:pPr>
            <a:endPar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descripción de los procedimientos del sistema de mantenimiento, inspección y de calidad requerido por la Sección 145.340 de este reglamento, el cual debe considerar:</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Los procedimientos utilizados para establecer y controlar la competencia del personal</a:t>
            </a: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de la  organización de acuerdo con los alcances de la organización;</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descripción general del trabajo que se autoriza;</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2.3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preparar la certificación de conformidad de mantenimiento y las circunstancias en que ha de firmarse como lo requiere la Sección 145.330 de este reglamento; </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2.4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Una descripción del método empleado para completar y conservar los registros de mantenimientos requeridos en la Sección 145.335 de este reglamento;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2.5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sistema de control de registros de mantenimiento en computadora y métodos utilizados para respaldo de la información; </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2.6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un procedimiento para mantener un listado mensual actualizado de los trabajos de mantenimiento; </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2.7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aprobar al personal autorizado a firmar la certificación de conformidad de mantenimiento y el alcance de dichas autorizaciones;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2.8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de registros del personal de certificación;</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2.9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la emisión de conformidad de mantenimiento cuando un trabajo es subcontratado;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2.10 procedimientos que aseguren con respecto a las aeronaves y/o componentes de aeronaves, se trasmitan al explotador aéreo, a la organización responsable del diseño del tipo de esa aeronave y a la AAC del Estado de matrícula las fallas, caso de mal funcionamiento, defectos y otros sucesos que tengan o pudieran tener efectos adversos sobre el mantenimiento de la aeronavegabilidad; </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2.11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recibir, evaluar, enmendar y distribuir dentro de la organización de mantenimiento, todos los datos necesarios para la aeronavegabilidad, emitidos por el poseedor del certificado de tipo u organización del diseño de tipo;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2.12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cuando corresponda, procedimientos adicionales para cumplir con los procedimientos y requisitos del manual del explotador aéreo o propietario de la aeronave;</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2.13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de evaluación, validación y control de proveedores;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2.14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de evaluación, validación y control de subcontratistas;</a:t>
            </a: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2.15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almacenamiento, segregación y entrega de componentes de aeronave y materiales para mantenimiento;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2.16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de aceptación de herramientas y equipos;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2.17 procedimiento de control y calibración de herramientas y equipos;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2.18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la administración de herramientas y equipamiento por el personal;</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2.19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estándares de limpieza de las instalaciones de mantenimiento;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2.20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instrucciones de mantenimiento y relación con las instrucciones de los fabricantes de la aeronave o componente de aeronave, incluyendo actualización y disponibilidad al personal;</a:t>
            </a: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2.21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de reparación mayor;</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2.22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de cumplimiento del programa de mantenimiento de la aeronave;</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2.23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el cumplimiento de las directivas de aeronavegabilidad;</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2.24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el cumplimiento de modificaciones;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2.25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rectificación de defectos que aparezcan durante el mantenimiento;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2.26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preparar y enviar los informes de condiciones no aeronavegables;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2.27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devolución de componentes defectuosos al almacén de materiales;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2,28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mantener y controlar componentes y materiales en cuarentena;</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2.29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devolución de componentes defectuosos al subcontratista y proveedores;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2.30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el control de componentes defectuosos enviados a los proveedores de los mismos;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2.31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realizar mantenimiento a operadores o propietarios de aeronaves, incluyendo, llenado de formularios, procedimientos y registros del explotador aéreo o propietario de la aeronave; </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2.32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para el uso de la documentación de mantenimiento y su cumplimiento; y</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2.33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referencia a los procedimientos de mantenimiento específicos, tales como: procedimientos de corrido (running) de motor; procedimientos de presurización en tierra de las aeronaves; procedimientos de remolque de aeronaves y procedimientos de rodaje (</a:t>
            </a:r>
            <a:r>
              <a:rPr kumimoji="0" lang="es-PE" sz="6600" b="0" i="0" u="none" strike="noStrike" kern="0" cap="none" spc="0" normalizeH="0" baseline="0" noProof="0" dirty="0" err="1" smtClean="0">
                <a:ln>
                  <a:noFill/>
                </a:ln>
                <a:solidFill>
                  <a:sysClr val="windowText" lastClr="000000"/>
                </a:solidFill>
                <a:effectLst/>
                <a:uLnTx/>
                <a:uFillTx/>
                <a:latin typeface="Avenir Roman"/>
                <a:ea typeface="+mn-ea"/>
                <a:cs typeface="+mn-cs"/>
                <a:sym typeface="Avenir Roman"/>
              </a:rPr>
              <a:t>taxeo</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 de aeronaves (de acuerdo a las habilitaciones de la OMA).</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8</a:t>
            </a:fld>
            <a:endParaRPr lang="en-US"/>
          </a:p>
        </p:txBody>
      </p:sp>
    </p:spTree>
    <p:extLst>
      <p:ext uri="{BB962C8B-B14F-4D97-AF65-F5344CB8AC3E}">
        <p14:creationId xmlns:p14="http://schemas.microsoft.com/office/powerpoint/2010/main" val="1260325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s-PE" sz="6600" b="1"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Parte 3		Procedimientos adicionales de mantenimiento por localidad (cuando sea aplicable)</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3.1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el control de componentes, herramientas, equipo, materiales, etc. de mantenimiento de línea;</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3.2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Procedimientos de mantenimiento de líneas para dar servicio, abastecer de combustible, deshielo, etc. a las aeronaves;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3.3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el control de mantenimiento de línea de defectos y defectos repetitivos;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3.4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de línea para llenar el registro técnico de vuelo de la aeronave y emitir la conformidad de mantenimiento respectiva, según corresponda;</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3.5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el retorno de partes defectuosas removidas de la aeronave; y</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3.6 </a:t>
            </a:r>
            <a:r>
              <a:rPr kumimoji="0" lang="es-PE" sz="66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rPr>
              <a:t>Procedimiento para mantener actualizada la información sobre la capacidad instalada para la ejecución de mantenimiento en las bases adicionales de mantenimiento.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mn-ea"/>
              <a:cs typeface="+mn-cs"/>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9</a:t>
            </a:fld>
            <a:endParaRPr lang="en-US"/>
          </a:p>
        </p:txBody>
      </p:sp>
    </p:spTree>
    <p:extLst>
      <p:ext uri="{BB962C8B-B14F-4D97-AF65-F5344CB8AC3E}">
        <p14:creationId xmlns:p14="http://schemas.microsoft.com/office/powerpoint/2010/main" val="197378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Parte 4		Procedimientos del sistema de inspección [Sección 145.340 (e)]</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6600" b="1"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4.1</a:t>
            </a:r>
            <a:r>
              <a:rPr kumimoji="0" lang="es-PE" sz="6600" b="1"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 para la inspección de recepción de los componentes de aeronaves, las materias primas, partes y ensamblajes adquiridas de los proveedores y subcontratistas o que hayan recibido mantenimiento de éstas, incluyendo métodos para garantizar la aceptable calidad de las partes y ensamblajes que no pueden ser completamente inspeccionados hasta su entrega a la organización;</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4.2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 para la realización de inspecciones preliminares de todos los componentes que van a ser sometidos a mantenimiento;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4.3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 para la realización de inspecciones de todos las aeronaves  o componentes de aeronaves  que han sido involucrados en accidentes por daños ocultos antes de realizar mantenimiento;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4.4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 para la realización de inspección en proceso;</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4.5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 para la realización de inspección final en las aeronaves o componentes de aeronaves que recibieron mantenimiento antes de la emisión del certificado de conformidad de mantenimiento; y</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4.6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Cuando sea requerido, procedimientos para el control de los equipos de trabajo del fabricante en las instalaciones de la OMA, dedicados a tareas en las cuales interactuarán con las actividades incluidas en las aprobaciones que pueda tener la OMA.</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just"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6FC9E1D-87DB-463A-836C-4CC3AB7BCCD9}" type="slidenum">
              <a:rPr lang="en-US" smtClean="0"/>
              <a:t>10</a:t>
            </a:fld>
            <a:endParaRPr lang="en-US"/>
          </a:p>
        </p:txBody>
      </p:sp>
    </p:spTree>
    <p:extLst>
      <p:ext uri="{BB962C8B-B14F-4D97-AF65-F5344CB8AC3E}">
        <p14:creationId xmlns:p14="http://schemas.microsoft.com/office/powerpoint/2010/main" val="1544980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1400" b="1"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rPr>
              <a:t>Parte 5	Procedimientos del sistema de auditorías independientes de calidad y seguridad operacional</a:t>
            </a: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5.1 Procedimientos para auditorías internas de calidad y SMS de la organización;</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5.2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Procedimientos para auditorías a los procedimientos de las funciones de mantenimiento subcontratadas (o la acreditación por parte de terceros, por ejemplo, utilización de organizaciones aprobadas en NDT aprobado por un otra AAC);</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5.3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 para tomar acciones correctivas y preventivas de las auditorias;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5.4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Procedimientos de registros del personal de auditorías;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5.5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 de calificación para actividades especializadas, tales como pruebas no destructivas (NDT), soldadura, etc. (cuando sea aplicable);</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5.6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Procedimientos de auto evaluación para incrementar su lista de capacidad;</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5.7 </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 para la auto-inclusión (si corresponde); y</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r>
              <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5.8</a:t>
            </a:r>
            <a:r>
              <a:rPr kumimoji="0" lang="es-PE" sz="66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rPr>
              <a:t>Procedimientos para la solicitud y control de exenciones.</a:t>
            </a:r>
            <a:endParaRPr kumimoji="0" lang="es-PE" sz="8800" b="0" i="0" u="none" strike="noStrike" kern="0" cap="none" spc="0" normalizeH="0" baseline="0" noProof="0" dirty="0" smtClean="0">
              <a:ln>
                <a:noFill/>
              </a:ln>
              <a:solidFill>
                <a:sysClr val="windowText" lastClr="000000"/>
              </a:solidFill>
              <a:effectLst/>
              <a:uLnTx/>
              <a:uFillTx/>
              <a:latin typeface="Avenir Roman"/>
              <a:ea typeface="Avenir Heavy"/>
              <a:cs typeface="Avenir Heavy"/>
              <a:sym typeface="Avenir Roman"/>
            </a:endParaRPr>
          </a:p>
          <a:p>
            <a:pPr marL="0" marR="0" lvl="0" indent="0" algn="l" defTabSz="457200" rtl="0" eaLnBrk="1" fontAlgn="auto" latinLnBrk="0" hangingPunct="1">
              <a:lnSpc>
                <a:spcPct val="125000"/>
              </a:lnSpc>
              <a:spcBef>
                <a:spcPts val="0"/>
              </a:spcBef>
              <a:spcAft>
                <a:spcPts val="0"/>
              </a:spcAft>
              <a:buClrTx/>
              <a:buSzTx/>
              <a:buFontTx/>
              <a:buNone/>
              <a:tabLst/>
              <a:defRPr sz="1400">
                <a:latin typeface="Avenir Heavy"/>
                <a:ea typeface="Avenir Heavy"/>
                <a:cs typeface="Avenir Heavy"/>
                <a:sym typeface="Avenir Heavy"/>
              </a:defRPr>
            </a:pPr>
            <a:endParaRPr kumimoji="0" lang="es-PE" sz="1400" b="0" i="0" u="none" strike="noStrike" kern="0" cap="none" spc="0" normalizeH="0" baseline="0" noProof="0" dirty="0" smtClean="0">
              <a:ln>
                <a:noFill/>
              </a:ln>
              <a:solidFill>
                <a:sysClr val="windowText" lastClr="000000"/>
              </a:solidFill>
              <a:effectLst/>
              <a:uLnTx/>
              <a:uFillTx/>
              <a:latin typeface="Avenir Heavy"/>
              <a:ea typeface="Avenir Heavy"/>
              <a:cs typeface="Avenir Heavy"/>
              <a:sym typeface="Avenir Heavy"/>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11</a:t>
            </a:fld>
            <a:endParaRPr lang="en-US"/>
          </a:p>
        </p:txBody>
      </p:sp>
    </p:spTree>
    <p:extLst>
      <p:ext uri="{BB962C8B-B14F-4D97-AF65-F5344CB8AC3E}">
        <p14:creationId xmlns:p14="http://schemas.microsoft.com/office/powerpoint/2010/main" val="412637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9427162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7198516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2807214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9144000" cy="6858000"/>
          </a:xfrm>
        </p:spPr>
        <p:txBody>
          <a:bodyPr/>
          <a:lstStyle/>
          <a:p>
            <a:endParaRPr lang="en-US"/>
          </a:p>
        </p:txBody>
      </p:sp>
    </p:spTree>
    <p:extLst>
      <p:ext uri="{BB962C8B-B14F-4D97-AF65-F5344CB8AC3E}">
        <p14:creationId xmlns:p14="http://schemas.microsoft.com/office/powerpoint/2010/main" val="371909739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1565030"/>
            <a:ext cx="9144000" cy="1776047"/>
          </a:xfrm>
        </p:spPr>
        <p:txBody>
          <a:bodyPr/>
          <a:lstStyle/>
          <a:p>
            <a:endParaRPr lang="en-US"/>
          </a:p>
        </p:txBody>
      </p:sp>
    </p:spTree>
    <p:extLst>
      <p:ext uri="{BB962C8B-B14F-4D97-AF65-F5344CB8AC3E}">
        <p14:creationId xmlns:p14="http://schemas.microsoft.com/office/powerpoint/2010/main" val="65415193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E607BFA-4AF1-422E-8887-BCA96709E42B}"/>
              </a:ext>
            </a:extLst>
          </p:cNvPr>
          <p:cNvSpPr>
            <a:spLocks noGrp="1"/>
          </p:cNvSpPr>
          <p:nvPr>
            <p:ph type="pic" sz="quarter" idx="10"/>
          </p:nvPr>
        </p:nvSpPr>
        <p:spPr>
          <a:xfrm>
            <a:off x="1" y="1533378"/>
            <a:ext cx="9144000" cy="4555957"/>
          </a:xfrm>
          <a:custGeom>
            <a:avLst/>
            <a:gdLst>
              <a:gd name="connsiteX0" fmla="*/ 0 w 12192000"/>
              <a:gd name="connsiteY0" fmla="*/ 0 h 4555957"/>
              <a:gd name="connsiteX1" fmla="*/ 12192000 w 12192000"/>
              <a:gd name="connsiteY1" fmla="*/ 0 h 4555957"/>
              <a:gd name="connsiteX2" fmla="*/ 12192000 w 12192000"/>
              <a:gd name="connsiteY2" fmla="*/ 4555957 h 4555957"/>
              <a:gd name="connsiteX3" fmla="*/ 0 w 12192000"/>
              <a:gd name="connsiteY3" fmla="*/ 4555957 h 4555957"/>
            </a:gdLst>
            <a:ahLst/>
            <a:cxnLst>
              <a:cxn ang="0">
                <a:pos x="connsiteX0" y="connsiteY0"/>
              </a:cxn>
              <a:cxn ang="0">
                <a:pos x="connsiteX1" y="connsiteY1"/>
              </a:cxn>
              <a:cxn ang="0">
                <a:pos x="connsiteX2" y="connsiteY2"/>
              </a:cxn>
              <a:cxn ang="0">
                <a:pos x="connsiteX3" y="connsiteY3"/>
              </a:cxn>
            </a:cxnLst>
            <a:rect l="l" t="t" r="r" b="b"/>
            <a:pathLst>
              <a:path w="12192000" h="4555957">
                <a:moveTo>
                  <a:pt x="0" y="0"/>
                </a:moveTo>
                <a:lnTo>
                  <a:pt x="12192000" y="0"/>
                </a:lnTo>
                <a:lnTo>
                  <a:pt x="12192000" y="4555957"/>
                </a:lnTo>
                <a:lnTo>
                  <a:pt x="0" y="4555957"/>
                </a:lnTo>
                <a:close/>
              </a:path>
            </a:pathLst>
          </a:custGeom>
        </p:spPr>
        <p:txBody>
          <a:bodyPr wrap="square">
            <a:noAutofit/>
          </a:bodyPr>
          <a:lstStyle/>
          <a:p>
            <a:endParaRPr lang="en-US"/>
          </a:p>
        </p:txBody>
      </p:sp>
    </p:spTree>
    <p:extLst>
      <p:ext uri="{BB962C8B-B14F-4D97-AF65-F5344CB8AC3E}">
        <p14:creationId xmlns:p14="http://schemas.microsoft.com/office/powerpoint/2010/main" val="87781108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141039F-C3DA-4B7B-98D1-24BB73ADEF5D}"/>
              </a:ext>
            </a:extLst>
          </p:cNvPr>
          <p:cNvSpPr>
            <a:spLocks noGrp="1"/>
          </p:cNvSpPr>
          <p:nvPr>
            <p:ph type="pic" sz="quarter" idx="11"/>
          </p:nvPr>
        </p:nvSpPr>
        <p:spPr>
          <a:xfrm>
            <a:off x="4025852" y="4063263"/>
            <a:ext cx="1069522" cy="104534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1" name="Picture Placeholder 7">
            <a:extLst>
              <a:ext uri="{FF2B5EF4-FFF2-40B4-BE49-F238E27FC236}">
                <a16:creationId xmlns:a16="http://schemas.microsoft.com/office/drawing/2014/main" id="{3F722801-8F6E-4873-B1C6-EB435EE049D7}"/>
              </a:ext>
            </a:extLst>
          </p:cNvPr>
          <p:cNvSpPr>
            <a:spLocks noGrp="1"/>
          </p:cNvSpPr>
          <p:nvPr>
            <p:ph type="pic" sz="quarter" idx="10"/>
          </p:nvPr>
        </p:nvSpPr>
        <p:spPr>
          <a:xfrm>
            <a:off x="1711492" y="2152649"/>
            <a:ext cx="1046747" cy="1035921"/>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7616323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C539878-171B-4BF4-96FC-15859EE445F4}"/>
              </a:ext>
            </a:extLst>
          </p:cNvPr>
          <p:cNvSpPr>
            <a:spLocks noGrp="1"/>
          </p:cNvSpPr>
          <p:nvPr>
            <p:ph type="pic" sz="quarter" idx="10"/>
          </p:nvPr>
        </p:nvSpPr>
        <p:spPr>
          <a:xfrm>
            <a:off x="500330" y="1940010"/>
            <a:ext cx="3041265" cy="2718487"/>
          </a:xfrm>
          <a:custGeom>
            <a:avLst/>
            <a:gdLst>
              <a:gd name="connsiteX0" fmla="*/ 3386804 w 4055020"/>
              <a:gd name="connsiteY0" fmla="*/ 0 h 3573556"/>
              <a:gd name="connsiteX1" fmla="*/ 4055020 w 4055020"/>
              <a:gd name="connsiteY1" fmla="*/ 2360218 h 3573556"/>
              <a:gd name="connsiteX2" fmla="*/ 773723 w 4055020"/>
              <a:gd name="connsiteY2" fmla="*/ 3573556 h 3573556"/>
              <a:gd name="connsiteX3" fmla="*/ 0 w 4055020"/>
              <a:gd name="connsiteY3" fmla="*/ 1002323 h 3573556"/>
            </a:gdLst>
            <a:ahLst/>
            <a:cxnLst>
              <a:cxn ang="0">
                <a:pos x="connsiteX0" y="connsiteY0"/>
              </a:cxn>
              <a:cxn ang="0">
                <a:pos x="connsiteX1" y="connsiteY1"/>
              </a:cxn>
              <a:cxn ang="0">
                <a:pos x="connsiteX2" y="connsiteY2"/>
              </a:cxn>
              <a:cxn ang="0">
                <a:pos x="connsiteX3" y="connsiteY3"/>
              </a:cxn>
            </a:cxnLst>
            <a:rect l="l" t="t" r="r" b="b"/>
            <a:pathLst>
              <a:path w="4055020" h="3573556">
                <a:moveTo>
                  <a:pt x="3386804" y="0"/>
                </a:moveTo>
                <a:lnTo>
                  <a:pt x="4055020" y="2360218"/>
                </a:lnTo>
                <a:lnTo>
                  <a:pt x="773723" y="3573556"/>
                </a:lnTo>
                <a:lnTo>
                  <a:pt x="0" y="1002323"/>
                </a:lnTo>
                <a:close/>
              </a:path>
            </a:pathLst>
          </a:custGeom>
        </p:spPr>
        <p:txBody>
          <a:bodyPr wrap="square">
            <a:noAutofit/>
          </a:bodyPr>
          <a:lstStyle/>
          <a:p>
            <a:endParaRPr lang="en-US"/>
          </a:p>
        </p:txBody>
      </p:sp>
    </p:spTree>
    <p:extLst>
      <p:ext uri="{BB962C8B-B14F-4D97-AF65-F5344CB8AC3E}">
        <p14:creationId xmlns:p14="http://schemas.microsoft.com/office/powerpoint/2010/main" val="107136828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8AE84D7-14D5-4CC3-9582-68E4F90DD0A4}"/>
              </a:ext>
            </a:extLst>
          </p:cNvPr>
          <p:cNvSpPr>
            <a:spLocks noGrp="1"/>
          </p:cNvSpPr>
          <p:nvPr>
            <p:ph type="pic" sz="quarter" idx="10"/>
          </p:nvPr>
        </p:nvSpPr>
        <p:spPr>
          <a:xfrm>
            <a:off x="4950386" y="3124200"/>
            <a:ext cx="3322410" cy="2532166"/>
          </a:xfrm>
          <a:custGeom>
            <a:avLst/>
            <a:gdLst>
              <a:gd name="connsiteX0" fmla="*/ 0 w 4429880"/>
              <a:gd name="connsiteY0" fmla="*/ 0 h 3271296"/>
              <a:gd name="connsiteX1" fmla="*/ 4429880 w 4429880"/>
              <a:gd name="connsiteY1" fmla="*/ 0 h 3271296"/>
              <a:gd name="connsiteX2" fmla="*/ 4429880 w 4429880"/>
              <a:gd name="connsiteY2" fmla="*/ 3271296 h 3271296"/>
              <a:gd name="connsiteX3" fmla="*/ 0 w 4429880"/>
              <a:gd name="connsiteY3" fmla="*/ 3271296 h 3271296"/>
            </a:gdLst>
            <a:ahLst/>
            <a:cxnLst>
              <a:cxn ang="0">
                <a:pos x="connsiteX0" y="connsiteY0"/>
              </a:cxn>
              <a:cxn ang="0">
                <a:pos x="connsiteX1" y="connsiteY1"/>
              </a:cxn>
              <a:cxn ang="0">
                <a:pos x="connsiteX2" y="connsiteY2"/>
              </a:cxn>
              <a:cxn ang="0">
                <a:pos x="connsiteX3" y="connsiteY3"/>
              </a:cxn>
            </a:cxnLst>
            <a:rect l="l" t="t" r="r" b="b"/>
            <a:pathLst>
              <a:path w="4429880" h="3271296">
                <a:moveTo>
                  <a:pt x="0" y="0"/>
                </a:moveTo>
                <a:lnTo>
                  <a:pt x="4429880" y="0"/>
                </a:lnTo>
                <a:lnTo>
                  <a:pt x="4429880" y="3271296"/>
                </a:lnTo>
                <a:lnTo>
                  <a:pt x="0" y="3271296"/>
                </a:lnTo>
                <a:close/>
              </a:path>
            </a:pathLst>
          </a:custGeom>
        </p:spPr>
        <p:txBody>
          <a:bodyPr wrap="square">
            <a:noAutofit/>
          </a:bodyPr>
          <a:lstStyle/>
          <a:p>
            <a:endParaRPr lang="en-US"/>
          </a:p>
        </p:txBody>
      </p:sp>
    </p:spTree>
    <p:extLst>
      <p:ext uri="{BB962C8B-B14F-4D97-AF65-F5344CB8AC3E}">
        <p14:creationId xmlns:p14="http://schemas.microsoft.com/office/powerpoint/2010/main" val="51645674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DB497C6-B829-4690-990C-2C8D842401C1}"/>
              </a:ext>
            </a:extLst>
          </p:cNvPr>
          <p:cNvSpPr>
            <a:spLocks noGrp="1"/>
          </p:cNvSpPr>
          <p:nvPr>
            <p:ph type="pic" sz="quarter" idx="10"/>
          </p:nvPr>
        </p:nvSpPr>
        <p:spPr>
          <a:xfrm>
            <a:off x="6255327" y="2351314"/>
            <a:ext cx="1895503" cy="2455818"/>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134937309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FF9422-8077-4F8C-9A44-C34EE121DA4F}"/>
              </a:ext>
            </a:extLst>
          </p:cNvPr>
          <p:cNvSpPr>
            <a:spLocks noGrp="1"/>
          </p:cNvSpPr>
          <p:nvPr>
            <p:ph type="pic" sz="quarter" idx="10"/>
          </p:nvPr>
        </p:nvSpPr>
        <p:spPr>
          <a:xfrm>
            <a:off x="-1" y="1523999"/>
            <a:ext cx="9144000" cy="2305050"/>
          </a:xfrm>
          <a:custGeom>
            <a:avLst/>
            <a:gdLst>
              <a:gd name="connsiteX0" fmla="*/ 0 w 12192000"/>
              <a:gd name="connsiteY0" fmla="*/ 0 h 2305050"/>
              <a:gd name="connsiteX1" fmla="*/ 12192000 w 12192000"/>
              <a:gd name="connsiteY1" fmla="*/ 0 h 2305050"/>
              <a:gd name="connsiteX2" fmla="*/ 12192000 w 12192000"/>
              <a:gd name="connsiteY2" fmla="*/ 2305050 h 2305050"/>
              <a:gd name="connsiteX3" fmla="*/ 0 w 12192000"/>
              <a:gd name="connsiteY3" fmla="*/ 2305050 h 2305050"/>
            </a:gdLst>
            <a:ahLst/>
            <a:cxnLst>
              <a:cxn ang="0">
                <a:pos x="connsiteX0" y="connsiteY0"/>
              </a:cxn>
              <a:cxn ang="0">
                <a:pos x="connsiteX1" y="connsiteY1"/>
              </a:cxn>
              <a:cxn ang="0">
                <a:pos x="connsiteX2" y="connsiteY2"/>
              </a:cxn>
              <a:cxn ang="0">
                <a:pos x="connsiteX3" y="connsiteY3"/>
              </a:cxn>
            </a:cxnLst>
            <a:rect l="l" t="t" r="r" b="b"/>
            <a:pathLst>
              <a:path w="12192000" h="2305050">
                <a:moveTo>
                  <a:pt x="0" y="0"/>
                </a:moveTo>
                <a:lnTo>
                  <a:pt x="12192000" y="0"/>
                </a:lnTo>
                <a:lnTo>
                  <a:pt x="12192000" y="2305050"/>
                </a:lnTo>
                <a:lnTo>
                  <a:pt x="0" y="2305050"/>
                </a:lnTo>
                <a:close/>
              </a:path>
            </a:pathLst>
          </a:custGeom>
        </p:spPr>
        <p:txBody>
          <a:bodyPr wrap="square">
            <a:noAutofit/>
          </a:bodyPr>
          <a:lstStyle/>
          <a:p>
            <a:endParaRPr lang="en-US"/>
          </a:p>
        </p:txBody>
      </p:sp>
    </p:spTree>
    <p:extLst>
      <p:ext uri="{BB962C8B-B14F-4D97-AF65-F5344CB8AC3E}">
        <p14:creationId xmlns:p14="http://schemas.microsoft.com/office/powerpoint/2010/main" val="374951646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6EE31D-A015-477A-9FFC-24BDBC4E4F6D}"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A1EA-2A35-45D9-B957-6E1499504653}" type="slidenum">
              <a:rPr lang="en-US" smtClean="0"/>
              <a:t>‹#›</a:t>
            </a:fld>
            <a:endParaRPr lang="en-US"/>
          </a:p>
        </p:txBody>
      </p:sp>
    </p:spTree>
    <p:extLst>
      <p:ext uri="{BB962C8B-B14F-4D97-AF65-F5344CB8AC3E}">
        <p14:creationId xmlns:p14="http://schemas.microsoft.com/office/powerpoint/2010/main" val="12516190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046158" y="1843791"/>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5184722"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2936878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allery_03">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6923088" y="6596063"/>
            <a:ext cx="17367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lnSpc>
                <a:spcPct val="70000"/>
              </a:lnSpc>
            </a:pPr>
            <a:r>
              <a:rPr lang="en-US" altLang="es-PE" sz="700">
                <a:solidFill>
                  <a:srgbClr val="FFFFFF"/>
                </a:solidFill>
                <a:latin typeface="Open Sans"/>
                <a:ea typeface="Open Sans"/>
                <a:cs typeface="Open Sans"/>
              </a:rPr>
              <a:t>GAJAH ANNUAL REPORT 2015   |   </a:t>
            </a:r>
            <a:fld id="{83BD16D0-CF03-495C-B2D9-DFF87D85C64B}" type="slidenum">
              <a:rPr lang="en-US" altLang="es-PE" sz="800">
                <a:solidFill>
                  <a:srgbClr val="FFFFFF"/>
                </a:solidFill>
              </a:rPr>
              <a:pPr algn="r" eaLnBrk="1" hangingPunct="1">
                <a:lnSpc>
                  <a:spcPct val="70000"/>
                </a:lnSpc>
              </a:pPr>
              <a:t>‹#›</a:t>
            </a:fld>
            <a:endParaRPr lang="en-US" altLang="es-PE" sz="700">
              <a:solidFill>
                <a:srgbClr val="FFFFFF"/>
              </a:solidFill>
              <a:latin typeface="Open Sans"/>
              <a:ea typeface="Open Sans"/>
              <a:cs typeface="Open Sans"/>
            </a:endParaRPr>
          </a:p>
        </p:txBody>
      </p:sp>
      <p:sp>
        <p:nvSpPr>
          <p:cNvPr id="6" name="Picture Placeholder 2"/>
          <p:cNvSpPr>
            <a:spLocks noGrp="1"/>
          </p:cNvSpPr>
          <p:nvPr>
            <p:ph type="pic" sz="quarter" idx="10"/>
          </p:nvPr>
        </p:nvSpPr>
        <p:spPr>
          <a:xfrm>
            <a:off x="-1588" y="518583"/>
            <a:ext cx="9145588" cy="5746750"/>
          </a:xfrm>
        </p:spPr>
        <p:txBody>
          <a:bodyPr rtlCol="0">
            <a:normAutofit/>
          </a:bodyPr>
          <a:lstStyle/>
          <a:p>
            <a:pPr lvl="0"/>
            <a:endParaRPr lang="en-US" noProof="0"/>
          </a:p>
        </p:txBody>
      </p:sp>
    </p:spTree>
    <p:extLst>
      <p:ext uri="{BB962C8B-B14F-4D97-AF65-F5344CB8AC3E}">
        <p14:creationId xmlns:p14="http://schemas.microsoft.com/office/powerpoint/2010/main" val="1804863708"/>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4522118" y="1"/>
            <a:ext cx="4621882"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968" y="2048432"/>
            <a:ext cx="385062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746971470"/>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rtlCol="0">
            <a:normAutofit/>
          </a:bodyPr>
          <a:lstStyle>
            <a:lvl1pPr marL="0" indent="0">
              <a:buNone/>
              <a:defRPr/>
            </a:lvl1pPr>
          </a:lstStyle>
          <a:p>
            <a:pPr lvl="0"/>
            <a:endParaRPr lang="en-US" noProof="0"/>
          </a:p>
        </p:txBody>
      </p:sp>
    </p:spTree>
    <p:extLst>
      <p:ext uri="{BB962C8B-B14F-4D97-AF65-F5344CB8AC3E}">
        <p14:creationId xmlns:p14="http://schemas.microsoft.com/office/powerpoint/2010/main" val="3472451678"/>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9388389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313377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88BE2-9716-48E9-B064-96D6A3087203}" type="datetimeFigureOut">
              <a:rPr lang="en-US" smtClean="0"/>
              <a:t>7/15/2019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1501536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988BE2-9716-48E9-B064-96D6A3087203}" type="datetimeFigureOut">
              <a:rPr lang="en-US" smtClean="0"/>
              <a:t>7/15/2019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474632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88BE2-9716-48E9-B064-96D6A3087203}" type="datetimeFigureOut">
              <a:rPr lang="en-US" smtClean="0"/>
              <a:t>7/15/2019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7766889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37160831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6854075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88BE2-9716-48E9-B064-96D6A3087203}" type="datetimeFigureOut">
              <a:rPr lang="en-US" smtClean="0"/>
              <a:t>7/15/2019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7E1EA-AC4B-49F4-B5F5-298C915B5A8D}" type="slidenum">
              <a:rPr lang="en-US" smtClean="0"/>
              <a:t>‹#›</a:t>
            </a:fld>
            <a:endParaRPr lang="en-US"/>
          </a:p>
        </p:txBody>
      </p:sp>
    </p:spTree>
    <p:extLst>
      <p:ext uri="{BB962C8B-B14F-4D97-AF65-F5344CB8AC3E}">
        <p14:creationId xmlns:p14="http://schemas.microsoft.com/office/powerpoint/2010/main" val="34787911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852" r:id="rId13"/>
    <p:sldLayoutId id="2147483784" r:id="rId14"/>
    <p:sldLayoutId id="2147483853" r:id="rId15"/>
    <p:sldLayoutId id="2147483820" r:id="rId16"/>
    <p:sldLayoutId id="2147483823" r:id="rId17"/>
    <p:sldLayoutId id="2147483825" r:id="rId18"/>
    <p:sldLayoutId id="2147483650" r:id="rId19"/>
    <p:sldLayoutId id="2147483686" r:id="rId20"/>
    <p:sldLayoutId id="2147483854" r:id="rId21"/>
    <p:sldLayoutId id="2147483855" r:id="rId22"/>
    <p:sldLayoutId id="2147483856" r:id="rId2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8109" b="8109"/>
          <a:stretch>
            <a:fillRect/>
          </a:stretch>
        </p:blipFill>
        <p:spPr>
          <a:xfrm>
            <a:off x="0" y="518583"/>
            <a:ext cx="9144000" cy="5746750"/>
          </a:xfrm>
        </p:spPr>
      </p:pic>
      <p:sp>
        <p:nvSpPr>
          <p:cNvPr id="9" name="Pentagon 8"/>
          <p:cNvSpPr/>
          <p:nvPr/>
        </p:nvSpPr>
        <p:spPr>
          <a:xfrm>
            <a:off x="0" y="517525"/>
            <a:ext cx="4230688" cy="5746750"/>
          </a:xfrm>
          <a:prstGeom prst="homePlate">
            <a:avLst>
              <a:gd name="adj" fmla="val 37937"/>
            </a:avLst>
          </a:pr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a:spLocks noChangeArrowheads="1"/>
          </p:cNvSpPr>
          <p:nvPr/>
        </p:nvSpPr>
        <p:spPr bwMode="auto">
          <a:xfrm>
            <a:off x="119063" y="1946275"/>
            <a:ext cx="257492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n-US" altLang="es-PE" sz="3000" b="1" dirty="0">
                <a:solidFill>
                  <a:schemeClr val="bg1"/>
                </a:solidFill>
              </a:rPr>
              <a:t>Curso </a:t>
            </a:r>
            <a:r>
              <a:rPr lang="en-US" altLang="es-PE" sz="3000" b="1" dirty="0" smtClean="0">
                <a:solidFill>
                  <a:schemeClr val="bg1"/>
                </a:solidFill>
              </a:rPr>
              <a:t>GSI AIR</a:t>
            </a:r>
            <a:endParaRPr lang="en-US" altLang="es-PE" sz="3000" b="1" dirty="0">
              <a:solidFill>
                <a:schemeClr val="bg1"/>
              </a:solidFill>
            </a:endParaRPr>
          </a:p>
        </p:txBody>
      </p:sp>
      <p:sp>
        <p:nvSpPr>
          <p:cNvPr id="14" name="Text Placeholder 11"/>
          <p:cNvSpPr txBox="1">
            <a:spLocks/>
          </p:cNvSpPr>
          <p:nvPr/>
        </p:nvSpPr>
        <p:spPr bwMode="auto">
          <a:xfrm>
            <a:off x="273050" y="3124200"/>
            <a:ext cx="2889250" cy="223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eaLnBrk="1" hangingPunct="1">
              <a:lnSpc>
                <a:spcPct val="100000"/>
              </a:lnSpc>
              <a:spcBef>
                <a:spcPts val="600"/>
              </a:spcBef>
            </a:pPr>
            <a:r>
              <a:rPr lang="es-PE" altLang="es-PE" sz="2400" b="1" dirty="0">
                <a:solidFill>
                  <a:schemeClr val="bg1"/>
                </a:solidFill>
              </a:rPr>
              <a:t>Módulo N</a:t>
            </a:r>
            <a:r>
              <a:rPr lang="es-PE" altLang="es-PE" sz="2400" b="1">
                <a:solidFill>
                  <a:schemeClr val="bg1"/>
                </a:solidFill>
              </a:rPr>
              <a:t>° </a:t>
            </a:r>
            <a:r>
              <a:rPr lang="es-PE" altLang="es-PE" sz="2400" b="1" smtClean="0">
                <a:solidFill>
                  <a:schemeClr val="bg1"/>
                </a:solidFill>
              </a:rPr>
              <a:t>16</a:t>
            </a:r>
            <a:r>
              <a:rPr lang="es-PE" altLang="es-PE" sz="2400" smtClean="0">
                <a:solidFill>
                  <a:schemeClr val="bg1"/>
                </a:solidFill>
              </a:rPr>
              <a:t>:  </a:t>
            </a:r>
            <a:r>
              <a:rPr lang="es-PE" altLang="es-PE" sz="2400" dirty="0">
                <a:solidFill>
                  <a:schemeClr val="bg1"/>
                </a:solidFill>
              </a:rPr>
              <a:t>Manual de la organización de </a:t>
            </a:r>
            <a:r>
              <a:rPr lang="es-PE" altLang="es-PE" sz="2400" dirty="0" smtClean="0">
                <a:solidFill>
                  <a:schemeClr val="bg1"/>
                </a:solidFill>
              </a:rPr>
              <a:t>mantenimiento (MOM)</a:t>
            </a:r>
            <a:endParaRPr lang="en-AU" altLang="es-PE" sz="2400" dirty="0">
              <a:solidFill>
                <a:schemeClr val="bg1"/>
              </a:solidFill>
            </a:endParaRPr>
          </a:p>
        </p:txBody>
      </p:sp>
      <p:pic>
        <p:nvPicPr>
          <p:cNvPr id="15" name="Picture 2" descr="G:\2016\LOGO\Logo-SRVSOP-Blan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684213"/>
            <a:ext cx="1419225" cy="1128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8140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p:cNvSpPr>
            <a:spLocks/>
          </p:cNvSpPr>
          <p:nvPr/>
        </p:nvSpPr>
        <p:spPr bwMode="auto">
          <a:xfrm>
            <a:off x="3507644" y="3935959"/>
            <a:ext cx="2405703" cy="2922041"/>
          </a:xfrm>
          <a:custGeom>
            <a:avLst/>
            <a:gdLst>
              <a:gd name="T0" fmla="*/ 776 w 1043"/>
              <a:gd name="T1" fmla="*/ 985 h 1423"/>
              <a:gd name="T2" fmla="*/ 860 w 1043"/>
              <a:gd name="T3" fmla="*/ 623 h 1423"/>
              <a:gd name="T4" fmla="*/ 953 w 1043"/>
              <a:gd name="T5" fmla="*/ 413 h 1423"/>
              <a:gd name="T6" fmla="*/ 1031 w 1043"/>
              <a:gd name="T7" fmla="*/ 243 h 1423"/>
              <a:gd name="T8" fmla="*/ 885 w 1043"/>
              <a:gd name="T9" fmla="*/ 383 h 1423"/>
              <a:gd name="T10" fmla="*/ 771 w 1043"/>
              <a:gd name="T11" fmla="*/ 485 h 1423"/>
              <a:gd name="T12" fmla="*/ 815 w 1043"/>
              <a:gd name="T13" fmla="*/ 293 h 1423"/>
              <a:gd name="T14" fmla="*/ 835 w 1043"/>
              <a:gd name="T15" fmla="*/ 70 h 1423"/>
              <a:gd name="T16" fmla="*/ 720 w 1043"/>
              <a:gd name="T17" fmla="*/ 306 h 1423"/>
              <a:gd name="T18" fmla="*/ 640 w 1043"/>
              <a:gd name="T19" fmla="*/ 426 h 1423"/>
              <a:gd name="T20" fmla="*/ 616 w 1043"/>
              <a:gd name="T21" fmla="*/ 232 h 1423"/>
              <a:gd name="T22" fmla="*/ 579 w 1043"/>
              <a:gd name="T23" fmla="*/ 1 h 1423"/>
              <a:gd name="T24" fmla="*/ 520 w 1043"/>
              <a:gd name="T25" fmla="*/ 216 h 1423"/>
              <a:gd name="T26" fmla="*/ 519 w 1043"/>
              <a:gd name="T27" fmla="*/ 419 h 1423"/>
              <a:gd name="T28" fmla="*/ 420 w 1043"/>
              <a:gd name="T29" fmla="*/ 222 h 1423"/>
              <a:gd name="T30" fmla="*/ 303 w 1043"/>
              <a:gd name="T31" fmla="*/ 63 h 1423"/>
              <a:gd name="T32" fmla="*/ 361 w 1043"/>
              <a:gd name="T33" fmla="*/ 381 h 1423"/>
              <a:gd name="T34" fmla="*/ 378 w 1043"/>
              <a:gd name="T35" fmla="*/ 613 h 1423"/>
              <a:gd name="T36" fmla="*/ 206 w 1043"/>
              <a:gd name="T37" fmla="*/ 583 h 1423"/>
              <a:gd name="T38" fmla="*/ 33 w 1043"/>
              <a:gd name="T39" fmla="*/ 574 h 1423"/>
              <a:gd name="T40" fmla="*/ 35 w 1043"/>
              <a:gd name="T41" fmla="*/ 643 h 1423"/>
              <a:gd name="T42" fmla="*/ 138 w 1043"/>
              <a:gd name="T43" fmla="*/ 682 h 1423"/>
              <a:gd name="T44" fmla="*/ 313 w 1043"/>
              <a:gd name="T45" fmla="*/ 832 h 1423"/>
              <a:gd name="T46" fmla="*/ 449 w 1043"/>
              <a:gd name="T47" fmla="*/ 974 h 1423"/>
              <a:gd name="T48" fmla="*/ 470 w 1043"/>
              <a:gd name="T49" fmla="*/ 1223 h 1423"/>
              <a:gd name="T50" fmla="*/ 469 w 1043"/>
              <a:gd name="T51" fmla="*/ 1423 h 1423"/>
              <a:gd name="T52" fmla="*/ 752 w 1043"/>
              <a:gd name="T53" fmla="*/ 1423 h 1423"/>
              <a:gd name="T54" fmla="*/ 776 w 1043"/>
              <a:gd name="T55" fmla="*/ 985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3" h="1423">
                <a:moveTo>
                  <a:pt x="776" y="985"/>
                </a:moveTo>
                <a:cubicBezTo>
                  <a:pt x="856" y="821"/>
                  <a:pt x="842" y="714"/>
                  <a:pt x="860" y="623"/>
                </a:cubicBezTo>
                <a:cubicBezTo>
                  <a:pt x="877" y="532"/>
                  <a:pt x="927" y="451"/>
                  <a:pt x="953" y="413"/>
                </a:cubicBezTo>
                <a:cubicBezTo>
                  <a:pt x="985" y="368"/>
                  <a:pt x="1043" y="271"/>
                  <a:pt x="1031" y="243"/>
                </a:cubicBezTo>
                <a:cubicBezTo>
                  <a:pt x="1008" y="187"/>
                  <a:pt x="935" y="315"/>
                  <a:pt x="885" y="383"/>
                </a:cubicBezTo>
                <a:cubicBezTo>
                  <a:pt x="835" y="452"/>
                  <a:pt x="787" y="488"/>
                  <a:pt x="771" y="485"/>
                </a:cubicBezTo>
                <a:cubicBezTo>
                  <a:pt x="754" y="481"/>
                  <a:pt x="788" y="383"/>
                  <a:pt x="815" y="293"/>
                </a:cubicBezTo>
                <a:cubicBezTo>
                  <a:pt x="858" y="145"/>
                  <a:pt x="882" y="81"/>
                  <a:pt x="835" y="70"/>
                </a:cubicBezTo>
                <a:cubicBezTo>
                  <a:pt x="777" y="56"/>
                  <a:pt x="753" y="219"/>
                  <a:pt x="720" y="306"/>
                </a:cubicBezTo>
                <a:cubicBezTo>
                  <a:pt x="691" y="386"/>
                  <a:pt x="671" y="429"/>
                  <a:pt x="640" y="426"/>
                </a:cubicBezTo>
                <a:cubicBezTo>
                  <a:pt x="627" y="425"/>
                  <a:pt x="618" y="363"/>
                  <a:pt x="616" y="232"/>
                </a:cubicBezTo>
                <a:cubicBezTo>
                  <a:pt x="612" y="41"/>
                  <a:pt x="608" y="0"/>
                  <a:pt x="579" y="1"/>
                </a:cubicBezTo>
                <a:cubicBezTo>
                  <a:pt x="511" y="4"/>
                  <a:pt x="524" y="118"/>
                  <a:pt x="520" y="216"/>
                </a:cubicBezTo>
                <a:cubicBezTo>
                  <a:pt x="517" y="314"/>
                  <a:pt x="528" y="416"/>
                  <a:pt x="519" y="419"/>
                </a:cubicBezTo>
                <a:cubicBezTo>
                  <a:pt x="482" y="436"/>
                  <a:pt x="457" y="312"/>
                  <a:pt x="420" y="222"/>
                </a:cubicBezTo>
                <a:cubicBezTo>
                  <a:pt x="384" y="132"/>
                  <a:pt x="358" y="4"/>
                  <a:pt x="303" y="63"/>
                </a:cubicBezTo>
                <a:cubicBezTo>
                  <a:pt x="263" y="106"/>
                  <a:pt x="318" y="276"/>
                  <a:pt x="361" y="381"/>
                </a:cubicBezTo>
                <a:cubicBezTo>
                  <a:pt x="403" y="486"/>
                  <a:pt x="422" y="570"/>
                  <a:pt x="378" y="613"/>
                </a:cubicBezTo>
                <a:cubicBezTo>
                  <a:pt x="318" y="672"/>
                  <a:pt x="278" y="628"/>
                  <a:pt x="206" y="583"/>
                </a:cubicBezTo>
                <a:cubicBezTo>
                  <a:pt x="135" y="538"/>
                  <a:pt x="67" y="536"/>
                  <a:pt x="33" y="574"/>
                </a:cubicBezTo>
                <a:cubicBezTo>
                  <a:pt x="0" y="612"/>
                  <a:pt x="16" y="650"/>
                  <a:pt x="35" y="643"/>
                </a:cubicBezTo>
                <a:cubicBezTo>
                  <a:pt x="53" y="636"/>
                  <a:pt x="80" y="644"/>
                  <a:pt x="138" y="682"/>
                </a:cubicBezTo>
                <a:cubicBezTo>
                  <a:pt x="196" y="720"/>
                  <a:pt x="225" y="781"/>
                  <a:pt x="313" y="832"/>
                </a:cubicBezTo>
                <a:cubicBezTo>
                  <a:pt x="400" y="882"/>
                  <a:pt x="425" y="913"/>
                  <a:pt x="449" y="974"/>
                </a:cubicBezTo>
                <a:cubicBezTo>
                  <a:pt x="473" y="1034"/>
                  <a:pt x="470" y="1223"/>
                  <a:pt x="470" y="1223"/>
                </a:cubicBezTo>
                <a:cubicBezTo>
                  <a:pt x="471" y="1289"/>
                  <a:pt x="471" y="1356"/>
                  <a:pt x="469" y="1423"/>
                </a:cubicBezTo>
                <a:cubicBezTo>
                  <a:pt x="752" y="1423"/>
                  <a:pt x="752" y="1423"/>
                  <a:pt x="752" y="1423"/>
                </a:cubicBezTo>
                <a:cubicBezTo>
                  <a:pt x="763" y="1157"/>
                  <a:pt x="776" y="985"/>
                  <a:pt x="776" y="985"/>
                </a:cubicBezTo>
                <a:close/>
              </a:path>
            </a:pathLst>
          </a:custGeom>
          <a:gradFill flip="none" rotWithShape="1">
            <a:gsLst>
              <a:gs pos="0">
                <a:srgbClr val="E1E9EA">
                  <a:shade val="30000"/>
                  <a:satMod val="115000"/>
                </a:srgbClr>
              </a:gs>
              <a:gs pos="50000">
                <a:srgbClr val="E1E9EA">
                  <a:shade val="67500"/>
                  <a:satMod val="115000"/>
                </a:srgbClr>
              </a:gs>
              <a:gs pos="100000">
                <a:srgbClr val="E1E9EA">
                  <a:shade val="100000"/>
                  <a:satMod val="115000"/>
                </a:srgbClr>
              </a:gs>
            </a:gsLst>
            <a:lin ang="5400000" scaled="1"/>
            <a:tileRect/>
          </a:gradFill>
          <a:ln w="12700">
            <a:noFill/>
          </a:ln>
        </p:spPr>
        <p:txBody>
          <a:bodyPr vert="horz" wrap="square" lIns="68580" tIns="34290" rIns="68580" bIns="34290" numCol="1" anchor="t" anchorCtr="0" compatLnSpc="1">
            <a:prstTxWarp prst="textNoShape">
              <a:avLst/>
            </a:prstTxWarp>
          </a:bodyPr>
          <a:lstStyle/>
          <a:p>
            <a:endParaRPr lang="en-US" sz="1350"/>
          </a:p>
        </p:txBody>
      </p:sp>
      <p:sp>
        <p:nvSpPr>
          <p:cNvPr id="27" name="Freeform 37"/>
          <p:cNvSpPr>
            <a:spLocks/>
          </p:cNvSpPr>
          <p:nvPr/>
        </p:nvSpPr>
        <p:spPr bwMode="auto">
          <a:xfrm>
            <a:off x="1056713" y="3248568"/>
            <a:ext cx="2260020" cy="1875145"/>
          </a:xfrm>
          <a:custGeom>
            <a:avLst/>
            <a:gdLst>
              <a:gd name="connsiteX0" fmla="*/ 1245855 w 2161476"/>
              <a:gd name="connsiteY0" fmla="*/ 183 h 2005865"/>
              <a:gd name="connsiteX1" fmla="*/ 2121839 w 2161476"/>
              <a:gd name="connsiteY1" fmla="*/ 619423 h 2005865"/>
              <a:gd name="connsiteX2" fmla="*/ 1726051 w 2161476"/>
              <a:gd name="connsiteY2" fmla="*/ 1514664 h 2005865"/>
              <a:gd name="connsiteX3" fmla="*/ 2150450 w 2161476"/>
              <a:gd name="connsiteY3" fmla="*/ 1996718 h 2005865"/>
              <a:gd name="connsiteX4" fmla="*/ 1158597 w 2161476"/>
              <a:gd name="connsiteY4" fmla="*/ 1745005 h 2005865"/>
              <a:gd name="connsiteX5" fmla="*/ 107137 w 2161476"/>
              <a:gd name="connsiteY5" fmla="*/ 1305696 h 2005865"/>
              <a:gd name="connsiteX6" fmla="*/ 665055 w 2161476"/>
              <a:gd name="connsiteY6" fmla="*/ 106499 h 2005865"/>
              <a:gd name="connsiteX7" fmla="*/ 1245855 w 2161476"/>
              <a:gd name="connsiteY7" fmla="*/ 183 h 20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476" h="2005865">
                <a:moveTo>
                  <a:pt x="1245855" y="183"/>
                </a:moveTo>
                <a:cubicBezTo>
                  <a:pt x="1614065" y="-5591"/>
                  <a:pt x="2001135" y="123716"/>
                  <a:pt x="2121839" y="619423"/>
                </a:cubicBezTo>
                <a:cubicBezTo>
                  <a:pt x="2317348" y="1412555"/>
                  <a:pt x="1726051" y="1514664"/>
                  <a:pt x="1726051" y="1514664"/>
                </a:cubicBezTo>
                <a:cubicBezTo>
                  <a:pt x="1726051" y="1514664"/>
                  <a:pt x="1578227" y="1647645"/>
                  <a:pt x="2150450" y="1996718"/>
                </a:cubicBezTo>
                <a:cubicBezTo>
                  <a:pt x="2150450" y="1996718"/>
                  <a:pt x="1518620" y="2079830"/>
                  <a:pt x="1158597" y="1745005"/>
                </a:cubicBezTo>
                <a:cubicBezTo>
                  <a:pt x="1158597" y="1745005"/>
                  <a:pt x="436166" y="1930227"/>
                  <a:pt x="107137" y="1305696"/>
                </a:cubicBezTo>
                <a:cubicBezTo>
                  <a:pt x="-221891" y="681164"/>
                  <a:pt x="276420" y="241854"/>
                  <a:pt x="665055" y="106499"/>
                </a:cubicBezTo>
                <a:cubicBezTo>
                  <a:pt x="810793" y="55741"/>
                  <a:pt x="1024929" y="3648"/>
                  <a:pt x="1245855" y="183"/>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12700" cap="flat" cmpd="sng" algn="ctr">
            <a:noFill/>
            <a:prstDash val="solid"/>
          </a:ln>
          <a:effectLst/>
        </p:spPr>
        <p:txBody>
          <a:bodyPr wrap="square" bIns="205740" rtlCol="0" anchor="b">
            <a:noAutofit/>
          </a:bodyPr>
          <a:lstStyle/>
          <a:p>
            <a:pPr algn="ctr" defTabSz="914378"/>
            <a:endParaRPr lang="es-PE" kern="0" dirty="0">
              <a:solidFill>
                <a:srgbClr val="FFFFFF"/>
              </a:solidFill>
            </a:endParaRPr>
          </a:p>
        </p:txBody>
      </p:sp>
      <p:sp>
        <p:nvSpPr>
          <p:cNvPr id="28" name="Freeform 38"/>
          <p:cNvSpPr>
            <a:spLocks/>
          </p:cNvSpPr>
          <p:nvPr/>
        </p:nvSpPr>
        <p:spPr bwMode="auto">
          <a:xfrm>
            <a:off x="1825108" y="1177636"/>
            <a:ext cx="3010619" cy="2865885"/>
          </a:xfrm>
          <a:custGeom>
            <a:avLst/>
            <a:gdLst>
              <a:gd name="connsiteX0" fmla="*/ 1817850 w 2879348"/>
              <a:gd name="connsiteY0" fmla="*/ 408 h 3065675"/>
              <a:gd name="connsiteX1" fmla="*/ 2794423 w 2879348"/>
              <a:gd name="connsiteY1" fmla="*/ 708777 h 3065675"/>
              <a:gd name="connsiteX2" fmla="*/ 2195910 w 2879348"/>
              <a:gd name="connsiteY2" fmla="*/ 2284002 h 3065675"/>
              <a:gd name="connsiteX3" fmla="*/ 1888308 w 2879348"/>
              <a:gd name="connsiteY3" fmla="*/ 3065675 h 3065675"/>
              <a:gd name="connsiteX4" fmla="*/ 1552091 w 2879348"/>
              <a:gd name="connsiteY4" fmla="*/ 2619005 h 3065675"/>
              <a:gd name="connsiteX5" fmla="*/ 233455 w 2879348"/>
              <a:gd name="connsiteY5" fmla="*/ 2231732 h 3065675"/>
              <a:gd name="connsiteX6" fmla="*/ 1003653 w 2879348"/>
              <a:gd name="connsiteY6" fmla="*/ 216964 h 3065675"/>
              <a:gd name="connsiteX7" fmla="*/ 1817850 w 2879348"/>
              <a:gd name="connsiteY7" fmla="*/ 408 h 306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348" h="3065675">
                <a:moveTo>
                  <a:pt x="1817850" y="408"/>
                </a:moveTo>
                <a:cubicBezTo>
                  <a:pt x="2201657" y="10066"/>
                  <a:pt x="2585182" y="192908"/>
                  <a:pt x="2794423" y="708777"/>
                </a:cubicBezTo>
                <a:cubicBezTo>
                  <a:pt x="3166407" y="1625876"/>
                  <a:pt x="2195910" y="2284002"/>
                  <a:pt x="2195910" y="2284002"/>
                </a:cubicBezTo>
                <a:cubicBezTo>
                  <a:pt x="2293675" y="2552479"/>
                  <a:pt x="1888308" y="3065675"/>
                  <a:pt x="1888308" y="3065675"/>
                </a:cubicBezTo>
                <a:cubicBezTo>
                  <a:pt x="1826310" y="2483578"/>
                  <a:pt x="1552091" y="2619005"/>
                  <a:pt x="1552091" y="2619005"/>
                </a:cubicBezTo>
                <a:cubicBezTo>
                  <a:pt x="1552091" y="2619005"/>
                  <a:pt x="908273" y="3155959"/>
                  <a:pt x="233455" y="2231732"/>
                </a:cubicBezTo>
                <a:cubicBezTo>
                  <a:pt x="-438978" y="1307505"/>
                  <a:pt x="505290" y="506825"/>
                  <a:pt x="1003653" y="216964"/>
                </a:cubicBezTo>
                <a:cubicBezTo>
                  <a:pt x="1220644" y="90150"/>
                  <a:pt x="1519333" y="-7104"/>
                  <a:pt x="1817850" y="408"/>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2700" cap="flat" cmpd="sng" algn="ctr">
            <a:noFill/>
            <a:prstDash val="solid"/>
          </a:ln>
          <a:effectLst/>
        </p:spPr>
        <p:txBody>
          <a:bodyPr wrap="square" bIns="205740" rtlCol="0" anchor="b">
            <a:noAutofit/>
          </a:bodyPr>
          <a:lstStyle/>
          <a:p>
            <a:pPr algn="ctr" defTabSz="914378"/>
            <a:endParaRPr lang="es-PE" kern="0" dirty="0">
              <a:solidFill>
                <a:srgbClr val="FFFFFF"/>
              </a:solidFill>
            </a:endParaRPr>
          </a:p>
        </p:txBody>
      </p:sp>
      <p:sp>
        <p:nvSpPr>
          <p:cNvPr id="29" name="Freeform 39"/>
          <p:cNvSpPr>
            <a:spLocks/>
          </p:cNvSpPr>
          <p:nvPr/>
        </p:nvSpPr>
        <p:spPr bwMode="auto">
          <a:xfrm>
            <a:off x="3900889" y="1233405"/>
            <a:ext cx="2672717" cy="2494207"/>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a:ln w="12700" cap="flat" cmpd="sng" algn="ctr">
            <a:noFill/>
            <a:prstDash val="solid"/>
          </a:ln>
          <a:effectLst/>
        </p:spPr>
        <p:txBody>
          <a:bodyPr wrap="square" bIns="205740" rtlCol="0" anchor="b">
            <a:noAutofit/>
          </a:bodyPr>
          <a:lstStyle/>
          <a:p>
            <a:pPr algn="ctr" defTabSz="914378"/>
            <a:endParaRPr lang="es-PE" kern="0" dirty="0">
              <a:solidFill>
                <a:srgbClr val="FFFFFF"/>
              </a:solidFill>
            </a:endParaRPr>
          </a:p>
        </p:txBody>
      </p:sp>
      <p:sp>
        <p:nvSpPr>
          <p:cNvPr id="30" name="Freeform 40"/>
          <p:cNvSpPr>
            <a:spLocks/>
          </p:cNvSpPr>
          <p:nvPr/>
        </p:nvSpPr>
        <p:spPr bwMode="auto">
          <a:xfrm>
            <a:off x="5645035" y="2191731"/>
            <a:ext cx="2457682" cy="1895675"/>
          </a:xfrm>
          <a:custGeom>
            <a:avLst/>
            <a:gdLst>
              <a:gd name="connsiteX0" fmla="*/ 949105 w 2350520"/>
              <a:gd name="connsiteY0" fmla="*/ 335 h 2027827"/>
              <a:gd name="connsiteX1" fmla="*/ 1059262 w 2350520"/>
              <a:gd name="connsiteY1" fmla="*/ 1862 h 2027827"/>
              <a:gd name="connsiteX2" fmla="*/ 2292374 w 2350520"/>
              <a:gd name="connsiteY2" fmla="*/ 1306296 h 2027827"/>
              <a:gd name="connsiteX3" fmla="*/ 1569680 w 2350520"/>
              <a:gd name="connsiteY3" fmla="*/ 1912180 h 2027827"/>
              <a:gd name="connsiteX4" fmla="*/ 126677 w 2350520"/>
              <a:gd name="connsiteY4" fmla="*/ 1893172 h 2027827"/>
              <a:gd name="connsiteX5" fmla="*/ 405737 w 2350520"/>
              <a:gd name="connsiteY5" fmla="*/ 1672202 h 2027827"/>
              <a:gd name="connsiteX6" fmla="*/ 949105 w 2350520"/>
              <a:gd name="connsiteY6" fmla="*/ 335 h 20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0520" h="2027827">
                <a:moveTo>
                  <a:pt x="949105" y="335"/>
                </a:moveTo>
                <a:cubicBezTo>
                  <a:pt x="984757" y="-408"/>
                  <a:pt x="1021473" y="80"/>
                  <a:pt x="1059262" y="1862"/>
                </a:cubicBezTo>
                <a:cubicBezTo>
                  <a:pt x="2266138" y="56510"/>
                  <a:pt x="2476029" y="833468"/>
                  <a:pt x="2292374" y="1306296"/>
                </a:cubicBezTo>
                <a:cubicBezTo>
                  <a:pt x="2108719" y="1781499"/>
                  <a:pt x="1569680" y="1912180"/>
                  <a:pt x="1569680" y="1912180"/>
                </a:cubicBezTo>
                <a:cubicBezTo>
                  <a:pt x="815979" y="2183046"/>
                  <a:pt x="126677" y="1893172"/>
                  <a:pt x="126677" y="1893172"/>
                </a:cubicBezTo>
                <a:cubicBezTo>
                  <a:pt x="296021" y="1871788"/>
                  <a:pt x="405737" y="1672202"/>
                  <a:pt x="405737" y="1672202"/>
                </a:cubicBezTo>
                <a:cubicBezTo>
                  <a:pt x="-238919" y="1227961"/>
                  <a:pt x="-156098" y="23346"/>
                  <a:pt x="949105" y="335"/>
                </a:cubicBezTo>
                <a:close/>
              </a:path>
            </a:pathLst>
          </a:cu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0800000" scaled="1"/>
            <a:tileRect/>
          </a:gradFill>
          <a:ln w="12700" cap="flat" cmpd="sng" algn="ctr">
            <a:noFill/>
            <a:prstDash val="solid"/>
          </a:ln>
          <a:effectLst/>
        </p:spPr>
        <p:txBody>
          <a:bodyPr wrap="square" bIns="205740" rtlCol="0" anchor="b">
            <a:noAutofit/>
          </a:bodyPr>
          <a:lstStyle/>
          <a:p>
            <a:pPr algn="ctr" defTabSz="914378"/>
            <a:endParaRPr lang="es-PE" kern="0" dirty="0">
              <a:solidFill>
                <a:srgbClr val="FFFFFF"/>
              </a:solidFill>
            </a:endParaRPr>
          </a:p>
        </p:txBody>
      </p:sp>
      <p:sp>
        <p:nvSpPr>
          <p:cNvPr id="31" name="Freeform 41"/>
          <p:cNvSpPr>
            <a:spLocks/>
          </p:cNvSpPr>
          <p:nvPr/>
        </p:nvSpPr>
        <p:spPr bwMode="auto">
          <a:xfrm>
            <a:off x="6190771" y="3705806"/>
            <a:ext cx="1874917" cy="1547001"/>
          </a:xfrm>
          <a:custGeom>
            <a:avLst/>
            <a:gdLst>
              <a:gd name="connsiteX0" fmla="*/ 819800 w 1793165"/>
              <a:gd name="connsiteY0" fmla="*/ 38 h 1654847"/>
              <a:gd name="connsiteX1" fmla="*/ 1269232 w 1793165"/>
              <a:gd name="connsiteY1" fmla="*/ 97360 h 1654847"/>
              <a:gd name="connsiteX2" fmla="*/ 1426693 w 1793165"/>
              <a:gd name="connsiteY2" fmla="*/ 1456424 h 1654847"/>
              <a:gd name="connsiteX3" fmla="*/ 0 w 1793165"/>
              <a:gd name="connsiteY3" fmla="*/ 1370889 h 1654847"/>
              <a:gd name="connsiteX4" fmla="*/ 262435 w 1793165"/>
              <a:gd name="connsiteY4" fmla="*/ 1228329 h 1654847"/>
              <a:gd name="connsiteX5" fmla="*/ 121675 w 1793165"/>
              <a:gd name="connsiteY5" fmla="*/ 468014 h 1654847"/>
              <a:gd name="connsiteX6" fmla="*/ 819800 w 1793165"/>
              <a:gd name="connsiteY6" fmla="*/ 38 h 165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165" h="1654847">
                <a:moveTo>
                  <a:pt x="819800" y="38"/>
                </a:moveTo>
                <a:cubicBezTo>
                  <a:pt x="962203" y="1300"/>
                  <a:pt x="1114902" y="34248"/>
                  <a:pt x="1269232" y="97360"/>
                </a:cubicBezTo>
                <a:cubicBezTo>
                  <a:pt x="1760702" y="301695"/>
                  <a:pt x="2075624" y="674725"/>
                  <a:pt x="1426693" y="1456424"/>
                </a:cubicBezTo>
                <a:cubicBezTo>
                  <a:pt x="808778" y="1948253"/>
                  <a:pt x="0" y="1370889"/>
                  <a:pt x="0" y="1370889"/>
                </a:cubicBezTo>
                <a:cubicBezTo>
                  <a:pt x="0" y="1370889"/>
                  <a:pt x="229034" y="1366137"/>
                  <a:pt x="262435" y="1228329"/>
                </a:cubicBezTo>
                <a:cubicBezTo>
                  <a:pt x="262435" y="1228329"/>
                  <a:pt x="-52487" y="936083"/>
                  <a:pt x="121675" y="468014"/>
                </a:cubicBezTo>
                <a:cubicBezTo>
                  <a:pt x="243051" y="147850"/>
                  <a:pt x="506511" y="-2738"/>
                  <a:pt x="819800" y="38"/>
                </a:cubicBez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12700" cap="flat" cmpd="sng" algn="ctr">
            <a:noFill/>
            <a:prstDash val="solid"/>
          </a:ln>
          <a:effectLst/>
        </p:spPr>
        <p:txBody>
          <a:bodyPr wrap="square" bIns="205740" rtlCol="0" anchor="b">
            <a:noAutofit/>
          </a:bodyPr>
          <a:lstStyle/>
          <a:p>
            <a:pPr algn="ctr" defTabSz="914378"/>
            <a:endParaRPr lang="es-PE" kern="0" dirty="0">
              <a:solidFill>
                <a:srgbClr val="FFFFFF"/>
              </a:solidFill>
            </a:endParaRPr>
          </a:p>
        </p:txBody>
      </p:sp>
      <p:sp>
        <p:nvSpPr>
          <p:cNvPr id="32" name="Rectangle 31"/>
          <p:cNvSpPr/>
          <p:nvPr/>
        </p:nvSpPr>
        <p:spPr>
          <a:xfrm>
            <a:off x="1603156" y="3866709"/>
            <a:ext cx="1160703" cy="369332"/>
          </a:xfrm>
          <a:prstGeom prst="rect">
            <a:avLst/>
          </a:prstGeom>
          <a:noFill/>
        </p:spPr>
        <p:txBody>
          <a:bodyPr wrap="none" rtlCol="0" anchor="b">
            <a:spAutoFit/>
          </a:bodyPr>
          <a:lstStyle/>
          <a:p>
            <a:pPr algn="ctr"/>
            <a:r>
              <a:rPr lang="es-PE" b="1" dirty="0" smtClean="0">
                <a:solidFill>
                  <a:srgbClr val="FFFFFF"/>
                </a:solidFill>
                <a:cs typeface="Questrial" panose="02000000000000000000" pitchFamily="2" charset="0"/>
              </a:rPr>
              <a:t>Recepción</a:t>
            </a:r>
            <a:endParaRPr lang="es-PE" b="1" dirty="0">
              <a:solidFill>
                <a:srgbClr val="FFFFFF"/>
              </a:solidFill>
              <a:cs typeface="Questrial" panose="02000000000000000000" pitchFamily="2" charset="0"/>
            </a:endParaRPr>
          </a:p>
        </p:txBody>
      </p:sp>
      <p:sp>
        <p:nvSpPr>
          <p:cNvPr id="33" name="Rectangle 32"/>
          <p:cNvSpPr/>
          <p:nvPr/>
        </p:nvSpPr>
        <p:spPr>
          <a:xfrm>
            <a:off x="2509289" y="2038674"/>
            <a:ext cx="1454245" cy="646331"/>
          </a:xfrm>
          <a:prstGeom prst="rect">
            <a:avLst/>
          </a:prstGeom>
          <a:noFill/>
        </p:spPr>
        <p:txBody>
          <a:bodyPr wrap="none" rtlCol="0" anchor="b">
            <a:spAutoFit/>
          </a:bodyPr>
          <a:lstStyle/>
          <a:p>
            <a:pPr algn="ctr"/>
            <a:r>
              <a:rPr lang="es-PE" b="1" dirty="0" smtClean="0">
                <a:solidFill>
                  <a:srgbClr val="FFFFFF"/>
                </a:solidFill>
                <a:cs typeface="Questrial" panose="02000000000000000000" pitchFamily="2" charset="0"/>
              </a:rPr>
              <a:t>Inspecciones </a:t>
            </a:r>
          </a:p>
          <a:p>
            <a:pPr algn="ctr"/>
            <a:r>
              <a:rPr lang="es-PE" b="1" dirty="0" smtClean="0">
                <a:solidFill>
                  <a:srgbClr val="FFFFFF"/>
                </a:solidFill>
                <a:cs typeface="Questrial" panose="02000000000000000000" pitchFamily="2" charset="0"/>
              </a:rPr>
              <a:t>preliminares</a:t>
            </a:r>
            <a:endParaRPr lang="es-PE" b="1" dirty="0">
              <a:solidFill>
                <a:srgbClr val="FFFFFF"/>
              </a:solidFill>
              <a:cs typeface="Questrial" panose="02000000000000000000" pitchFamily="2" charset="0"/>
            </a:endParaRPr>
          </a:p>
        </p:txBody>
      </p:sp>
      <p:sp>
        <p:nvSpPr>
          <p:cNvPr id="35" name="Rectangle 34"/>
          <p:cNvSpPr/>
          <p:nvPr/>
        </p:nvSpPr>
        <p:spPr>
          <a:xfrm>
            <a:off x="4025750" y="1655438"/>
            <a:ext cx="2013565" cy="1200329"/>
          </a:xfrm>
          <a:prstGeom prst="rect">
            <a:avLst/>
          </a:prstGeom>
          <a:noFill/>
        </p:spPr>
        <p:txBody>
          <a:bodyPr wrap="square" rtlCol="0" anchor="b">
            <a:spAutoFit/>
          </a:bodyPr>
          <a:lstStyle/>
          <a:p>
            <a:pPr algn="ctr"/>
            <a:r>
              <a:rPr lang="es-PE" b="1" dirty="0" smtClean="0">
                <a:solidFill>
                  <a:srgbClr val="FFFFFF"/>
                </a:solidFill>
                <a:cs typeface="Questrial" panose="02000000000000000000" pitchFamily="2" charset="0"/>
              </a:rPr>
              <a:t>Cumplimiento de</a:t>
            </a:r>
          </a:p>
          <a:p>
            <a:pPr algn="ctr"/>
            <a:r>
              <a:rPr lang="es-PE" b="1" dirty="0" smtClean="0">
                <a:solidFill>
                  <a:srgbClr val="FFFFFF"/>
                </a:solidFill>
                <a:cs typeface="Questrial" panose="02000000000000000000" pitchFamily="2" charset="0"/>
              </a:rPr>
              <a:t> inspecciones (por </a:t>
            </a:r>
          </a:p>
          <a:p>
            <a:pPr algn="ctr"/>
            <a:r>
              <a:rPr lang="es-PE" b="1" dirty="0" smtClean="0">
                <a:solidFill>
                  <a:srgbClr val="FFFFFF"/>
                </a:solidFill>
                <a:cs typeface="Questrial" panose="02000000000000000000" pitchFamily="2" charset="0"/>
              </a:rPr>
              <a:t>accidentes – daños</a:t>
            </a:r>
          </a:p>
          <a:p>
            <a:pPr algn="ctr"/>
            <a:r>
              <a:rPr lang="es-PE" b="1" dirty="0" smtClean="0">
                <a:solidFill>
                  <a:srgbClr val="FFFFFF"/>
                </a:solidFill>
                <a:cs typeface="Questrial" panose="02000000000000000000" pitchFamily="2" charset="0"/>
              </a:rPr>
              <a:t>ocultos</a:t>
            </a:r>
            <a:endParaRPr lang="es-PE" b="1" dirty="0">
              <a:solidFill>
                <a:srgbClr val="FFFFFF"/>
              </a:solidFill>
              <a:cs typeface="Questrial" panose="02000000000000000000" pitchFamily="2" charset="0"/>
            </a:endParaRPr>
          </a:p>
        </p:txBody>
      </p:sp>
      <p:sp>
        <p:nvSpPr>
          <p:cNvPr id="36" name="Rectangle 35"/>
          <p:cNvSpPr/>
          <p:nvPr/>
        </p:nvSpPr>
        <p:spPr>
          <a:xfrm>
            <a:off x="6141906" y="2678602"/>
            <a:ext cx="1539204" cy="646331"/>
          </a:xfrm>
          <a:prstGeom prst="rect">
            <a:avLst/>
          </a:prstGeom>
          <a:noFill/>
        </p:spPr>
        <p:txBody>
          <a:bodyPr wrap="none" rtlCol="0" anchor="b">
            <a:spAutoFit/>
          </a:bodyPr>
          <a:lstStyle/>
          <a:p>
            <a:pPr algn="ctr"/>
            <a:r>
              <a:rPr lang="es-PE" b="1" dirty="0" smtClean="0">
                <a:solidFill>
                  <a:srgbClr val="FFFFFF"/>
                </a:solidFill>
                <a:cs typeface="Questrial" panose="02000000000000000000" pitchFamily="2" charset="0"/>
              </a:rPr>
              <a:t>Inspección en </a:t>
            </a:r>
          </a:p>
          <a:p>
            <a:pPr algn="ctr"/>
            <a:r>
              <a:rPr lang="es-PE" b="1" dirty="0" smtClean="0">
                <a:solidFill>
                  <a:srgbClr val="FFFFFF"/>
                </a:solidFill>
                <a:cs typeface="Questrial" panose="02000000000000000000" pitchFamily="2" charset="0"/>
              </a:rPr>
              <a:t>proceso</a:t>
            </a:r>
            <a:endParaRPr lang="es-PE" b="1" dirty="0">
              <a:solidFill>
                <a:srgbClr val="FFFFFF"/>
              </a:solidFill>
              <a:cs typeface="Questrial" panose="02000000000000000000" pitchFamily="2" charset="0"/>
            </a:endParaRPr>
          </a:p>
        </p:txBody>
      </p:sp>
      <p:sp>
        <p:nvSpPr>
          <p:cNvPr id="37" name="Rectangle 36"/>
          <p:cNvSpPr/>
          <p:nvPr/>
        </p:nvSpPr>
        <p:spPr>
          <a:xfrm>
            <a:off x="6573832" y="4065414"/>
            <a:ext cx="1247457" cy="646331"/>
          </a:xfrm>
          <a:prstGeom prst="rect">
            <a:avLst/>
          </a:prstGeom>
          <a:noFill/>
        </p:spPr>
        <p:txBody>
          <a:bodyPr wrap="none" rtlCol="0" anchor="b">
            <a:spAutoFit/>
          </a:bodyPr>
          <a:lstStyle/>
          <a:p>
            <a:pPr algn="ctr"/>
            <a:r>
              <a:rPr lang="es-PE" b="1" dirty="0" smtClean="0">
                <a:solidFill>
                  <a:srgbClr val="FFFFFF"/>
                </a:solidFill>
                <a:cs typeface="Questrial" panose="02000000000000000000" pitchFamily="2" charset="0"/>
              </a:rPr>
              <a:t>Inspección </a:t>
            </a:r>
          </a:p>
          <a:p>
            <a:pPr algn="ctr"/>
            <a:r>
              <a:rPr lang="es-PE" b="1" dirty="0" smtClean="0">
                <a:solidFill>
                  <a:srgbClr val="FFFFFF"/>
                </a:solidFill>
                <a:cs typeface="Questrial" panose="02000000000000000000" pitchFamily="2" charset="0"/>
              </a:rPr>
              <a:t>final</a:t>
            </a:r>
            <a:endParaRPr lang="es-PE" b="1" dirty="0">
              <a:solidFill>
                <a:srgbClr val="FFFFFF"/>
              </a:solidFill>
              <a:cs typeface="Questrial" panose="02000000000000000000" pitchFamily="2" charset="0"/>
            </a:endParaRPr>
          </a:p>
        </p:txBody>
      </p:sp>
      <p:sp>
        <p:nvSpPr>
          <p:cNvPr id="56" name="TextBox 55">
            <a:extLst>
              <a:ext uri="{FF2B5EF4-FFF2-40B4-BE49-F238E27FC236}">
                <a16:creationId xmlns:a16="http://schemas.microsoft.com/office/drawing/2014/main" id="{A69BAEF6-7B84-42E1-AFE7-D1E2FDBE73E2}"/>
              </a:ext>
            </a:extLst>
          </p:cNvPr>
          <p:cNvSpPr txBox="1"/>
          <p:nvPr/>
        </p:nvSpPr>
        <p:spPr>
          <a:xfrm>
            <a:off x="457208" y="195448"/>
            <a:ext cx="8245014" cy="553998"/>
          </a:xfrm>
          <a:prstGeom prst="rect">
            <a:avLst/>
          </a:prstGeom>
          <a:noFill/>
        </p:spPr>
        <p:txBody>
          <a:bodyPr wrap="none" rtlCol="0">
            <a:spAutoFit/>
          </a:bodyPr>
          <a:lstStyle/>
          <a:p>
            <a:pPr algn="ctr"/>
            <a:r>
              <a:rPr lang="es-PE" sz="3000" b="1" dirty="0">
                <a:solidFill>
                  <a:schemeClr val="tx1">
                    <a:lumMod val="75000"/>
                    <a:lumOff val="25000"/>
                  </a:schemeClr>
                </a:solidFill>
              </a:rPr>
              <a:t>Parte </a:t>
            </a:r>
            <a:r>
              <a:rPr lang="es-PE" sz="3000" b="1" dirty="0" smtClean="0">
                <a:solidFill>
                  <a:schemeClr val="tx1">
                    <a:lumMod val="75000"/>
                    <a:lumOff val="25000"/>
                  </a:schemeClr>
                </a:solidFill>
              </a:rPr>
              <a:t>4 - Procedimientos </a:t>
            </a:r>
            <a:r>
              <a:rPr lang="es-PE" sz="3000" b="1" dirty="0">
                <a:solidFill>
                  <a:schemeClr val="tx1">
                    <a:lumMod val="75000"/>
                    <a:lumOff val="25000"/>
                  </a:schemeClr>
                </a:solidFill>
              </a:rPr>
              <a:t>del sistema de inspección</a:t>
            </a:r>
            <a:endParaRPr lang="en-US" sz="3000" b="1" dirty="0">
              <a:solidFill>
                <a:schemeClr val="tx1">
                  <a:lumMod val="75000"/>
                  <a:lumOff val="25000"/>
                </a:schemeClr>
              </a:solidFill>
            </a:endParaRPr>
          </a:p>
        </p:txBody>
      </p:sp>
      <p:grpSp>
        <p:nvGrpSpPr>
          <p:cNvPr id="65" name="Group 64">
            <a:extLst>
              <a:ext uri="{FF2B5EF4-FFF2-40B4-BE49-F238E27FC236}">
                <a16:creationId xmlns:a16="http://schemas.microsoft.com/office/drawing/2014/main" id="{A2BDF5AB-8F0E-4FB0-90B6-47DAB726030A}"/>
              </a:ext>
            </a:extLst>
          </p:cNvPr>
          <p:cNvGrpSpPr/>
          <p:nvPr/>
        </p:nvGrpSpPr>
        <p:grpSpPr>
          <a:xfrm>
            <a:off x="4469981" y="717026"/>
            <a:ext cx="481027" cy="64839"/>
            <a:chOff x="5843941" y="1171696"/>
            <a:chExt cx="641369" cy="86452"/>
          </a:xfrm>
        </p:grpSpPr>
        <p:sp>
          <p:nvSpPr>
            <p:cNvPr id="66" name="Oval 65">
              <a:extLst>
                <a:ext uri="{FF2B5EF4-FFF2-40B4-BE49-F238E27FC236}">
                  <a16:creationId xmlns:a16="http://schemas.microsoft.com/office/drawing/2014/main" id="{791D5A87-2A32-4DE2-946F-62DB06589B5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BC1055E3-BC1F-4C20-BA1C-0EBC930A2DE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7DB870B1-5B85-4C40-8620-27E09B02340C}"/>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4E8A734D-2A53-4A4C-BD87-690176D7EC99}"/>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D55C6FBD-36AB-4204-A93B-98DF4EF1F85D}"/>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654141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8" grpId="0" animBg="1"/>
      <p:bldP spid="29" grpId="0" animBg="1"/>
      <p:bldP spid="30" grpId="0" animBg="1"/>
      <p:bldP spid="31" grpId="0" animBg="1"/>
      <p:bldP spid="32" grpId="0"/>
      <p:bldP spid="33" grpId="0"/>
      <p:bldP spid="35"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18140" y="1468581"/>
            <a:ext cx="4025432" cy="5223164"/>
          </a:xfrm>
        </p:spPr>
        <p:txBody>
          <a:bodyPr>
            <a:noAutofit/>
          </a:bodyPr>
          <a:lstStyle/>
          <a:p>
            <a:pPr algn="just"/>
            <a:r>
              <a:rPr lang="es-PE" sz="2200" dirty="0"/>
              <a:t>Procedimientos para: </a:t>
            </a:r>
          </a:p>
          <a:p>
            <a:pPr marL="342900" indent="-342900" algn="just">
              <a:buFont typeface="Arial" panose="020B0604020202020204" pitchFamily="34" charset="0"/>
              <a:buChar char="•"/>
            </a:pPr>
            <a:r>
              <a:rPr lang="es-PE" sz="2200" dirty="0"/>
              <a:t>Auditorias internas de calidad y SMS</a:t>
            </a:r>
          </a:p>
          <a:p>
            <a:pPr marL="342900" indent="-342900" algn="just">
              <a:buFont typeface="Arial" panose="020B0604020202020204" pitchFamily="34" charset="0"/>
              <a:buChar char="•"/>
            </a:pPr>
            <a:r>
              <a:rPr lang="es-PE" sz="2200" dirty="0"/>
              <a:t>Auditorias a organizaciones subcontratadas</a:t>
            </a:r>
          </a:p>
          <a:p>
            <a:pPr marL="342900" indent="-342900" algn="just">
              <a:buFont typeface="Arial" panose="020B0604020202020204" pitchFamily="34" charset="0"/>
              <a:buChar char="•"/>
            </a:pPr>
            <a:r>
              <a:rPr lang="es-PE" sz="2200" dirty="0"/>
              <a:t>Acciones correctivas y preventivas</a:t>
            </a:r>
          </a:p>
          <a:p>
            <a:pPr marL="342900" indent="-342900" algn="just">
              <a:buFont typeface="Arial" panose="020B0604020202020204" pitchFamily="34" charset="0"/>
              <a:buChar char="•"/>
            </a:pPr>
            <a:r>
              <a:rPr lang="es-PE" sz="2200" dirty="0"/>
              <a:t>Competencia de los auditores </a:t>
            </a:r>
          </a:p>
          <a:p>
            <a:pPr marL="342900" indent="-342900" algn="just">
              <a:buFont typeface="Arial" panose="020B0604020202020204" pitchFamily="34" charset="0"/>
              <a:buChar char="•"/>
            </a:pPr>
            <a:r>
              <a:rPr lang="es-PE" sz="2200" dirty="0"/>
              <a:t>Registro del personal de auditorias</a:t>
            </a:r>
          </a:p>
          <a:p>
            <a:pPr marL="342900" indent="-342900" algn="just">
              <a:buFont typeface="Arial" panose="020B0604020202020204" pitchFamily="34" charset="0"/>
              <a:buChar char="•"/>
            </a:pPr>
            <a:r>
              <a:rPr lang="es-PE" sz="2200" dirty="0"/>
              <a:t>Calificación de actividades especializadas</a:t>
            </a:r>
          </a:p>
          <a:p>
            <a:pPr marL="342900" indent="-342900" algn="just">
              <a:buFont typeface="Arial" panose="020B0604020202020204" pitchFamily="34" charset="0"/>
              <a:buChar char="•"/>
            </a:pPr>
            <a:r>
              <a:rPr lang="es-PE" sz="2200" dirty="0"/>
              <a:t>Auto-evaluaciones, etc.</a:t>
            </a: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1107996"/>
          </a:xfrm>
          <a:prstGeom prst="rect">
            <a:avLst/>
          </a:prstGeom>
          <a:noFill/>
        </p:spPr>
        <p:txBody>
          <a:bodyPr wrap="square" rtlCol="0">
            <a:spAutoFit/>
          </a:bodyPr>
          <a:lstStyle/>
          <a:p>
            <a:pPr algn="ctr"/>
            <a:r>
              <a:rPr lang="es-PE" sz="2200" b="1" dirty="0">
                <a:solidFill>
                  <a:schemeClr val="tx1">
                    <a:lumMod val="75000"/>
                    <a:lumOff val="25000"/>
                  </a:schemeClr>
                </a:solidFill>
              </a:rPr>
              <a:t>Parte 5	</a:t>
            </a:r>
            <a:r>
              <a:rPr lang="es-PE" sz="2200" b="1" dirty="0" smtClean="0">
                <a:solidFill>
                  <a:schemeClr val="tx1">
                    <a:lumMod val="75000"/>
                    <a:lumOff val="25000"/>
                  </a:schemeClr>
                </a:solidFill>
              </a:rPr>
              <a:t>- Procedimientos </a:t>
            </a:r>
            <a:r>
              <a:rPr lang="es-PE" sz="2200" b="1" dirty="0">
                <a:solidFill>
                  <a:schemeClr val="tx1">
                    <a:lumMod val="75000"/>
                    <a:lumOff val="25000"/>
                  </a:schemeClr>
                </a:solidFill>
              </a:rPr>
              <a:t>del sistema de auditorías independientes de calidad y </a:t>
            </a:r>
            <a:r>
              <a:rPr lang="es-PE" sz="2200" b="1" dirty="0" smtClean="0">
                <a:solidFill>
                  <a:schemeClr val="tx1">
                    <a:lumMod val="75000"/>
                    <a:lumOff val="25000"/>
                  </a:schemeClr>
                </a:solidFill>
              </a:rPr>
              <a:t>seguridad </a:t>
            </a:r>
            <a:r>
              <a:rPr lang="es-PE" sz="2200" b="1" dirty="0">
                <a:solidFill>
                  <a:schemeClr val="tx1">
                    <a:lumMod val="75000"/>
                    <a:lumOff val="25000"/>
                  </a:schemeClr>
                </a:solidFill>
              </a:rPr>
              <a:t>operacional</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1232883"/>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4" name="Picture Placeholder 3"/>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27538" r="27538"/>
          <a:stretch>
            <a:fillRect/>
          </a:stretch>
        </p:blipFill>
        <p:spPr/>
      </p:pic>
    </p:spTree>
    <p:extLst>
      <p:ext uri="{BB962C8B-B14F-4D97-AF65-F5344CB8AC3E}">
        <p14:creationId xmlns:p14="http://schemas.microsoft.com/office/powerpoint/2010/main" val="11383995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48344" y="1136072"/>
            <a:ext cx="4025432" cy="5721928"/>
          </a:xfrm>
        </p:spPr>
        <p:txBody>
          <a:bodyPr>
            <a:noAutofit/>
          </a:bodyPr>
          <a:lstStyle/>
          <a:p>
            <a:pPr algn="just"/>
            <a:r>
              <a:rPr lang="es-PE" sz="2000" dirty="0"/>
              <a:t>Procedimientos para: </a:t>
            </a:r>
          </a:p>
          <a:p>
            <a:pPr marL="342900" indent="-342900" algn="just">
              <a:buFont typeface="Arial" panose="020B0604020202020204" pitchFamily="34" charset="0"/>
              <a:buChar char="•"/>
            </a:pPr>
            <a:r>
              <a:rPr lang="es-PE" sz="2000" dirty="0" smtClean="0"/>
              <a:t>asegurar </a:t>
            </a:r>
            <a:r>
              <a:rPr lang="es-PE" sz="2000" dirty="0"/>
              <a:t>que todo el personal involucrado en mantenimiento reciba una formación inicial y </a:t>
            </a:r>
            <a:r>
              <a:rPr lang="es-PE" sz="2000" dirty="0" smtClean="0"/>
              <a:t>continuo;</a:t>
            </a:r>
          </a:p>
          <a:p>
            <a:pPr marL="342900" indent="-342900" algn="just">
              <a:buFont typeface="Arial" panose="020B0604020202020204" pitchFamily="34" charset="0"/>
              <a:buChar char="•"/>
            </a:pPr>
            <a:r>
              <a:rPr lang="es-PE" sz="2000" dirty="0"/>
              <a:t>asegurase de que el personal que realiza tareas de inspección en proceso y de RII </a:t>
            </a:r>
            <a:r>
              <a:rPr lang="es-PE" sz="2000" dirty="0" smtClean="0"/>
              <a:t>y </a:t>
            </a:r>
            <a:r>
              <a:rPr lang="es-PE" sz="2000" dirty="0"/>
              <a:t>componentes de aeronaves tenga adecuada calificación y competencia de forma </a:t>
            </a:r>
            <a:r>
              <a:rPr lang="es-PE" sz="2000" dirty="0" smtClean="0"/>
              <a:t>continua;</a:t>
            </a:r>
          </a:p>
          <a:p>
            <a:pPr marL="342900" indent="-342900" algn="just">
              <a:buFont typeface="Arial" panose="020B0604020202020204" pitchFamily="34" charset="0"/>
              <a:buChar char="•"/>
            </a:pPr>
            <a:r>
              <a:rPr lang="es-PE" sz="2000" dirty="0"/>
              <a:t>asegurar que el personal de certificación tiene un adecuado conocimiento de las aeronaves y/o componentes de aeronaves que van a ser mantenidos y de los procedimientos asociados de la organización de mantenimiento</a:t>
            </a: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769441"/>
          </a:xfrm>
          <a:prstGeom prst="rect">
            <a:avLst/>
          </a:prstGeom>
          <a:noFill/>
        </p:spPr>
        <p:txBody>
          <a:bodyPr wrap="square" rtlCol="0">
            <a:spAutoFit/>
          </a:bodyPr>
          <a:lstStyle/>
          <a:p>
            <a:pPr algn="ctr"/>
            <a:r>
              <a:rPr lang="es-PE" sz="2200" b="1" dirty="0">
                <a:solidFill>
                  <a:schemeClr val="tx1">
                    <a:lumMod val="75000"/>
                    <a:lumOff val="25000"/>
                  </a:schemeClr>
                </a:solidFill>
              </a:rPr>
              <a:t>Parte </a:t>
            </a:r>
            <a:r>
              <a:rPr lang="es-PE" sz="2200" b="1" dirty="0" smtClean="0">
                <a:solidFill>
                  <a:schemeClr val="tx1">
                    <a:lumMod val="75000"/>
                    <a:lumOff val="25000"/>
                  </a:schemeClr>
                </a:solidFill>
              </a:rPr>
              <a:t>6</a:t>
            </a:r>
            <a:r>
              <a:rPr lang="es-PE" sz="2200" b="1" dirty="0">
                <a:solidFill>
                  <a:schemeClr val="tx1">
                    <a:lumMod val="75000"/>
                    <a:lumOff val="25000"/>
                  </a:schemeClr>
                </a:solidFill>
              </a:rPr>
              <a:t>	</a:t>
            </a:r>
            <a:r>
              <a:rPr lang="es-PE" sz="2200" b="1" dirty="0" smtClean="0">
                <a:solidFill>
                  <a:schemeClr val="tx1">
                    <a:lumMod val="75000"/>
                    <a:lumOff val="25000"/>
                  </a:schemeClr>
                </a:solidFill>
              </a:rPr>
              <a:t>- Procedimientos para asegurar la competencia</a:t>
            </a:r>
            <a:endParaRPr lang="es-PE" sz="22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1990342" y="894328"/>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545" r="26545"/>
          <a:stretch>
            <a:fillRect/>
          </a:stretch>
        </p:blipFill>
        <p:spPr>
          <a:xfrm>
            <a:off x="4311650" y="0"/>
            <a:ext cx="4832350" cy="6865938"/>
          </a:xfrm>
        </p:spPr>
      </p:pic>
    </p:spTree>
    <p:extLst>
      <p:ext uri="{BB962C8B-B14F-4D97-AF65-F5344CB8AC3E}">
        <p14:creationId xmlns:p14="http://schemas.microsoft.com/office/powerpoint/2010/main" val="32209405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48344" y="1136072"/>
            <a:ext cx="3866456" cy="5721928"/>
          </a:xfrm>
        </p:spPr>
        <p:txBody>
          <a:bodyPr>
            <a:noAutofit/>
          </a:bodyPr>
          <a:lstStyle/>
          <a:p>
            <a:pPr algn="just"/>
            <a:r>
              <a:rPr lang="es-PE" sz="2400" dirty="0" smtClean="0"/>
              <a:t>Si una OMA decide tomar bajo su responsabilidad otorgar y mantener la competencia de su personal: </a:t>
            </a:r>
            <a:endParaRPr lang="es-PE" sz="2400" dirty="0"/>
          </a:p>
          <a:p>
            <a:pPr marL="342900" indent="-342900" algn="just">
              <a:buFont typeface="Arial" panose="020B0604020202020204" pitchFamily="34" charset="0"/>
              <a:buChar char="•"/>
            </a:pPr>
            <a:r>
              <a:rPr lang="es-PE" sz="2400" dirty="0"/>
              <a:t>procedimiento para preparar y organizar los cursos, si corresponde;</a:t>
            </a:r>
            <a:endParaRPr lang="es-PE" sz="2400" dirty="0" smtClean="0"/>
          </a:p>
          <a:p>
            <a:pPr marL="342900" indent="-342900" algn="just">
              <a:buFont typeface="Arial" panose="020B0604020202020204" pitchFamily="34" charset="0"/>
              <a:buChar char="•"/>
            </a:pPr>
            <a:r>
              <a:rPr lang="es-PE" sz="2400" dirty="0"/>
              <a:t>procedimiento para la elección de los instructores, si corresponde;</a:t>
            </a:r>
            <a:endParaRPr lang="es-PE" sz="2400" dirty="0" smtClean="0"/>
          </a:p>
          <a:p>
            <a:pPr marL="342900" indent="-342900" algn="just">
              <a:buFont typeface="Arial" panose="020B0604020202020204" pitchFamily="34" charset="0"/>
              <a:buChar char="•"/>
            </a:pPr>
            <a:r>
              <a:rPr lang="es-PE" sz="2400" dirty="0"/>
              <a:t>procedimiento para la evaluación de la instrucción impartida, si </a:t>
            </a:r>
            <a:r>
              <a:rPr lang="es-PE" sz="2400" dirty="0" smtClean="0"/>
              <a:t>corresponde.</a:t>
            </a:r>
            <a:endParaRPr lang="es-PE" sz="24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769441"/>
          </a:xfrm>
          <a:prstGeom prst="rect">
            <a:avLst/>
          </a:prstGeom>
          <a:noFill/>
        </p:spPr>
        <p:txBody>
          <a:bodyPr wrap="square" rtlCol="0">
            <a:spAutoFit/>
          </a:bodyPr>
          <a:lstStyle/>
          <a:p>
            <a:pPr algn="ctr"/>
            <a:r>
              <a:rPr lang="es-PE" sz="2200" b="1">
                <a:solidFill>
                  <a:schemeClr val="tx1">
                    <a:lumMod val="75000"/>
                    <a:lumOff val="25000"/>
                  </a:schemeClr>
                </a:solidFill>
              </a:rPr>
              <a:t>Parte </a:t>
            </a:r>
            <a:r>
              <a:rPr lang="es-PE" sz="2200" b="1" smtClean="0">
                <a:solidFill>
                  <a:schemeClr val="tx1">
                    <a:lumMod val="75000"/>
                    <a:lumOff val="25000"/>
                  </a:schemeClr>
                </a:solidFill>
              </a:rPr>
              <a:t>6</a:t>
            </a:r>
            <a:r>
              <a:rPr lang="es-PE" sz="2200" b="1" dirty="0">
                <a:solidFill>
                  <a:schemeClr val="tx1">
                    <a:lumMod val="75000"/>
                    <a:lumOff val="25000"/>
                  </a:schemeClr>
                </a:solidFill>
              </a:rPr>
              <a:t>	</a:t>
            </a:r>
            <a:r>
              <a:rPr lang="es-PE" sz="2200" b="1" dirty="0" smtClean="0">
                <a:solidFill>
                  <a:schemeClr val="tx1">
                    <a:lumMod val="75000"/>
                    <a:lumOff val="25000"/>
                  </a:schemeClr>
                </a:solidFill>
              </a:rPr>
              <a:t>- Procedimientos para asegurar la competencia (Cont.)</a:t>
            </a:r>
            <a:endParaRPr lang="es-PE" sz="22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1990342" y="894328"/>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570" r="27570"/>
          <a:stretch>
            <a:fillRect/>
          </a:stretch>
        </p:blipFill>
        <p:spPr/>
      </p:pic>
    </p:spTree>
    <p:extLst>
      <p:ext uri="{BB962C8B-B14F-4D97-AF65-F5344CB8AC3E}">
        <p14:creationId xmlns:p14="http://schemas.microsoft.com/office/powerpoint/2010/main" val="6137658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82979" y="818322"/>
            <a:ext cx="4116026" cy="6039677"/>
          </a:xfrm>
        </p:spPr>
        <p:txBody>
          <a:bodyPr>
            <a:noAutofit/>
          </a:bodyPr>
          <a:lstStyle/>
          <a:p>
            <a:pPr marL="342900" indent="-342900" algn="just">
              <a:buFont typeface="Arial" panose="020B0604020202020204" pitchFamily="34" charset="0"/>
              <a:buChar char="•"/>
            </a:pPr>
            <a:r>
              <a:rPr lang="es-PE" sz="1900" dirty="0">
                <a:latin typeface="+mj-lt"/>
              </a:rPr>
              <a:t>Pueden </a:t>
            </a:r>
            <a:r>
              <a:rPr lang="es-PE" sz="1900" b="1" dirty="0">
                <a:solidFill>
                  <a:srgbClr val="C00000"/>
                </a:solidFill>
                <a:latin typeface="+mj-lt"/>
              </a:rPr>
              <a:t>ser parte </a:t>
            </a:r>
            <a:r>
              <a:rPr lang="es-PE" sz="1900" dirty="0">
                <a:latin typeface="+mj-lt"/>
              </a:rPr>
              <a:t>del MOM </a:t>
            </a:r>
            <a:r>
              <a:rPr lang="es-PE" sz="1900" b="1" dirty="0">
                <a:solidFill>
                  <a:srgbClr val="C00000"/>
                </a:solidFill>
                <a:latin typeface="+mj-lt"/>
              </a:rPr>
              <a:t>o ser referenciado</a:t>
            </a:r>
            <a:r>
              <a:rPr lang="es-PE" sz="1900" dirty="0">
                <a:latin typeface="+mj-lt"/>
              </a:rPr>
              <a:t> en el MOM y desarrollados en un documento o manual  separado (MSMS</a:t>
            </a:r>
            <a:r>
              <a:rPr lang="es-PE" sz="1900" dirty="0" smtClean="0">
                <a:latin typeface="+mj-lt"/>
              </a:rPr>
              <a:t>).</a:t>
            </a:r>
          </a:p>
          <a:p>
            <a:pPr marL="285750" lvl="0" indent="-285750" algn="just" defTabSz="457200">
              <a:lnSpc>
                <a:spcPct val="120000"/>
              </a:lnSpc>
              <a:spcBef>
                <a:spcPct val="20000"/>
              </a:spcBef>
              <a:buFont typeface="Arial" panose="020B0604020202020204" pitchFamily="34" charset="0"/>
              <a:buChar char="•"/>
              <a:defRPr/>
            </a:pPr>
            <a:r>
              <a:rPr lang="es-PE" sz="1900" dirty="0">
                <a:latin typeface="+mj-lt"/>
              </a:rPr>
              <a:t>Debe contener lo referente al SMS en:</a:t>
            </a:r>
          </a:p>
          <a:p>
            <a:pPr marL="800100" lvl="1" indent="-342900" algn="just" defTabSz="457200">
              <a:lnSpc>
                <a:spcPct val="100000"/>
              </a:lnSpc>
              <a:spcBef>
                <a:spcPct val="20000"/>
              </a:spcBef>
              <a:buFont typeface="Helvetica" panose="020B0604020202020204" pitchFamily="34" charset="0"/>
              <a:buChar char="-"/>
              <a:defRPr/>
            </a:pPr>
            <a:r>
              <a:rPr lang="es-PE" sz="1900" dirty="0">
                <a:latin typeface="+mj-lt"/>
                <a:cs typeface="Helvetica"/>
              </a:rPr>
              <a:t>Requisitos reglamentarios</a:t>
            </a:r>
          </a:p>
          <a:p>
            <a:pPr marL="800100" lvl="1" indent="-342900" algn="just" defTabSz="457200">
              <a:lnSpc>
                <a:spcPct val="100000"/>
              </a:lnSpc>
              <a:spcBef>
                <a:spcPct val="20000"/>
              </a:spcBef>
              <a:buFont typeface="Helvetica" panose="020B0604020202020204" pitchFamily="34" charset="0"/>
              <a:buChar char="-"/>
              <a:defRPr/>
            </a:pPr>
            <a:r>
              <a:rPr lang="es-PE" sz="1900" dirty="0">
                <a:latin typeface="+mj-lt"/>
                <a:cs typeface="Helvetica"/>
              </a:rPr>
              <a:t>Alcance en integración </a:t>
            </a:r>
          </a:p>
          <a:p>
            <a:pPr marL="800100" lvl="1" indent="-342900" algn="just" defTabSz="457200">
              <a:lnSpc>
                <a:spcPct val="100000"/>
              </a:lnSpc>
              <a:spcBef>
                <a:spcPct val="20000"/>
              </a:spcBef>
              <a:buFont typeface="Helvetica" panose="020B0604020202020204" pitchFamily="34" charset="0"/>
              <a:buChar char="-"/>
              <a:defRPr/>
            </a:pPr>
            <a:r>
              <a:rPr lang="es-PE" sz="1900" dirty="0">
                <a:latin typeface="+mj-lt"/>
                <a:cs typeface="Helvetica"/>
              </a:rPr>
              <a:t>Responsabilidades del personal clave </a:t>
            </a:r>
          </a:p>
          <a:p>
            <a:pPr marL="800100" lvl="1" indent="-342900" algn="just" defTabSz="457200">
              <a:lnSpc>
                <a:spcPct val="100000"/>
              </a:lnSpc>
              <a:spcBef>
                <a:spcPct val="20000"/>
              </a:spcBef>
              <a:buFont typeface="Helvetica" panose="020B0604020202020204" pitchFamily="34" charset="0"/>
              <a:buChar char="-"/>
              <a:defRPr/>
            </a:pPr>
            <a:r>
              <a:rPr lang="es-PE" sz="1900" dirty="0">
                <a:latin typeface="+mj-lt"/>
                <a:cs typeface="Helvetica"/>
              </a:rPr>
              <a:t>Notificaciones de SO y medidas correctivas</a:t>
            </a:r>
          </a:p>
          <a:p>
            <a:pPr marL="800100" lvl="1" indent="-342900" algn="just" defTabSz="457200">
              <a:lnSpc>
                <a:spcPct val="100000"/>
              </a:lnSpc>
              <a:spcBef>
                <a:spcPct val="20000"/>
              </a:spcBef>
              <a:buFont typeface="Helvetica" panose="020B0604020202020204" pitchFamily="34" charset="0"/>
              <a:buChar char="-"/>
              <a:defRPr/>
            </a:pPr>
            <a:r>
              <a:rPr lang="es-PE" sz="1900" dirty="0">
                <a:latin typeface="+mj-lt"/>
                <a:cs typeface="Helvetica"/>
              </a:rPr>
              <a:t>Identificación de peligros y evaluación de riesgos</a:t>
            </a:r>
          </a:p>
          <a:p>
            <a:pPr marL="800100" lvl="1" indent="-342900" algn="just" defTabSz="457200">
              <a:lnSpc>
                <a:spcPct val="100000"/>
              </a:lnSpc>
              <a:spcBef>
                <a:spcPct val="20000"/>
              </a:spcBef>
              <a:buFont typeface="Helvetica" panose="020B0604020202020204" pitchFamily="34" charset="0"/>
              <a:buChar char="-"/>
              <a:defRPr/>
            </a:pPr>
            <a:r>
              <a:rPr lang="es-PE" sz="1900" dirty="0">
                <a:latin typeface="+mj-lt"/>
                <a:cs typeface="Helvetica"/>
              </a:rPr>
              <a:t>Control y medición del rendimiento</a:t>
            </a:r>
          </a:p>
          <a:p>
            <a:pPr marL="800100" lvl="1" indent="-342900" algn="just" defTabSz="457200">
              <a:lnSpc>
                <a:spcPct val="100000"/>
              </a:lnSpc>
              <a:spcBef>
                <a:spcPct val="20000"/>
              </a:spcBef>
              <a:buFont typeface="Helvetica" panose="020B0604020202020204" pitchFamily="34" charset="0"/>
              <a:buChar char="-"/>
              <a:defRPr/>
            </a:pPr>
            <a:r>
              <a:rPr lang="es-PE" sz="1900" dirty="0">
                <a:latin typeface="+mj-lt"/>
                <a:cs typeface="Helvetica"/>
              </a:rPr>
              <a:t>Mejora </a:t>
            </a:r>
            <a:r>
              <a:rPr lang="es-PE" sz="1900" dirty="0" smtClean="0">
                <a:latin typeface="+mj-lt"/>
                <a:cs typeface="Helvetica"/>
              </a:rPr>
              <a:t>continua</a:t>
            </a:r>
          </a:p>
          <a:p>
            <a:pPr marL="800100" lvl="1" indent="-342900" algn="just" defTabSz="457200">
              <a:lnSpc>
                <a:spcPct val="100000"/>
              </a:lnSpc>
              <a:spcBef>
                <a:spcPct val="20000"/>
              </a:spcBef>
              <a:buFont typeface="Helvetica" panose="020B0604020202020204" pitchFamily="34" charset="0"/>
              <a:buChar char="-"/>
              <a:defRPr/>
            </a:pPr>
            <a:r>
              <a:rPr lang="es-PE" sz="1900" dirty="0" smtClean="0">
                <a:latin typeface="+mj-lt"/>
                <a:cs typeface="Helvetica"/>
              </a:rPr>
              <a:t>Gestión </a:t>
            </a:r>
            <a:r>
              <a:rPr lang="es-PE" sz="1900" dirty="0">
                <a:latin typeface="+mj-lt"/>
                <a:cs typeface="Helvetica"/>
              </a:rPr>
              <a:t>de riesgos; etc.</a:t>
            </a:r>
          </a:p>
          <a:p>
            <a:pPr marL="342900" indent="-342900" algn="just">
              <a:buFont typeface="Arial" panose="020B0604020202020204" pitchFamily="34" charset="0"/>
              <a:buChar char="•"/>
            </a:pPr>
            <a:endParaRPr lang="es-PE" sz="1900" dirty="0">
              <a:latin typeface="+mj-lt"/>
            </a:endParaRP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430887"/>
          </a:xfrm>
          <a:prstGeom prst="rect">
            <a:avLst/>
          </a:prstGeom>
          <a:noFill/>
        </p:spPr>
        <p:txBody>
          <a:bodyPr wrap="square" rtlCol="0">
            <a:spAutoFit/>
          </a:bodyPr>
          <a:lstStyle/>
          <a:p>
            <a:pPr algn="ctr"/>
            <a:r>
              <a:rPr lang="es-PE" sz="2200" b="1" dirty="0">
                <a:solidFill>
                  <a:schemeClr val="tx1">
                    <a:lumMod val="75000"/>
                    <a:lumOff val="25000"/>
                  </a:schemeClr>
                </a:solidFill>
              </a:rPr>
              <a:t>Parte </a:t>
            </a:r>
            <a:r>
              <a:rPr lang="es-PE" sz="2200" b="1" dirty="0" smtClean="0">
                <a:solidFill>
                  <a:schemeClr val="tx1">
                    <a:lumMod val="75000"/>
                    <a:lumOff val="25000"/>
                  </a:schemeClr>
                </a:solidFill>
              </a:rPr>
              <a:t>7</a:t>
            </a:r>
            <a:r>
              <a:rPr lang="es-PE" sz="2200" b="1" dirty="0">
                <a:solidFill>
                  <a:schemeClr val="tx1">
                    <a:lumMod val="75000"/>
                    <a:lumOff val="25000"/>
                  </a:schemeClr>
                </a:solidFill>
              </a:rPr>
              <a:t>	</a:t>
            </a:r>
            <a:r>
              <a:rPr lang="es-PE" sz="2200" b="1" dirty="0" smtClean="0">
                <a:solidFill>
                  <a:schemeClr val="tx1">
                    <a:lumMod val="75000"/>
                    <a:lumOff val="25000"/>
                  </a:schemeClr>
                </a:solidFill>
              </a:rPr>
              <a:t>- Procedimientos SMS</a:t>
            </a:r>
            <a:endParaRPr lang="es-PE" sz="22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555774"/>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4" name="Picture Placeholder 3"/>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27563" r="27563"/>
          <a:stretch>
            <a:fillRect/>
          </a:stretch>
        </p:blipFill>
        <p:spPr/>
      </p:pic>
    </p:spTree>
    <p:extLst>
      <p:ext uri="{BB962C8B-B14F-4D97-AF65-F5344CB8AC3E}">
        <p14:creationId xmlns:p14="http://schemas.microsoft.com/office/powerpoint/2010/main" val="34511177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48343" y="997527"/>
            <a:ext cx="4373083" cy="5542724"/>
          </a:xfrm>
        </p:spPr>
        <p:txBody>
          <a:bodyPr>
            <a:noAutofit/>
          </a:bodyPr>
          <a:lstStyle/>
          <a:p>
            <a:pPr marL="342900" indent="-342900" algn="just">
              <a:buFont typeface="Arial" panose="020B0604020202020204" pitchFamily="34" charset="0"/>
              <a:buChar char="•"/>
            </a:pPr>
            <a:r>
              <a:rPr lang="es-PE" sz="2800" dirty="0" smtClean="0"/>
              <a:t>Muestras </a:t>
            </a:r>
            <a:r>
              <a:rPr lang="es-PE" sz="2800" dirty="0"/>
              <a:t>de los documentos, formularios y registros vigentes con sus instrucciones de </a:t>
            </a:r>
            <a:r>
              <a:rPr lang="es-PE" sz="2800" dirty="0" smtClean="0"/>
              <a:t>llenado;</a:t>
            </a:r>
          </a:p>
          <a:p>
            <a:pPr marL="342900" indent="-342900" algn="just">
              <a:buFont typeface="Arial" panose="020B0604020202020204" pitchFamily="34" charset="0"/>
              <a:buChar char="•"/>
            </a:pPr>
            <a:r>
              <a:rPr lang="es-PE" sz="2800" dirty="0" smtClean="0"/>
              <a:t>Listado </a:t>
            </a:r>
            <a:r>
              <a:rPr lang="es-PE" sz="2800" dirty="0"/>
              <a:t>de </a:t>
            </a:r>
            <a:r>
              <a:rPr lang="es-PE" sz="2800" dirty="0" smtClean="0"/>
              <a:t>subcontratistas;</a:t>
            </a:r>
          </a:p>
          <a:p>
            <a:pPr marL="342900" indent="-342900" algn="just">
              <a:buFont typeface="Arial" panose="020B0604020202020204" pitchFamily="34" charset="0"/>
              <a:buChar char="•"/>
            </a:pPr>
            <a:r>
              <a:rPr lang="es-PE" sz="2800" dirty="0" smtClean="0"/>
              <a:t>Listado </a:t>
            </a:r>
            <a:r>
              <a:rPr lang="es-PE" sz="2800" dirty="0"/>
              <a:t>de ubicaciones de mantenimiento de línea; </a:t>
            </a:r>
            <a:r>
              <a:rPr lang="es-PE" sz="2800" dirty="0" smtClean="0"/>
              <a:t>y</a:t>
            </a:r>
          </a:p>
          <a:p>
            <a:pPr marL="342900" indent="-342900" algn="just">
              <a:buFont typeface="Arial" panose="020B0604020202020204" pitchFamily="34" charset="0"/>
              <a:buChar char="•"/>
            </a:pPr>
            <a:r>
              <a:rPr lang="es-PE" sz="2800" dirty="0" smtClean="0"/>
              <a:t>Listado </a:t>
            </a:r>
            <a:r>
              <a:rPr lang="es-PE" sz="2800" dirty="0"/>
              <a:t>de organizaciones LAR 145 </a:t>
            </a:r>
            <a:r>
              <a:rPr lang="es-PE" sz="2800" dirty="0" smtClean="0"/>
              <a:t>contratadas.</a:t>
            </a:r>
            <a:endParaRPr lang="es-PE" sz="2800" dirty="0"/>
          </a:p>
          <a:p>
            <a:pPr marL="342900" indent="-342900" algn="just">
              <a:buFont typeface="Arial" panose="020B0604020202020204" pitchFamily="34" charset="0"/>
              <a:buChar char="•"/>
            </a:pPr>
            <a:endParaRPr lang="es-PE" sz="28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430887"/>
          </a:xfrm>
          <a:prstGeom prst="rect">
            <a:avLst/>
          </a:prstGeom>
          <a:noFill/>
        </p:spPr>
        <p:txBody>
          <a:bodyPr wrap="square" rtlCol="0">
            <a:spAutoFit/>
          </a:bodyPr>
          <a:lstStyle/>
          <a:p>
            <a:pPr algn="ctr"/>
            <a:r>
              <a:rPr lang="es-PE" sz="2200" b="1" dirty="0">
                <a:solidFill>
                  <a:schemeClr val="tx1">
                    <a:lumMod val="75000"/>
                    <a:lumOff val="25000"/>
                  </a:schemeClr>
                </a:solidFill>
              </a:rPr>
              <a:t>Parte </a:t>
            </a:r>
            <a:r>
              <a:rPr lang="es-PE" sz="2200" b="1" dirty="0" smtClean="0">
                <a:solidFill>
                  <a:schemeClr val="tx1">
                    <a:lumMod val="75000"/>
                    <a:lumOff val="25000"/>
                  </a:schemeClr>
                </a:solidFill>
              </a:rPr>
              <a:t>8 - Apéndices</a:t>
            </a:r>
            <a:endParaRPr lang="es-PE" sz="22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555774"/>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6" name="Picture 15"/>
          <p:cNvPicPr>
            <a:picLocks noChangeAspect="1"/>
          </p:cNvPicPr>
          <p:nvPr/>
        </p:nvPicPr>
        <p:blipFill rotWithShape="1">
          <a:blip r:embed="rId3"/>
          <a:srcRect l="8537" r="2645"/>
          <a:stretch/>
        </p:blipFill>
        <p:spPr>
          <a:xfrm>
            <a:off x="5085834" y="997527"/>
            <a:ext cx="3835743" cy="5269640"/>
          </a:xfrm>
          <a:prstGeom prst="rect">
            <a:avLst/>
          </a:prstGeom>
          <a:ln>
            <a:solidFill>
              <a:schemeClr val="tx1"/>
            </a:solidFill>
          </a:ln>
        </p:spPr>
      </p:pic>
    </p:spTree>
    <p:extLst>
      <p:ext uri="{BB962C8B-B14F-4D97-AF65-F5344CB8AC3E}">
        <p14:creationId xmlns:p14="http://schemas.microsoft.com/office/powerpoint/2010/main" val="31969967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05545" y="968508"/>
            <a:ext cx="3763535" cy="5752332"/>
          </a:xfrm>
        </p:spPr>
        <p:txBody>
          <a:bodyPr>
            <a:noAutofit/>
          </a:bodyPr>
          <a:lstStyle/>
          <a:p>
            <a:pPr marL="342900" indent="-342900" algn="just">
              <a:buFont typeface="Arial" panose="020B0604020202020204" pitchFamily="34" charset="0"/>
              <a:buChar char="•"/>
            </a:pPr>
            <a:r>
              <a:rPr lang="es-PE" sz="2000" dirty="0"/>
              <a:t>Pueden ser parte del MOM o desarrollarse por separado, pero debe ser referenciado en el MOM.</a:t>
            </a:r>
          </a:p>
          <a:p>
            <a:pPr marL="342900" indent="-342900" algn="just">
              <a:buFont typeface="Arial" panose="020B0604020202020204" pitchFamily="34" charset="0"/>
              <a:buChar char="•"/>
            </a:pPr>
            <a:r>
              <a:rPr lang="es-PE" sz="2000" dirty="0"/>
              <a:t>Debe contener lo relacionado a FFHH</a:t>
            </a:r>
          </a:p>
          <a:p>
            <a:pPr marL="800100" lvl="1" indent="-342900" algn="just">
              <a:buFont typeface="Arial" panose="020B0604020202020204" pitchFamily="34" charset="0"/>
              <a:buChar char="•"/>
            </a:pPr>
            <a:r>
              <a:rPr lang="es-PE" sz="1800" dirty="0"/>
              <a:t>Deberes y </a:t>
            </a:r>
            <a:r>
              <a:rPr lang="es-PE" sz="1800" dirty="0" smtClean="0"/>
              <a:t>responsabilidades</a:t>
            </a:r>
          </a:p>
          <a:p>
            <a:pPr marL="800100" lvl="1" indent="-342900" algn="just">
              <a:buFont typeface="Arial" panose="020B0604020202020204" pitchFamily="34" charset="0"/>
              <a:buChar char="•"/>
            </a:pPr>
            <a:r>
              <a:rPr lang="es-PE" sz="1800" dirty="0" smtClean="0"/>
              <a:t>Factores </a:t>
            </a:r>
            <a:r>
              <a:rPr lang="es-PE" sz="1800" dirty="0"/>
              <a:t>humanos en el mantenimiento </a:t>
            </a:r>
          </a:p>
          <a:p>
            <a:pPr marL="800100" lvl="1" indent="-342900" algn="just">
              <a:buFont typeface="Arial" panose="020B0604020202020204" pitchFamily="34" charset="0"/>
              <a:buChar char="•"/>
            </a:pPr>
            <a:r>
              <a:rPr lang="es-PE" sz="1800" dirty="0"/>
              <a:t>Reducción de los errores</a:t>
            </a:r>
          </a:p>
          <a:p>
            <a:pPr marL="800100" lvl="1" indent="-342900" algn="just">
              <a:buFont typeface="Arial" panose="020B0604020202020204" pitchFamily="34" charset="0"/>
              <a:buChar char="•"/>
            </a:pPr>
            <a:r>
              <a:rPr lang="es-PE" sz="1800" dirty="0"/>
              <a:t>Factores que contribuyen al error en mantenimiento</a:t>
            </a:r>
          </a:p>
          <a:p>
            <a:pPr marL="800100" lvl="1" indent="-342900" algn="just">
              <a:buFont typeface="Arial" panose="020B0604020202020204" pitchFamily="34" charset="0"/>
              <a:buChar char="•"/>
            </a:pPr>
            <a:r>
              <a:rPr lang="es-PE" sz="1800" dirty="0"/>
              <a:t>Instalaciones y entorno de trabajo</a:t>
            </a:r>
          </a:p>
          <a:p>
            <a:pPr marL="800100" lvl="1" indent="-342900" algn="just">
              <a:buFont typeface="Arial" panose="020B0604020202020204" pitchFamily="34" charset="0"/>
              <a:buChar char="•"/>
            </a:pPr>
            <a:r>
              <a:rPr lang="es-PE" sz="1800" dirty="0"/>
              <a:t>Prevención y registro de errores</a:t>
            </a:r>
          </a:p>
          <a:p>
            <a:pPr marL="800100" lvl="1" indent="-342900" algn="just">
              <a:buFont typeface="Arial" panose="020B0604020202020204" pitchFamily="34" charset="0"/>
              <a:buChar char="•"/>
            </a:pPr>
            <a:r>
              <a:rPr lang="es-PE" sz="1800" dirty="0"/>
              <a:t>Descanso de personal</a:t>
            </a:r>
          </a:p>
          <a:p>
            <a:pPr marL="800100" lvl="1" indent="-342900" algn="just">
              <a:buFont typeface="Arial" panose="020B0604020202020204" pitchFamily="34" charset="0"/>
              <a:buChar char="•"/>
            </a:pPr>
            <a:r>
              <a:rPr lang="es-PE" sz="1800" dirty="0"/>
              <a:t>Estrategia para prevenir el error en el </a:t>
            </a:r>
            <a:r>
              <a:rPr lang="es-PE" sz="1800" dirty="0" smtClean="0"/>
              <a:t>mantenimiento</a:t>
            </a:r>
            <a:endParaRPr lang="es-PE" sz="18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305545" y="16724"/>
            <a:ext cx="8533655" cy="769441"/>
          </a:xfrm>
          <a:prstGeom prst="rect">
            <a:avLst/>
          </a:prstGeom>
          <a:noFill/>
        </p:spPr>
        <p:txBody>
          <a:bodyPr wrap="square" rtlCol="0">
            <a:spAutoFit/>
          </a:bodyPr>
          <a:lstStyle/>
          <a:p>
            <a:pPr algn="ctr"/>
            <a:r>
              <a:rPr lang="es-PE" sz="2200" b="1" dirty="0">
                <a:solidFill>
                  <a:schemeClr val="tx1">
                    <a:lumMod val="75000"/>
                    <a:lumOff val="25000"/>
                  </a:schemeClr>
                </a:solidFill>
              </a:rPr>
              <a:t>Parte </a:t>
            </a:r>
            <a:r>
              <a:rPr lang="es-PE" sz="2200" b="1" dirty="0" smtClean="0">
                <a:solidFill>
                  <a:schemeClr val="tx1">
                    <a:lumMod val="75000"/>
                    <a:lumOff val="25000"/>
                  </a:schemeClr>
                </a:solidFill>
              </a:rPr>
              <a:t>9 - Lineamiento </a:t>
            </a:r>
            <a:r>
              <a:rPr lang="es-PE" sz="2200" b="1" dirty="0">
                <a:solidFill>
                  <a:schemeClr val="tx1">
                    <a:lumMod val="75000"/>
                    <a:lumOff val="25000"/>
                  </a:schemeClr>
                </a:solidFill>
              </a:rPr>
              <a:t>para el desarrollo e implementación y procedimientos sobre FFHH</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4331858" y="721326"/>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5" name="Picture Placeholder 1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15747" r="15747"/>
          <a:stretch>
            <a:fillRect/>
          </a:stretch>
        </p:blipFill>
        <p:spPr>
          <a:xfrm>
            <a:off x="4332288" y="1219200"/>
            <a:ext cx="4705350" cy="5151438"/>
          </a:xfrm>
        </p:spPr>
      </p:pic>
    </p:spTree>
    <p:extLst>
      <p:ext uri="{BB962C8B-B14F-4D97-AF65-F5344CB8AC3E}">
        <p14:creationId xmlns:p14="http://schemas.microsoft.com/office/powerpoint/2010/main" val="8785287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
        <p:nvSpPr>
          <p:cNvPr id="13" name="Rectangle 12"/>
          <p:cNvSpPr/>
          <p:nvPr/>
        </p:nvSpPr>
        <p:spPr>
          <a:xfrm>
            <a:off x="0" y="930275"/>
            <a:ext cx="9144000" cy="5049838"/>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1868488" y="2901950"/>
            <a:ext cx="5407025"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s-PE" altLang="es-PE" sz="3000" b="1">
                <a:solidFill>
                  <a:srgbClr val="FFFFFF"/>
                </a:solidFill>
              </a:rPr>
              <a:t>Manual o documento de SMS</a:t>
            </a:r>
            <a:endParaRPr lang="es-PE" altLang="es-PE" sz="3000">
              <a:solidFill>
                <a:srgbClr val="FFFFFF"/>
              </a:solidFill>
            </a:endParaRPr>
          </a:p>
        </p:txBody>
      </p:sp>
    </p:spTree>
    <p:extLst>
      <p:ext uri="{BB962C8B-B14F-4D97-AF65-F5344CB8AC3E}">
        <p14:creationId xmlns:p14="http://schemas.microsoft.com/office/powerpoint/2010/main" val="36496051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7BF2BF7-CF6E-4F80-A9D4-CFE41C64D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359" y="1455403"/>
            <a:ext cx="7741920" cy="4354830"/>
          </a:xfrm>
          <a:prstGeom prst="rect">
            <a:avLst/>
          </a:prstGeom>
        </p:spPr>
      </p:pic>
      <p:sp>
        <p:nvSpPr>
          <p:cNvPr id="45" name="Oval 44">
            <a:extLst>
              <a:ext uri="{FF2B5EF4-FFF2-40B4-BE49-F238E27FC236}">
                <a16:creationId xmlns:a16="http://schemas.microsoft.com/office/drawing/2014/main" id="{BB82433A-CE78-4F8A-AF61-BA591E7A08D3}"/>
              </a:ext>
            </a:extLst>
          </p:cNvPr>
          <p:cNvSpPr/>
          <p:nvPr/>
        </p:nvSpPr>
        <p:spPr>
          <a:xfrm>
            <a:off x="4912553" y="1067277"/>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EEB8B987-5D98-4661-92EA-147C71F23C09}"/>
              </a:ext>
            </a:extLst>
          </p:cNvPr>
          <p:cNvSpPr/>
          <p:nvPr/>
        </p:nvSpPr>
        <p:spPr>
          <a:xfrm>
            <a:off x="4912553" y="2824954"/>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493E3FDD-6A60-481E-88BB-7DD97E9A9FF1}"/>
              </a:ext>
            </a:extLst>
          </p:cNvPr>
          <p:cNvSpPr/>
          <p:nvPr/>
        </p:nvSpPr>
        <p:spPr>
          <a:xfrm>
            <a:off x="4921482" y="4133739"/>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570A8274-0756-4623-9B1E-E9C1099EF172}"/>
              </a:ext>
            </a:extLst>
          </p:cNvPr>
          <p:cNvSpPr/>
          <p:nvPr/>
        </p:nvSpPr>
        <p:spPr>
          <a:xfrm>
            <a:off x="5460235" y="999523"/>
            <a:ext cx="3508576" cy="1631216"/>
          </a:xfrm>
          <a:prstGeom prst="rect">
            <a:avLst/>
          </a:prstGeom>
        </p:spPr>
        <p:txBody>
          <a:bodyPr wrap="square">
            <a:spAutoFit/>
          </a:bodyPr>
          <a:lstStyle/>
          <a:p>
            <a:pPr>
              <a:spcBef>
                <a:spcPts val="600"/>
              </a:spcBef>
              <a:spcAft>
                <a:spcPts val="600"/>
              </a:spcAft>
            </a:pPr>
            <a:r>
              <a:rPr lang="es-PE" sz="2000" dirty="0">
                <a:solidFill>
                  <a:schemeClr val="tx1">
                    <a:lumMod val="75000"/>
                    <a:lumOff val="25000"/>
                  </a:schemeClr>
                </a:solidFill>
              </a:rPr>
              <a:t>Comunica el marco de trabajo de SMS a la organización de forma interna, así como también, con las organizaciones externas relacionadas</a:t>
            </a:r>
          </a:p>
        </p:txBody>
      </p:sp>
      <p:sp>
        <p:nvSpPr>
          <p:cNvPr id="51" name="Rectangle 50">
            <a:extLst>
              <a:ext uri="{FF2B5EF4-FFF2-40B4-BE49-F238E27FC236}">
                <a16:creationId xmlns:a16="http://schemas.microsoft.com/office/drawing/2014/main" id="{8114F069-691B-4CD4-A1C4-1B3D3BF609CC}"/>
              </a:ext>
            </a:extLst>
          </p:cNvPr>
          <p:cNvSpPr/>
          <p:nvPr/>
        </p:nvSpPr>
        <p:spPr>
          <a:xfrm>
            <a:off x="5496604" y="2801232"/>
            <a:ext cx="3468713" cy="1323439"/>
          </a:xfrm>
          <a:prstGeom prst="rect">
            <a:avLst/>
          </a:prstGeom>
        </p:spPr>
        <p:txBody>
          <a:bodyPr wrap="square">
            <a:spAutoFit/>
          </a:bodyPr>
          <a:lstStyle/>
          <a:p>
            <a:pPr>
              <a:spcBef>
                <a:spcPts val="600"/>
              </a:spcBef>
              <a:spcAft>
                <a:spcPts val="600"/>
              </a:spcAft>
            </a:pPr>
            <a:r>
              <a:rPr lang="es-PE" sz="2000" dirty="0">
                <a:solidFill>
                  <a:schemeClr val="tx1">
                    <a:lumMod val="75000"/>
                    <a:lumOff val="25000"/>
                  </a:schemeClr>
                </a:solidFill>
              </a:rPr>
              <a:t>Debe someterse a la aceptación de la AAC, en cumplimiento del requisito de  certificación de la OM</a:t>
            </a:r>
          </a:p>
        </p:txBody>
      </p:sp>
      <p:sp>
        <p:nvSpPr>
          <p:cNvPr id="53" name="Rectangle 52">
            <a:extLst>
              <a:ext uri="{FF2B5EF4-FFF2-40B4-BE49-F238E27FC236}">
                <a16:creationId xmlns:a16="http://schemas.microsoft.com/office/drawing/2014/main" id="{9D7FD72F-8DA8-4413-A247-B6F1666CA856}"/>
              </a:ext>
            </a:extLst>
          </p:cNvPr>
          <p:cNvSpPr/>
          <p:nvPr/>
        </p:nvSpPr>
        <p:spPr>
          <a:xfrm>
            <a:off x="5487408" y="4099717"/>
            <a:ext cx="3478791" cy="2554545"/>
          </a:xfrm>
          <a:prstGeom prst="rect">
            <a:avLst/>
          </a:prstGeom>
        </p:spPr>
        <p:txBody>
          <a:bodyPr wrap="square">
            <a:spAutoFit/>
          </a:bodyPr>
          <a:lstStyle/>
          <a:p>
            <a:pPr>
              <a:spcBef>
                <a:spcPts val="600"/>
              </a:spcBef>
              <a:spcAft>
                <a:spcPts val="600"/>
              </a:spcAft>
            </a:pPr>
            <a:r>
              <a:rPr lang="es-PE" sz="2000" dirty="0">
                <a:solidFill>
                  <a:schemeClr val="tx1">
                    <a:lumMod val="75000"/>
                    <a:lumOff val="25000"/>
                  </a:schemeClr>
                </a:solidFill>
              </a:rPr>
              <a:t>Es un documento:</a:t>
            </a:r>
          </a:p>
          <a:p>
            <a:pPr marL="285750" indent="-285750">
              <a:spcBef>
                <a:spcPts val="600"/>
              </a:spcBef>
              <a:spcAft>
                <a:spcPts val="600"/>
              </a:spcAft>
              <a:buFont typeface="Arial" panose="020B0604020202020204" pitchFamily="34" charset="0"/>
              <a:buChar char="•"/>
            </a:pPr>
            <a:r>
              <a:rPr lang="es-PE" sz="2000" dirty="0">
                <a:solidFill>
                  <a:schemeClr val="tx1">
                    <a:lumMod val="75000"/>
                    <a:lumOff val="25000"/>
                  </a:schemeClr>
                </a:solidFill>
              </a:rPr>
              <a:t>Parte del MOM </a:t>
            </a:r>
          </a:p>
          <a:p>
            <a:pPr marL="285750" indent="-285750">
              <a:spcBef>
                <a:spcPts val="600"/>
              </a:spcBef>
              <a:spcAft>
                <a:spcPts val="600"/>
              </a:spcAft>
              <a:buFont typeface="Arial" panose="020B0604020202020204" pitchFamily="34" charset="0"/>
              <a:buChar char="•"/>
            </a:pPr>
            <a:r>
              <a:rPr lang="es-PE" sz="2000" dirty="0">
                <a:solidFill>
                  <a:schemeClr val="tx1">
                    <a:lumMod val="75000"/>
                    <a:lumOff val="25000"/>
                  </a:schemeClr>
                </a:solidFill>
              </a:rPr>
              <a:t>Debe ser desarrollado de acuerdo a la dimensión y complejidad de la organización y los procesos SMS que se desarrollarán</a:t>
            </a:r>
            <a:r>
              <a:rPr lang="es-PE" sz="2000" dirty="0" smtClean="0">
                <a:solidFill>
                  <a:schemeClr val="tx1">
                    <a:lumMod val="75000"/>
                    <a:lumOff val="25000"/>
                  </a:schemeClr>
                </a:solidFill>
              </a:rPr>
              <a:t>.</a:t>
            </a:r>
            <a:endParaRPr lang="es-PE" sz="2000" dirty="0">
              <a:solidFill>
                <a:schemeClr val="tx1">
                  <a:lumMod val="75000"/>
                  <a:lumOff val="25000"/>
                </a:schemeClr>
              </a:solidFill>
            </a:endParaRPr>
          </a:p>
        </p:txBody>
      </p:sp>
      <p:grpSp>
        <p:nvGrpSpPr>
          <p:cNvPr id="54" name="Group 53">
            <a:extLst>
              <a:ext uri="{FF2B5EF4-FFF2-40B4-BE49-F238E27FC236}">
                <a16:creationId xmlns:a16="http://schemas.microsoft.com/office/drawing/2014/main" id="{6016BFEA-A2E1-4C3A-AC2B-8C6688872278}"/>
              </a:ext>
            </a:extLst>
          </p:cNvPr>
          <p:cNvGrpSpPr/>
          <p:nvPr/>
        </p:nvGrpSpPr>
        <p:grpSpPr>
          <a:xfrm>
            <a:off x="1947208" y="4819729"/>
            <a:ext cx="230909" cy="65196"/>
            <a:chOff x="11206882" y="6528646"/>
            <a:chExt cx="888441" cy="250847"/>
          </a:xfrm>
          <a:solidFill>
            <a:schemeClr val="tx1">
              <a:lumMod val="75000"/>
              <a:lumOff val="25000"/>
            </a:schemeClr>
          </a:solidFill>
        </p:grpSpPr>
        <p:sp>
          <p:nvSpPr>
            <p:cNvPr id="56" name="Oval 55">
              <a:extLst>
                <a:ext uri="{FF2B5EF4-FFF2-40B4-BE49-F238E27FC236}">
                  <a16:creationId xmlns:a16="http://schemas.microsoft.com/office/drawing/2014/main" id="{6194422B-6147-4739-AA67-FF1F2C9EC452}"/>
                </a:ext>
              </a:extLst>
            </p:cNvPr>
            <p:cNvSpPr/>
            <p:nvPr/>
          </p:nvSpPr>
          <p:spPr>
            <a:xfrm>
              <a:off x="11206882" y="6528646"/>
              <a:ext cx="250847" cy="2508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Oval 56">
              <a:extLst>
                <a:ext uri="{FF2B5EF4-FFF2-40B4-BE49-F238E27FC236}">
                  <a16:creationId xmlns:a16="http://schemas.microsoft.com/office/drawing/2014/main" id="{77935363-C04C-4E39-A2EE-BA38B35438BE}"/>
                </a:ext>
              </a:extLst>
            </p:cNvPr>
            <p:cNvSpPr/>
            <p:nvPr/>
          </p:nvSpPr>
          <p:spPr>
            <a:xfrm>
              <a:off x="11525678" y="6528646"/>
              <a:ext cx="250847" cy="2508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Oval 57">
              <a:extLst>
                <a:ext uri="{FF2B5EF4-FFF2-40B4-BE49-F238E27FC236}">
                  <a16:creationId xmlns:a16="http://schemas.microsoft.com/office/drawing/2014/main" id="{6FD2039E-A37F-41BA-B5D7-9F3DDA0EF13D}"/>
                </a:ext>
              </a:extLst>
            </p:cNvPr>
            <p:cNvSpPr/>
            <p:nvPr/>
          </p:nvSpPr>
          <p:spPr>
            <a:xfrm>
              <a:off x="11844476" y="6528646"/>
              <a:ext cx="250847" cy="2508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2" name="TextBox 81">
            <a:extLst>
              <a:ext uri="{FF2B5EF4-FFF2-40B4-BE49-F238E27FC236}">
                <a16:creationId xmlns:a16="http://schemas.microsoft.com/office/drawing/2014/main" id="{B45A2AE7-0C0F-48A0-AF00-BA2A8847DBA3}"/>
              </a:ext>
            </a:extLst>
          </p:cNvPr>
          <p:cNvSpPr txBox="1"/>
          <p:nvPr/>
        </p:nvSpPr>
        <p:spPr>
          <a:xfrm>
            <a:off x="43474" y="43048"/>
            <a:ext cx="9072484" cy="553998"/>
          </a:xfrm>
          <a:prstGeom prst="rect">
            <a:avLst/>
          </a:prstGeom>
          <a:noFill/>
        </p:spPr>
        <p:txBody>
          <a:bodyPr wrap="none" rtlCol="0">
            <a:spAutoFit/>
          </a:bodyPr>
          <a:lstStyle/>
          <a:p>
            <a:pPr algn="ctr"/>
            <a:r>
              <a:rPr lang="es-PE" sz="3000" b="1" dirty="0">
                <a:solidFill>
                  <a:schemeClr val="tx1">
                    <a:lumMod val="75000"/>
                    <a:lumOff val="25000"/>
                  </a:schemeClr>
                </a:solidFill>
              </a:rPr>
              <a:t>Manual  de gestión de la seguridad operacional (MSMS)</a:t>
            </a:r>
          </a:p>
        </p:txBody>
      </p:sp>
      <p:grpSp>
        <p:nvGrpSpPr>
          <p:cNvPr id="84" name="Group 83">
            <a:extLst>
              <a:ext uri="{FF2B5EF4-FFF2-40B4-BE49-F238E27FC236}">
                <a16:creationId xmlns:a16="http://schemas.microsoft.com/office/drawing/2014/main" id="{D06609CB-6BBF-4976-9E47-72FAE02A9344}"/>
              </a:ext>
            </a:extLst>
          </p:cNvPr>
          <p:cNvGrpSpPr/>
          <p:nvPr/>
        </p:nvGrpSpPr>
        <p:grpSpPr>
          <a:xfrm>
            <a:off x="4339196" y="629478"/>
            <a:ext cx="481027" cy="64839"/>
            <a:chOff x="5843941" y="1171696"/>
            <a:chExt cx="641369" cy="86452"/>
          </a:xfrm>
        </p:grpSpPr>
        <p:sp>
          <p:nvSpPr>
            <p:cNvPr id="85" name="Oval 84">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6" name="Oval 85">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7" name="Oval 86">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8" name="Oval 87">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9" name="Oval 88">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pSp>
        <p:nvGrpSpPr>
          <p:cNvPr id="110" name="Group 1057"/>
          <p:cNvGrpSpPr>
            <a:grpSpLocks noChangeAspect="1"/>
          </p:cNvGrpSpPr>
          <p:nvPr/>
        </p:nvGrpSpPr>
        <p:grpSpPr bwMode="auto">
          <a:xfrm>
            <a:off x="5040570" y="1220796"/>
            <a:ext cx="331621" cy="253736"/>
            <a:chOff x="2889" y="1431"/>
            <a:chExt cx="1899" cy="1453"/>
          </a:xfrm>
          <a:solidFill>
            <a:schemeClr val="bg1"/>
          </a:solidFill>
        </p:grpSpPr>
        <p:sp>
          <p:nvSpPr>
            <p:cNvPr id="111" name="Freeform 1059"/>
            <p:cNvSpPr>
              <a:spLocks/>
            </p:cNvSpPr>
            <p:nvPr/>
          </p:nvSpPr>
          <p:spPr bwMode="auto">
            <a:xfrm>
              <a:off x="3111" y="1431"/>
              <a:ext cx="675" cy="1381"/>
            </a:xfrm>
            <a:custGeom>
              <a:avLst/>
              <a:gdLst>
                <a:gd name="T0" fmla="*/ 136 w 1349"/>
                <a:gd name="T1" fmla="*/ 0 h 2762"/>
                <a:gd name="T2" fmla="*/ 136 w 1349"/>
                <a:gd name="T3" fmla="*/ 0 h 2762"/>
                <a:gd name="T4" fmla="*/ 181 w 1349"/>
                <a:gd name="T5" fmla="*/ 0 h 2762"/>
                <a:gd name="T6" fmla="*/ 228 w 1349"/>
                <a:gd name="T7" fmla="*/ 2 h 2762"/>
                <a:gd name="T8" fmla="*/ 279 w 1349"/>
                <a:gd name="T9" fmla="*/ 5 h 2762"/>
                <a:gd name="T10" fmla="*/ 331 w 1349"/>
                <a:gd name="T11" fmla="*/ 9 h 2762"/>
                <a:gd name="T12" fmla="*/ 386 w 1349"/>
                <a:gd name="T13" fmla="*/ 16 h 2762"/>
                <a:gd name="T14" fmla="*/ 443 w 1349"/>
                <a:gd name="T15" fmla="*/ 23 h 2762"/>
                <a:gd name="T16" fmla="*/ 500 w 1349"/>
                <a:gd name="T17" fmla="*/ 33 h 2762"/>
                <a:gd name="T18" fmla="*/ 559 w 1349"/>
                <a:gd name="T19" fmla="*/ 46 h 2762"/>
                <a:gd name="T20" fmla="*/ 619 w 1349"/>
                <a:gd name="T21" fmla="*/ 60 h 2762"/>
                <a:gd name="T22" fmla="*/ 679 w 1349"/>
                <a:gd name="T23" fmla="*/ 77 h 2762"/>
                <a:gd name="T24" fmla="*/ 739 w 1349"/>
                <a:gd name="T25" fmla="*/ 98 h 2762"/>
                <a:gd name="T26" fmla="*/ 800 w 1349"/>
                <a:gd name="T27" fmla="*/ 121 h 2762"/>
                <a:gd name="T28" fmla="*/ 859 w 1349"/>
                <a:gd name="T29" fmla="*/ 146 h 2762"/>
                <a:gd name="T30" fmla="*/ 919 w 1349"/>
                <a:gd name="T31" fmla="*/ 177 h 2762"/>
                <a:gd name="T32" fmla="*/ 976 w 1349"/>
                <a:gd name="T33" fmla="*/ 210 h 2762"/>
                <a:gd name="T34" fmla="*/ 1033 w 1349"/>
                <a:gd name="T35" fmla="*/ 247 h 2762"/>
                <a:gd name="T36" fmla="*/ 1088 w 1349"/>
                <a:gd name="T37" fmla="*/ 287 h 2762"/>
                <a:gd name="T38" fmla="*/ 1142 w 1349"/>
                <a:gd name="T39" fmla="*/ 332 h 2762"/>
                <a:gd name="T40" fmla="*/ 1193 w 1349"/>
                <a:gd name="T41" fmla="*/ 382 h 2762"/>
                <a:gd name="T42" fmla="*/ 1241 w 1349"/>
                <a:gd name="T43" fmla="*/ 436 h 2762"/>
                <a:gd name="T44" fmla="*/ 1288 w 1349"/>
                <a:gd name="T45" fmla="*/ 494 h 2762"/>
                <a:gd name="T46" fmla="*/ 1330 w 1349"/>
                <a:gd name="T47" fmla="*/ 557 h 2762"/>
                <a:gd name="T48" fmla="*/ 1339 w 1349"/>
                <a:gd name="T49" fmla="*/ 579 h 2762"/>
                <a:gd name="T50" fmla="*/ 1346 w 1349"/>
                <a:gd name="T51" fmla="*/ 602 h 2762"/>
                <a:gd name="T52" fmla="*/ 1349 w 1349"/>
                <a:gd name="T53" fmla="*/ 627 h 2762"/>
                <a:gd name="T54" fmla="*/ 1349 w 1349"/>
                <a:gd name="T55" fmla="*/ 2762 h 2762"/>
                <a:gd name="T56" fmla="*/ 1286 w 1349"/>
                <a:gd name="T57" fmla="*/ 2701 h 2762"/>
                <a:gd name="T58" fmla="*/ 1221 w 1349"/>
                <a:gd name="T59" fmla="*/ 2645 h 2762"/>
                <a:gd name="T60" fmla="*/ 1154 w 1349"/>
                <a:gd name="T61" fmla="*/ 2596 h 2762"/>
                <a:gd name="T62" fmla="*/ 1085 w 1349"/>
                <a:gd name="T63" fmla="*/ 2551 h 2762"/>
                <a:gd name="T64" fmla="*/ 1013 w 1349"/>
                <a:gd name="T65" fmla="*/ 2511 h 2762"/>
                <a:gd name="T66" fmla="*/ 942 w 1349"/>
                <a:gd name="T67" fmla="*/ 2476 h 2762"/>
                <a:gd name="T68" fmla="*/ 869 w 1349"/>
                <a:gd name="T69" fmla="*/ 2444 h 2762"/>
                <a:gd name="T70" fmla="*/ 796 w 1349"/>
                <a:gd name="T71" fmla="*/ 2417 h 2762"/>
                <a:gd name="T72" fmla="*/ 724 w 1349"/>
                <a:gd name="T73" fmla="*/ 2394 h 2762"/>
                <a:gd name="T74" fmla="*/ 651 w 1349"/>
                <a:gd name="T75" fmla="*/ 2374 h 2762"/>
                <a:gd name="T76" fmla="*/ 580 w 1349"/>
                <a:gd name="T77" fmla="*/ 2358 h 2762"/>
                <a:gd name="T78" fmla="*/ 509 w 1349"/>
                <a:gd name="T79" fmla="*/ 2344 h 2762"/>
                <a:gd name="T80" fmla="*/ 441 w 1349"/>
                <a:gd name="T81" fmla="*/ 2334 h 2762"/>
                <a:gd name="T82" fmla="*/ 375 w 1349"/>
                <a:gd name="T83" fmla="*/ 2325 h 2762"/>
                <a:gd name="T84" fmla="*/ 311 w 1349"/>
                <a:gd name="T85" fmla="*/ 2319 h 2762"/>
                <a:gd name="T86" fmla="*/ 249 w 1349"/>
                <a:gd name="T87" fmla="*/ 2315 h 2762"/>
                <a:gd name="T88" fmla="*/ 191 w 1349"/>
                <a:gd name="T89" fmla="*/ 2313 h 2762"/>
                <a:gd name="T90" fmla="*/ 136 w 1349"/>
                <a:gd name="T91" fmla="*/ 2312 h 2762"/>
                <a:gd name="T92" fmla="*/ 105 w 1349"/>
                <a:gd name="T93" fmla="*/ 2308 h 2762"/>
                <a:gd name="T94" fmla="*/ 77 w 1349"/>
                <a:gd name="T95" fmla="*/ 2298 h 2762"/>
                <a:gd name="T96" fmla="*/ 52 w 1349"/>
                <a:gd name="T97" fmla="*/ 2282 h 2762"/>
                <a:gd name="T98" fmla="*/ 30 w 1349"/>
                <a:gd name="T99" fmla="*/ 2261 h 2762"/>
                <a:gd name="T100" fmla="*/ 14 w 1349"/>
                <a:gd name="T101" fmla="*/ 2235 h 2762"/>
                <a:gd name="T102" fmla="*/ 5 w 1349"/>
                <a:gd name="T103" fmla="*/ 2208 h 2762"/>
                <a:gd name="T104" fmla="*/ 0 w 1349"/>
                <a:gd name="T105" fmla="*/ 2177 h 2762"/>
                <a:gd name="T106" fmla="*/ 0 w 1349"/>
                <a:gd name="T107" fmla="*/ 136 h 2762"/>
                <a:gd name="T108" fmla="*/ 3 w 1349"/>
                <a:gd name="T109" fmla="*/ 110 h 2762"/>
                <a:gd name="T110" fmla="*/ 10 w 1349"/>
                <a:gd name="T111" fmla="*/ 83 h 2762"/>
                <a:gd name="T112" fmla="*/ 23 w 1349"/>
                <a:gd name="T113" fmla="*/ 60 h 2762"/>
                <a:gd name="T114" fmla="*/ 40 w 1349"/>
                <a:gd name="T115" fmla="*/ 39 h 2762"/>
                <a:gd name="T116" fmla="*/ 61 w 1349"/>
                <a:gd name="T117" fmla="*/ 22 h 2762"/>
                <a:gd name="T118" fmla="*/ 84 w 1349"/>
                <a:gd name="T119" fmla="*/ 10 h 2762"/>
                <a:gd name="T120" fmla="*/ 109 w 1349"/>
                <a:gd name="T121" fmla="*/ 2 h 2762"/>
                <a:gd name="T122" fmla="*/ 136 w 1349"/>
                <a:gd name="T123"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9" h="2762">
                  <a:moveTo>
                    <a:pt x="136" y="0"/>
                  </a:moveTo>
                  <a:lnTo>
                    <a:pt x="136" y="0"/>
                  </a:lnTo>
                  <a:lnTo>
                    <a:pt x="181" y="0"/>
                  </a:lnTo>
                  <a:lnTo>
                    <a:pt x="228" y="2"/>
                  </a:lnTo>
                  <a:lnTo>
                    <a:pt x="279" y="5"/>
                  </a:lnTo>
                  <a:lnTo>
                    <a:pt x="331" y="9"/>
                  </a:lnTo>
                  <a:lnTo>
                    <a:pt x="386" y="16"/>
                  </a:lnTo>
                  <a:lnTo>
                    <a:pt x="443" y="23"/>
                  </a:lnTo>
                  <a:lnTo>
                    <a:pt x="500" y="33"/>
                  </a:lnTo>
                  <a:lnTo>
                    <a:pt x="559" y="46"/>
                  </a:lnTo>
                  <a:lnTo>
                    <a:pt x="619" y="60"/>
                  </a:lnTo>
                  <a:lnTo>
                    <a:pt x="679" y="77"/>
                  </a:lnTo>
                  <a:lnTo>
                    <a:pt x="739" y="98"/>
                  </a:lnTo>
                  <a:lnTo>
                    <a:pt x="800" y="121"/>
                  </a:lnTo>
                  <a:lnTo>
                    <a:pt x="859" y="146"/>
                  </a:lnTo>
                  <a:lnTo>
                    <a:pt x="919" y="177"/>
                  </a:lnTo>
                  <a:lnTo>
                    <a:pt x="976" y="210"/>
                  </a:lnTo>
                  <a:lnTo>
                    <a:pt x="1033" y="247"/>
                  </a:lnTo>
                  <a:lnTo>
                    <a:pt x="1088" y="287"/>
                  </a:lnTo>
                  <a:lnTo>
                    <a:pt x="1142" y="332"/>
                  </a:lnTo>
                  <a:lnTo>
                    <a:pt x="1193" y="382"/>
                  </a:lnTo>
                  <a:lnTo>
                    <a:pt x="1241" y="436"/>
                  </a:lnTo>
                  <a:lnTo>
                    <a:pt x="1288" y="494"/>
                  </a:lnTo>
                  <a:lnTo>
                    <a:pt x="1330" y="557"/>
                  </a:lnTo>
                  <a:lnTo>
                    <a:pt x="1339" y="579"/>
                  </a:lnTo>
                  <a:lnTo>
                    <a:pt x="1346" y="602"/>
                  </a:lnTo>
                  <a:lnTo>
                    <a:pt x="1349" y="627"/>
                  </a:lnTo>
                  <a:lnTo>
                    <a:pt x="1349" y="2762"/>
                  </a:lnTo>
                  <a:lnTo>
                    <a:pt x="1286" y="2701"/>
                  </a:lnTo>
                  <a:lnTo>
                    <a:pt x="1221" y="2645"/>
                  </a:lnTo>
                  <a:lnTo>
                    <a:pt x="1154" y="2596"/>
                  </a:lnTo>
                  <a:lnTo>
                    <a:pt x="1085" y="2551"/>
                  </a:lnTo>
                  <a:lnTo>
                    <a:pt x="1013" y="2511"/>
                  </a:lnTo>
                  <a:lnTo>
                    <a:pt x="942" y="2476"/>
                  </a:lnTo>
                  <a:lnTo>
                    <a:pt x="869" y="2444"/>
                  </a:lnTo>
                  <a:lnTo>
                    <a:pt x="796" y="2417"/>
                  </a:lnTo>
                  <a:lnTo>
                    <a:pt x="724" y="2394"/>
                  </a:lnTo>
                  <a:lnTo>
                    <a:pt x="651" y="2374"/>
                  </a:lnTo>
                  <a:lnTo>
                    <a:pt x="580" y="2358"/>
                  </a:lnTo>
                  <a:lnTo>
                    <a:pt x="509" y="2344"/>
                  </a:lnTo>
                  <a:lnTo>
                    <a:pt x="441" y="2334"/>
                  </a:lnTo>
                  <a:lnTo>
                    <a:pt x="375" y="2325"/>
                  </a:lnTo>
                  <a:lnTo>
                    <a:pt x="311" y="2319"/>
                  </a:lnTo>
                  <a:lnTo>
                    <a:pt x="249" y="2315"/>
                  </a:lnTo>
                  <a:lnTo>
                    <a:pt x="191" y="2313"/>
                  </a:lnTo>
                  <a:lnTo>
                    <a:pt x="136" y="2312"/>
                  </a:lnTo>
                  <a:lnTo>
                    <a:pt x="105" y="2308"/>
                  </a:lnTo>
                  <a:lnTo>
                    <a:pt x="77" y="2298"/>
                  </a:lnTo>
                  <a:lnTo>
                    <a:pt x="52" y="2282"/>
                  </a:lnTo>
                  <a:lnTo>
                    <a:pt x="30" y="2261"/>
                  </a:lnTo>
                  <a:lnTo>
                    <a:pt x="14" y="2235"/>
                  </a:lnTo>
                  <a:lnTo>
                    <a:pt x="5" y="2208"/>
                  </a:lnTo>
                  <a:lnTo>
                    <a:pt x="0" y="2177"/>
                  </a:lnTo>
                  <a:lnTo>
                    <a:pt x="0" y="136"/>
                  </a:lnTo>
                  <a:lnTo>
                    <a:pt x="3" y="110"/>
                  </a:lnTo>
                  <a:lnTo>
                    <a:pt x="10" y="83"/>
                  </a:lnTo>
                  <a:lnTo>
                    <a:pt x="23" y="60"/>
                  </a:lnTo>
                  <a:lnTo>
                    <a:pt x="40" y="39"/>
                  </a:lnTo>
                  <a:lnTo>
                    <a:pt x="61" y="22"/>
                  </a:lnTo>
                  <a:lnTo>
                    <a:pt x="84"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060"/>
            <p:cNvSpPr>
              <a:spLocks/>
            </p:cNvSpPr>
            <p:nvPr/>
          </p:nvSpPr>
          <p:spPr bwMode="auto">
            <a:xfrm>
              <a:off x="3891" y="1431"/>
              <a:ext cx="674" cy="1381"/>
            </a:xfrm>
            <a:custGeom>
              <a:avLst/>
              <a:gdLst>
                <a:gd name="T0" fmla="*/ 1211 w 1347"/>
                <a:gd name="T1" fmla="*/ 0 h 2762"/>
                <a:gd name="T2" fmla="*/ 1212 w 1347"/>
                <a:gd name="T3" fmla="*/ 0 h 2762"/>
                <a:gd name="T4" fmla="*/ 1239 w 1347"/>
                <a:gd name="T5" fmla="*/ 2 h 2762"/>
                <a:gd name="T6" fmla="*/ 1263 w 1347"/>
                <a:gd name="T7" fmla="*/ 10 h 2762"/>
                <a:gd name="T8" fmla="*/ 1287 w 1347"/>
                <a:gd name="T9" fmla="*/ 22 h 2762"/>
                <a:gd name="T10" fmla="*/ 1307 w 1347"/>
                <a:gd name="T11" fmla="*/ 39 h 2762"/>
                <a:gd name="T12" fmla="*/ 1324 w 1347"/>
                <a:gd name="T13" fmla="*/ 60 h 2762"/>
                <a:gd name="T14" fmla="*/ 1337 w 1347"/>
                <a:gd name="T15" fmla="*/ 83 h 2762"/>
                <a:gd name="T16" fmla="*/ 1345 w 1347"/>
                <a:gd name="T17" fmla="*/ 110 h 2762"/>
                <a:gd name="T18" fmla="*/ 1347 w 1347"/>
                <a:gd name="T19" fmla="*/ 136 h 2762"/>
                <a:gd name="T20" fmla="*/ 1347 w 1347"/>
                <a:gd name="T21" fmla="*/ 2177 h 2762"/>
                <a:gd name="T22" fmla="*/ 1344 w 1347"/>
                <a:gd name="T23" fmla="*/ 2207 h 2762"/>
                <a:gd name="T24" fmla="*/ 1333 w 1347"/>
                <a:gd name="T25" fmla="*/ 2235 h 2762"/>
                <a:gd name="T26" fmla="*/ 1317 w 1347"/>
                <a:gd name="T27" fmla="*/ 2261 h 2762"/>
                <a:gd name="T28" fmla="*/ 1296 w 1347"/>
                <a:gd name="T29" fmla="*/ 2282 h 2762"/>
                <a:gd name="T30" fmla="*/ 1271 w 1347"/>
                <a:gd name="T31" fmla="*/ 2298 h 2762"/>
                <a:gd name="T32" fmla="*/ 1242 w 1347"/>
                <a:gd name="T33" fmla="*/ 2308 h 2762"/>
                <a:gd name="T34" fmla="*/ 1211 w 1347"/>
                <a:gd name="T35" fmla="*/ 2312 h 2762"/>
                <a:gd name="T36" fmla="*/ 1157 w 1347"/>
                <a:gd name="T37" fmla="*/ 2313 h 2762"/>
                <a:gd name="T38" fmla="*/ 1098 w 1347"/>
                <a:gd name="T39" fmla="*/ 2315 h 2762"/>
                <a:gd name="T40" fmla="*/ 1037 w 1347"/>
                <a:gd name="T41" fmla="*/ 2319 h 2762"/>
                <a:gd name="T42" fmla="*/ 972 w 1347"/>
                <a:gd name="T43" fmla="*/ 2325 h 2762"/>
                <a:gd name="T44" fmla="*/ 907 w 1347"/>
                <a:gd name="T45" fmla="*/ 2334 h 2762"/>
                <a:gd name="T46" fmla="*/ 838 w 1347"/>
                <a:gd name="T47" fmla="*/ 2344 h 2762"/>
                <a:gd name="T48" fmla="*/ 767 w 1347"/>
                <a:gd name="T49" fmla="*/ 2358 h 2762"/>
                <a:gd name="T50" fmla="*/ 696 w 1347"/>
                <a:gd name="T51" fmla="*/ 2374 h 2762"/>
                <a:gd name="T52" fmla="*/ 623 w 1347"/>
                <a:gd name="T53" fmla="*/ 2394 h 2762"/>
                <a:gd name="T54" fmla="*/ 551 w 1347"/>
                <a:gd name="T55" fmla="*/ 2417 h 2762"/>
                <a:gd name="T56" fmla="*/ 478 w 1347"/>
                <a:gd name="T57" fmla="*/ 2444 h 2762"/>
                <a:gd name="T58" fmla="*/ 405 w 1347"/>
                <a:gd name="T59" fmla="*/ 2476 h 2762"/>
                <a:gd name="T60" fmla="*/ 334 w 1347"/>
                <a:gd name="T61" fmla="*/ 2510 h 2762"/>
                <a:gd name="T62" fmla="*/ 264 w 1347"/>
                <a:gd name="T63" fmla="*/ 2551 h 2762"/>
                <a:gd name="T64" fmla="*/ 194 w 1347"/>
                <a:gd name="T65" fmla="*/ 2596 h 2762"/>
                <a:gd name="T66" fmla="*/ 126 w 1347"/>
                <a:gd name="T67" fmla="*/ 2645 h 2762"/>
                <a:gd name="T68" fmla="*/ 62 w 1347"/>
                <a:gd name="T69" fmla="*/ 2701 h 2762"/>
                <a:gd name="T70" fmla="*/ 0 w 1347"/>
                <a:gd name="T71" fmla="*/ 2762 h 2762"/>
                <a:gd name="T72" fmla="*/ 0 w 1347"/>
                <a:gd name="T73" fmla="*/ 627 h 2762"/>
                <a:gd name="T74" fmla="*/ 2 w 1347"/>
                <a:gd name="T75" fmla="*/ 602 h 2762"/>
                <a:gd name="T76" fmla="*/ 8 w 1347"/>
                <a:gd name="T77" fmla="*/ 579 h 2762"/>
                <a:gd name="T78" fmla="*/ 18 w 1347"/>
                <a:gd name="T79" fmla="*/ 557 h 2762"/>
                <a:gd name="T80" fmla="*/ 61 w 1347"/>
                <a:gd name="T81" fmla="*/ 494 h 2762"/>
                <a:gd name="T82" fmla="*/ 107 w 1347"/>
                <a:gd name="T83" fmla="*/ 436 h 2762"/>
                <a:gd name="T84" fmla="*/ 155 w 1347"/>
                <a:gd name="T85" fmla="*/ 382 h 2762"/>
                <a:gd name="T86" fmla="*/ 206 w 1347"/>
                <a:gd name="T87" fmla="*/ 332 h 2762"/>
                <a:gd name="T88" fmla="*/ 259 w 1347"/>
                <a:gd name="T89" fmla="*/ 287 h 2762"/>
                <a:gd name="T90" fmla="*/ 314 w 1347"/>
                <a:gd name="T91" fmla="*/ 247 h 2762"/>
                <a:gd name="T92" fmla="*/ 371 w 1347"/>
                <a:gd name="T93" fmla="*/ 210 h 2762"/>
                <a:gd name="T94" fmla="*/ 430 w 1347"/>
                <a:gd name="T95" fmla="*/ 177 h 2762"/>
                <a:gd name="T96" fmla="*/ 488 w 1347"/>
                <a:gd name="T97" fmla="*/ 146 h 2762"/>
                <a:gd name="T98" fmla="*/ 548 w 1347"/>
                <a:gd name="T99" fmla="*/ 121 h 2762"/>
                <a:gd name="T100" fmla="*/ 608 w 1347"/>
                <a:gd name="T101" fmla="*/ 98 h 2762"/>
                <a:gd name="T102" fmla="*/ 669 w 1347"/>
                <a:gd name="T103" fmla="*/ 77 h 2762"/>
                <a:gd name="T104" fmla="*/ 729 w 1347"/>
                <a:gd name="T105" fmla="*/ 60 h 2762"/>
                <a:gd name="T106" fmla="*/ 789 w 1347"/>
                <a:gd name="T107" fmla="*/ 46 h 2762"/>
                <a:gd name="T108" fmla="*/ 848 w 1347"/>
                <a:gd name="T109" fmla="*/ 33 h 2762"/>
                <a:gd name="T110" fmla="*/ 906 w 1347"/>
                <a:gd name="T111" fmla="*/ 23 h 2762"/>
                <a:gd name="T112" fmla="*/ 962 w 1347"/>
                <a:gd name="T113" fmla="*/ 16 h 2762"/>
                <a:gd name="T114" fmla="*/ 1016 w 1347"/>
                <a:gd name="T115" fmla="*/ 9 h 2762"/>
                <a:gd name="T116" fmla="*/ 1069 w 1347"/>
                <a:gd name="T117" fmla="*/ 5 h 2762"/>
                <a:gd name="T118" fmla="*/ 1119 w 1347"/>
                <a:gd name="T119" fmla="*/ 2 h 2762"/>
                <a:gd name="T120" fmla="*/ 1167 w 1347"/>
                <a:gd name="T121" fmla="*/ 0 h 2762"/>
                <a:gd name="T122" fmla="*/ 1211 w 1347"/>
                <a:gd name="T123"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2762">
                  <a:moveTo>
                    <a:pt x="1211" y="0"/>
                  </a:moveTo>
                  <a:lnTo>
                    <a:pt x="1212" y="0"/>
                  </a:lnTo>
                  <a:lnTo>
                    <a:pt x="1239" y="2"/>
                  </a:lnTo>
                  <a:lnTo>
                    <a:pt x="1263" y="10"/>
                  </a:lnTo>
                  <a:lnTo>
                    <a:pt x="1287" y="22"/>
                  </a:lnTo>
                  <a:lnTo>
                    <a:pt x="1307" y="39"/>
                  </a:lnTo>
                  <a:lnTo>
                    <a:pt x="1324" y="60"/>
                  </a:lnTo>
                  <a:lnTo>
                    <a:pt x="1337" y="83"/>
                  </a:lnTo>
                  <a:lnTo>
                    <a:pt x="1345" y="110"/>
                  </a:lnTo>
                  <a:lnTo>
                    <a:pt x="1347" y="136"/>
                  </a:lnTo>
                  <a:lnTo>
                    <a:pt x="1347" y="2177"/>
                  </a:lnTo>
                  <a:lnTo>
                    <a:pt x="1344" y="2207"/>
                  </a:lnTo>
                  <a:lnTo>
                    <a:pt x="1333" y="2235"/>
                  </a:lnTo>
                  <a:lnTo>
                    <a:pt x="1317" y="2261"/>
                  </a:lnTo>
                  <a:lnTo>
                    <a:pt x="1296" y="2282"/>
                  </a:lnTo>
                  <a:lnTo>
                    <a:pt x="1271" y="2298"/>
                  </a:lnTo>
                  <a:lnTo>
                    <a:pt x="1242" y="2308"/>
                  </a:lnTo>
                  <a:lnTo>
                    <a:pt x="1211" y="2312"/>
                  </a:lnTo>
                  <a:lnTo>
                    <a:pt x="1157" y="2313"/>
                  </a:lnTo>
                  <a:lnTo>
                    <a:pt x="1098" y="2315"/>
                  </a:lnTo>
                  <a:lnTo>
                    <a:pt x="1037" y="2319"/>
                  </a:lnTo>
                  <a:lnTo>
                    <a:pt x="972" y="2325"/>
                  </a:lnTo>
                  <a:lnTo>
                    <a:pt x="907" y="2334"/>
                  </a:lnTo>
                  <a:lnTo>
                    <a:pt x="838" y="2344"/>
                  </a:lnTo>
                  <a:lnTo>
                    <a:pt x="767" y="2358"/>
                  </a:lnTo>
                  <a:lnTo>
                    <a:pt x="696" y="2374"/>
                  </a:lnTo>
                  <a:lnTo>
                    <a:pt x="623" y="2394"/>
                  </a:lnTo>
                  <a:lnTo>
                    <a:pt x="551" y="2417"/>
                  </a:lnTo>
                  <a:lnTo>
                    <a:pt x="478" y="2444"/>
                  </a:lnTo>
                  <a:lnTo>
                    <a:pt x="405" y="2476"/>
                  </a:lnTo>
                  <a:lnTo>
                    <a:pt x="334" y="2510"/>
                  </a:lnTo>
                  <a:lnTo>
                    <a:pt x="264" y="2551"/>
                  </a:lnTo>
                  <a:lnTo>
                    <a:pt x="194" y="2596"/>
                  </a:lnTo>
                  <a:lnTo>
                    <a:pt x="126" y="2645"/>
                  </a:lnTo>
                  <a:lnTo>
                    <a:pt x="62" y="2701"/>
                  </a:lnTo>
                  <a:lnTo>
                    <a:pt x="0" y="2762"/>
                  </a:lnTo>
                  <a:lnTo>
                    <a:pt x="0" y="627"/>
                  </a:lnTo>
                  <a:lnTo>
                    <a:pt x="2" y="602"/>
                  </a:lnTo>
                  <a:lnTo>
                    <a:pt x="8" y="579"/>
                  </a:lnTo>
                  <a:lnTo>
                    <a:pt x="18" y="557"/>
                  </a:lnTo>
                  <a:lnTo>
                    <a:pt x="61" y="494"/>
                  </a:lnTo>
                  <a:lnTo>
                    <a:pt x="107" y="436"/>
                  </a:lnTo>
                  <a:lnTo>
                    <a:pt x="155" y="382"/>
                  </a:lnTo>
                  <a:lnTo>
                    <a:pt x="206" y="332"/>
                  </a:lnTo>
                  <a:lnTo>
                    <a:pt x="259" y="287"/>
                  </a:lnTo>
                  <a:lnTo>
                    <a:pt x="314" y="247"/>
                  </a:lnTo>
                  <a:lnTo>
                    <a:pt x="371" y="210"/>
                  </a:lnTo>
                  <a:lnTo>
                    <a:pt x="430" y="177"/>
                  </a:lnTo>
                  <a:lnTo>
                    <a:pt x="488" y="146"/>
                  </a:lnTo>
                  <a:lnTo>
                    <a:pt x="548" y="121"/>
                  </a:lnTo>
                  <a:lnTo>
                    <a:pt x="608" y="98"/>
                  </a:lnTo>
                  <a:lnTo>
                    <a:pt x="669" y="77"/>
                  </a:lnTo>
                  <a:lnTo>
                    <a:pt x="729" y="60"/>
                  </a:lnTo>
                  <a:lnTo>
                    <a:pt x="789" y="46"/>
                  </a:lnTo>
                  <a:lnTo>
                    <a:pt x="848" y="33"/>
                  </a:lnTo>
                  <a:lnTo>
                    <a:pt x="906" y="23"/>
                  </a:lnTo>
                  <a:lnTo>
                    <a:pt x="962" y="16"/>
                  </a:lnTo>
                  <a:lnTo>
                    <a:pt x="1016" y="9"/>
                  </a:lnTo>
                  <a:lnTo>
                    <a:pt x="1069" y="5"/>
                  </a:lnTo>
                  <a:lnTo>
                    <a:pt x="1119" y="2"/>
                  </a:lnTo>
                  <a:lnTo>
                    <a:pt x="1167" y="0"/>
                  </a:lnTo>
                  <a:lnTo>
                    <a:pt x="1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061"/>
            <p:cNvSpPr>
              <a:spLocks/>
            </p:cNvSpPr>
            <p:nvPr/>
          </p:nvSpPr>
          <p:spPr bwMode="auto">
            <a:xfrm>
              <a:off x="3985" y="1667"/>
              <a:ext cx="803" cy="1217"/>
            </a:xfrm>
            <a:custGeom>
              <a:avLst/>
              <a:gdLst>
                <a:gd name="T0" fmla="*/ 1371 w 1605"/>
                <a:gd name="T1" fmla="*/ 0 h 2434"/>
                <a:gd name="T2" fmla="*/ 1470 w 1605"/>
                <a:gd name="T3" fmla="*/ 0 h 2434"/>
                <a:gd name="T4" fmla="*/ 1501 w 1605"/>
                <a:gd name="T5" fmla="*/ 3 h 2434"/>
                <a:gd name="T6" fmla="*/ 1529 w 1605"/>
                <a:gd name="T7" fmla="*/ 14 h 2434"/>
                <a:gd name="T8" fmla="*/ 1554 w 1605"/>
                <a:gd name="T9" fmla="*/ 30 h 2434"/>
                <a:gd name="T10" fmla="*/ 1576 w 1605"/>
                <a:gd name="T11" fmla="*/ 51 h 2434"/>
                <a:gd name="T12" fmla="*/ 1591 w 1605"/>
                <a:gd name="T13" fmla="*/ 76 h 2434"/>
                <a:gd name="T14" fmla="*/ 1602 w 1605"/>
                <a:gd name="T15" fmla="*/ 104 h 2434"/>
                <a:gd name="T16" fmla="*/ 1605 w 1605"/>
                <a:gd name="T17" fmla="*/ 135 h 2434"/>
                <a:gd name="T18" fmla="*/ 1605 w 1605"/>
                <a:gd name="T19" fmla="*/ 2298 h 2434"/>
                <a:gd name="T20" fmla="*/ 1604 w 1605"/>
                <a:gd name="T21" fmla="*/ 2322 h 2434"/>
                <a:gd name="T22" fmla="*/ 1597 w 1605"/>
                <a:gd name="T23" fmla="*/ 2345 h 2434"/>
                <a:gd name="T24" fmla="*/ 1587 w 1605"/>
                <a:gd name="T25" fmla="*/ 2367 h 2434"/>
                <a:gd name="T26" fmla="*/ 1573 w 1605"/>
                <a:gd name="T27" fmla="*/ 2387 h 2434"/>
                <a:gd name="T28" fmla="*/ 1554 w 1605"/>
                <a:gd name="T29" fmla="*/ 2404 h 2434"/>
                <a:gd name="T30" fmla="*/ 1534 w 1605"/>
                <a:gd name="T31" fmla="*/ 2418 h 2434"/>
                <a:gd name="T32" fmla="*/ 1512 w 1605"/>
                <a:gd name="T33" fmla="*/ 2427 h 2434"/>
                <a:gd name="T34" fmla="*/ 1488 w 1605"/>
                <a:gd name="T35" fmla="*/ 2433 h 2434"/>
                <a:gd name="T36" fmla="*/ 1463 w 1605"/>
                <a:gd name="T37" fmla="*/ 2434 h 2434"/>
                <a:gd name="T38" fmla="*/ 1439 w 1605"/>
                <a:gd name="T39" fmla="*/ 2430 h 2434"/>
                <a:gd name="T40" fmla="*/ 1360 w 1605"/>
                <a:gd name="T41" fmla="*/ 2413 h 2434"/>
                <a:gd name="T42" fmla="*/ 1273 w 1605"/>
                <a:gd name="T43" fmla="*/ 2396 h 2434"/>
                <a:gd name="T44" fmla="*/ 1179 w 1605"/>
                <a:gd name="T45" fmla="*/ 2380 h 2434"/>
                <a:gd name="T46" fmla="*/ 1077 w 1605"/>
                <a:gd name="T47" fmla="*/ 2365 h 2434"/>
                <a:gd name="T48" fmla="*/ 970 w 1605"/>
                <a:gd name="T49" fmla="*/ 2352 h 2434"/>
                <a:gd name="T50" fmla="*/ 858 w 1605"/>
                <a:gd name="T51" fmla="*/ 2343 h 2434"/>
                <a:gd name="T52" fmla="*/ 743 w 1605"/>
                <a:gd name="T53" fmla="*/ 2336 h 2434"/>
                <a:gd name="T54" fmla="*/ 623 w 1605"/>
                <a:gd name="T55" fmla="*/ 2333 h 2434"/>
                <a:gd name="T56" fmla="*/ 501 w 1605"/>
                <a:gd name="T57" fmla="*/ 2336 h 2434"/>
                <a:gd name="T58" fmla="*/ 377 w 1605"/>
                <a:gd name="T59" fmla="*/ 2343 h 2434"/>
                <a:gd name="T60" fmla="*/ 252 w 1605"/>
                <a:gd name="T61" fmla="*/ 2355 h 2434"/>
                <a:gd name="T62" fmla="*/ 126 w 1605"/>
                <a:gd name="T63" fmla="*/ 2375 h 2434"/>
                <a:gd name="T64" fmla="*/ 0 w 1605"/>
                <a:gd name="T65" fmla="*/ 2403 h 2434"/>
                <a:gd name="T66" fmla="*/ 60 w 1605"/>
                <a:gd name="T67" fmla="*/ 2350 h 2434"/>
                <a:gd name="T68" fmla="*/ 124 w 1605"/>
                <a:gd name="T69" fmla="*/ 2302 h 2434"/>
                <a:gd name="T70" fmla="*/ 188 w 1605"/>
                <a:gd name="T71" fmla="*/ 2260 h 2434"/>
                <a:gd name="T72" fmla="*/ 255 w 1605"/>
                <a:gd name="T73" fmla="*/ 2223 h 2434"/>
                <a:gd name="T74" fmla="*/ 323 w 1605"/>
                <a:gd name="T75" fmla="*/ 2190 h 2434"/>
                <a:gd name="T76" fmla="*/ 391 w 1605"/>
                <a:gd name="T77" fmla="*/ 2161 h 2434"/>
                <a:gd name="T78" fmla="*/ 460 w 1605"/>
                <a:gd name="T79" fmla="*/ 2137 h 2434"/>
                <a:gd name="T80" fmla="*/ 530 w 1605"/>
                <a:gd name="T81" fmla="*/ 2116 h 2434"/>
                <a:gd name="T82" fmla="*/ 598 w 1605"/>
                <a:gd name="T83" fmla="*/ 2099 h 2434"/>
                <a:gd name="T84" fmla="*/ 666 w 1605"/>
                <a:gd name="T85" fmla="*/ 2085 h 2434"/>
                <a:gd name="T86" fmla="*/ 731 w 1605"/>
                <a:gd name="T87" fmla="*/ 2074 h 2434"/>
                <a:gd name="T88" fmla="*/ 796 w 1605"/>
                <a:gd name="T89" fmla="*/ 2066 h 2434"/>
                <a:gd name="T90" fmla="*/ 857 w 1605"/>
                <a:gd name="T91" fmla="*/ 2060 h 2434"/>
                <a:gd name="T92" fmla="*/ 917 w 1605"/>
                <a:gd name="T93" fmla="*/ 2055 h 2434"/>
                <a:gd name="T94" fmla="*/ 972 w 1605"/>
                <a:gd name="T95" fmla="*/ 2053 h 2434"/>
                <a:gd name="T96" fmla="*/ 1024 w 1605"/>
                <a:gd name="T97" fmla="*/ 2052 h 2434"/>
                <a:gd name="T98" fmla="*/ 1071 w 1605"/>
                <a:gd name="T99" fmla="*/ 2050 h 2434"/>
                <a:gd name="T100" fmla="*/ 1116 w 1605"/>
                <a:gd name="T101" fmla="*/ 2040 h 2434"/>
                <a:gd name="T102" fmla="*/ 1159 w 1605"/>
                <a:gd name="T103" fmla="*/ 2025 h 2434"/>
                <a:gd name="T104" fmla="*/ 1199 w 1605"/>
                <a:gd name="T105" fmla="*/ 2005 h 2434"/>
                <a:gd name="T106" fmla="*/ 1236 w 1605"/>
                <a:gd name="T107" fmla="*/ 1979 h 2434"/>
                <a:gd name="T108" fmla="*/ 1270 w 1605"/>
                <a:gd name="T109" fmla="*/ 1950 h 2434"/>
                <a:gd name="T110" fmla="*/ 1298 w 1605"/>
                <a:gd name="T111" fmla="*/ 1917 h 2434"/>
                <a:gd name="T112" fmla="*/ 1324 w 1605"/>
                <a:gd name="T113" fmla="*/ 1880 h 2434"/>
                <a:gd name="T114" fmla="*/ 1343 w 1605"/>
                <a:gd name="T115" fmla="*/ 1839 h 2434"/>
                <a:gd name="T116" fmla="*/ 1358 w 1605"/>
                <a:gd name="T117" fmla="*/ 1797 h 2434"/>
                <a:gd name="T118" fmla="*/ 1368 w 1605"/>
                <a:gd name="T119" fmla="*/ 1752 h 2434"/>
                <a:gd name="T120" fmla="*/ 1371 w 1605"/>
                <a:gd name="T121" fmla="*/ 1706 h 2434"/>
                <a:gd name="T122" fmla="*/ 1371 w 1605"/>
                <a:gd name="T123" fmla="*/ 0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5" h="2434">
                  <a:moveTo>
                    <a:pt x="1371" y="0"/>
                  </a:moveTo>
                  <a:lnTo>
                    <a:pt x="1470" y="0"/>
                  </a:lnTo>
                  <a:lnTo>
                    <a:pt x="1501" y="3"/>
                  </a:lnTo>
                  <a:lnTo>
                    <a:pt x="1529" y="14"/>
                  </a:lnTo>
                  <a:lnTo>
                    <a:pt x="1554" y="30"/>
                  </a:lnTo>
                  <a:lnTo>
                    <a:pt x="1576" y="51"/>
                  </a:lnTo>
                  <a:lnTo>
                    <a:pt x="1591" y="76"/>
                  </a:lnTo>
                  <a:lnTo>
                    <a:pt x="1602" y="104"/>
                  </a:lnTo>
                  <a:lnTo>
                    <a:pt x="1605" y="135"/>
                  </a:lnTo>
                  <a:lnTo>
                    <a:pt x="1605" y="2298"/>
                  </a:lnTo>
                  <a:lnTo>
                    <a:pt x="1604" y="2322"/>
                  </a:lnTo>
                  <a:lnTo>
                    <a:pt x="1597" y="2345"/>
                  </a:lnTo>
                  <a:lnTo>
                    <a:pt x="1587" y="2367"/>
                  </a:lnTo>
                  <a:lnTo>
                    <a:pt x="1573" y="2387"/>
                  </a:lnTo>
                  <a:lnTo>
                    <a:pt x="1554" y="2404"/>
                  </a:lnTo>
                  <a:lnTo>
                    <a:pt x="1534" y="2418"/>
                  </a:lnTo>
                  <a:lnTo>
                    <a:pt x="1512" y="2427"/>
                  </a:lnTo>
                  <a:lnTo>
                    <a:pt x="1488" y="2433"/>
                  </a:lnTo>
                  <a:lnTo>
                    <a:pt x="1463" y="2434"/>
                  </a:lnTo>
                  <a:lnTo>
                    <a:pt x="1439" y="2430"/>
                  </a:lnTo>
                  <a:lnTo>
                    <a:pt x="1360" y="2413"/>
                  </a:lnTo>
                  <a:lnTo>
                    <a:pt x="1273" y="2396"/>
                  </a:lnTo>
                  <a:lnTo>
                    <a:pt x="1179" y="2380"/>
                  </a:lnTo>
                  <a:lnTo>
                    <a:pt x="1077" y="2365"/>
                  </a:lnTo>
                  <a:lnTo>
                    <a:pt x="970" y="2352"/>
                  </a:lnTo>
                  <a:lnTo>
                    <a:pt x="858" y="2343"/>
                  </a:lnTo>
                  <a:lnTo>
                    <a:pt x="743" y="2336"/>
                  </a:lnTo>
                  <a:lnTo>
                    <a:pt x="623" y="2333"/>
                  </a:lnTo>
                  <a:lnTo>
                    <a:pt x="501" y="2336"/>
                  </a:lnTo>
                  <a:lnTo>
                    <a:pt x="377" y="2343"/>
                  </a:lnTo>
                  <a:lnTo>
                    <a:pt x="252" y="2355"/>
                  </a:lnTo>
                  <a:lnTo>
                    <a:pt x="126" y="2375"/>
                  </a:lnTo>
                  <a:lnTo>
                    <a:pt x="0" y="2403"/>
                  </a:lnTo>
                  <a:lnTo>
                    <a:pt x="60" y="2350"/>
                  </a:lnTo>
                  <a:lnTo>
                    <a:pt x="124" y="2302"/>
                  </a:lnTo>
                  <a:lnTo>
                    <a:pt x="188" y="2260"/>
                  </a:lnTo>
                  <a:lnTo>
                    <a:pt x="255" y="2223"/>
                  </a:lnTo>
                  <a:lnTo>
                    <a:pt x="323" y="2190"/>
                  </a:lnTo>
                  <a:lnTo>
                    <a:pt x="391" y="2161"/>
                  </a:lnTo>
                  <a:lnTo>
                    <a:pt x="460" y="2137"/>
                  </a:lnTo>
                  <a:lnTo>
                    <a:pt x="530" y="2116"/>
                  </a:lnTo>
                  <a:lnTo>
                    <a:pt x="598" y="2099"/>
                  </a:lnTo>
                  <a:lnTo>
                    <a:pt x="666" y="2085"/>
                  </a:lnTo>
                  <a:lnTo>
                    <a:pt x="731" y="2074"/>
                  </a:lnTo>
                  <a:lnTo>
                    <a:pt x="796" y="2066"/>
                  </a:lnTo>
                  <a:lnTo>
                    <a:pt x="857" y="2060"/>
                  </a:lnTo>
                  <a:lnTo>
                    <a:pt x="917" y="2055"/>
                  </a:lnTo>
                  <a:lnTo>
                    <a:pt x="972" y="2053"/>
                  </a:lnTo>
                  <a:lnTo>
                    <a:pt x="1024" y="2052"/>
                  </a:lnTo>
                  <a:lnTo>
                    <a:pt x="1071" y="2050"/>
                  </a:lnTo>
                  <a:lnTo>
                    <a:pt x="1116" y="2040"/>
                  </a:lnTo>
                  <a:lnTo>
                    <a:pt x="1159" y="2025"/>
                  </a:lnTo>
                  <a:lnTo>
                    <a:pt x="1199" y="2005"/>
                  </a:lnTo>
                  <a:lnTo>
                    <a:pt x="1236" y="1979"/>
                  </a:lnTo>
                  <a:lnTo>
                    <a:pt x="1270" y="1950"/>
                  </a:lnTo>
                  <a:lnTo>
                    <a:pt x="1298" y="1917"/>
                  </a:lnTo>
                  <a:lnTo>
                    <a:pt x="1324" y="1880"/>
                  </a:lnTo>
                  <a:lnTo>
                    <a:pt x="1343" y="1839"/>
                  </a:lnTo>
                  <a:lnTo>
                    <a:pt x="1358" y="1797"/>
                  </a:lnTo>
                  <a:lnTo>
                    <a:pt x="1368" y="1752"/>
                  </a:lnTo>
                  <a:lnTo>
                    <a:pt x="1371" y="1706"/>
                  </a:lnTo>
                  <a:lnTo>
                    <a:pt x="1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062"/>
            <p:cNvSpPr>
              <a:spLocks/>
            </p:cNvSpPr>
            <p:nvPr/>
          </p:nvSpPr>
          <p:spPr bwMode="auto">
            <a:xfrm>
              <a:off x="2889" y="1667"/>
              <a:ext cx="802" cy="1217"/>
            </a:xfrm>
            <a:custGeom>
              <a:avLst/>
              <a:gdLst>
                <a:gd name="T0" fmla="*/ 136 w 1605"/>
                <a:gd name="T1" fmla="*/ 0 h 2434"/>
                <a:gd name="T2" fmla="*/ 234 w 1605"/>
                <a:gd name="T3" fmla="*/ 0 h 2434"/>
                <a:gd name="T4" fmla="*/ 234 w 1605"/>
                <a:gd name="T5" fmla="*/ 1706 h 2434"/>
                <a:gd name="T6" fmla="*/ 237 w 1605"/>
                <a:gd name="T7" fmla="*/ 1752 h 2434"/>
                <a:gd name="T8" fmla="*/ 247 w 1605"/>
                <a:gd name="T9" fmla="*/ 1797 h 2434"/>
                <a:gd name="T10" fmla="*/ 262 w 1605"/>
                <a:gd name="T11" fmla="*/ 1839 h 2434"/>
                <a:gd name="T12" fmla="*/ 281 w 1605"/>
                <a:gd name="T13" fmla="*/ 1880 h 2434"/>
                <a:gd name="T14" fmla="*/ 307 w 1605"/>
                <a:gd name="T15" fmla="*/ 1917 h 2434"/>
                <a:gd name="T16" fmla="*/ 335 w 1605"/>
                <a:gd name="T17" fmla="*/ 1950 h 2434"/>
                <a:gd name="T18" fmla="*/ 369 w 1605"/>
                <a:gd name="T19" fmla="*/ 1979 h 2434"/>
                <a:gd name="T20" fmla="*/ 406 w 1605"/>
                <a:gd name="T21" fmla="*/ 2005 h 2434"/>
                <a:gd name="T22" fmla="*/ 446 w 1605"/>
                <a:gd name="T23" fmla="*/ 2025 h 2434"/>
                <a:gd name="T24" fmla="*/ 489 w 1605"/>
                <a:gd name="T25" fmla="*/ 2040 h 2434"/>
                <a:gd name="T26" fmla="*/ 534 w 1605"/>
                <a:gd name="T27" fmla="*/ 2050 h 2434"/>
                <a:gd name="T28" fmla="*/ 581 w 1605"/>
                <a:gd name="T29" fmla="*/ 2052 h 2434"/>
                <a:gd name="T30" fmla="*/ 633 w 1605"/>
                <a:gd name="T31" fmla="*/ 2053 h 2434"/>
                <a:gd name="T32" fmla="*/ 689 w 1605"/>
                <a:gd name="T33" fmla="*/ 2055 h 2434"/>
                <a:gd name="T34" fmla="*/ 748 w 1605"/>
                <a:gd name="T35" fmla="*/ 2060 h 2434"/>
                <a:gd name="T36" fmla="*/ 810 w 1605"/>
                <a:gd name="T37" fmla="*/ 2066 h 2434"/>
                <a:gd name="T38" fmla="*/ 874 w 1605"/>
                <a:gd name="T39" fmla="*/ 2074 h 2434"/>
                <a:gd name="T40" fmla="*/ 941 w 1605"/>
                <a:gd name="T41" fmla="*/ 2085 h 2434"/>
                <a:gd name="T42" fmla="*/ 1007 w 1605"/>
                <a:gd name="T43" fmla="*/ 2099 h 2434"/>
                <a:gd name="T44" fmla="*/ 1075 w 1605"/>
                <a:gd name="T45" fmla="*/ 2116 h 2434"/>
                <a:gd name="T46" fmla="*/ 1145 w 1605"/>
                <a:gd name="T47" fmla="*/ 2137 h 2434"/>
                <a:gd name="T48" fmla="*/ 1214 w 1605"/>
                <a:gd name="T49" fmla="*/ 2161 h 2434"/>
                <a:gd name="T50" fmla="*/ 1283 w 1605"/>
                <a:gd name="T51" fmla="*/ 2189 h 2434"/>
                <a:gd name="T52" fmla="*/ 1351 w 1605"/>
                <a:gd name="T53" fmla="*/ 2223 h 2434"/>
                <a:gd name="T54" fmla="*/ 1417 w 1605"/>
                <a:gd name="T55" fmla="*/ 2260 h 2434"/>
                <a:gd name="T56" fmla="*/ 1482 w 1605"/>
                <a:gd name="T57" fmla="*/ 2302 h 2434"/>
                <a:gd name="T58" fmla="*/ 1545 w 1605"/>
                <a:gd name="T59" fmla="*/ 2350 h 2434"/>
                <a:gd name="T60" fmla="*/ 1605 w 1605"/>
                <a:gd name="T61" fmla="*/ 2403 h 2434"/>
                <a:gd name="T62" fmla="*/ 1479 w 1605"/>
                <a:gd name="T63" fmla="*/ 2375 h 2434"/>
                <a:gd name="T64" fmla="*/ 1353 w 1605"/>
                <a:gd name="T65" fmla="*/ 2355 h 2434"/>
                <a:gd name="T66" fmla="*/ 1229 w 1605"/>
                <a:gd name="T67" fmla="*/ 2343 h 2434"/>
                <a:gd name="T68" fmla="*/ 1104 w 1605"/>
                <a:gd name="T69" fmla="*/ 2336 h 2434"/>
                <a:gd name="T70" fmla="*/ 982 w 1605"/>
                <a:gd name="T71" fmla="*/ 2333 h 2434"/>
                <a:gd name="T72" fmla="*/ 863 w 1605"/>
                <a:gd name="T73" fmla="*/ 2336 h 2434"/>
                <a:gd name="T74" fmla="*/ 747 w 1605"/>
                <a:gd name="T75" fmla="*/ 2343 h 2434"/>
                <a:gd name="T76" fmla="*/ 635 w 1605"/>
                <a:gd name="T77" fmla="*/ 2352 h 2434"/>
                <a:gd name="T78" fmla="*/ 529 w 1605"/>
                <a:gd name="T79" fmla="*/ 2365 h 2434"/>
                <a:gd name="T80" fmla="*/ 428 w 1605"/>
                <a:gd name="T81" fmla="*/ 2380 h 2434"/>
                <a:gd name="T82" fmla="*/ 333 w 1605"/>
                <a:gd name="T83" fmla="*/ 2396 h 2434"/>
                <a:gd name="T84" fmla="*/ 246 w 1605"/>
                <a:gd name="T85" fmla="*/ 2413 h 2434"/>
                <a:gd name="T86" fmla="*/ 166 w 1605"/>
                <a:gd name="T87" fmla="*/ 2430 h 2434"/>
                <a:gd name="T88" fmla="*/ 142 w 1605"/>
                <a:gd name="T89" fmla="*/ 2434 h 2434"/>
                <a:gd name="T90" fmla="*/ 118 w 1605"/>
                <a:gd name="T91" fmla="*/ 2433 h 2434"/>
                <a:gd name="T92" fmla="*/ 93 w 1605"/>
                <a:gd name="T93" fmla="*/ 2427 h 2434"/>
                <a:gd name="T94" fmla="*/ 71 w 1605"/>
                <a:gd name="T95" fmla="*/ 2418 h 2434"/>
                <a:gd name="T96" fmla="*/ 51 w 1605"/>
                <a:gd name="T97" fmla="*/ 2404 h 2434"/>
                <a:gd name="T98" fmla="*/ 33 w 1605"/>
                <a:gd name="T99" fmla="*/ 2387 h 2434"/>
                <a:gd name="T100" fmla="*/ 20 w 1605"/>
                <a:gd name="T101" fmla="*/ 2367 h 2434"/>
                <a:gd name="T102" fmla="*/ 8 w 1605"/>
                <a:gd name="T103" fmla="*/ 2345 h 2434"/>
                <a:gd name="T104" fmla="*/ 2 w 1605"/>
                <a:gd name="T105" fmla="*/ 2322 h 2434"/>
                <a:gd name="T106" fmla="*/ 0 w 1605"/>
                <a:gd name="T107" fmla="*/ 2298 h 2434"/>
                <a:gd name="T108" fmla="*/ 0 w 1605"/>
                <a:gd name="T109" fmla="*/ 135 h 2434"/>
                <a:gd name="T110" fmla="*/ 3 w 1605"/>
                <a:gd name="T111" fmla="*/ 104 h 2434"/>
                <a:gd name="T112" fmla="*/ 14 w 1605"/>
                <a:gd name="T113" fmla="*/ 76 h 2434"/>
                <a:gd name="T114" fmla="*/ 30 w 1605"/>
                <a:gd name="T115" fmla="*/ 51 h 2434"/>
                <a:gd name="T116" fmla="*/ 51 w 1605"/>
                <a:gd name="T117" fmla="*/ 30 h 2434"/>
                <a:gd name="T118" fmla="*/ 76 w 1605"/>
                <a:gd name="T119" fmla="*/ 14 h 2434"/>
                <a:gd name="T120" fmla="*/ 105 w 1605"/>
                <a:gd name="T121" fmla="*/ 3 h 2434"/>
                <a:gd name="T122" fmla="*/ 136 w 1605"/>
                <a:gd name="T123" fmla="*/ 0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5" h="2434">
                  <a:moveTo>
                    <a:pt x="136" y="0"/>
                  </a:moveTo>
                  <a:lnTo>
                    <a:pt x="234" y="0"/>
                  </a:lnTo>
                  <a:lnTo>
                    <a:pt x="234" y="1706"/>
                  </a:lnTo>
                  <a:lnTo>
                    <a:pt x="237" y="1752"/>
                  </a:lnTo>
                  <a:lnTo>
                    <a:pt x="247" y="1797"/>
                  </a:lnTo>
                  <a:lnTo>
                    <a:pt x="262" y="1839"/>
                  </a:lnTo>
                  <a:lnTo>
                    <a:pt x="281" y="1880"/>
                  </a:lnTo>
                  <a:lnTo>
                    <a:pt x="307" y="1917"/>
                  </a:lnTo>
                  <a:lnTo>
                    <a:pt x="335" y="1950"/>
                  </a:lnTo>
                  <a:lnTo>
                    <a:pt x="369" y="1979"/>
                  </a:lnTo>
                  <a:lnTo>
                    <a:pt x="406" y="2005"/>
                  </a:lnTo>
                  <a:lnTo>
                    <a:pt x="446" y="2025"/>
                  </a:lnTo>
                  <a:lnTo>
                    <a:pt x="489" y="2040"/>
                  </a:lnTo>
                  <a:lnTo>
                    <a:pt x="534" y="2050"/>
                  </a:lnTo>
                  <a:lnTo>
                    <a:pt x="581" y="2052"/>
                  </a:lnTo>
                  <a:lnTo>
                    <a:pt x="633" y="2053"/>
                  </a:lnTo>
                  <a:lnTo>
                    <a:pt x="689" y="2055"/>
                  </a:lnTo>
                  <a:lnTo>
                    <a:pt x="748" y="2060"/>
                  </a:lnTo>
                  <a:lnTo>
                    <a:pt x="810" y="2066"/>
                  </a:lnTo>
                  <a:lnTo>
                    <a:pt x="874" y="2074"/>
                  </a:lnTo>
                  <a:lnTo>
                    <a:pt x="941" y="2085"/>
                  </a:lnTo>
                  <a:lnTo>
                    <a:pt x="1007" y="2099"/>
                  </a:lnTo>
                  <a:lnTo>
                    <a:pt x="1075" y="2116"/>
                  </a:lnTo>
                  <a:lnTo>
                    <a:pt x="1145" y="2137"/>
                  </a:lnTo>
                  <a:lnTo>
                    <a:pt x="1214" y="2161"/>
                  </a:lnTo>
                  <a:lnTo>
                    <a:pt x="1283" y="2189"/>
                  </a:lnTo>
                  <a:lnTo>
                    <a:pt x="1351" y="2223"/>
                  </a:lnTo>
                  <a:lnTo>
                    <a:pt x="1417" y="2260"/>
                  </a:lnTo>
                  <a:lnTo>
                    <a:pt x="1482" y="2302"/>
                  </a:lnTo>
                  <a:lnTo>
                    <a:pt x="1545" y="2350"/>
                  </a:lnTo>
                  <a:lnTo>
                    <a:pt x="1605" y="2403"/>
                  </a:lnTo>
                  <a:lnTo>
                    <a:pt x="1479" y="2375"/>
                  </a:lnTo>
                  <a:lnTo>
                    <a:pt x="1353" y="2355"/>
                  </a:lnTo>
                  <a:lnTo>
                    <a:pt x="1229" y="2343"/>
                  </a:lnTo>
                  <a:lnTo>
                    <a:pt x="1104" y="2336"/>
                  </a:lnTo>
                  <a:lnTo>
                    <a:pt x="982" y="2333"/>
                  </a:lnTo>
                  <a:lnTo>
                    <a:pt x="863" y="2336"/>
                  </a:lnTo>
                  <a:lnTo>
                    <a:pt x="747" y="2343"/>
                  </a:lnTo>
                  <a:lnTo>
                    <a:pt x="635" y="2352"/>
                  </a:lnTo>
                  <a:lnTo>
                    <a:pt x="529" y="2365"/>
                  </a:lnTo>
                  <a:lnTo>
                    <a:pt x="428" y="2380"/>
                  </a:lnTo>
                  <a:lnTo>
                    <a:pt x="333" y="2396"/>
                  </a:lnTo>
                  <a:lnTo>
                    <a:pt x="246" y="2413"/>
                  </a:lnTo>
                  <a:lnTo>
                    <a:pt x="166" y="2430"/>
                  </a:lnTo>
                  <a:lnTo>
                    <a:pt x="142" y="2434"/>
                  </a:lnTo>
                  <a:lnTo>
                    <a:pt x="118" y="2433"/>
                  </a:lnTo>
                  <a:lnTo>
                    <a:pt x="93" y="2427"/>
                  </a:lnTo>
                  <a:lnTo>
                    <a:pt x="71" y="2418"/>
                  </a:lnTo>
                  <a:lnTo>
                    <a:pt x="51" y="2404"/>
                  </a:lnTo>
                  <a:lnTo>
                    <a:pt x="33" y="2387"/>
                  </a:lnTo>
                  <a:lnTo>
                    <a:pt x="20" y="2367"/>
                  </a:lnTo>
                  <a:lnTo>
                    <a:pt x="8" y="2345"/>
                  </a:lnTo>
                  <a:lnTo>
                    <a:pt x="2" y="2322"/>
                  </a:lnTo>
                  <a:lnTo>
                    <a:pt x="0" y="2298"/>
                  </a:lnTo>
                  <a:lnTo>
                    <a:pt x="0" y="135"/>
                  </a:lnTo>
                  <a:lnTo>
                    <a:pt x="3" y="104"/>
                  </a:lnTo>
                  <a:lnTo>
                    <a:pt x="14" y="76"/>
                  </a:lnTo>
                  <a:lnTo>
                    <a:pt x="30" y="51"/>
                  </a:lnTo>
                  <a:lnTo>
                    <a:pt x="51" y="30"/>
                  </a:lnTo>
                  <a:lnTo>
                    <a:pt x="76" y="14"/>
                  </a:lnTo>
                  <a:lnTo>
                    <a:pt x="105" y="3"/>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Rectangle 1"/>
          <p:cNvSpPr/>
          <p:nvPr/>
        </p:nvSpPr>
        <p:spPr>
          <a:xfrm>
            <a:off x="4929971" y="4168790"/>
            <a:ext cx="57115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chemeClr val="bg1"/>
                </a:solidFill>
                <a:effectLst/>
                <a:uLnTx/>
                <a:uFillTx/>
                <a:latin typeface="Entypo"/>
                <a:cs typeface="Entypo"/>
              </a:rPr>
              <a:t>📕</a:t>
            </a:r>
            <a:endParaRPr kumimoji="0" lang="es-PE" sz="2800" b="0" i="0" u="none" strike="noStrike" kern="0" cap="none" spc="0" normalizeH="0" baseline="0" noProof="0" dirty="0" smtClean="0">
              <a:ln>
                <a:noFill/>
              </a:ln>
              <a:solidFill>
                <a:schemeClr val="bg1"/>
              </a:solidFill>
              <a:effectLst/>
              <a:uLnTx/>
              <a:uFillTx/>
            </a:endParaRPr>
          </a:p>
        </p:txBody>
      </p:sp>
      <p:pic>
        <p:nvPicPr>
          <p:cNvPr id="4" name="Picture Placeholder 3"/>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t="3657" b="3657"/>
          <a:stretch>
            <a:fillRect/>
          </a:stretch>
        </p:blipFill>
        <p:spPr>
          <a:xfrm>
            <a:off x="133350" y="1825625"/>
            <a:ext cx="3041650" cy="2717800"/>
          </a:xfrm>
        </p:spPr>
      </p:pic>
      <p:sp>
        <p:nvSpPr>
          <p:cNvPr id="32" name="Freeform 141"/>
          <p:cNvSpPr>
            <a:spLocks noEditPoints="1"/>
          </p:cNvSpPr>
          <p:nvPr/>
        </p:nvSpPr>
        <p:spPr bwMode="auto">
          <a:xfrm flipH="1" flipV="1">
            <a:off x="5052840" y="2886940"/>
            <a:ext cx="249237" cy="374651"/>
          </a:xfrm>
          <a:custGeom>
            <a:avLst/>
            <a:gdLst>
              <a:gd name="T0" fmla="*/ 2500 w 2984"/>
              <a:gd name="T1" fmla="*/ 109 h 3356"/>
              <a:gd name="T2" fmla="*/ 2633 w 2984"/>
              <a:gd name="T3" fmla="*/ 140 h 3356"/>
              <a:gd name="T4" fmla="*/ 2778 w 2984"/>
              <a:gd name="T5" fmla="*/ 214 h 3356"/>
              <a:gd name="T6" fmla="*/ 2904 w 2984"/>
              <a:gd name="T7" fmla="*/ 347 h 3356"/>
              <a:gd name="T8" fmla="*/ 2976 w 2984"/>
              <a:gd name="T9" fmla="*/ 557 h 3356"/>
              <a:gd name="T10" fmla="*/ 2976 w 2984"/>
              <a:gd name="T11" fmla="*/ 1680 h 3356"/>
              <a:gd name="T12" fmla="*/ 2904 w 2984"/>
              <a:gd name="T13" fmla="*/ 1893 h 3356"/>
              <a:gd name="T14" fmla="*/ 2778 w 2984"/>
              <a:gd name="T15" fmla="*/ 2031 h 3356"/>
              <a:gd name="T16" fmla="*/ 2633 w 2984"/>
              <a:gd name="T17" fmla="*/ 2111 h 3356"/>
              <a:gd name="T18" fmla="*/ 2500 w 2984"/>
              <a:gd name="T19" fmla="*/ 2146 h 3356"/>
              <a:gd name="T20" fmla="*/ 2409 w 2984"/>
              <a:gd name="T21" fmla="*/ 2151 h 3356"/>
              <a:gd name="T22" fmla="*/ 2411 w 2984"/>
              <a:gd name="T23" fmla="*/ 2120 h 3356"/>
              <a:gd name="T24" fmla="*/ 2490 w 2984"/>
              <a:gd name="T25" fmla="*/ 2034 h 3356"/>
              <a:gd name="T26" fmla="*/ 2580 w 2984"/>
              <a:gd name="T27" fmla="*/ 1885 h 3356"/>
              <a:gd name="T28" fmla="*/ 2611 w 2984"/>
              <a:gd name="T29" fmla="*/ 524 h 3356"/>
              <a:gd name="T30" fmla="*/ 2564 w 2984"/>
              <a:gd name="T31" fmla="*/ 326 h 3356"/>
              <a:gd name="T32" fmla="*/ 2472 w 2984"/>
              <a:gd name="T33" fmla="*/ 196 h 3356"/>
              <a:gd name="T34" fmla="*/ 2401 w 2984"/>
              <a:gd name="T35" fmla="*/ 125 h 3356"/>
              <a:gd name="T36" fmla="*/ 2424 w 2984"/>
              <a:gd name="T37" fmla="*/ 103 h 3356"/>
              <a:gd name="T38" fmla="*/ 945 w 2984"/>
              <a:gd name="T39" fmla="*/ 16 h 3356"/>
              <a:gd name="T40" fmla="*/ 1353 w 2984"/>
              <a:gd name="T41" fmla="*/ 75 h 3356"/>
              <a:gd name="T42" fmla="*/ 1727 w 2984"/>
              <a:gd name="T43" fmla="*/ 166 h 3356"/>
              <a:gd name="T44" fmla="*/ 2026 w 2984"/>
              <a:gd name="T45" fmla="*/ 281 h 3356"/>
              <a:gd name="T46" fmla="*/ 2206 w 2984"/>
              <a:gd name="T47" fmla="*/ 410 h 3356"/>
              <a:gd name="T48" fmla="*/ 2234 w 2984"/>
              <a:gd name="T49" fmla="*/ 1789 h 3356"/>
              <a:gd name="T50" fmla="*/ 2144 w 2984"/>
              <a:gd name="T51" fmla="*/ 1935 h 3356"/>
              <a:gd name="T52" fmla="*/ 1961 w 2984"/>
              <a:gd name="T53" fmla="*/ 2101 h 3356"/>
              <a:gd name="T54" fmla="*/ 1736 w 2984"/>
              <a:gd name="T55" fmla="*/ 2267 h 3356"/>
              <a:gd name="T56" fmla="*/ 1519 w 2984"/>
              <a:gd name="T57" fmla="*/ 2414 h 3356"/>
              <a:gd name="T58" fmla="*/ 1318 w 2984"/>
              <a:gd name="T59" fmla="*/ 2555 h 3356"/>
              <a:gd name="T60" fmla="*/ 1100 w 2984"/>
              <a:gd name="T61" fmla="*/ 2763 h 3356"/>
              <a:gd name="T62" fmla="*/ 914 w 2984"/>
              <a:gd name="T63" fmla="*/ 2986 h 3356"/>
              <a:gd name="T64" fmla="*/ 759 w 2984"/>
              <a:gd name="T65" fmla="*/ 3185 h 3356"/>
              <a:gd name="T66" fmla="*/ 641 w 2984"/>
              <a:gd name="T67" fmla="*/ 3320 h 3356"/>
              <a:gd name="T68" fmla="*/ 562 w 2984"/>
              <a:gd name="T69" fmla="*/ 3352 h 3356"/>
              <a:gd name="T70" fmla="*/ 446 w 2984"/>
              <a:gd name="T71" fmla="*/ 3147 h 3356"/>
              <a:gd name="T72" fmla="*/ 433 w 2984"/>
              <a:gd name="T73" fmla="*/ 2898 h 3356"/>
              <a:gd name="T74" fmla="*/ 508 w 2984"/>
              <a:gd name="T75" fmla="*/ 2661 h 3356"/>
              <a:gd name="T76" fmla="*/ 626 w 2984"/>
              <a:gd name="T77" fmla="*/ 2454 h 3356"/>
              <a:gd name="T78" fmla="*/ 740 w 2984"/>
              <a:gd name="T79" fmla="*/ 2290 h 3356"/>
              <a:gd name="T80" fmla="*/ 808 w 2984"/>
              <a:gd name="T81" fmla="*/ 2189 h 3356"/>
              <a:gd name="T82" fmla="*/ 779 w 2984"/>
              <a:gd name="T83" fmla="*/ 2151 h 3356"/>
              <a:gd name="T84" fmla="*/ 640 w 2984"/>
              <a:gd name="T85" fmla="*/ 2123 h 3356"/>
              <a:gd name="T86" fmla="*/ 439 w 2984"/>
              <a:gd name="T87" fmla="*/ 2090 h 3356"/>
              <a:gd name="T88" fmla="*/ 231 w 2984"/>
              <a:gd name="T89" fmla="*/ 2042 h 3356"/>
              <a:gd name="T90" fmla="*/ 67 w 2984"/>
              <a:gd name="T91" fmla="*/ 1966 h 3356"/>
              <a:gd name="T92" fmla="*/ 0 w 2984"/>
              <a:gd name="T93" fmla="*/ 1853 h 3356"/>
              <a:gd name="T94" fmla="*/ 21 w 2984"/>
              <a:gd name="T95" fmla="*/ 1678 h 3356"/>
              <a:gd name="T96" fmla="*/ 75 w 2984"/>
              <a:gd name="T97" fmla="*/ 1393 h 3356"/>
              <a:gd name="T98" fmla="*/ 158 w 2984"/>
              <a:gd name="T99" fmla="*/ 1048 h 3356"/>
              <a:gd name="T100" fmla="*/ 260 w 2984"/>
              <a:gd name="T101" fmla="*/ 689 h 3356"/>
              <a:gd name="T102" fmla="*/ 373 w 2984"/>
              <a:gd name="T103" fmla="*/ 364 h 3356"/>
              <a:gd name="T104" fmla="*/ 491 w 2984"/>
              <a:gd name="T105" fmla="*/ 120 h 3356"/>
              <a:gd name="T106" fmla="*/ 603 w 2984"/>
              <a:gd name="T107" fmla="*/ 4 h 3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4" h="3356">
                <a:moveTo>
                  <a:pt x="2424" y="103"/>
                </a:moveTo>
                <a:lnTo>
                  <a:pt x="2440" y="103"/>
                </a:lnTo>
                <a:lnTo>
                  <a:pt x="2458" y="104"/>
                </a:lnTo>
                <a:lnTo>
                  <a:pt x="2478" y="107"/>
                </a:lnTo>
                <a:lnTo>
                  <a:pt x="2500" y="109"/>
                </a:lnTo>
                <a:lnTo>
                  <a:pt x="2524" y="113"/>
                </a:lnTo>
                <a:lnTo>
                  <a:pt x="2550" y="117"/>
                </a:lnTo>
                <a:lnTo>
                  <a:pt x="2577" y="123"/>
                </a:lnTo>
                <a:lnTo>
                  <a:pt x="2605" y="130"/>
                </a:lnTo>
                <a:lnTo>
                  <a:pt x="2633" y="140"/>
                </a:lnTo>
                <a:lnTo>
                  <a:pt x="2662" y="151"/>
                </a:lnTo>
                <a:lnTo>
                  <a:pt x="2691" y="163"/>
                </a:lnTo>
                <a:lnTo>
                  <a:pt x="2721" y="178"/>
                </a:lnTo>
                <a:lnTo>
                  <a:pt x="2750" y="194"/>
                </a:lnTo>
                <a:lnTo>
                  <a:pt x="2778" y="214"/>
                </a:lnTo>
                <a:lnTo>
                  <a:pt x="2806" y="235"/>
                </a:lnTo>
                <a:lnTo>
                  <a:pt x="2832" y="259"/>
                </a:lnTo>
                <a:lnTo>
                  <a:pt x="2858" y="286"/>
                </a:lnTo>
                <a:lnTo>
                  <a:pt x="2881" y="315"/>
                </a:lnTo>
                <a:lnTo>
                  <a:pt x="2904" y="347"/>
                </a:lnTo>
                <a:lnTo>
                  <a:pt x="2923" y="383"/>
                </a:lnTo>
                <a:lnTo>
                  <a:pt x="2941" y="421"/>
                </a:lnTo>
                <a:lnTo>
                  <a:pt x="2955" y="463"/>
                </a:lnTo>
                <a:lnTo>
                  <a:pt x="2968" y="509"/>
                </a:lnTo>
                <a:lnTo>
                  <a:pt x="2976" y="557"/>
                </a:lnTo>
                <a:lnTo>
                  <a:pt x="2982" y="610"/>
                </a:lnTo>
                <a:lnTo>
                  <a:pt x="2984" y="666"/>
                </a:lnTo>
                <a:lnTo>
                  <a:pt x="2984" y="1570"/>
                </a:lnTo>
                <a:lnTo>
                  <a:pt x="2982" y="1627"/>
                </a:lnTo>
                <a:lnTo>
                  <a:pt x="2976" y="1680"/>
                </a:lnTo>
                <a:lnTo>
                  <a:pt x="2968" y="1729"/>
                </a:lnTo>
                <a:lnTo>
                  <a:pt x="2955" y="1775"/>
                </a:lnTo>
                <a:lnTo>
                  <a:pt x="2941" y="1818"/>
                </a:lnTo>
                <a:lnTo>
                  <a:pt x="2923" y="1857"/>
                </a:lnTo>
                <a:lnTo>
                  <a:pt x="2904" y="1893"/>
                </a:lnTo>
                <a:lnTo>
                  <a:pt x="2881" y="1926"/>
                </a:lnTo>
                <a:lnTo>
                  <a:pt x="2858" y="1956"/>
                </a:lnTo>
                <a:lnTo>
                  <a:pt x="2832" y="1984"/>
                </a:lnTo>
                <a:lnTo>
                  <a:pt x="2806" y="2009"/>
                </a:lnTo>
                <a:lnTo>
                  <a:pt x="2778" y="2031"/>
                </a:lnTo>
                <a:lnTo>
                  <a:pt x="2750" y="2052"/>
                </a:lnTo>
                <a:lnTo>
                  <a:pt x="2721" y="2069"/>
                </a:lnTo>
                <a:lnTo>
                  <a:pt x="2691" y="2085"/>
                </a:lnTo>
                <a:lnTo>
                  <a:pt x="2662" y="2098"/>
                </a:lnTo>
                <a:lnTo>
                  <a:pt x="2633" y="2111"/>
                </a:lnTo>
                <a:lnTo>
                  <a:pt x="2605" y="2121"/>
                </a:lnTo>
                <a:lnTo>
                  <a:pt x="2577" y="2129"/>
                </a:lnTo>
                <a:lnTo>
                  <a:pt x="2550" y="2135"/>
                </a:lnTo>
                <a:lnTo>
                  <a:pt x="2524" y="2142"/>
                </a:lnTo>
                <a:lnTo>
                  <a:pt x="2500" y="2146"/>
                </a:lnTo>
                <a:lnTo>
                  <a:pt x="2478" y="2149"/>
                </a:lnTo>
                <a:lnTo>
                  <a:pt x="2458" y="2151"/>
                </a:lnTo>
                <a:lnTo>
                  <a:pt x="2440" y="2152"/>
                </a:lnTo>
                <a:lnTo>
                  <a:pt x="2424" y="2152"/>
                </a:lnTo>
                <a:lnTo>
                  <a:pt x="2409" y="2151"/>
                </a:lnTo>
                <a:lnTo>
                  <a:pt x="2399" y="2149"/>
                </a:lnTo>
                <a:lnTo>
                  <a:pt x="2395" y="2145"/>
                </a:lnTo>
                <a:lnTo>
                  <a:pt x="2396" y="2138"/>
                </a:lnTo>
                <a:lnTo>
                  <a:pt x="2401" y="2130"/>
                </a:lnTo>
                <a:lnTo>
                  <a:pt x="2411" y="2120"/>
                </a:lnTo>
                <a:lnTo>
                  <a:pt x="2422" y="2107"/>
                </a:lnTo>
                <a:lnTo>
                  <a:pt x="2436" y="2092"/>
                </a:lnTo>
                <a:lnTo>
                  <a:pt x="2453" y="2076"/>
                </a:lnTo>
                <a:lnTo>
                  <a:pt x="2472" y="2056"/>
                </a:lnTo>
                <a:lnTo>
                  <a:pt x="2490" y="2034"/>
                </a:lnTo>
                <a:lnTo>
                  <a:pt x="2510" y="2010"/>
                </a:lnTo>
                <a:lnTo>
                  <a:pt x="2529" y="1983"/>
                </a:lnTo>
                <a:lnTo>
                  <a:pt x="2547" y="1953"/>
                </a:lnTo>
                <a:lnTo>
                  <a:pt x="2564" y="1920"/>
                </a:lnTo>
                <a:lnTo>
                  <a:pt x="2580" y="1885"/>
                </a:lnTo>
                <a:lnTo>
                  <a:pt x="2592" y="1847"/>
                </a:lnTo>
                <a:lnTo>
                  <a:pt x="2602" y="1804"/>
                </a:lnTo>
                <a:lnTo>
                  <a:pt x="2609" y="1760"/>
                </a:lnTo>
                <a:lnTo>
                  <a:pt x="2611" y="1713"/>
                </a:lnTo>
                <a:lnTo>
                  <a:pt x="2611" y="524"/>
                </a:lnTo>
                <a:lnTo>
                  <a:pt x="2609" y="479"/>
                </a:lnTo>
                <a:lnTo>
                  <a:pt x="2602" y="436"/>
                </a:lnTo>
                <a:lnTo>
                  <a:pt x="2592" y="396"/>
                </a:lnTo>
                <a:lnTo>
                  <a:pt x="2580" y="360"/>
                </a:lnTo>
                <a:lnTo>
                  <a:pt x="2564" y="326"/>
                </a:lnTo>
                <a:lnTo>
                  <a:pt x="2547" y="295"/>
                </a:lnTo>
                <a:lnTo>
                  <a:pt x="2529" y="266"/>
                </a:lnTo>
                <a:lnTo>
                  <a:pt x="2510" y="241"/>
                </a:lnTo>
                <a:lnTo>
                  <a:pt x="2490" y="217"/>
                </a:lnTo>
                <a:lnTo>
                  <a:pt x="2472" y="196"/>
                </a:lnTo>
                <a:lnTo>
                  <a:pt x="2453" y="178"/>
                </a:lnTo>
                <a:lnTo>
                  <a:pt x="2436" y="161"/>
                </a:lnTo>
                <a:lnTo>
                  <a:pt x="2422" y="147"/>
                </a:lnTo>
                <a:lnTo>
                  <a:pt x="2411" y="134"/>
                </a:lnTo>
                <a:lnTo>
                  <a:pt x="2401" y="125"/>
                </a:lnTo>
                <a:lnTo>
                  <a:pt x="2396" y="117"/>
                </a:lnTo>
                <a:lnTo>
                  <a:pt x="2395" y="111"/>
                </a:lnTo>
                <a:lnTo>
                  <a:pt x="2399" y="107"/>
                </a:lnTo>
                <a:lnTo>
                  <a:pt x="2409" y="104"/>
                </a:lnTo>
                <a:lnTo>
                  <a:pt x="2424" y="103"/>
                </a:lnTo>
                <a:close/>
                <a:moveTo>
                  <a:pt x="625" y="0"/>
                </a:moveTo>
                <a:lnTo>
                  <a:pt x="703" y="1"/>
                </a:lnTo>
                <a:lnTo>
                  <a:pt x="783" y="4"/>
                </a:lnTo>
                <a:lnTo>
                  <a:pt x="864" y="10"/>
                </a:lnTo>
                <a:lnTo>
                  <a:pt x="945" y="16"/>
                </a:lnTo>
                <a:lnTo>
                  <a:pt x="1027" y="25"/>
                </a:lnTo>
                <a:lnTo>
                  <a:pt x="1109" y="34"/>
                </a:lnTo>
                <a:lnTo>
                  <a:pt x="1191" y="47"/>
                </a:lnTo>
                <a:lnTo>
                  <a:pt x="1272" y="60"/>
                </a:lnTo>
                <a:lnTo>
                  <a:pt x="1353" y="75"/>
                </a:lnTo>
                <a:lnTo>
                  <a:pt x="1432" y="90"/>
                </a:lnTo>
                <a:lnTo>
                  <a:pt x="1508" y="108"/>
                </a:lnTo>
                <a:lnTo>
                  <a:pt x="1584" y="126"/>
                </a:lnTo>
                <a:lnTo>
                  <a:pt x="1657" y="146"/>
                </a:lnTo>
                <a:lnTo>
                  <a:pt x="1727" y="166"/>
                </a:lnTo>
                <a:lnTo>
                  <a:pt x="1794" y="187"/>
                </a:lnTo>
                <a:lnTo>
                  <a:pt x="1858" y="210"/>
                </a:lnTo>
                <a:lnTo>
                  <a:pt x="1919" y="233"/>
                </a:lnTo>
                <a:lnTo>
                  <a:pt x="1975" y="257"/>
                </a:lnTo>
                <a:lnTo>
                  <a:pt x="2026" y="281"/>
                </a:lnTo>
                <a:lnTo>
                  <a:pt x="2072" y="306"/>
                </a:lnTo>
                <a:lnTo>
                  <a:pt x="2115" y="331"/>
                </a:lnTo>
                <a:lnTo>
                  <a:pt x="2151" y="357"/>
                </a:lnTo>
                <a:lnTo>
                  <a:pt x="2181" y="383"/>
                </a:lnTo>
                <a:lnTo>
                  <a:pt x="2206" y="410"/>
                </a:lnTo>
                <a:lnTo>
                  <a:pt x="2223" y="435"/>
                </a:lnTo>
                <a:lnTo>
                  <a:pt x="2234" y="462"/>
                </a:lnTo>
                <a:lnTo>
                  <a:pt x="2237" y="488"/>
                </a:lnTo>
                <a:lnTo>
                  <a:pt x="2237" y="1763"/>
                </a:lnTo>
                <a:lnTo>
                  <a:pt x="2234" y="1789"/>
                </a:lnTo>
                <a:lnTo>
                  <a:pt x="2226" y="1816"/>
                </a:lnTo>
                <a:lnTo>
                  <a:pt x="2213" y="1845"/>
                </a:lnTo>
                <a:lnTo>
                  <a:pt x="2194" y="1874"/>
                </a:lnTo>
                <a:lnTo>
                  <a:pt x="2170" y="1904"/>
                </a:lnTo>
                <a:lnTo>
                  <a:pt x="2144" y="1935"/>
                </a:lnTo>
                <a:lnTo>
                  <a:pt x="2113" y="1968"/>
                </a:lnTo>
                <a:lnTo>
                  <a:pt x="2079" y="2001"/>
                </a:lnTo>
                <a:lnTo>
                  <a:pt x="2042" y="2034"/>
                </a:lnTo>
                <a:lnTo>
                  <a:pt x="2002" y="2067"/>
                </a:lnTo>
                <a:lnTo>
                  <a:pt x="1961" y="2101"/>
                </a:lnTo>
                <a:lnTo>
                  <a:pt x="1918" y="2135"/>
                </a:lnTo>
                <a:lnTo>
                  <a:pt x="1873" y="2168"/>
                </a:lnTo>
                <a:lnTo>
                  <a:pt x="1828" y="2202"/>
                </a:lnTo>
                <a:lnTo>
                  <a:pt x="1782" y="2234"/>
                </a:lnTo>
                <a:lnTo>
                  <a:pt x="1736" y="2267"/>
                </a:lnTo>
                <a:lnTo>
                  <a:pt x="1691" y="2298"/>
                </a:lnTo>
                <a:lnTo>
                  <a:pt x="1646" y="2329"/>
                </a:lnTo>
                <a:lnTo>
                  <a:pt x="1601" y="2358"/>
                </a:lnTo>
                <a:lnTo>
                  <a:pt x="1559" y="2387"/>
                </a:lnTo>
                <a:lnTo>
                  <a:pt x="1519" y="2414"/>
                </a:lnTo>
                <a:lnTo>
                  <a:pt x="1480" y="2438"/>
                </a:lnTo>
                <a:lnTo>
                  <a:pt x="1445" y="2462"/>
                </a:lnTo>
                <a:lnTo>
                  <a:pt x="1412" y="2485"/>
                </a:lnTo>
                <a:lnTo>
                  <a:pt x="1364" y="2519"/>
                </a:lnTo>
                <a:lnTo>
                  <a:pt x="1318" y="2555"/>
                </a:lnTo>
                <a:lnTo>
                  <a:pt x="1271" y="2593"/>
                </a:lnTo>
                <a:lnTo>
                  <a:pt x="1227" y="2633"/>
                </a:lnTo>
                <a:lnTo>
                  <a:pt x="1184" y="2676"/>
                </a:lnTo>
                <a:lnTo>
                  <a:pt x="1141" y="2719"/>
                </a:lnTo>
                <a:lnTo>
                  <a:pt x="1100" y="2763"/>
                </a:lnTo>
                <a:lnTo>
                  <a:pt x="1061" y="2808"/>
                </a:lnTo>
                <a:lnTo>
                  <a:pt x="1022" y="2853"/>
                </a:lnTo>
                <a:lnTo>
                  <a:pt x="985" y="2897"/>
                </a:lnTo>
                <a:lnTo>
                  <a:pt x="949" y="2943"/>
                </a:lnTo>
                <a:lnTo>
                  <a:pt x="914" y="2986"/>
                </a:lnTo>
                <a:lnTo>
                  <a:pt x="880" y="3029"/>
                </a:lnTo>
                <a:lnTo>
                  <a:pt x="848" y="3070"/>
                </a:lnTo>
                <a:lnTo>
                  <a:pt x="817" y="3111"/>
                </a:lnTo>
                <a:lnTo>
                  <a:pt x="788" y="3149"/>
                </a:lnTo>
                <a:lnTo>
                  <a:pt x="759" y="3185"/>
                </a:lnTo>
                <a:lnTo>
                  <a:pt x="733" y="3219"/>
                </a:lnTo>
                <a:lnTo>
                  <a:pt x="707" y="3249"/>
                </a:lnTo>
                <a:lnTo>
                  <a:pt x="684" y="3277"/>
                </a:lnTo>
                <a:lnTo>
                  <a:pt x="662" y="3300"/>
                </a:lnTo>
                <a:lnTo>
                  <a:pt x="641" y="3320"/>
                </a:lnTo>
                <a:lnTo>
                  <a:pt x="622" y="3336"/>
                </a:lnTo>
                <a:lnTo>
                  <a:pt x="604" y="3348"/>
                </a:lnTo>
                <a:lnTo>
                  <a:pt x="589" y="3354"/>
                </a:lnTo>
                <a:lnTo>
                  <a:pt x="574" y="3356"/>
                </a:lnTo>
                <a:lnTo>
                  <a:pt x="562" y="3352"/>
                </a:lnTo>
                <a:lnTo>
                  <a:pt x="552" y="3343"/>
                </a:lnTo>
                <a:lnTo>
                  <a:pt x="516" y="3294"/>
                </a:lnTo>
                <a:lnTo>
                  <a:pt x="487" y="3246"/>
                </a:lnTo>
                <a:lnTo>
                  <a:pt x="464" y="3196"/>
                </a:lnTo>
                <a:lnTo>
                  <a:pt x="446" y="3147"/>
                </a:lnTo>
                <a:lnTo>
                  <a:pt x="435" y="3097"/>
                </a:lnTo>
                <a:lnTo>
                  <a:pt x="428" y="3047"/>
                </a:lnTo>
                <a:lnTo>
                  <a:pt x="426" y="2997"/>
                </a:lnTo>
                <a:lnTo>
                  <a:pt x="428" y="2948"/>
                </a:lnTo>
                <a:lnTo>
                  <a:pt x="433" y="2898"/>
                </a:lnTo>
                <a:lnTo>
                  <a:pt x="442" y="2850"/>
                </a:lnTo>
                <a:lnTo>
                  <a:pt x="456" y="2801"/>
                </a:lnTo>
                <a:lnTo>
                  <a:pt x="470" y="2754"/>
                </a:lnTo>
                <a:lnTo>
                  <a:pt x="489" y="2708"/>
                </a:lnTo>
                <a:lnTo>
                  <a:pt x="508" y="2661"/>
                </a:lnTo>
                <a:lnTo>
                  <a:pt x="530" y="2617"/>
                </a:lnTo>
                <a:lnTo>
                  <a:pt x="553" y="2574"/>
                </a:lnTo>
                <a:lnTo>
                  <a:pt x="576" y="2532"/>
                </a:lnTo>
                <a:lnTo>
                  <a:pt x="601" y="2492"/>
                </a:lnTo>
                <a:lnTo>
                  <a:pt x="626" y="2454"/>
                </a:lnTo>
                <a:lnTo>
                  <a:pt x="651" y="2417"/>
                </a:lnTo>
                <a:lnTo>
                  <a:pt x="674" y="2382"/>
                </a:lnTo>
                <a:lnTo>
                  <a:pt x="698" y="2349"/>
                </a:lnTo>
                <a:lnTo>
                  <a:pt x="720" y="2319"/>
                </a:lnTo>
                <a:lnTo>
                  <a:pt x="740" y="2290"/>
                </a:lnTo>
                <a:lnTo>
                  <a:pt x="759" y="2264"/>
                </a:lnTo>
                <a:lnTo>
                  <a:pt x="775" y="2242"/>
                </a:lnTo>
                <a:lnTo>
                  <a:pt x="790" y="2221"/>
                </a:lnTo>
                <a:lnTo>
                  <a:pt x="800" y="2203"/>
                </a:lnTo>
                <a:lnTo>
                  <a:pt x="808" y="2189"/>
                </a:lnTo>
                <a:lnTo>
                  <a:pt x="811" y="2178"/>
                </a:lnTo>
                <a:lnTo>
                  <a:pt x="811" y="2169"/>
                </a:lnTo>
                <a:lnTo>
                  <a:pt x="806" y="2163"/>
                </a:lnTo>
                <a:lnTo>
                  <a:pt x="795" y="2157"/>
                </a:lnTo>
                <a:lnTo>
                  <a:pt x="779" y="2151"/>
                </a:lnTo>
                <a:lnTo>
                  <a:pt x="759" y="2145"/>
                </a:lnTo>
                <a:lnTo>
                  <a:pt x="734" y="2140"/>
                </a:lnTo>
                <a:lnTo>
                  <a:pt x="706" y="2133"/>
                </a:lnTo>
                <a:lnTo>
                  <a:pt x="674" y="2128"/>
                </a:lnTo>
                <a:lnTo>
                  <a:pt x="640" y="2123"/>
                </a:lnTo>
                <a:lnTo>
                  <a:pt x="603" y="2117"/>
                </a:lnTo>
                <a:lnTo>
                  <a:pt x="564" y="2111"/>
                </a:lnTo>
                <a:lnTo>
                  <a:pt x="524" y="2104"/>
                </a:lnTo>
                <a:lnTo>
                  <a:pt x="483" y="2097"/>
                </a:lnTo>
                <a:lnTo>
                  <a:pt x="439" y="2090"/>
                </a:lnTo>
                <a:lnTo>
                  <a:pt x="397" y="2082"/>
                </a:lnTo>
                <a:lnTo>
                  <a:pt x="355" y="2074"/>
                </a:lnTo>
                <a:lnTo>
                  <a:pt x="312" y="2064"/>
                </a:lnTo>
                <a:lnTo>
                  <a:pt x="271" y="2053"/>
                </a:lnTo>
                <a:lnTo>
                  <a:pt x="231" y="2042"/>
                </a:lnTo>
                <a:lnTo>
                  <a:pt x="193" y="2029"/>
                </a:lnTo>
                <a:lnTo>
                  <a:pt x="157" y="2016"/>
                </a:lnTo>
                <a:lnTo>
                  <a:pt x="124" y="2000"/>
                </a:lnTo>
                <a:lnTo>
                  <a:pt x="94" y="1985"/>
                </a:lnTo>
                <a:lnTo>
                  <a:pt x="67" y="1966"/>
                </a:lnTo>
                <a:lnTo>
                  <a:pt x="44" y="1948"/>
                </a:lnTo>
                <a:lnTo>
                  <a:pt x="26" y="1926"/>
                </a:lnTo>
                <a:lnTo>
                  <a:pt x="12" y="1903"/>
                </a:lnTo>
                <a:lnTo>
                  <a:pt x="3" y="1880"/>
                </a:lnTo>
                <a:lnTo>
                  <a:pt x="0" y="1853"/>
                </a:lnTo>
                <a:lnTo>
                  <a:pt x="1" y="1829"/>
                </a:lnTo>
                <a:lnTo>
                  <a:pt x="4" y="1798"/>
                </a:lnTo>
                <a:lnTo>
                  <a:pt x="8" y="1763"/>
                </a:lnTo>
                <a:lnTo>
                  <a:pt x="13" y="1723"/>
                </a:lnTo>
                <a:lnTo>
                  <a:pt x="21" y="1678"/>
                </a:lnTo>
                <a:lnTo>
                  <a:pt x="29" y="1627"/>
                </a:lnTo>
                <a:lnTo>
                  <a:pt x="39" y="1574"/>
                </a:lnTo>
                <a:lnTo>
                  <a:pt x="49" y="1517"/>
                </a:lnTo>
                <a:lnTo>
                  <a:pt x="62" y="1456"/>
                </a:lnTo>
                <a:lnTo>
                  <a:pt x="75" y="1393"/>
                </a:lnTo>
                <a:lnTo>
                  <a:pt x="90" y="1327"/>
                </a:lnTo>
                <a:lnTo>
                  <a:pt x="106" y="1260"/>
                </a:lnTo>
                <a:lnTo>
                  <a:pt x="123" y="1190"/>
                </a:lnTo>
                <a:lnTo>
                  <a:pt x="139" y="1120"/>
                </a:lnTo>
                <a:lnTo>
                  <a:pt x="158" y="1048"/>
                </a:lnTo>
                <a:lnTo>
                  <a:pt x="177" y="976"/>
                </a:lnTo>
                <a:lnTo>
                  <a:pt x="197" y="903"/>
                </a:lnTo>
                <a:lnTo>
                  <a:pt x="218" y="831"/>
                </a:lnTo>
                <a:lnTo>
                  <a:pt x="238" y="760"/>
                </a:lnTo>
                <a:lnTo>
                  <a:pt x="260" y="689"/>
                </a:lnTo>
                <a:lnTo>
                  <a:pt x="281" y="620"/>
                </a:lnTo>
                <a:lnTo>
                  <a:pt x="304" y="553"/>
                </a:lnTo>
                <a:lnTo>
                  <a:pt x="327" y="487"/>
                </a:lnTo>
                <a:lnTo>
                  <a:pt x="350" y="424"/>
                </a:lnTo>
                <a:lnTo>
                  <a:pt x="373" y="364"/>
                </a:lnTo>
                <a:lnTo>
                  <a:pt x="397" y="308"/>
                </a:lnTo>
                <a:lnTo>
                  <a:pt x="420" y="254"/>
                </a:lnTo>
                <a:lnTo>
                  <a:pt x="443" y="206"/>
                </a:lnTo>
                <a:lnTo>
                  <a:pt x="467" y="160"/>
                </a:lnTo>
                <a:lnTo>
                  <a:pt x="491" y="120"/>
                </a:lnTo>
                <a:lnTo>
                  <a:pt x="513" y="85"/>
                </a:lnTo>
                <a:lnTo>
                  <a:pt x="536" y="56"/>
                </a:lnTo>
                <a:lnTo>
                  <a:pt x="559" y="32"/>
                </a:lnTo>
                <a:lnTo>
                  <a:pt x="582" y="15"/>
                </a:lnTo>
                <a:lnTo>
                  <a:pt x="603" y="4"/>
                </a:lnTo>
                <a:lnTo>
                  <a:pt x="62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Tree>
    <p:extLst>
      <p:ext uri="{BB962C8B-B14F-4D97-AF65-F5344CB8AC3E}">
        <p14:creationId xmlns:p14="http://schemas.microsoft.com/office/powerpoint/2010/main" val="62471799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59046EE-F81A-486E-A92C-9E93EBFA8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274" y="1494564"/>
            <a:ext cx="7741920" cy="4354830"/>
          </a:xfrm>
          <a:prstGeom prst="rect">
            <a:avLst/>
          </a:prstGeom>
        </p:spPr>
      </p:pic>
      <p:sp>
        <p:nvSpPr>
          <p:cNvPr id="34" name="Oval 33">
            <a:extLst>
              <a:ext uri="{FF2B5EF4-FFF2-40B4-BE49-F238E27FC236}">
                <a16:creationId xmlns:a16="http://schemas.microsoft.com/office/drawing/2014/main" id="{7E23A8A3-B2AB-4197-9A9C-9943DB877B61}"/>
              </a:ext>
            </a:extLst>
          </p:cNvPr>
          <p:cNvSpPr/>
          <p:nvPr/>
        </p:nvSpPr>
        <p:spPr>
          <a:xfrm>
            <a:off x="247905" y="3857284"/>
            <a:ext cx="523352" cy="52335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5" name="Oval 34">
            <a:extLst>
              <a:ext uri="{FF2B5EF4-FFF2-40B4-BE49-F238E27FC236}">
                <a16:creationId xmlns:a16="http://schemas.microsoft.com/office/drawing/2014/main" id="{5440EEBE-D44B-43BD-BBA3-BB08C98C3499}"/>
              </a:ext>
            </a:extLst>
          </p:cNvPr>
          <p:cNvSpPr/>
          <p:nvPr/>
        </p:nvSpPr>
        <p:spPr>
          <a:xfrm>
            <a:off x="247903" y="1494564"/>
            <a:ext cx="523352" cy="523355"/>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4" name="Rectangle 53">
            <a:extLst>
              <a:ext uri="{FF2B5EF4-FFF2-40B4-BE49-F238E27FC236}">
                <a16:creationId xmlns:a16="http://schemas.microsoft.com/office/drawing/2014/main" id="{BBE519E0-AF70-4F8C-8525-D2FEFE3B4EB3}"/>
              </a:ext>
            </a:extLst>
          </p:cNvPr>
          <p:cNvSpPr/>
          <p:nvPr/>
        </p:nvSpPr>
        <p:spPr>
          <a:xfrm>
            <a:off x="1089220" y="1523539"/>
            <a:ext cx="4589684" cy="1815882"/>
          </a:xfrm>
          <a:prstGeom prst="rect">
            <a:avLst/>
          </a:prstGeom>
        </p:spPr>
        <p:txBody>
          <a:bodyPr wrap="square">
            <a:spAutoFit/>
          </a:bodyPr>
          <a:lstStyle/>
          <a:p>
            <a:r>
              <a:rPr lang="es-PE" sz="2800" dirty="0">
                <a:solidFill>
                  <a:schemeClr val="tx1">
                    <a:lumMod val="65000"/>
                    <a:lumOff val="35000"/>
                  </a:schemeClr>
                </a:solidFill>
              </a:rPr>
              <a:t>Debajo de cada “encabezado de sección” numerado se incluye una descripción del “objetivo” de esa sección. </a:t>
            </a:r>
          </a:p>
        </p:txBody>
      </p:sp>
      <p:sp>
        <p:nvSpPr>
          <p:cNvPr id="56" name="Rectangle 55">
            <a:extLst>
              <a:ext uri="{FF2B5EF4-FFF2-40B4-BE49-F238E27FC236}">
                <a16:creationId xmlns:a16="http://schemas.microsoft.com/office/drawing/2014/main" id="{95E74066-7238-4B48-9CA4-B3794F3ECC55}"/>
              </a:ext>
            </a:extLst>
          </p:cNvPr>
          <p:cNvSpPr/>
          <p:nvPr/>
        </p:nvSpPr>
        <p:spPr>
          <a:xfrm>
            <a:off x="1089731" y="3898409"/>
            <a:ext cx="4589173" cy="1384995"/>
          </a:xfrm>
          <a:prstGeom prst="rect">
            <a:avLst/>
          </a:prstGeom>
        </p:spPr>
        <p:txBody>
          <a:bodyPr wrap="square">
            <a:spAutoFit/>
          </a:bodyPr>
          <a:lstStyle/>
          <a:p>
            <a:r>
              <a:rPr lang="es-PE" sz="2800" dirty="0">
                <a:solidFill>
                  <a:schemeClr val="tx1">
                    <a:lumMod val="65000"/>
                    <a:lumOff val="35000"/>
                  </a:schemeClr>
                </a:solidFill>
              </a:rPr>
              <a:t>Seguidamente irán los “criterios” y “documentos de referencia cruzada”</a:t>
            </a:r>
          </a:p>
        </p:txBody>
      </p:sp>
      <p:sp>
        <p:nvSpPr>
          <p:cNvPr id="63" name="TextBox 62">
            <a:extLst>
              <a:ext uri="{FF2B5EF4-FFF2-40B4-BE49-F238E27FC236}">
                <a16:creationId xmlns:a16="http://schemas.microsoft.com/office/drawing/2014/main" id="{957487A9-E840-44FF-9BB1-6BFCE62D7E31}"/>
              </a:ext>
            </a:extLst>
          </p:cNvPr>
          <p:cNvSpPr txBox="1"/>
          <p:nvPr/>
        </p:nvSpPr>
        <p:spPr>
          <a:xfrm>
            <a:off x="0" y="57220"/>
            <a:ext cx="9144000" cy="553998"/>
          </a:xfrm>
          <a:prstGeom prst="rect">
            <a:avLst/>
          </a:prstGeom>
          <a:noFill/>
        </p:spPr>
        <p:txBody>
          <a:bodyPr wrap="square" rtlCol="0">
            <a:spAutoFit/>
          </a:bodyPr>
          <a:lstStyle/>
          <a:p>
            <a:pPr algn="ctr"/>
            <a:r>
              <a:rPr lang="es-PE" sz="3000" b="1" dirty="0">
                <a:solidFill>
                  <a:schemeClr val="tx1">
                    <a:lumMod val="75000"/>
                    <a:lumOff val="25000"/>
                  </a:schemeClr>
                </a:solidFill>
              </a:rPr>
              <a:t>Manual  de gestión de la seguridad operacional (MSMS)</a:t>
            </a:r>
          </a:p>
        </p:txBody>
      </p:sp>
      <p:grpSp>
        <p:nvGrpSpPr>
          <p:cNvPr id="65" name="Group 64">
            <a:extLst>
              <a:ext uri="{FF2B5EF4-FFF2-40B4-BE49-F238E27FC236}">
                <a16:creationId xmlns:a16="http://schemas.microsoft.com/office/drawing/2014/main" id="{84C49A42-5863-4E24-A233-238F5C28A061}"/>
              </a:ext>
            </a:extLst>
          </p:cNvPr>
          <p:cNvGrpSpPr/>
          <p:nvPr/>
        </p:nvGrpSpPr>
        <p:grpSpPr>
          <a:xfrm>
            <a:off x="4339193" y="637618"/>
            <a:ext cx="481027" cy="64839"/>
            <a:chOff x="5843941" y="1171696"/>
            <a:chExt cx="641369" cy="86452"/>
          </a:xfrm>
        </p:grpSpPr>
        <p:sp>
          <p:nvSpPr>
            <p:cNvPr id="66" name="Oval 65">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67" name="Oval 66">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68" name="Oval 67">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69" name="Oval 68">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0" name="Oval 69">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pSp>
        <p:nvGrpSpPr>
          <p:cNvPr id="81" name="Group 192"/>
          <p:cNvGrpSpPr>
            <a:grpSpLocks noChangeAspect="1"/>
          </p:cNvGrpSpPr>
          <p:nvPr/>
        </p:nvGrpSpPr>
        <p:grpSpPr bwMode="auto">
          <a:xfrm>
            <a:off x="296597" y="1584348"/>
            <a:ext cx="446636" cy="320512"/>
            <a:chOff x="4283" y="2577"/>
            <a:chExt cx="3134" cy="2249"/>
          </a:xfrm>
          <a:solidFill>
            <a:schemeClr val="bg1"/>
          </a:solidFill>
        </p:grpSpPr>
        <p:sp>
          <p:nvSpPr>
            <p:cNvPr id="82" name="Freeform 194"/>
            <p:cNvSpPr>
              <a:spLocks/>
            </p:cNvSpPr>
            <p:nvPr/>
          </p:nvSpPr>
          <p:spPr bwMode="auto">
            <a:xfrm>
              <a:off x="4718" y="2723"/>
              <a:ext cx="958" cy="1276"/>
            </a:xfrm>
            <a:custGeom>
              <a:avLst/>
              <a:gdLst>
                <a:gd name="T0" fmla="*/ 1134 w 1917"/>
                <a:gd name="T1" fmla="*/ 13 h 2554"/>
                <a:gd name="T2" fmla="*/ 1314 w 1917"/>
                <a:gd name="T3" fmla="*/ 74 h 2554"/>
                <a:gd name="T4" fmla="*/ 1459 w 1917"/>
                <a:gd name="T5" fmla="*/ 164 h 2554"/>
                <a:gd name="T6" fmla="*/ 1548 w 1917"/>
                <a:gd name="T7" fmla="*/ 253 h 2554"/>
                <a:gd name="T8" fmla="*/ 1586 w 1917"/>
                <a:gd name="T9" fmla="*/ 306 h 2554"/>
                <a:gd name="T10" fmla="*/ 1598 w 1917"/>
                <a:gd name="T11" fmla="*/ 312 h 2554"/>
                <a:gd name="T12" fmla="*/ 1634 w 1917"/>
                <a:gd name="T13" fmla="*/ 321 h 2554"/>
                <a:gd name="T14" fmla="*/ 1687 w 1917"/>
                <a:gd name="T15" fmla="*/ 350 h 2554"/>
                <a:gd name="T16" fmla="*/ 1750 w 1917"/>
                <a:gd name="T17" fmla="*/ 407 h 2554"/>
                <a:gd name="T18" fmla="*/ 1807 w 1917"/>
                <a:gd name="T19" fmla="*/ 500 h 2554"/>
                <a:gd name="T20" fmla="*/ 1849 w 1917"/>
                <a:gd name="T21" fmla="*/ 639 h 2554"/>
                <a:gd name="T22" fmla="*/ 1862 w 1917"/>
                <a:gd name="T23" fmla="*/ 835 h 2554"/>
                <a:gd name="T24" fmla="*/ 1835 w 1917"/>
                <a:gd name="T25" fmla="*/ 1097 h 2554"/>
                <a:gd name="T26" fmla="*/ 1822 w 1917"/>
                <a:gd name="T27" fmla="*/ 1217 h 2554"/>
                <a:gd name="T28" fmla="*/ 1872 w 1917"/>
                <a:gd name="T29" fmla="*/ 1230 h 2554"/>
                <a:gd name="T30" fmla="*/ 1908 w 1917"/>
                <a:gd name="T31" fmla="*/ 1280 h 2554"/>
                <a:gd name="T32" fmla="*/ 1915 w 1917"/>
                <a:gd name="T33" fmla="*/ 1380 h 2554"/>
                <a:gd name="T34" fmla="*/ 1883 w 1917"/>
                <a:gd name="T35" fmla="*/ 1546 h 2554"/>
                <a:gd name="T36" fmla="*/ 1816 w 1917"/>
                <a:gd name="T37" fmla="*/ 1726 h 2554"/>
                <a:gd name="T38" fmla="*/ 1757 w 1917"/>
                <a:gd name="T39" fmla="*/ 1808 h 2554"/>
                <a:gd name="T40" fmla="*/ 1710 w 1917"/>
                <a:gd name="T41" fmla="*/ 1888 h 2554"/>
                <a:gd name="T42" fmla="*/ 1632 w 1917"/>
                <a:gd name="T43" fmla="*/ 2092 h 2554"/>
                <a:gd name="T44" fmla="*/ 1497 w 1917"/>
                <a:gd name="T45" fmla="*/ 2284 h 2554"/>
                <a:gd name="T46" fmla="*/ 1312 w 1917"/>
                <a:gd name="T47" fmla="*/ 2443 h 2554"/>
                <a:gd name="T48" fmla="*/ 1096 w 1917"/>
                <a:gd name="T49" fmla="*/ 2536 h 2554"/>
                <a:gd name="T50" fmla="*/ 888 w 1917"/>
                <a:gd name="T51" fmla="*/ 2550 h 2554"/>
                <a:gd name="T52" fmla="*/ 673 w 1917"/>
                <a:gd name="T53" fmla="*/ 2485 h 2554"/>
                <a:gd name="T54" fmla="*/ 472 w 1917"/>
                <a:gd name="T55" fmla="*/ 2344 h 2554"/>
                <a:gd name="T56" fmla="*/ 322 w 1917"/>
                <a:gd name="T57" fmla="*/ 2160 h 2554"/>
                <a:gd name="T58" fmla="*/ 226 w 1917"/>
                <a:gd name="T59" fmla="*/ 1957 h 2554"/>
                <a:gd name="T60" fmla="*/ 177 w 1917"/>
                <a:gd name="T61" fmla="*/ 1822 h 2554"/>
                <a:gd name="T62" fmla="*/ 120 w 1917"/>
                <a:gd name="T63" fmla="*/ 1766 h 2554"/>
                <a:gd name="T64" fmla="*/ 57 w 1917"/>
                <a:gd name="T65" fmla="*/ 1620 h 2554"/>
                <a:gd name="T66" fmla="*/ 8 w 1917"/>
                <a:gd name="T67" fmla="*/ 1428 h 2554"/>
                <a:gd name="T68" fmla="*/ 4 w 1917"/>
                <a:gd name="T69" fmla="*/ 1308 h 2554"/>
                <a:gd name="T70" fmla="*/ 32 w 1917"/>
                <a:gd name="T71" fmla="*/ 1244 h 2554"/>
                <a:gd name="T72" fmla="*/ 78 w 1917"/>
                <a:gd name="T73" fmla="*/ 1219 h 2554"/>
                <a:gd name="T74" fmla="*/ 95 w 1917"/>
                <a:gd name="T75" fmla="*/ 1156 h 2554"/>
                <a:gd name="T76" fmla="*/ 61 w 1917"/>
                <a:gd name="T77" fmla="*/ 935 h 2554"/>
                <a:gd name="T78" fmla="*/ 80 w 1917"/>
                <a:gd name="T79" fmla="*/ 709 h 2554"/>
                <a:gd name="T80" fmla="*/ 169 w 1917"/>
                <a:gd name="T81" fmla="*/ 489 h 2554"/>
                <a:gd name="T82" fmla="*/ 306 w 1917"/>
                <a:gd name="T83" fmla="*/ 314 h 2554"/>
                <a:gd name="T84" fmla="*/ 514 w 1917"/>
                <a:gd name="T85" fmla="*/ 141 h 2554"/>
                <a:gd name="T86" fmla="*/ 717 w 1917"/>
                <a:gd name="T87" fmla="*/ 38 h 2554"/>
                <a:gd name="T88" fmla="*/ 902 w 1917"/>
                <a:gd name="T89" fmla="*/ 4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7" h="2554">
                  <a:moveTo>
                    <a:pt x="983" y="0"/>
                  </a:moveTo>
                  <a:lnTo>
                    <a:pt x="1061" y="4"/>
                  </a:lnTo>
                  <a:lnTo>
                    <a:pt x="1134" y="13"/>
                  </a:lnTo>
                  <a:lnTo>
                    <a:pt x="1198" y="29"/>
                  </a:lnTo>
                  <a:lnTo>
                    <a:pt x="1259" y="49"/>
                  </a:lnTo>
                  <a:lnTo>
                    <a:pt x="1314" y="74"/>
                  </a:lnTo>
                  <a:lnTo>
                    <a:pt x="1364" y="101"/>
                  </a:lnTo>
                  <a:lnTo>
                    <a:pt x="1415" y="131"/>
                  </a:lnTo>
                  <a:lnTo>
                    <a:pt x="1459" y="164"/>
                  </a:lnTo>
                  <a:lnTo>
                    <a:pt x="1495" y="196"/>
                  </a:lnTo>
                  <a:lnTo>
                    <a:pt x="1525" y="224"/>
                  </a:lnTo>
                  <a:lnTo>
                    <a:pt x="1548" y="253"/>
                  </a:lnTo>
                  <a:lnTo>
                    <a:pt x="1567" y="276"/>
                  </a:lnTo>
                  <a:lnTo>
                    <a:pt x="1579" y="295"/>
                  </a:lnTo>
                  <a:lnTo>
                    <a:pt x="1586" y="306"/>
                  </a:lnTo>
                  <a:lnTo>
                    <a:pt x="1588" y="310"/>
                  </a:lnTo>
                  <a:lnTo>
                    <a:pt x="1590" y="310"/>
                  </a:lnTo>
                  <a:lnTo>
                    <a:pt x="1598" y="312"/>
                  </a:lnTo>
                  <a:lnTo>
                    <a:pt x="1605" y="314"/>
                  </a:lnTo>
                  <a:lnTo>
                    <a:pt x="1619" y="316"/>
                  </a:lnTo>
                  <a:lnTo>
                    <a:pt x="1634" y="321"/>
                  </a:lnTo>
                  <a:lnTo>
                    <a:pt x="1649" y="329"/>
                  </a:lnTo>
                  <a:lnTo>
                    <a:pt x="1668" y="338"/>
                  </a:lnTo>
                  <a:lnTo>
                    <a:pt x="1687" y="350"/>
                  </a:lnTo>
                  <a:lnTo>
                    <a:pt x="1708" y="365"/>
                  </a:lnTo>
                  <a:lnTo>
                    <a:pt x="1729" y="384"/>
                  </a:lnTo>
                  <a:lnTo>
                    <a:pt x="1750" y="407"/>
                  </a:lnTo>
                  <a:lnTo>
                    <a:pt x="1771" y="432"/>
                  </a:lnTo>
                  <a:lnTo>
                    <a:pt x="1790" y="464"/>
                  </a:lnTo>
                  <a:lnTo>
                    <a:pt x="1807" y="500"/>
                  </a:lnTo>
                  <a:lnTo>
                    <a:pt x="1824" y="540"/>
                  </a:lnTo>
                  <a:lnTo>
                    <a:pt x="1837" y="588"/>
                  </a:lnTo>
                  <a:lnTo>
                    <a:pt x="1849" y="639"/>
                  </a:lnTo>
                  <a:lnTo>
                    <a:pt x="1856" y="698"/>
                  </a:lnTo>
                  <a:lnTo>
                    <a:pt x="1862" y="762"/>
                  </a:lnTo>
                  <a:lnTo>
                    <a:pt x="1862" y="835"/>
                  </a:lnTo>
                  <a:lnTo>
                    <a:pt x="1858" y="915"/>
                  </a:lnTo>
                  <a:lnTo>
                    <a:pt x="1851" y="1002"/>
                  </a:lnTo>
                  <a:lnTo>
                    <a:pt x="1835" y="1097"/>
                  </a:lnTo>
                  <a:lnTo>
                    <a:pt x="1822" y="1156"/>
                  </a:lnTo>
                  <a:lnTo>
                    <a:pt x="1805" y="1217"/>
                  </a:lnTo>
                  <a:lnTo>
                    <a:pt x="1822" y="1217"/>
                  </a:lnTo>
                  <a:lnTo>
                    <a:pt x="1839" y="1217"/>
                  </a:lnTo>
                  <a:lnTo>
                    <a:pt x="1856" y="1223"/>
                  </a:lnTo>
                  <a:lnTo>
                    <a:pt x="1872" y="1230"/>
                  </a:lnTo>
                  <a:lnTo>
                    <a:pt x="1885" y="1242"/>
                  </a:lnTo>
                  <a:lnTo>
                    <a:pt x="1898" y="1259"/>
                  </a:lnTo>
                  <a:lnTo>
                    <a:pt x="1908" y="1280"/>
                  </a:lnTo>
                  <a:lnTo>
                    <a:pt x="1913" y="1306"/>
                  </a:lnTo>
                  <a:lnTo>
                    <a:pt x="1917" y="1340"/>
                  </a:lnTo>
                  <a:lnTo>
                    <a:pt x="1915" y="1380"/>
                  </a:lnTo>
                  <a:lnTo>
                    <a:pt x="1910" y="1428"/>
                  </a:lnTo>
                  <a:lnTo>
                    <a:pt x="1900" y="1483"/>
                  </a:lnTo>
                  <a:lnTo>
                    <a:pt x="1883" y="1546"/>
                  </a:lnTo>
                  <a:lnTo>
                    <a:pt x="1860" y="1620"/>
                  </a:lnTo>
                  <a:lnTo>
                    <a:pt x="1839" y="1679"/>
                  </a:lnTo>
                  <a:lnTo>
                    <a:pt x="1816" y="1726"/>
                  </a:lnTo>
                  <a:lnTo>
                    <a:pt x="1795" y="1765"/>
                  </a:lnTo>
                  <a:lnTo>
                    <a:pt x="1776" y="1791"/>
                  </a:lnTo>
                  <a:lnTo>
                    <a:pt x="1757" y="1808"/>
                  </a:lnTo>
                  <a:lnTo>
                    <a:pt x="1740" y="1820"/>
                  </a:lnTo>
                  <a:lnTo>
                    <a:pt x="1723" y="1823"/>
                  </a:lnTo>
                  <a:lnTo>
                    <a:pt x="1710" y="1888"/>
                  </a:lnTo>
                  <a:lnTo>
                    <a:pt x="1691" y="1957"/>
                  </a:lnTo>
                  <a:lnTo>
                    <a:pt x="1664" y="2023"/>
                  </a:lnTo>
                  <a:lnTo>
                    <a:pt x="1632" y="2092"/>
                  </a:lnTo>
                  <a:lnTo>
                    <a:pt x="1592" y="2158"/>
                  </a:lnTo>
                  <a:lnTo>
                    <a:pt x="1548" y="2223"/>
                  </a:lnTo>
                  <a:lnTo>
                    <a:pt x="1497" y="2284"/>
                  </a:lnTo>
                  <a:lnTo>
                    <a:pt x="1440" y="2343"/>
                  </a:lnTo>
                  <a:lnTo>
                    <a:pt x="1379" y="2396"/>
                  </a:lnTo>
                  <a:lnTo>
                    <a:pt x="1312" y="2443"/>
                  </a:lnTo>
                  <a:lnTo>
                    <a:pt x="1240" y="2483"/>
                  </a:lnTo>
                  <a:lnTo>
                    <a:pt x="1162" y="2517"/>
                  </a:lnTo>
                  <a:lnTo>
                    <a:pt x="1096" y="2536"/>
                  </a:lnTo>
                  <a:lnTo>
                    <a:pt x="1027" y="2550"/>
                  </a:lnTo>
                  <a:lnTo>
                    <a:pt x="957" y="2554"/>
                  </a:lnTo>
                  <a:lnTo>
                    <a:pt x="888" y="2550"/>
                  </a:lnTo>
                  <a:lnTo>
                    <a:pt x="820" y="2536"/>
                  </a:lnTo>
                  <a:lnTo>
                    <a:pt x="753" y="2517"/>
                  </a:lnTo>
                  <a:lnTo>
                    <a:pt x="673" y="2485"/>
                  </a:lnTo>
                  <a:lnTo>
                    <a:pt x="601" y="2445"/>
                  </a:lnTo>
                  <a:lnTo>
                    <a:pt x="535" y="2398"/>
                  </a:lnTo>
                  <a:lnTo>
                    <a:pt x="472" y="2344"/>
                  </a:lnTo>
                  <a:lnTo>
                    <a:pt x="417" y="2285"/>
                  </a:lnTo>
                  <a:lnTo>
                    <a:pt x="365" y="2225"/>
                  </a:lnTo>
                  <a:lnTo>
                    <a:pt x="322" y="2160"/>
                  </a:lnTo>
                  <a:lnTo>
                    <a:pt x="284" y="2093"/>
                  </a:lnTo>
                  <a:lnTo>
                    <a:pt x="251" y="2025"/>
                  </a:lnTo>
                  <a:lnTo>
                    <a:pt x="226" y="1957"/>
                  </a:lnTo>
                  <a:lnTo>
                    <a:pt x="206" y="1890"/>
                  </a:lnTo>
                  <a:lnTo>
                    <a:pt x="192" y="1825"/>
                  </a:lnTo>
                  <a:lnTo>
                    <a:pt x="177" y="1822"/>
                  </a:lnTo>
                  <a:lnTo>
                    <a:pt x="158" y="1810"/>
                  </a:lnTo>
                  <a:lnTo>
                    <a:pt x="139" y="1793"/>
                  </a:lnTo>
                  <a:lnTo>
                    <a:pt x="120" y="1766"/>
                  </a:lnTo>
                  <a:lnTo>
                    <a:pt x="99" y="1728"/>
                  </a:lnTo>
                  <a:lnTo>
                    <a:pt x="78" y="1681"/>
                  </a:lnTo>
                  <a:lnTo>
                    <a:pt x="57" y="1620"/>
                  </a:lnTo>
                  <a:lnTo>
                    <a:pt x="34" y="1546"/>
                  </a:lnTo>
                  <a:lnTo>
                    <a:pt x="17" y="1483"/>
                  </a:lnTo>
                  <a:lnTo>
                    <a:pt x="8" y="1428"/>
                  </a:lnTo>
                  <a:lnTo>
                    <a:pt x="2" y="1380"/>
                  </a:lnTo>
                  <a:lnTo>
                    <a:pt x="0" y="1340"/>
                  </a:lnTo>
                  <a:lnTo>
                    <a:pt x="4" y="1308"/>
                  </a:lnTo>
                  <a:lnTo>
                    <a:pt x="10" y="1280"/>
                  </a:lnTo>
                  <a:lnTo>
                    <a:pt x="19" y="1259"/>
                  </a:lnTo>
                  <a:lnTo>
                    <a:pt x="32" y="1244"/>
                  </a:lnTo>
                  <a:lnTo>
                    <a:pt x="46" y="1230"/>
                  </a:lnTo>
                  <a:lnTo>
                    <a:pt x="63" y="1223"/>
                  </a:lnTo>
                  <a:lnTo>
                    <a:pt x="78" y="1219"/>
                  </a:lnTo>
                  <a:lnTo>
                    <a:pt x="95" y="1217"/>
                  </a:lnTo>
                  <a:lnTo>
                    <a:pt x="114" y="1217"/>
                  </a:lnTo>
                  <a:lnTo>
                    <a:pt x="95" y="1156"/>
                  </a:lnTo>
                  <a:lnTo>
                    <a:pt x="82" y="1097"/>
                  </a:lnTo>
                  <a:lnTo>
                    <a:pt x="69" y="1015"/>
                  </a:lnTo>
                  <a:lnTo>
                    <a:pt x="61" y="935"/>
                  </a:lnTo>
                  <a:lnTo>
                    <a:pt x="59" y="859"/>
                  </a:lnTo>
                  <a:lnTo>
                    <a:pt x="65" y="783"/>
                  </a:lnTo>
                  <a:lnTo>
                    <a:pt x="80" y="709"/>
                  </a:lnTo>
                  <a:lnTo>
                    <a:pt x="103" y="631"/>
                  </a:lnTo>
                  <a:lnTo>
                    <a:pt x="133" y="557"/>
                  </a:lnTo>
                  <a:lnTo>
                    <a:pt x="169" y="489"/>
                  </a:lnTo>
                  <a:lnTo>
                    <a:pt x="211" y="426"/>
                  </a:lnTo>
                  <a:lnTo>
                    <a:pt x="257" y="367"/>
                  </a:lnTo>
                  <a:lnTo>
                    <a:pt x="306" y="314"/>
                  </a:lnTo>
                  <a:lnTo>
                    <a:pt x="371" y="251"/>
                  </a:lnTo>
                  <a:lnTo>
                    <a:pt x="441" y="192"/>
                  </a:lnTo>
                  <a:lnTo>
                    <a:pt x="514" y="141"/>
                  </a:lnTo>
                  <a:lnTo>
                    <a:pt x="576" y="101"/>
                  </a:lnTo>
                  <a:lnTo>
                    <a:pt x="645" y="67"/>
                  </a:lnTo>
                  <a:lnTo>
                    <a:pt x="717" y="38"/>
                  </a:lnTo>
                  <a:lnTo>
                    <a:pt x="776" y="21"/>
                  </a:lnTo>
                  <a:lnTo>
                    <a:pt x="837" y="10"/>
                  </a:lnTo>
                  <a:lnTo>
                    <a:pt x="902" y="4"/>
                  </a:lnTo>
                  <a:lnTo>
                    <a:pt x="9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sp>
          <p:nvSpPr>
            <p:cNvPr id="83" name="Freeform 195"/>
            <p:cNvSpPr>
              <a:spLocks/>
            </p:cNvSpPr>
            <p:nvPr/>
          </p:nvSpPr>
          <p:spPr bwMode="auto">
            <a:xfrm>
              <a:off x="4283" y="3981"/>
              <a:ext cx="1831" cy="845"/>
            </a:xfrm>
            <a:custGeom>
              <a:avLst/>
              <a:gdLst>
                <a:gd name="T0" fmla="*/ 1531 w 3661"/>
                <a:gd name="T1" fmla="*/ 1090 h 1691"/>
                <a:gd name="T2" fmla="*/ 1733 w 3661"/>
                <a:gd name="T3" fmla="*/ 801 h 1691"/>
                <a:gd name="T4" fmla="*/ 1653 w 3661"/>
                <a:gd name="T5" fmla="*/ 677 h 1691"/>
                <a:gd name="T6" fmla="*/ 1607 w 3661"/>
                <a:gd name="T7" fmla="*/ 575 h 1691"/>
                <a:gd name="T8" fmla="*/ 1586 w 3661"/>
                <a:gd name="T9" fmla="*/ 493 h 1691"/>
                <a:gd name="T10" fmla="*/ 1588 w 3661"/>
                <a:gd name="T11" fmla="*/ 426 h 1691"/>
                <a:gd name="T12" fmla="*/ 1607 w 3661"/>
                <a:gd name="T13" fmla="*/ 377 h 1691"/>
                <a:gd name="T14" fmla="*/ 1639 w 3661"/>
                <a:gd name="T15" fmla="*/ 339 h 1691"/>
                <a:gd name="T16" fmla="*/ 1679 w 3661"/>
                <a:gd name="T17" fmla="*/ 314 h 1691"/>
                <a:gd name="T18" fmla="*/ 1723 w 3661"/>
                <a:gd name="T19" fmla="*/ 297 h 1691"/>
                <a:gd name="T20" fmla="*/ 1765 w 3661"/>
                <a:gd name="T21" fmla="*/ 288 h 1691"/>
                <a:gd name="T22" fmla="*/ 1801 w 3661"/>
                <a:gd name="T23" fmla="*/ 284 h 1691"/>
                <a:gd name="T24" fmla="*/ 1826 w 3661"/>
                <a:gd name="T25" fmla="*/ 282 h 1691"/>
                <a:gd name="T26" fmla="*/ 1843 w 3661"/>
                <a:gd name="T27" fmla="*/ 284 h 1691"/>
                <a:gd name="T28" fmla="*/ 1873 w 3661"/>
                <a:gd name="T29" fmla="*/ 286 h 1691"/>
                <a:gd name="T30" fmla="*/ 1913 w 3661"/>
                <a:gd name="T31" fmla="*/ 291 h 1691"/>
                <a:gd name="T32" fmla="*/ 1957 w 3661"/>
                <a:gd name="T33" fmla="*/ 305 h 1691"/>
                <a:gd name="T34" fmla="*/ 1999 w 3661"/>
                <a:gd name="T35" fmla="*/ 326 h 1691"/>
                <a:gd name="T36" fmla="*/ 2037 w 3661"/>
                <a:gd name="T37" fmla="*/ 356 h 1691"/>
                <a:gd name="T38" fmla="*/ 2063 w 3661"/>
                <a:gd name="T39" fmla="*/ 400 h 1691"/>
                <a:gd name="T40" fmla="*/ 2073 w 3661"/>
                <a:gd name="T41" fmla="*/ 457 h 1691"/>
                <a:gd name="T42" fmla="*/ 2065 w 3661"/>
                <a:gd name="T43" fmla="*/ 531 h 1691"/>
                <a:gd name="T44" fmla="*/ 2031 w 3661"/>
                <a:gd name="T45" fmla="*/ 624 h 1691"/>
                <a:gd name="T46" fmla="*/ 1968 w 3661"/>
                <a:gd name="T47" fmla="*/ 736 h 1691"/>
                <a:gd name="T48" fmla="*/ 2081 w 3661"/>
                <a:gd name="T49" fmla="*/ 1240 h 1691"/>
                <a:gd name="T50" fmla="*/ 2472 w 3661"/>
                <a:gd name="T51" fmla="*/ 0 h 1691"/>
                <a:gd name="T52" fmla="*/ 2488 w 3661"/>
                <a:gd name="T53" fmla="*/ 10 h 1691"/>
                <a:gd name="T54" fmla="*/ 2535 w 3661"/>
                <a:gd name="T55" fmla="*/ 38 h 1691"/>
                <a:gd name="T56" fmla="*/ 2613 w 3661"/>
                <a:gd name="T57" fmla="*/ 82 h 1691"/>
                <a:gd name="T58" fmla="*/ 2718 w 3661"/>
                <a:gd name="T59" fmla="*/ 137 h 1691"/>
                <a:gd name="T60" fmla="*/ 2851 w 3661"/>
                <a:gd name="T61" fmla="*/ 202 h 1691"/>
                <a:gd name="T62" fmla="*/ 3007 w 3661"/>
                <a:gd name="T63" fmla="*/ 272 h 1691"/>
                <a:gd name="T64" fmla="*/ 3187 w 3661"/>
                <a:gd name="T65" fmla="*/ 345 h 1691"/>
                <a:gd name="T66" fmla="*/ 3334 w 3661"/>
                <a:gd name="T67" fmla="*/ 413 h 1691"/>
                <a:gd name="T68" fmla="*/ 3446 w 3661"/>
                <a:gd name="T69" fmla="*/ 501 h 1691"/>
                <a:gd name="T70" fmla="*/ 3528 w 3661"/>
                <a:gd name="T71" fmla="*/ 605 h 1691"/>
                <a:gd name="T72" fmla="*/ 3585 w 3661"/>
                <a:gd name="T73" fmla="*/ 731 h 1691"/>
                <a:gd name="T74" fmla="*/ 3621 w 3661"/>
                <a:gd name="T75" fmla="*/ 875 h 1691"/>
                <a:gd name="T76" fmla="*/ 3644 w 3661"/>
                <a:gd name="T77" fmla="*/ 1044 h 1691"/>
                <a:gd name="T78" fmla="*/ 3653 w 3661"/>
                <a:gd name="T79" fmla="*/ 1234 h 1691"/>
                <a:gd name="T80" fmla="*/ 3657 w 3661"/>
                <a:gd name="T81" fmla="*/ 1449 h 1691"/>
                <a:gd name="T82" fmla="*/ 3661 w 3661"/>
                <a:gd name="T83" fmla="*/ 1691 h 1691"/>
                <a:gd name="T84" fmla="*/ 2 w 3661"/>
                <a:gd name="T85" fmla="*/ 1567 h 1691"/>
                <a:gd name="T86" fmla="*/ 4 w 3661"/>
                <a:gd name="T87" fmla="*/ 1339 h 1691"/>
                <a:gd name="T88" fmla="*/ 11 w 3661"/>
                <a:gd name="T89" fmla="*/ 1136 h 1691"/>
                <a:gd name="T90" fmla="*/ 27 w 3661"/>
                <a:gd name="T91" fmla="*/ 957 h 1691"/>
                <a:gd name="T92" fmla="*/ 55 w 3661"/>
                <a:gd name="T93" fmla="*/ 801 h 1691"/>
                <a:gd name="T94" fmla="*/ 103 w 3661"/>
                <a:gd name="T95" fmla="*/ 664 h 1691"/>
                <a:gd name="T96" fmla="*/ 171 w 3661"/>
                <a:gd name="T97" fmla="*/ 550 h 1691"/>
                <a:gd name="T98" fmla="*/ 266 w 3661"/>
                <a:gd name="T99" fmla="*/ 455 h 1691"/>
                <a:gd name="T100" fmla="*/ 396 w 3661"/>
                <a:gd name="T101" fmla="*/ 377 h 1691"/>
                <a:gd name="T102" fmla="*/ 567 w 3661"/>
                <a:gd name="T103" fmla="*/ 308 h 1691"/>
                <a:gd name="T104" fmla="*/ 736 w 3661"/>
                <a:gd name="T105" fmla="*/ 236 h 1691"/>
                <a:gd name="T106" fmla="*/ 881 w 3661"/>
                <a:gd name="T107" fmla="*/ 170 h 1691"/>
                <a:gd name="T108" fmla="*/ 998 w 3661"/>
                <a:gd name="T109" fmla="*/ 109 h 1691"/>
                <a:gd name="T110" fmla="*/ 1090 w 3661"/>
                <a:gd name="T111" fmla="*/ 59 h 1691"/>
                <a:gd name="T112" fmla="*/ 1153 w 3661"/>
                <a:gd name="T113" fmla="*/ 21 h 1691"/>
                <a:gd name="T114" fmla="*/ 1185 w 3661"/>
                <a:gd name="T115" fmla="*/ 2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1" h="1691">
                  <a:moveTo>
                    <a:pt x="1189" y="0"/>
                  </a:moveTo>
                  <a:lnTo>
                    <a:pt x="1531" y="1090"/>
                  </a:lnTo>
                  <a:lnTo>
                    <a:pt x="1579" y="1240"/>
                  </a:lnTo>
                  <a:lnTo>
                    <a:pt x="1733" y="801"/>
                  </a:lnTo>
                  <a:lnTo>
                    <a:pt x="1689" y="736"/>
                  </a:lnTo>
                  <a:lnTo>
                    <a:pt x="1653" y="677"/>
                  </a:lnTo>
                  <a:lnTo>
                    <a:pt x="1626" y="624"/>
                  </a:lnTo>
                  <a:lnTo>
                    <a:pt x="1607" y="575"/>
                  </a:lnTo>
                  <a:lnTo>
                    <a:pt x="1594" y="531"/>
                  </a:lnTo>
                  <a:lnTo>
                    <a:pt x="1586" y="493"/>
                  </a:lnTo>
                  <a:lnTo>
                    <a:pt x="1584" y="459"/>
                  </a:lnTo>
                  <a:lnTo>
                    <a:pt x="1588" y="426"/>
                  </a:lnTo>
                  <a:lnTo>
                    <a:pt x="1596" y="400"/>
                  </a:lnTo>
                  <a:lnTo>
                    <a:pt x="1607" y="377"/>
                  </a:lnTo>
                  <a:lnTo>
                    <a:pt x="1622" y="356"/>
                  </a:lnTo>
                  <a:lnTo>
                    <a:pt x="1639" y="339"/>
                  </a:lnTo>
                  <a:lnTo>
                    <a:pt x="1658" y="326"/>
                  </a:lnTo>
                  <a:lnTo>
                    <a:pt x="1679" y="314"/>
                  </a:lnTo>
                  <a:lnTo>
                    <a:pt x="1700" y="305"/>
                  </a:lnTo>
                  <a:lnTo>
                    <a:pt x="1723" y="297"/>
                  </a:lnTo>
                  <a:lnTo>
                    <a:pt x="1744" y="291"/>
                  </a:lnTo>
                  <a:lnTo>
                    <a:pt x="1765" y="288"/>
                  </a:lnTo>
                  <a:lnTo>
                    <a:pt x="1784" y="286"/>
                  </a:lnTo>
                  <a:lnTo>
                    <a:pt x="1801" y="284"/>
                  </a:lnTo>
                  <a:lnTo>
                    <a:pt x="1816" y="284"/>
                  </a:lnTo>
                  <a:lnTo>
                    <a:pt x="1826" y="282"/>
                  </a:lnTo>
                  <a:lnTo>
                    <a:pt x="1831" y="282"/>
                  </a:lnTo>
                  <a:lnTo>
                    <a:pt x="1843" y="284"/>
                  </a:lnTo>
                  <a:lnTo>
                    <a:pt x="1856" y="284"/>
                  </a:lnTo>
                  <a:lnTo>
                    <a:pt x="1873" y="286"/>
                  </a:lnTo>
                  <a:lnTo>
                    <a:pt x="1892" y="288"/>
                  </a:lnTo>
                  <a:lnTo>
                    <a:pt x="1913" y="291"/>
                  </a:lnTo>
                  <a:lnTo>
                    <a:pt x="1934" y="297"/>
                  </a:lnTo>
                  <a:lnTo>
                    <a:pt x="1957" y="305"/>
                  </a:lnTo>
                  <a:lnTo>
                    <a:pt x="1978" y="314"/>
                  </a:lnTo>
                  <a:lnTo>
                    <a:pt x="1999" y="326"/>
                  </a:lnTo>
                  <a:lnTo>
                    <a:pt x="2020" y="339"/>
                  </a:lnTo>
                  <a:lnTo>
                    <a:pt x="2037" y="356"/>
                  </a:lnTo>
                  <a:lnTo>
                    <a:pt x="2050" y="377"/>
                  </a:lnTo>
                  <a:lnTo>
                    <a:pt x="2063" y="400"/>
                  </a:lnTo>
                  <a:lnTo>
                    <a:pt x="2071" y="426"/>
                  </a:lnTo>
                  <a:lnTo>
                    <a:pt x="2073" y="457"/>
                  </a:lnTo>
                  <a:lnTo>
                    <a:pt x="2073" y="493"/>
                  </a:lnTo>
                  <a:lnTo>
                    <a:pt x="2065" y="531"/>
                  </a:lnTo>
                  <a:lnTo>
                    <a:pt x="2052" y="575"/>
                  </a:lnTo>
                  <a:lnTo>
                    <a:pt x="2031" y="624"/>
                  </a:lnTo>
                  <a:lnTo>
                    <a:pt x="2005" y="677"/>
                  </a:lnTo>
                  <a:lnTo>
                    <a:pt x="1968" y="736"/>
                  </a:lnTo>
                  <a:lnTo>
                    <a:pt x="1925" y="801"/>
                  </a:lnTo>
                  <a:lnTo>
                    <a:pt x="2081" y="1240"/>
                  </a:lnTo>
                  <a:lnTo>
                    <a:pt x="2128" y="1090"/>
                  </a:lnTo>
                  <a:lnTo>
                    <a:pt x="2472" y="0"/>
                  </a:lnTo>
                  <a:lnTo>
                    <a:pt x="2476" y="2"/>
                  </a:lnTo>
                  <a:lnTo>
                    <a:pt x="2488" y="10"/>
                  </a:lnTo>
                  <a:lnTo>
                    <a:pt x="2508" y="21"/>
                  </a:lnTo>
                  <a:lnTo>
                    <a:pt x="2535" y="38"/>
                  </a:lnTo>
                  <a:lnTo>
                    <a:pt x="2571" y="59"/>
                  </a:lnTo>
                  <a:lnTo>
                    <a:pt x="2613" y="82"/>
                  </a:lnTo>
                  <a:lnTo>
                    <a:pt x="2663" y="109"/>
                  </a:lnTo>
                  <a:lnTo>
                    <a:pt x="2718" y="137"/>
                  </a:lnTo>
                  <a:lnTo>
                    <a:pt x="2780" y="170"/>
                  </a:lnTo>
                  <a:lnTo>
                    <a:pt x="2851" y="202"/>
                  </a:lnTo>
                  <a:lnTo>
                    <a:pt x="2927" y="236"/>
                  </a:lnTo>
                  <a:lnTo>
                    <a:pt x="3007" y="272"/>
                  </a:lnTo>
                  <a:lnTo>
                    <a:pt x="3094" y="308"/>
                  </a:lnTo>
                  <a:lnTo>
                    <a:pt x="3187" y="345"/>
                  </a:lnTo>
                  <a:lnTo>
                    <a:pt x="3265" y="377"/>
                  </a:lnTo>
                  <a:lnTo>
                    <a:pt x="3334" y="413"/>
                  </a:lnTo>
                  <a:lnTo>
                    <a:pt x="3393" y="455"/>
                  </a:lnTo>
                  <a:lnTo>
                    <a:pt x="3446" y="501"/>
                  </a:lnTo>
                  <a:lnTo>
                    <a:pt x="3490" y="550"/>
                  </a:lnTo>
                  <a:lnTo>
                    <a:pt x="3528" y="605"/>
                  </a:lnTo>
                  <a:lnTo>
                    <a:pt x="3558" y="664"/>
                  </a:lnTo>
                  <a:lnTo>
                    <a:pt x="3585" y="731"/>
                  </a:lnTo>
                  <a:lnTo>
                    <a:pt x="3606" y="801"/>
                  </a:lnTo>
                  <a:lnTo>
                    <a:pt x="3621" y="875"/>
                  </a:lnTo>
                  <a:lnTo>
                    <a:pt x="3634" y="957"/>
                  </a:lnTo>
                  <a:lnTo>
                    <a:pt x="3644" y="1044"/>
                  </a:lnTo>
                  <a:lnTo>
                    <a:pt x="3650" y="1136"/>
                  </a:lnTo>
                  <a:lnTo>
                    <a:pt x="3653" y="1234"/>
                  </a:lnTo>
                  <a:lnTo>
                    <a:pt x="3657" y="1339"/>
                  </a:lnTo>
                  <a:lnTo>
                    <a:pt x="3657" y="1449"/>
                  </a:lnTo>
                  <a:lnTo>
                    <a:pt x="3659" y="1567"/>
                  </a:lnTo>
                  <a:lnTo>
                    <a:pt x="3661" y="1691"/>
                  </a:lnTo>
                  <a:lnTo>
                    <a:pt x="0" y="1691"/>
                  </a:lnTo>
                  <a:lnTo>
                    <a:pt x="2" y="1567"/>
                  </a:lnTo>
                  <a:lnTo>
                    <a:pt x="2" y="1449"/>
                  </a:lnTo>
                  <a:lnTo>
                    <a:pt x="4" y="1339"/>
                  </a:lnTo>
                  <a:lnTo>
                    <a:pt x="8" y="1234"/>
                  </a:lnTo>
                  <a:lnTo>
                    <a:pt x="11" y="1136"/>
                  </a:lnTo>
                  <a:lnTo>
                    <a:pt x="17" y="1044"/>
                  </a:lnTo>
                  <a:lnTo>
                    <a:pt x="27" y="957"/>
                  </a:lnTo>
                  <a:lnTo>
                    <a:pt x="38" y="875"/>
                  </a:lnTo>
                  <a:lnTo>
                    <a:pt x="55" y="801"/>
                  </a:lnTo>
                  <a:lnTo>
                    <a:pt x="76" y="731"/>
                  </a:lnTo>
                  <a:lnTo>
                    <a:pt x="103" y="664"/>
                  </a:lnTo>
                  <a:lnTo>
                    <a:pt x="133" y="605"/>
                  </a:lnTo>
                  <a:lnTo>
                    <a:pt x="171" y="550"/>
                  </a:lnTo>
                  <a:lnTo>
                    <a:pt x="215" y="501"/>
                  </a:lnTo>
                  <a:lnTo>
                    <a:pt x="266" y="455"/>
                  </a:lnTo>
                  <a:lnTo>
                    <a:pt x="327" y="413"/>
                  </a:lnTo>
                  <a:lnTo>
                    <a:pt x="396" y="377"/>
                  </a:lnTo>
                  <a:lnTo>
                    <a:pt x="474" y="345"/>
                  </a:lnTo>
                  <a:lnTo>
                    <a:pt x="567" y="308"/>
                  </a:lnTo>
                  <a:lnTo>
                    <a:pt x="654" y="272"/>
                  </a:lnTo>
                  <a:lnTo>
                    <a:pt x="736" y="236"/>
                  </a:lnTo>
                  <a:lnTo>
                    <a:pt x="810" y="202"/>
                  </a:lnTo>
                  <a:lnTo>
                    <a:pt x="881" y="170"/>
                  </a:lnTo>
                  <a:lnTo>
                    <a:pt x="943" y="137"/>
                  </a:lnTo>
                  <a:lnTo>
                    <a:pt x="998" y="109"/>
                  </a:lnTo>
                  <a:lnTo>
                    <a:pt x="1048" y="82"/>
                  </a:lnTo>
                  <a:lnTo>
                    <a:pt x="1090" y="59"/>
                  </a:lnTo>
                  <a:lnTo>
                    <a:pt x="1126" y="38"/>
                  </a:lnTo>
                  <a:lnTo>
                    <a:pt x="1153" y="21"/>
                  </a:lnTo>
                  <a:lnTo>
                    <a:pt x="1172" y="10"/>
                  </a:lnTo>
                  <a:lnTo>
                    <a:pt x="1185" y="2"/>
                  </a:lnTo>
                  <a:lnTo>
                    <a:pt x="1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sp>
          <p:nvSpPr>
            <p:cNvPr id="84" name="Freeform 196"/>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sp>
          <p:nvSpPr>
            <p:cNvPr id="85" name="Freeform 197"/>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sp>
          <p:nvSpPr>
            <p:cNvPr id="86" name="Freeform 198"/>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sp>
          <p:nvSpPr>
            <p:cNvPr id="87" name="Freeform 199"/>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sp>
          <p:nvSpPr>
            <p:cNvPr id="88" name="Freeform 200"/>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grpSp>
      <p:grpSp>
        <p:nvGrpSpPr>
          <p:cNvPr id="89" name="Group 88"/>
          <p:cNvGrpSpPr/>
          <p:nvPr/>
        </p:nvGrpSpPr>
        <p:grpSpPr>
          <a:xfrm>
            <a:off x="391984" y="3930721"/>
            <a:ext cx="248786" cy="303129"/>
            <a:chOff x="1814513" y="4489450"/>
            <a:chExt cx="268287" cy="304800"/>
          </a:xfrm>
          <a:solidFill>
            <a:schemeClr val="bg1"/>
          </a:solidFill>
        </p:grpSpPr>
        <p:sp>
          <p:nvSpPr>
            <p:cNvPr id="90" name="Freeform 1090"/>
            <p:cNvSpPr>
              <a:spLocks/>
            </p:cNvSpPr>
            <p:nvPr/>
          </p:nvSpPr>
          <p:spPr bwMode="auto">
            <a:xfrm>
              <a:off x="1814513" y="4670425"/>
              <a:ext cx="268287" cy="123825"/>
            </a:xfrm>
            <a:custGeom>
              <a:avLst/>
              <a:gdLst>
                <a:gd name="T0" fmla="*/ 2063 w 3042"/>
                <a:gd name="T1" fmla="*/ 6 h 1411"/>
                <a:gd name="T2" fmla="*/ 2110 w 3042"/>
                <a:gd name="T3" fmla="*/ 34 h 1411"/>
                <a:gd name="T4" fmla="*/ 2194 w 3042"/>
                <a:gd name="T5" fmla="*/ 81 h 1411"/>
                <a:gd name="T6" fmla="*/ 2314 w 3042"/>
                <a:gd name="T7" fmla="*/ 143 h 1411"/>
                <a:gd name="T8" fmla="*/ 2466 w 3042"/>
                <a:gd name="T9" fmla="*/ 214 h 1411"/>
                <a:gd name="T10" fmla="*/ 2648 w 3042"/>
                <a:gd name="T11" fmla="*/ 288 h 1411"/>
                <a:gd name="T12" fmla="*/ 2793 w 3042"/>
                <a:gd name="T13" fmla="*/ 361 h 1411"/>
                <a:gd name="T14" fmla="*/ 2897 w 3042"/>
                <a:gd name="T15" fmla="*/ 456 h 1411"/>
                <a:gd name="T16" fmla="*/ 2965 w 3042"/>
                <a:gd name="T17" fmla="*/ 575 h 1411"/>
                <a:gd name="T18" fmla="*/ 3007 w 3042"/>
                <a:gd name="T19" fmla="*/ 719 h 1411"/>
                <a:gd name="T20" fmla="*/ 3029 w 3042"/>
                <a:gd name="T21" fmla="*/ 892 h 1411"/>
                <a:gd name="T22" fmla="*/ 3038 w 3042"/>
                <a:gd name="T23" fmla="*/ 1094 h 1411"/>
                <a:gd name="T24" fmla="*/ 3041 w 3042"/>
                <a:gd name="T25" fmla="*/ 1326 h 1411"/>
                <a:gd name="T26" fmla="*/ 1 w 3042"/>
                <a:gd name="T27" fmla="*/ 1326 h 1411"/>
                <a:gd name="T28" fmla="*/ 4 w 3042"/>
                <a:gd name="T29" fmla="*/ 1094 h 1411"/>
                <a:gd name="T30" fmla="*/ 13 w 3042"/>
                <a:gd name="T31" fmla="*/ 893 h 1411"/>
                <a:gd name="T32" fmla="*/ 35 w 3042"/>
                <a:gd name="T33" fmla="*/ 720 h 1411"/>
                <a:gd name="T34" fmla="*/ 76 w 3042"/>
                <a:gd name="T35" fmla="*/ 575 h 1411"/>
                <a:gd name="T36" fmla="*/ 145 w 3042"/>
                <a:gd name="T37" fmla="*/ 456 h 1411"/>
                <a:gd name="T38" fmla="*/ 248 w 3042"/>
                <a:gd name="T39" fmla="*/ 361 h 1411"/>
                <a:gd name="T40" fmla="*/ 392 w 3042"/>
                <a:gd name="T41" fmla="*/ 289 h 1411"/>
                <a:gd name="T42" fmla="*/ 575 w 3042"/>
                <a:gd name="T43" fmla="*/ 215 h 1411"/>
                <a:gd name="T44" fmla="*/ 727 w 3042"/>
                <a:gd name="T45" fmla="*/ 143 h 1411"/>
                <a:gd name="T46" fmla="*/ 847 w 3042"/>
                <a:gd name="T47" fmla="*/ 82 h 1411"/>
                <a:gd name="T48" fmla="*/ 932 w 3042"/>
                <a:gd name="T49" fmla="*/ 35 h 1411"/>
                <a:gd name="T50" fmla="*/ 978 w 3042"/>
                <a:gd name="T51" fmla="*/ 6 h 1411"/>
                <a:gd name="T52" fmla="*/ 1274 w 3042"/>
                <a:gd name="T53" fmla="*/ 909 h 1411"/>
                <a:gd name="T54" fmla="*/ 1412 w 3042"/>
                <a:gd name="T55" fmla="*/ 623 h 1411"/>
                <a:gd name="T56" fmla="*/ 1349 w 3042"/>
                <a:gd name="T57" fmla="*/ 509 h 1411"/>
                <a:gd name="T58" fmla="*/ 1321 w 3042"/>
                <a:gd name="T59" fmla="*/ 420 h 1411"/>
                <a:gd name="T60" fmla="*/ 1322 w 3042"/>
                <a:gd name="T61" fmla="*/ 351 h 1411"/>
                <a:gd name="T62" fmla="*/ 1345 w 3042"/>
                <a:gd name="T63" fmla="*/ 303 h 1411"/>
                <a:gd name="T64" fmla="*/ 1381 w 3042"/>
                <a:gd name="T65" fmla="*/ 270 h 1411"/>
                <a:gd name="T66" fmla="*/ 1425 w 3042"/>
                <a:gd name="T67" fmla="*/ 250 h 1411"/>
                <a:gd name="T68" fmla="*/ 1468 w 3042"/>
                <a:gd name="T69" fmla="*/ 240 h 1411"/>
                <a:gd name="T70" fmla="*/ 1504 w 3042"/>
                <a:gd name="T71" fmla="*/ 236 h 1411"/>
                <a:gd name="T72" fmla="*/ 1523 w 3042"/>
                <a:gd name="T73" fmla="*/ 235 h 1411"/>
                <a:gd name="T74" fmla="*/ 1550 w 3042"/>
                <a:gd name="T75" fmla="*/ 236 h 1411"/>
                <a:gd name="T76" fmla="*/ 1589 w 3042"/>
                <a:gd name="T77" fmla="*/ 242 h 1411"/>
                <a:gd name="T78" fmla="*/ 1633 w 3042"/>
                <a:gd name="T79" fmla="*/ 256 h 1411"/>
                <a:gd name="T80" fmla="*/ 1675 w 3042"/>
                <a:gd name="T81" fmla="*/ 280 h 1411"/>
                <a:gd name="T82" fmla="*/ 1707 w 3042"/>
                <a:gd name="T83" fmla="*/ 318 h 1411"/>
                <a:gd name="T84" fmla="*/ 1724 w 3042"/>
                <a:gd name="T85" fmla="*/ 373 h 1411"/>
                <a:gd name="T86" fmla="*/ 1716 w 3042"/>
                <a:gd name="T87" fmla="*/ 446 h 1411"/>
                <a:gd name="T88" fmla="*/ 1677 w 3042"/>
                <a:gd name="T89" fmla="*/ 544 h 1411"/>
                <a:gd name="T90" fmla="*/ 1600 w 3042"/>
                <a:gd name="T91" fmla="*/ 667 h 1411"/>
                <a:gd name="T92" fmla="*/ 2055 w 3042"/>
                <a:gd name="T93" fmla="*/ 0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42" h="1411">
                  <a:moveTo>
                    <a:pt x="2055" y="0"/>
                  </a:moveTo>
                  <a:lnTo>
                    <a:pt x="2057" y="1"/>
                  </a:lnTo>
                  <a:lnTo>
                    <a:pt x="2063" y="6"/>
                  </a:lnTo>
                  <a:lnTo>
                    <a:pt x="2074" y="13"/>
                  </a:lnTo>
                  <a:lnTo>
                    <a:pt x="2090" y="22"/>
                  </a:lnTo>
                  <a:lnTo>
                    <a:pt x="2110" y="34"/>
                  </a:lnTo>
                  <a:lnTo>
                    <a:pt x="2134" y="48"/>
                  </a:lnTo>
                  <a:lnTo>
                    <a:pt x="2163" y="64"/>
                  </a:lnTo>
                  <a:lnTo>
                    <a:pt x="2194" y="81"/>
                  </a:lnTo>
                  <a:lnTo>
                    <a:pt x="2231" y="101"/>
                  </a:lnTo>
                  <a:lnTo>
                    <a:pt x="2271" y="121"/>
                  </a:lnTo>
                  <a:lnTo>
                    <a:pt x="2314" y="143"/>
                  </a:lnTo>
                  <a:lnTo>
                    <a:pt x="2361" y="165"/>
                  </a:lnTo>
                  <a:lnTo>
                    <a:pt x="2412" y="189"/>
                  </a:lnTo>
                  <a:lnTo>
                    <a:pt x="2466" y="214"/>
                  </a:lnTo>
                  <a:lnTo>
                    <a:pt x="2524" y="238"/>
                  </a:lnTo>
                  <a:lnTo>
                    <a:pt x="2584" y="263"/>
                  </a:lnTo>
                  <a:lnTo>
                    <a:pt x="2648" y="288"/>
                  </a:lnTo>
                  <a:lnTo>
                    <a:pt x="2702" y="310"/>
                  </a:lnTo>
                  <a:lnTo>
                    <a:pt x="2750" y="334"/>
                  </a:lnTo>
                  <a:lnTo>
                    <a:pt x="2793" y="361"/>
                  </a:lnTo>
                  <a:lnTo>
                    <a:pt x="2832" y="389"/>
                  </a:lnTo>
                  <a:lnTo>
                    <a:pt x="2867" y="421"/>
                  </a:lnTo>
                  <a:lnTo>
                    <a:pt x="2897" y="456"/>
                  </a:lnTo>
                  <a:lnTo>
                    <a:pt x="2923" y="493"/>
                  </a:lnTo>
                  <a:lnTo>
                    <a:pt x="2946" y="531"/>
                  </a:lnTo>
                  <a:lnTo>
                    <a:pt x="2965" y="575"/>
                  </a:lnTo>
                  <a:lnTo>
                    <a:pt x="2982" y="620"/>
                  </a:lnTo>
                  <a:lnTo>
                    <a:pt x="2996" y="668"/>
                  </a:lnTo>
                  <a:lnTo>
                    <a:pt x="3007" y="719"/>
                  </a:lnTo>
                  <a:lnTo>
                    <a:pt x="3017" y="774"/>
                  </a:lnTo>
                  <a:lnTo>
                    <a:pt x="3023" y="832"/>
                  </a:lnTo>
                  <a:lnTo>
                    <a:pt x="3029" y="892"/>
                  </a:lnTo>
                  <a:lnTo>
                    <a:pt x="3033" y="956"/>
                  </a:lnTo>
                  <a:lnTo>
                    <a:pt x="3036" y="1023"/>
                  </a:lnTo>
                  <a:lnTo>
                    <a:pt x="3038" y="1094"/>
                  </a:lnTo>
                  <a:lnTo>
                    <a:pt x="3039" y="1167"/>
                  </a:lnTo>
                  <a:lnTo>
                    <a:pt x="3040" y="1245"/>
                  </a:lnTo>
                  <a:lnTo>
                    <a:pt x="3041" y="1326"/>
                  </a:lnTo>
                  <a:lnTo>
                    <a:pt x="3042" y="1411"/>
                  </a:lnTo>
                  <a:lnTo>
                    <a:pt x="0" y="1411"/>
                  </a:lnTo>
                  <a:lnTo>
                    <a:pt x="1" y="1326"/>
                  </a:lnTo>
                  <a:lnTo>
                    <a:pt x="2" y="1245"/>
                  </a:lnTo>
                  <a:lnTo>
                    <a:pt x="3" y="1167"/>
                  </a:lnTo>
                  <a:lnTo>
                    <a:pt x="4" y="1094"/>
                  </a:lnTo>
                  <a:lnTo>
                    <a:pt x="6" y="1023"/>
                  </a:lnTo>
                  <a:lnTo>
                    <a:pt x="8" y="956"/>
                  </a:lnTo>
                  <a:lnTo>
                    <a:pt x="13" y="893"/>
                  </a:lnTo>
                  <a:lnTo>
                    <a:pt x="18" y="832"/>
                  </a:lnTo>
                  <a:lnTo>
                    <a:pt x="25" y="774"/>
                  </a:lnTo>
                  <a:lnTo>
                    <a:pt x="35" y="720"/>
                  </a:lnTo>
                  <a:lnTo>
                    <a:pt x="46" y="668"/>
                  </a:lnTo>
                  <a:lnTo>
                    <a:pt x="60" y="620"/>
                  </a:lnTo>
                  <a:lnTo>
                    <a:pt x="76" y="575"/>
                  </a:lnTo>
                  <a:lnTo>
                    <a:pt x="95" y="533"/>
                  </a:lnTo>
                  <a:lnTo>
                    <a:pt x="119" y="493"/>
                  </a:lnTo>
                  <a:lnTo>
                    <a:pt x="145" y="456"/>
                  </a:lnTo>
                  <a:lnTo>
                    <a:pt x="175" y="422"/>
                  </a:lnTo>
                  <a:lnTo>
                    <a:pt x="210" y="390"/>
                  </a:lnTo>
                  <a:lnTo>
                    <a:pt x="248" y="361"/>
                  </a:lnTo>
                  <a:lnTo>
                    <a:pt x="292" y="335"/>
                  </a:lnTo>
                  <a:lnTo>
                    <a:pt x="339" y="310"/>
                  </a:lnTo>
                  <a:lnTo>
                    <a:pt x="392" y="289"/>
                  </a:lnTo>
                  <a:lnTo>
                    <a:pt x="456" y="264"/>
                  </a:lnTo>
                  <a:lnTo>
                    <a:pt x="517" y="239"/>
                  </a:lnTo>
                  <a:lnTo>
                    <a:pt x="575" y="215"/>
                  </a:lnTo>
                  <a:lnTo>
                    <a:pt x="630" y="189"/>
                  </a:lnTo>
                  <a:lnTo>
                    <a:pt x="680" y="166"/>
                  </a:lnTo>
                  <a:lnTo>
                    <a:pt x="727" y="143"/>
                  </a:lnTo>
                  <a:lnTo>
                    <a:pt x="771" y="122"/>
                  </a:lnTo>
                  <a:lnTo>
                    <a:pt x="811" y="101"/>
                  </a:lnTo>
                  <a:lnTo>
                    <a:pt x="847" y="82"/>
                  </a:lnTo>
                  <a:lnTo>
                    <a:pt x="879" y="64"/>
                  </a:lnTo>
                  <a:lnTo>
                    <a:pt x="908" y="48"/>
                  </a:lnTo>
                  <a:lnTo>
                    <a:pt x="932" y="35"/>
                  </a:lnTo>
                  <a:lnTo>
                    <a:pt x="952" y="23"/>
                  </a:lnTo>
                  <a:lnTo>
                    <a:pt x="967" y="14"/>
                  </a:lnTo>
                  <a:lnTo>
                    <a:pt x="978" y="6"/>
                  </a:lnTo>
                  <a:lnTo>
                    <a:pt x="985" y="2"/>
                  </a:lnTo>
                  <a:lnTo>
                    <a:pt x="987" y="1"/>
                  </a:lnTo>
                  <a:lnTo>
                    <a:pt x="1274" y="909"/>
                  </a:lnTo>
                  <a:lnTo>
                    <a:pt x="1313" y="1034"/>
                  </a:lnTo>
                  <a:lnTo>
                    <a:pt x="1443" y="667"/>
                  </a:lnTo>
                  <a:lnTo>
                    <a:pt x="1412" y="623"/>
                  </a:lnTo>
                  <a:lnTo>
                    <a:pt x="1387" y="582"/>
                  </a:lnTo>
                  <a:lnTo>
                    <a:pt x="1366" y="544"/>
                  </a:lnTo>
                  <a:lnTo>
                    <a:pt x="1349" y="509"/>
                  </a:lnTo>
                  <a:lnTo>
                    <a:pt x="1337" y="477"/>
                  </a:lnTo>
                  <a:lnTo>
                    <a:pt x="1327" y="446"/>
                  </a:lnTo>
                  <a:lnTo>
                    <a:pt x="1321" y="420"/>
                  </a:lnTo>
                  <a:lnTo>
                    <a:pt x="1319" y="395"/>
                  </a:lnTo>
                  <a:lnTo>
                    <a:pt x="1319" y="373"/>
                  </a:lnTo>
                  <a:lnTo>
                    <a:pt x="1322" y="351"/>
                  </a:lnTo>
                  <a:lnTo>
                    <a:pt x="1328" y="334"/>
                  </a:lnTo>
                  <a:lnTo>
                    <a:pt x="1336" y="318"/>
                  </a:lnTo>
                  <a:lnTo>
                    <a:pt x="1345" y="303"/>
                  </a:lnTo>
                  <a:lnTo>
                    <a:pt x="1356" y="290"/>
                  </a:lnTo>
                  <a:lnTo>
                    <a:pt x="1368" y="280"/>
                  </a:lnTo>
                  <a:lnTo>
                    <a:pt x="1381" y="270"/>
                  </a:lnTo>
                  <a:lnTo>
                    <a:pt x="1396" y="262"/>
                  </a:lnTo>
                  <a:lnTo>
                    <a:pt x="1410" y="256"/>
                  </a:lnTo>
                  <a:lnTo>
                    <a:pt x="1425" y="250"/>
                  </a:lnTo>
                  <a:lnTo>
                    <a:pt x="1440" y="245"/>
                  </a:lnTo>
                  <a:lnTo>
                    <a:pt x="1454" y="242"/>
                  </a:lnTo>
                  <a:lnTo>
                    <a:pt x="1468" y="240"/>
                  </a:lnTo>
                  <a:lnTo>
                    <a:pt x="1482" y="238"/>
                  </a:lnTo>
                  <a:lnTo>
                    <a:pt x="1493" y="236"/>
                  </a:lnTo>
                  <a:lnTo>
                    <a:pt x="1504" y="236"/>
                  </a:lnTo>
                  <a:lnTo>
                    <a:pt x="1513" y="235"/>
                  </a:lnTo>
                  <a:lnTo>
                    <a:pt x="1520" y="235"/>
                  </a:lnTo>
                  <a:lnTo>
                    <a:pt x="1523" y="235"/>
                  </a:lnTo>
                  <a:lnTo>
                    <a:pt x="1530" y="235"/>
                  </a:lnTo>
                  <a:lnTo>
                    <a:pt x="1539" y="236"/>
                  </a:lnTo>
                  <a:lnTo>
                    <a:pt x="1550" y="236"/>
                  </a:lnTo>
                  <a:lnTo>
                    <a:pt x="1561" y="238"/>
                  </a:lnTo>
                  <a:lnTo>
                    <a:pt x="1575" y="240"/>
                  </a:lnTo>
                  <a:lnTo>
                    <a:pt x="1589" y="242"/>
                  </a:lnTo>
                  <a:lnTo>
                    <a:pt x="1603" y="245"/>
                  </a:lnTo>
                  <a:lnTo>
                    <a:pt x="1618" y="250"/>
                  </a:lnTo>
                  <a:lnTo>
                    <a:pt x="1633" y="256"/>
                  </a:lnTo>
                  <a:lnTo>
                    <a:pt x="1647" y="262"/>
                  </a:lnTo>
                  <a:lnTo>
                    <a:pt x="1662" y="270"/>
                  </a:lnTo>
                  <a:lnTo>
                    <a:pt x="1675" y="280"/>
                  </a:lnTo>
                  <a:lnTo>
                    <a:pt x="1687" y="290"/>
                  </a:lnTo>
                  <a:lnTo>
                    <a:pt x="1698" y="303"/>
                  </a:lnTo>
                  <a:lnTo>
                    <a:pt x="1707" y="318"/>
                  </a:lnTo>
                  <a:lnTo>
                    <a:pt x="1715" y="334"/>
                  </a:lnTo>
                  <a:lnTo>
                    <a:pt x="1721" y="351"/>
                  </a:lnTo>
                  <a:lnTo>
                    <a:pt x="1724" y="373"/>
                  </a:lnTo>
                  <a:lnTo>
                    <a:pt x="1724" y="395"/>
                  </a:lnTo>
                  <a:lnTo>
                    <a:pt x="1722" y="420"/>
                  </a:lnTo>
                  <a:lnTo>
                    <a:pt x="1716" y="446"/>
                  </a:lnTo>
                  <a:lnTo>
                    <a:pt x="1706" y="477"/>
                  </a:lnTo>
                  <a:lnTo>
                    <a:pt x="1694" y="509"/>
                  </a:lnTo>
                  <a:lnTo>
                    <a:pt x="1677" y="544"/>
                  </a:lnTo>
                  <a:lnTo>
                    <a:pt x="1656" y="582"/>
                  </a:lnTo>
                  <a:lnTo>
                    <a:pt x="1631" y="623"/>
                  </a:lnTo>
                  <a:lnTo>
                    <a:pt x="1600" y="667"/>
                  </a:lnTo>
                  <a:lnTo>
                    <a:pt x="1728" y="1033"/>
                  </a:lnTo>
                  <a:lnTo>
                    <a:pt x="1768" y="909"/>
                  </a:lnTo>
                  <a:lnTo>
                    <a:pt x="20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sp>
          <p:nvSpPr>
            <p:cNvPr id="91" name="Freeform 1091"/>
            <p:cNvSpPr>
              <a:spLocks noEditPoints="1"/>
            </p:cNvSpPr>
            <p:nvPr/>
          </p:nvSpPr>
          <p:spPr bwMode="auto">
            <a:xfrm>
              <a:off x="1857375" y="4489450"/>
              <a:ext cx="179387" cy="180975"/>
            </a:xfrm>
            <a:custGeom>
              <a:avLst/>
              <a:gdLst>
                <a:gd name="T0" fmla="*/ 858 w 2036"/>
                <a:gd name="T1" fmla="*/ 580 h 2042"/>
                <a:gd name="T2" fmla="*/ 686 w 2036"/>
                <a:gd name="T3" fmla="*/ 691 h 2042"/>
                <a:gd name="T4" fmla="*/ 577 w 2036"/>
                <a:gd name="T5" fmla="*/ 864 h 2042"/>
                <a:gd name="T6" fmla="*/ 554 w 2036"/>
                <a:gd name="T7" fmla="*/ 1078 h 2042"/>
                <a:gd name="T8" fmla="*/ 624 w 2036"/>
                <a:gd name="T9" fmla="*/ 1274 h 2042"/>
                <a:gd name="T10" fmla="*/ 769 w 2036"/>
                <a:gd name="T11" fmla="*/ 1418 h 2042"/>
                <a:gd name="T12" fmla="*/ 965 w 2036"/>
                <a:gd name="T13" fmla="*/ 1488 h 2042"/>
                <a:gd name="T14" fmla="*/ 1177 w 2036"/>
                <a:gd name="T15" fmla="*/ 1462 h 2042"/>
                <a:gd name="T16" fmla="*/ 1350 w 2036"/>
                <a:gd name="T17" fmla="*/ 1352 h 2042"/>
                <a:gd name="T18" fmla="*/ 1459 w 2036"/>
                <a:gd name="T19" fmla="*/ 1178 h 2042"/>
                <a:gd name="T20" fmla="*/ 1482 w 2036"/>
                <a:gd name="T21" fmla="*/ 964 h 2042"/>
                <a:gd name="T22" fmla="*/ 1412 w 2036"/>
                <a:gd name="T23" fmla="*/ 769 h 2042"/>
                <a:gd name="T24" fmla="*/ 1267 w 2036"/>
                <a:gd name="T25" fmla="*/ 624 h 2042"/>
                <a:gd name="T26" fmla="*/ 1071 w 2036"/>
                <a:gd name="T27" fmla="*/ 555 h 2042"/>
                <a:gd name="T28" fmla="*/ 1130 w 2036"/>
                <a:gd name="T29" fmla="*/ 11 h 2042"/>
                <a:gd name="T30" fmla="*/ 1173 w 2036"/>
                <a:gd name="T31" fmla="*/ 86 h 2042"/>
                <a:gd name="T32" fmla="*/ 1356 w 2036"/>
                <a:gd name="T33" fmla="*/ 279 h 2042"/>
                <a:gd name="T34" fmla="*/ 1577 w 2036"/>
                <a:gd name="T35" fmla="*/ 234 h 2042"/>
                <a:gd name="T36" fmla="*/ 1650 w 2036"/>
                <a:gd name="T37" fmla="*/ 224 h 2042"/>
                <a:gd name="T38" fmla="*/ 1799 w 2036"/>
                <a:gd name="T39" fmla="*/ 364 h 2042"/>
                <a:gd name="T40" fmla="*/ 1808 w 2036"/>
                <a:gd name="T41" fmla="*/ 438 h 2042"/>
                <a:gd name="T42" fmla="*/ 1726 w 2036"/>
                <a:gd name="T43" fmla="*/ 620 h 2042"/>
                <a:gd name="T44" fmla="*/ 1815 w 2036"/>
                <a:gd name="T45" fmla="*/ 859 h 2042"/>
                <a:gd name="T46" fmla="*/ 2010 w 2036"/>
                <a:gd name="T47" fmla="*/ 883 h 2042"/>
                <a:gd name="T48" fmla="*/ 2036 w 2036"/>
                <a:gd name="T49" fmla="*/ 1091 h 2042"/>
                <a:gd name="T50" fmla="*/ 1993 w 2036"/>
                <a:gd name="T51" fmla="*/ 1165 h 2042"/>
                <a:gd name="T52" fmla="*/ 1801 w 2036"/>
                <a:gd name="T53" fmla="*/ 1241 h 2042"/>
                <a:gd name="T54" fmla="*/ 1696 w 2036"/>
                <a:gd name="T55" fmla="*/ 1472 h 2042"/>
                <a:gd name="T56" fmla="*/ 1816 w 2036"/>
                <a:gd name="T57" fmla="*/ 1618 h 2042"/>
                <a:gd name="T58" fmla="*/ 1791 w 2036"/>
                <a:gd name="T59" fmla="*/ 1689 h 2042"/>
                <a:gd name="T60" fmla="*/ 1637 w 2036"/>
                <a:gd name="T61" fmla="*/ 1817 h 2042"/>
                <a:gd name="T62" fmla="*/ 1566 w 2036"/>
                <a:gd name="T63" fmla="*/ 1793 h 2042"/>
                <a:gd name="T64" fmla="*/ 1304 w 2036"/>
                <a:gd name="T65" fmla="*/ 1785 h 2042"/>
                <a:gd name="T66" fmla="*/ 1178 w 2036"/>
                <a:gd name="T67" fmla="*/ 1978 h 2042"/>
                <a:gd name="T68" fmla="*/ 1118 w 2036"/>
                <a:gd name="T69" fmla="*/ 2039 h 2042"/>
                <a:gd name="T70" fmla="*/ 906 w 2036"/>
                <a:gd name="T71" fmla="*/ 2032 h 2042"/>
                <a:gd name="T72" fmla="*/ 863 w 2036"/>
                <a:gd name="T73" fmla="*/ 1957 h 2042"/>
                <a:gd name="T74" fmla="*/ 680 w 2036"/>
                <a:gd name="T75" fmla="*/ 1763 h 2042"/>
                <a:gd name="T76" fmla="*/ 459 w 2036"/>
                <a:gd name="T77" fmla="*/ 1809 h 2042"/>
                <a:gd name="T78" fmla="*/ 386 w 2036"/>
                <a:gd name="T79" fmla="*/ 1818 h 2042"/>
                <a:gd name="T80" fmla="*/ 237 w 2036"/>
                <a:gd name="T81" fmla="*/ 1679 h 2042"/>
                <a:gd name="T82" fmla="*/ 228 w 2036"/>
                <a:gd name="T83" fmla="*/ 1605 h 2042"/>
                <a:gd name="T84" fmla="*/ 310 w 2036"/>
                <a:gd name="T85" fmla="*/ 1423 h 2042"/>
                <a:gd name="T86" fmla="*/ 221 w 2036"/>
                <a:gd name="T87" fmla="*/ 1184 h 2042"/>
                <a:gd name="T88" fmla="*/ 26 w 2036"/>
                <a:gd name="T89" fmla="*/ 1159 h 2042"/>
                <a:gd name="T90" fmla="*/ 0 w 2036"/>
                <a:gd name="T91" fmla="*/ 953 h 2042"/>
                <a:gd name="T92" fmla="*/ 42 w 2036"/>
                <a:gd name="T93" fmla="*/ 878 h 2042"/>
                <a:gd name="T94" fmla="*/ 234 w 2036"/>
                <a:gd name="T95" fmla="*/ 802 h 2042"/>
                <a:gd name="T96" fmla="*/ 340 w 2036"/>
                <a:gd name="T97" fmla="*/ 572 h 2042"/>
                <a:gd name="T98" fmla="*/ 220 w 2036"/>
                <a:gd name="T99" fmla="*/ 424 h 2042"/>
                <a:gd name="T100" fmla="*/ 244 w 2036"/>
                <a:gd name="T101" fmla="*/ 354 h 2042"/>
                <a:gd name="T102" fmla="*/ 398 w 2036"/>
                <a:gd name="T103" fmla="*/ 225 h 2042"/>
                <a:gd name="T104" fmla="*/ 469 w 2036"/>
                <a:gd name="T105" fmla="*/ 250 h 2042"/>
                <a:gd name="T106" fmla="*/ 732 w 2036"/>
                <a:gd name="T107" fmla="*/ 257 h 2042"/>
                <a:gd name="T108" fmla="*/ 858 w 2036"/>
                <a:gd name="T109" fmla="*/ 64 h 2042"/>
                <a:gd name="T110" fmla="*/ 918 w 2036"/>
                <a:gd name="T111" fmla="*/ 3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36" h="2042">
                  <a:moveTo>
                    <a:pt x="1016" y="552"/>
                  </a:moveTo>
                  <a:lnTo>
                    <a:pt x="962" y="556"/>
                  </a:lnTo>
                  <a:lnTo>
                    <a:pt x="908" y="565"/>
                  </a:lnTo>
                  <a:lnTo>
                    <a:pt x="858" y="580"/>
                  </a:lnTo>
                  <a:lnTo>
                    <a:pt x="811" y="600"/>
                  </a:lnTo>
                  <a:lnTo>
                    <a:pt x="766" y="626"/>
                  </a:lnTo>
                  <a:lnTo>
                    <a:pt x="724" y="656"/>
                  </a:lnTo>
                  <a:lnTo>
                    <a:pt x="686" y="691"/>
                  </a:lnTo>
                  <a:lnTo>
                    <a:pt x="651" y="730"/>
                  </a:lnTo>
                  <a:lnTo>
                    <a:pt x="622" y="772"/>
                  </a:lnTo>
                  <a:lnTo>
                    <a:pt x="597" y="817"/>
                  </a:lnTo>
                  <a:lnTo>
                    <a:pt x="577" y="864"/>
                  </a:lnTo>
                  <a:lnTo>
                    <a:pt x="562" y="916"/>
                  </a:lnTo>
                  <a:lnTo>
                    <a:pt x="553" y="969"/>
                  </a:lnTo>
                  <a:lnTo>
                    <a:pt x="550" y="1023"/>
                  </a:lnTo>
                  <a:lnTo>
                    <a:pt x="554" y="1078"/>
                  </a:lnTo>
                  <a:lnTo>
                    <a:pt x="563" y="1131"/>
                  </a:lnTo>
                  <a:lnTo>
                    <a:pt x="578" y="1181"/>
                  </a:lnTo>
                  <a:lnTo>
                    <a:pt x="598" y="1230"/>
                  </a:lnTo>
                  <a:lnTo>
                    <a:pt x="624" y="1274"/>
                  </a:lnTo>
                  <a:lnTo>
                    <a:pt x="653" y="1316"/>
                  </a:lnTo>
                  <a:lnTo>
                    <a:pt x="688" y="1354"/>
                  </a:lnTo>
                  <a:lnTo>
                    <a:pt x="727" y="1389"/>
                  </a:lnTo>
                  <a:lnTo>
                    <a:pt x="769" y="1418"/>
                  </a:lnTo>
                  <a:lnTo>
                    <a:pt x="814" y="1443"/>
                  </a:lnTo>
                  <a:lnTo>
                    <a:pt x="861" y="1463"/>
                  </a:lnTo>
                  <a:lnTo>
                    <a:pt x="913" y="1478"/>
                  </a:lnTo>
                  <a:lnTo>
                    <a:pt x="965" y="1488"/>
                  </a:lnTo>
                  <a:lnTo>
                    <a:pt x="1020" y="1491"/>
                  </a:lnTo>
                  <a:lnTo>
                    <a:pt x="1074" y="1488"/>
                  </a:lnTo>
                  <a:lnTo>
                    <a:pt x="1127" y="1478"/>
                  </a:lnTo>
                  <a:lnTo>
                    <a:pt x="1177" y="1462"/>
                  </a:lnTo>
                  <a:lnTo>
                    <a:pt x="1225" y="1442"/>
                  </a:lnTo>
                  <a:lnTo>
                    <a:pt x="1270" y="1417"/>
                  </a:lnTo>
                  <a:lnTo>
                    <a:pt x="1311" y="1386"/>
                  </a:lnTo>
                  <a:lnTo>
                    <a:pt x="1350" y="1352"/>
                  </a:lnTo>
                  <a:lnTo>
                    <a:pt x="1384" y="1314"/>
                  </a:lnTo>
                  <a:lnTo>
                    <a:pt x="1413" y="1272"/>
                  </a:lnTo>
                  <a:lnTo>
                    <a:pt x="1438" y="1226"/>
                  </a:lnTo>
                  <a:lnTo>
                    <a:pt x="1459" y="1178"/>
                  </a:lnTo>
                  <a:lnTo>
                    <a:pt x="1474" y="1128"/>
                  </a:lnTo>
                  <a:lnTo>
                    <a:pt x="1482" y="1074"/>
                  </a:lnTo>
                  <a:lnTo>
                    <a:pt x="1486" y="1019"/>
                  </a:lnTo>
                  <a:lnTo>
                    <a:pt x="1482" y="964"/>
                  </a:lnTo>
                  <a:lnTo>
                    <a:pt x="1473" y="912"/>
                  </a:lnTo>
                  <a:lnTo>
                    <a:pt x="1458" y="861"/>
                  </a:lnTo>
                  <a:lnTo>
                    <a:pt x="1437" y="814"/>
                  </a:lnTo>
                  <a:lnTo>
                    <a:pt x="1412" y="769"/>
                  </a:lnTo>
                  <a:lnTo>
                    <a:pt x="1382" y="726"/>
                  </a:lnTo>
                  <a:lnTo>
                    <a:pt x="1347" y="689"/>
                  </a:lnTo>
                  <a:lnTo>
                    <a:pt x="1309" y="654"/>
                  </a:lnTo>
                  <a:lnTo>
                    <a:pt x="1267" y="624"/>
                  </a:lnTo>
                  <a:lnTo>
                    <a:pt x="1222" y="599"/>
                  </a:lnTo>
                  <a:lnTo>
                    <a:pt x="1174" y="579"/>
                  </a:lnTo>
                  <a:lnTo>
                    <a:pt x="1124" y="564"/>
                  </a:lnTo>
                  <a:lnTo>
                    <a:pt x="1071" y="555"/>
                  </a:lnTo>
                  <a:lnTo>
                    <a:pt x="1016" y="552"/>
                  </a:lnTo>
                  <a:close/>
                  <a:moveTo>
                    <a:pt x="1086" y="0"/>
                  </a:moveTo>
                  <a:lnTo>
                    <a:pt x="1109" y="2"/>
                  </a:lnTo>
                  <a:lnTo>
                    <a:pt x="1130" y="11"/>
                  </a:lnTo>
                  <a:lnTo>
                    <a:pt x="1148" y="24"/>
                  </a:lnTo>
                  <a:lnTo>
                    <a:pt x="1161" y="42"/>
                  </a:lnTo>
                  <a:lnTo>
                    <a:pt x="1170" y="63"/>
                  </a:lnTo>
                  <a:lnTo>
                    <a:pt x="1173" y="86"/>
                  </a:lnTo>
                  <a:lnTo>
                    <a:pt x="1174" y="220"/>
                  </a:lnTo>
                  <a:lnTo>
                    <a:pt x="1237" y="235"/>
                  </a:lnTo>
                  <a:lnTo>
                    <a:pt x="1298" y="255"/>
                  </a:lnTo>
                  <a:lnTo>
                    <a:pt x="1356" y="279"/>
                  </a:lnTo>
                  <a:lnTo>
                    <a:pt x="1412" y="307"/>
                  </a:lnTo>
                  <a:lnTo>
                    <a:pt x="1467" y="341"/>
                  </a:lnTo>
                  <a:lnTo>
                    <a:pt x="1561" y="246"/>
                  </a:lnTo>
                  <a:lnTo>
                    <a:pt x="1577" y="234"/>
                  </a:lnTo>
                  <a:lnTo>
                    <a:pt x="1594" y="225"/>
                  </a:lnTo>
                  <a:lnTo>
                    <a:pt x="1613" y="221"/>
                  </a:lnTo>
                  <a:lnTo>
                    <a:pt x="1631" y="220"/>
                  </a:lnTo>
                  <a:lnTo>
                    <a:pt x="1650" y="224"/>
                  </a:lnTo>
                  <a:lnTo>
                    <a:pt x="1667" y="233"/>
                  </a:lnTo>
                  <a:lnTo>
                    <a:pt x="1683" y="245"/>
                  </a:lnTo>
                  <a:lnTo>
                    <a:pt x="1787" y="349"/>
                  </a:lnTo>
                  <a:lnTo>
                    <a:pt x="1799" y="364"/>
                  </a:lnTo>
                  <a:lnTo>
                    <a:pt x="1808" y="382"/>
                  </a:lnTo>
                  <a:lnTo>
                    <a:pt x="1812" y="400"/>
                  </a:lnTo>
                  <a:lnTo>
                    <a:pt x="1812" y="420"/>
                  </a:lnTo>
                  <a:lnTo>
                    <a:pt x="1808" y="438"/>
                  </a:lnTo>
                  <a:lnTo>
                    <a:pt x="1799" y="456"/>
                  </a:lnTo>
                  <a:lnTo>
                    <a:pt x="1787" y="472"/>
                  </a:lnTo>
                  <a:lnTo>
                    <a:pt x="1692" y="566"/>
                  </a:lnTo>
                  <a:lnTo>
                    <a:pt x="1726" y="620"/>
                  </a:lnTo>
                  <a:lnTo>
                    <a:pt x="1755" y="676"/>
                  </a:lnTo>
                  <a:lnTo>
                    <a:pt x="1779" y="735"/>
                  </a:lnTo>
                  <a:lnTo>
                    <a:pt x="1799" y="796"/>
                  </a:lnTo>
                  <a:lnTo>
                    <a:pt x="1815" y="859"/>
                  </a:lnTo>
                  <a:lnTo>
                    <a:pt x="1948" y="859"/>
                  </a:lnTo>
                  <a:lnTo>
                    <a:pt x="1971" y="861"/>
                  </a:lnTo>
                  <a:lnTo>
                    <a:pt x="1992" y="870"/>
                  </a:lnTo>
                  <a:lnTo>
                    <a:pt x="2010" y="883"/>
                  </a:lnTo>
                  <a:lnTo>
                    <a:pt x="2024" y="901"/>
                  </a:lnTo>
                  <a:lnTo>
                    <a:pt x="2032" y="921"/>
                  </a:lnTo>
                  <a:lnTo>
                    <a:pt x="2035" y="944"/>
                  </a:lnTo>
                  <a:lnTo>
                    <a:pt x="2036" y="1091"/>
                  </a:lnTo>
                  <a:lnTo>
                    <a:pt x="2033" y="1114"/>
                  </a:lnTo>
                  <a:lnTo>
                    <a:pt x="2025" y="1134"/>
                  </a:lnTo>
                  <a:lnTo>
                    <a:pt x="2011" y="1152"/>
                  </a:lnTo>
                  <a:lnTo>
                    <a:pt x="1993" y="1165"/>
                  </a:lnTo>
                  <a:lnTo>
                    <a:pt x="1973" y="1174"/>
                  </a:lnTo>
                  <a:lnTo>
                    <a:pt x="1950" y="1177"/>
                  </a:lnTo>
                  <a:lnTo>
                    <a:pt x="1816" y="1178"/>
                  </a:lnTo>
                  <a:lnTo>
                    <a:pt x="1801" y="1241"/>
                  </a:lnTo>
                  <a:lnTo>
                    <a:pt x="1781" y="1302"/>
                  </a:lnTo>
                  <a:lnTo>
                    <a:pt x="1757" y="1361"/>
                  </a:lnTo>
                  <a:lnTo>
                    <a:pt x="1729" y="1418"/>
                  </a:lnTo>
                  <a:lnTo>
                    <a:pt x="1696" y="1472"/>
                  </a:lnTo>
                  <a:lnTo>
                    <a:pt x="1791" y="1565"/>
                  </a:lnTo>
                  <a:lnTo>
                    <a:pt x="1803" y="1581"/>
                  </a:lnTo>
                  <a:lnTo>
                    <a:pt x="1812" y="1599"/>
                  </a:lnTo>
                  <a:lnTo>
                    <a:pt x="1816" y="1618"/>
                  </a:lnTo>
                  <a:lnTo>
                    <a:pt x="1816" y="1637"/>
                  </a:lnTo>
                  <a:lnTo>
                    <a:pt x="1812" y="1656"/>
                  </a:lnTo>
                  <a:lnTo>
                    <a:pt x="1803" y="1673"/>
                  </a:lnTo>
                  <a:lnTo>
                    <a:pt x="1791" y="1689"/>
                  </a:lnTo>
                  <a:lnTo>
                    <a:pt x="1689" y="1792"/>
                  </a:lnTo>
                  <a:lnTo>
                    <a:pt x="1673" y="1804"/>
                  </a:lnTo>
                  <a:lnTo>
                    <a:pt x="1656" y="1813"/>
                  </a:lnTo>
                  <a:lnTo>
                    <a:pt x="1637" y="1817"/>
                  </a:lnTo>
                  <a:lnTo>
                    <a:pt x="1618" y="1818"/>
                  </a:lnTo>
                  <a:lnTo>
                    <a:pt x="1600" y="1814"/>
                  </a:lnTo>
                  <a:lnTo>
                    <a:pt x="1582" y="1805"/>
                  </a:lnTo>
                  <a:lnTo>
                    <a:pt x="1566" y="1793"/>
                  </a:lnTo>
                  <a:lnTo>
                    <a:pt x="1472" y="1698"/>
                  </a:lnTo>
                  <a:lnTo>
                    <a:pt x="1418" y="1732"/>
                  </a:lnTo>
                  <a:lnTo>
                    <a:pt x="1363" y="1760"/>
                  </a:lnTo>
                  <a:lnTo>
                    <a:pt x="1304" y="1785"/>
                  </a:lnTo>
                  <a:lnTo>
                    <a:pt x="1243" y="1805"/>
                  </a:lnTo>
                  <a:lnTo>
                    <a:pt x="1180" y="1821"/>
                  </a:lnTo>
                  <a:lnTo>
                    <a:pt x="1180" y="1955"/>
                  </a:lnTo>
                  <a:lnTo>
                    <a:pt x="1178" y="1978"/>
                  </a:lnTo>
                  <a:lnTo>
                    <a:pt x="1170" y="1999"/>
                  </a:lnTo>
                  <a:lnTo>
                    <a:pt x="1156" y="2016"/>
                  </a:lnTo>
                  <a:lnTo>
                    <a:pt x="1138" y="2030"/>
                  </a:lnTo>
                  <a:lnTo>
                    <a:pt x="1118" y="2039"/>
                  </a:lnTo>
                  <a:lnTo>
                    <a:pt x="1095" y="2042"/>
                  </a:lnTo>
                  <a:lnTo>
                    <a:pt x="949" y="2042"/>
                  </a:lnTo>
                  <a:lnTo>
                    <a:pt x="926" y="2040"/>
                  </a:lnTo>
                  <a:lnTo>
                    <a:pt x="906" y="2032"/>
                  </a:lnTo>
                  <a:lnTo>
                    <a:pt x="888" y="2018"/>
                  </a:lnTo>
                  <a:lnTo>
                    <a:pt x="875" y="2000"/>
                  </a:lnTo>
                  <a:lnTo>
                    <a:pt x="866" y="1980"/>
                  </a:lnTo>
                  <a:lnTo>
                    <a:pt x="863" y="1957"/>
                  </a:lnTo>
                  <a:lnTo>
                    <a:pt x="862" y="1822"/>
                  </a:lnTo>
                  <a:lnTo>
                    <a:pt x="799" y="1808"/>
                  </a:lnTo>
                  <a:lnTo>
                    <a:pt x="738" y="1788"/>
                  </a:lnTo>
                  <a:lnTo>
                    <a:pt x="680" y="1763"/>
                  </a:lnTo>
                  <a:lnTo>
                    <a:pt x="623" y="1735"/>
                  </a:lnTo>
                  <a:lnTo>
                    <a:pt x="569" y="1701"/>
                  </a:lnTo>
                  <a:lnTo>
                    <a:pt x="475" y="1796"/>
                  </a:lnTo>
                  <a:lnTo>
                    <a:pt x="459" y="1809"/>
                  </a:lnTo>
                  <a:lnTo>
                    <a:pt x="441" y="1818"/>
                  </a:lnTo>
                  <a:lnTo>
                    <a:pt x="424" y="1822"/>
                  </a:lnTo>
                  <a:lnTo>
                    <a:pt x="404" y="1822"/>
                  </a:lnTo>
                  <a:lnTo>
                    <a:pt x="386" y="1818"/>
                  </a:lnTo>
                  <a:lnTo>
                    <a:pt x="368" y="1810"/>
                  </a:lnTo>
                  <a:lnTo>
                    <a:pt x="352" y="1797"/>
                  </a:lnTo>
                  <a:lnTo>
                    <a:pt x="249" y="1695"/>
                  </a:lnTo>
                  <a:lnTo>
                    <a:pt x="237" y="1679"/>
                  </a:lnTo>
                  <a:lnTo>
                    <a:pt x="228" y="1661"/>
                  </a:lnTo>
                  <a:lnTo>
                    <a:pt x="224" y="1642"/>
                  </a:lnTo>
                  <a:lnTo>
                    <a:pt x="224" y="1623"/>
                  </a:lnTo>
                  <a:lnTo>
                    <a:pt x="228" y="1605"/>
                  </a:lnTo>
                  <a:lnTo>
                    <a:pt x="236" y="1588"/>
                  </a:lnTo>
                  <a:lnTo>
                    <a:pt x="248" y="1572"/>
                  </a:lnTo>
                  <a:lnTo>
                    <a:pt x="343" y="1477"/>
                  </a:lnTo>
                  <a:lnTo>
                    <a:pt x="310" y="1423"/>
                  </a:lnTo>
                  <a:lnTo>
                    <a:pt x="281" y="1368"/>
                  </a:lnTo>
                  <a:lnTo>
                    <a:pt x="256" y="1309"/>
                  </a:lnTo>
                  <a:lnTo>
                    <a:pt x="236" y="1248"/>
                  </a:lnTo>
                  <a:lnTo>
                    <a:pt x="221" y="1184"/>
                  </a:lnTo>
                  <a:lnTo>
                    <a:pt x="87" y="1184"/>
                  </a:lnTo>
                  <a:lnTo>
                    <a:pt x="64" y="1181"/>
                  </a:lnTo>
                  <a:lnTo>
                    <a:pt x="43" y="1173"/>
                  </a:lnTo>
                  <a:lnTo>
                    <a:pt x="26" y="1159"/>
                  </a:lnTo>
                  <a:lnTo>
                    <a:pt x="12" y="1142"/>
                  </a:lnTo>
                  <a:lnTo>
                    <a:pt x="3" y="1121"/>
                  </a:lnTo>
                  <a:lnTo>
                    <a:pt x="1" y="1098"/>
                  </a:lnTo>
                  <a:lnTo>
                    <a:pt x="0" y="953"/>
                  </a:lnTo>
                  <a:lnTo>
                    <a:pt x="3" y="930"/>
                  </a:lnTo>
                  <a:lnTo>
                    <a:pt x="11" y="910"/>
                  </a:lnTo>
                  <a:lnTo>
                    <a:pt x="24" y="892"/>
                  </a:lnTo>
                  <a:lnTo>
                    <a:pt x="42" y="878"/>
                  </a:lnTo>
                  <a:lnTo>
                    <a:pt x="63" y="869"/>
                  </a:lnTo>
                  <a:lnTo>
                    <a:pt x="86" y="865"/>
                  </a:lnTo>
                  <a:lnTo>
                    <a:pt x="219" y="865"/>
                  </a:lnTo>
                  <a:lnTo>
                    <a:pt x="234" y="802"/>
                  </a:lnTo>
                  <a:lnTo>
                    <a:pt x="254" y="741"/>
                  </a:lnTo>
                  <a:lnTo>
                    <a:pt x="278" y="682"/>
                  </a:lnTo>
                  <a:lnTo>
                    <a:pt x="307" y="625"/>
                  </a:lnTo>
                  <a:lnTo>
                    <a:pt x="340" y="572"/>
                  </a:lnTo>
                  <a:lnTo>
                    <a:pt x="245" y="477"/>
                  </a:lnTo>
                  <a:lnTo>
                    <a:pt x="233" y="461"/>
                  </a:lnTo>
                  <a:lnTo>
                    <a:pt x="224" y="443"/>
                  </a:lnTo>
                  <a:lnTo>
                    <a:pt x="220" y="424"/>
                  </a:lnTo>
                  <a:lnTo>
                    <a:pt x="220" y="405"/>
                  </a:lnTo>
                  <a:lnTo>
                    <a:pt x="224" y="387"/>
                  </a:lnTo>
                  <a:lnTo>
                    <a:pt x="232" y="370"/>
                  </a:lnTo>
                  <a:lnTo>
                    <a:pt x="244" y="354"/>
                  </a:lnTo>
                  <a:lnTo>
                    <a:pt x="347" y="251"/>
                  </a:lnTo>
                  <a:lnTo>
                    <a:pt x="363" y="238"/>
                  </a:lnTo>
                  <a:lnTo>
                    <a:pt x="380" y="230"/>
                  </a:lnTo>
                  <a:lnTo>
                    <a:pt x="398" y="225"/>
                  </a:lnTo>
                  <a:lnTo>
                    <a:pt x="417" y="225"/>
                  </a:lnTo>
                  <a:lnTo>
                    <a:pt x="436" y="228"/>
                  </a:lnTo>
                  <a:lnTo>
                    <a:pt x="453" y="237"/>
                  </a:lnTo>
                  <a:lnTo>
                    <a:pt x="469" y="250"/>
                  </a:lnTo>
                  <a:lnTo>
                    <a:pt x="563" y="344"/>
                  </a:lnTo>
                  <a:lnTo>
                    <a:pt x="617" y="311"/>
                  </a:lnTo>
                  <a:lnTo>
                    <a:pt x="673" y="282"/>
                  </a:lnTo>
                  <a:lnTo>
                    <a:pt x="732" y="257"/>
                  </a:lnTo>
                  <a:lnTo>
                    <a:pt x="793" y="237"/>
                  </a:lnTo>
                  <a:lnTo>
                    <a:pt x="856" y="221"/>
                  </a:lnTo>
                  <a:lnTo>
                    <a:pt x="855" y="87"/>
                  </a:lnTo>
                  <a:lnTo>
                    <a:pt x="858" y="64"/>
                  </a:lnTo>
                  <a:lnTo>
                    <a:pt x="866" y="43"/>
                  </a:lnTo>
                  <a:lnTo>
                    <a:pt x="880" y="26"/>
                  </a:lnTo>
                  <a:lnTo>
                    <a:pt x="897" y="13"/>
                  </a:lnTo>
                  <a:lnTo>
                    <a:pt x="918" y="3"/>
                  </a:lnTo>
                  <a:lnTo>
                    <a:pt x="941" y="0"/>
                  </a:lnTo>
                  <a:lnTo>
                    <a:pt x="10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PE" dirty="0"/>
            </a:p>
          </p:txBody>
        </p:sp>
      </p:grpSp>
      <p:pic>
        <p:nvPicPr>
          <p:cNvPr id="4" name="Picture Placeholder 3"/>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l="24245" r="24245"/>
          <a:stretch>
            <a:fillRect/>
          </a:stretch>
        </p:blipFill>
        <p:spPr>
          <a:xfrm>
            <a:off x="6730683" y="2303099"/>
            <a:ext cx="1895475" cy="2455863"/>
          </a:xfrm>
        </p:spPr>
      </p:pic>
    </p:spTree>
    <p:extLst>
      <p:ext uri="{BB962C8B-B14F-4D97-AF65-F5344CB8AC3E}">
        <p14:creationId xmlns:p14="http://schemas.microsoft.com/office/powerpoint/2010/main" val="16998361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500"/>
                                        <p:tgtEl>
                                          <p:spTgt spid="56"/>
                                        </p:tgtEl>
                                      </p:cBhvr>
                                    </p:animEffect>
                                  </p:childTnLst>
                                </p:cTn>
                              </p:par>
                              <p:par>
                                <p:cTn id="21" presetID="10" presetClass="entr" presetSubtype="0"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54"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7BF2BF7-CF6E-4F80-A9D4-CFE41C64D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359" y="1455403"/>
            <a:ext cx="7741920" cy="4354830"/>
          </a:xfrm>
          <a:prstGeom prst="rect">
            <a:avLst/>
          </a:prstGeom>
        </p:spPr>
      </p:pic>
      <p:sp>
        <p:nvSpPr>
          <p:cNvPr id="45" name="Oval 44">
            <a:extLst>
              <a:ext uri="{FF2B5EF4-FFF2-40B4-BE49-F238E27FC236}">
                <a16:creationId xmlns:a16="http://schemas.microsoft.com/office/drawing/2014/main" id="{BB82433A-CE78-4F8A-AF61-BA591E7A08D3}"/>
              </a:ext>
            </a:extLst>
          </p:cNvPr>
          <p:cNvSpPr/>
          <p:nvPr/>
        </p:nvSpPr>
        <p:spPr>
          <a:xfrm>
            <a:off x="4554205" y="1067277"/>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EEB8B987-5D98-4661-92EA-147C71F23C09}"/>
              </a:ext>
            </a:extLst>
          </p:cNvPr>
          <p:cNvSpPr/>
          <p:nvPr/>
        </p:nvSpPr>
        <p:spPr>
          <a:xfrm>
            <a:off x="4554205" y="1941034"/>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493E3FDD-6A60-481E-88BB-7DD97E9A9FF1}"/>
              </a:ext>
            </a:extLst>
          </p:cNvPr>
          <p:cNvSpPr/>
          <p:nvPr/>
        </p:nvSpPr>
        <p:spPr>
          <a:xfrm>
            <a:off x="4563134" y="3113484"/>
            <a:ext cx="565927" cy="565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570A8274-0756-4623-9B1E-E9C1099EF172}"/>
              </a:ext>
            </a:extLst>
          </p:cNvPr>
          <p:cNvSpPr/>
          <p:nvPr/>
        </p:nvSpPr>
        <p:spPr>
          <a:xfrm>
            <a:off x="5101886" y="999523"/>
            <a:ext cx="3924689" cy="707886"/>
          </a:xfrm>
          <a:prstGeom prst="rect">
            <a:avLst/>
          </a:prstGeom>
        </p:spPr>
        <p:txBody>
          <a:bodyPr wrap="square">
            <a:spAutoFit/>
          </a:bodyPr>
          <a:lstStyle/>
          <a:p>
            <a:pPr>
              <a:spcBef>
                <a:spcPts val="600"/>
              </a:spcBef>
              <a:spcAft>
                <a:spcPts val="600"/>
              </a:spcAft>
            </a:pPr>
            <a:r>
              <a:rPr lang="es-PE" sz="2000" dirty="0"/>
              <a:t>Debe ser confeccionado para uso y orientación de personal de la OMA</a:t>
            </a:r>
          </a:p>
        </p:txBody>
      </p:sp>
      <p:sp>
        <p:nvSpPr>
          <p:cNvPr id="51" name="Rectangle 50">
            <a:extLst>
              <a:ext uri="{FF2B5EF4-FFF2-40B4-BE49-F238E27FC236}">
                <a16:creationId xmlns:a16="http://schemas.microsoft.com/office/drawing/2014/main" id="{8114F069-691B-4CD4-A1C4-1B3D3BF609CC}"/>
              </a:ext>
            </a:extLst>
          </p:cNvPr>
          <p:cNvSpPr/>
          <p:nvPr/>
        </p:nvSpPr>
        <p:spPr>
          <a:xfrm>
            <a:off x="5138256" y="1917312"/>
            <a:ext cx="3880099" cy="1015663"/>
          </a:xfrm>
          <a:prstGeom prst="rect">
            <a:avLst/>
          </a:prstGeom>
        </p:spPr>
        <p:txBody>
          <a:bodyPr wrap="square">
            <a:spAutoFit/>
          </a:bodyPr>
          <a:lstStyle/>
          <a:p>
            <a:pPr>
              <a:spcBef>
                <a:spcPts val="600"/>
              </a:spcBef>
              <a:spcAft>
                <a:spcPts val="600"/>
              </a:spcAft>
            </a:pPr>
            <a:r>
              <a:rPr lang="es-PE" sz="2000" dirty="0"/>
              <a:t>Busca asegurar que el mantenimiento sea ejecutado de manera estándar</a:t>
            </a:r>
          </a:p>
        </p:txBody>
      </p:sp>
      <p:sp>
        <p:nvSpPr>
          <p:cNvPr id="53" name="Rectangle 52">
            <a:extLst>
              <a:ext uri="{FF2B5EF4-FFF2-40B4-BE49-F238E27FC236}">
                <a16:creationId xmlns:a16="http://schemas.microsoft.com/office/drawing/2014/main" id="{9D7FD72F-8DA8-4413-A247-B6F1666CA856}"/>
              </a:ext>
            </a:extLst>
          </p:cNvPr>
          <p:cNvSpPr/>
          <p:nvPr/>
        </p:nvSpPr>
        <p:spPr>
          <a:xfrm>
            <a:off x="5129060" y="3079462"/>
            <a:ext cx="3891372" cy="3016210"/>
          </a:xfrm>
          <a:prstGeom prst="rect">
            <a:avLst/>
          </a:prstGeom>
        </p:spPr>
        <p:txBody>
          <a:bodyPr wrap="square">
            <a:spAutoFit/>
          </a:bodyPr>
          <a:lstStyle/>
          <a:p>
            <a:pPr>
              <a:spcBef>
                <a:spcPts val="600"/>
              </a:spcBef>
              <a:spcAft>
                <a:spcPts val="600"/>
              </a:spcAft>
            </a:pPr>
            <a:r>
              <a:rPr lang="es-PE" sz="2000" dirty="0"/>
              <a:t>Proporciona información sobre:</a:t>
            </a:r>
          </a:p>
          <a:p>
            <a:pPr marL="285750" indent="-285750">
              <a:spcBef>
                <a:spcPts val="600"/>
              </a:spcBef>
              <a:spcAft>
                <a:spcPts val="600"/>
              </a:spcAft>
              <a:buFont typeface="Arial" panose="020B0604020202020204" pitchFamily="34" charset="0"/>
              <a:buChar char="•"/>
            </a:pPr>
            <a:r>
              <a:rPr lang="es-PE" sz="2000" dirty="0"/>
              <a:t>Estructura de la OMA</a:t>
            </a:r>
          </a:p>
          <a:p>
            <a:pPr marL="285750" indent="-285750">
              <a:spcBef>
                <a:spcPts val="600"/>
              </a:spcBef>
              <a:spcAft>
                <a:spcPts val="600"/>
              </a:spcAft>
              <a:buFont typeface="Arial" panose="020B0604020202020204" pitchFamily="34" charset="0"/>
              <a:buChar char="•"/>
            </a:pPr>
            <a:r>
              <a:rPr lang="es-PE" sz="2000" dirty="0"/>
              <a:t>Funciones y responsabilidades</a:t>
            </a:r>
          </a:p>
          <a:p>
            <a:pPr marL="285750" indent="-285750">
              <a:spcBef>
                <a:spcPts val="600"/>
              </a:spcBef>
              <a:spcAft>
                <a:spcPts val="600"/>
              </a:spcAft>
              <a:buFont typeface="Arial" panose="020B0604020202020204" pitchFamily="34" charset="0"/>
              <a:buChar char="•"/>
            </a:pPr>
            <a:r>
              <a:rPr lang="es-PE" sz="2000" dirty="0"/>
              <a:t>Procedimientos de toda actividad de la OMA </a:t>
            </a:r>
          </a:p>
          <a:p>
            <a:pPr marL="285750" indent="-285750">
              <a:spcBef>
                <a:spcPts val="600"/>
              </a:spcBef>
              <a:spcAft>
                <a:spcPts val="600"/>
              </a:spcAft>
              <a:buFont typeface="Arial" panose="020B0604020202020204" pitchFamily="34" charset="0"/>
              <a:buChar char="•"/>
            </a:pPr>
            <a:r>
              <a:rPr lang="es-PE" sz="2000" dirty="0"/>
              <a:t>Sistema de calidad </a:t>
            </a:r>
          </a:p>
          <a:p>
            <a:pPr marL="285750" indent="-285750">
              <a:spcBef>
                <a:spcPts val="600"/>
              </a:spcBef>
              <a:spcAft>
                <a:spcPts val="600"/>
              </a:spcAft>
              <a:buFont typeface="Arial" panose="020B0604020202020204" pitchFamily="34" charset="0"/>
              <a:buChar char="•"/>
            </a:pPr>
            <a:r>
              <a:rPr lang="es-PE" sz="2000" dirty="0"/>
              <a:t>SMS.</a:t>
            </a:r>
          </a:p>
        </p:txBody>
      </p:sp>
      <p:grpSp>
        <p:nvGrpSpPr>
          <p:cNvPr id="54" name="Group 53">
            <a:extLst>
              <a:ext uri="{FF2B5EF4-FFF2-40B4-BE49-F238E27FC236}">
                <a16:creationId xmlns:a16="http://schemas.microsoft.com/office/drawing/2014/main" id="{6016BFEA-A2E1-4C3A-AC2B-8C6688872278}"/>
              </a:ext>
            </a:extLst>
          </p:cNvPr>
          <p:cNvGrpSpPr/>
          <p:nvPr/>
        </p:nvGrpSpPr>
        <p:grpSpPr>
          <a:xfrm>
            <a:off x="1947208" y="4819729"/>
            <a:ext cx="230909" cy="65196"/>
            <a:chOff x="11206882" y="6528646"/>
            <a:chExt cx="888441" cy="250847"/>
          </a:xfrm>
          <a:solidFill>
            <a:schemeClr val="tx1">
              <a:lumMod val="75000"/>
              <a:lumOff val="25000"/>
            </a:schemeClr>
          </a:solidFill>
        </p:grpSpPr>
        <p:sp>
          <p:nvSpPr>
            <p:cNvPr id="56" name="Oval 55">
              <a:extLst>
                <a:ext uri="{FF2B5EF4-FFF2-40B4-BE49-F238E27FC236}">
                  <a16:creationId xmlns:a16="http://schemas.microsoft.com/office/drawing/2014/main" id="{6194422B-6147-4739-AA67-FF1F2C9EC452}"/>
                </a:ext>
              </a:extLst>
            </p:cNvPr>
            <p:cNvSpPr/>
            <p:nvPr/>
          </p:nvSpPr>
          <p:spPr>
            <a:xfrm>
              <a:off x="11206882" y="6528646"/>
              <a:ext cx="250847" cy="2508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Oval 56">
              <a:extLst>
                <a:ext uri="{FF2B5EF4-FFF2-40B4-BE49-F238E27FC236}">
                  <a16:creationId xmlns:a16="http://schemas.microsoft.com/office/drawing/2014/main" id="{77935363-C04C-4E39-A2EE-BA38B35438BE}"/>
                </a:ext>
              </a:extLst>
            </p:cNvPr>
            <p:cNvSpPr/>
            <p:nvPr/>
          </p:nvSpPr>
          <p:spPr>
            <a:xfrm>
              <a:off x="11525678" y="6528646"/>
              <a:ext cx="250847" cy="2508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Oval 57">
              <a:extLst>
                <a:ext uri="{FF2B5EF4-FFF2-40B4-BE49-F238E27FC236}">
                  <a16:creationId xmlns:a16="http://schemas.microsoft.com/office/drawing/2014/main" id="{6FD2039E-A37F-41BA-B5D7-9F3DDA0EF13D}"/>
                </a:ext>
              </a:extLst>
            </p:cNvPr>
            <p:cNvSpPr/>
            <p:nvPr/>
          </p:nvSpPr>
          <p:spPr>
            <a:xfrm>
              <a:off x="11844476" y="6528646"/>
              <a:ext cx="250847" cy="2508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2" name="TextBox 81">
            <a:extLst>
              <a:ext uri="{FF2B5EF4-FFF2-40B4-BE49-F238E27FC236}">
                <a16:creationId xmlns:a16="http://schemas.microsoft.com/office/drawing/2014/main" id="{B45A2AE7-0C0F-48A0-AF00-BA2A8847DBA3}"/>
              </a:ext>
            </a:extLst>
          </p:cNvPr>
          <p:cNvSpPr txBox="1"/>
          <p:nvPr/>
        </p:nvSpPr>
        <p:spPr>
          <a:xfrm>
            <a:off x="247215" y="43048"/>
            <a:ext cx="8665001" cy="553998"/>
          </a:xfrm>
          <a:prstGeom prst="rect">
            <a:avLst/>
          </a:prstGeom>
          <a:noFill/>
        </p:spPr>
        <p:txBody>
          <a:bodyPr wrap="none" rtlCol="0">
            <a:spAutoFit/>
          </a:bodyPr>
          <a:lstStyle/>
          <a:p>
            <a:pPr algn="ctr"/>
            <a:r>
              <a:rPr lang="es-PE" sz="3000" b="1" dirty="0"/>
              <a:t>Manual de la organización de mantenimiento (MOM)</a:t>
            </a:r>
          </a:p>
        </p:txBody>
      </p:sp>
      <p:grpSp>
        <p:nvGrpSpPr>
          <p:cNvPr id="84" name="Group 83">
            <a:extLst>
              <a:ext uri="{FF2B5EF4-FFF2-40B4-BE49-F238E27FC236}">
                <a16:creationId xmlns:a16="http://schemas.microsoft.com/office/drawing/2014/main" id="{D06609CB-6BBF-4976-9E47-72FAE02A9344}"/>
              </a:ext>
            </a:extLst>
          </p:cNvPr>
          <p:cNvGrpSpPr/>
          <p:nvPr/>
        </p:nvGrpSpPr>
        <p:grpSpPr>
          <a:xfrm>
            <a:off x="4339196" y="629478"/>
            <a:ext cx="481027" cy="64839"/>
            <a:chOff x="5843941" y="1171696"/>
            <a:chExt cx="641369" cy="86452"/>
          </a:xfrm>
        </p:grpSpPr>
        <p:sp>
          <p:nvSpPr>
            <p:cNvPr id="85" name="Oval 84">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6" name="Oval 85">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7" name="Oval 86">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8" name="Oval 87">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9" name="Oval 88">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pSp>
        <p:nvGrpSpPr>
          <p:cNvPr id="110" name="Group 1057"/>
          <p:cNvGrpSpPr>
            <a:grpSpLocks noChangeAspect="1"/>
          </p:cNvGrpSpPr>
          <p:nvPr/>
        </p:nvGrpSpPr>
        <p:grpSpPr bwMode="auto">
          <a:xfrm>
            <a:off x="4682222" y="1220796"/>
            <a:ext cx="331621" cy="253736"/>
            <a:chOff x="2889" y="1431"/>
            <a:chExt cx="1899" cy="1453"/>
          </a:xfrm>
          <a:solidFill>
            <a:schemeClr val="bg1"/>
          </a:solidFill>
        </p:grpSpPr>
        <p:sp>
          <p:nvSpPr>
            <p:cNvPr id="111" name="Freeform 1059"/>
            <p:cNvSpPr>
              <a:spLocks/>
            </p:cNvSpPr>
            <p:nvPr/>
          </p:nvSpPr>
          <p:spPr bwMode="auto">
            <a:xfrm>
              <a:off x="3111" y="1431"/>
              <a:ext cx="675" cy="1381"/>
            </a:xfrm>
            <a:custGeom>
              <a:avLst/>
              <a:gdLst>
                <a:gd name="T0" fmla="*/ 136 w 1349"/>
                <a:gd name="T1" fmla="*/ 0 h 2762"/>
                <a:gd name="T2" fmla="*/ 136 w 1349"/>
                <a:gd name="T3" fmla="*/ 0 h 2762"/>
                <a:gd name="T4" fmla="*/ 181 w 1349"/>
                <a:gd name="T5" fmla="*/ 0 h 2762"/>
                <a:gd name="T6" fmla="*/ 228 w 1349"/>
                <a:gd name="T7" fmla="*/ 2 h 2762"/>
                <a:gd name="T8" fmla="*/ 279 w 1349"/>
                <a:gd name="T9" fmla="*/ 5 h 2762"/>
                <a:gd name="T10" fmla="*/ 331 w 1349"/>
                <a:gd name="T11" fmla="*/ 9 h 2762"/>
                <a:gd name="T12" fmla="*/ 386 w 1349"/>
                <a:gd name="T13" fmla="*/ 16 h 2762"/>
                <a:gd name="T14" fmla="*/ 443 w 1349"/>
                <a:gd name="T15" fmla="*/ 23 h 2762"/>
                <a:gd name="T16" fmla="*/ 500 w 1349"/>
                <a:gd name="T17" fmla="*/ 33 h 2762"/>
                <a:gd name="T18" fmla="*/ 559 w 1349"/>
                <a:gd name="T19" fmla="*/ 46 h 2762"/>
                <a:gd name="T20" fmla="*/ 619 w 1349"/>
                <a:gd name="T21" fmla="*/ 60 h 2762"/>
                <a:gd name="T22" fmla="*/ 679 w 1349"/>
                <a:gd name="T23" fmla="*/ 77 h 2762"/>
                <a:gd name="T24" fmla="*/ 739 w 1349"/>
                <a:gd name="T25" fmla="*/ 98 h 2762"/>
                <a:gd name="T26" fmla="*/ 800 w 1349"/>
                <a:gd name="T27" fmla="*/ 121 h 2762"/>
                <a:gd name="T28" fmla="*/ 859 w 1349"/>
                <a:gd name="T29" fmla="*/ 146 h 2762"/>
                <a:gd name="T30" fmla="*/ 919 w 1349"/>
                <a:gd name="T31" fmla="*/ 177 h 2762"/>
                <a:gd name="T32" fmla="*/ 976 w 1349"/>
                <a:gd name="T33" fmla="*/ 210 h 2762"/>
                <a:gd name="T34" fmla="*/ 1033 w 1349"/>
                <a:gd name="T35" fmla="*/ 247 h 2762"/>
                <a:gd name="T36" fmla="*/ 1088 w 1349"/>
                <a:gd name="T37" fmla="*/ 287 h 2762"/>
                <a:gd name="T38" fmla="*/ 1142 w 1349"/>
                <a:gd name="T39" fmla="*/ 332 h 2762"/>
                <a:gd name="T40" fmla="*/ 1193 w 1349"/>
                <a:gd name="T41" fmla="*/ 382 h 2762"/>
                <a:gd name="T42" fmla="*/ 1241 w 1349"/>
                <a:gd name="T43" fmla="*/ 436 h 2762"/>
                <a:gd name="T44" fmla="*/ 1288 w 1349"/>
                <a:gd name="T45" fmla="*/ 494 h 2762"/>
                <a:gd name="T46" fmla="*/ 1330 w 1349"/>
                <a:gd name="T47" fmla="*/ 557 h 2762"/>
                <a:gd name="T48" fmla="*/ 1339 w 1349"/>
                <a:gd name="T49" fmla="*/ 579 h 2762"/>
                <a:gd name="T50" fmla="*/ 1346 w 1349"/>
                <a:gd name="T51" fmla="*/ 602 h 2762"/>
                <a:gd name="T52" fmla="*/ 1349 w 1349"/>
                <a:gd name="T53" fmla="*/ 627 h 2762"/>
                <a:gd name="T54" fmla="*/ 1349 w 1349"/>
                <a:gd name="T55" fmla="*/ 2762 h 2762"/>
                <a:gd name="T56" fmla="*/ 1286 w 1349"/>
                <a:gd name="T57" fmla="*/ 2701 h 2762"/>
                <a:gd name="T58" fmla="*/ 1221 w 1349"/>
                <a:gd name="T59" fmla="*/ 2645 h 2762"/>
                <a:gd name="T60" fmla="*/ 1154 w 1349"/>
                <a:gd name="T61" fmla="*/ 2596 h 2762"/>
                <a:gd name="T62" fmla="*/ 1085 w 1349"/>
                <a:gd name="T63" fmla="*/ 2551 h 2762"/>
                <a:gd name="T64" fmla="*/ 1013 w 1349"/>
                <a:gd name="T65" fmla="*/ 2511 h 2762"/>
                <a:gd name="T66" fmla="*/ 942 w 1349"/>
                <a:gd name="T67" fmla="*/ 2476 h 2762"/>
                <a:gd name="T68" fmla="*/ 869 w 1349"/>
                <a:gd name="T69" fmla="*/ 2444 h 2762"/>
                <a:gd name="T70" fmla="*/ 796 w 1349"/>
                <a:gd name="T71" fmla="*/ 2417 h 2762"/>
                <a:gd name="T72" fmla="*/ 724 w 1349"/>
                <a:gd name="T73" fmla="*/ 2394 h 2762"/>
                <a:gd name="T74" fmla="*/ 651 w 1349"/>
                <a:gd name="T75" fmla="*/ 2374 h 2762"/>
                <a:gd name="T76" fmla="*/ 580 w 1349"/>
                <a:gd name="T77" fmla="*/ 2358 h 2762"/>
                <a:gd name="T78" fmla="*/ 509 w 1349"/>
                <a:gd name="T79" fmla="*/ 2344 h 2762"/>
                <a:gd name="T80" fmla="*/ 441 w 1349"/>
                <a:gd name="T81" fmla="*/ 2334 h 2762"/>
                <a:gd name="T82" fmla="*/ 375 w 1349"/>
                <a:gd name="T83" fmla="*/ 2325 h 2762"/>
                <a:gd name="T84" fmla="*/ 311 w 1349"/>
                <a:gd name="T85" fmla="*/ 2319 h 2762"/>
                <a:gd name="T86" fmla="*/ 249 w 1349"/>
                <a:gd name="T87" fmla="*/ 2315 h 2762"/>
                <a:gd name="T88" fmla="*/ 191 w 1349"/>
                <a:gd name="T89" fmla="*/ 2313 h 2762"/>
                <a:gd name="T90" fmla="*/ 136 w 1349"/>
                <a:gd name="T91" fmla="*/ 2312 h 2762"/>
                <a:gd name="T92" fmla="*/ 105 w 1349"/>
                <a:gd name="T93" fmla="*/ 2308 h 2762"/>
                <a:gd name="T94" fmla="*/ 77 w 1349"/>
                <a:gd name="T95" fmla="*/ 2298 h 2762"/>
                <a:gd name="T96" fmla="*/ 52 w 1349"/>
                <a:gd name="T97" fmla="*/ 2282 h 2762"/>
                <a:gd name="T98" fmla="*/ 30 w 1349"/>
                <a:gd name="T99" fmla="*/ 2261 h 2762"/>
                <a:gd name="T100" fmla="*/ 14 w 1349"/>
                <a:gd name="T101" fmla="*/ 2235 h 2762"/>
                <a:gd name="T102" fmla="*/ 5 w 1349"/>
                <a:gd name="T103" fmla="*/ 2208 h 2762"/>
                <a:gd name="T104" fmla="*/ 0 w 1349"/>
                <a:gd name="T105" fmla="*/ 2177 h 2762"/>
                <a:gd name="T106" fmla="*/ 0 w 1349"/>
                <a:gd name="T107" fmla="*/ 136 h 2762"/>
                <a:gd name="T108" fmla="*/ 3 w 1349"/>
                <a:gd name="T109" fmla="*/ 110 h 2762"/>
                <a:gd name="T110" fmla="*/ 10 w 1349"/>
                <a:gd name="T111" fmla="*/ 83 h 2762"/>
                <a:gd name="T112" fmla="*/ 23 w 1349"/>
                <a:gd name="T113" fmla="*/ 60 h 2762"/>
                <a:gd name="T114" fmla="*/ 40 w 1349"/>
                <a:gd name="T115" fmla="*/ 39 h 2762"/>
                <a:gd name="T116" fmla="*/ 61 w 1349"/>
                <a:gd name="T117" fmla="*/ 22 h 2762"/>
                <a:gd name="T118" fmla="*/ 84 w 1349"/>
                <a:gd name="T119" fmla="*/ 10 h 2762"/>
                <a:gd name="T120" fmla="*/ 109 w 1349"/>
                <a:gd name="T121" fmla="*/ 2 h 2762"/>
                <a:gd name="T122" fmla="*/ 136 w 1349"/>
                <a:gd name="T123"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9" h="2762">
                  <a:moveTo>
                    <a:pt x="136" y="0"/>
                  </a:moveTo>
                  <a:lnTo>
                    <a:pt x="136" y="0"/>
                  </a:lnTo>
                  <a:lnTo>
                    <a:pt x="181" y="0"/>
                  </a:lnTo>
                  <a:lnTo>
                    <a:pt x="228" y="2"/>
                  </a:lnTo>
                  <a:lnTo>
                    <a:pt x="279" y="5"/>
                  </a:lnTo>
                  <a:lnTo>
                    <a:pt x="331" y="9"/>
                  </a:lnTo>
                  <a:lnTo>
                    <a:pt x="386" y="16"/>
                  </a:lnTo>
                  <a:lnTo>
                    <a:pt x="443" y="23"/>
                  </a:lnTo>
                  <a:lnTo>
                    <a:pt x="500" y="33"/>
                  </a:lnTo>
                  <a:lnTo>
                    <a:pt x="559" y="46"/>
                  </a:lnTo>
                  <a:lnTo>
                    <a:pt x="619" y="60"/>
                  </a:lnTo>
                  <a:lnTo>
                    <a:pt x="679" y="77"/>
                  </a:lnTo>
                  <a:lnTo>
                    <a:pt x="739" y="98"/>
                  </a:lnTo>
                  <a:lnTo>
                    <a:pt x="800" y="121"/>
                  </a:lnTo>
                  <a:lnTo>
                    <a:pt x="859" y="146"/>
                  </a:lnTo>
                  <a:lnTo>
                    <a:pt x="919" y="177"/>
                  </a:lnTo>
                  <a:lnTo>
                    <a:pt x="976" y="210"/>
                  </a:lnTo>
                  <a:lnTo>
                    <a:pt x="1033" y="247"/>
                  </a:lnTo>
                  <a:lnTo>
                    <a:pt x="1088" y="287"/>
                  </a:lnTo>
                  <a:lnTo>
                    <a:pt x="1142" y="332"/>
                  </a:lnTo>
                  <a:lnTo>
                    <a:pt x="1193" y="382"/>
                  </a:lnTo>
                  <a:lnTo>
                    <a:pt x="1241" y="436"/>
                  </a:lnTo>
                  <a:lnTo>
                    <a:pt x="1288" y="494"/>
                  </a:lnTo>
                  <a:lnTo>
                    <a:pt x="1330" y="557"/>
                  </a:lnTo>
                  <a:lnTo>
                    <a:pt x="1339" y="579"/>
                  </a:lnTo>
                  <a:lnTo>
                    <a:pt x="1346" y="602"/>
                  </a:lnTo>
                  <a:lnTo>
                    <a:pt x="1349" y="627"/>
                  </a:lnTo>
                  <a:lnTo>
                    <a:pt x="1349" y="2762"/>
                  </a:lnTo>
                  <a:lnTo>
                    <a:pt x="1286" y="2701"/>
                  </a:lnTo>
                  <a:lnTo>
                    <a:pt x="1221" y="2645"/>
                  </a:lnTo>
                  <a:lnTo>
                    <a:pt x="1154" y="2596"/>
                  </a:lnTo>
                  <a:lnTo>
                    <a:pt x="1085" y="2551"/>
                  </a:lnTo>
                  <a:lnTo>
                    <a:pt x="1013" y="2511"/>
                  </a:lnTo>
                  <a:lnTo>
                    <a:pt x="942" y="2476"/>
                  </a:lnTo>
                  <a:lnTo>
                    <a:pt x="869" y="2444"/>
                  </a:lnTo>
                  <a:lnTo>
                    <a:pt x="796" y="2417"/>
                  </a:lnTo>
                  <a:lnTo>
                    <a:pt x="724" y="2394"/>
                  </a:lnTo>
                  <a:lnTo>
                    <a:pt x="651" y="2374"/>
                  </a:lnTo>
                  <a:lnTo>
                    <a:pt x="580" y="2358"/>
                  </a:lnTo>
                  <a:lnTo>
                    <a:pt x="509" y="2344"/>
                  </a:lnTo>
                  <a:lnTo>
                    <a:pt x="441" y="2334"/>
                  </a:lnTo>
                  <a:lnTo>
                    <a:pt x="375" y="2325"/>
                  </a:lnTo>
                  <a:lnTo>
                    <a:pt x="311" y="2319"/>
                  </a:lnTo>
                  <a:lnTo>
                    <a:pt x="249" y="2315"/>
                  </a:lnTo>
                  <a:lnTo>
                    <a:pt x="191" y="2313"/>
                  </a:lnTo>
                  <a:lnTo>
                    <a:pt x="136" y="2312"/>
                  </a:lnTo>
                  <a:lnTo>
                    <a:pt x="105" y="2308"/>
                  </a:lnTo>
                  <a:lnTo>
                    <a:pt x="77" y="2298"/>
                  </a:lnTo>
                  <a:lnTo>
                    <a:pt x="52" y="2282"/>
                  </a:lnTo>
                  <a:lnTo>
                    <a:pt x="30" y="2261"/>
                  </a:lnTo>
                  <a:lnTo>
                    <a:pt x="14" y="2235"/>
                  </a:lnTo>
                  <a:lnTo>
                    <a:pt x="5" y="2208"/>
                  </a:lnTo>
                  <a:lnTo>
                    <a:pt x="0" y="2177"/>
                  </a:lnTo>
                  <a:lnTo>
                    <a:pt x="0" y="136"/>
                  </a:lnTo>
                  <a:lnTo>
                    <a:pt x="3" y="110"/>
                  </a:lnTo>
                  <a:lnTo>
                    <a:pt x="10" y="83"/>
                  </a:lnTo>
                  <a:lnTo>
                    <a:pt x="23" y="60"/>
                  </a:lnTo>
                  <a:lnTo>
                    <a:pt x="40" y="39"/>
                  </a:lnTo>
                  <a:lnTo>
                    <a:pt x="61" y="22"/>
                  </a:lnTo>
                  <a:lnTo>
                    <a:pt x="84"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060"/>
            <p:cNvSpPr>
              <a:spLocks/>
            </p:cNvSpPr>
            <p:nvPr/>
          </p:nvSpPr>
          <p:spPr bwMode="auto">
            <a:xfrm>
              <a:off x="3891" y="1431"/>
              <a:ext cx="674" cy="1381"/>
            </a:xfrm>
            <a:custGeom>
              <a:avLst/>
              <a:gdLst>
                <a:gd name="T0" fmla="*/ 1211 w 1347"/>
                <a:gd name="T1" fmla="*/ 0 h 2762"/>
                <a:gd name="T2" fmla="*/ 1212 w 1347"/>
                <a:gd name="T3" fmla="*/ 0 h 2762"/>
                <a:gd name="T4" fmla="*/ 1239 w 1347"/>
                <a:gd name="T5" fmla="*/ 2 h 2762"/>
                <a:gd name="T6" fmla="*/ 1263 w 1347"/>
                <a:gd name="T7" fmla="*/ 10 h 2762"/>
                <a:gd name="T8" fmla="*/ 1287 w 1347"/>
                <a:gd name="T9" fmla="*/ 22 h 2762"/>
                <a:gd name="T10" fmla="*/ 1307 w 1347"/>
                <a:gd name="T11" fmla="*/ 39 h 2762"/>
                <a:gd name="T12" fmla="*/ 1324 w 1347"/>
                <a:gd name="T13" fmla="*/ 60 h 2762"/>
                <a:gd name="T14" fmla="*/ 1337 w 1347"/>
                <a:gd name="T15" fmla="*/ 83 h 2762"/>
                <a:gd name="T16" fmla="*/ 1345 w 1347"/>
                <a:gd name="T17" fmla="*/ 110 h 2762"/>
                <a:gd name="T18" fmla="*/ 1347 w 1347"/>
                <a:gd name="T19" fmla="*/ 136 h 2762"/>
                <a:gd name="T20" fmla="*/ 1347 w 1347"/>
                <a:gd name="T21" fmla="*/ 2177 h 2762"/>
                <a:gd name="T22" fmla="*/ 1344 w 1347"/>
                <a:gd name="T23" fmla="*/ 2207 h 2762"/>
                <a:gd name="T24" fmla="*/ 1333 w 1347"/>
                <a:gd name="T25" fmla="*/ 2235 h 2762"/>
                <a:gd name="T26" fmla="*/ 1317 w 1347"/>
                <a:gd name="T27" fmla="*/ 2261 h 2762"/>
                <a:gd name="T28" fmla="*/ 1296 w 1347"/>
                <a:gd name="T29" fmla="*/ 2282 h 2762"/>
                <a:gd name="T30" fmla="*/ 1271 w 1347"/>
                <a:gd name="T31" fmla="*/ 2298 h 2762"/>
                <a:gd name="T32" fmla="*/ 1242 w 1347"/>
                <a:gd name="T33" fmla="*/ 2308 h 2762"/>
                <a:gd name="T34" fmla="*/ 1211 w 1347"/>
                <a:gd name="T35" fmla="*/ 2312 h 2762"/>
                <a:gd name="T36" fmla="*/ 1157 w 1347"/>
                <a:gd name="T37" fmla="*/ 2313 h 2762"/>
                <a:gd name="T38" fmla="*/ 1098 w 1347"/>
                <a:gd name="T39" fmla="*/ 2315 h 2762"/>
                <a:gd name="T40" fmla="*/ 1037 w 1347"/>
                <a:gd name="T41" fmla="*/ 2319 h 2762"/>
                <a:gd name="T42" fmla="*/ 972 w 1347"/>
                <a:gd name="T43" fmla="*/ 2325 h 2762"/>
                <a:gd name="T44" fmla="*/ 907 w 1347"/>
                <a:gd name="T45" fmla="*/ 2334 h 2762"/>
                <a:gd name="T46" fmla="*/ 838 w 1347"/>
                <a:gd name="T47" fmla="*/ 2344 h 2762"/>
                <a:gd name="T48" fmla="*/ 767 w 1347"/>
                <a:gd name="T49" fmla="*/ 2358 h 2762"/>
                <a:gd name="T50" fmla="*/ 696 w 1347"/>
                <a:gd name="T51" fmla="*/ 2374 h 2762"/>
                <a:gd name="T52" fmla="*/ 623 w 1347"/>
                <a:gd name="T53" fmla="*/ 2394 h 2762"/>
                <a:gd name="T54" fmla="*/ 551 w 1347"/>
                <a:gd name="T55" fmla="*/ 2417 h 2762"/>
                <a:gd name="T56" fmla="*/ 478 w 1347"/>
                <a:gd name="T57" fmla="*/ 2444 h 2762"/>
                <a:gd name="T58" fmla="*/ 405 w 1347"/>
                <a:gd name="T59" fmla="*/ 2476 h 2762"/>
                <a:gd name="T60" fmla="*/ 334 w 1347"/>
                <a:gd name="T61" fmla="*/ 2510 h 2762"/>
                <a:gd name="T62" fmla="*/ 264 w 1347"/>
                <a:gd name="T63" fmla="*/ 2551 h 2762"/>
                <a:gd name="T64" fmla="*/ 194 w 1347"/>
                <a:gd name="T65" fmla="*/ 2596 h 2762"/>
                <a:gd name="T66" fmla="*/ 126 w 1347"/>
                <a:gd name="T67" fmla="*/ 2645 h 2762"/>
                <a:gd name="T68" fmla="*/ 62 w 1347"/>
                <a:gd name="T69" fmla="*/ 2701 h 2762"/>
                <a:gd name="T70" fmla="*/ 0 w 1347"/>
                <a:gd name="T71" fmla="*/ 2762 h 2762"/>
                <a:gd name="T72" fmla="*/ 0 w 1347"/>
                <a:gd name="T73" fmla="*/ 627 h 2762"/>
                <a:gd name="T74" fmla="*/ 2 w 1347"/>
                <a:gd name="T75" fmla="*/ 602 h 2762"/>
                <a:gd name="T76" fmla="*/ 8 w 1347"/>
                <a:gd name="T77" fmla="*/ 579 h 2762"/>
                <a:gd name="T78" fmla="*/ 18 w 1347"/>
                <a:gd name="T79" fmla="*/ 557 h 2762"/>
                <a:gd name="T80" fmla="*/ 61 w 1347"/>
                <a:gd name="T81" fmla="*/ 494 h 2762"/>
                <a:gd name="T82" fmla="*/ 107 w 1347"/>
                <a:gd name="T83" fmla="*/ 436 h 2762"/>
                <a:gd name="T84" fmla="*/ 155 w 1347"/>
                <a:gd name="T85" fmla="*/ 382 h 2762"/>
                <a:gd name="T86" fmla="*/ 206 w 1347"/>
                <a:gd name="T87" fmla="*/ 332 h 2762"/>
                <a:gd name="T88" fmla="*/ 259 w 1347"/>
                <a:gd name="T89" fmla="*/ 287 h 2762"/>
                <a:gd name="T90" fmla="*/ 314 w 1347"/>
                <a:gd name="T91" fmla="*/ 247 h 2762"/>
                <a:gd name="T92" fmla="*/ 371 w 1347"/>
                <a:gd name="T93" fmla="*/ 210 h 2762"/>
                <a:gd name="T94" fmla="*/ 430 w 1347"/>
                <a:gd name="T95" fmla="*/ 177 h 2762"/>
                <a:gd name="T96" fmla="*/ 488 w 1347"/>
                <a:gd name="T97" fmla="*/ 146 h 2762"/>
                <a:gd name="T98" fmla="*/ 548 w 1347"/>
                <a:gd name="T99" fmla="*/ 121 h 2762"/>
                <a:gd name="T100" fmla="*/ 608 w 1347"/>
                <a:gd name="T101" fmla="*/ 98 h 2762"/>
                <a:gd name="T102" fmla="*/ 669 w 1347"/>
                <a:gd name="T103" fmla="*/ 77 h 2762"/>
                <a:gd name="T104" fmla="*/ 729 w 1347"/>
                <a:gd name="T105" fmla="*/ 60 h 2762"/>
                <a:gd name="T106" fmla="*/ 789 w 1347"/>
                <a:gd name="T107" fmla="*/ 46 h 2762"/>
                <a:gd name="T108" fmla="*/ 848 w 1347"/>
                <a:gd name="T109" fmla="*/ 33 h 2762"/>
                <a:gd name="T110" fmla="*/ 906 w 1347"/>
                <a:gd name="T111" fmla="*/ 23 h 2762"/>
                <a:gd name="T112" fmla="*/ 962 w 1347"/>
                <a:gd name="T113" fmla="*/ 16 h 2762"/>
                <a:gd name="T114" fmla="*/ 1016 w 1347"/>
                <a:gd name="T115" fmla="*/ 9 h 2762"/>
                <a:gd name="T116" fmla="*/ 1069 w 1347"/>
                <a:gd name="T117" fmla="*/ 5 h 2762"/>
                <a:gd name="T118" fmla="*/ 1119 w 1347"/>
                <a:gd name="T119" fmla="*/ 2 h 2762"/>
                <a:gd name="T120" fmla="*/ 1167 w 1347"/>
                <a:gd name="T121" fmla="*/ 0 h 2762"/>
                <a:gd name="T122" fmla="*/ 1211 w 1347"/>
                <a:gd name="T123"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2762">
                  <a:moveTo>
                    <a:pt x="1211" y="0"/>
                  </a:moveTo>
                  <a:lnTo>
                    <a:pt x="1212" y="0"/>
                  </a:lnTo>
                  <a:lnTo>
                    <a:pt x="1239" y="2"/>
                  </a:lnTo>
                  <a:lnTo>
                    <a:pt x="1263" y="10"/>
                  </a:lnTo>
                  <a:lnTo>
                    <a:pt x="1287" y="22"/>
                  </a:lnTo>
                  <a:lnTo>
                    <a:pt x="1307" y="39"/>
                  </a:lnTo>
                  <a:lnTo>
                    <a:pt x="1324" y="60"/>
                  </a:lnTo>
                  <a:lnTo>
                    <a:pt x="1337" y="83"/>
                  </a:lnTo>
                  <a:lnTo>
                    <a:pt x="1345" y="110"/>
                  </a:lnTo>
                  <a:lnTo>
                    <a:pt x="1347" y="136"/>
                  </a:lnTo>
                  <a:lnTo>
                    <a:pt x="1347" y="2177"/>
                  </a:lnTo>
                  <a:lnTo>
                    <a:pt x="1344" y="2207"/>
                  </a:lnTo>
                  <a:lnTo>
                    <a:pt x="1333" y="2235"/>
                  </a:lnTo>
                  <a:lnTo>
                    <a:pt x="1317" y="2261"/>
                  </a:lnTo>
                  <a:lnTo>
                    <a:pt x="1296" y="2282"/>
                  </a:lnTo>
                  <a:lnTo>
                    <a:pt x="1271" y="2298"/>
                  </a:lnTo>
                  <a:lnTo>
                    <a:pt x="1242" y="2308"/>
                  </a:lnTo>
                  <a:lnTo>
                    <a:pt x="1211" y="2312"/>
                  </a:lnTo>
                  <a:lnTo>
                    <a:pt x="1157" y="2313"/>
                  </a:lnTo>
                  <a:lnTo>
                    <a:pt x="1098" y="2315"/>
                  </a:lnTo>
                  <a:lnTo>
                    <a:pt x="1037" y="2319"/>
                  </a:lnTo>
                  <a:lnTo>
                    <a:pt x="972" y="2325"/>
                  </a:lnTo>
                  <a:lnTo>
                    <a:pt x="907" y="2334"/>
                  </a:lnTo>
                  <a:lnTo>
                    <a:pt x="838" y="2344"/>
                  </a:lnTo>
                  <a:lnTo>
                    <a:pt x="767" y="2358"/>
                  </a:lnTo>
                  <a:lnTo>
                    <a:pt x="696" y="2374"/>
                  </a:lnTo>
                  <a:lnTo>
                    <a:pt x="623" y="2394"/>
                  </a:lnTo>
                  <a:lnTo>
                    <a:pt x="551" y="2417"/>
                  </a:lnTo>
                  <a:lnTo>
                    <a:pt x="478" y="2444"/>
                  </a:lnTo>
                  <a:lnTo>
                    <a:pt x="405" y="2476"/>
                  </a:lnTo>
                  <a:lnTo>
                    <a:pt x="334" y="2510"/>
                  </a:lnTo>
                  <a:lnTo>
                    <a:pt x="264" y="2551"/>
                  </a:lnTo>
                  <a:lnTo>
                    <a:pt x="194" y="2596"/>
                  </a:lnTo>
                  <a:lnTo>
                    <a:pt x="126" y="2645"/>
                  </a:lnTo>
                  <a:lnTo>
                    <a:pt x="62" y="2701"/>
                  </a:lnTo>
                  <a:lnTo>
                    <a:pt x="0" y="2762"/>
                  </a:lnTo>
                  <a:lnTo>
                    <a:pt x="0" y="627"/>
                  </a:lnTo>
                  <a:lnTo>
                    <a:pt x="2" y="602"/>
                  </a:lnTo>
                  <a:lnTo>
                    <a:pt x="8" y="579"/>
                  </a:lnTo>
                  <a:lnTo>
                    <a:pt x="18" y="557"/>
                  </a:lnTo>
                  <a:lnTo>
                    <a:pt x="61" y="494"/>
                  </a:lnTo>
                  <a:lnTo>
                    <a:pt x="107" y="436"/>
                  </a:lnTo>
                  <a:lnTo>
                    <a:pt x="155" y="382"/>
                  </a:lnTo>
                  <a:lnTo>
                    <a:pt x="206" y="332"/>
                  </a:lnTo>
                  <a:lnTo>
                    <a:pt x="259" y="287"/>
                  </a:lnTo>
                  <a:lnTo>
                    <a:pt x="314" y="247"/>
                  </a:lnTo>
                  <a:lnTo>
                    <a:pt x="371" y="210"/>
                  </a:lnTo>
                  <a:lnTo>
                    <a:pt x="430" y="177"/>
                  </a:lnTo>
                  <a:lnTo>
                    <a:pt x="488" y="146"/>
                  </a:lnTo>
                  <a:lnTo>
                    <a:pt x="548" y="121"/>
                  </a:lnTo>
                  <a:lnTo>
                    <a:pt x="608" y="98"/>
                  </a:lnTo>
                  <a:lnTo>
                    <a:pt x="669" y="77"/>
                  </a:lnTo>
                  <a:lnTo>
                    <a:pt x="729" y="60"/>
                  </a:lnTo>
                  <a:lnTo>
                    <a:pt x="789" y="46"/>
                  </a:lnTo>
                  <a:lnTo>
                    <a:pt x="848" y="33"/>
                  </a:lnTo>
                  <a:lnTo>
                    <a:pt x="906" y="23"/>
                  </a:lnTo>
                  <a:lnTo>
                    <a:pt x="962" y="16"/>
                  </a:lnTo>
                  <a:lnTo>
                    <a:pt x="1016" y="9"/>
                  </a:lnTo>
                  <a:lnTo>
                    <a:pt x="1069" y="5"/>
                  </a:lnTo>
                  <a:lnTo>
                    <a:pt x="1119" y="2"/>
                  </a:lnTo>
                  <a:lnTo>
                    <a:pt x="1167" y="0"/>
                  </a:lnTo>
                  <a:lnTo>
                    <a:pt x="1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1061"/>
            <p:cNvSpPr>
              <a:spLocks/>
            </p:cNvSpPr>
            <p:nvPr/>
          </p:nvSpPr>
          <p:spPr bwMode="auto">
            <a:xfrm>
              <a:off x="3985" y="1667"/>
              <a:ext cx="803" cy="1217"/>
            </a:xfrm>
            <a:custGeom>
              <a:avLst/>
              <a:gdLst>
                <a:gd name="T0" fmla="*/ 1371 w 1605"/>
                <a:gd name="T1" fmla="*/ 0 h 2434"/>
                <a:gd name="T2" fmla="*/ 1470 w 1605"/>
                <a:gd name="T3" fmla="*/ 0 h 2434"/>
                <a:gd name="T4" fmla="*/ 1501 w 1605"/>
                <a:gd name="T5" fmla="*/ 3 h 2434"/>
                <a:gd name="T6" fmla="*/ 1529 w 1605"/>
                <a:gd name="T7" fmla="*/ 14 h 2434"/>
                <a:gd name="T8" fmla="*/ 1554 w 1605"/>
                <a:gd name="T9" fmla="*/ 30 h 2434"/>
                <a:gd name="T10" fmla="*/ 1576 w 1605"/>
                <a:gd name="T11" fmla="*/ 51 h 2434"/>
                <a:gd name="T12" fmla="*/ 1591 w 1605"/>
                <a:gd name="T13" fmla="*/ 76 h 2434"/>
                <a:gd name="T14" fmla="*/ 1602 w 1605"/>
                <a:gd name="T15" fmla="*/ 104 h 2434"/>
                <a:gd name="T16" fmla="*/ 1605 w 1605"/>
                <a:gd name="T17" fmla="*/ 135 h 2434"/>
                <a:gd name="T18" fmla="*/ 1605 w 1605"/>
                <a:gd name="T19" fmla="*/ 2298 h 2434"/>
                <a:gd name="T20" fmla="*/ 1604 w 1605"/>
                <a:gd name="T21" fmla="*/ 2322 h 2434"/>
                <a:gd name="T22" fmla="*/ 1597 w 1605"/>
                <a:gd name="T23" fmla="*/ 2345 h 2434"/>
                <a:gd name="T24" fmla="*/ 1587 w 1605"/>
                <a:gd name="T25" fmla="*/ 2367 h 2434"/>
                <a:gd name="T26" fmla="*/ 1573 w 1605"/>
                <a:gd name="T27" fmla="*/ 2387 h 2434"/>
                <a:gd name="T28" fmla="*/ 1554 w 1605"/>
                <a:gd name="T29" fmla="*/ 2404 h 2434"/>
                <a:gd name="T30" fmla="*/ 1534 w 1605"/>
                <a:gd name="T31" fmla="*/ 2418 h 2434"/>
                <a:gd name="T32" fmla="*/ 1512 w 1605"/>
                <a:gd name="T33" fmla="*/ 2427 h 2434"/>
                <a:gd name="T34" fmla="*/ 1488 w 1605"/>
                <a:gd name="T35" fmla="*/ 2433 h 2434"/>
                <a:gd name="T36" fmla="*/ 1463 w 1605"/>
                <a:gd name="T37" fmla="*/ 2434 h 2434"/>
                <a:gd name="T38" fmla="*/ 1439 w 1605"/>
                <a:gd name="T39" fmla="*/ 2430 h 2434"/>
                <a:gd name="T40" fmla="*/ 1360 w 1605"/>
                <a:gd name="T41" fmla="*/ 2413 h 2434"/>
                <a:gd name="T42" fmla="*/ 1273 w 1605"/>
                <a:gd name="T43" fmla="*/ 2396 h 2434"/>
                <a:gd name="T44" fmla="*/ 1179 w 1605"/>
                <a:gd name="T45" fmla="*/ 2380 h 2434"/>
                <a:gd name="T46" fmla="*/ 1077 w 1605"/>
                <a:gd name="T47" fmla="*/ 2365 h 2434"/>
                <a:gd name="T48" fmla="*/ 970 w 1605"/>
                <a:gd name="T49" fmla="*/ 2352 h 2434"/>
                <a:gd name="T50" fmla="*/ 858 w 1605"/>
                <a:gd name="T51" fmla="*/ 2343 h 2434"/>
                <a:gd name="T52" fmla="*/ 743 w 1605"/>
                <a:gd name="T53" fmla="*/ 2336 h 2434"/>
                <a:gd name="T54" fmla="*/ 623 w 1605"/>
                <a:gd name="T55" fmla="*/ 2333 h 2434"/>
                <a:gd name="T56" fmla="*/ 501 w 1605"/>
                <a:gd name="T57" fmla="*/ 2336 h 2434"/>
                <a:gd name="T58" fmla="*/ 377 w 1605"/>
                <a:gd name="T59" fmla="*/ 2343 h 2434"/>
                <a:gd name="T60" fmla="*/ 252 w 1605"/>
                <a:gd name="T61" fmla="*/ 2355 h 2434"/>
                <a:gd name="T62" fmla="*/ 126 w 1605"/>
                <a:gd name="T63" fmla="*/ 2375 h 2434"/>
                <a:gd name="T64" fmla="*/ 0 w 1605"/>
                <a:gd name="T65" fmla="*/ 2403 h 2434"/>
                <a:gd name="T66" fmla="*/ 60 w 1605"/>
                <a:gd name="T67" fmla="*/ 2350 h 2434"/>
                <a:gd name="T68" fmla="*/ 124 w 1605"/>
                <a:gd name="T69" fmla="*/ 2302 h 2434"/>
                <a:gd name="T70" fmla="*/ 188 w 1605"/>
                <a:gd name="T71" fmla="*/ 2260 h 2434"/>
                <a:gd name="T72" fmla="*/ 255 w 1605"/>
                <a:gd name="T73" fmla="*/ 2223 h 2434"/>
                <a:gd name="T74" fmla="*/ 323 w 1605"/>
                <a:gd name="T75" fmla="*/ 2190 h 2434"/>
                <a:gd name="T76" fmla="*/ 391 w 1605"/>
                <a:gd name="T77" fmla="*/ 2161 h 2434"/>
                <a:gd name="T78" fmla="*/ 460 w 1605"/>
                <a:gd name="T79" fmla="*/ 2137 h 2434"/>
                <a:gd name="T80" fmla="*/ 530 w 1605"/>
                <a:gd name="T81" fmla="*/ 2116 h 2434"/>
                <a:gd name="T82" fmla="*/ 598 w 1605"/>
                <a:gd name="T83" fmla="*/ 2099 h 2434"/>
                <a:gd name="T84" fmla="*/ 666 w 1605"/>
                <a:gd name="T85" fmla="*/ 2085 h 2434"/>
                <a:gd name="T86" fmla="*/ 731 w 1605"/>
                <a:gd name="T87" fmla="*/ 2074 h 2434"/>
                <a:gd name="T88" fmla="*/ 796 w 1605"/>
                <a:gd name="T89" fmla="*/ 2066 h 2434"/>
                <a:gd name="T90" fmla="*/ 857 w 1605"/>
                <a:gd name="T91" fmla="*/ 2060 h 2434"/>
                <a:gd name="T92" fmla="*/ 917 w 1605"/>
                <a:gd name="T93" fmla="*/ 2055 h 2434"/>
                <a:gd name="T94" fmla="*/ 972 w 1605"/>
                <a:gd name="T95" fmla="*/ 2053 h 2434"/>
                <a:gd name="T96" fmla="*/ 1024 w 1605"/>
                <a:gd name="T97" fmla="*/ 2052 h 2434"/>
                <a:gd name="T98" fmla="*/ 1071 w 1605"/>
                <a:gd name="T99" fmla="*/ 2050 h 2434"/>
                <a:gd name="T100" fmla="*/ 1116 w 1605"/>
                <a:gd name="T101" fmla="*/ 2040 h 2434"/>
                <a:gd name="T102" fmla="*/ 1159 w 1605"/>
                <a:gd name="T103" fmla="*/ 2025 h 2434"/>
                <a:gd name="T104" fmla="*/ 1199 w 1605"/>
                <a:gd name="T105" fmla="*/ 2005 h 2434"/>
                <a:gd name="T106" fmla="*/ 1236 w 1605"/>
                <a:gd name="T107" fmla="*/ 1979 h 2434"/>
                <a:gd name="T108" fmla="*/ 1270 w 1605"/>
                <a:gd name="T109" fmla="*/ 1950 h 2434"/>
                <a:gd name="T110" fmla="*/ 1298 w 1605"/>
                <a:gd name="T111" fmla="*/ 1917 h 2434"/>
                <a:gd name="T112" fmla="*/ 1324 w 1605"/>
                <a:gd name="T113" fmla="*/ 1880 h 2434"/>
                <a:gd name="T114" fmla="*/ 1343 w 1605"/>
                <a:gd name="T115" fmla="*/ 1839 h 2434"/>
                <a:gd name="T116" fmla="*/ 1358 w 1605"/>
                <a:gd name="T117" fmla="*/ 1797 h 2434"/>
                <a:gd name="T118" fmla="*/ 1368 w 1605"/>
                <a:gd name="T119" fmla="*/ 1752 h 2434"/>
                <a:gd name="T120" fmla="*/ 1371 w 1605"/>
                <a:gd name="T121" fmla="*/ 1706 h 2434"/>
                <a:gd name="T122" fmla="*/ 1371 w 1605"/>
                <a:gd name="T123" fmla="*/ 0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5" h="2434">
                  <a:moveTo>
                    <a:pt x="1371" y="0"/>
                  </a:moveTo>
                  <a:lnTo>
                    <a:pt x="1470" y="0"/>
                  </a:lnTo>
                  <a:lnTo>
                    <a:pt x="1501" y="3"/>
                  </a:lnTo>
                  <a:lnTo>
                    <a:pt x="1529" y="14"/>
                  </a:lnTo>
                  <a:lnTo>
                    <a:pt x="1554" y="30"/>
                  </a:lnTo>
                  <a:lnTo>
                    <a:pt x="1576" y="51"/>
                  </a:lnTo>
                  <a:lnTo>
                    <a:pt x="1591" y="76"/>
                  </a:lnTo>
                  <a:lnTo>
                    <a:pt x="1602" y="104"/>
                  </a:lnTo>
                  <a:lnTo>
                    <a:pt x="1605" y="135"/>
                  </a:lnTo>
                  <a:lnTo>
                    <a:pt x="1605" y="2298"/>
                  </a:lnTo>
                  <a:lnTo>
                    <a:pt x="1604" y="2322"/>
                  </a:lnTo>
                  <a:lnTo>
                    <a:pt x="1597" y="2345"/>
                  </a:lnTo>
                  <a:lnTo>
                    <a:pt x="1587" y="2367"/>
                  </a:lnTo>
                  <a:lnTo>
                    <a:pt x="1573" y="2387"/>
                  </a:lnTo>
                  <a:lnTo>
                    <a:pt x="1554" y="2404"/>
                  </a:lnTo>
                  <a:lnTo>
                    <a:pt x="1534" y="2418"/>
                  </a:lnTo>
                  <a:lnTo>
                    <a:pt x="1512" y="2427"/>
                  </a:lnTo>
                  <a:lnTo>
                    <a:pt x="1488" y="2433"/>
                  </a:lnTo>
                  <a:lnTo>
                    <a:pt x="1463" y="2434"/>
                  </a:lnTo>
                  <a:lnTo>
                    <a:pt x="1439" y="2430"/>
                  </a:lnTo>
                  <a:lnTo>
                    <a:pt x="1360" y="2413"/>
                  </a:lnTo>
                  <a:lnTo>
                    <a:pt x="1273" y="2396"/>
                  </a:lnTo>
                  <a:lnTo>
                    <a:pt x="1179" y="2380"/>
                  </a:lnTo>
                  <a:lnTo>
                    <a:pt x="1077" y="2365"/>
                  </a:lnTo>
                  <a:lnTo>
                    <a:pt x="970" y="2352"/>
                  </a:lnTo>
                  <a:lnTo>
                    <a:pt x="858" y="2343"/>
                  </a:lnTo>
                  <a:lnTo>
                    <a:pt x="743" y="2336"/>
                  </a:lnTo>
                  <a:lnTo>
                    <a:pt x="623" y="2333"/>
                  </a:lnTo>
                  <a:lnTo>
                    <a:pt x="501" y="2336"/>
                  </a:lnTo>
                  <a:lnTo>
                    <a:pt x="377" y="2343"/>
                  </a:lnTo>
                  <a:lnTo>
                    <a:pt x="252" y="2355"/>
                  </a:lnTo>
                  <a:lnTo>
                    <a:pt x="126" y="2375"/>
                  </a:lnTo>
                  <a:lnTo>
                    <a:pt x="0" y="2403"/>
                  </a:lnTo>
                  <a:lnTo>
                    <a:pt x="60" y="2350"/>
                  </a:lnTo>
                  <a:lnTo>
                    <a:pt x="124" y="2302"/>
                  </a:lnTo>
                  <a:lnTo>
                    <a:pt x="188" y="2260"/>
                  </a:lnTo>
                  <a:lnTo>
                    <a:pt x="255" y="2223"/>
                  </a:lnTo>
                  <a:lnTo>
                    <a:pt x="323" y="2190"/>
                  </a:lnTo>
                  <a:lnTo>
                    <a:pt x="391" y="2161"/>
                  </a:lnTo>
                  <a:lnTo>
                    <a:pt x="460" y="2137"/>
                  </a:lnTo>
                  <a:lnTo>
                    <a:pt x="530" y="2116"/>
                  </a:lnTo>
                  <a:lnTo>
                    <a:pt x="598" y="2099"/>
                  </a:lnTo>
                  <a:lnTo>
                    <a:pt x="666" y="2085"/>
                  </a:lnTo>
                  <a:lnTo>
                    <a:pt x="731" y="2074"/>
                  </a:lnTo>
                  <a:lnTo>
                    <a:pt x="796" y="2066"/>
                  </a:lnTo>
                  <a:lnTo>
                    <a:pt x="857" y="2060"/>
                  </a:lnTo>
                  <a:lnTo>
                    <a:pt x="917" y="2055"/>
                  </a:lnTo>
                  <a:lnTo>
                    <a:pt x="972" y="2053"/>
                  </a:lnTo>
                  <a:lnTo>
                    <a:pt x="1024" y="2052"/>
                  </a:lnTo>
                  <a:lnTo>
                    <a:pt x="1071" y="2050"/>
                  </a:lnTo>
                  <a:lnTo>
                    <a:pt x="1116" y="2040"/>
                  </a:lnTo>
                  <a:lnTo>
                    <a:pt x="1159" y="2025"/>
                  </a:lnTo>
                  <a:lnTo>
                    <a:pt x="1199" y="2005"/>
                  </a:lnTo>
                  <a:lnTo>
                    <a:pt x="1236" y="1979"/>
                  </a:lnTo>
                  <a:lnTo>
                    <a:pt x="1270" y="1950"/>
                  </a:lnTo>
                  <a:lnTo>
                    <a:pt x="1298" y="1917"/>
                  </a:lnTo>
                  <a:lnTo>
                    <a:pt x="1324" y="1880"/>
                  </a:lnTo>
                  <a:lnTo>
                    <a:pt x="1343" y="1839"/>
                  </a:lnTo>
                  <a:lnTo>
                    <a:pt x="1358" y="1797"/>
                  </a:lnTo>
                  <a:lnTo>
                    <a:pt x="1368" y="1752"/>
                  </a:lnTo>
                  <a:lnTo>
                    <a:pt x="1371" y="1706"/>
                  </a:lnTo>
                  <a:lnTo>
                    <a:pt x="1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1062"/>
            <p:cNvSpPr>
              <a:spLocks/>
            </p:cNvSpPr>
            <p:nvPr/>
          </p:nvSpPr>
          <p:spPr bwMode="auto">
            <a:xfrm>
              <a:off x="2889" y="1667"/>
              <a:ext cx="802" cy="1217"/>
            </a:xfrm>
            <a:custGeom>
              <a:avLst/>
              <a:gdLst>
                <a:gd name="T0" fmla="*/ 136 w 1605"/>
                <a:gd name="T1" fmla="*/ 0 h 2434"/>
                <a:gd name="T2" fmla="*/ 234 w 1605"/>
                <a:gd name="T3" fmla="*/ 0 h 2434"/>
                <a:gd name="T4" fmla="*/ 234 w 1605"/>
                <a:gd name="T5" fmla="*/ 1706 h 2434"/>
                <a:gd name="T6" fmla="*/ 237 w 1605"/>
                <a:gd name="T7" fmla="*/ 1752 h 2434"/>
                <a:gd name="T8" fmla="*/ 247 w 1605"/>
                <a:gd name="T9" fmla="*/ 1797 h 2434"/>
                <a:gd name="T10" fmla="*/ 262 w 1605"/>
                <a:gd name="T11" fmla="*/ 1839 h 2434"/>
                <a:gd name="T12" fmla="*/ 281 w 1605"/>
                <a:gd name="T13" fmla="*/ 1880 h 2434"/>
                <a:gd name="T14" fmla="*/ 307 w 1605"/>
                <a:gd name="T15" fmla="*/ 1917 h 2434"/>
                <a:gd name="T16" fmla="*/ 335 w 1605"/>
                <a:gd name="T17" fmla="*/ 1950 h 2434"/>
                <a:gd name="T18" fmla="*/ 369 w 1605"/>
                <a:gd name="T19" fmla="*/ 1979 h 2434"/>
                <a:gd name="T20" fmla="*/ 406 w 1605"/>
                <a:gd name="T21" fmla="*/ 2005 h 2434"/>
                <a:gd name="T22" fmla="*/ 446 w 1605"/>
                <a:gd name="T23" fmla="*/ 2025 h 2434"/>
                <a:gd name="T24" fmla="*/ 489 w 1605"/>
                <a:gd name="T25" fmla="*/ 2040 h 2434"/>
                <a:gd name="T26" fmla="*/ 534 w 1605"/>
                <a:gd name="T27" fmla="*/ 2050 h 2434"/>
                <a:gd name="T28" fmla="*/ 581 w 1605"/>
                <a:gd name="T29" fmla="*/ 2052 h 2434"/>
                <a:gd name="T30" fmla="*/ 633 w 1605"/>
                <a:gd name="T31" fmla="*/ 2053 h 2434"/>
                <a:gd name="T32" fmla="*/ 689 w 1605"/>
                <a:gd name="T33" fmla="*/ 2055 h 2434"/>
                <a:gd name="T34" fmla="*/ 748 w 1605"/>
                <a:gd name="T35" fmla="*/ 2060 h 2434"/>
                <a:gd name="T36" fmla="*/ 810 w 1605"/>
                <a:gd name="T37" fmla="*/ 2066 h 2434"/>
                <a:gd name="T38" fmla="*/ 874 w 1605"/>
                <a:gd name="T39" fmla="*/ 2074 h 2434"/>
                <a:gd name="T40" fmla="*/ 941 w 1605"/>
                <a:gd name="T41" fmla="*/ 2085 h 2434"/>
                <a:gd name="T42" fmla="*/ 1007 w 1605"/>
                <a:gd name="T43" fmla="*/ 2099 h 2434"/>
                <a:gd name="T44" fmla="*/ 1075 w 1605"/>
                <a:gd name="T45" fmla="*/ 2116 h 2434"/>
                <a:gd name="T46" fmla="*/ 1145 w 1605"/>
                <a:gd name="T47" fmla="*/ 2137 h 2434"/>
                <a:gd name="T48" fmla="*/ 1214 w 1605"/>
                <a:gd name="T49" fmla="*/ 2161 h 2434"/>
                <a:gd name="T50" fmla="*/ 1283 w 1605"/>
                <a:gd name="T51" fmla="*/ 2189 h 2434"/>
                <a:gd name="T52" fmla="*/ 1351 w 1605"/>
                <a:gd name="T53" fmla="*/ 2223 h 2434"/>
                <a:gd name="T54" fmla="*/ 1417 w 1605"/>
                <a:gd name="T55" fmla="*/ 2260 h 2434"/>
                <a:gd name="T56" fmla="*/ 1482 w 1605"/>
                <a:gd name="T57" fmla="*/ 2302 h 2434"/>
                <a:gd name="T58" fmla="*/ 1545 w 1605"/>
                <a:gd name="T59" fmla="*/ 2350 h 2434"/>
                <a:gd name="T60" fmla="*/ 1605 w 1605"/>
                <a:gd name="T61" fmla="*/ 2403 h 2434"/>
                <a:gd name="T62" fmla="*/ 1479 w 1605"/>
                <a:gd name="T63" fmla="*/ 2375 h 2434"/>
                <a:gd name="T64" fmla="*/ 1353 w 1605"/>
                <a:gd name="T65" fmla="*/ 2355 h 2434"/>
                <a:gd name="T66" fmla="*/ 1229 w 1605"/>
                <a:gd name="T67" fmla="*/ 2343 h 2434"/>
                <a:gd name="T68" fmla="*/ 1104 w 1605"/>
                <a:gd name="T69" fmla="*/ 2336 h 2434"/>
                <a:gd name="T70" fmla="*/ 982 w 1605"/>
                <a:gd name="T71" fmla="*/ 2333 h 2434"/>
                <a:gd name="T72" fmla="*/ 863 w 1605"/>
                <a:gd name="T73" fmla="*/ 2336 h 2434"/>
                <a:gd name="T74" fmla="*/ 747 w 1605"/>
                <a:gd name="T75" fmla="*/ 2343 h 2434"/>
                <a:gd name="T76" fmla="*/ 635 w 1605"/>
                <a:gd name="T77" fmla="*/ 2352 h 2434"/>
                <a:gd name="T78" fmla="*/ 529 w 1605"/>
                <a:gd name="T79" fmla="*/ 2365 h 2434"/>
                <a:gd name="T80" fmla="*/ 428 w 1605"/>
                <a:gd name="T81" fmla="*/ 2380 h 2434"/>
                <a:gd name="T82" fmla="*/ 333 w 1605"/>
                <a:gd name="T83" fmla="*/ 2396 h 2434"/>
                <a:gd name="T84" fmla="*/ 246 w 1605"/>
                <a:gd name="T85" fmla="*/ 2413 h 2434"/>
                <a:gd name="T86" fmla="*/ 166 w 1605"/>
                <a:gd name="T87" fmla="*/ 2430 h 2434"/>
                <a:gd name="T88" fmla="*/ 142 w 1605"/>
                <a:gd name="T89" fmla="*/ 2434 h 2434"/>
                <a:gd name="T90" fmla="*/ 118 w 1605"/>
                <a:gd name="T91" fmla="*/ 2433 h 2434"/>
                <a:gd name="T92" fmla="*/ 93 w 1605"/>
                <a:gd name="T93" fmla="*/ 2427 h 2434"/>
                <a:gd name="T94" fmla="*/ 71 w 1605"/>
                <a:gd name="T95" fmla="*/ 2418 h 2434"/>
                <a:gd name="T96" fmla="*/ 51 w 1605"/>
                <a:gd name="T97" fmla="*/ 2404 h 2434"/>
                <a:gd name="T98" fmla="*/ 33 w 1605"/>
                <a:gd name="T99" fmla="*/ 2387 h 2434"/>
                <a:gd name="T100" fmla="*/ 20 w 1605"/>
                <a:gd name="T101" fmla="*/ 2367 h 2434"/>
                <a:gd name="T102" fmla="*/ 8 w 1605"/>
                <a:gd name="T103" fmla="*/ 2345 h 2434"/>
                <a:gd name="T104" fmla="*/ 2 w 1605"/>
                <a:gd name="T105" fmla="*/ 2322 h 2434"/>
                <a:gd name="T106" fmla="*/ 0 w 1605"/>
                <a:gd name="T107" fmla="*/ 2298 h 2434"/>
                <a:gd name="T108" fmla="*/ 0 w 1605"/>
                <a:gd name="T109" fmla="*/ 135 h 2434"/>
                <a:gd name="T110" fmla="*/ 3 w 1605"/>
                <a:gd name="T111" fmla="*/ 104 h 2434"/>
                <a:gd name="T112" fmla="*/ 14 w 1605"/>
                <a:gd name="T113" fmla="*/ 76 h 2434"/>
                <a:gd name="T114" fmla="*/ 30 w 1605"/>
                <a:gd name="T115" fmla="*/ 51 h 2434"/>
                <a:gd name="T116" fmla="*/ 51 w 1605"/>
                <a:gd name="T117" fmla="*/ 30 h 2434"/>
                <a:gd name="T118" fmla="*/ 76 w 1605"/>
                <a:gd name="T119" fmla="*/ 14 h 2434"/>
                <a:gd name="T120" fmla="*/ 105 w 1605"/>
                <a:gd name="T121" fmla="*/ 3 h 2434"/>
                <a:gd name="T122" fmla="*/ 136 w 1605"/>
                <a:gd name="T123" fmla="*/ 0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5" h="2434">
                  <a:moveTo>
                    <a:pt x="136" y="0"/>
                  </a:moveTo>
                  <a:lnTo>
                    <a:pt x="234" y="0"/>
                  </a:lnTo>
                  <a:lnTo>
                    <a:pt x="234" y="1706"/>
                  </a:lnTo>
                  <a:lnTo>
                    <a:pt x="237" y="1752"/>
                  </a:lnTo>
                  <a:lnTo>
                    <a:pt x="247" y="1797"/>
                  </a:lnTo>
                  <a:lnTo>
                    <a:pt x="262" y="1839"/>
                  </a:lnTo>
                  <a:lnTo>
                    <a:pt x="281" y="1880"/>
                  </a:lnTo>
                  <a:lnTo>
                    <a:pt x="307" y="1917"/>
                  </a:lnTo>
                  <a:lnTo>
                    <a:pt x="335" y="1950"/>
                  </a:lnTo>
                  <a:lnTo>
                    <a:pt x="369" y="1979"/>
                  </a:lnTo>
                  <a:lnTo>
                    <a:pt x="406" y="2005"/>
                  </a:lnTo>
                  <a:lnTo>
                    <a:pt x="446" y="2025"/>
                  </a:lnTo>
                  <a:lnTo>
                    <a:pt x="489" y="2040"/>
                  </a:lnTo>
                  <a:lnTo>
                    <a:pt x="534" y="2050"/>
                  </a:lnTo>
                  <a:lnTo>
                    <a:pt x="581" y="2052"/>
                  </a:lnTo>
                  <a:lnTo>
                    <a:pt x="633" y="2053"/>
                  </a:lnTo>
                  <a:lnTo>
                    <a:pt x="689" y="2055"/>
                  </a:lnTo>
                  <a:lnTo>
                    <a:pt x="748" y="2060"/>
                  </a:lnTo>
                  <a:lnTo>
                    <a:pt x="810" y="2066"/>
                  </a:lnTo>
                  <a:lnTo>
                    <a:pt x="874" y="2074"/>
                  </a:lnTo>
                  <a:lnTo>
                    <a:pt x="941" y="2085"/>
                  </a:lnTo>
                  <a:lnTo>
                    <a:pt x="1007" y="2099"/>
                  </a:lnTo>
                  <a:lnTo>
                    <a:pt x="1075" y="2116"/>
                  </a:lnTo>
                  <a:lnTo>
                    <a:pt x="1145" y="2137"/>
                  </a:lnTo>
                  <a:lnTo>
                    <a:pt x="1214" y="2161"/>
                  </a:lnTo>
                  <a:lnTo>
                    <a:pt x="1283" y="2189"/>
                  </a:lnTo>
                  <a:lnTo>
                    <a:pt x="1351" y="2223"/>
                  </a:lnTo>
                  <a:lnTo>
                    <a:pt x="1417" y="2260"/>
                  </a:lnTo>
                  <a:lnTo>
                    <a:pt x="1482" y="2302"/>
                  </a:lnTo>
                  <a:lnTo>
                    <a:pt x="1545" y="2350"/>
                  </a:lnTo>
                  <a:lnTo>
                    <a:pt x="1605" y="2403"/>
                  </a:lnTo>
                  <a:lnTo>
                    <a:pt x="1479" y="2375"/>
                  </a:lnTo>
                  <a:lnTo>
                    <a:pt x="1353" y="2355"/>
                  </a:lnTo>
                  <a:lnTo>
                    <a:pt x="1229" y="2343"/>
                  </a:lnTo>
                  <a:lnTo>
                    <a:pt x="1104" y="2336"/>
                  </a:lnTo>
                  <a:lnTo>
                    <a:pt x="982" y="2333"/>
                  </a:lnTo>
                  <a:lnTo>
                    <a:pt x="863" y="2336"/>
                  </a:lnTo>
                  <a:lnTo>
                    <a:pt x="747" y="2343"/>
                  </a:lnTo>
                  <a:lnTo>
                    <a:pt x="635" y="2352"/>
                  </a:lnTo>
                  <a:lnTo>
                    <a:pt x="529" y="2365"/>
                  </a:lnTo>
                  <a:lnTo>
                    <a:pt x="428" y="2380"/>
                  </a:lnTo>
                  <a:lnTo>
                    <a:pt x="333" y="2396"/>
                  </a:lnTo>
                  <a:lnTo>
                    <a:pt x="246" y="2413"/>
                  </a:lnTo>
                  <a:lnTo>
                    <a:pt x="166" y="2430"/>
                  </a:lnTo>
                  <a:lnTo>
                    <a:pt x="142" y="2434"/>
                  </a:lnTo>
                  <a:lnTo>
                    <a:pt x="118" y="2433"/>
                  </a:lnTo>
                  <a:lnTo>
                    <a:pt x="93" y="2427"/>
                  </a:lnTo>
                  <a:lnTo>
                    <a:pt x="71" y="2418"/>
                  </a:lnTo>
                  <a:lnTo>
                    <a:pt x="51" y="2404"/>
                  </a:lnTo>
                  <a:lnTo>
                    <a:pt x="33" y="2387"/>
                  </a:lnTo>
                  <a:lnTo>
                    <a:pt x="20" y="2367"/>
                  </a:lnTo>
                  <a:lnTo>
                    <a:pt x="8" y="2345"/>
                  </a:lnTo>
                  <a:lnTo>
                    <a:pt x="2" y="2322"/>
                  </a:lnTo>
                  <a:lnTo>
                    <a:pt x="0" y="2298"/>
                  </a:lnTo>
                  <a:lnTo>
                    <a:pt x="0" y="135"/>
                  </a:lnTo>
                  <a:lnTo>
                    <a:pt x="3" y="104"/>
                  </a:lnTo>
                  <a:lnTo>
                    <a:pt x="14" y="76"/>
                  </a:lnTo>
                  <a:lnTo>
                    <a:pt x="30" y="51"/>
                  </a:lnTo>
                  <a:lnTo>
                    <a:pt x="51" y="30"/>
                  </a:lnTo>
                  <a:lnTo>
                    <a:pt x="76" y="14"/>
                  </a:lnTo>
                  <a:lnTo>
                    <a:pt x="105" y="3"/>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9" name="Group 48"/>
          <p:cNvGrpSpPr/>
          <p:nvPr/>
        </p:nvGrpSpPr>
        <p:grpSpPr>
          <a:xfrm>
            <a:off x="4684469" y="2008914"/>
            <a:ext cx="290432" cy="357661"/>
            <a:chOff x="5643563" y="2357438"/>
            <a:chExt cx="344488" cy="415925"/>
          </a:xfrm>
          <a:solidFill>
            <a:schemeClr val="bg1"/>
          </a:solidFill>
        </p:grpSpPr>
        <p:sp>
          <p:nvSpPr>
            <p:cNvPr id="55" name="Freeform 6"/>
            <p:cNvSpPr>
              <a:spLocks noEditPoints="1"/>
            </p:cNvSpPr>
            <p:nvPr/>
          </p:nvSpPr>
          <p:spPr bwMode="auto">
            <a:xfrm>
              <a:off x="5722938" y="2357438"/>
              <a:ext cx="185738" cy="227012"/>
            </a:xfrm>
            <a:custGeom>
              <a:avLst/>
              <a:gdLst/>
              <a:ahLst/>
              <a:cxnLst>
                <a:cxn ang="0">
                  <a:pos x="47" y="52"/>
                </a:cxn>
                <a:cxn ang="0">
                  <a:pos x="36" y="56"/>
                </a:cxn>
                <a:cxn ang="0">
                  <a:pos x="27" y="61"/>
                </a:cxn>
                <a:cxn ang="0">
                  <a:pos x="22" y="66"/>
                </a:cxn>
                <a:cxn ang="0">
                  <a:pos x="18" y="69"/>
                </a:cxn>
                <a:cxn ang="0">
                  <a:pos x="13" y="66"/>
                </a:cxn>
                <a:cxn ang="0">
                  <a:pos x="9" y="62"/>
                </a:cxn>
                <a:cxn ang="0">
                  <a:pos x="9" y="77"/>
                </a:cxn>
                <a:cxn ang="0">
                  <a:pos x="12" y="95"/>
                </a:cxn>
                <a:cxn ang="0">
                  <a:pos x="19" y="108"/>
                </a:cxn>
                <a:cxn ang="0">
                  <a:pos x="27" y="118"/>
                </a:cxn>
                <a:cxn ang="0">
                  <a:pos x="38" y="128"/>
                </a:cxn>
                <a:cxn ang="0">
                  <a:pos x="50" y="133"/>
                </a:cxn>
                <a:cxn ang="0">
                  <a:pos x="59" y="135"/>
                </a:cxn>
                <a:cxn ang="0">
                  <a:pos x="67" y="133"/>
                </a:cxn>
                <a:cxn ang="0">
                  <a:pos x="79" y="128"/>
                </a:cxn>
                <a:cxn ang="0">
                  <a:pos x="91" y="118"/>
                </a:cxn>
                <a:cxn ang="0">
                  <a:pos x="99" y="108"/>
                </a:cxn>
                <a:cxn ang="0">
                  <a:pos x="105" y="95"/>
                </a:cxn>
                <a:cxn ang="0">
                  <a:pos x="109" y="77"/>
                </a:cxn>
                <a:cxn ang="0">
                  <a:pos x="108" y="62"/>
                </a:cxn>
                <a:cxn ang="0">
                  <a:pos x="105" y="66"/>
                </a:cxn>
                <a:cxn ang="0">
                  <a:pos x="100" y="69"/>
                </a:cxn>
                <a:cxn ang="0">
                  <a:pos x="96" y="66"/>
                </a:cxn>
                <a:cxn ang="0">
                  <a:pos x="90" y="61"/>
                </a:cxn>
                <a:cxn ang="0">
                  <a:pos x="82" y="56"/>
                </a:cxn>
                <a:cxn ang="0">
                  <a:pos x="70" y="52"/>
                </a:cxn>
                <a:cxn ang="0">
                  <a:pos x="57" y="23"/>
                </a:cxn>
                <a:cxn ang="0">
                  <a:pos x="40" y="26"/>
                </a:cxn>
                <a:cxn ang="0">
                  <a:pos x="42" y="34"/>
                </a:cxn>
                <a:cxn ang="0">
                  <a:pos x="52" y="36"/>
                </a:cxn>
                <a:cxn ang="0">
                  <a:pos x="66" y="36"/>
                </a:cxn>
                <a:cxn ang="0">
                  <a:pos x="75" y="34"/>
                </a:cxn>
                <a:cxn ang="0">
                  <a:pos x="73" y="25"/>
                </a:cxn>
                <a:cxn ang="0">
                  <a:pos x="57" y="23"/>
                </a:cxn>
                <a:cxn ang="0">
                  <a:pos x="74" y="1"/>
                </a:cxn>
                <a:cxn ang="0">
                  <a:pos x="91" y="6"/>
                </a:cxn>
                <a:cxn ang="0">
                  <a:pos x="102" y="14"/>
                </a:cxn>
                <a:cxn ang="0">
                  <a:pos x="111" y="26"/>
                </a:cxn>
                <a:cxn ang="0">
                  <a:pos x="115" y="42"/>
                </a:cxn>
                <a:cxn ang="0">
                  <a:pos x="117" y="65"/>
                </a:cxn>
                <a:cxn ang="0">
                  <a:pos x="116" y="88"/>
                </a:cxn>
                <a:cxn ang="0">
                  <a:pos x="109" y="106"/>
                </a:cxn>
                <a:cxn ang="0">
                  <a:pos x="100" y="121"/>
                </a:cxn>
                <a:cxn ang="0">
                  <a:pos x="89" y="131"/>
                </a:cxn>
                <a:cxn ang="0">
                  <a:pos x="77" y="139"/>
                </a:cxn>
                <a:cxn ang="0">
                  <a:pos x="66" y="142"/>
                </a:cxn>
                <a:cxn ang="0">
                  <a:pos x="57" y="143"/>
                </a:cxn>
                <a:cxn ang="0">
                  <a:pos x="46" y="141"/>
                </a:cxn>
                <a:cxn ang="0">
                  <a:pos x="35" y="135"/>
                </a:cxn>
                <a:cxn ang="0">
                  <a:pos x="23" y="127"/>
                </a:cxn>
                <a:cxn ang="0">
                  <a:pos x="12" y="114"/>
                </a:cxn>
                <a:cxn ang="0">
                  <a:pos x="4" y="98"/>
                </a:cxn>
                <a:cxn ang="0">
                  <a:pos x="0" y="78"/>
                </a:cxn>
                <a:cxn ang="0">
                  <a:pos x="1" y="52"/>
                </a:cxn>
                <a:cxn ang="0">
                  <a:pos x="4" y="34"/>
                </a:cxn>
                <a:cxn ang="0">
                  <a:pos x="11" y="19"/>
                </a:cxn>
                <a:cxn ang="0">
                  <a:pos x="20" y="10"/>
                </a:cxn>
                <a:cxn ang="0">
                  <a:pos x="34" y="3"/>
                </a:cxn>
                <a:cxn ang="0">
                  <a:pos x="53" y="0"/>
                </a:cxn>
              </a:cxnLst>
              <a:rect l="0" t="0" r="r" b="b"/>
              <a:pathLst>
                <a:path w="117" h="143">
                  <a:moveTo>
                    <a:pt x="59" y="50"/>
                  </a:moveTo>
                  <a:lnTo>
                    <a:pt x="55" y="51"/>
                  </a:lnTo>
                  <a:lnTo>
                    <a:pt x="51" y="51"/>
                  </a:lnTo>
                  <a:lnTo>
                    <a:pt x="47" y="52"/>
                  </a:lnTo>
                  <a:lnTo>
                    <a:pt x="44" y="52"/>
                  </a:lnTo>
                  <a:lnTo>
                    <a:pt x="41" y="53"/>
                  </a:lnTo>
                  <a:lnTo>
                    <a:pt x="38" y="55"/>
                  </a:lnTo>
                  <a:lnTo>
                    <a:pt x="36" y="56"/>
                  </a:lnTo>
                  <a:lnTo>
                    <a:pt x="33" y="57"/>
                  </a:lnTo>
                  <a:lnTo>
                    <a:pt x="31" y="58"/>
                  </a:lnTo>
                  <a:lnTo>
                    <a:pt x="29" y="60"/>
                  </a:lnTo>
                  <a:lnTo>
                    <a:pt x="27" y="61"/>
                  </a:lnTo>
                  <a:lnTo>
                    <a:pt x="26" y="62"/>
                  </a:lnTo>
                  <a:lnTo>
                    <a:pt x="24" y="64"/>
                  </a:lnTo>
                  <a:lnTo>
                    <a:pt x="23" y="65"/>
                  </a:lnTo>
                  <a:lnTo>
                    <a:pt x="22" y="66"/>
                  </a:lnTo>
                  <a:lnTo>
                    <a:pt x="20" y="67"/>
                  </a:lnTo>
                  <a:lnTo>
                    <a:pt x="19" y="68"/>
                  </a:lnTo>
                  <a:lnTo>
                    <a:pt x="18" y="68"/>
                  </a:lnTo>
                  <a:lnTo>
                    <a:pt x="18" y="69"/>
                  </a:lnTo>
                  <a:lnTo>
                    <a:pt x="17" y="69"/>
                  </a:lnTo>
                  <a:lnTo>
                    <a:pt x="15" y="68"/>
                  </a:lnTo>
                  <a:lnTo>
                    <a:pt x="14" y="67"/>
                  </a:lnTo>
                  <a:lnTo>
                    <a:pt x="13" y="66"/>
                  </a:lnTo>
                  <a:lnTo>
                    <a:pt x="11" y="65"/>
                  </a:lnTo>
                  <a:lnTo>
                    <a:pt x="11" y="64"/>
                  </a:lnTo>
                  <a:lnTo>
                    <a:pt x="10" y="63"/>
                  </a:lnTo>
                  <a:lnTo>
                    <a:pt x="9" y="62"/>
                  </a:lnTo>
                  <a:lnTo>
                    <a:pt x="9" y="61"/>
                  </a:lnTo>
                  <a:lnTo>
                    <a:pt x="9" y="66"/>
                  </a:lnTo>
                  <a:lnTo>
                    <a:pt x="9" y="72"/>
                  </a:lnTo>
                  <a:lnTo>
                    <a:pt x="9" y="77"/>
                  </a:lnTo>
                  <a:lnTo>
                    <a:pt x="9" y="82"/>
                  </a:lnTo>
                  <a:lnTo>
                    <a:pt x="10" y="86"/>
                  </a:lnTo>
                  <a:lnTo>
                    <a:pt x="11" y="91"/>
                  </a:lnTo>
                  <a:lnTo>
                    <a:pt x="12" y="95"/>
                  </a:lnTo>
                  <a:lnTo>
                    <a:pt x="14" y="99"/>
                  </a:lnTo>
                  <a:lnTo>
                    <a:pt x="15" y="102"/>
                  </a:lnTo>
                  <a:lnTo>
                    <a:pt x="17" y="105"/>
                  </a:lnTo>
                  <a:lnTo>
                    <a:pt x="19" y="108"/>
                  </a:lnTo>
                  <a:lnTo>
                    <a:pt x="21" y="111"/>
                  </a:lnTo>
                  <a:lnTo>
                    <a:pt x="23" y="114"/>
                  </a:lnTo>
                  <a:lnTo>
                    <a:pt x="25" y="116"/>
                  </a:lnTo>
                  <a:lnTo>
                    <a:pt x="27" y="118"/>
                  </a:lnTo>
                  <a:lnTo>
                    <a:pt x="29" y="120"/>
                  </a:lnTo>
                  <a:lnTo>
                    <a:pt x="32" y="123"/>
                  </a:lnTo>
                  <a:lnTo>
                    <a:pt x="35" y="125"/>
                  </a:lnTo>
                  <a:lnTo>
                    <a:pt x="38" y="128"/>
                  </a:lnTo>
                  <a:lnTo>
                    <a:pt x="41" y="129"/>
                  </a:lnTo>
                  <a:lnTo>
                    <a:pt x="44" y="131"/>
                  </a:lnTo>
                  <a:lnTo>
                    <a:pt x="47" y="132"/>
                  </a:lnTo>
                  <a:lnTo>
                    <a:pt x="50" y="133"/>
                  </a:lnTo>
                  <a:lnTo>
                    <a:pt x="53" y="134"/>
                  </a:lnTo>
                  <a:lnTo>
                    <a:pt x="55" y="134"/>
                  </a:lnTo>
                  <a:lnTo>
                    <a:pt x="57" y="135"/>
                  </a:lnTo>
                  <a:lnTo>
                    <a:pt x="59" y="135"/>
                  </a:lnTo>
                  <a:lnTo>
                    <a:pt x="60" y="135"/>
                  </a:lnTo>
                  <a:lnTo>
                    <a:pt x="62" y="134"/>
                  </a:lnTo>
                  <a:lnTo>
                    <a:pt x="65" y="134"/>
                  </a:lnTo>
                  <a:lnTo>
                    <a:pt x="67" y="133"/>
                  </a:lnTo>
                  <a:lnTo>
                    <a:pt x="70" y="132"/>
                  </a:lnTo>
                  <a:lnTo>
                    <a:pt x="73" y="131"/>
                  </a:lnTo>
                  <a:lnTo>
                    <a:pt x="76" y="129"/>
                  </a:lnTo>
                  <a:lnTo>
                    <a:pt x="79" y="128"/>
                  </a:lnTo>
                  <a:lnTo>
                    <a:pt x="82" y="125"/>
                  </a:lnTo>
                  <a:lnTo>
                    <a:pt x="86" y="123"/>
                  </a:lnTo>
                  <a:lnTo>
                    <a:pt x="89" y="120"/>
                  </a:lnTo>
                  <a:lnTo>
                    <a:pt x="91" y="118"/>
                  </a:lnTo>
                  <a:lnTo>
                    <a:pt x="93" y="116"/>
                  </a:lnTo>
                  <a:lnTo>
                    <a:pt x="95" y="114"/>
                  </a:lnTo>
                  <a:lnTo>
                    <a:pt x="97" y="111"/>
                  </a:lnTo>
                  <a:lnTo>
                    <a:pt x="99" y="108"/>
                  </a:lnTo>
                  <a:lnTo>
                    <a:pt x="100" y="105"/>
                  </a:lnTo>
                  <a:lnTo>
                    <a:pt x="102" y="102"/>
                  </a:lnTo>
                  <a:lnTo>
                    <a:pt x="104" y="99"/>
                  </a:lnTo>
                  <a:lnTo>
                    <a:pt x="105" y="95"/>
                  </a:lnTo>
                  <a:lnTo>
                    <a:pt x="106" y="91"/>
                  </a:lnTo>
                  <a:lnTo>
                    <a:pt x="107" y="86"/>
                  </a:lnTo>
                  <a:lnTo>
                    <a:pt x="108" y="82"/>
                  </a:lnTo>
                  <a:lnTo>
                    <a:pt x="109" y="77"/>
                  </a:lnTo>
                  <a:lnTo>
                    <a:pt x="109" y="72"/>
                  </a:lnTo>
                  <a:lnTo>
                    <a:pt x="109" y="66"/>
                  </a:lnTo>
                  <a:lnTo>
                    <a:pt x="108" y="61"/>
                  </a:lnTo>
                  <a:lnTo>
                    <a:pt x="108" y="62"/>
                  </a:lnTo>
                  <a:lnTo>
                    <a:pt x="108" y="63"/>
                  </a:lnTo>
                  <a:lnTo>
                    <a:pt x="107" y="64"/>
                  </a:lnTo>
                  <a:lnTo>
                    <a:pt x="106" y="65"/>
                  </a:lnTo>
                  <a:lnTo>
                    <a:pt x="105" y="66"/>
                  </a:lnTo>
                  <a:lnTo>
                    <a:pt x="104" y="67"/>
                  </a:lnTo>
                  <a:lnTo>
                    <a:pt x="102" y="68"/>
                  </a:lnTo>
                  <a:lnTo>
                    <a:pt x="101" y="69"/>
                  </a:lnTo>
                  <a:lnTo>
                    <a:pt x="100" y="69"/>
                  </a:lnTo>
                  <a:lnTo>
                    <a:pt x="99" y="68"/>
                  </a:lnTo>
                  <a:lnTo>
                    <a:pt x="98" y="68"/>
                  </a:lnTo>
                  <a:lnTo>
                    <a:pt x="97" y="67"/>
                  </a:lnTo>
                  <a:lnTo>
                    <a:pt x="96" y="66"/>
                  </a:lnTo>
                  <a:lnTo>
                    <a:pt x="95" y="65"/>
                  </a:lnTo>
                  <a:lnTo>
                    <a:pt x="93" y="64"/>
                  </a:lnTo>
                  <a:lnTo>
                    <a:pt x="92" y="62"/>
                  </a:lnTo>
                  <a:lnTo>
                    <a:pt x="90" y="61"/>
                  </a:lnTo>
                  <a:lnTo>
                    <a:pt x="88" y="60"/>
                  </a:lnTo>
                  <a:lnTo>
                    <a:pt x="86" y="58"/>
                  </a:lnTo>
                  <a:lnTo>
                    <a:pt x="84" y="57"/>
                  </a:lnTo>
                  <a:lnTo>
                    <a:pt x="82" y="56"/>
                  </a:lnTo>
                  <a:lnTo>
                    <a:pt x="79" y="55"/>
                  </a:lnTo>
                  <a:lnTo>
                    <a:pt x="76" y="53"/>
                  </a:lnTo>
                  <a:lnTo>
                    <a:pt x="73" y="52"/>
                  </a:lnTo>
                  <a:lnTo>
                    <a:pt x="70" y="52"/>
                  </a:lnTo>
                  <a:lnTo>
                    <a:pt x="67" y="51"/>
                  </a:lnTo>
                  <a:lnTo>
                    <a:pt x="63" y="51"/>
                  </a:lnTo>
                  <a:lnTo>
                    <a:pt x="59" y="50"/>
                  </a:lnTo>
                  <a:close/>
                  <a:moveTo>
                    <a:pt x="57" y="23"/>
                  </a:moveTo>
                  <a:lnTo>
                    <a:pt x="53" y="24"/>
                  </a:lnTo>
                  <a:lnTo>
                    <a:pt x="48" y="24"/>
                  </a:lnTo>
                  <a:lnTo>
                    <a:pt x="44" y="25"/>
                  </a:lnTo>
                  <a:lnTo>
                    <a:pt x="40" y="26"/>
                  </a:lnTo>
                  <a:lnTo>
                    <a:pt x="40" y="29"/>
                  </a:lnTo>
                  <a:lnTo>
                    <a:pt x="41" y="30"/>
                  </a:lnTo>
                  <a:lnTo>
                    <a:pt x="42" y="32"/>
                  </a:lnTo>
                  <a:lnTo>
                    <a:pt x="42" y="34"/>
                  </a:lnTo>
                  <a:lnTo>
                    <a:pt x="43" y="35"/>
                  </a:lnTo>
                  <a:lnTo>
                    <a:pt x="44" y="37"/>
                  </a:lnTo>
                  <a:lnTo>
                    <a:pt x="48" y="36"/>
                  </a:lnTo>
                  <a:lnTo>
                    <a:pt x="52" y="36"/>
                  </a:lnTo>
                  <a:lnTo>
                    <a:pt x="55" y="35"/>
                  </a:lnTo>
                  <a:lnTo>
                    <a:pt x="59" y="35"/>
                  </a:lnTo>
                  <a:lnTo>
                    <a:pt x="62" y="35"/>
                  </a:lnTo>
                  <a:lnTo>
                    <a:pt x="66" y="36"/>
                  </a:lnTo>
                  <a:lnTo>
                    <a:pt x="69" y="36"/>
                  </a:lnTo>
                  <a:lnTo>
                    <a:pt x="73" y="37"/>
                  </a:lnTo>
                  <a:lnTo>
                    <a:pt x="74" y="35"/>
                  </a:lnTo>
                  <a:lnTo>
                    <a:pt x="75" y="34"/>
                  </a:lnTo>
                  <a:lnTo>
                    <a:pt x="76" y="30"/>
                  </a:lnTo>
                  <a:lnTo>
                    <a:pt x="77" y="29"/>
                  </a:lnTo>
                  <a:lnTo>
                    <a:pt x="78" y="26"/>
                  </a:lnTo>
                  <a:lnTo>
                    <a:pt x="73" y="25"/>
                  </a:lnTo>
                  <a:lnTo>
                    <a:pt x="69" y="24"/>
                  </a:lnTo>
                  <a:lnTo>
                    <a:pt x="65" y="24"/>
                  </a:lnTo>
                  <a:lnTo>
                    <a:pt x="61" y="23"/>
                  </a:lnTo>
                  <a:lnTo>
                    <a:pt x="57" y="23"/>
                  </a:lnTo>
                  <a:close/>
                  <a:moveTo>
                    <a:pt x="59" y="0"/>
                  </a:moveTo>
                  <a:lnTo>
                    <a:pt x="64" y="0"/>
                  </a:lnTo>
                  <a:lnTo>
                    <a:pt x="69" y="1"/>
                  </a:lnTo>
                  <a:lnTo>
                    <a:pt x="74" y="1"/>
                  </a:lnTo>
                  <a:lnTo>
                    <a:pt x="79" y="2"/>
                  </a:lnTo>
                  <a:lnTo>
                    <a:pt x="83" y="3"/>
                  </a:lnTo>
                  <a:lnTo>
                    <a:pt x="87" y="5"/>
                  </a:lnTo>
                  <a:lnTo>
                    <a:pt x="91" y="6"/>
                  </a:lnTo>
                  <a:lnTo>
                    <a:pt x="94" y="8"/>
                  </a:lnTo>
                  <a:lnTo>
                    <a:pt x="97" y="10"/>
                  </a:lnTo>
                  <a:lnTo>
                    <a:pt x="100" y="12"/>
                  </a:lnTo>
                  <a:lnTo>
                    <a:pt x="102" y="14"/>
                  </a:lnTo>
                  <a:lnTo>
                    <a:pt x="104" y="16"/>
                  </a:lnTo>
                  <a:lnTo>
                    <a:pt x="106" y="19"/>
                  </a:lnTo>
                  <a:lnTo>
                    <a:pt x="109" y="22"/>
                  </a:lnTo>
                  <a:lnTo>
                    <a:pt x="111" y="26"/>
                  </a:lnTo>
                  <a:lnTo>
                    <a:pt x="112" y="30"/>
                  </a:lnTo>
                  <a:lnTo>
                    <a:pt x="114" y="34"/>
                  </a:lnTo>
                  <a:lnTo>
                    <a:pt x="115" y="38"/>
                  </a:lnTo>
                  <a:lnTo>
                    <a:pt x="115" y="42"/>
                  </a:lnTo>
                  <a:lnTo>
                    <a:pt x="116" y="47"/>
                  </a:lnTo>
                  <a:lnTo>
                    <a:pt x="116" y="52"/>
                  </a:lnTo>
                  <a:lnTo>
                    <a:pt x="117" y="58"/>
                  </a:lnTo>
                  <a:lnTo>
                    <a:pt x="117" y="65"/>
                  </a:lnTo>
                  <a:lnTo>
                    <a:pt x="117" y="72"/>
                  </a:lnTo>
                  <a:lnTo>
                    <a:pt x="117" y="78"/>
                  </a:lnTo>
                  <a:lnTo>
                    <a:pt x="116" y="83"/>
                  </a:lnTo>
                  <a:lnTo>
                    <a:pt x="116" y="88"/>
                  </a:lnTo>
                  <a:lnTo>
                    <a:pt x="114" y="93"/>
                  </a:lnTo>
                  <a:lnTo>
                    <a:pt x="113" y="98"/>
                  </a:lnTo>
                  <a:lnTo>
                    <a:pt x="111" y="102"/>
                  </a:lnTo>
                  <a:lnTo>
                    <a:pt x="109" y="106"/>
                  </a:lnTo>
                  <a:lnTo>
                    <a:pt x="107" y="110"/>
                  </a:lnTo>
                  <a:lnTo>
                    <a:pt x="105" y="114"/>
                  </a:lnTo>
                  <a:lnTo>
                    <a:pt x="103" y="117"/>
                  </a:lnTo>
                  <a:lnTo>
                    <a:pt x="100" y="121"/>
                  </a:lnTo>
                  <a:lnTo>
                    <a:pt x="97" y="124"/>
                  </a:lnTo>
                  <a:lnTo>
                    <a:pt x="94" y="127"/>
                  </a:lnTo>
                  <a:lnTo>
                    <a:pt x="92" y="129"/>
                  </a:lnTo>
                  <a:lnTo>
                    <a:pt x="89" y="131"/>
                  </a:lnTo>
                  <a:lnTo>
                    <a:pt x="86" y="134"/>
                  </a:lnTo>
                  <a:lnTo>
                    <a:pt x="83" y="135"/>
                  </a:lnTo>
                  <a:lnTo>
                    <a:pt x="80" y="137"/>
                  </a:lnTo>
                  <a:lnTo>
                    <a:pt x="77" y="139"/>
                  </a:lnTo>
                  <a:lnTo>
                    <a:pt x="74" y="140"/>
                  </a:lnTo>
                  <a:lnTo>
                    <a:pt x="71" y="141"/>
                  </a:lnTo>
                  <a:lnTo>
                    <a:pt x="68" y="142"/>
                  </a:lnTo>
                  <a:lnTo>
                    <a:pt x="66" y="142"/>
                  </a:lnTo>
                  <a:lnTo>
                    <a:pt x="63" y="143"/>
                  </a:lnTo>
                  <a:lnTo>
                    <a:pt x="61" y="143"/>
                  </a:lnTo>
                  <a:lnTo>
                    <a:pt x="59" y="143"/>
                  </a:lnTo>
                  <a:lnTo>
                    <a:pt x="57" y="143"/>
                  </a:lnTo>
                  <a:lnTo>
                    <a:pt x="54" y="143"/>
                  </a:lnTo>
                  <a:lnTo>
                    <a:pt x="52" y="142"/>
                  </a:lnTo>
                  <a:lnTo>
                    <a:pt x="49" y="142"/>
                  </a:lnTo>
                  <a:lnTo>
                    <a:pt x="46" y="141"/>
                  </a:lnTo>
                  <a:lnTo>
                    <a:pt x="44" y="140"/>
                  </a:lnTo>
                  <a:lnTo>
                    <a:pt x="41" y="139"/>
                  </a:lnTo>
                  <a:lnTo>
                    <a:pt x="38" y="137"/>
                  </a:lnTo>
                  <a:lnTo>
                    <a:pt x="35" y="135"/>
                  </a:lnTo>
                  <a:lnTo>
                    <a:pt x="32" y="134"/>
                  </a:lnTo>
                  <a:lnTo>
                    <a:pt x="29" y="131"/>
                  </a:lnTo>
                  <a:lnTo>
                    <a:pt x="26" y="129"/>
                  </a:lnTo>
                  <a:lnTo>
                    <a:pt x="23" y="127"/>
                  </a:lnTo>
                  <a:lnTo>
                    <a:pt x="20" y="124"/>
                  </a:lnTo>
                  <a:lnTo>
                    <a:pt x="17" y="121"/>
                  </a:lnTo>
                  <a:lnTo>
                    <a:pt x="15" y="117"/>
                  </a:lnTo>
                  <a:lnTo>
                    <a:pt x="12" y="114"/>
                  </a:lnTo>
                  <a:lnTo>
                    <a:pt x="10" y="110"/>
                  </a:lnTo>
                  <a:lnTo>
                    <a:pt x="8" y="106"/>
                  </a:lnTo>
                  <a:lnTo>
                    <a:pt x="6" y="102"/>
                  </a:lnTo>
                  <a:lnTo>
                    <a:pt x="4" y="98"/>
                  </a:lnTo>
                  <a:lnTo>
                    <a:pt x="3" y="93"/>
                  </a:lnTo>
                  <a:lnTo>
                    <a:pt x="2" y="88"/>
                  </a:lnTo>
                  <a:lnTo>
                    <a:pt x="1" y="83"/>
                  </a:lnTo>
                  <a:lnTo>
                    <a:pt x="0" y="78"/>
                  </a:lnTo>
                  <a:lnTo>
                    <a:pt x="0" y="72"/>
                  </a:lnTo>
                  <a:lnTo>
                    <a:pt x="0" y="65"/>
                  </a:lnTo>
                  <a:lnTo>
                    <a:pt x="0" y="58"/>
                  </a:lnTo>
                  <a:lnTo>
                    <a:pt x="1" y="52"/>
                  </a:lnTo>
                  <a:lnTo>
                    <a:pt x="1" y="47"/>
                  </a:lnTo>
                  <a:lnTo>
                    <a:pt x="2" y="42"/>
                  </a:lnTo>
                  <a:lnTo>
                    <a:pt x="3" y="38"/>
                  </a:lnTo>
                  <a:lnTo>
                    <a:pt x="4" y="34"/>
                  </a:lnTo>
                  <a:lnTo>
                    <a:pt x="5" y="30"/>
                  </a:lnTo>
                  <a:lnTo>
                    <a:pt x="7" y="26"/>
                  </a:lnTo>
                  <a:lnTo>
                    <a:pt x="9" y="22"/>
                  </a:lnTo>
                  <a:lnTo>
                    <a:pt x="11" y="19"/>
                  </a:lnTo>
                  <a:lnTo>
                    <a:pt x="13" y="16"/>
                  </a:lnTo>
                  <a:lnTo>
                    <a:pt x="15" y="14"/>
                  </a:lnTo>
                  <a:lnTo>
                    <a:pt x="18" y="12"/>
                  </a:lnTo>
                  <a:lnTo>
                    <a:pt x="20" y="10"/>
                  </a:lnTo>
                  <a:lnTo>
                    <a:pt x="23" y="8"/>
                  </a:lnTo>
                  <a:lnTo>
                    <a:pt x="27" y="6"/>
                  </a:lnTo>
                  <a:lnTo>
                    <a:pt x="30" y="5"/>
                  </a:lnTo>
                  <a:lnTo>
                    <a:pt x="34" y="3"/>
                  </a:lnTo>
                  <a:lnTo>
                    <a:pt x="38" y="2"/>
                  </a:lnTo>
                  <a:lnTo>
                    <a:pt x="43" y="1"/>
                  </a:lnTo>
                  <a:lnTo>
                    <a:pt x="48" y="1"/>
                  </a:lnTo>
                  <a:lnTo>
                    <a:pt x="53" y="0"/>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9" name="Freeform 7"/>
            <p:cNvSpPr>
              <a:spLocks/>
            </p:cNvSpPr>
            <p:nvPr/>
          </p:nvSpPr>
          <p:spPr bwMode="auto">
            <a:xfrm>
              <a:off x="5643563" y="2574925"/>
              <a:ext cx="344488" cy="166687"/>
            </a:xfrm>
            <a:custGeom>
              <a:avLst/>
              <a:gdLst/>
              <a:ahLst/>
              <a:cxnLst>
                <a:cxn ang="0">
                  <a:pos x="81" y="4"/>
                </a:cxn>
                <a:cxn ang="0">
                  <a:pos x="98" y="11"/>
                </a:cxn>
                <a:cxn ang="0">
                  <a:pos x="109" y="34"/>
                </a:cxn>
                <a:cxn ang="0">
                  <a:pos x="119" y="11"/>
                </a:cxn>
                <a:cxn ang="0">
                  <a:pos x="137" y="4"/>
                </a:cxn>
                <a:cxn ang="0">
                  <a:pos x="144" y="0"/>
                </a:cxn>
                <a:cxn ang="0">
                  <a:pos x="150" y="3"/>
                </a:cxn>
                <a:cxn ang="0">
                  <a:pos x="162" y="9"/>
                </a:cxn>
                <a:cxn ang="0">
                  <a:pos x="175" y="17"/>
                </a:cxn>
                <a:cxn ang="0">
                  <a:pos x="188" y="23"/>
                </a:cxn>
                <a:cxn ang="0">
                  <a:pos x="196" y="29"/>
                </a:cxn>
                <a:cxn ang="0">
                  <a:pos x="204" y="38"/>
                </a:cxn>
                <a:cxn ang="0">
                  <a:pos x="211" y="52"/>
                </a:cxn>
                <a:cxn ang="0">
                  <a:pos x="215" y="68"/>
                </a:cxn>
                <a:cxn ang="0">
                  <a:pos x="217" y="81"/>
                </a:cxn>
                <a:cxn ang="0">
                  <a:pos x="216" y="84"/>
                </a:cxn>
                <a:cxn ang="0">
                  <a:pos x="212" y="89"/>
                </a:cxn>
                <a:cxn ang="0">
                  <a:pos x="204" y="97"/>
                </a:cxn>
                <a:cxn ang="0">
                  <a:pos x="189" y="105"/>
                </a:cxn>
                <a:cxn ang="0">
                  <a:pos x="185" y="100"/>
                </a:cxn>
                <a:cxn ang="0">
                  <a:pos x="190" y="94"/>
                </a:cxn>
                <a:cxn ang="0">
                  <a:pos x="190" y="86"/>
                </a:cxn>
                <a:cxn ang="0">
                  <a:pos x="183" y="76"/>
                </a:cxn>
                <a:cxn ang="0">
                  <a:pos x="170" y="68"/>
                </a:cxn>
                <a:cxn ang="0">
                  <a:pos x="160" y="66"/>
                </a:cxn>
                <a:cxn ang="0">
                  <a:pos x="145" y="70"/>
                </a:cxn>
                <a:cxn ang="0">
                  <a:pos x="133" y="79"/>
                </a:cxn>
                <a:cxn ang="0">
                  <a:pos x="81" y="76"/>
                </a:cxn>
                <a:cxn ang="0">
                  <a:pos x="69" y="68"/>
                </a:cxn>
                <a:cxn ang="0">
                  <a:pos x="54" y="67"/>
                </a:cxn>
                <a:cxn ang="0">
                  <a:pos x="40" y="71"/>
                </a:cxn>
                <a:cxn ang="0">
                  <a:pos x="30" y="81"/>
                </a:cxn>
                <a:cxn ang="0">
                  <a:pos x="26" y="90"/>
                </a:cxn>
                <a:cxn ang="0">
                  <a:pos x="29" y="97"/>
                </a:cxn>
                <a:cxn ang="0">
                  <a:pos x="32" y="102"/>
                </a:cxn>
                <a:cxn ang="0">
                  <a:pos x="20" y="101"/>
                </a:cxn>
                <a:cxn ang="0">
                  <a:pos x="9" y="93"/>
                </a:cxn>
                <a:cxn ang="0">
                  <a:pos x="3" y="86"/>
                </a:cxn>
                <a:cxn ang="0">
                  <a:pos x="0" y="82"/>
                </a:cxn>
                <a:cxn ang="0">
                  <a:pos x="0" y="78"/>
                </a:cxn>
                <a:cxn ang="0">
                  <a:pos x="2" y="69"/>
                </a:cxn>
                <a:cxn ang="0">
                  <a:pos x="6" y="55"/>
                </a:cxn>
                <a:cxn ang="0">
                  <a:pos x="12" y="41"/>
                </a:cxn>
                <a:cxn ang="0">
                  <a:pos x="19" y="30"/>
                </a:cxn>
                <a:cxn ang="0">
                  <a:pos x="27" y="25"/>
                </a:cxn>
                <a:cxn ang="0">
                  <a:pos x="39" y="18"/>
                </a:cxn>
                <a:cxn ang="0">
                  <a:pos x="52" y="11"/>
                </a:cxn>
                <a:cxn ang="0">
                  <a:pos x="65" y="4"/>
                </a:cxn>
                <a:cxn ang="0">
                  <a:pos x="73" y="0"/>
                </a:cxn>
              </a:cxnLst>
              <a:rect l="0" t="0" r="r" b="b"/>
              <a:pathLst>
                <a:path w="217" h="105">
                  <a:moveTo>
                    <a:pt x="74" y="0"/>
                  </a:moveTo>
                  <a:lnTo>
                    <a:pt x="76" y="0"/>
                  </a:lnTo>
                  <a:lnTo>
                    <a:pt x="77" y="1"/>
                  </a:lnTo>
                  <a:lnTo>
                    <a:pt x="81" y="4"/>
                  </a:lnTo>
                  <a:lnTo>
                    <a:pt x="85" y="6"/>
                  </a:lnTo>
                  <a:lnTo>
                    <a:pt x="89" y="8"/>
                  </a:lnTo>
                  <a:lnTo>
                    <a:pt x="93" y="10"/>
                  </a:lnTo>
                  <a:lnTo>
                    <a:pt x="98" y="11"/>
                  </a:lnTo>
                  <a:lnTo>
                    <a:pt x="99" y="11"/>
                  </a:lnTo>
                  <a:lnTo>
                    <a:pt x="100" y="12"/>
                  </a:lnTo>
                  <a:lnTo>
                    <a:pt x="101" y="14"/>
                  </a:lnTo>
                  <a:lnTo>
                    <a:pt x="109" y="34"/>
                  </a:lnTo>
                  <a:lnTo>
                    <a:pt x="116" y="14"/>
                  </a:lnTo>
                  <a:lnTo>
                    <a:pt x="117" y="12"/>
                  </a:lnTo>
                  <a:lnTo>
                    <a:pt x="118" y="11"/>
                  </a:lnTo>
                  <a:lnTo>
                    <a:pt x="119" y="11"/>
                  </a:lnTo>
                  <a:lnTo>
                    <a:pt x="124" y="10"/>
                  </a:lnTo>
                  <a:lnTo>
                    <a:pt x="128" y="8"/>
                  </a:lnTo>
                  <a:lnTo>
                    <a:pt x="133" y="6"/>
                  </a:lnTo>
                  <a:lnTo>
                    <a:pt x="137" y="4"/>
                  </a:lnTo>
                  <a:lnTo>
                    <a:pt x="141" y="1"/>
                  </a:lnTo>
                  <a:lnTo>
                    <a:pt x="142" y="0"/>
                  </a:lnTo>
                  <a:lnTo>
                    <a:pt x="143" y="0"/>
                  </a:lnTo>
                  <a:lnTo>
                    <a:pt x="144" y="0"/>
                  </a:lnTo>
                  <a:lnTo>
                    <a:pt x="145" y="0"/>
                  </a:lnTo>
                  <a:lnTo>
                    <a:pt x="145" y="0"/>
                  </a:lnTo>
                  <a:lnTo>
                    <a:pt x="148" y="2"/>
                  </a:lnTo>
                  <a:lnTo>
                    <a:pt x="150" y="3"/>
                  </a:lnTo>
                  <a:lnTo>
                    <a:pt x="153" y="4"/>
                  </a:lnTo>
                  <a:lnTo>
                    <a:pt x="156" y="6"/>
                  </a:lnTo>
                  <a:lnTo>
                    <a:pt x="159" y="8"/>
                  </a:lnTo>
                  <a:lnTo>
                    <a:pt x="162" y="9"/>
                  </a:lnTo>
                  <a:lnTo>
                    <a:pt x="166" y="11"/>
                  </a:lnTo>
                  <a:lnTo>
                    <a:pt x="169" y="13"/>
                  </a:lnTo>
                  <a:lnTo>
                    <a:pt x="172" y="15"/>
                  </a:lnTo>
                  <a:lnTo>
                    <a:pt x="175" y="17"/>
                  </a:lnTo>
                  <a:lnTo>
                    <a:pt x="179" y="18"/>
                  </a:lnTo>
                  <a:lnTo>
                    <a:pt x="182" y="20"/>
                  </a:lnTo>
                  <a:lnTo>
                    <a:pt x="185" y="22"/>
                  </a:lnTo>
                  <a:lnTo>
                    <a:pt x="188" y="23"/>
                  </a:lnTo>
                  <a:lnTo>
                    <a:pt x="190" y="25"/>
                  </a:lnTo>
                  <a:lnTo>
                    <a:pt x="192" y="26"/>
                  </a:lnTo>
                  <a:lnTo>
                    <a:pt x="194" y="28"/>
                  </a:lnTo>
                  <a:lnTo>
                    <a:pt x="196" y="29"/>
                  </a:lnTo>
                  <a:lnTo>
                    <a:pt x="198" y="31"/>
                  </a:lnTo>
                  <a:lnTo>
                    <a:pt x="200" y="33"/>
                  </a:lnTo>
                  <a:lnTo>
                    <a:pt x="203" y="35"/>
                  </a:lnTo>
                  <a:lnTo>
                    <a:pt x="204" y="38"/>
                  </a:lnTo>
                  <a:lnTo>
                    <a:pt x="206" y="42"/>
                  </a:lnTo>
                  <a:lnTo>
                    <a:pt x="208" y="45"/>
                  </a:lnTo>
                  <a:lnTo>
                    <a:pt x="209" y="49"/>
                  </a:lnTo>
                  <a:lnTo>
                    <a:pt x="211" y="52"/>
                  </a:lnTo>
                  <a:lnTo>
                    <a:pt x="212" y="56"/>
                  </a:lnTo>
                  <a:lnTo>
                    <a:pt x="213" y="60"/>
                  </a:lnTo>
                  <a:lnTo>
                    <a:pt x="214" y="64"/>
                  </a:lnTo>
                  <a:lnTo>
                    <a:pt x="215" y="68"/>
                  </a:lnTo>
                  <a:lnTo>
                    <a:pt x="216" y="72"/>
                  </a:lnTo>
                  <a:lnTo>
                    <a:pt x="217" y="76"/>
                  </a:lnTo>
                  <a:lnTo>
                    <a:pt x="217" y="80"/>
                  </a:lnTo>
                  <a:lnTo>
                    <a:pt x="217" y="81"/>
                  </a:lnTo>
                  <a:lnTo>
                    <a:pt x="217" y="82"/>
                  </a:lnTo>
                  <a:lnTo>
                    <a:pt x="217" y="82"/>
                  </a:lnTo>
                  <a:lnTo>
                    <a:pt x="217" y="83"/>
                  </a:lnTo>
                  <a:lnTo>
                    <a:pt x="216" y="84"/>
                  </a:lnTo>
                  <a:lnTo>
                    <a:pt x="216" y="85"/>
                  </a:lnTo>
                  <a:lnTo>
                    <a:pt x="215" y="86"/>
                  </a:lnTo>
                  <a:lnTo>
                    <a:pt x="214" y="87"/>
                  </a:lnTo>
                  <a:lnTo>
                    <a:pt x="212" y="89"/>
                  </a:lnTo>
                  <a:lnTo>
                    <a:pt x="211" y="91"/>
                  </a:lnTo>
                  <a:lnTo>
                    <a:pt x="209" y="93"/>
                  </a:lnTo>
                  <a:lnTo>
                    <a:pt x="206" y="95"/>
                  </a:lnTo>
                  <a:lnTo>
                    <a:pt x="204" y="97"/>
                  </a:lnTo>
                  <a:lnTo>
                    <a:pt x="201" y="99"/>
                  </a:lnTo>
                  <a:lnTo>
                    <a:pt x="197" y="101"/>
                  </a:lnTo>
                  <a:lnTo>
                    <a:pt x="193" y="103"/>
                  </a:lnTo>
                  <a:lnTo>
                    <a:pt x="189" y="105"/>
                  </a:lnTo>
                  <a:lnTo>
                    <a:pt x="187" y="103"/>
                  </a:lnTo>
                  <a:lnTo>
                    <a:pt x="185" y="102"/>
                  </a:lnTo>
                  <a:lnTo>
                    <a:pt x="183" y="101"/>
                  </a:lnTo>
                  <a:lnTo>
                    <a:pt x="185" y="100"/>
                  </a:lnTo>
                  <a:lnTo>
                    <a:pt x="187" y="99"/>
                  </a:lnTo>
                  <a:lnTo>
                    <a:pt x="188" y="97"/>
                  </a:lnTo>
                  <a:lnTo>
                    <a:pt x="190" y="96"/>
                  </a:lnTo>
                  <a:lnTo>
                    <a:pt x="190" y="94"/>
                  </a:lnTo>
                  <a:lnTo>
                    <a:pt x="191" y="92"/>
                  </a:lnTo>
                  <a:lnTo>
                    <a:pt x="191" y="90"/>
                  </a:lnTo>
                  <a:lnTo>
                    <a:pt x="191" y="88"/>
                  </a:lnTo>
                  <a:lnTo>
                    <a:pt x="190" y="86"/>
                  </a:lnTo>
                  <a:lnTo>
                    <a:pt x="190" y="84"/>
                  </a:lnTo>
                  <a:lnTo>
                    <a:pt x="188" y="81"/>
                  </a:lnTo>
                  <a:lnTo>
                    <a:pt x="185" y="78"/>
                  </a:lnTo>
                  <a:lnTo>
                    <a:pt x="183" y="76"/>
                  </a:lnTo>
                  <a:lnTo>
                    <a:pt x="180" y="73"/>
                  </a:lnTo>
                  <a:lnTo>
                    <a:pt x="177" y="71"/>
                  </a:lnTo>
                  <a:lnTo>
                    <a:pt x="174" y="70"/>
                  </a:lnTo>
                  <a:lnTo>
                    <a:pt x="170" y="68"/>
                  </a:lnTo>
                  <a:lnTo>
                    <a:pt x="167" y="67"/>
                  </a:lnTo>
                  <a:lnTo>
                    <a:pt x="163" y="67"/>
                  </a:lnTo>
                  <a:lnTo>
                    <a:pt x="160" y="66"/>
                  </a:lnTo>
                  <a:lnTo>
                    <a:pt x="160" y="66"/>
                  </a:lnTo>
                  <a:lnTo>
                    <a:pt x="156" y="67"/>
                  </a:lnTo>
                  <a:lnTo>
                    <a:pt x="152" y="67"/>
                  </a:lnTo>
                  <a:lnTo>
                    <a:pt x="148" y="68"/>
                  </a:lnTo>
                  <a:lnTo>
                    <a:pt x="145" y="70"/>
                  </a:lnTo>
                  <a:lnTo>
                    <a:pt x="141" y="72"/>
                  </a:lnTo>
                  <a:lnTo>
                    <a:pt x="138" y="74"/>
                  </a:lnTo>
                  <a:lnTo>
                    <a:pt x="135" y="77"/>
                  </a:lnTo>
                  <a:lnTo>
                    <a:pt x="133" y="79"/>
                  </a:lnTo>
                  <a:lnTo>
                    <a:pt x="131" y="82"/>
                  </a:lnTo>
                  <a:lnTo>
                    <a:pt x="86" y="82"/>
                  </a:lnTo>
                  <a:lnTo>
                    <a:pt x="84" y="79"/>
                  </a:lnTo>
                  <a:lnTo>
                    <a:pt x="81" y="76"/>
                  </a:lnTo>
                  <a:lnTo>
                    <a:pt x="79" y="74"/>
                  </a:lnTo>
                  <a:lnTo>
                    <a:pt x="76" y="71"/>
                  </a:lnTo>
                  <a:lnTo>
                    <a:pt x="72" y="70"/>
                  </a:lnTo>
                  <a:lnTo>
                    <a:pt x="69" y="68"/>
                  </a:lnTo>
                  <a:lnTo>
                    <a:pt x="65" y="67"/>
                  </a:lnTo>
                  <a:lnTo>
                    <a:pt x="62" y="67"/>
                  </a:lnTo>
                  <a:lnTo>
                    <a:pt x="58" y="66"/>
                  </a:lnTo>
                  <a:lnTo>
                    <a:pt x="54" y="67"/>
                  </a:lnTo>
                  <a:lnTo>
                    <a:pt x="50" y="67"/>
                  </a:lnTo>
                  <a:lnTo>
                    <a:pt x="47" y="68"/>
                  </a:lnTo>
                  <a:lnTo>
                    <a:pt x="43" y="70"/>
                  </a:lnTo>
                  <a:lnTo>
                    <a:pt x="40" y="71"/>
                  </a:lnTo>
                  <a:lnTo>
                    <a:pt x="37" y="73"/>
                  </a:lnTo>
                  <a:lnTo>
                    <a:pt x="34" y="76"/>
                  </a:lnTo>
                  <a:lnTo>
                    <a:pt x="32" y="78"/>
                  </a:lnTo>
                  <a:lnTo>
                    <a:pt x="30" y="81"/>
                  </a:lnTo>
                  <a:lnTo>
                    <a:pt x="28" y="84"/>
                  </a:lnTo>
                  <a:lnTo>
                    <a:pt x="27" y="86"/>
                  </a:lnTo>
                  <a:lnTo>
                    <a:pt x="26" y="88"/>
                  </a:lnTo>
                  <a:lnTo>
                    <a:pt x="26" y="90"/>
                  </a:lnTo>
                  <a:lnTo>
                    <a:pt x="26" y="92"/>
                  </a:lnTo>
                  <a:lnTo>
                    <a:pt x="27" y="94"/>
                  </a:lnTo>
                  <a:lnTo>
                    <a:pt x="28" y="96"/>
                  </a:lnTo>
                  <a:lnTo>
                    <a:pt x="29" y="97"/>
                  </a:lnTo>
                  <a:lnTo>
                    <a:pt x="30" y="99"/>
                  </a:lnTo>
                  <a:lnTo>
                    <a:pt x="32" y="100"/>
                  </a:lnTo>
                  <a:lnTo>
                    <a:pt x="34" y="101"/>
                  </a:lnTo>
                  <a:lnTo>
                    <a:pt x="32" y="102"/>
                  </a:lnTo>
                  <a:lnTo>
                    <a:pt x="30" y="103"/>
                  </a:lnTo>
                  <a:lnTo>
                    <a:pt x="29" y="105"/>
                  </a:lnTo>
                  <a:lnTo>
                    <a:pt x="24" y="103"/>
                  </a:lnTo>
                  <a:lnTo>
                    <a:pt x="20" y="101"/>
                  </a:lnTo>
                  <a:lnTo>
                    <a:pt x="17" y="99"/>
                  </a:lnTo>
                  <a:lnTo>
                    <a:pt x="14" y="97"/>
                  </a:lnTo>
                  <a:lnTo>
                    <a:pt x="11" y="95"/>
                  </a:lnTo>
                  <a:lnTo>
                    <a:pt x="9" y="93"/>
                  </a:lnTo>
                  <a:lnTo>
                    <a:pt x="7" y="91"/>
                  </a:lnTo>
                  <a:lnTo>
                    <a:pt x="5" y="89"/>
                  </a:lnTo>
                  <a:lnTo>
                    <a:pt x="4" y="87"/>
                  </a:lnTo>
                  <a:lnTo>
                    <a:pt x="3" y="86"/>
                  </a:lnTo>
                  <a:lnTo>
                    <a:pt x="2" y="85"/>
                  </a:lnTo>
                  <a:lnTo>
                    <a:pt x="1" y="84"/>
                  </a:lnTo>
                  <a:lnTo>
                    <a:pt x="1" y="83"/>
                  </a:lnTo>
                  <a:lnTo>
                    <a:pt x="0" y="82"/>
                  </a:lnTo>
                  <a:lnTo>
                    <a:pt x="0" y="82"/>
                  </a:lnTo>
                  <a:lnTo>
                    <a:pt x="0" y="81"/>
                  </a:lnTo>
                  <a:lnTo>
                    <a:pt x="0" y="80"/>
                  </a:lnTo>
                  <a:lnTo>
                    <a:pt x="0" y="78"/>
                  </a:lnTo>
                  <a:lnTo>
                    <a:pt x="1" y="77"/>
                  </a:lnTo>
                  <a:lnTo>
                    <a:pt x="1" y="74"/>
                  </a:lnTo>
                  <a:lnTo>
                    <a:pt x="2" y="72"/>
                  </a:lnTo>
                  <a:lnTo>
                    <a:pt x="2" y="69"/>
                  </a:lnTo>
                  <a:lnTo>
                    <a:pt x="3" y="66"/>
                  </a:lnTo>
                  <a:lnTo>
                    <a:pt x="4" y="62"/>
                  </a:lnTo>
                  <a:lnTo>
                    <a:pt x="5" y="59"/>
                  </a:lnTo>
                  <a:lnTo>
                    <a:pt x="6" y="55"/>
                  </a:lnTo>
                  <a:lnTo>
                    <a:pt x="7" y="52"/>
                  </a:lnTo>
                  <a:lnTo>
                    <a:pt x="8" y="48"/>
                  </a:lnTo>
                  <a:lnTo>
                    <a:pt x="10" y="45"/>
                  </a:lnTo>
                  <a:lnTo>
                    <a:pt x="12" y="41"/>
                  </a:lnTo>
                  <a:lnTo>
                    <a:pt x="13" y="38"/>
                  </a:lnTo>
                  <a:lnTo>
                    <a:pt x="15" y="35"/>
                  </a:lnTo>
                  <a:lnTo>
                    <a:pt x="17" y="33"/>
                  </a:lnTo>
                  <a:lnTo>
                    <a:pt x="19" y="30"/>
                  </a:lnTo>
                  <a:lnTo>
                    <a:pt x="22" y="29"/>
                  </a:lnTo>
                  <a:lnTo>
                    <a:pt x="23" y="28"/>
                  </a:lnTo>
                  <a:lnTo>
                    <a:pt x="25" y="26"/>
                  </a:lnTo>
                  <a:lnTo>
                    <a:pt x="27" y="25"/>
                  </a:lnTo>
                  <a:lnTo>
                    <a:pt x="30" y="24"/>
                  </a:lnTo>
                  <a:lnTo>
                    <a:pt x="33" y="22"/>
                  </a:lnTo>
                  <a:lnTo>
                    <a:pt x="36" y="20"/>
                  </a:lnTo>
                  <a:lnTo>
                    <a:pt x="39" y="18"/>
                  </a:lnTo>
                  <a:lnTo>
                    <a:pt x="42" y="17"/>
                  </a:lnTo>
                  <a:lnTo>
                    <a:pt x="45" y="15"/>
                  </a:lnTo>
                  <a:lnTo>
                    <a:pt x="49" y="13"/>
                  </a:lnTo>
                  <a:lnTo>
                    <a:pt x="52" y="11"/>
                  </a:lnTo>
                  <a:lnTo>
                    <a:pt x="55" y="9"/>
                  </a:lnTo>
                  <a:lnTo>
                    <a:pt x="59" y="7"/>
                  </a:lnTo>
                  <a:lnTo>
                    <a:pt x="62" y="6"/>
                  </a:lnTo>
                  <a:lnTo>
                    <a:pt x="65" y="4"/>
                  </a:lnTo>
                  <a:lnTo>
                    <a:pt x="67" y="3"/>
                  </a:lnTo>
                  <a:lnTo>
                    <a:pt x="70" y="1"/>
                  </a:lnTo>
                  <a:lnTo>
                    <a:pt x="72" y="0"/>
                  </a:lnTo>
                  <a:lnTo>
                    <a:pt x="73" y="0"/>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0" name="Freeform 8"/>
            <p:cNvSpPr>
              <a:spLocks/>
            </p:cNvSpPr>
            <p:nvPr/>
          </p:nvSpPr>
          <p:spPr bwMode="auto">
            <a:xfrm>
              <a:off x="5700713" y="2697163"/>
              <a:ext cx="230188" cy="76200"/>
            </a:xfrm>
            <a:custGeom>
              <a:avLst/>
              <a:gdLst/>
              <a:ahLst/>
              <a:cxnLst>
                <a:cxn ang="0">
                  <a:pos x="129" y="0"/>
                </a:cxn>
                <a:cxn ang="0">
                  <a:pos x="137" y="4"/>
                </a:cxn>
                <a:cxn ang="0">
                  <a:pos x="143" y="10"/>
                </a:cxn>
                <a:cxn ang="0">
                  <a:pos x="145" y="14"/>
                </a:cxn>
                <a:cxn ang="0">
                  <a:pos x="144" y="14"/>
                </a:cxn>
                <a:cxn ang="0">
                  <a:pos x="122" y="15"/>
                </a:cxn>
                <a:cxn ang="0">
                  <a:pos x="121" y="18"/>
                </a:cxn>
                <a:cxn ang="0">
                  <a:pos x="121" y="24"/>
                </a:cxn>
                <a:cxn ang="0">
                  <a:pos x="121" y="30"/>
                </a:cxn>
                <a:cxn ang="0">
                  <a:pos x="122" y="33"/>
                </a:cxn>
                <a:cxn ang="0">
                  <a:pos x="144" y="33"/>
                </a:cxn>
                <a:cxn ang="0">
                  <a:pos x="145" y="34"/>
                </a:cxn>
                <a:cxn ang="0">
                  <a:pos x="145" y="35"/>
                </a:cxn>
                <a:cxn ang="0">
                  <a:pos x="139" y="42"/>
                </a:cxn>
                <a:cxn ang="0">
                  <a:pos x="132" y="47"/>
                </a:cxn>
                <a:cxn ang="0">
                  <a:pos x="124" y="48"/>
                </a:cxn>
                <a:cxn ang="0">
                  <a:pos x="117" y="47"/>
                </a:cxn>
                <a:cxn ang="0">
                  <a:pos x="109" y="43"/>
                </a:cxn>
                <a:cxn ang="0">
                  <a:pos x="102" y="36"/>
                </a:cxn>
                <a:cxn ang="0">
                  <a:pos x="43" y="35"/>
                </a:cxn>
                <a:cxn ang="0">
                  <a:pos x="39" y="41"/>
                </a:cxn>
                <a:cxn ang="0">
                  <a:pos x="31" y="46"/>
                </a:cxn>
                <a:cxn ang="0">
                  <a:pos x="22" y="48"/>
                </a:cxn>
                <a:cxn ang="0">
                  <a:pos x="16" y="47"/>
                </a:cxn>
                <a:cxn ang="0">
                  <a:pos x="8" y="44"/>
                </a:cxn>
                <a:cxn ang="0">
                  <a:pos x="2" y="38"/>
                </a:cxn>
                <a:cxn ang="0">
                  <a:pos x="0" y="34"/>
                </a:cxn>
                <a:cxn ang="0">
                  <a:pos x="1" y="33"/>
                </a:cxn>
                <a:cxn ang="0">
                  <a:pos x="24" y="33"/>
                </a:cxn>
                <a:cxn ang="0">
                  <a:pos x="24" y="30"/>
                </a:cxn>
                <a:cxn ang="0">
                  <a:pos x="25" y="24"/>
                </a:cxn>
                <a:cxn ang="0">
                  <a:pos x="24" y="18"/>
                </a:cxn>
                <a:cxn ang="0">
                  <a:pos x="24" y="15"/>
                </a:cxn>
                <a:cxn ang="0">
                  <a:pos x="1" y="14"/>
                </a:cxn>
                <a:cxn ang="0">
                  <a:pos x="0" y="14"/>
                </a:cxn>
                <a:cxn ang="0">
                  <a:pos x="2" y="10"/>
                </a:cxn>
                <a:cxn ang="0">
                  <a:pos x="8" y="4"/>
                </a:cxn>
                <a:cxn ang="0">
                  <a:pos x="16" y="0"/>
                </a:cxn>
                <a:cxn ang="0">
                  <a:pos x="25" y="0"/>
                </a:cxn>
                <a:cxn ang="0">
                  <a:pos x="34" y="3"/>
                </a:cxn>
                <a:cxn ang="0">
                  <a:pos x="41" y="9"/>
                </a:cxn>
                <a:cxn ang="0">
                  <a:pos x="101" y="15"/>
                </a:cxn>
                <a:cxn ang="0">
                  <a:pos x="105" y="9"/>
                </a:cxn>
                <a:cxn ang="0">
                  <a:pos x="111" y="3"/>
                </a:cxn>
                <a:cxn ang="0">
                  <a:pos x="120" y="0"/>
                </a:cxn>
              </a:cxnLst>
              <a:rect l="0" t="0" r="r" b="b"/>
              <a:pathLst>
                <a:path w="145" h="48">
                  <a:moveTo>
                    <a:pt x="124" y="0"/>
                  </a:moveTo>
                  <a:lnTo>
                    <a:pt x="127" y="0"/>
                  </a:lnTo>
                  <a:lnTo>
                    <a:pt x="129" y="0"/>
                  </a:lnTo>
                  <a:lnTo>
                    <a:pt x="132" y="1"/>
                  </a:lnTo>
                  <a:lnTo>
                    <a:pt x="135" y="2"/>
                  </a:lnTo>
                  <a:lnTo>
                    <a:pt x="137" y="4"/>
                  </a:lnTo>
                  <a:lnTo>
                    <a:pt x="139" y="5"/>
                  </a:lnTo>
                  <a:lnTo>
                    <a:pt x="141" y="7"/>
                  </a:lnTo>
                  <a:lnTo>
                    <a:pt x="143" y="10"/>
                  </a:lnTo>
                  <a:lnTo>
                    <a:pt x="145" y="12"/>
                  </a:lnTo>
                  <a:lnTo>
                    <a:pt x="145" y="13"/>
                  </a:lnTo>
                  <a:lnTo>
                    <a:pt x="145" y="14"/>
                  </a:lnTo>
                  <a:lnTo>
                    <a:pt x="145" y="14"/>
                  </a:lnTo>
                  <a:lnTo>
                    <a:pt x="144" y="14"/>
                  </a:lnTo>
                  <a:lnTo>
                    <a:pt x="144" y="14"/>
                  </a:lnTo>
                  <a:lnTo>
                    <a:pt x="144" y="14"/>
                  </a:lnTo>
                  <a:lnTo>
                    <a:pt x="122" y="14"/>
                  </a:lnTo>
                  <a:lnTo>
                    <a:pt x="122" y="15"/>
                  </a:lnTo>
                  <a:lnTo>
                    <a:pt x="122" y="16"/>
                  </a:lnTo>
                  <a:lnTo>
                    <a:pt x="121" y="17"/>
                  </a:lnTo>
                  <a:lnTo>
                    <a:pt x="121" y="18"/>
                  </a:lnTo>
                  <a:lnTo>
                    <a:pt x="121" y="19"/>
                  </a:lnTo>
                  <a:lnTo>
                    <a:pt x="121" y="21"/>
                  </a:lnTo>
                  <a:lnTo>
                    <a:pt x="121" y="24"/>
                  </a:lnTo>
                  <a:lnTo>
                    <a:pt x="121" y="26"/>
                  </a:lnTo>
                  <a:lnTo>
                    <a:pt x="121" y="28"/>
                  </a:lnTo>
                  <a:lnTo>
                    <a:pt x="121" y="30"/>
                  </a:lnTo>
                  <a:lnTo>
                    <a:pt x="121" y="31"/>
                  </a:lnTo>
                  <a:lnTo>
                    <a:pt x="122" y="32"/>
                  </a:lnTo>
                  <a:lnTo>
                    <a:pt x="122" y="33"/>
                  </a:lnTo>
                  <a:lnTo>
                    <a:pt x="122" y="33"/>
                  </a:lnTo>
                  <a:lnTo>
                    <a:pt x="144" y="33"/>
                  </a:lnTo>
                  <a:lnTo>
                    <a:pt x="144" y="33"/>
                  </a:lnTo>
                  <a:lnTo>
                    <a:pt x="144" y="33"/>
                  </a:lnTo>
                  <a:lnTo>
                    <a:pt x="144" y="33"/>
                  </a:lnTo>
                  <a:lnTo>
                    <a:pt x="145" y="34"/>
                  </a:lnTo>
                  <a:lnTo>
                    <a:pt x="145" y="34"/>
                  </a:lnTo>
                  <a:lnTo>
                    <a:pt x="145" y="35"/>
                  </a:lnTo>
                  <a:lnTo>
                    <a:pt x="145" y="35"/>
                  </a:lnTo>
                  <a:lnTo>
                    <a:pt x="143" y="38"/>
                  </a:lnTo>
                  <a:lnTo>
                    <a:pt x="141" y="40"/>
                  </a:lnTo>
                  <a:lnTo>
                    <a:pt x="139" y="42"/>
                  </a:lnTo>
                  <a:lnTo>
                    <a:pt x="137" y="44"/>
                  </a:lnTo>
                  <a:lnTo>
                    <a:pt x="135" y="45"/>
                  </a:lnTo>
                  <a:lnTo>
                    <a:pt x="132" y="47"/>
                  </a:lnTo>
                  <a:lnTo>
                    <a:pt x="129" y="47"/>
                  </a:lnTo>
                  <a:lnTo>
                    <a:pt x="127" y="48"/>
                  </a:lnTo>
                  <a:lnTo>
                    <a:pt x="124" y="48"/>
                  </a:lnTo>
                  <a:lnTo>
                    <a:pt x="124" y="48"/>
                  </a:lnTo>
                  <a:lnTo>
                    <a:pt x="120" y="48"/>
                  </a:lnTo>
                  <a:lnTo>
                    <a:pt x="117" y="47"/>
                  </a:lnTo>
                  <a:lnTo>
                    <a:pt x="114" y="46"/>
                  </a:lnTo>
                  <a:lnTo>
                    <a:pt x="111" y="45"/>
                  </a:lnTo>
                  <a:lnTo>
                    <a:pt x="109" y="43"/>
                  </a:lnTo>
                  <a:lnTo>
                    <a:pt x="106" y="41"/>
                  </a:lnTo>
                  <a:lnTo>
                    <a:pt x="104" y="38"/>
                  </a:lnTo>
                  <a:lnTo>
                    <a:pt x="102" y="36"/>
                  </a:lnTo>
                  <a:lnTo>
                    <a:pt x="101" y="33"/>
                  </a:lnTo>
                  <a:lnTo>
                    <a:pt x="44" y="33"/>
                  </a:lnTo>
                  <a:lnTo>
                    <a:pt x="43" y="35"/>
                  </a:lnTo>
                  <a:lnTo>
                    <a:pt x="42" y="37"/>
                  </a:lnTo>
                  <a:lnTo>
                    <a:pt x="41" y="39"/>
                  </a:lnTo>
                  <a:lnTo>
                    <a:pt x="39" y="41"/>
                  </a:lnTo>
                  <a:lnTo>
                    <a:pt x="36" y="43"/>
                  </a:lnTo>
                  <a:lnTo>
                    <a:pt x="34" y="45"/>
                  </a:lnTo>
                  <a:lnTo>
                    <a:pt x="31" y="46"/>
                  </a:lnTo>
                  <a:lnTo>
                    <a:pt x="28" y="47"/>
                  </a:lnTo>
                  <a:lnTo>
                    <a:pt x="25" y="48"/>
                  </a:lnTo>
                  <a:lnTo>
                    <a:pt x="22" y="48"/>
                  </a:lnTo>
                  <a:lnTo>
                    <a:pt x="22" y="48"/>
                  </a:lnTo>
                  <a:lnTo>
                    <a:pt x="19" y="48"/>
                  </a:lnTo>
                  <a:lnTo>
                    <a:pt x="16" y="47"/>
                  </a:lnTo>
                  <a:lnTo>
                    <a:pt x="13" y="47"/>
                  </a:lnTo>
                  <a:lnTo>
                    <a:pt x="11" y="45"/>
                  </a:lnTo>
                  <a:lnTo>
                    <a:pt x="8" y="44"/>
                  </a:lnTo>
                  <a:lnTo>
                    <a:pt x="6" y="42"/>
                  </a:lnTo>
                  <a:lnTo>
                    <a:pt x="4" y="40"/>
                  </a:lnTo>
                  <a:lnTo>
                    <a:pt x="2" y="38"/>
                  </a:lnTo>
                  <a:lnTo>
                    <a:pt x="0" y="36"/>
                  </a:lnTo>
                  <a:lnTo>
                    <a:pt x="0" y="35"/>
                  </a:lnTo>
                  <a:lnTo>
                    <a:pt x="0" y="34"/>
                  </a:lnTo>
                  <a:lnTo>
                    <a:pt x="1" y="34"/>
                  </a:lnTo>
                  <a:lnTo>
                    <a:pt x="1" y="34"/>
                  </a:lnTo>
                  <a:lnTo>
                    <a:pt x="1" y="33"/>
                  </a:lnTo>
                  <a:lnTo>
                    <a:pt x="2" y="33"/>
                  </a:lnTo>
                  <a:lnTo>
                    <a:pt x="23" y="33"/>
                  </a:lnTo>
                  <a:lnTo>
                    <a:pt x="24" y="33"/>
                  </a:lnTo>
                  <a:lnTo>
                    <a:pt x="24" y="32"/>
                  </a:lnTo>
                  <a:lnTo>
                    <a:pt x="24" y="31"/>
                  </a:lnTo>
                  <a:lnTo>
                    <a:pt x="24" y="30"/>
                  </a:lnTo>
                  <a:lnTo>
                    <a:pt x="24" y="28"/>
                  </a:lnTo>
                  <a:lnTo>
                    <a:pt x="24" y="26"/>
                  </a:lnTo>
                  <a:lnTo>
                    <a:pt x="25" y="24"/>
                  </a:lnTo>
                  <a:lnTo>
                    <a:pt x="24" y="21"/>
                  </a:lnTo>
                  <a:lnTo>
                    <a:pt x="24" y="19"/>
                  </a:lnTo>
                  <a:lnTo>
                    <a:pt x="24" y="18"/>
                  </a:lnTo>
                  <a:lnTo>
                    <a:pt x="24" y="17"/>
                  </a:lnTo>
                  <a:lnTo>
                    <a:pt x="24" y="16"/>
                  </a:lnTo>
                  <a:lnTo>
                    <a:pt x="24" y="15"/>
                  </a:lnTo>
                  <a:lnTo>
                    <a:pt x="23" y="14"/>
                  </a:lnTo>
                  <a:lnTo>
                    <a:pt x="2" y="14"/>
                  </a:lnTo>
                  <a:lnTo>
                    <a:pt x="1" y="14"/>
                  </a:lnTo>
                  <a:lnTo>
                    <a:pt x="1" y="14"/>
                  </a:lnTo>
                  <a:lnTo>
                    <a:pt x="1" y="14"/>
                  </a:lnTo>
                  <a:lnTo>
                    <a:pt x="0" y="14"/>
                  </a:lnTo>
                  <a:lnTo>
                    <a:pt x="0" y="13"/>
                  </a:lnTo>
                  <a:lnTo>
                    <a:pt x="0" y="12"/>
                  </a:lnTo>
                  <a:lnTo>
                    <a:pt x="2" y="10"/>
                  </a:lnTo>
                  <a:lnTo>
                    <a:pt x="4" y="7"/>
                  </a:lnTo>
                  <a:lnTo>
                    <a:pt x="6" y="5"/>
                  </a:lnTo>
                  <a:lnTo>
                    <a:pt x="8" y="4"/>
                  </a:lnTo>
                  <a:lnTo>
                    <a:pt x="11" y="2"/>
                  </a:lnTo>
                  <a:lnTo>
                    <a:pt x="13" y="1"/>
                  </a:lnTo>
                  <a:lnTo>
                    <a:pt x="16" y="0"/>
                  </a:lnTo>
                  <a:lnTo>
                    <a:pt x="19" y="0"/>
                  </a:lnTo>
                  <a:lnTo>
                    <a:pt x="22" y="0"/>
                  </a:lnTo>
                  <a:lnTo>
                    <a:pt x="25" y="0"/>
                  </a:lnTo>
                  <a:lnTo>
                    <a:pt x="28" y="0"/>
                  </a:lnTo>
                  <a:lnTo>
                    <a:pt x="31" y="2"/>
                  </a:lnTo>
                  <a:lnTo>
                    <a:pt x="34" y="3"/>
                  </a:lnTo>
                  <a:lnTo>
                    <a:pt x="37" y="5"/>
                  </a:lnTo>
                  <a:lnTo>
                    <a:pt x="39" y="7"/>
                  </a:lnTo>
                  <a:lnTo>
                    <a:pt x="41" y="9"/>
                  </a:lnTo>
                  <a:lnTo>
                    <a:pt x="43" y="12"/>
                  </a:lnTo>
                  <a:lnTo>
                    <a:pt x="44" y="15"/>
                  </a:lnTo>
                  <a:lnTo>
                    <a:pt x="101" y="15"/>
                  </a:lnTo>
                  <a:lnTo>
                    <a:pt x="102" y="13"/>
                  </a:lnTo>
                  <a:lnTo>
                    <a:pt x="103" y="11"/>
                  </a:lnTo>
                  <a:lnTo>
                    <a:pt x="105" y="9"/>
                  </a:lnTo>
                  <a:lnTo>
                    <a:pt x="106" y="7"/>
                  </a:lnTo>
                  <a:lnTo>
                    <a:pt x="109" y="5"/>
                  </a:lnTo>
                  <a:lnTo>
                    <a:pt x="111" y="3"/>
                  </a:lnTo>
                  <a:lnTo>
                    <a:pt x="114" y="1"/>
                  </a:lnTo>
                  <a:lnTo>
                    <a:pt x="117" y="0"/>
                  </a:lnTo>
                  <a:lnTo>
                    <a:pt x="120" y="0"/>
                  </a:lnTo>
                  <a:lnTo>
                    <a:pt x="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
        <p:nvSpPr>
          <p:cNvPr id="2" name="Rectangle 1"/>
          <p:cNvSpPr/>
          <p:nvPr/>
        </p:nvSpPr>
        <p:spPr>
          <a:xfrm>
            <a:off x="4571623" y="3148535"/>
            <a:ext cx="57115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chemeClr val="bg1"/>
                </a:solidFill>
                <a:effectLst/>
                <a:uLnTx/>
                <a:uFillTx/>
                <a:latin typeface="Entypo"/>
                <a:cs typeface="Entypo"/>
              </a:rPr>
              <a:t>📕</a:t>
            </a:r>
            <a:endParaRPr kumimoji="0" lang="es-PE" sz="2800" b="0" i="0" u="none" strike="noStrike" kern="0" cap="none" spc="0" normalizeH="0" baseline="0" noProof="0" dirty="0" smtClean="0">
              <a:ln>
                <a:noFill/>
              </a:ln>
              <a:solidFill>
                <a:schemeClr val="bg1"/>
              </a:solidFill>
              <a:effectLst/>
              <a:uLnTx/>
              <a:uFillTx/>
            </a:endParaRPr>
          </a:p>
        </p:txBody>
      </p:sp>
      <p:pic>
        <p:nvPicPr>
          <p:cNvPr id="9" name="Picture Placeholder 8"/>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l="12358" r="12358"/>
          <a:stretch>
            <a:fillRect/>
          </a:stretch>
        </p:blipFill>
        <p:spPr>
          <a:xfrm>
            <a:off x="151968" y="1859395"/>
            <a:ext cx="3021012" cy="2657475"/>
          </a:xfrm>
        </p:spPr>
      </p:pic>
    </p:spTree>
    <p:extLst>
      <p:ext uri="{BB962C8B-B14F-4D97-AF65-F5344CB8AC3E}">
        <p14:creationId xmlns:p14="http://schemas.microsoft.com/office/powerpoint/2010/main" val="3762252082"/>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71" r="25071"/>
          <a:stretch>
            <a:fillRect/>
          </a:stretch>
        </p:blipFill>
        <p:spPr/>
      </p:pic>
      <p:sp>
        <p:nvSpPr>
          <p:cNvPr id="3" name="Text Placeholder 2"/>
          <p:cNvSpPr>
            <a:spLocks noGrp="1"/>
          </p:cNvSpPr>
          <p:nvPr>
            <p:ph type="body" sz="quarter" idx="17"/>
          </p:nvPr>
        </p:nvSpPr>
        <p:spPr>
          <a:xfrm>
            <a:off x="235026" y="1078994"/>
            <a:ext cx="3850621" cy="4971286"/>
          </a:xfrm>
        </p:spPr>
        <p:txBody>
          <a:bodyPr>
            <a:noAutofit/>
          </a:bodyPr>
          <a:lstStyle/>
          <a:p>
            <a:pPr algn="just"/>
            <a:r>
              <a:rPr lang="es-PE" sz="2800" dirty="0"/>
              <a:t>Debe </a:t>
            </a:r>
            <a:r>
              <a:rPr lang="es-PE" sz="2800" dirty="0" smtClean="0"/>
              <a:t>indicarse:</a:t>
            </a:r>
            <a:endParaRPr lang="es-PE" sz="2800" dirty="0"/>
          </a:p>
          <a:p>
            <a:pPr marL="342900" indent="-342900" algn="just">
              <a:buFont typeface="Arial" panose="020B0604020202020204" pitchFamily="34" charset="0"/>
              <a:buChar char="•"/>
            </a:pPr>
            <a:r>
              <a:rPr lang="es-PE" sz="2800" dirty="0"/>
              <a:t>como se mantendrá actualizado el MSMS, y</a:t>
            </a:r>
          </a:p>
          <a:p>
            <a:pPr marL="342900" indent="-342900" algn="just">
              <a:buFont typeface="Arial" panose="020B0604020202020204" pitchFamily="34" charset="0"/>
              <a:buChar char="•"/>
            </a:pPr>
            <a:r>
              <a:rPr lang="es-PE" sz="2800" dirty="0"/>
              <a:t>cómo se garantizará que el personal que participa en las tareas relacionadas con la seguridad operacional tenga la </a:t>
            </a:r>
            <a:r>
              <a:rPr lang="es-PE" sz="2800" dirty="0" smtClean="0"/>
              <a:t>ultima versión.</a:t>
            </a:r>
            <a:endParaRPr lang="es-PE" sz="2800" dirty="0"/>
          </a:p>
          <a:p>
            <a:pPr algn="just"/>
            <a:endParaRPr lang="es-PE" sz="28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523220"/>
          </a:xfrm>
          <a:prstGeom prst="rect">
            <a:avLst/>
          </a:prstGeom>
          <a:noFill/>
        </p:spPr>
        <p:txBody>
          <a:bodyPr wrap="square" rtlCol="0">
            <a:spAutoFit/>
          </a:bodyPr>
          <a:lstStyle/>
          <a:p>
            <a:pPr algn="ctr"/>
            <a:r>
              <a:rPr lang="es-PE" sz="2800" b="1" dirty="0" smtClean="0">
                <a:solidFill>
                  <a:schemeClr val="tx1">
                    <a:lumMod val="75000"/>
                    <a:lumOff val="25000"/>
                  </a:schemeClr>
                </a:solidFill>
              </a:rPr>
              <a:t>Control de documentos</a:t>
            </a:r>
            <a:endParaRPr lang="es-PE" sz="28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555774"/>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7338721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35026" y="1219200"/>
            <a:ext cx="3850621" cy="5166360"/>
          </a:xfrm>
        </p:spPr>
        <p:txBody>
          <a:bodyPr>
            <a:noAutofit/>
          </a:bodyPr>
          <a:lstStyle/>
          <a:p>
            <a:pPr algn="just"/>
            <a:r>
              <a:rPr lang="es-PE" sz="2800" dirty="0"/>
              <a:t>Debe abordar:</a:t>
            </a:r>
          </a:p>
          <a:p>
            <a:pPr marL="457200" indent="-457200" algn="just">
              <a:buFont typeface="Arial" panose="020B0604020202020204" pitchFamily="34" charset="0"/>
              <a:buChar char="•"/>
            </a:pPr>
            <a:r>
              <a:rPr lang="es-PE" sz="2800" dirty="0"/>
              <a:t>Los reglamentos de SMS; y</a:t>
            </a:r>
          </a:p>
          <a:p>
            <a:pPr marL="457200" indent="-457200" algn="just">
              <a:buFont typeface="Arial" panose="020B0604020202020204" pitchFamily="34" charset="0"/>
              <a:buChar char="•"/>
            </a:pPr>
            <a:r>
              <a:rPr lang="es-PE" sz="2800" dirty="0"/>
              <a:t>El material guía actual para obtener una referencia necesaria y toma de conciencia de todos los </a:t>
            </a:r>
            <a:r>
              <a:rPr lang="es-PE" sz="2800" dirty="0" smtClean="0"/>
              <a:t>interesados.</a:t>
            </a:r>
            <a:endParaRPr lang="es-PE" sz="2800" dirty="0"/>
          </a:p>
          <a:p>
            <a:pPr algn="just"/>
            <a:endParaRPr lang="es-PE" sz="28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30926" y="1"/>
            <a:ext cx="4522117" cy="954107"/>
          </a:xfrm>
          <a:prstGeom prst="rect">
            <a:avLst/>
          </a:prstGeom>
          <a:noFill/>
        </p:spPr>
        <p:txBody>
          <a:bodyPr wrap="square" rtlCol="0">
            <a:spAutoFit/>
          </a:bodyPr>
          <a:lstStyle/>
          <a:p>
            <a:pPr algn="ctr"/>
            <a:r>
              <a:rPr lang="es-PE" sz="2800" b="1" dirty="0">
                <a:solidFill>
                  <a:schemeClr val="tx1">
                    <a:lumMod val="75000"/>
                    <a:lumOff val="25000"/>
                  </a:schemeClr>
                </a:solidFill>
              </a:rPr>
              <a:t>Requisitos reglamentarios del SMS</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1919822" y="954108"/>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4" name="Picture 13"/>
          <p:cNvPicPr>
            <a:picLocks noChangeAspect="1"/>
          </p:cNvPicPr>
          <p:nvPr/>
        </p:nvPicPr>
        <p:blipFill>
          <a:blip r:embed="rId3"/>
          <a:stretch>
            <a:fillRect/>
          </a:stretch>
        </p:blipFill>
        <p:spPr>
          <a:xfrm>
            <a:off x="4719284" y="701040"/>
            <a:ext cx="3945721" cy="5166360"/>
          </a:xfrm>
          <a:prstGeom prst="rect">
            <a:avLst/>
          </a:prstGeom>
          <a:ln>
            <a:solidFill>
              <a:schemeClr val="tx1"/>
            </a:solidFill>
          </a:ln>
        </p:spPr>
      </p:pic>
    </p:spTree>
    <p:extLst>
      <p:ext uri="{BB962C8B-B14F-4D97-AF65-F5344CB8AC3E}">
        <p14:creationId xmlns:p14="http://schemas.microsoft.com/office/powerpoint/2010/main" val="39955929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35026" y="1386840"/>
            <a:ext cx="4047414" cy="4663440"/>
          </a:xfrm>
        </p:spPr>
        <p:txBody>
          <a:bodyPr>
            <a:noAutofit/>
          </a:bodyPr>
          <a:lstStyle/>
          <a:p>
            <a:pPr marL="342900" indent="-342900" algn="just">
              <a:buFont typeface="Arial" panose="020B0604020202020204" pitchFamily="34" charset="0"/>
              <a:buChar char="•"/>
            </a:pPr>
            <a:r>
              <a:rPr lang="es-PE" sz="2400" dirty="0"/>
              <a:t>Describir el alcance y extensión de la lista de capacidad e instalaciones de la OM, a la cual se aplicará el SMS. </a:t>
            </a:r>
          </a:p>
          <a:p>
            <a:pPr marL="342900" indent="-342900" algn="just">
              <a:buFont typeface="Arial" panose="020B0604020202020204" pitchFamily="34" charset="0"/>
              <a:buChar char="•"/>
            </a:pPr>
            <a:r>
              <a:rPr lang="es-PE" sz="2400" dirty="0"/>
              <a:t>También debe abordar el alcance de los procesos, los equipos y las operaciones consideradas idóneas para el programa de identificación de peligros y mitigación de riesgos (HIRM) de la OM.</a:t>
            </a: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954107"/>
          </a:xfrm>
          <a:prstGeom prst="rect">
            <a:avLst/>
          </a:prstGeom>
          <a:noFill/>
        </p:spPr>
        <p:txBody>
          <a:bodyPr wrap="square" rtlCol="0">
            <a:spAutoFit/>
          </a:bodyPr>
          <a:lstStyle/>
          <a:p>
            <a:pPr algn="ctr"/>
            <a:r>
              <a:rPr lang="es-PE" sz="2800" b="1" dirty="0" smtClean="0">
                <a:solidFill>
                  <a:schemeClr val="tx1">
                    <a:lumMod val="75000"/>
                    <a:lumOff val="25000"/>
                  </a:schemeClr>
                </a:solidFill>
              </a:rPr>
              <a:t>Alcance e integración del SMS</a:t>
            </a:r>
            <a:endParaRPr lang="es-PE" sz="28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1014155"/>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4" name="Picture Placeholder 1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4760" r="24760"/>
          <a:stretch>
            <a:fillRect/>
          </a:stretch>
        </p:blipFill>
        <p:spPr/>
      </p:pic>
    </p:spTree>
    <p:extLst>
      <p:ext uri="{BB962C8B-B14F-4D97-AF65-F5344CB8AC3E}">
        <p14:creationId xmlns:p14="http://schemas.microsoft.com/office/powerpoint/2010/main" val="20274094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35026" y="1386840"/>
            <a:ext cx="4047414" cy="5303520"/>
          </a:xfrm>
        </p:spPr>
        <p:txBody>
          <a:bodyPr>
            <a:noAutofit/>
          </a:bodyPr>
          <a:lstStyle/>
          <a:p>
            <a:pPr marL="342900" indent="-342900" algn="just">
              <a:buFont typeface="Arial" panose="020B0604020202020204" pitchFamily="34" charset="0"/>
              <a:buChar char="•"/>
            </a:pPr>
            <a:r>
              <a:rPr lang="es-PE" sz="2800" dirty="0"/>
              <a:t>Describe las intenciones de la OM, sus principios de gestión y su compromiso con la mejora de la seguridad operacional. </a:t>
            </a:r>
          </a:p>
          <a:p>
            <a:pPr marL="342900" indent="-342900" algn="just">
              <a:buFont typeface="Arial" panose="020B0604020202020204" pitchFamily="34" charset="0"/>
              <a:buChar char="•"/>
            </a:pPr>
            <a:r>
              <a:rPr lang="es-PE" sz="2800" dirty="0"/>
              <a:t>Una política de seguridad operacional debe ser una descripción corta, parecida a una declaración de la misión.</a:t>
            </a: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954107"/>
          </a:xfrm>
          <a:prstGeom prst="rect">
            <a:avLst/>
          </a:prstGeom>
          <a:noFill/>
        </p:spPr>
        <p:txBody>
          <a:bodyPr wrap="square" rtlCol="0">
            <a:spAutoFit/>
          </a:bodyPr>
          <a:lstStyle/>
          <a:p>
            <a:pPr algn="ctr"/>
            <a:r>
              <a:rPr lang="es-PE" sz="2800" b="1" dirty="0">
                <a:solidFill>
                  <a:schemeClr val="tx1">
                    <a:lumMod val="75000"/>
                    <a:lumOff val="25000"/>
                  </a:schemeClr>
                </a:solidFill>
              </a:rPr>
              <a:t>Política de seguridad operacional</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1014155"/>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7565" r="27565"/>
          <a:stretch>
            <a:fillRect/>
          </a:stretch>
        </p:blipFill>
        <p:spPr/>
      </p:pic>
    </p:spTree>
    <p:extLst>
      <p:ext uri="{BB962C8B-B14F-4D97-AF65-F5344CB8AC3E}">
        <p14:creationId xmlns:p14="http://schemas.microsoft.com/office/powerpoint/2010/main" val="24864645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470522" y="863550"/>
            <a:ext cx="8052794" cy="1344166"/>
          </a:xfrm>
        </p:spPr>
        <p:txBody>
          <a:bodyPr>
            <a:noAutofit/>
          </a:bodyPr>
          <a:lstStyle/>
          <a:p>
            <a:pPr algn="just"/>
            <a:r>
              <a:rPr lang="es-PE" sz="2400" dirty="0"/>
              <a:t>Deben ser una declaración corta que describa a grandes rasgos de lo que espera lograr la  organización.</a:t>
            </a: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9143999" cy="523220"/>
          </a:xfrm>
          <a:prstGeom prst="rect">
            <a:avLst/>
          </a:prstGeom>
          <a:noFill/>
        </p:spPr>
        <p:txBody>
          <a:bodyPr wrap="square" rtlCol="0">
            <a:spAutoFit/>
          </a:bodyPr>
          <a:lstStyle/>
          <a:p>
            <a:pPr algn="ctr"/>
            <a:r>
              <a:rPr lang="es-PE" sz="2800" b="1" dirty="0" smtClean="0">
                <a:solidFill>
                  <a:schemeClr val="tx1">
                    <a:lumMod val="75000"/>
                    <a:lumOff val="25000"/>
                  </a:schemeClr>
                </a:solidFill>
              </a:rPr>
              <a:t>Objetivos </a:t>
            </a:r>
            <a:r>
              <a:rPr lang="es-PE" sz="2800" b="1" dirty="0">
                <a:solidFill>
                  <a:schemeClr val="tx1">
                    <a:lumMod val="75000"/>
                    <a:lumOff val="25000"/>
                  </a:schemeClr>
                </a:solidFill>
              </a:rPr>
              <a:t>de seguridad operacional</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4221769" y="648106"/>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4" name="Picture Placeholder 1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00" b="1500"/>
          <a:stretch>
            <a:fillRect/>
          </a:stretch>
        </p:blipFill>
        <p:spPr>
          <a:xfrm>
            <a:off x="1382713" y="2208213"/>
            <a:ext cx="6694487" cy="4329112"/>
          </a:xfrm>
        </p:spPr>
      </p:pic>
    </p:spTree>
    <p:extLst>
      <p:ext uri="{BB962C8B-B14F-4D97-AF65-F5344CB8AC3E}">
        <p14:creationId xmlns:p14="http://schemas.microsoft.com/office/powerpoint/2010/main" val="251110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35026" y="1386840"/>
            <a:ext cx="4047414" cy="5303520"/>
          </a:xfrm>
        </p:spPr>
        <p:txBody>
          <a:bodyPr>
            <a:noAutofit/>
          </a:bodyPr>
          <a:lstStyle/>
          <a:p>
            <a:pPr lvl="0" algn="just" defTabSz="457200" fontAlgn="base">
              <a:lnSpc>
                <a:spcPct val="120000"/>
              </a:lnSpc>
              <a:spcBef>
                <a:spcPct val="20000"/>
              </a:spcBef>
              <a:spcAft>
                <a:spcPct val="0"/>
              </a:spcAft>
            </a:pPr>
            <a:r>
              <a:rPr lang="es-PE" altLang="es-PE" sz="2400" dirty="0">
                <a:solidFill>
                  <a:srgbClr val="474747"/>
                </a:solidFill>
                <a:latin typeface="Open Sans"/>
              </a:rPr>
              <a:t>Describir las autoridades, funciones  y responsabilidades relacionadas con la seguridad operacional para el personal de la OMA que participa en el SMS.</a:t>
            </a:r>
          </a:p>
          <a:p>
            <a:pPr algn="just"/>
            <a:endParaRPr lang="es-PE" sz="24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954107"/>
          </a:xfrm>
          <a:prstGeom prst="rect">
            <a:avLst/>
          </a:prstGeom>
          <a:noFill/>
        </p:spPr>
        <p:txBody>
          <a:bodyPr wrap="square" rtlCol="0">
            <a:spAutoFit/>
          </a:bodyPr>
          <a:lstStyle/>
          <a:p>
            <a:pPr algn="ctr"/>
            <a:r>
              <a:rPr lang="es-PE" sz="2800" b="1" dirty="0" smtClean="0">
                <a:solidFill>
                  <a:schemeClr val="tx1">
                    <a:lumMod val="75000"/>
                    <a:lumOff val="25000"/>
                  </a:schemeClr>
                </a:solidFill>
              </a:rPr>
              <a:t>Funciones y responsabilidades</a:t>
            </a:r>
            <a:endParaRPr lang="es-PE" sz="28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1014155"/>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4" name="pasted-image.tif"/>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25" r="34689"/>
          <a:stretch/>
        </p:blipFill>
        <p:spPr>
          <a:extLst>
            <a:ext uri="{91240B29-F687-4f45-9708-019B960494DF}">
              <a14:hiddenLine xmlns=""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8800284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05386" y="775387"/>
            <a:ext cx="8053388" cy="523875"/>
          </a:xfrm>
        </p:spPr>
        <p:txBody>
          <a:bodyPr>
            <a:noAutofit/>
          </a:bodyPr>
          <a:lstStyle/>
          <a:p>
            <a:pPr marL="0" indent="0" algn="just">
              <a:buNone/>
            </a:pPr>
            <a:r>
              <a:rPr lang="es-PE" sz="2400" dirty="0"/>
              <a:t>Un sistema de notificación debe incluir:</a:t>
            </a: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9143999" cy="523220"/>
          </a:xfrm>
          <a:prstGeom prst="rect">
            <a:avLst/>
          </a:prstGeom>
          <a:noFill/>
        </p:spPr>
        <p:txBody>
          <a:bodyPr wrap="square" rtlCol="0">
            <a:spAutoFit/>
          </a:bodyPr>
          <a:lstStyle/>
          <a:p>
            <a:pPr algn="ctr"/>
            <a:r>
              <a:rPr lang="es-PE" sz="2800" b="1" dirty="0" smtClean="0">
                <a:solidFill>
                  <a:schemeClr val="tx1">
                    <a:lumMod val="75000"/>
                    <a:lumOff val="25000"/>
                  </a:schemeClr>
                </a:solidFill>
              </a:rPr>
              <a:t>Notificación </a:t>
            </a:r>
            <a:r>
              <a:rPr lang="es-PE" sz="2800" b="1" dirty="0">
                <a:solidFill>
                  <a:schemeClr val="tx1">
                    <a:lumMod val="75000"/>
                    <a:lumOff val="25000"/>
                  </a:schemeClr>
                </a:solidFill>
              </a:rPr>
              <a:t>de seguridad operacional</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4221769" y="648106"/>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5" name="Oval 14">
            <a:extLst>
              <a:ext uri="{FF2B5EF4-FFF2-40B4-BE49-F238E27FC236}">
                <a16:creationId xmlns:a16="http://schemas.microsoft.com/office/drawing/2014/main" id="{4A558086-00FC-4699-B1C7-2E4A3F0C419B}"/>
              </a:ext>
            </a:extLst>
          </p:cNvPr>
          <p:cNvSpPr/>
          <p:nvPr/>
        </p:nvSpPr>
        <p:spPr>
          <a:xfrm>
            <a:off x="462856" y="1344134"/>
            <a:ext cx="650420" cy="65042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s-PE" sz="1350" dirty="0">
              <a:solidFill>
                <a:schemeClr val="tx1">
                  <a:lumMod val="65000"/>
                  <a:lumOff val="35000"/>
                </a:schemeClr>
              </a:solidFill>
            </a:endParaRPr>
          </a:p>
        </p:txBody>
      </p:sp>
      <p:sp>
        <p:nvSpPr>
          <p:cNvPr id="16" name="TextBox 15">
            <a:extLst>
              <a:ext uri="{FF2B5EF4-FFF2-40B4-BE49-F238E27FC236}">
                <a16:creationId xmlns:a16="http://schemas.microsoft.com/office/drawing/2014/main" id="{4CDE191C-6FAC-4AA7-AB31-72DDD6BA35C7}"/>
              </a:ext>
            </a:extLst>
          </p:cNvPr>
          <p:cNvSpPr txBox="1"/>
          <p:nvPr/>
        </p:nvSpPr>
        <p:spPr>
          <a:xfrm>
            <a:off x="1242095" y="1360678"/>
            <a:ext cx="7555915" cy="430887"/>
          </a:xfrm>
          <a:prstGeom prst="rect">
            <a:avLst/>
          </a:prstGeom>
          <a:noFill/>
        </p:spPr>
        <p:txBody>
          <a:bodyPr wrap="square" rtlCol="0">
            <a:spAutoFit/>
          </a:bodyPr>
          <a:lstStyle/>
          <a:p>
            <a:r>
              <a:rPr lang="es-PE" sz="2200" dirty="0" smtClean="0"/>
              <a:t>Medidas reactivas (notificaciones de accidentes/incidentes, etc.) </a:t>
            </a:r>
            <a:endParaRPr lang="es-PE" sz="2200" dirty="0"/>
          </a:p>
        </p:txBody>
      </p:sp>
      <p:sp>
        <p:nvSpPr>
          <p:cNvPr id="18" name="Oval 17">
            <a:extLst>
              <a:ext uri="{FF2B5EF4-FFF2-40B4-BE49-F238E27FC236}">
                <a16:creationId xmlns:a16="http://schemas.microsoft.com/office/drawing/2014/main" id="{FDD2F522-3D1C-45AF-BADD-5D840E8E85D2}"/>
              </a:ext>
            </a:extLst>
          </p:cNvPr>
          <p:cNvSpPr/>
          <p:nvPr/>
        </p:nvSpPr>
        <p:spPr>
          <a:xfrm>
            <a:off x="462856" y="2163544"/>
            <a:ext cx="650420" cy="65042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s-PE" sz="1350" dirty="0">
              <a:solidFill>
                <a:schemeClr val="tx1">
                  <a:lumMod val="65000"/>
                  <a:lumOff val="35000"/>
                </a:schemeClr>
              </a:solidFill>
            </a:endParaRPr>
          </a:p>
        </p:txBody>
      </p:sp>
      <p:sp>
        <p:nvSpPr>
          <p:cNvPr id="19" name="TextBox 18">
            <a:extLst>
              <a:ext uri="{FF2B5EF4-FFF2-40B4-BE49-F238E27FC236}">
                <a16:creationId xmlns:a16="http://schemas.microsoft.com/office/drawing/2014/main" id="{1268016C-57CD-4D73-AA34-264724957A71}"/>
              </a:ext>
            </a:extLst>
          </p:cNvPr>
          <p:cNvSpPr txBox="1"/>
          <p:nvPr/>
        </p:nvSpPr>
        <p:spPr>
          <a:xfrm>
            <a:off x="1242095" y="2180087"/>
            <a:ext cx="7555915" cy="430887"/>
          </a:xfrm>
          <a:prstGeom prst="rect">
            <a:avLst/>
          </a:prstGeom>
          <a:noFill/>
        </p:spPr>
        <p:txBody>
          <a:bodyPr wrap="square" rtlCol="0">
            <a:spAutoFit/>
          </a:bodyPr>
          <a:lstStyle/>
          <a:p>
            <a:r>
              <a:rPr lang="es-PE" sz="2200" dirty="0" smtClean="0"/>
              <a:t>Medidas proactivas / predictivas (notificaciones de peligros). </a:t>
            </a:r>
            <a:endParaRPr lang="es-PE" sz="2200" dirty="0"/>
          </a:p>
        </p:txBody>
      </p:sp>
      <p:sp>
        <p:nvSpPr>
          <p:cNvPr id="21" name="Oval 20">
            <a:extLst>
              <a:ext uri="{FF2B5EF4-FFF2-40B4-BE49-F238E27FC236}">
                <a16:creationId xmlns:a16="http://schemas.microsoft.com/office/drawing/2014/main" id="{263F1757-04F7-4123-8FD4-4F59132BAA3E}"/>
              </a:ext>
            </a:extLst>
          </p:cNvPr>
          <p:cNvSpPr/>
          <p:nvPr/>
        </p:nvSpPr>
        <p:spPr>
          <a:xfrm>
            <a:off x="462856" y="2982953"/>
            <a:ext cx="650420" cy="65042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s-PE" sz="1350" dirty="0">
              <a:solidFill>
                <a:schemeClr val="tx1">
                  <a:lumMod val="65000"/>
                  <a:lumOff val="35000"/>
                </a:schemeClr>
              </a:solidFill>
            </a:endParaRPr>
          </a:p>
        </p:txBody>
      </p:sp>
      <p:sp>
        <p:nvSpPr>
          <p:cNvPr id="22" name="TextBox 21">
            <a:extLst>
              <a:ext uri="{FF2B5EF4-FFF2-40B4-BE49-F238E27FC236}">
                <a16:creationId xmlns:a16="http://schemas.microsoft.com/office/drawing/2014/main" id="{14389B16-34FD-40F5-91F0-CD49A585B82E}"/>
              </a:ext>
            </a:extLst>
          </p:cNvPr>
          <p:cNvSpPr txBox="1"/>
          <p:nvPr/>
        </p:nvSpPr>
        <p:spPr>
          <a:xfrm>
            <a:off x="1242096" y="2999497"/>
            <a:ext cx="7555914" cy="430887"/>
          </a:xfrm>
          <a:prstGeom prst="rect">
            <a:avLst/>
          </a:prstGeom>
          <a:noFill/>
        </p:spPr>
        <p:txBody>
          <a:bodyPr wrap="square" rtlCol="0">
            <a:spAutoFit/>
          </a:bodyPr>
          <a:lstStyle/>
          <a:p>
            <a:r>
              <a:rPr lang="es-PE" sz="2200" dirty="0" smtClean="0"/>
              <a:t>Describir los sistemas de notificación respectivos.</a:t>
            </a:r>
            <a:endParaRPr lang="es-PE" sz="2200" dirty="0"/>
          </a:p>
        </p:txBody>
      </p:sp>
      <p:sp>
        <p:nvSpPr>
          <p:cNvPr id="24" name="Oval 23">
            <a:extLst>
              <a:ext uri="{FF2B5EF4-FFF2-40B4-BE49-F238E27FC236}">
                <a16:creationId xmlns:a16="http://schemas.microsoft.com/office/drawing/2014/main" id="{03A10EA3-53B7-4DD6-90F2-C616581FDAD9}"/>
              </a:ext>
            </a:extLst>
          </p:cNvPr>
          <p:cNvSpPr/>
          <p:nvPr/>
        </p:nvSpPr>
        <p:spPr>
          <a:xfrm>
            <a:off x="462856" y="3802362"/>
            <a:ext cx="650420" cy="65042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s-PE" sz="1350" dirty="0">
              <a:solidFill>
                <a:schemeClr val="tx1">
                  <a:lumMod val="65000"/>
                  <a:lumOff val="35000"/>
                </a:schemeClr>
              </a:solidFill>
            </a:endParaRPr>
          </a:p>
        </p:txBody>
      </p:sp>
      <p:sp>
        <p:nvSpPr>
          <p:cNvPr id="25" name="TextBox 24">
            <a:extLst>
              <a:ext uri="{FF2B5EF4-FFF2-40B4-BE49-F238E27FC236}">
                <a16:creationId xmlns:a16="http://schemas.microsoft.com/office/drawing/2014/main" id="{CB144617-39FA-4114-8CBD-1D628358F5C4}"/>
              </a:ext>
            </a:extLst>
          </p:cNvPr>
          <p:cNvSpPr txBox="1"/>
          <p:nvPr/>
        </p:nvSpPr>
        <p:spPr>
          <a:xfrm>
            <a:off x="1242095" y="3818906"/>
            <a:ext cx="7555915" cy="2529923"/>
          </a:xfrm>
          <a:prstGeom prst="rect">
            <a:avLst/>
          </a:prstGeom>
          <a:noFill/>
        </p:spPr>
        <p:txBody>
          <a:bodyPr wrap="square" rtlCol="0">
            <a:spAutoFit/>
          </a:bodyPr>
          <a:lstStyle/>
          <a:p>
            <a:pPr lvl="0" algn="just">
              <a:lnSpc>
                <a:spcPct val="120000"/>
              </a:lnSpc>
              <a:spcBef>
                <a:spcPct val="20000"/>
              </a:spcBef>
              <a:defRPr/>
            </a:pPr>
            <a:r>
              <a:rPr lang="es-PE" sz="2200" dirty="0"/>
              <a:t>Entre los factores que se deben considerar se incluyen:</a:t>
            </a:r>
          </a:p>
          <a:p>
            <a:pPr marL="396875" lvl="1" indent="-396875">
              <a:spcBef>
                <a:spcPct val="20000"/>
              </a:spcBef>
              <a:buFont typeface="Wingdings" panose="05000000000000000000" pitchFamily="2" charset="2"/>
              <a:buChar char="F"/>
              <a:defRPr/>
            </a:pPr>
            <a:r>
              <a:rPr lang="es-PE" sz="2200" dirty="0">
                <a:cs typeface="Helvetica"/>
              </a:rPr>
              <a:t>Formato del informe </a:t>
            </a:r>
          </a:p>
          <a:p>
            <a:pPr marL="396875" lvl="1" indent="-396875">
              <a:spcBef>
                <a:spcPct val="20000"/>
              </a:spcBef>
              <a:buFont typeface="Wingdings" panose="05000000000000000000" pitchFamily="2" charset="2"/>
              <a:buChar char="F"/>
              <a:defRPr/>
            </a:pPr>
            <a:r>
              <a:rPr lang="es-PE" sz="2200" dirty="0">
                <a:cs typeface="Helvetica"/>
              </a:rPr>
              <a:t>confidencialidad, los destinatarios </a:t>
            </a:r>
          </a:p>
          <a:p>
            <a:pPr marL="396875" lvl="1" indent="-396875">
              <a:spcBef>
                <a:spcPct val="20000"/>
              </a:spcBef>
              <a:buFont typeface="Wingdings" panose="05000000000000000000" pitchFamily="2" charset="2"/>
              <a:buChar char="F"/>
              <a:defRPr/>
            </a:pPr>
            <a:r>
              <a:rPr lang="es-PE" sz="2200" dirty="0">
                <a:cs typeface="Helvetica"/>
              </a:rPr>
              <a:t>Los procedimientos de investigación/evaluación </a:t>
            </a:r>
          </a:p>
          <a:p>
            <a:pPr marL="396875" lvl="1" indent="-396875">
              <a:spcBef>
                <a:spcPct val="20000"/>
              </a:spcBef>
              <a:buFont typeface="Wingdings" panose="05000000000000000000" pitchFamily="2" charset="2"/>
              <a:buChar char="F"/>
              <a:defRPr/>
            </a:pPr>
            <a:r>
              <a:rPr lang="es-PE" sz="2200" dirty="0">
                <a:cs typeface="Helvetica"/>
              </a:rPr>
              <a:t>Las medidas correctivas/preventivas</a:t>
            </a:r>
          </a:p>
          <a:p>
            <a:pPr marL="396875" lvl="1" indent="-396875">
              <a:spcBef>
                <a:spcPct val="20000"/>
              </a:spcBef>
              <a:buFont typeface="Wingdings" panose="05000000000000000000" pitchFamily="2" charset="2"/>
              <a:buChar char="F"/>
              <a:defRPr/>
            </a:pPr>
            <a:r>
              <a:rPr lang="es-PE" sz="2200" dirty="0">
                <a:cs typeface="Helvetica"/>
              </a:rPr>
              <a:t>La divulgación del informe.</a:t>
            </a:r>
          </a:p>
        </p:txBody>
      </p:sp>
      <p:grpSp>
        <p:nvGrpSpPr>
          <p:cNvPr id="27" name="Group 1047">
            <a:extLst>
              <a:ext uri="{FF2B5EF4-FFF2-40B4-BE49-F238E27FC236}">
                <a16:creationId xmlns:a16="http://schemas.microsoft.com/office/drawing/2014/main" id="{D8D59D8F-7912-43D3-9CF4-6CC2A3817294}"/>
              </a:ext>
            </a:extLst>
          </p:cNvPr>
          <p:cNvGrpSpPr>
            <a:grpSpLocks noChangeAspect="1"/>
          </p:cNvGrpSpPr>
          <p:nvPr/>
        </p:nvGrpSpPr>
        <p:grpSpPr bwMode="auto">
          <a:xfrm>
            <a:off x="669186" y="1548058"/>
            <a:ext cx="316513" cy="245765"/>
            <a:chOff x="281" y="748"/>
            <a:chExt cx="4098" cy="3182"/>
          </a:xfrm>
          <a:solidFill>
            <a:schemeClr val="bg1"/>
          </a:solidFill>
        </p:grpSpPr>
        <p:sp>
          <p:nvSpPr>
            <p:cNvPr id="28" name="Freeform 1049">
              <a:extLst>
                <a:ext uri="{FF2B5EF4-FFF2-40B4-BE49-F238E27FC236}">
                  <a16:creationId xmlns:a16="http://schemas.microsoft.com/office/drawing/2014/main" id="{EE64AF9C-69F4-47FA-9A02-7EF54FD82EDF}"/>
                </a:ext>
              </a:extLst>
            </p:cNvPr>
            <p:cNvSpPr>
              <a:spLocks noEditPoints="1"/>
            </p:cNvSpPr>
            <p:nvPr/>
          </p:nvSpPr>
          <p:spPr bwMode="auto">
            <a:xfrm>
              <a:off x="281" y="748"/>
              <a:ext cx="4098" cy="3182"/>
            </a:xfrm>
            <a:custGeom>
              <a:avLst/>
              <a:gdLst>
                <a:gd name="T0" fmla="*/ 1653 w 4098"/>
                <a:gd name="T1" fmla="*/ 2299 h 3182"/>
                <a:gd name="T2" fmla="*/ 1840 w 4098"/>
                <a:gd name="T3" fmla="*/ 2488 h 3182"/>
                <a:gd name="T4" fmla="*/ 3386 w 4098"/>
                <a:gd name="T5" fmla="*/ 565 h 3182"/>
                <a:gd name="T6" fmla="*/ 3757 w 4098"/>
                <a:gd name="T7" fmla="*/ 207 h 3182"/>
                <a:gd name="T8" fmla="*/ 3727 w 4098"/>
                <a:gd name="T9" fmla="*/ 225 h 3182"/>
                <a:gd name="T10" fmla="*/ 3595 w 4098"/>
                <a:gd name="T11" fmla="*/ 544 h 3182"/>
                <a:gd name="T12" fmla="*/ 3914 w 4098"/>
                <a:gd name="T13" fmla="*/ 413 h 3182"/>
                <a:gd name="T14" fmla="*/ 3933 w 4098"/>
                <a:gd name="T15" fmla="*/ 382 h 3182"/>
                <a:gd name="T16" fmla="*/ 3933 w 4098"/>
                <a:gd name="T17" fmla="*/ 346 h 3182"/>
                <a:gd name="T18" fmla="*/ 3914 w 4098"/>
                <a:gd name="T19" fmla="*/ 316 h 3182"/>
                <a:gd name="T20" fmla="*/ 3824 w 4098"/>
                <a:gd name="T21" fmla="*/ 225 h 3182"/>
                <a:gd name="T22" fmla="*/ 3793 w 4098"/>
                <a:gd name="T23" fmla="*/ 207 h 3182"/>
                <a:gd name="T24" fmla="*/ 163 w 4098"/>
                <a:gd name="T25" fmla="*/ 162 h 3182"/>
                <a:gd name="T26" fmla="*/ 3018 w 4098"/>
                <a:gd name="T27" fmla="*/ 3018 h 3182"/>
                <a:gd name="T28" fmla="*/ 1942 w 4098"/>
                <a:gd name="T29" fmla="*/ 2617 h 3182"/>
                <a:gd name="T30" fmla="*/ 1911 w 4098"/>
                <a:gd name="T31" fmla="*/ 2637 h 3182"/>
                <a:gd name="T32" fmla="*/ 1442 w 4098"/>
                <a:gd name="T33" fmla="*/ 2791 h 3182"/>
                <a:gd name="T34" fmla="*/ 1408 w 4098"/>
                <a:gd name="T35" fmla="*/ 2789 h 3182"/>
                <a:gd name="T36" fmla="*/ 1372 w 4098"/>
                <a:gd name="T37" fmla="*/ 2768 h 3182"/>
                <a:gd name="T38" fmla="*/ 1350 w 4098"/>
                <a:gd name="T39" fmla="*/ 2730 h 3182"/>
                <a:gd name="T40" fmla="*/ 1352 w 4098"/>
                <a:gd name="T41" fmla="*/ 2685 h 3182"/>
                <a:gd name="T42" fmla="*/ 1511 w 4098"/>
                <a:gd name="T43" fmla="*/ 2212 h 3182"/>
                <a:gd name="T44" fmla="*/ 3018 w 4098"/>
                <a:gd name="T45" fmla="*/ 703 h 3182"/>
                <a:gd name="T46" fmla="*/ 163 w 4098"/>
                <a:gd name="T47" fmla="*/ 162 h 3182"/>
                <a:gd name="T48" fmla="*/ 3100 w 4098"/>
                <a:gd name="T49" fmla="*/ 0 h 3182"/>
                <a:gd name="T50" fmla="*/ 3141 w 4098"/>
                <a:gd name="T51" fmla="*/ 11 h 3182"/>
                <a:gd name="T52" fmla="*/ 3170 w 4098"/>
                <a:gd name="T53" fmla="*/ 39 h 3182"/>
                <a:gd name="T54" fmla="*/ 3182 w 4098"/>
                <a:gd name="T55" fmla="*/ 82 h 3182"/>
                <a:gd name="T56" fmla="*/ 3611 w 4098"/>
                <a:gd name="T57" fmla="*/ 109 h 3182"/>
                <a:gd name="T58" fmla="*/ 3670 w 4098"/>
                <a:gd name="T59" fmla="*/ 67 h 3182"/>
                <a:gd name="T60" fmla="*/ 3738 w 4098"/>
                <a:gd name="T61" fmla="*/ 44 h 3182"/>
                <a:gd name="T62" fmla="*/ 3811 w 4098"/>
                <a:gd name="T63" fmla="*/ 44 h 3182"/>
                <a:gd name="T64" fmla="*/ 3881 w 4098"/>
                <a:gd name="T65" fmla="*/ 67 h 3182"/>
                <a:gd name="T66" fmla="*/ 3939 w 4098"/>
                <a:gd name="T67" fmla="*/ 109 h 3182"/>
                <a:gd name="T68" fmla="*/ 4055 w 4098"/>
                <a:gd name="T69" fmla="*/ 228 h 3182"/>
                <a:gd name="T70" fmla="*/ 4087 w 4098"/>
                <a:gd name="T71" fmla="*/ 293 h 3182"/>
                <a:gd name="T72" fmla="*/ 4098 w 4098"/>
                <a:gd name="T73" fmla="*/ 365 h 3182"/>
                <a:gd name="T74" fmla="*/ 4087 w 4098"/>
                <a:gd name="T75" fmla="*/ 437 h 3182"/>
                <a:gd name="T76" fmla="*/ 4055 w 4098"/>
                <a:gd name="T77" fmla="*/ 500 h 3182"/>
                <a:gd name="T78" fmla="*/ 3182 w 4098"/>
                <a:gd name="T79" fmla="*/ 1377 h 3182"/>
                <a:gd name="T80" fmla="*/ 3178 w 4098"/>
                <a:gd name="T81" fmla="*/ 3121 h 3182"/>
                <a:gd name="T82" fmla="*/ 3158 w 4098"/>
                <a:gd name="T83" fmla="*/ 3157 h 3182"/>
                <a:gd name="T84" fmla="*/ 3122 w 4098"/>
                <a:gd name="T85" fmla="*/ 3178 h 3182"/>
                <a:gd name="T86" fmla="*/ 82 w 4098"/>
                <a:gd name="T87" fmla="*/ 3182 h 3182"/>
                <a:gd name="T88" fmla="*/ 41 w 4098"/>
                <a:gd name="T89" fmla="*/ 3171 h 3182"/>
                <a:gd name="T90" fmla="*/ 11 w 4098"/>
                <a:gd name="T91" fmla="*/ 3141 h 3182"/>
                <a:gd name="T92" fmla="*/ 0 w 4098"/>
                <a:gd name="T93" fmla="*/ 3100 h 3182"/>
                <a:gd name="T94" fmla="*/ 2 w 4098"/>
                <a:gd name="T95" fmla="*/ 59 h 3182"/>
                <a:gd name="T96" fmla="*/ 24 w 4098"/>
                <a:gd name="T97" fmla="*/ 23 h 3182"/>
                <a:gd name="T98" fmla="*/ 60 w 4098"/>
                <a:gd name="T99" fmla="*/ 2 h 3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98" h="3182">
                  <a:moveTo>
                    <a:pt x="3386" y="565"/>
                  </a:moveTo>
                  <a:lnTo>
                    <a:pt x="1653" y="2299"/>
                  </a:lnTo>
                  <a:lnTo>
                    <a:pt x="1558" y="2582"/>
                  </a:lnTo>
                  <a:lnTo>
                    <a:pt x="1840" y="2488"/>
                  </a:lnTo>
                  <a:lnTo>
                    <a:pt x="3574" y="754"/>
                  </a:lnTo>
                  <a:lnTo>
                    <a:pt x="3386" y="565"/>
                  </a:lnTo>
                  <a:close/>
                  <a:moveTo>
                    <a:pt x="3775" y="205"/>
                  </a:moveTo>
                  <a:lnTo>
                    <a:pt x="3757" y="207"/>
                  </a:lnTo>
                  <a:lnTo>
                    <a:pt x="3740" y="213"/>
                  </a:lnTo>
                  <a:lnTo>
                    <a:pt x="3727" y="225"/>
                  </a:lnTo>
                  <a:lnTo>
                    <a:pt x="3502" y="449"/>
                  </a:lnTo>
                  <a:lnTo>
                    <a:pt x="3595" y="544"/>
                  </a:lnTo>
                  <a:lnTo>
                    <a:pt x="3689" y="638"/>
                  </a:lnTo>
                  <a:lnTo>
                    <a:pt x="3914" y="413"/>
                  </a:lnTo>
                  <a:lnTo>
                    <a:pt x="3925" y="398"/>
                  </a:lnTo>
                  <a:lnTo>
                    <a:pt x="3933" y="382"/>
                  </a:lnTo>
                  <a:lnTo>
                    <a:pt x="3935" y="365"/>
                  </a:lnTo>
                  <a:lnTo>
                    <a:pt x="3933" y="346"/>
                  </a:lnTo>
                  <a:lnTo>
                    <a:pt x="3925" y="330"/>
                  </a:lnTo>
                  <a:lnTo>
                    <a:pt x="3914" y="316"/>
                  </a:lnTo>
                  <a:lnTo>
                    <a:pt x="3914" y="316"/>
                  </a:lnTo>
                  <a:lnTo>
                    <a:pt x="3824" y="225"/>
                  </a:lnTo>
                  <a:lnTo>
                    <a:pt x="3809" y="213"/>
                  </a:lnTo>
                  <a:lnTo>
                    <a:pt x="3793" y="207"/>
                  </a:lnTo>
                  <a:lnTo>
                    <a:pt x="3775" y="205"/>
                  </a:lnTo>
                  <a:close/>
                  <a:moveTo>
                    <a:pt x="163" y="162"/>
                  </a:moveTo>
                  <a:lnTo>
                    <a:pt x="163" y="3018"/>
                  </a:lnTo>
                  <a:lnTo>
                    <a:pt x="3018" y="3018"/>
                  </a:lnTo>
                  <a:lnTo>
                    <a:pt x="3018" y="1541"/>
                  </a:lnTo>
                  <a:lnTo>
                    <a:pt x="1942" y="2617"/>
                  </a:lnTo>
                  <a:lnTo>
                    <a:pt x="1929" y="2628"/>
                  </a:lnTo>
                  <a:lnTo>
                    <a:pt x="1911" y="2637"/>
                  </a:lnTo>
                  <a:lnTo>
                    <a:pt x="1455" y="2788"/>
                  </a:lnTo>
                  <a:lnTo>
                    <a:pt x="1442" y="2791"/>
                  </a:lnTo>
                  <a:lnTo>
                    <a:pt x="1429" y="2792"/>
                  </a:lnTo>
                  <a:lnTo>
                    <a:pt x="1408" y="2789"/>
                  </a:lnTo>
                  <a:lnTo>
                    <a:pt x="1388" y="2782"/>
                  </a:lnTo>
                  <a:lnTo>
                    <a:pt x="1372" y="2768"/>
                  </a:lnTo>
                  <a:lnTo>
                    <a:pt x="1357" y="2750"/>
                  </a:lnTo>
                  <a:lnTo>
                    <a:pt x="1350" y="2730"/>
                  </a:lnTo>
                  <a:lnTo>
                    <a:pt x="1347" y="2708"/>
                  </a:lnTo>
                  <a:lnTo>
                    <a:pt x="1352" y="2685"/>
                  </a:lnTo>
                  <a:lnTo>
                    <a:pt x="1504" y="2229"/>
                  </a:lnTo>
                  <a:lnTo>
                    <a:pt x="1511" y="2212"/>
                  </a:lnTo>
                  <a:lnTo>
                    <a:pt x="1524" y="2197"/>
                  </a:lnTo>
                  <a:lnTo>
                    <a:pt x="3018" y="703"/>
                  </a:lnTo>
                  <a:lnTo>
                    <a:pt x="3018" y="162"/>
                  </a:lnTo>
                  <a:lnTo>
                    <a:pt x="163" y="162"/>
                  </a:lnTo>
                  <a:close/>
                  <a:moveTo>
                    <a:pt x="82" y="0"/>
                  </a:moveTo>
                  <a:lnTo>
                    <a:pt x="3100" y="0"/>
                  </a:lnTo>
                  <a:lnTo>
                    <a:pt x="3122" y="2"/>
                  </a:lnTo>
                  <a:lnTo>
                    <a:pt x="3141" y="11"/>
                  </a:lnTo>
                  <a:lnTo>
                    <a:pt x="3158" y="23"/>
                  </a:lnTo>
                  <a:lnTo>
                    <a:pt x="3170" y="39"/>
                  </a:lnTo>
                  <a:lnTo>
                    <a:pt x="3178" y="59"/>
                  </a:lnTo>
                  <a:lnTo>
                    <a:pt x="3182" y="82"/>
                  </a:lnTo>
                  <a:lnTo>
                    <a:pt x="3182" y="539"/>
                  </a:lnTo>
                  <a:lnTo>
                    <a:pt x="3611" y="109"/>
                  </a:lnTo>
                  <a:lnTo>
                    <a:pt x="3639" y="85"/>
                  </a:lnTo>
                  <a:lnTo>
                    <a:pt x="3670" y="67"/>
                  </a:lnTo>
                  <a:lnTo>
                    <a:pt x="3703" y="53"/>
                  </a:lnTo>
                  <a:lnTo>
                    <a:pt x="3738" y="44"/>
                  </a:lnTo>
                  <a:lnTo>
                    <a:pt x="3775" y="42"/>
                  </a:lnTo>
                  <a:lnTo>
                    <a:pt x="3811" y="44"/>
                  </a:lnTo>
                  <a:lnTo>
                    <a:pt x="3847" y="53"/>
                  </a:lnTo>
                  <a:lnTo>
                    <a:pt x="3881" y="67"/>
                  </a:lnTo>
                  <a:lnTo>
                    <a:pt x="3910" y="85"/>
                  </a:lnTo>
                  <a:lnTo>
                    <a:pt x="3939" y="109"/>
                  </a:lnTo>
                  <a:lnTo>
                    <a:pt x="4030" y="201"/>
                  </a:lnTo>
                  <a:lnTo>
                    <a:pt x="4055" y="228"/>
                  </a:lnTo>
                  <a:lnTo>
                    <a:pt x="4073" y="259"/>
                  </a:lnTo>
                  <a:lnTo>
                    <a:pt x="4087" y="293"/>
                  </a:lnTo>
                  <a:lnTo>
                    <a:pt x="4096" y="328"/>
                  </a:lnTo>
                  <a:lnTo>
                    <a:pt x="4098" y="365"/>
                  </a:lnTo>
                  <a:lnTo>
                    <a:pt x="4096" y="401"/>
                  </a:lnTo>
                  <a:lnTo>
                    <a:pt x="4087" y="437"/>
                  </a:lnTo>
                  <a:lnTo>
                    <a:pt x="4073" y="469"/>
                  </a:lnTo>
                  <a:lnTo>
                    <a:pt x="4055" y="500"/>
                  </a:lnTo>
                  <a:lnTo>
                    <a:pt x="4030" y="529"/>
                  </a:lnTo>
                  <a:lnTo>
                    <a:pt x="3182" y="1377"/>
                  </a:lnTo>
                  <a:lnTo>
                    <a:pt x="3182" y="3100"/>
                  </a:lnTo>
                  <a:lnTo>
                    <a:pt x="3178" y="3121"/>
                  </a:lnTo>
                  <a:lnTo>
                    <a:pt x="3170" y="3141"/>
                  </a:lnTo>
                  <a:lnTo>
                    <a:pt x="3158" y="3157"/>
                  </a:lnTo>
                  <a:lnTo>
                    <a:pt x="3141" y="3171"/>
                  </a:lnTo>
                  <a:lnTo>
                    <a:pt x="3122" y="3178"/>
                  </a:lnTo>
                  <a:lnTo>
                    <a:pt x="3100" y="3182"/>
                  </a:lnTo>
                  <a:lnTo>
                    <a:pt x="82" y="3182"/>
                  </a:lnTo>
                  <a:lnTo>
                    <a:pt x="60" y="3178"/>
                  </a:lnTo>
                  <a:lnTo>
                    <a:pt x="41" y="3171"/>
                  </a:lnTo>
                  <a:lnTo>
                    <a:pt x="24" y="3157"/>
                  </a:lnTo>
                  <a:lnTo>
                    <a:pt x="11" y="3141"/>
                  </a:lnTo>
                  <a:lnTo>
                    <a:pt x="2" y="3121"/>
                  </a:lnTo>
                  <a:lnTo>
                    <a:pt x="0" y="3100"/>
                  </a:lnTo>
                  <a:lnTo>
                    <a:pt x="0" y="82"/>
                  </a:lnTo>
                  <a:lnTo>
                    <a:pt x="2" y="59"/>
                  </a:lnTo>
                  <a:lnTo>
                    <a:pt x="11" y="39"/>
                  </a:lnTo>
                  <a:lnTo>
                    <a:pt x="24" y="23"/>
                  </a:lnTo>
                  <a:lnTo>
                    <a:pt x="41" y="11"/>
                  </a:lnTo>
                  <a:lnTo>
                    <a:pt x="60" y="2"/>
                  </a:lnTo>
                  <a:lnTo>
                    <a:pt x="8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solidFill>
                  <a:schemeClr val="bg1"/>
                </a:solidFill>
              </a:endParaRPr>
            </a:p>
          </p:txBody>
        </p:sp>
        <p:sp>
          <p:nvSpPr>
            <p:cNvPr id="29" name="Freeform 1050">
              <a:extLst>
                <a:ext uri="{FF2B5EF4-FFF2-40B4-BE49-F238E27FC236}">
                  <a16:creationId xmlns:a16="http://schemas.microsoft.com/office/drawing/2014/main" id="{9F717431-D1E9-453A-A619-4A64EC6D8A69}"/>
                </a:ext>
              </a:extLst>
            </p:cNvPr>
            <p:cNvSpPr>
              <a:spLocks/>
            </p:cNvSpPr>
            <p:nvPr/>
          </p:nvSpPr>
          <p:spPr bwMode="auto">
            <a:xfrm>
              <a:off x="2668" y="1258"/>
              <a:ext cx="241" cy="163"/>
            </a:xfrm>
            <a:custGeom>
              <a:avLst/>
              <a:gdLst>
                <a:gd name="T0" fmla="*/ 82 w 241"/>
                <a:gd name="T1" fmla="*/ 0 h 163"/>
                <a:gd name="T2" fmla="*/ 159 w 241"/>
                <a:gd name="T3" fmla="*/ 0 h 163"/>
                <a:gd name="T4" fmla="*/ 181 w 241"/>
                <a:gd name="T5" fmla="*/ 3 h 163"/>
                <a:gd name="T6" fmla="*/ 201 w 241"/>
                <a:gd name="T7" fmla="*/ 11 h 163"/>
                <a:gd name="T8" fmla="*/ 217 w 241"/>
                <a:gd name="T9" fmla="*/ 24 h 163"/>
                <a:gd name="T10" fmla="*/ 230 w 241"/>
                <a:gd name="T11" fmla="*/ 40 h 163"/>
                <a:gd name="T12" fmla="*/ 238 w 241"/>
                <a:gd name="T13" fmla="*/ 60 h 163"/>
                <a:gd name="T14" fmla="*/ 241 w 241"/>
                <a:gd name="T15" fmla="*/ 81 h 163"/>
                <a:gd name="T16" fmla="*/ 238 w 241"/>
                <a:gd name="T17" fmla="*/ 103 h 163"/>
                <a:gd name="T18" fmla="*/ 230 w 241"/>
                <a:gd name="T19" fmla="*/ 123 h 163"/>
                <a:gd name="T20" fmla="*/ 217 w 241"/>
                <a:gd name="T21" fmla="*/ 139 h 163"/>
                <a:gd name="T22" fmla="*/ 201 w 241"/>
                <a:gd name="T23" fmla="*/ 152 h 163"/>
                <a:gd name="T24" fmla="*/ 181 w 241"/>
                <a:gd name="T25" fmla="*/ 160 h 163"/>
                <a:gd name="T26" fmla="*/ 159 w 241"/>
                <a:gd name="T27" fmla="*/ 163 h 163"/>
                <a:gd name="T28" fmla="*/ 82 w 241"/>
                <a:gd name="T29" fmla="*/ 163 h 163"/>
                <a:gd name="T30" fmla="*/ 59 w 241"/>
                <a:gd name="T31" fmla="*/ 160 h 163"/>
                <a:gd name="T32" fmla="*/ 41 w 241"/>
                <a:gd name="T33" fmla="*/ 152 h 163"/>
                <a:gd name="T34" fmla="*/ 23 w 241"/>
                <a:gd name="T35" fmla="*/ 139 h 163"/>
                <a:gd name="T36" fmla="*/ 11 w 241"/>
                <a:gd name="T37" fmla="*/ 123 h 163"/>
                <a:gd name="T38" fmla="*/ 2 w 241"/>
                <a:gd name="T39" fmla="*/ 103 h 163"/>
                <a:gd name="T40" fmla="*/ 0 w 241"/>
                <a:gd name="T41" fmla="*/ 81 h 163"/>
                <a:gd name="T42" fmla="*/ 2 w 241"/>
                <a:gd name="T43" fmla="*/ 60 h 163"/>
                <a:gd name="T44" fmla="*/ 11 w 241"/>
                <a:gd name="T45" fmla="*/ 40 h 163"/>
                <a:gd name="T46" fmla="*/ 23 w 241"/>
                <a:gd name="T47" fmla="*/ 24 h 163"/>
                <a:gd name="T48" fmla="*/ 41 w 241"/>
                <a:gd name="T49" fmla="*/ 11 h 163"/>
                <a:gd name="T50" fmla="*/ 59 w 241"/>
                <a:gd name="T51" fmla="*/ 3 h 163"/>
                <a:gd name="T52" fmla="*/ 82 w 241"/>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 h="163">
                  <a:moveTo>
                    <a:pt x="82" y="0"/>
                  </a:moveTo>
                  <a:lnTo>
                    <a:pt x="159" y="0"/>
                  </a:lnTo>
                  <a:lnTo>
                    <a:pt x="181" y="3"/>
                  </a:lnTo>
                  <a:lnTo>
                    <a:pt x="201" y="11"/>
                  </a:lnTo>
                  <a:lnTo>
                    <a:pt x="217" y="24"/>
                  </a:lnTo>
                  <a:lnTo>
                    <a:pt x="230" y="40"/>
                  </a:lnTo>
                  <a:lnTo>
                    <a:pt x="238" y="60"/>
                  </a:lnTo>
                  <a:lnTo>
                    <a:pt x="241" y="81"/>
                  </a:lnTo>
                  <a:lnTo>
                    <a:pt x="238" y="103"/>
                  </a:lnTo>
                  <a:lnTo>
                    <a:pt x="230" y="123"/>
                  </a:lnTo>
                  <a:lnTo>
                    <a:pt x="217" y="139"/>
                  </a:lnTo>
                  <a:lnTo>
                    <a:pt x="201" y="152"/>
                  </a:lnTo>
                  <a:lnTo>
                    <a:pt x="181" y="160"/>
                  </a:lnTo>
                  <a:lnTo>
                    <a:pt x="159" y="163"/>
                  </a:lnTo>
                  <a:lnTo>
                    <a:pt x="82" y="163"/>
                  </a:lnTo>
                  <a:lnTo>
                    <a:pt x="59" y="160"/>
                  </a:lnTo>
                  <a:lnTo>
                    <a:pt x="41" y="152"/>
                  </a:lnTo>
                  <a:lnTo>
                    <a:pt x="23" y="139"/>
                  </a:lnTo>
                  <a:lnTo>
                    <a:pt x="11" y="123"/>
                  </a:lnTo>
                  <a:lnTo>
                    <a:pt x="2" y="103"/>
                  </a:lnTo>
                  <a:lnTo>
                    <a:pt x="0" y="81"/>
                  </a:lnTo>
                  <a:lnTo>
                    <a:pt x="2" y="60"/>
                  </a:lnTo>
                  <a:lnTo>
                    <a:pt x="11" y="40"/>
                  </a:lnTo>
                  <a:lnTo>
                    <a:pt x="23" y="24"/>
                  </a:lnTo>
                  <a:lnTo>
                    <a:pt x="41" y="11"/>
                  </a:lnTo>
                  <a:lnTo>
                    <a:pt x="59" y="3"/>
                  </a:lnTo>
                  <a:lnTo>
                    <a:pt x="8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solidFill>
                  <a:schemeClr val="bg1"/>
                </a:solidFill>
              </a:endParaRPr>
            </a:p>
          </p:txBody>
        </p:sp>
        <p:sp>
          <p:nvSpPr>
            <p:cNvPr id="30" name="Freeform 1051">
              <a:extLst>
                <a:ext uri="{FF2B5EF4-FFF2-40B4-BE49-F238E27FC236}">
                  <a16:creationId xmlns:a16="http://schemas.microsoft.com/office/drawing/2014/main" id="{37AC581A-9703-4BCD-BFCB-B2465E0DDC98}"/>
                </a:ext>
              </a:extLst>
            </p:cNvPr>
            <p:cNvSpPr>
              <a:spLocks/>
            </p:cNvSpPr>
            <p:nvPr/>
          </p:nvSpPr>
          <p:spPr bwMode="auto">
            <a:xfrm>
              <a:off x="826" y="1258"/>
              <a:ext cx="1651" cy="163"/>
            </a:xfrm>
            <a:custGeom>
              <a:avLst/>
              <a:gdLst>
                <a:gd name="T0" fmla="*/ 81 w 1651"/>
                <a:gd name="T1" fmla="*/ 0 h 163"/>
                <a:gd name="T2" fmla="*/ 1569 w 1651"/>
                <a:gd name="T3" fmla="*/ 0 h 163"/>
                <a:gd name="T4" fmla="*/ 1591 w 1651"/>
                <a:gd name="T5" fmla="*/ 3 h 163"/>
                <a:gd name="T6" fmla="*/ 1610 w 1651"/>
                <a:gd name="T7" fmla="*/ 11 h 163"/>
                <a:gd name="T8" fmla="*/ 1627 w 1651"/>
                <a:gd name="T9" fmla="*/ 24 h 163"/>
                <a:gd name="T10" fmla="*/ 1639 w 1651"/>
                <a:gd name="T11" fmla="*/ 40 h 163"/>
                <a:gd name="T12" fmla="*/ 1648 w 1651"/>
                <a:gd name="T13" fmla="*/ 60 h 163"/>
                <a:gd name="T14" fmla="*/ 1651 w 1651"/>
                <a:gd name="T15" fmla="*/ 81 h 163"/>
                <a:gd name="T16" fmla="*/ 1648 w 1651"/>
                <a:gd name="T17" fmla="*/ 103 h 163"/>
                <a:gd name="T18" fmla="*/ 1639 w 1651"/>
                <a:gd name="T19" fmla="*/ 123 h 163"/>
                <a:gd name="T20" fmla="*/ 1627 w 1651"/>
                <a:gd name="T21" fmla="*/ 139 h 163"/>
                <a:gd name="T22" fmla="*/ 1610 w 1651"/>
                <a:gd name="T23" fmla="*/ 152 h 163"/>
                <a:gd name="T24" fmla="*/ 1591 w 1651"/>
                <a:gd name="T25" fmla="*/ 160 h 163"/>
                <a:gd name="T26" fmla="*/ 1569 w 1651"/>
                <a:gd name="T27" fmla="*/ 163 h 163"/>
                <a:gd name="T28" fmla="*/ 81 w 1651"/>
                <a:gd name="T29" fmla="*/ 163 h 163"/>
                <a:gd name="T30" fmla="*/ 60 w 1651"/>
                <a:gd name="T31" fmla="*/ 160 h 163"/>
                <a:gd name="T32" fmla="*/ 40 w 1651"/>
                <a:gd name="T33" fmla="*/ 152 h 163"/>
                <a:gd name="T34" fmla="*/ 24 w 1651"/>
                <a:gd name="T35" fmla="*/ 139 h 163"/>
                <a:gd name="T36" fmla="*/ 11 w 1651"/>
                <a:gd name="T37" fmla="*/ 123 h 163"/>
                <a:gd name="T38" fmla="*/ 3 w 1651"/>
                <a:gd name="T39" fmla="*/ 103 h 163"/>
                <a:gd name="T40" fmla="*/ 0 w 1651"/>
                <a:gd name="T41" fmla="*/ 81 h 163"/>
                <a:gd name="T42" fmla="*/ 3 w 1651"/>
                <a:gd name="T43" fmla="*/ 60 h 163"/>
                <a:gd name="T44" fmla="*/ 11 w 1651"/>
                <a:gd name="T45" fmla="*/ 40 h 163"/>
                <a:gd name="T46" fmla="*/ 24 w 1651"/>
                <a:gd name="T47" fmla="*/ 24 h 163"/>
                <a:gd name="T48" fmla="*/ 40 w 1651"/>
                <a:gd name="T49" fmla="*/ 11 h 163"/>
                <a:gd name="T50" fmla="*/ 60 w 1651"/>
                <a:gd name="T51" fmla="*/ 3 h 163"/>
                <a:gd name="T52" fmla="*/ 81 w 1651"/>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1" h="163">
                  <a:moveTo>
                    <a:pt x="81" y="0"/>
                  </a:moveTo>
                  <a:lnTo>
                    <a:pt x="1569" y="0"/>
                  </a:lnTo>
                  <a:lnTo>
                    <a:pt x="1591" y="3"/>
                  </a:lnTo>
                  <a:lnTo>
                    <a:pt x="1610" y="11"/>
                  </a:lnTo>
                  <a:lnTo>
                    <a:pt x="1627" y="24"/>
                  </a:lnTo>
                  <a:lnTo>
                    <a:pt x="1639" y="40"/>
                  </a:lnTo>
                  <a:lnTo>
                    <a:pt x="1648" y="60"/>
                  </a:lnTo>
                  <a:lnTo>
                    <a:pt x="1651" y="81"/>
                  </a:lnTo>
                  <a:lnTo>
                    <a:pt x="1648" y="103"/>
                  </a:lnTo>
                  <a:lnTo>
                    <a:pt x="1639" y="123"/>
                  </a:lnTo>
                  <a:lnTo>
                    <a:pt x="1627" y="139"/>
                  </a:lnTo>
                  <a:lnTo>
                    <a:pt x="1610" y="152"/>
                  </a:lnTo>
                  <a:lnTo>
                    <a:pt x="1591" y="160"/>
                  </a:lnTo>
                  <a:lnTo>
                    <a:pt x="1569" y="163"/>
                  </a:lnTo>
                  <a:lnTo>
                    <a:pt x="81" y="163"/>
                  </a:lnTo>
                  <a:lnTo>
                    <a:pt x="60" y="160"/>
                  </a:lnTo>
                  <a:lnTo>
                    <a:pt x="40" y="152"/>
                  </a:lnTo>
                  <a:lnTo>
                    <a:pt x="24" y="139"/>
                  </a:lnTo>
                  <a:lnTo>
                    <a:pt x="11" y="123"/>
                  </a:lnTo>
                  <a:lnTo>
                    <a:pt x="3" y="103"/>
                  </a:lnTo>
                  <a:lnTo>
                    <a:pt x="0" y="81"/>
                  </a:lnTo>
                  <a:lnTo>
                    <a:pt x="3" y="60"/>
                  </a:lnTo>
                  <a:lnTo>
                    <a:pt x="11" y="40"/>
                  </a:lnTo>
                  <a:lnTo>
                    <a:pt x="24" y="24"/>
                  </a:lnTo>
                  <a:lnTo>
                    <a:pt x="40" y="11"/>
                  </a:lnTo>
                  <a:lnTo>
                    <a:pt x="60" y="3"/>
                  </a:lnTo>
                  <a:lnTo>
                    <a:pt x="8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solidFill>
                  <a:schemeClr val="bg1"/>
                </a:solidFill>
              </a:endParaRPr>
            </a:p>
          </p:txBody>
        </p:sp>
        <p:sp>
          <p:nvSpPr>
            <p:cNvPr id="31" name="Freeform 1052">
              <a:extLst>
                <a:ext uri="{FF2B5EF4-FFF2-40B4-BE49-F238E27FC236}">
                  <a16:creationId xmlns:a16="http://schemas.microsoft.com/office/drawing/2014/main" id="{CE06C269-76AF-4C72-93D4-7458F7128CC7}"/>
                </a:ext>
              </a:extLst>
            </p:cNvPr>
            <p:cNvSpPr>
              <a:spLocks/>
            </p:cNvSpPr>
            <p:nvPr/>
          </p:nvSpPr>
          <p:spPr bwMode="auto">
            <a:xfrm>
              <a:off x="826" y="1734"/>
              <a:ext cx="1572" cy="163"/>
            </a:xfrm>
            <a:custGeom>
              <a:avLst/>
              <a:gdLst>
                <a:gd name="T0" fmla="*/ 81 w 1572"/>
                <a:gd name="T1" fmla="*/ 0 h 163"/>
                <a:gd name="T2" fmla="*/ 1492 w 1572"/>
                <a:gd name="T3" fmla="*/ 0 h 163"/>
                <a:gd name="T4" fmla="*/ 1513 w 1572"/>
                <a:gd name="T5" fmla="*/ 2 h 163"/>
                <a:gd name="T6" fmla="*/ 1533 w 1572"/>
                <a:gd name="T7" fmla="*/ 11 h 163"/>
                <a:gd name="T8" fmla="*/ 1549 w 1572"/>
                <a:gd name="T9" fmla="*/ 24 h 163"/>
                <a:gd name="T10" fmla="*/ 1561 w 1572"/>
                <a:gd name="T11" fmla="*/ 40 h 163"/>
                <a:gd name="T12" fmla="*/ 1570 w 1572"/>
                <a:gd name="T13" fmla="*/ 60 h 163"/>
                <a:gd name="T14" fmla="*/ 1572 w 1572"/>
                <a:gd name="T15" fmla="*/ 81 h 163"/>
                <a:gd name="T16" fmla="*/ 1570 w 1572"/>
                <a:gd name="T17" fmla="*/ 103 h 163"/>
                <a:gd name="T18" fmla="*/ 1561 w 1572"/>
                <a:gd name="T19" fmla="*/ 123 h 163"/>
                <a:gd name="T20" fmla="*/ 1549 w 1572"/>
                <a:gd name="T21" fmla="*/ 139 h 163"/>
                <a:gd name="T22" fmla="*/ 1533 w 1572"/>
                <a:gd name="T23" fmla="*/ 151 h 163"/>
                <a:gd name="T24" fmla="*/ 1513 w 1572"/>
                <a:gd name="T25" fmla="*/ 160 h 163"/>
                <a:gd name="T26" fmla="*/ 1492 w 1572"/>
                <a:gd name="T27" fmla="*/ 163 h 163"/>
                <a:gd name="T28" fmla="*/ 81 w 1572"/>
                <a:gd name="T29" fmla="*/ 163 h 163"/>
                <a:gd name="T30" fmla="*/ 60 w 1572"/>
                <a:gd name="T31" fmla="*/ 160 h 163"/>
                <a:gd name="T32" fmla="*/ 40 w 1572"/>
                <a:gd name="T33" fmla="*/ 151 h 163"/>
                <a:gd name="T34" fmla="*/ 24 w 1572"/>
                <a:gd name="T35" fmla="*/ 139 h 163"/>
                <a:gd name="T36" fmla="*/ 11 w 1572"/>
                <a:gd name="T37" fmla="*/ 123 h 163"/>
                <a:gd name="T38" fmla="*/ 3 w 1572"/>
                <a:gd name="T39" fmla="*/ 103 h 163"/>
                <a:gd name="T40" fmla="*/ 0 w 1572"/>
                <a:gd name="T41" fmla="*/ 81 h 163"/>
                <a:gd name="T42" fmla="*/ 3 w 1572"/>
                <a:gd name="T43" fmla="*/ 60 h 163"/>
                <a:gd name="T44" fmla="*/ 11 w 1572"/>
                <a:gd name="T45" fmla="*/ 40 h 163"/>
                <a:gd name="T46" fmla="*/ 24 w 1572"/>
                <a:gd name="T47" fmla="*/ 24 h 163"/>
                <a:gd name="T48" fmla="*/ 40 w 1572"/>
                <a:gd name="T49" fmla="*/ 11 h 163"/>
                <a:gd name="T50" fmla="*/ 60 w 1572"/>
                <a:gd name="T51" fmla="*/ 2 h 163"/>
                <a:gd name="T52" fmla="*/ 81 w 157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2" h="163">
                  <a:moveTo>
                    <a:pt x="81" y="0"/>
                  </a:moveTo>
                  <a:lnTo>
                    <a:pt x="1492" y="0"/>
                  </a:lnTo>
                  <a:lnTo>
                    <a:pt x="1513" y="2"/>
                  </a:lnTo>
                  <a:lnTo>
                    <a:pt x="1533" y="11"/>
                  </a:lnTo>
                  <a:lnTo>
                    <a:pt x="1549" y="24"/>
                  </a:lnTo>
                  <a:lnTo>
                    <a:pt x="1561" y="40"/>
                  </a:lnTo>
                  <a:lnTo>
                    <a:pt x="1570" y="60"/>
                  </a:lnTo>
                  <a:lnTo>
                    <a:pt x="1572" y="81"/>
                  </a:lnTo>
                  <a:lnTo>
                    <a:pt x="1570" y="103"/>
                  </a:lnTo>
                  <a:lnTo>
                    <a:pt x="1561" y="123"/>
                  </a:lnTo>
                  <a:lnTo>
                    <a:pt x="1549" y="139"/>
                  </a:lnTo>
                  <a:lnTo>
                    <a:pt x="1533" y="151"/>
                  </a:lnTo>
                  <a:lnTo>
                    <a:pt x="1513" y="160"/>
                  </a:lnTo>
                  <a:lnTo>
                    <a:pt x="1492" y="163"/>
                  </a:lnTo>
                  <a:lnTo>
                    <a:pt x="81" y="163"/>
                  </a:lnTo>
                  <a:lnTo>
                    <a:pt x="60" y="160"/>
                  </a:lnTo>
                  <a:lnTo>
                    <a:pt x="40" y="151"/>
                  </a:lnTo>
                  <a:lnTo>
                    <a:pt x="24" y="139"/>
                  </a:lnTo>
                  <a:lnTo>
                    <a:pt x="11" y="123"/>
                  </a:lnTo>
                  <a:lnTo>
                    <a:pt x="3" y="103"/>
                  </a:lnTo>
                  <a:lnTo>
                    <a:pt x="0" y="81"/>
                  </a:lnTo>
                  <a:lnTo>
                    <a:pt x="3" y="60"/>
                  </a:lnTo>
                  <a:lnTo>
                    <a:pt x="11" y="40"/>
                  </a:lnTo>
                  <a:lnTo>
                    <a:pt x="24" y="24"/>
                  </a:lnTo>
                  <a:lnTo>
                    <a:pt x="40" y="11"/>
                  </a:lnTo>
                  <a:lnTo>
                    <a:pt x="60" y="2"/>
                  </a:lnTo>
                  <a:lnTo>
                    <a:pt x="8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solidFill>
                  <a:schemeClr val="bg1"/>
                </a:solidFill>
              </a:endParaRPr>
            </a:p>
          </p:txBody>
        </p:sp>
        <p:sp>
          <p:nvSpPr>
            <p:cNvPr id="32" name="Freeform 1053">
              <a:extLst>
                <a:ext uri="{FF2B5EF4-FFF2-40B4-BE49-F238E27FC236}">
                  <a16:creationId xmlns:a16="http://schemas.microsoft.com/office/drawing/2014/main" id="{1DB32B54-F822-4F2F-9A81-14F78C4B80B8}"/>
                </a:ext>
              </a:extLst>
            </p:cNvPr>
            <p:cNvSpPr>
              <a:spLocks/>
            </p:cNvSpPr>
            <p:nvPr/>
          </p:nvSpPr>
          <p:spPr bwMode="auto">
            <a:xfrm>
              <a:off x="826" y="2210"/>
              <a:ext cx="1062" cy="162"/>
            </a:xfrm>
            <a:custGeom>
              <a:avLst/>
              <a:gdLst>
                <a:gd name="T0" fmla="*/ 81 w 1062"/>
                <a:gd name="T1" fmla="*/ 0 h 162"/>
                <a:gd name="T2" fmla="*/ 981 w 1062"/>
                <a:gd name="T3" fmla="*/ 0 h 162"/>
                <a:gd name="T4" fmla="*/ 1002 w 1062"/>
                <a:gd name="T5" fmla="*/ 2 h 162"/>
                <a:gd name="T6" fmla="*/ 1022 w 1062"/>
                <a:gd name="T7" fmla="*/ 11 h 162"/>
                <a:gd name="T8" fmla="*/ 1038 w 1062"/>
                <a:gd name="T9" fmla="*/ 23 h 162"/>
                <a:gd name="T10" fmla="*/ 1051 w 1062"/>
                <a:gd name="T11" fmla="*/ 39 h 162"/>
                <a:gd name="T12" fmla="*/ 1059 w 1062"/>
                <a:gd name="T13" fmla="*/ 59 h 162"/>
                <a:gd name="T14" fmla="*/ 1062 w 1062"/>
                <a:gd name="T15" fmla="*/ 80 h 162"/>
                <a:gd name="T16" fmla="*/ 1059 w 1062"/>
                <a:gd name="T17" fmla="*/ 103 h 162"/>
                <a:gd name="T18" fmla="*/ 1051 w 1062"/>
                <a:gd name="T19" fmla="*/ 123 h 162"/>
                <a:gd name="T20" fmla="*/ 1038 w 1062"/>
                <a:gd name="T21" fmla="*/ 139 h 162"/>
                <a:gd name="T22" fmla="*/ 1022 w 1062"/>
                <a:gd name="T23" fmla="*/ 151 h 162"/>
                <a:gd name="T24" fmla="*/ 1002 w 1062"/>
                <a:gd name="T25" fmla="*/ 160 h 162"/>
                <a:gd name="T26" fmla="*/ 981 w 1062"/>
                <a:gd name="T27" fmla="*/ 162 h 162"/>
                <a:gd name="T28" fmla="*/ 81 w 1062"/>
                <a:gd name="T29" fmla="*/ 162 h 162"/>
                <a:gd name="T30" fmla="*/ 60 w 1062"/>
                <a:gd name="T31" fmla="*/ 160 h 162"/>
                <a:gd name="T32" fmla="*/ 40 w 1062"/>
                <a:gd name="T33" fmla="*/ 151 h 162"/>
                <a:gd name="T34" fmla="*/ 24 w 1062"/>
                <a:gd name="T35" fmla="*/ 139 h 162"/>
                <a:gd name="T36" fmla="*/ 11 w 1062"/>
                <a:gd name="T37" fmla="*/ 123 h 162"/>
                <a:gd name="T38" fmla="*/ 3 w 1062"/>
                <a:gd name="T39" fmla="*/ 103 h 162"/>
                <a:gd name="T40" fmla="*/ 0 w 1062"/>
                <a:gd name="T41" fmla="*/ 80 h 162"/>
                <a:gd name="T42" fmla="*/ 3 w 1062"/>
                <a:gd name="T43" fmla="*/ 59 h 162"/>
                <a:gd name="T44" fmla="*/ 11 w 1062"/>
                <a:gd name="T45" fmla="*/ 39 h 162"/>
                <a:gd name="T46" fmla="*/ 24 w 1062"/>
                <a:gd name="T47" fmla="*/ 23 h 162"/>
                <a:gd name="T48" fmla="*/ 40 w 1062"/>
                <a:gd name="T49" fmla="*/ 11 h 162"/>
                <a:gd name="T50" fmla="*/ 60 w 1062"/>
                <a:gd name="T51" fmla="*/ 2 h 162"/>
                <a:gd name="T52" fmla="*/ 81 w 1062"/>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2" h="162">
                  <a:moveTo>
                    <a:pt x="81" y="0"/>
                  </a:moveTo>
                  <a:lnTo>
                    <a:pt x="981" y="0"/>
                  </a:lnTo>
                  <a:lnTo>
                    <a:pt x="1002" y="2"/>
                  </a:lnTo>
                  <a:lnTo>
                    <a:pt x="1022" y="11"/>
                  </a:lnTo>
                  <a:lnTo>
                    <a:pt x="1038" y="23"/>
                  </a:lnTo>
                  <a:lnTo>
                    <a:pt x="1051" y="39"/>
                  </a:lnTo>
                  <a:lnTo>
                    <a:pt x="1059" y="59"/>
                  </a:lnTo>
                  <a:lnTo>
                    <a:pt x="1062" y="80"/>
                  </a:lnTo>
                  <a:lnTo>
                    <a:pt x="1059" y="103"/>
                  </a:lnTo>
                  <a:lnTo>
                    <a:pt x="1051" y="123"/>
                  </a:lnTo>
                  <a:lnTo>
                    <a:pt x="1038" y="139"/>
                  </a:lnTo>
                  <a:lnTo>
                    <a:pt x="1022" y="151"/>
                  </a:lnTo>
                  <a:lnTo>
                    <a:pt x="1002" y="160"/>
                  </a:lnTo>
                  <a:lnTo>
                    <a:pt x="981" y="162"/>
                  </a:lnTo>
                  <a:lnTo>
                    <a:pt x="81" y="162"/>
                  </a:lnTo>
                  <a:lnTo>
                    <a:pt x="60" y="160"/>
                  </a:lnTo>
                  <a:lnTo>
                    <a:pt x="40" y="151"/>
                  </a:lnTo>
                  <a:lnTo>
                    <a:pt x="24" y="139"/>
                  </a:lnTo>
                  <a:lnTo>
                    <a:pt x="11" y="123"/>
                  </a:lnTo>
                  <a:lnTo>
                    <a:pt x="3" y="103"/>
                  </a:lnTo>
                  <a:lnTo>
                    <a:pt x="0" y="80"/>
                  </a:lnTo>
                  <a:lnTo>
                    <a:pt x="3" y="59"/>
                  </a:lnTo>
                  <a:lnTo>
                    <a:pt x="11" y="39"/>
                  </a:lnTo>
                  <a:lnTo>
                    <a:pt x="24" y="23"/>
                  </a:lnTo>
                  <a:lnTo>
                    <a:pt x="40" y="11"/>
                  </a:lnTo>
                  <a:lnTo>
                    <a:pt x="60" y="2"/>
                  </a:lnTo>
                  <a:lnTo>
                    <a:pt x="8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solidFill>
                  <a:schemeClr val="bg1"/>
                </a:solidFill>
              </a:endParaRPr>
            </a:p>
          </p:txBody>
        </p:sp>
        <p:sp>
          <p:nvSpPr>
            <p:cNvPr id="33" name="Freeform 1054">
              <a:extLst>
                <a:ext uri="{FF2B5EF4-FFF2-40B4-BE49-F238E27FC236}">
                  <a16:creationId xmlns:a16="http://schemas.microsoft.com/office/drawing/2014/main" id="{86DAEB51-0F7D-4052-A67B-AB6D68133B4E}"/>
                </a:ext>
              </a:extLst>
            </p:cNvPr>
            <p:cNvSpPr>
              <a:spLocks/>
            </p:cNvSpPr>
            <p:nvPr/>
          </p:nvSpPr>
          <p:spPr bwMode="auto">
            <a:xfrm>
              <a:off x="826" y="2677"/>
              <a:ext cx="673" cy="162"/>
            </a:xfrm>
            <a:custGeom>
              <a:avLst/>
              <a:gdLst>
                <a:gd name="T0" fmla="*/ 81 w 673"/>
                <a:gd name="T1" fmla="*/ 0 h 162"/>
                <a:gd name="T2" fmla="*/ 591 w 673"/>
                <a:gd name="T3" fmla="*/ 0 h 162"/>
                <a:gd name="T4" fmla="*/ 614 w 673"/>
                <a:gd name="T5" fmla="*/ 2 h 162"/>
                <a:gd name="T6" fmla="*/ 633 w 673"/>
                <a:gd name="T7" fmla="*/ 11 h 162"/>
                <a:gd name="T8" fmla="*/ 650 w 673"/>
                <a:gd name="T9" fmla="*/ 23 h 162"/>
                <a:gd name="T10" fmla="*/ 662 w 673"/>
                <a:gd name="T11" fmla="*/ 39 h 162"/>
                <a:gd name="T12" fmla="*/ 671 w 673"/>
                <a:gd name="T13" fmla="*/ 59 h 162"/>
                <a:gd name="T14" fmla="*/ 673 w 673"/>
                <a:gd name="T15" fmla="*/ 80 h 162"/>
                <a:gd name="T16" fmla="*/ 671 w 673"/>
                <a:gd name="T17" fmla="*/ 103 h 162"/>
                <a:gd name="T18" fmla="*/ 662 w 673"/>
                <a:gd name="T19" fmla="*/ 123 h 162"/>
                <a:gd name="T20" fmla="*/ 650 w 673"/>
                <a:gd name="T21" fmla="*/ 139 h 162"/>
                <a:gd name="T22" fmla="*/ 632 w 673"/>
                <a:gd name="T23" fmla="*/ 151 h 162"/>
                <a:gd name="T24" fmla="*/ 614 w 673"/>
                <a:gd name="T25" fmla="*/ 160 h 162"/>
                <a:gd name="T26" fmla="*/ 591 w 673"/>
                <a:gd name="T27" fmla="*/ 162 h 162"/>
                <a:gd name="T28" fmla="*/ 81 w 673"/>
                <a:gd name="T29" fmla="*/ 162 h 162"/>
                <a:gd name="T30" fmla="*/ 60 w 673"/>
                <a:gd name="T31" fmla="*/ 160 h 162"/>
                <a:gd name="T32" fmla="*/ 40 w 673"/>
                <a:gd name="T33" fmla="*/ 151 h 162"/>
                <a:gd name="T34" fmla="*/ 24 w 673"/>
                <a:gd name="T35" fmla="*/ 139 h 162"/>
                <a:gd name="T36" fmla="*/ 11 w 673"/>
                <a:gd name="T37" fmla="*/ 123 h 162"/>
                <a:gd name="T38" fmla="*/ 3 w 673"/>
                <a:gd name="T39" fmla="*/ 103 h 162"/>
                <a:gd name="T40" fmla="*/ 0 w 673"/>
                <a:gd name="T41" fmla="*/ 80 h 162"/>
                <a:gd name="T42" fmla="*/ 3 w 673"/>
                <a:gd name="T43" fmla="*/ 59 h 162"/>
                <a:gd name="T44" fmla="*/ 11 w 673"/>
                <a:gd name="T45" fmla="*/ 39 h 162"/>
                <a:gd name="T46" fmla="*/ 24 w 673"/>
                <a:gd name="T47" fmla="*/ 23 h 162"/>
                <a:gd name="T48" fmla="*/ 40 w 673"/>
                <a:gd name="T49" fmla="*/ 11 h 162"/>
                <a:gd name="T50" fmla="*/ 60 w 673"/>
                <a:gd name="T51" fmla="*/ 2 h 162"/>
                <a:gd name="T52" fmla="*/ 81 w 673"/>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3" h="162">
                  <a:moveTo>
                    <a:pt x="81" y="0"/>
                  </a:moveTo>
                  <a:lnTo>
                    <a:pt x="591" y="0"/>
                  </a:lnTo>
                  <a:lnTo>
                    <a:pt x="614" y="2"/>
                  </a:lnTo>
                  <a:lnTo>
                    <a:pt x="633" y="11"/>
                  </a:lnTo>
                  <a:lnTo>
                    <a:pt x="650" y="23"/>
                  </a:lnTo>
                  <a:lnTo>
                    <a:pt x="662" y="39"/>
                  </a:lnTo>
                  <a:lnTo>
                    <a:pt x="671" y="59"/>
                  </a:lnTo>
                  <a:lnTo>
                    <a:pt x="673" y="80"/>
                  </a:lnTo>
                  <a:lnTo>
                    <a:pt x="671" y="103"/>
                  </a:lnTo>
                  <a:lnTo>
                    <a:pt x="662" y="123"/>
                  </a:lnTo>
                  <a:lnTo>
                    <a:pt x="650" y="139"/>
                  </a:lnTo>
                  <a:lnTo>
                    <a:pt x="632" y="151"/>
                  </a:lnTo>
                  <a:lnTo>
                    <a:pt x="614" y="160"/>
                  </a:lnTo>
                  <a:lnTo>
                    <a:pt x="591" y="162"/>
                  </a:lnTo>
                  <a:lnTo>
                    <a:pt x="81" y="162"/>
                  </a:lnTo>
                  <a:lnTo>
                    <a:pt x="60" y="160"/>
                  </a:lnTo>
                  <a:lnTo>
                    <a:pt x="40" y="151"/>
                  </a:lnTo>
                  <a:lnTo>
                    <a:pt x="24" y="139"/>
                  </a:lnTo>
                  <a:lnTo>
                    <a:pt x="11" y="123"/>
                  </a:lnTo>
                  <a:lnTo>
                    <a:pt x="3" y="103"/>
                  </a:lnTo>
                  <a:lnTo>
                    <a:pt x="0" y="80"/>
                  </a:lnTo>
                  <a:lnTo>
                    <a:pt x="3" y="59"/>
                  </a:lnTo>
                  <a:lnTo>
                    <a:pt x="11" y="39"/>
                  </a:lnTo>
                  <a:lnTo>
                    <a:pt x="24" y="23"/>
                  </a:lnTo>
                  <a:lnTo>
                    <a:pt x="40" y="11"/>
                  </a:lnTo>
                  <a:lnTo>
                    <a:pt x="60" y="2"/>
                  </a:lnTo>
                  <a:lnTo>
                    <a:pt x="8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s-PE" sz="1350" dirty="0">
                <a:solidFill>
                  <a:schemeClr val="bg1"/>
                </a:solidFill>
              </a:endParaRPr>
            </a:p>
          </p:txBody>
        </p:sp>
      </p:grpSp>
      <p:grpSp>
        <p:nvGrpSpPr>
          <p:cNvPr id="48" name="Group 47"/>
          <p:cNvGrpSpPr/>
          <p:nvPr/>
        </p:nvGrpSpPr>
        <p:grpSpPr>
          <a:xfrm>
            <a:off x="622058" y="2251011"/>
            <a:ext cx="392113" cy="444500"/>
            <a:chOff x="5429250" y="366713"/>
            <a:chExt cx="392113" cy="333375"/>
          </a:xfrm>
          <a:solidFill>
            <a:schemeClr val="bg1"/>
          </a:solidFill>
        </p:grpSpPr>
        <p:sp>
          <p:nvSpPr>
            <p:cNvPr id="49" name="Freeform 218"/>
            <p:cNvSpPr>
              <a:spLocks/>
            </p:cNvSpPr>
            <p:nvPr/>
          </p:nvSpPr>
          <p:spPr bwMode="auto">
            <a:xfrm>
              <a:off x="5529263" y="366713"/>
              <a:ext cx="69850" cy="71438"/>
            </a:xfrm>
            <a:custGeom>
              <a:avLst/>
              <a:gdLst/>
              <a:ahLst/>
              <a:cxnLst>
                <a:cxn ang="0">
                  <a:pos x="22" y="0"/>
                </a:cxn>
                <a:cxn ang="0">
                  <a:pos x="26" y="1"/>
                </a:cxn>
                <a:cxn ang="0">
                  <a:pos x="29" y="1"/>
                </a:cxn>
                <a:cxn ang="0">
                  <a:pos x="32" y="2"/>
                </a:cxn>
                <a:cxn ang="0">
                  <a:pos x="34" y="4"/>
                </a:cxn>
                <a:cxn ang="0">
                  <a:pos x="37" y="6"/>
                </a:cxn>
                <a:cxn ang="0">
                  <a:pos x="39" y="8"/>
                </a:cxn>
                <a:cxn ang="0">
                  <a:pos x="41" y="10"/>
                </a:cxn>
                <a:cxn ang="0">
                  <a:pos x="42" y="13"/>
                </a:cxn>
                <a:cxn ang="0">
                  <a:pos x="43" y="16"/>
                </a:cxn>
                <a:cxn ang="0">
                  <a:pos x="44" y="19"/>
                </a:cxn>
                <a:cxn ang="0">
                  <a:pos x="44" y="22"/>
                </a:cxn>
                <a:cxn ang="0">
                  <a:pos x="44" y="26"/>
                </a:cxn>
                <a:cxn ang="0">
                  <a:pos x="43" y="29"/>
                </a:cxn>
                <a:cxn ang="0">
                  <a:pos x="42" y="32"/>
                </a:cxn>
                <a:cxn ang="0">
                  <a:pos x="41" y="35"/>
                </a:cxn>
                <a:cxn ang="0">
                  <a:pos x="39" y="37"/>
                </a:cxn>
                <a:cxn ang="0">
                  <a:pos x="37" y="39"/>
                </a:cxn>
                <a:cxn ang="0">
                  <a:pos x="34" y="41"/>
                </a:cxn>
                <a:cxn ang="0">
                  <a:pos x="32" y="43"/>
                </a:cxn>
                <a:cxn ang="0">
                  <a:pos x="29" y="44"/>
                </a:cxn>
                <a:cxn ang="0">
                  <a:pos x="26" y="44"/>
                </a:cxn>
                <a:cxn ang="0">
                  <a:pos x="22" y="45"/>
                </a:cxn>
                <a:cxn ang="0">
                  <a:pos x="19" y="44"/>
                </a:cxn>
                <a:cxn ang="0">
                  <a:pos x="16" y="44"/>
                </a:cxn>
                <a:cxn ang="0">
                  <a:pos x="13" y="43"/>
                </a:cxn>
                <a:cxn ang="0">
                  <a:pos x="10" y="41"/>
                </a:cxn>
                <a:cxn ang="0">
                  <a:pos x="8" y="39"/>
                </a:cxn>
                <a:cxn ang="0">
                  <a:pos x="6" y="37"/>
                </a:cxn>
                <a:cxn ang="0">
                  <a:pos x="4" y="35"/>
                </a:cxn>
                <a:cxn ang="0">
                  <a:pos x="2" y="32"/>
                </a:cxn>
                <a:cxn ang="0">
                  <a:pos x="1" y="29"/>
                </a:cxn>
                <a:cxn ang="0">
                  <a:pos x="1" y="26"/>
                </a:cxn>
                <a:cxn ang="0">
                  <a:pos x="0" y="22"/>
                </a:cxn>
                <a:cxn ang="0">
                  <a:pos x="1" y="19"/>
                </a:cxn>
                <a:cxn ang="0">
                  <a:pos x="1" y="16"/>
                </a:cxn>
                <a:cxn ang="0">
                  <a:pos x="2" y="13"/>
                </a:cxn>
                <a:cxn ang="0">
                  <a:pos x="4" y="10"/>
                </a:cxn>
                <a:cxn ang="0">
                  <a:pos x="6" y="8"/>
                </a:cxn>
                <a:cxn ang="0">
                  <a:pos x="8" y="6"/>
                </a:cxn>
                <a:cxn ang="0">
                  <a:pos x="10" y="4"/>
                </a:cxn>
                <a:cxn ang="0">
                  <a:pos x="13" y="2"/>
                </a:cxn>
                <a:cxn ang="0">
                  <a:pos x="16" y="1"/>
                </a:cxn>
                <a:cxn ang="0">
                  <a:pos x="19" y="1"/>
                </a:cxn>
                <a:cxn ang="0">
                  <a:pos x="22" y="0"/>
                </a:cxn>
              </a:cxnLst>
              <a:rect l="0" t="0" r="r" b="b"/>
              <a:pathLst>
                <a:path w="44" h="45">
                  <a:moveTo>
                    <a:pt x="22" y="0"/>
                  </a:moveTo>
                  <a:lnTo>
                    <a:pt x="26" y="1"/>
                  </a:lnTo>
                  <a:lnTo>
                    <a:pt x="29" y="1"/>
                  </a:lnTo>
                  <a:lnTo>
                    <a:pt x="32" y="2"/>
                  </a:lnTo>
                  <a:lnTo>
                    <a:pt x="34" y="4"/>
                  </a:lnTo>
                  <a:lnTo>
                    <a:pt x="37" y="6"/>
                  </a:lnTo>
                  <a:lnTo>
                    <a:pt x="39" y="8"/>
                  </a:lnTo>
                  <a:lnTo>
                    <a:pt x="41" y="10"/>
                  </a:lnTo>
                  <a:lnTo>
                    <a:pt x="42" y="13"/>
                  </a:lnTo>
                  <a:lnTo>
                    <a:pt x="43" y="16"/>
                  </a:lnTo>
                  <a:lnTo>
                    <a:pt x="44" y="19"/>
                  </a:lnTo>
                  <a:lnTo>
                    <a:pt x="44" y="22"/>
                  </a:lnTo>
                  <a:lnTo>
                    <a:pt x="44" y="26"/>
                  </a:lnTo>
                  <a:lnTo>
                    <a:pt x="43" y="29"/>
                  </a:lnTo>
                  <a:lnTo>
                    <a:pt x="42" y="32"/>
                  </a:lnTo>
                  <a:lnTo>
                    <a:pt x="41" y="35"/>
                  </a:lnTo>
                  <a:lnTo>
                    <a:pt x="39" y="37"/>
                  </a:lnTo>
                  <a:lnTo>
                    <a:pt x="37" y="39"/>
                  </a:lnTo>
                  <a:lnTo>
                    <a:pt x="34" y="41"/>
                  </a:lnTo>
                  <a:lnTo>
                    <a:pt x="32" y="43"/>
                  </a:lnTo>
                  <a:lnTo>
                    <a:pt x="29" y="44"/>
                  </a:lnTo>
                  <a:lnTo>
                    <a:pt x="26" y="44"/>
                  </a:lnTo>
                  <a:lnTo>
                    <a:pt x="22" y="45"/>
                  </a:lnTo>
                  <a:lnTo>
                    <a:pt x="19" y="44"/>
                  </a:lnTo>
                  <a:lnTo>
                    <a:pt x="16" y="44"/>
                  </a:lnTo>
                  <a:lnTo>
                    <a:pt x="13" y="43"/>
                  </a:lnTo>
                  <a:lnTo>
                    <a:pt x="10" y="41"/>
                  </a:lnTo>
                  <a:lnTo>
                    <a:pt x="8" y="39"/>
                  </a:lnTo>
                  <a:lnTo>
                    <a:pt x="6" y="37"/>
                  </a:lnTo>
                  <a:lnTo>
                    <a:pt x="4" y="35"/>
                  </a:lnTo>
                  <a:lnTo>
                    <a:pt x="2" y="32"/>
                  </a:lnTo>
                  <a:lnTo>
                    <a:pt x="1" y="29"/>
                  </a:lnTo>
                  <a:lnTo>
                    <a:pt x="1" y="26"/>
                  </a:lnTo>
                  <a:lnTo>
                    <a:pt x="0" y="22"/>
                  </a:lnTo>
                  <a:lnTo>
                    <a:pt x="1" y="19"/>
                  </a:lnTo>
                  <a:lnTo>
                    <a:pt x="1" y="16"/>
                  </a:lnTo>
                  <a:lnTo>
                    <a:pt x="2" y="13"/>
                  </a:lnTo>
                  <a:lnTo>
                    <a:pt x="4" y="10"/>
                  </a:lnTo>
                  <a:lnTo>
                    <a:pt x="6" y="8"/>
                  </a:lnTo>
                  <a:lnTo>
                    <a:pt x="8" y="6"/>
                  </a:lnTo>
                  <a:lnTo>
                    <a:pt x="10" y="4"/>
                  </a:lnTo>
                  <a:lnTo>
                    <a:pt x="13" y="2"/>
                  </a:lnTo>
                  <a:lnTo>
                    <a:pt x="16" y="1"/>
                  </a:lnTo>
                  <a:lnTo>
                    <a:pt x="19"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sp>
          <p:nvSpPr>
            <p:cNvPr id="50" name="Freeform 219"/>
            <p:cNvSpPr>
              <a:spLocks/>
            </p:cNvSpPr>
            <p:nvPr/>
          </p:nvSpPr>
          <p:spPr bwMode="auto">
            <a:xfrm>
              <a:off x="5476875" y="433388"/>
              <a:ext cx="193675" cy="266700"/>
            </a:xfrm>
            <a:custGeom>
              <a:avLst/>
              <a:gdLst/>
              <a:ahLst/>
              <a:cxnLst>
                <a:cxn ang="0">
                  <a:pos x="43" y="2"/>
                </a:cxn>
                <a:cxn ang="0">
                  <a:pos x="51" y="9"/>
                </a:cxn>
                <a:cxn ang="0">
                  <a:pos x="55" y="19"/>
                </a:cxn>
                <a:cxn ang="0">
                  <a:pos x="60" y="26"/>
                </a:cxn>
                <a:cxn ang="0">
                  <a:pos x="70" y="29"/>
                </a:cxn>
                <a:cxn ang="0">
                  <a:pos x="81" y="26"/>
                </a:cxn>
                <a:cxn ang="0">
                  <a:pos x="92" y="20"/>
                </a:cxn>
                <a:cxn ang="0">
                  <a:pos x="87" y="11"/>
                </a:cxn>
                <a:cxn ang="0">
                  <a:pos x="90" y="8"/>
                </a:cxn>
                <a:cxn ang="0">
                  <a:pos x="98" y="16"/>
                </a:cxn>
                <a:cxn ang="0">
                  <a:pos x="105" y="16"/>
                </a:cxn>
                <a:cxn ang="0">
                  <a:pos x="111" y="20"/>
                </a:cxn>
                <a:cxn ang="0">
                  <a:pos x="113" y="23"/>
                </a:cxn>
                <a:cxn ang="0">
                  <a:pos x="114" y="29"/>
                </a:cxn>
                <a:cxn ang="0">
                  <a:pos x="122" y="46"/>
                </a:cxn>
                <a:cxn ang="0">
                  <a:pos x="122" y="51"/>
                </a:cxn>
                <a:cxn ang="0">
                  <a:pos x="117" y="53"/>
                </a:cxn>
                <a:cxn ang="0">
                  <a:pos x="106" y="41"/>
                </a:cxn>
                <a:cxn ang="0">
                  <a:pos x="99" y="45"/>
                </a:cxn>
                <a:cxn ang="0">
                  <a:pos x="90" y="50"/>
                </a:cxn>
                <a:cxn ang="0">
                  <a:pos x="84" y="52"/>
                </a:cxn>
                <a:cxn ang="0">
                  <a:pos x="65" y="54"/>
                </a:cxn>
                <a:cxn ang="0">
                  <a:pos x="50" y="50"/>
                </a:cxn>
                <a:cxn ang="0">
                  <a:pos x="47" y="52"/>
                </a:cxn>
                <a:cxn ang="0">
                  <a:pos x="46" y="61"/>
                </a:cxn>
                <a:cxn ang="0">
                  <a:pos x="45" y="74"/>
                </a:cxn>
                <a:cxn ang="0">
                  <a:pos x="59" y="77"/>
                </a:cxn>
                <a:cxn ang="0">
                  <a:pos x="66" y="78"/>
                </a:cxn>
                <a:cxn ang="0">
                  <a:pos x="73" y="83"/>
                </a:cxn>
                <a:cxn ang="0">
                  <a:pos x="79" y="90"/>
                </a:cxn>
                <a:cxn ang="0">
                  <a:pos x="81" y="102"/>
                </a:cxn>
                <a:cxn ang="0">
                  <a:pos x="81" y="113"/>
                </a:cxn>
                <a:cxn ang="0">
                  <a:pos x="81" y="129"/>
                </a:cxn>
                <a:cxn ang="0">
                  <a:pos x="81" y="146"/>
                </a:cxn>
                <a:cxn ang="0">
                  <a:pos x="81" y="160"/>
                </a:cxn>
                <a:cxn ang="0">
                  <a:pos x="79" y="166"/>
                </a:cxn>
                <a:cxn ang="0">
                  <a:pos x="73" y="168"/>
                </a:cxn>
                <a:cxn ang="0">
                  <a:pos x="60" y="166"/>
                </a:cxn>
                <a:cxn ang="0">
                  <a:pos x="57" y="160"/>
                </a:cxn>
                <a:cxn ang="0">
                  <a:pos x="57" y="146"/>
                </a:cxn>
                <a:cxn ang="0">
                  <a:pos x="57" y="129"/>
                </a:cxn>
                <a:cxn ang="0">
                  <a:pos x="57" y="112"/>
                </a:cxn>
                <a:cxn ang="0">
                  <a:pos x="57" y="102"/>
                </a:cxn>
                <a:cxn ang="0">
                  <a:pos x="57" y="101"/>
                </a:cxn>
                <a:cxn ang="0">
                  <a:pos x="47" y="101"/>
                </a:cxn>
                <a:cxn ang="0">
                  <a:pos x="34" y="101"/>
                </a:cxn>
                <a:cxn ang="0">
                  <a:pos x="21" y="101"/>
                </a:cxn>
                <a:cxn ang="0">
                  <a:pos x="13" y="101"/>
                </a:cxn>
                <a:cxn ang="0">
                  <a:pos x="6" y="99"/>
                </a:cxn>
                <a:cxn ang="0">
                  <a:pos x="2" y="95"/>
                </a:cxn>
                <a:cxn ang="0">
                  <a:pos x="1" y="89"/>
                </a:cxn>
                <a:cxn ang="0">
                  <a:pos x="0" y="86"/>
                </a:cxn>
                <a:cxn ang="0">
                  <a:pos x="1" y="75"/>
                </a:cxn>
                <a:cxn ang="0">
                  <a:pos x="3" y="55"/>
                </a:cxn>
                <a:cxn ang="0">
                  <a:pos x="6" y="35"/>
                </a:cxn>
                <a:cxn ang="0">
                  <a:pos x="11" y="18"/>
                </a:cxn>
                <a:cxn ang="0">
                  <a:pos x="18" y="7"/>
                </a:cxn>
                <a:cxn ang="0">
                  <a:pos x="29" y="1"/>
                </a:cxn>
              </a:cxnLst>
              <a:rect l="0" t="0" r="r" b="b"/>
              <a:pathLst>
                <a:path w="122" h="168">
                  <a:moveTo>
                    <a:pt x="34" y="0"/>
                  </a:moveTo>
                  <a:lnTo>
                    <a:pt x="37" y="0"/>
                  </a:lnTo>
                  <a:lnTo>
                    <a:pt x="40" y="1"/>
                  </a:lnTo>
                  <a:lnTo>
                    <a:pt x="43" y="2"/>
                  </a:lnTo>
                  <a:lnTo>
                    <a:pt x="45" y="3"/>
                  </a:lnTo>
                  <a:lnTo>
                    <a:pt x="48" y="5"/>
                  </a:lnTo>
                  <a:lnTo>
                    <a:pt x="50" y="7"/>
                  </a:lnTo>
                  <a:lnTo>
                    <a:pt x="51" y="9"/>
                  </a:lnTo>
                  <a:lnTo>
                    <a:pt x="53" y="11"/>
                  </a:lnTo>
                  <a:lnTo>
                    <a:pt x="54" y="14"/>
                  </a:lnTo>
                  <a:lnTo>
                    <a:pt x="55" y="16"/>
                  </a:lnTo>
                  <a:lnTo>
                    <a:pt x="55" y="19"/>
                  </a:lnTo>
                  <a:lnTo>
                    <a:pt x="55" y="21"/>
                  </a:lnTo>
                  <a:lnTo>
                    <a:pt x="57" y="23"/>
                  </a:lnTo>
                  <a:lnTo>
                    <a:pt x="58" y="25"/>
                  </a:lnTo>
                  <a:lnTo>
                    <a:pt x="60" y="26"/>
                  </a:lnTo>
                  <a:lnTo>
                    <a:pt x="62" y="27"/>
                  </a:lnTo>
                  <a:lnTo>
                    <a:pt x="64" y="28"/>
                  </a:lnTo>
                  <a:lnTo>
                    <a:pt x="67" y="29"/>
                  </a:lnTo>
                  <a:lnTo>
                    <a:pt x="70" y="29"/>
                  </a:lnTo>
                  <a:lnTo>
                    <a:pt x="73" y="29"/>
                  </a:lnTo>
                  <a:lnTo>
                    <a:pt x="75" y="28"/>
                  </a:lnTo>
                  <a:lnTo>
                    <a:pt x="78" y="27"/>
                  </a:lnTo>
                  <a:lnTo>
                    <a:pt x="81" y="26"/>
                  </a:lnTo>
                  <a:lnTo>
                    <a:pt x="84" y="25"/>
                  </a:lnTo>
                  <a:lnTo>
                    <a:pt x="87" y="23"/>
                  </a:lnTo>
                  <a:lnTo>
                    <a:pt x="89" y="22"/>
                  </a:lnTo>
                  <a:lnTo>
                    <a:pt x="92" y="20"/>
                  </a:lnTo>
                  <a:lnTo>
                    <a:pt x="87" y="15"/>
                  </a:lnTo>
                  <a:lnTo>
                    <a:pt x="87" y="13"/>
                  </a:lnTo>
                  <a:lnTo>
                    <a:pt x="87" y="12"/>
                  </a:lnTo>
                  <a:lnTo>
                    <a:pt x="87" y="11"/>
                  </a:lnTo>
                  <a:lnTo>
                    <a:pt x="87" y="10"/>
                  </a:lnTo>
                  <a:lnTo>
                    <a:pt x="88" y="9"/>
                  </a:lnTo>
                  <a:lnTo>
                    <a:pt x="89" y="8"/>
                  </a:lnTo>
                  <a:lnTo>
                    <a:pt x="90" y="8"/>
                  </a:lnTo>
                  <a:lnTo>
                    <a:pt x="92" y="8"/>
                  </a:lnTo>
                  <a:lnTo>
                    <a:pt x="93" y="9"/>
                  </a:lnTo>
                  <a:lnTo>
                    <a:pt x="94" y="10"/>
                  </a:lnTo>
                  <a:lnTo>
                    <a:pt x="98" y="16"/>
                  </a:lnTo>
                  <a:lnTo>
                    <a:pt x="100" y="16"/>
                  </a:lnTo>
                  <a:lnTo>
                    <a:pt x="102" y="15"/>
                  </a:lnTo>
                  <a:lnTo>
                    <a:pt x="104" y="15"/>
                  </a:lnTo>
                  <a:lnTo>
                    <a:pt x="105" y="16"/>
                  </a:lnTo>
                  <a:lnTo>
                    <a:pt x="107" y="16"/>
                  </a:lnTo>
                  <a:lnTo>
                    <a:pt x="108" y="17"/>
                  </a:lnTo>
                  <a:lnTo>
                    <a:pt x="110" y="18"/>
                  </a:lnTo>
                  <a:lnTo>
                    <a:pt x="111" y="20"/>
                  </a:lnTo>
                  <a:lnTo>
                    <a:pt x="112" y="22"/>
                  </a:lnTo>
                  <a:lnTo>
                    <a:pt x="112" y="22"/>
                  </a:lnTo>
                  <a:lnTo>
                    <a:pt x="112" y="22"/>
                  </a:lnTo>
                  <a:lnTo>
                    <a:pt x="113" y="23"/>
                  </a:lnTo>
                  <a:lnTo>
                    <a:pt x="113" y="24"/>
                  </a:lnTo>
                  <a:lnTo>
                    <a:pt x="114" y="26"/>
                  </a:lnTo>
                  <a:lnTo>
                    <a:pt x="114" y="27"/>
                  </a:lnTo>
                  <a:lnTo>
                    <a:pt x="114" y="29"/>
                  </a:lnTo>
                  <a:lnTo>
                    <a:pt x="114" y="31"/>
                  </a:lnTo>
                  <a:lnTo>
                    <a:pt x="113" y="33"/>
                  </a:lnTo>
                  <a:lnTo>
                    <a:pt x="113" y="35"/>
                  </a:lnTo>
                  <a:lnTo>
                    <a:pt x="122" y="46"/>
                  </a:lnTo>
                  <a:lnTo>
                    <a:pt x="122" y="48"/>
                  </a:lnTo>
                  <a:lnTo>
                    <a:pt x="122" y="49"/>
                  </a:lnTo>
                  <a:lnTo>
                    <a:pt x="122" y="50"/>
                  </a:lnTo>
                  <a:lnTo>
                    <a:pt x="122" y="51"/>
                  </a:lnTo>
                  <a:lnTo>
                    <a:pt x="121" y="52"/>
                  </a:lnTo>
                  <a:lnTo>
                    <a:pt x="120" y="53"/>
                  </a:lnTo>
                  <a:lnTo>
                    <a:pt x="119" y="53"/>
                  </a:lnTo>
                  <a:lnTo>
                    <a:pt x="117" y="53"/>
                  </a:lnTo>
                  <a:lnTo>
                    <a:pt x="116" y="52"/>
                  </a:lnTo>
                  <a:lnTo>
                    <a:pt x="116" y="51"/>
                  </a:lnTo>
                  <a:lnTo>
                    <a:pt x="107" y="40"/>
                  </a:lnTo>
                  <a:lnTo>
                    <a:pt x="106" y="41"/>
                  </a:lnTo>
                  <a:lnTo>
                    <a:pt x="104" y="42"/>
                  </a:lnTo>
                  <a:lnTo>
                    <a:pt x="103" y="43"/>
                  </a:lnTo>
                  <a:lnTo>
                    <a:pt x="101" y="44"/>
                  </a:lnTo>
                  <a:lnTo>
                    <a:pt x="99" y="45"/>
                  </a:lnTo>
                  <a:lnTo>
                    <a:pt x="97" y="46"/>
                  </a:lnTo>
                  <a:lnTo>
                    <a:pt x="94" y="47"/>
                  </a:lnTo>
                  <a:lnTo>
                    <a:pt x="92" y="49"/>
                  </a:lnTo>
                  <a:lnTo>
                    <a:pt x="90" y="50"/>
                  </a:lnTo>
                  <a:lnTo>
                    <a:pt x="88" y="50"/>
                  </a:lnTo>
                  <a:lnTo>
                    <a:pt x="86" y="51"/>
                  </a:lnTo>
                  <a:lnTo>
                    <a:pt x="85" y="52"/>
                  </a:lnTo>
                  <a:lnTo>
                    <a:pt x="84" y="52"/>
                  </a:lnTo>
                  <a:lnTo>
                    <a:pt x="79" y="54"/>
                  </a:lnTo>
                  <a:lnTo>
                    <a:pt x="74" y="54"/>
                  </a:lnTo>
                  <a:lnTo>
                    <a:pt x="70" y="55"/>
                  </a:lnTo>
                  <a:lnTo>
                    <a:pt x="65" y="54"/>
                  </a:lnTo>
                  <a:lnTo>
                    <a:pt x="61" y="54"/>
                  </a:lnTo>
                  <a:lnTo>
                    <a:pt x="56" y="53"/>
                  </a:lnTo>
                  <a:lnTo>
                    <a:pt x="53" y="51"/>
                  </a:lnTo>
                  <a:lnTo>
                    <a:pt x="50" y="50"/>
                  </a:lnTo>
                  <a:lnTo>
                    <a:pt x="47" y="48"/>
                  </a:lnTo>
                  <a:lnTo>
                    <a:pt x="47" y="49"/>
                  </a:lnTo>
                  <a:lnTo>
                    <a:pt x="47" y="50"/>
                  </a:lnTo>
                  <a:lnTo>
                    <a:pt x="47" y="52"/>
                  </a:lnTo>
                  <a:lnTo>
                    <a:pt x="46" y="54"/>
                  </a:lnTo>
                  <a:lnTo>
                    <a:pt x="46" y="56"/>
                  </a:lnTo>
                  <a:lnTo>
                    <a:pt x="46" y="59"/>
                  </a:lnTo>
                  <a:lnTo>
                    <a:pt x="46" y="61"/>
                  </a:lnTo>
                  <a:lnTo>
                    <a:pt x="45" y="64"/>
                  </a:lnTo>
                  <a:lnTo>
                    <a:pt x="45" y="67"/>
                  </a:lnTo>
                  <a:lnTo>
                    <a:pt x="45" y="70"/>
                  </a:lnTo>
                  <a:lnTo>
                    <a:pt x="45" y="74"/>
                  </a:lnTo>
                  <a:lnTo>
                    <a:pt x="44" y="77"/>
                  </a:lnTo>
                  <a:lnTo>
                    <a:pt x="49" y="77"/>
                  </a:lnTo>
                  <a:lnTo>
                    <a:pt x="54" y="77"/>
                  </a:lnTo>
                  <a:lnTo>
                    <a:pt x="59" y="77"/>
                  </a:lnTo>
                  <a:lnTo>
                    <a:pt x="61" y="77"/>
                  </a:lnTo>
                  <a:lnTo>
                    <a:pt x="62" y="77"/>
                  </a:lnTo>
                  <a:lnTo>
                    <a:pt x="64" y="77"/>
                  </a:lnTo>
                  <a:lnTo>
                    <a:pt x="66" y="78"/>
                  </a:lnTo>
                  <a:lnTo>
                    <a:pt x="68" y="79"/>
                  </a:lnTo>
                  <a:lnTo>
                    <a:pt x="70" y="80"/>
                  </a:lnTo>
                  <a:lnTo>
                    <a:pt x="71" y="81"/>
                  </a:lnTo>
                  <a:lnTo>
                    <a:pt x="73" y="83"/>
                  </a:lnTo>
                  <a:lnTo>
                    <a:pt x="75" y="84"/>
                  </a:lnTo>
                  <a:lnTo>
                    <a:pt x="76" y="86"/>
                  </a:lnTo>
                  <a:lnTo>
                    <a:pt x="78" y="88"/>
                  </a:lnTo>
                  <a:lnTo>
                    <a:pt x="79" y="90"/>
                  </a:lnTo>
                  <a:lnTo>
                    <a:pt x="80" y="93"/>
                  </a:lnTo>
                  <a:lnTo>
                    <a:pt x="81" y="96"/>
                  </a:lnTo>
                  <a:lnTo>
                    <a:pt x="81" y="99"/>
                  </a:lnTo>
                  <a:lnTo>
                    <a:pt x="81" y="102"/>
                  </a:lnTo>
                  <a:lnTo>
                    <a:pt x="81" y="104"/>
                  </a:lnTo>
                  <a:lnTo>
                    <a:pt x="81" y="106"/>
                  </a:lnTo>
                  <a:lnTo>
                    <a:pt x="81" y="109"/>
                  </a:lnTo>
                  <a:lnTo>
                    <a:pt x="81" y="113"/>
                  </a:lnTo>
                  <a:lnTo>
                    <a:pt x="81" y="116"/>
                  </a:lnTo>
                  <a:lnTo>
                    <a:pt x="81" y="120"/>
                  </a:lnTo>
                  <a:lnTo>
                    <a:pt x="81" y="124"/>
                  </a:lnTo>
                  <a:lnTo>
                    <a:pt x="81" y="129"/>
                  </a:lnTo>
                  <a:lnTo>
                    <a:pt x="81" y="133"/>
                  </a:lnTo>
                  <a:lnTo>
                    <a:pt x="81" y="137"/>
                  </a:lnTo>
                  <a:lnTo>
                    <a:pt x="81" y="142"/>
                  </a:lnTo>
                  <a:lnTo>
                    <a:pt x="81" y="146"/>
                  </a:lnTo>
                  <a:lnTo>
                    <a:pt x="81" y="150"/>
                  </a:lnTo>
                  <a:lnTo>
                    <a:pt x="81" y="153"/>
                  </a:lnTo>
                  <a:lnTo>
                    <a:pt x="81" y="157"/>
                  </a:lnTo>
                  <a:lnTo>
                    <a:pt x="81" y="160"/>
                  </a:lnTo>
                  <a:lnTo>
                    <a:pt x="81" y="162"/>
                  </a:lnTo>
                  <a:lnTo>
                    <a:pt x="81" y="163"/>
                  </a:lnTo>
                  <a:lnTo>
                    <a:pt x="80" y="165"/>
                  </a:lnTo>
                  <a:lnTo>
                    <a:pt x="79" y="166"/>
                  </a:lnTo>
                  <a:lnTo>
                    <a:pt x="78" y="167"/>
                  </a:lnTo>
                  <a:lnTo>
                    <a:pt x="76" y="167"/>
                  </a:lnTo>
                  <a:lnTo>
                    <a:pt x="75" y="168"/>
                  </a:lnTo>
                  <a:lnTo>
                    <a:pt x="73" y="168"/>
                  </a:lnTo>
                  <a:lnTo>
                    <a:pt x="65" y="168"/>
                  </a:lnTo>
                  <a:lnTo>
                    <a:pt x="64" y="168"/>
                  </a:lnTo>
                  <a:lnTo>
                    <a:pt x="62" y="167"/>
                  </a:lnTo>
                  <a:lnTo>
                    <a:pt x="60" y="166"/>
                  </a:lnTo>
                  <a:lnTo>
                    <a:pt x="59" y="165"/>
                  </a:lnTo>
                  <a:lnTo>
                    <a:pt x="58" y="164"/>
                  </a:lnTo>
                  <a:lnTo>
                    <a:pt x="58" y="162"/>
                  </a:lnTo>
                  <a:lnTo>
                    <a:pt x="57" y="160"/>
                  </a:lnTo>
                  <a:lnTo>
                    <a:pt x="57" y="157"/>
                  </a:lnTo>
                  <a:lnTo>
                    <a:pt x="57" y="153"/>
                  </a:lnTo>
                  <a:lnTo>
                    <a:pt x="57" y="150"/>
                  </a:lnTo>
                  <a:lnTo>
                    <a:pt x="57" y="146"/>
                  </a:lnTo>
                  <a:lnTo>
                    <a:pt x="57" y="141"/>
                  </a:lnTo>
                  <a:lnTo>
                    <a:pt x="57" y="137"/>
                  </a:lnTo>
                  <a:lnTo>
                    <a:pt x="57" y="133"/>
                  </a:lnTo>
                  <a:lnTo>
                    <a:pt x="57" y="129"/>
                  </a:lnTo>
                  <a:lnTo>
                    <a:pt x="57" y="124"/>
                  </a:lnTo>
                  <a:lnTo>
                    <a:pt x="57" y="120"/>
                  </a:lnTo>
                  <a:lnTo>
                    <a:pt x="57" y="116"/>
                  </a:lnTo>
                  <a:lnTo>
                    <a:pt x="57" y="112"/>
                  </a:lnTo>
                  <a:lnTo>
                    <a:pt x="57" y="109"/>
                  </a:lnTo>
                  <a:lnTo>
                    <a:pt x="57" y="106"/>
                  </a:lnTo>
                  <a:lnTo>
                    <a:pt x="57" y="104"/>
                  </a:lnTo>
                  <a:lnTo>
                    <a:pt x="57" y="102"/>
                  </a:lnTo>
                  <a:lnTo>
                    <a:pt x="57" y="101"/>
                  </a:lnTo>
                  <a:lnTo>
                    <a:pt x="57" y="101"/>
                  </a:lnTo>
                  <a:lnTo>
                    <a:pt x="57" y="101"/>
                  </a:lnTo>
                  <a:lnTo>
                    <a:pt x="57" y="101"/>
                  </a:lnTo>
                  <a:lnTo>
                    <a:pt x="55" y="101"/>
                  </a:lnTo>
                  <a:lnTo>
                    <a:pt x="53" y="101"/>
                  </a:lnTo>
                  <a:lnTo>
                    <a:pt x="50" y="101"/>
                  </a:lnTo>
                  <a:lnTo>
                    <a:pt x="47" y="101"/>
                  </a:lnTo>
                  <a:lnTo>
                    <a:pt x="44" y="101"/>
                  </a:lnTo>
                  <a:lnTo>
                    <a:pt x="41" y="101"/>
                  </a:lnTo>
                  <a:lnTo>
                    <a:pt x="37" y="101"/>
                  </a:lnTo>
                  <a:lnTo>
                    <a:pt x="34" y="101"/>
                  </a:lnTo>
                  <a:lnTo>
                    <a:pt x="30" y="101"/>
                  </a:lnTo>
                  <a:lnTo>
                    <a:pt x="27" y="101"/>
                  </a:lnTo>
                  <a:lnTo>
                    <a:pt x="24" y="101"/>
                  </a:lnTo>
                  <a:lnTo>
                    <a:pt x="21" y="101"/>
                  </a:lnTo>
                  <a:lnTo>
                    <a:pt x="18" y="101"/>
                  </a:lnTo>
                  <a:lnTo>
                    <a:pt x="16" y="101"/>
                  </a:lnTo>
                  <a:lnTo>
                    <a:pt x="14" y="101"/>
                  </a:lnTo>
                  <a:lnTo>
                    <a:pt x="13" y="101"/>
                  </a:lnTo>
                  <a:lnTo>
                    <a:pt x="12" y="101"/>
                  </a:lnTo>
                  <a:lnTo>
                    <a:pt x="10" y="100"/>
                  </a:lnTo>
                  <a:lnTo>
                    <a:pt x="8" y="100"/>
                  </a:lnTo>
                  <a:lnTo>
                    <a:pt x="6" y="99"/>
                  </a:lnTo>
                  <a:lnTo>
                    <a:pt x="5" y="98"/>
                  </a:lnTo>
                  <a:lnTo>
                    <a:pt x="4" y="97"/>
                  </a:lnTo>
                  <a:lnTo>
                    <a:pt x="3" y="96"/>
                  </a:lnTo>
                  <a:lnTo>
                    <a:pt x="2" y="95"/>
                  </a:lnTo>
                  <a:lnTo>
                    <a:pt x="2" y="93"/>
                  </a:lnTo>
                  <a:lnTo>
                    <a:pt x="1" y="92"/>
                  </a:lnTo>
                  <a:lnTo>
                    <a:pt x="1" y="91"/>
                  </a:lnTo>
                  <a:lnTo>
                    <a:pt x="1" y="89"/>
                  </a:lnTo>
                  <a:lnTo>
                    <a:pt x="0" y="88"/>
                  </a:lnTo>
                  <a:lnTo>
                    <a:pt x="0" y="87"/>
                  </a:lnTo>
                  <a:lnTo>
                    <a:pt x="0" y="86"/>
                  </a:lnTo>
                  <a:lnTo>
                    <a:pt x="0" y="86"/>
                  </a:lnTo>
                  <a:lnTo>
                    <a:pt x="0" y="85"/>
                  </a:lnTo>
                  <a:lnTo>
                    <a:pt x="0" y="85"/>
                  </a:lnTo>
                  <a:lnTo>
                    <a:pt x="0" y="80"/>
                  </a:lnTo>
                  <a:lnTo>
                    <a:pt x="1" y="75"/>
                  </a:lnTo>
                  <a:lnTo>
                    <a:pt x="1" y="70"/>
                  </a:lnTo>
                  <a:lnTo>
                    <a:pt x="1" y="65"/>
                  </a:lnTo>
                  <a:lnTo>
                    <a:pt x="2" y="60"/>
                  </a:lnTo>
                  <a:lnTo>
                    <a:pt x="3" y="55"/>
                  </a:lnTo>
                  <a:lnTo>
                    <a:pt x="3" y="49"/>
                  </a:lnTo>
                  <a:lnTo>
                    <a:pt x="4" y="44"/>
                  </a:lnTo>
                  <a:lnTo>
                    <a:pt x="5" y="40"/>
                  </a:lnTo>
                  <a:lnTo>
                    <a:pt x="6" y="35"/>
                  </a:lnTo>
                  <a:lnTo>
                    <a:pt x="7" y="30"/>
                  </a:lnTo>
                  <a:lnTo>
                    <a:pt x="9" y="26"/>
                  </a:lnTo>
                  <a:lnTo>
                    <a:pt x="10" y="22"/>
                  </a:lnTo>
                  <a:lnTo>
                    <a:pt x="11" y="18"/>
                  </a:lnTo>
                  <a:lnTo>
                    <a:pt x="13" y="15"/>
                  </a:lnTo>
                  <a:lnTo>
                    <a:pt x="15" y="12"/>
                  </a:lnTo>
                  <a:lnTo>
                    <a:pt x="16" y="10"/>
                  </a:lnTo>
                  <a:lnTo>
                    <a:pt x="18" y="7"/>
                  </a:lnTo>
                  <a:lnTo>
                    <a:pt x="21" y="5"/>
                  </a:lnTo>
                  <a:lnTo>
                    <a:pt x="23" y="4"/>
                  </a:lnTo>
                  <a:lnTo>
                    <a:pt x="26" y="2"/>
                  </a:lnTo>
                  <a:lnTo>
                    <a:pt x="29" y="1"/>
                  </a:lnTo>
                  <a:lnTo>
                    <a:pt x="31"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sp>
          <p:nvSpPr>
            <p:cNvPr id="51" name="Freeform 220"/>
            <p:cNvSpPr>
              <a:spLocks/>
            </p:cNvSpPr>
            <p:nvPr/>
          </p:nvSpPr>
          <p:spPr bwMode="auto">
            <a:xfrm>
              <a:off x="5429250" y="414338"/>
              <a:ext cx="125413" cy="285750"/>
            </a:xfrm>
            <a:custGeom>
              <a:avLst/>
              <a:gdLst/>
              <a:ahLst/>
              <a:cxnLst>
                <a:cxn ang="0">
                  <a:pos x="14" y="0"/>
                </a:cxn>
                <a:cxn ang="0">
                  <a:pos x="18" y="2"/>
                </a:cxn>
                <a:cxn ang="0">
                  <a:pos x="21" y="4"/>
                </a:cxn>
                <a:cxn ang="0">
                  <a:pos x="23" y="8"/>
                </a:cxn>
                <a:cxn ang="0">
                  <a:pos x="24" y="12"/>
                </a:cxn>
                <a:cxn ang="0">
                  <a:pos x="79" y="120"/>
                </a:cxn>
                <a:cxn ang="0">
                  <a:pos x="72" y="144"/>
                </a:cxn>
                <a:cxn ang="0">
                  <a:pos x="71" y="174"/>
                </a:cxn>
                <a:cxn ang="0">
                  <a:pos x="70" y="177"/>
                </a:cxn>
                <a:cxn ang="0">
                  <a:pos x="67" y="179"/>
                </a:cxn>
                <a:cxn ang="0">
                  <a:pos x="64" y="180"/>
                </a:cxn>
                <a:cxn ang="0">
                  <a:pos x="60" y="179"/>
                </a:cxn>
                <a:cxn ang="0">
                  <a:pos x="58" y="177"/>
                </a:cxn>
                <a:cxn ang="0">
                  <a:pos x="56" y="174"/>
                </a:cxn>
                <a:cxn ang="0">
                  <a:pos x="56" y="144"/>
                </a:cxn>
                <a:cxn ang="0">
                  <a:pos x="31" y="172"/>
                </a:cxn>
                <a:cxn ang="0">
                  <a:pos x="30" y="176"/>
                </a:cxn>
                <a:cxn ang="0">
                  <a:pos x="28" y="178"/>
                </a:cxn>
                <a:cxn ang="0">
                  <a:pos x="25" y="180"/>
                </a:cxn>
                <a:cxn ang="0">
                  <a:pos x="21" y="180"/>
                </a:cxn>
                <a:cxn ang="0">
                  <a:pos x="18" y="178"/>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79" h="180">
                  <a:moveTo>
                    <a:pt x="12" y="0"/>
                  </a:moveTo>
                  <a:lnTo>
                    <a:pt x="14" y="0"/>
                  </a:lnTo>
                  <a:lnTo>
                    <a:pt x="16" y="1"/>
                  </a:lnTo>
                  <a:lnTo>
                    <a:pt x="18" y="2"/>
                  </a:lnTo>
                  <a:lnTo>
                    <a:pt x="20" y="3"/>
                  </a:lnTo>
                  <a:lnTo>
                    <a:pt x="21" y="4"/>
                  </a:lnTo>
                  <a:lnTo>
                    <a:pt x="22" y="6"/>
                  </a:lnTo>
                  <a:lnTo>
                    <a:pt x="23" y="8"/>
                  </a:lnTo>
                  <a:lnTo>
                    <a:pt x="24" y="10"/>
                  </a:lnTo>
                  <a:lnTo>
                    <a:pt x="24" y="12"/>
                  </a:lnTo>
                  <a:lnTo>
                    <a:pt x="24" y="120"/>
                  </a:lnTo>
                  <a:lnTo>
                    <a:pt x="79" y="120"/>
                  </a:lnTo>
                  <a:lnTo>
                    <a:pt x="79" y="144"/>
                  </a:lnTo>
                  <a:lnTo>
                    <a:pt x="72" y="144"/>
                  </a:lnTo>
                  <a:lnTo>
                    <a:pt x="72" y="172"/>
                  </a:lnTo>
                  <a:lnTo>
                    <a:pt x="71" y="174"/>
                  </a:lnTo>
                  <a:lnTo>
                    <a:pt x="71" y="176"/>
                  </a:lnTo>
                  <a:lnTo>
                    <a:pt x="70" y="177"/>
                  </a:lnTo>
                  <a:lnTo>
                    <a:pt x="69" y="178"/>
                  </a:lnTo>
                  <a:lnTo>
                    <a:pt x="67" y="179"/>
                  </a:lnTo>
                  <a:lnTo>
                    <a:pt x="66" y="180"/>
                  </a:lnTo>
                  <a:lnTo>
                    <a:pt x="64" y="180"/>
                  </a:lnTo>
                  <a:lnTo>
                    <a:pt x="62" y="180"/>
                  </a:lnTo>
                  <a:lnTo>
                    <a:pt x="60" y="179"/>
                  </a:lnTo>
                  <a:lnTo>
                    <a:pt x="59" y="178"/>
                  </a:lnTo>
                  <a:lnTo>
                    <a:pt x="58" y="177"/>
                  </a:lnTo>
                  <a:lnTo>
                    <a:pt x="57" y="176"/>
                  </a:lnTo>
                  <a:lnTo>
                    <a:pt x="56" y="174"/>
                  </a:lnTo>
                  <a:lnTo>
                    <a:pt x="56" y="172"/>
                  </a:lnTo>
                  <a:lnTo>
                    <a:pt x="56" y="144"/>
                  </a:lnTo>
                  <a:lnTo>
                    <a:pt x="31" y="144"/>
                  </a:lnTo>
                  <a:lnTo>
                    <a:pt x="31" y="172"/>
                  </a:lnTo>
                  <a:lnTo>
                    <a:pt x="30" y="174"/>
                  </a:lnTo>
                  <a:lnTo>
                    <a:pt x="30" y="176"/>
                  </a:lnTo>
                  <a:lnTo>
                    <a:pt x="29" y="177"/>
                  </a:lnTo>
                  <a:lnTo>
                    <a:pt x="28" y="178"/>
                  </a:lnTo>
                  <a:lnTo>
                    <a:pt x="26" y="179"/>
                  </a:lnTo>
                  <a:lnTo>
                    <a:pt x="25" y="180"/>
                  </a:lnTo>
                  <a:lnTo>
                    <a:pt x="23" y="180"/>
                  </a:lnTo>
                  <a:lnTo>
                    <a:pt x="21" y="180"/>
                  </a:lnTo>
                  <a:lnTo>
                    <a:pt x="19" y="179"/>
                  </a:lnTo>
                  <a:lnTo>
                    <a:pt x="18" y="178"/>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8"/>
                  </a:lnTo>
                  <a:lnTo>
                    <a:pt x="1" y="137"/>
                  </a:lnTo>
                  <a:lnTo>
                    <a:pt x="0" y="134"/>
                  </a:lnTo>
                  <a:lnTo>
                    <a:pt x="0" y="132"/>
                  </a:lnTo>
                  <a:lnTo>
                    <a:pt x="0" y="12"/>
                  </a:lnTo>
                  <a:lnTo>
                    <a:pt x="0" y="10"/>
                  </a:lnTo>
                  <a:lnTo>
                    <a:pt x="1" y="8"/>
                  </a:lnTo>
                  <a:lnTo>
                    <a:pt x="2" y="6"/>
                  </a:lnTo>
                  <a:lnTo>
                    <a:pt x="3" y="4"/>
                  </a:lnTo>
                  <a:lnTo>
                    <a:pt x="4" y="3"/>
                  </a:lnTo>
                  <a:lnTo>
                    <a:pt x="6" y="2"/>
                  </a:lnTo>
                  <a:lnTo>
                    <a:pt x="8"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sp>
          <p:nvSpPr>
            <p:cNvPr id="52" name="Freeform 221"/>
            <p:cNvSpPr>
              <a:spLocks/>
            </p:cNvSpPr>
            <p:nvPr/>
          </p:nvSpPr>
          <p:spPr bwMode="auto">
            <a:xfrm>
              <a:off x="5618163" y="392113"/>
              <a:ext cx="203200" cy="307975"/>
            </a:xfrm>
            <a:custGeom>
              <a:avLst/>
              <a:gdLst/>
              <a:ahLst/>
              <a:cxnLst>
                <a:cxn ang="0">
                  <a:pos x="72" y="0"/>
                </a:cxn>
                <a:cxn ang="0">
                  <a:pos x="115" y="24"/>
                </a:cxn>
                <a:cxn ang="0">
                  <a:pos x="104" y="77"/>
                </a:cxn>
                <a:cxn ang="0">
                  <a:pos x="107" y="86"/>
                </a:cxn>
                <a:cxn ang="0">
                  <a:pos x="112" y="91"/>
                </a:cxn>
                <a:cxn ang="0">
                  <a:pos x="116" y="96"/>
                </a:cxn>
                <a:cxn ang="0">
                  <a:pos x="119" y="102"/>
                </a:cxn>
                <a:cxn ang="0">
                  <a:pos x="122" y="106"/>
                </a:cxn>
                <a:cxn ang="0">
                  <a:pos x="125" y="108"/>
                </a:cxn>
                <a:cxn ang="0">
                  <a:pos x="127" y="111"/>
                </a:cxn>
                <a:cxn ang="0">
                  <a:pos x="128" y="114"/>
                </a:cxn>
                <a:cxn ang="0">
                  <a:pos x="127" y="118"/>
                </a:cxn>
                <a:cxn ang="0">
                  <a:pos x="125" y="121"/>
                </a:cxn>
                <a:cxn ang="0">
                  <a:pos x="121" y="122"/>
                </a:cxn>
                <a:cxn ang="0">
                  <a:pos x="112" y="122"/>
                </a:cxn>
                <a:cxn ang="0">
                  <a:pos x="24" y="194"/>
                </a:cxn>
                <a:cxn ang="0">
                  <a:pos x="8" y="122"/>
                </a:cxn>
                <a:cxn ang="0">
                  <a:pos x="5" y="122"/>
                </a:cxn>
                <a:cxn ang="0">
                  <a:pos x="2" y="119"/>
                </a:cxn>
                <a:cxn ang="0">
                  <a:pos x="1" y="116"/>
                </a:cxn>
                <a:cxn ang="0">
                  <a:pos x="1" y="112"/>
                </a:cxn>
                <a:cxn ang="0">
                  <a:pos x="2" y="109"/>
                </a:cxn>
                <a:cxn ang="0">
                  <a:pos x="5" y="107"/>
                </a:cxn>
                <a:cxn ang="0">
                  <a:pos x="8" y="106"/>
                </a:cxn>
                <a:cxn ang="0">
                  <a:pos x="18" y="105"/>
                </a:cxn>
                <a:cxn ang="0">
                  <a:pos x="12" y="102"/>
                </a:cxn>
                <a:cxn ang="0">
                  <a:pos x="8" y="97"/>
                </a:cxn>
                <a:cxn ang="0">
                  <a:pos x="5" y="92"/>
                </a:cxn>
                <a:cxn ang="0">
                  <a:pos x="3" y="86"/>
                </a:cxn>
                <a:cxn ang="0">
                  <a:pos x="3" y="82"/>
                </a:cxn>
                <a:cxn ang="0">
                  <a:pos x="3" y="82"/>
                </a:cxn>
                <a:cxn ang="0">
                  <a:pos x="3" y="82"/>
                </a:cxn>
                <a:cxn ang="0">
                  <a:pos x="52" y="82"/>
                </a:cxn>
                <a:cxn ang="0">
                  <a:pos x="52" y="82"/>
                </a:cxn>
                <a:cxn ang="0">
                  <a:pos x="52" y="83"/>
                </a:cxn>
                <a:cxn ang="0">
                  <a:pos x="51" y="89"/>
                </a:cxn>
                <a:cxn ang="0">
                  <a:pos x="48" y="95"/>
                </a:cxn>
                <a:cxn ang="0">
                  <a:pos x="45" y="100"/>
                </a:cxn>
                <a:cxn ang="0">
                  <a:pos x="40" y="104"/>
                </a:cxn>
                <a:cxn ang="0">
                  <a:pos x="34" y="106"/>
                </a:cxn>
                <a:cxn ang="0">
                  <a:pos x="60" y="103"/>
                </a:cxn>
                <a:cxn ang="0">
                  <a:pos x="62" y="96"/>
                </a:cxn>
                <a:cxn ang="0">
                  <a:pos x="66" y="91"/>
                </a:cxn>
                <a:cxn ang="0">
                  <a:pos x="71" y="87"/>
                </a:cxn>
                <a:cxn ang="0">
                  <a:pos x="77" y="83"/>
                </a:cxn>
                <a:cxn ang="0">
                  <a:pos x="80" y="77"/>
                </a:cxn>
                <a:cxn ang="0">
                  <a:pos x="72" y="81"/>
                </a:cxn>
                <a:cxn ang="0">
                  <a:pos x="56" y="0"/>
                </a:cxn>
              </a:cxnLst>
              <a:rect l="0" t="0" r="r" b="b"/>
              <a:pathLst>
                <a:path w="128" h="194">
                  <a:moveTo>
                    <a:pt x="56" y="0"/>
                  </a:moveTo>
                  <a:lnTo>
                    <a:pt x="72" y="0"/>
                  </a:lnTo>
                  <a:lnTo>
                    <a:pt x="72" y="8"/>
                  </a:lnTo>
                  <a:lnTo>
                    <a:pt x="115" y="24"/>
                  </a:lnTo>
                  <a:lnTo>
                    <a:pt x="115" y="77"/>
                  </a:lnTo>
                  <a:lnTo>
                    <a:pt x="104" y="77"/>
                  </a:lnTo>
                  <a:lnTo>
                    <a:pt x="104" y="84"/>
                  </a:lnTo>
                  <a:lnTo>
                    <a:pt x="107" y="86"/>
                  </a:lnTo>
                  <a:lnTo>
                    <a:pt x="109" y="88"/>
                  </a:lnTo>
                  <a:lnTo>
                    <a:pt x="112" y="91"/>
                  </a:lnTo>
                  <a:lnTo>
                    <a:pt x="114" y="93"/>
                  </a:lnTo>
                  <a:lnTo>
                    <a:pt x="116" y="96"/>
                  </a:lnTo>
                  <a:lnTo>
                    <a:pt x="118" y="99"/>
                  </a:lnTo>
                  <a:lnTo>
                    <a:pt x="119" y="102"/>
                  </a:lnTo>
                  <a:lnTo>
                    <a:pt x="120" y="106"/>
                  </a:lnTo>
                  <a:lnTo>
                    <a:pt x="122" y="106"/>
                  </a:lnTo>
                  <a:lnTo>
                    <a:pt x="123" y="107"/>
                  </a:lnTo>
                  <a:lnTo>
                    <a:pt x="125" y="108"/>
                  </a:lnTo>
                  <a:lnTo>
                    <a:pt x="126" y="109"/>
                  </a:lnTo>
                  <a:lnTo>
                    <a:pt x="127" y="111"/>
                  </a:lnTo>
                  <a:lnTo>
                    <a:pt x="127" y="112"/>
                  </a:lnTo>
                  <a:lnTo>
                    <a:pt x="128" y="114"/>
                  </a:lnTo>
                  <a:lnTo>
                    <a:pt x="127" y="116"/>
                  </a:lnTo>
                  <a:lnTo>
                    <a:pt x="127" y="118"/>
                  </a:lnTo>
                  <a:lnTo>
                    <a:pt x="126" y="119"/>
                  </a:lnTo>
                  <a:lnTo>
                    <a:pt x="125" y="121"/>
                  </a:lnTo>
                  <a:lnTo>
                    <a:pt x="123" y="122"/>
                  </a:lnTo>
                  <a:lnTo>
                    <a:pt x="121" y="122"/>
                  </a:lnTo>
                  <a:lnTo>
                    <a:pt x="120" y="122"/>
                  </a:lnTo>
                  <a:lnTo>
                    <a:pt x="112" y="122"/>
                  </a:lnTo>
                  <a:lnTo>
                    <a:pt x="112" y="194"/>
                  </a:lnTo>
                  <a:lnTo>
                    <a:pt x="24" y="194"/>
                  </a:lnTo>
                  <a:lnTo>
                    <a:pt x="24" y="122"/>
                  </a:lnTo>
                  <a:lnTo>
                    <a:pt x="8" y="122"/>
                  </a:lnTo>
                  <a:lnTo>
                    <a:pt x="6" y="122"/>
                  </a:lnTo>
                  <a:lnTo>
                    <a:pt x="5" y="122"/>
                  </a:lnTo>
                  <a:lnTo>
                    <a:pt x="3" y="121"/>
                  </a:lnTo>
                  <a:lnTo>
                    <a:pt x="2" y="119"/>
                  </a:lnTo>
                  <a:lnTo>
                    <a:pt x="1" y="118"/>
                  </a:lnTo>
                  <a:lnTo>
                    <a:pt x="1" y="116"/>
                  </a:lnTo>
                  <a:lnTo>
                    <a:pt x="0" y="114"/>
                  </a:lnTo>
                  <a:lnTo>
                    <a:pt x="1" y="112"/>
                  </a:lnTo>
                  <a:lnTo>
                    <a:pt x="1" y="111"/>
                  </a:lnTo>
                  <a:lnTo>
                    <a:pt x="2" y="109"/>
                  </a:lnTo>
                  <a:lnTo>
                    <a:pt x="3" y="108"/>
                  </a:lnTo>
                  <a:lnTo>
                    <a:pt x="5" y="107"/>
                  </a:lnTo>
                  <a:lnTo>
                    <a:pt x="6" y="106"/>
                  </a:lnTo>
                  <a:lnTo>
                    <a:pt x="8" y="106"/>
                  </a:lnTo>
                  <a:lnTo>
                    <a:pt x="21" y="106"/>
                  </a:lnTo>
                  <a:lnTo>
                    <a:pt x="18" y="105"/>
                  </a:lnTo>
                  <a:lnTo>
                    <a:pt x="15" y="104"/>
                  </a:lnTo>
                  <a:lnTo>
                    <a:pt x="12" y="102"/>
                  </a:lnTo>
                  <a:lnTo>
                    <a:pt x="10" y="100"/>
                  </a:lnTo>
                  <a:lnTo>
                    <a:pt x="8" y="97"/>
                  </a:lnTo>
                  <a:lnTo>
                    <a:pt x="6" y="95"/>
                  </a:lnTo>
                  <a:lnTo>
                    <a:pt x="5" y="92"/>
                  </a:lnTo>
                  <a:lnTo>
                    <a:pt x="4" y="89"/>
                  </a:lnTo>
                  <a:lnTo>
                    <a:pt x="3" y="86"/>
                  </a:lnTo>
                  <a:lnTo>
                    <a:pt x="3" y="83"/>
                  </a:lnTo>
                  <a:lnTo>
                    <a:pt x="3" y="82"/>
                  </a:lnTo>
                  <a:lnTo>
                    <a:pt x="3" y="82"/>
                  </a:lnTo>
                  <a:lnTo>
                    <a:pt x="3" y="82"/>
                  </a:lnTo>
                  <a:lnTo>
                    <a:pt x="3" y="82"/>
                  </a:lnTo>
                  <a:lnTo>
                    <a:pt x="3" y="82"/>
                  </a:lnTo>
                  <a:lnTo>
                    <a:pt x="52" y="82"/>
                  </a:lnTo>
                  <a:lnTo>
                    <a:pt x="52" y="82"/>
                  </a:lnTo>
                  <a:lnTo>
                    <a:pt x="52" y="82"/>
                  </a:lnTo>
                  <a:lnTo>
                    <a:pt x="52" y="82"/>
                  </a:lnTo>
                  <a:lnTo>
                    <a:pt x="52" y="82"/>
                  </a:lnTo>
                  <a:lnTo>
                    <a:pt x="52" y="83"/>
                  </a:lnTo>
                  <a:lnTo>
                    <a:pt x="52" y="86"/>
                  </a:lnTo>
                  <a:lnTo>
                    <a:pt x="51" y="89"/>
                  </a:lnTo>
                  <a:lnTo>
                    <a:pt x="50" y="92"/>
                  </a:lnTo>
                  <a:lnTo>
                    <a:pt x="48" y="95"/>
                  </a:lnTo>
                  <a:lnTo>
                    <a:pt x="47" y="97"/>
                  </a:lnTo>
                  <a:lnTo>
                    <a:pt x="45" y="100"/>
                  </a:lnTo>
                  <a:lnTo>
                    <a:pt x="42" y="102"/>
                  </a:lnTo>
                  <a:lnTo>
                    <a:pt x="40" y="104"/>
                  </a:lnTo>
                  <a:lnTo>
                    <a:pt x="37" y="105"/>
                  </a:lnTo>
                  <a:lnTo>
                    <a:pt x="34" y="106"/>
                  </a:lnTo>
                  <a:lnTo>
                    <a:pt x="59" y="106"/>
                  </a:lnTo>
                  <a:lnTo>
                    <a:pt x="60" y="103"/>
                  </a:lnTo>
                  <a:lnTo>
                    <a:pt x="61" y="99"/>
                  </a:lnTo>
                  <a:lnTo>
                    <a:pt x="62" y="96"/>
                  </a:lnTo>
                  <a:lnTo>
                    <a:pt x="64" y="94"/>
                  </a:lnTo>
                  <a:lnTo>
                    <a:pt x="66" y="91"/>
                  </a:lnTo>
                  <a:lnTo>
                    <a:pt x="68" y="89"/>
                  </a:lnTo>
                  <a:lnTo>
                    <a:pt x="71" y="87"/>
                  </a:lnTo>
                  <a:lnTo>
                    <a:pt x="74" y="85"/>
                  </a:lnTo>
                  <a:lnTo>
                    <a:pt x="77" y="83"/>
                  </a:lnTo>
                  <a:lnTo>
                    <a:pt x="80" y="82"/>
                  </a:lnTo>
                  <a:lnTo>
                    <a:pt x="80" y="77"/>
                  </a:lnTo>
                  <a:lnTo>
                    <a:pt x="72" y="77"/>
                  </a:lnTo>
                  <a:lnTo>
                    <a:pt x="72" y="81"/>
                  </a:lnTo>
                  <a:lnTo>
                    <a:pt x="56" y="81"/>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grpSp>
      <p:grpSp>
        <p:nvGrpSpPr>
          <p:cNvPr id="53" name="Group 52"/>
          <p:cNvGrpSpPr/>
          <p:nvPr/>
        </p:nvGrpSpPr>
        <p:grpSpPr>
          <a:xfrm>
            <a:off x="629370" y="3091587"/>
            <a:ext cx="314325" cy="423333"/>
            <a:chOff x="8429652" y="1643056"/>
            <a:chExt cx="314325" cy="317500"/>
          </a:xfrm>
          <a:solidFill>
            <a:schemeClr val="bg1"/>
          </a:solidFill>
        </p:grpSpPr>
        <p:sp>
          <p:nvSpPr>
            <p:cNvPr id="54" name="Freeform 284"/>
            <p:cNvSpPr>
              <a:spLocks noEditPoints="1"/>
            </p:cNvSpPr>
            <p:nvPr/>
          </p:nvSpPr>
          <p:spPr bwMode="auto">
            <a:xfrm>
              <a:off x="8429652" y="1643056"/>
              <a:ext cx="314325" cy="317500"/>
            </a:xfrm>
            <a:custGeom>
              <a:avLst/>
              <a:gdLst/>
              <a:ahLst/>
              <a:cxnLst>
                <a:cxn ang="0">
                  <a:pos x="106" y="24"/>
                </a:cxn>
                <a:cxn ang="0">
                  <a:pos x="101" y="29"/>
                </a:cxn>
                <a:cxn ang="0">
                  <a:pos x="99" y="35"/>
                </a:cxn>
                <a:cxn ang="0">
                  <a:pos x="99" y="39"/>
                </a:cxn>
                <a:cxn ang="0">
                  <a:pos x="97" y="41"/>
                </a:cxn>
                <a:cxn ang="0">
                  <a:pos x="91" y="41"/>
                </a:cxn>
                <a:cxn ang="0">
                  <a:pos x="32" y="41"/>
                </a:cxn>
                <a:cxn ang="0">
                  <a:pos x="25" y="44"/>
                </a:cxn>
                <a:cxn ang="0">
                  <a:pos x="22" y="51"/>
                </a:cxn>
                <a:cxn ang="0">
                  <a:pos x="22" y="169"/>
                </a:cxn>
                <a:cxn ang="0">
                  <a:pos x="27" y="175"/>
                </a:cxn>
                <a:cxn ang="0">
                  <a:pos x="34" y="178"/>
                </a:cxn>
                <a:cxn ang="0">
                  <a:pos x="169" y="176"/>
                </a:cxn>
                <a:cxn ang="0">
                  <a:pos x="175" y="171"/>
                </a:cxn>
                <a:cxn ang="0">
                  <a:pos x="176" y="35"/>
                </a:cxn>
                <a:cxn ang="0">
                  <a:pos x="174" y="27"/>
                </a:cxn>
                <a:cxn ang="0">
                  <a:pos x="168" y="23"/>
                </a:cxn>
                <a:cxn ang="0">
                  <a:pos x="69" y="13"/>
                </a:cxn>
                <a:cxn ang="0">
                  <a:pos x="64" y="15"/>
                </a:cxn>
                <a:cxn ang="0">
                  <a:pos x="62" y="21"/>
                </a:cxn>
                <a:cxn ang="0">
                  <a:pos x="64" y="26"/>
                </a:cxn>
                <a:cxn ang="0">
                  <a:pos x="69" y="28"/>
                </a:cxn>
                <a:cxn ang="0">
                  <a:pos x="75" y="26"/>
                </a:cxn>
                <a:cxn ang="0">
                  <a:pos x="77" y="21"/>
                </a:cxn>
                <a:cxn ang="0">
                  <a:pos x="74" y="15"/>
                </a:cxn>
                <a:cxn ang="0">
                  <a:pos x="69" y="13"/>
                </a:cxn>
                <a:cxn ang="0">
                  <a:pos x="44" y="15"/>
                </a:cxn>
                <a:cxn ang="0">
                  <a:pos x="41" y="19"/>
                </a:cxn>
                <a:cxn ang="0">
                  <a:pos x="42" y="25"/>
                </a:cxn>
                <a:cxn ang="0">
                  <a:pos x="47" y="28"/>
                </a:cxn>
                <a:cxn ang="0">
                  <a:pos x="52" y="27"/>
                </a:cxn>
                <a:cxn ang="0">
                  <a:pos x="55" y="22"/>
                </a:cxn>
                <a:cxn ang="0">
                  <a:pos x="54" y="17"/>
                </a:cxn>
                <a:cxn ang="0">
                  <a:pos x="50" y="13"/>
                </a:cxn>
                <a:cxn ang="0">
                  <a:pos x="25" y="14"/>
                </a:cxn>
                <a:cxn ang="0">
                  <a:pos x="21" y="18"/>
                </a:cxn>
                <a:cxn ang="0">
                  <a:pos x="21" y="24"/>
                </a:cxn>
                <a:cxn ang="0">
                  <a:pos x="25" y="28"/>
                </a:cxn>
                <a:cxn ang="0">
                  <a:pos x="31" y="28"/>
                </a:cxn>
                <a:cxn ang="0">
                  <a:pos x="35" y="24"/>
                </a:cxn>
                <a:cxn ang="0">
                  <a:pos x="35" y="18"/>
                </a:cxn>
                <a:cxn ang="0">
                  <a:pos x="31" y="14"/>
                </a:cxn>
                <a:cxn ang="0">
                  <a:pos x="179" y="0"/>
                </a:cxn>
                <a:cxn ang="0">
                  <a:pos x="189" y="3"/>
                </a:cxn>
                <a:cxn ang="0">
                  <a:pos x="195" y="9"/>
                </a:cxn>
                <a:cxn ang="0">
                  <a:pos x="198" y="19"/>
                </a:cxn>
                <a:cxn ang="0">
                  <a:pos x="196" y="188"/>
                </a:cxn>
                <a:cxn ang="0">
                  <a:pos x="191" y="196"/>
                </a:cxn>
                <a:cxn ang="0">
                  <a:pos x="182" y="199"/>
                </a:cxn>
                <a:cxn ang="0">
                  <a:pos x="13" y="199"/>
                </a:cxn>
                <a:cxn ang="0">
                  <a:pos x="5" y="194"/>
                </a:cxn>
                <a:cxn ang="0">
                  <a:pos x="1" y="186"/>
                </a:cxn>
                <a:cxn ang="0">
                  <a:pos x="0" y="16"/>
                </a:cxn>
                <a:cxn ang="0">
                  <a:pos x="4" y="7"/>
                </a:cxn>
                <a:cxn ang="0">
                  <a:pos x="11" y="2"/>
                </a:cxn>
              </a:cxnLst>
              <a:rect l="0" t="0" r="r" b="b"/>
              <a:pathLst>
                <a:path w="198" h="200">
                  <a:moveTo>
                    <a:pt x="111" y="22"/>
                  </a:moveTo>
                  <a:lnTo>
                    <a:pt x="109" y="22"/>
                  </a:lnTo>
                  <a:lnTo>
                    <a:pt x="108" y="23"/>
                  </a:lnTo>
                  <a:lnTo>
                    <a:pt x="106" y="24"/>
                  </a:lnTo>
                  <a:lnTo>
                    <a:pt x="105" y="25"/>
                  </a:lnTo>
                  <a:lnTo>
                    <a:pt x="103" y="26"/>
                  </a:lnTo>
                  <a:lnTo>
                    <a:pt x="102" y="27"/>
                  </a:lnTo>
                  <a:lnTo>
                    <a:pt x="101" y="29"/>
                  </a:lnTo>
                  <a:lnTo>
                    <a:pt x="100" y="30"/>
                  </a:lnTo>
                  <a:lnTo>
                    <a:pt x="99" y="32"/>
                  </a:lnTo>
                  <a:lnTo>
                    <a:pt x="99" y="33"/>
                  </a:lnTo>
                  <a:lnTo>
                    <a:pt x="99" y="35"/>
                  </a:lnTo>
                  <a:lnTo>
                    <a:pt x="99" y="36"/>
                  </a:lnTo>
                  <a:lnTo>
                    <a:pt x="99" y="37"/>
                  </a:lnTo>
                  <a:lnTo>
                    <a:pt x="99" y="39"/>
                  </a:lnTo>
                  <a:lnTo>
                    <a:pt x="99" y="39"/>
                  </a:lnTo>
                  <a:lnTo>
                    <a:pt x="98" y="40"/>
                  </a:lnTo>
                  <a:lnTo>
                    <a:pt x="98" y="40"/>
                  </a:lnTo>
                  <a:lnTo>
                    <a:pt x="97" y="41"/>
                  </a:lnTo>
                  <a:lnTo>
                    <a:pt x="97" y="41"/>
                  </a:lnTo>
                  <a:lnTo>
                    <a:pt x="96" y="41"/>
                  </a:lnTo>
                  <a:lnTo>
                    <a:pt x="94" y="41"/>
                  </a:lnTo>
                  <a:lnTo>
                    <a:pt x="93" y="41"/>
                  </a:lnTo>
                  <a:lnTo>
                    <a:pt x="91" y="41"/>
                  </a:lnTo>
                  <a:lnTo>
                    <a:pt x="89" y="41"/>
                  </a:lnTo>
                  <a:lnTo>
                    <a:pt x="86" y="41"/>
                  </a:lnTo>
                  <a:lnTo>
                    <a:pt x="34" y="41"/>
                  </a:lnTo>
                  <a:lnTo>
                    <a:pt x="32" y="41"/>
                  </a:lnTo>
                  <a:lnTo>
                    <a:pt x="30" y="41"/>
                  </a:lnTo>
                  <a:lnTo>
                    <a:pt x="28" y="42"/>
                  </a:lnTo>
                  <a:lnTo>
                    <a:pt x="27" y="43"/>
                  </a:lnTo>
                  <a:lnTo>
                    <a:pt x="25" y="44"/>
                  </a:lnTo>
                  <a:lnTo>
                    <a:pt x="24" y="46"/>
                  </a:lnTo>
                  <a:lnTo>
                    <a:pt x="23" y="48"/>
                  </a:lnTo>
                  <a:lnTo>
                    <a:pt x="22" y="49"/>
                  </a:lnTo>
                  <a:lnTo>
                    <a:pt x="22" y="51"/>
                  </a:lnTo>
                  <a:lnTo>
                    <a:pt x="22" y="53"/>
                  </a:lnTo>
                  <a:lnTo>
                    <a:pt x="22" y="165"/>
                  </a:lnTo>
                  <a:lnTo>
                    <a:pt x="22" y="167"/>
                  </a:lnTo>
                  <a:lnTo>
                    <a:pt x="22" y="169"/>
                  </a:lnTo>
                  <a:lnTo>
                    <a:pt x="23" y="171"/>
                  </a:lnTo>
                  <a:lnTo>
                    <a:pt x="24" y="173"/>
                  </a:lnTo>
                  <a:lnTo>
                    <a:pt x="25" y="174"/>
                  </a:lnTo>
                  <a:lnTo>
                    <a:pt x="27" y="175"/>
                  </a:lnTo>
                  <a:lnTo>
                    <a:pt x="28" y="176"/>
                  </a:lnTo>
                  <a:lnTo>
                    <a:pt x="30" y="177"/>
                  </a:lnTo>
                  <a:lnTo>
                    <a:pt x="32" y="178"/>
                  </a:lnTo>
                  <a:lnTo>
                    <a:pt x="34" y="178"/>
                  </a:lnTo>
                  <a:lnTo>
                    <a:pt x="164" y="178"/>
                  </a:lnTo>
                  <a:lnTo>
                    <a:pt x="166" y="178"/>
                  </a:lnTo>
                  <a:lnTo>
                    <a:pt x="168" y="177"/>
                  </a:lnTo>
                  <a:lnTo>
                    <a:pt x="169" y="176"/>
                  </a:lnTo>
                  <a:lnTo>
                    <a:pt x="171" y="175"/>
                  </a:lnTo>
                  <a:lnTo>
                    <a:pt x="173" y="174"/>
                  </a:lnTo>
                  <a:lnTo>
                    <a:pt x="174" y="173"/>
                  </a:lnTo>
                  <a:lnTo>
                    <a:pt x="175" y="171"/>
                  </a:lnTo>
                  <a:lnTo>
                    <a:pt x="175" y="169"/>
                  </a:lnTo>
                  <a:lnTo>
                    <a:pt x="176" y="167"/>
                  </a:lnTo>
                  <a:lnTo>
                    <a:pt x="176" y="165"/>
                  </a:lnTo>
                  <a:lnTo>
                    <a:pt x="176" y="35"/>
                  </a:lnTo>
                  <a:lnTo>
                    <a:pt x="176" y="33"/>
                  </a:lnTo>
                  <a:lnTo>
                    <a:pt x="175" y="31"/>
                  </a:lnTo>
                  <a:lnTo>
                    <a:pt x="175" y="29"/>
                  </a:lnTo>
                  <a:lnTo>
                    <a:pt x="174" y="27"/>
                  </a:lnTo>
                  <a:lnTo>
                    <a:pt x="173" y="26"/>
                  </a:lnTo>
                  <a:lnTo>
                    <a:pt x="171" y="24"/>
                  </a:lnTo>
                  <a:lnTo>
                    <a:pt x="169" y="23"/>
                  </a:lnTo>
                  <a:lnTo>
                    <a:pt x="168" y="23"/>
                  </a:lnTo>
                  <a:lnTo>
                    <a:pt x="166" y="22"/>
                  </a:lnTo>
                  <a:lnTo>
                    <a:pt x="164" y="22"/>
                  </a:lnTo>
                  <a:lnTo>
                    <a:pt x="111" y="22"/>
                  </a:lnTo>
                  <a:close/>
                  <a:moveTo>
                    <a:pt x="69" y="13"/>
                  </a:moveTo>
                  <a:lnTo>
                    <a:pt x="68" y="13"/>
                  </a:lnTo>
                  <a:lnTo>
                    <a:pt x="66" y="14"/>
                  </a:lnTo>
                  <a:lnTo>
                    <a:pt x="65" y="15"/>
                  </a:lnTo>
                  <a:lnTo>
                    <a:pt x="64" y="15"/>
                  </a:lnTo>
                  <a:lnTo>
                    <a:pt x="63" y="17"/>
                  </a:lnTo>
                  <a:lnTo>
                    <a:pt x="62" y="18"/>
                  </a:lnTo>
                  <a:lnTo>
                    <a:pt x="62" y="19"/>
                  </a:lnTo>
                  <a:lnTo>
                    <a:pt x="62" y="21"/>
                  </a:lnTo>
                  <a:lnTo>
                    <a:pt x="62" y="22"/>
                  </a:lnTo>
                  <a:lnTo>
                    <a:pt x="62" y="24"/>
                  </a:lnTo>
                  <a:lnTo>
                    <a:pt x="63" y="25"/>
                  </a:lnTo>
                  <a:lnTo>
                    <a:pt x="64" y="26"/>
                  </a:lnTo>
                  <a:lnTo>
                    <a:pt x="65" y="27"/>
                  </a:lnTo>
                  <a:lnTo>
                    <a:pt x="66" y="28"/>
                  </a:lnTo>
                  <a:lnTo>
                    <a:pt x="68" y="28"/>
                  </a:lnTo>
                  <a:lnTo>
                    <a:pt x="69" y="28"/>
                  </a:lnTo>
                  <a:lnTo>
                    <a:pt x="71" y="28"/>
                  </a:lnTo>
                  <a:lnTo>
                    <a:pt x="72" y="28"/>
                  </a:lnTo>
                  <a:lnTo>
                    <a:pt x="73" y="27"/>
                  </a:lnTo>
                  <a:lnTo>
                    <a:pt x="75" y="26"/>
                  </a:lnTo>
                  <a:lnTo>
                    <a:pt x="75" y="25"/>
                  </a:lnTo>
                  <a:lnTo>
                    <a:pt x="76" y="24"/>
                  </a:lnTo>
                  <a:lnTo>
                    <a:pt x="77" y="22"/>
                  </a:lnTo>
                  <a:lnTo>
                    <a:pt x="77" y="21"/>
                  </a:lnTo>
                  <a:lnTo>
                    <a:pt x="76" y="19"/>
                  </a:lnTo>
                  <a:lnTo>
                    <a:pt x="76" y="18"/>
                  </a:lnTo>
                  <a:lnTo>
                    <a:pt x="75" y="17"/>
                  </a:lnTo>
                  <a:lnTo>
                    <a:pt x="74" y="15"/>
                  </a:lnTo>
                  <a:lnTo>
                    <a:pt x="73" y="15"/>
                  </a:lnTo>
                  <a:lnTo>
                    <a:pt x="72" y="14"/>
                  </a:lnTo>
                  <a:lnTo>
                    <a:pt x="71" y="13"/>
                  </a:lnTo>
                  <a:lnTo>
                    <a:pt x="69" y="13"/>
                  </a:lnTo>
                  <a:close/>
                  <a:moveTo>
                    <a:pt x="48" y="13"/>
                  </a:moveTo>
                  <a:lnTo>
                    <a:pt x="47" y="13"/>
                  </a:lnTo>
                  <a:lnTo>
                    <a:pt x="45" y="14"/>
                  </a:lnTo>
                  <a:lnTo>
                    <a:pt x="44" y="15"/>
                  </a:lnTo>
                  <a:lnTo>
                    <a:pt x="43" y="15"/>
                  </a:lnTo>
                  <a:lnTo>
                    <a:pt x="42" y="17"/>
                  </a:lnTo>
                  <a:lnTo>
                    <a:pt x="41" y="18"/>
                  </a:lnTo>
                  <a:lnTo>
                    <a:pt x="41" y="19"/>
                  </a:lnTo>
                  <a:lnTo>
                    <a:pt x="41" y="21"/>
                  </a:lnTo>
                  <a:lnTo>
                    <a:pt x="41" y="22"/>
                  </a:lnTo>
                  <a:lnTo>
                    <a:pt x="41" y="24"/>
                  </a:lnTo>
                  <a:lnTo>
                    <a:pt x="42" y="25"/>
                  </a:lnTo>
                  <a:lnTo>
                    <a:pt x="43" y="26"/>
                  </a:lnTo>
                  <a:lnTo>
                    <a:pt x="44" y="27"/>
                  </a:lnTo>
                  <a:lnTo>
                    <a:pt x="45" y="28"/>
                  </a:lnTo>
                  <a:lnTo>
                    <a:pt x="47" y="28"/>
                  </a:lnTo>
                  <a:lnTo>
                    <a:pt x="48" y="28"/>
                  </a:lnTo>
                  <a:lnTo>
                    <a:pt x="50" y="28"/>
                  </a:lnTo>
                  <a:lnTo>
                    <a:pt x="51" y="28"/>
                  </a:lnTo>
                  <a:lnTo>
                    <a:pt x="52" y="27"/>
                  </a:lnTo>
                  <a:lnTo>
                    <a:pt x="54" y="26"/>
                  </a:lnTo>
                  <a:lnTo>
                    <a:pt x="54" y="25"/>
                  </a:lnTo>
                  <a:lnTo>
                    <a:pt x="55" y="24"/>
                  </a:lnTo>
                  <a:lnTo>
                    <a:pt x="55" y="22"/>
                  </a:lnTo>
                  <a:lnTo>
                    <a:pt x="56" y="21"/>
                  </a:lnTo>
                  <a:lnTo>
                    <a:pt x="55" y="19"/>
                  </a:lnTo>
                  <a:lnTo>
                    <a:pt x="55" y="18"/>
                  </a:lnTo>
                  <a:lnTo>
                    <a:pt x="54" y="17"/>
                  </a:lnTo>
                  <a:lnTo>
                    <a:pt x="53" y="15"/>
                  </a:lnTo>
                  <a:lnTo>
                    <a:pt x="52" y="15"/>
                  </a:lnTo>
                  <a:lnTo>
                    <a:pt x="51" y="14"/>
                  </a:lnTo>
                  <a:lnTo>
                    <a:pt x="50" y="13"/>
                  </a:lnTo>
                  <a:lnTo>
                    <a:pt x="48" y="13"/>
                  </a:lnTo>
                  <a:close/>
                  <a:moveTo>
                    <a:pt x="28" y="13"/>
                  </a:moveTo>
                  <a:lnTo>
                    <a:pt x="26" y="13"/>
                  </a:lnTo>
                  <a:lnTo>
                    <a:pt x="25" y="14"/>
                  </a:lnTo>
                  <a:lnTo>
                    <a:pt x="24" y="15"/>
                  </a:lnTo>
                  <a:lnTo>
                    <a:pt x="23" y="15"/>
                  </a:lnTo>
                  <a:lnTo>
                    <a:pt x="22" y="17"/>
                  </a:lnTo>
                  <a:lnTo>
                    <a:pt x="21" y="18"/>
                  </a:lnTo>
                  <a:lnTo>
                    <a:pt x="21" y="19"/>
                  </a:lnTo>
                  <a:lnTo>
                    <a:pt x="20" y="21"/>
                  </a:lnTo>
                  <a:lnTo>
                    <a:pt x="21" y="22"/>
                  </a:lnTo>
                  <a:lnTo>
                    <a:pt x="21" y="24"/>
                  </a:lnTo>
                  <a:lnTo>
                    <a:pt x="22" y="25"/>
                  </a:lnTo>
                  <a:lnTo>
                    <a:pt x="22" y="26"/>
                  </a:lnTo>
                  <a:lnTo>
                    <a:pt x="24" y="27"/>
                  </a:lnTo>
                  <a:lnTo>
                    <a:pt x="25" y="28"/>
                  </a:lnTo>
                  <a:lnTo>
                    <a:pt x="26" y="28"/>
                  </a:lnTo>
                  <a:lnTo>
                    <a:pt x="28" y="28"/>
                  </a:lnTo>
                  <a:lnTo>
                    <a:pt x="29" y="28"/>
                  </a:lnTo>
                  <a:lnTo>
                    <a:pt x="31" y="28"/>
                  </a:lnTo>
                  <a:lnTo>
                    <a:pt x="32" y="27"/>
                  </a:lnTo>
                  <a:lnTo>
                    <a:pt x="33" y="26"/>
                  </a:lnTo>
                  <a:lnTo>
                    <a:pt x="34" y="25"/>
                  </a:lnTo>
                  <a:lnTo>
                    <a:pt x="35" y="24"/>
                  </a:lnTo>
                  <a:lnTo>
                    <a:pt x="35" y="22"/>
                  </a:lnTo>
                  <a:lnTo>
                    <a:pt x="35" y="21"/>
                  </a:lnTo>
                  <a:lnTo>
                    <a:pt x="35" y="19"/>
                  </a:lnTo>
                  <a:lnTo>
                    <a:pt x="35" y="18"/>
                  </a:lnTo>
                  <a:lnTo>
                    <a:pt x="34" y="17"/>
                  </a:lnTo>
                  <a:lnTo>
                    <a:pt x="33" y="15"/>
                  </a:lnTo>
                  <a:lnTo>
                    <a:pt x="32" y="15"/>
                  </a:lnTo>
                  <a:lnTo>
                    <a:pt x="31" y="14"/>
                  </a:lnTo>
                  <a:lnTo>
                    <a:pt x="29" y="13"/>
                  </a:lnTo>
                  <a:lnTo>
                    <a:pt x="28" y="13"/>
                  </a:lnTo>
                  <a:close/>
                  <a:moveTo>
                    <a:pt x="19" y="0"/>
                  </a:moveTo>
                  <a:lnTo>
                    <a:pt x="179" y="0"/>
                  </a:lnTo>
                  <a:lnTo>
                    <a:pt x="182" y="0"/>
                  </a:lnTo>
                  <a:lnTo>
                    <a:pt x="184" y="1"/>
                  </a:lnTo>
                  <a:lnTo>
                    <a:pt x="187" y="2"/>
                  </a:lnTo>
                  <a:lnTo>
                    <a:pt x="189" y="3"/>
                  </a:lnTo>
                  <a:lnTo>
                    <a:pt x="191" y="4"/>
                  </a:lnTo>
                  <a:lnTo>
                    <a:pt x="192" y="6"/>
                  </a:lnTo>
                  <a:lnTo>
                    <a:pt x="194" y="7"/>
                  </a:lnTo>
                  <a:lnTo>
                    <a:pt x="195" y="9"/>
                  </a:lnTo>
                  <a:lnTo>
                    <a:pt x="196" y="12"/>
                  </a:lnTo>
                  <a:lnTo>
                    <a:pt x="197" y="14"/>
                  </a:lnTo>
                  <a:lnTo>
                    <a:pt x="198" y="16"/>
                  </a:lnTo>
                  <a:lnTo>
                    <a:pt x="198" y="19"/>
                  </a:lnTo>
                  <a:lnTo>
                    <a:pt x="198" y="181"/>
                  </a:lnTo>
                  <a:lnTo>
                    <a:pt x="198" y="184"/>
                  </a:lnTo>
                  <a:lnTo>
                    <a:pt x="197" y="186"/>
                  </a:lnTo>
                  <a:lnTo>
                    <a:pt x="196" y="188"/>
                  </a:lnTo>
                  <a:lnTo>
                    <a:pt x="195" y="190"/>
                  </a:lnTo>
                  <a:lnTo>
                    <a:pt x="194" y="192"/>
                  </a:lnTo>
                  <a:lnTo>
                    <a:pt x="192" y="194"/>
                  </a:lnTo>
                  <a:lnTo>
                    <a:pt x="191" y="196"/>
                  </a:lnTo>
                  <a:lnTo>
                    <a:pt x="189" y="197"/>
                  </a:lnTo>
                  <a:lnTo>
                    <a:pt x="187" y="198"/>
                  </a:lnTo>
                  <a:lnTo>
                    <a:pt x="184" y="199"/>
                  </a:lnTo>
                  <a:lnTo>
                    <a:pt x="182" y="199"/>
                  </a:lnTo>
                  <a:lnTo>
                    <a:pt x="179" y="200"/>
                  </a:lnTo>
                  <a:lnTo>
                    <a:pt x="19" y="200"/>
                  </a:lnTo>
                  <a:lnTo>
                    <a:pt x="16" y="199"/>
                  </a:lnTo>
                  <a:lnTo>
                    <a:pt x="13" y="199"/>
                  </a:lnTo>
                  <a:lnTo>
                    <a:pt x="11" y="198"/>
                  </a:lnTo>
                  <a:lnTo>
                    <a:pt x="9" y="197"/>
                  </a:lnTo>
                  <a:lnTo>
                    <a:pt x="7" y="196"/>
                  </a:lnTo>
                  <a:lnTo>
                    <a:pt x="5" y="194"/>
                  </a:lnTo>
                  <a:lnTo>
                    <a:pt x="4" y="192"/>
                  </a:lnTo>
                  <a:lnTo>
                    <a:pt x="2" y="190"/>
                  </a:lnTo>
                  <a:lnTo>
                    <a:pt x="1" y="188"/>
                  </a:lnTo>
                  <a:lnTo>
                    <a:pt x="1" y="186"/>
                  </a:lnTo>
                  <a:lnTo>
                    <a:pt x="0" y="184"/>
                  </a:lnTo>
                  <a:lnTo>
                    <a:pt x="0" y="181"/>
                  </a:lnTo>
                  <a:lnTo>
                    <a:pt x="0" y="19"/>
                  </a:lnTo>
                  <a:lnTo>
                    <a:pt x="0" y="16"/>
                  </a:lnTo>
                  <a:lnTo>
                    <a:pt x="1" y="14"/>
                  </a:lnTo>
                  <a:lnTo>
                    <a:pt x="1" y="12"/>
                  </a:lnTo>
                  <a:lnTo>
                    <a:pt x="2" y="9"/>
                  </a:lnTo>
                  <a:lnTo>
                    <a:pt x="4" y="7"/>
                  </a:lnTo>
                  <a:lnTo>
                    <a:pt x="5" y="6"/>
                  </a:lnTo>
                  <a:lnTo>
                    <a:pt x="7" y="4"/>
                  </a:lnTo>
                  <a:lnTo>
                    <a:pt x="9" y="3"/>
                  </a:lnTo>
                  <a:lnTo>
                    <a:pt x="11" y="2"/>
                  </a:lnTo>
                  <a:lnTo>
                    <a:pt x="13" y="1"/>
                  </a:lnTo>
                  <a:lnTo>
                    <a:pt x="16"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sp>
          <p:nvSpPr>
            <p:cNvPr id="55" name="Freeform 285"/>
            <p:cNvSpPr>
              <a:spLocks/>
            </p:cNvSpPr>
            <p:nvPr/>
          </p:nvSpPr>
          <p:spPr bwMode="auto">
            <a:xfrm>
              <a:off x="8488390" y="1763706"/>
              <a:ext cx="195263" cy="76200"/>
            </a:xfrm>
            <a:custGeom>
              <a:avLst/>
              <a:gdLst/>
              <a:ahLst/>
              <a:cxnLst>
                <a:cxn ang="0">
                  <a:pos x="31" y="0"/>
                </a:cxn>
                <a:cxn ang="0">
                  <a:pos x="63" y="29"/>
                </a:cxn>
                <a:cxn ang="0">
                  <a:pos x="112" y="27"/>
                </a:cxn>
                <a:cxn ang="0">
                  <a:pos x="115" y="27"/>
                </a:cxn>
                <a:cxn ang="0">
                  <a:pos x="118" y="28"/>
                </a:cxn>
                <a:cxn ang="0">
                  <a:pos x="120" y="31"/>
                </a:cxn>
                <a:cxn ang="0">
                  <a:pos x="123" y="33"/>
                </a:cxn>
                <a:cxn ang="0">
                  <a:pos x="123" y="34"/>
                </a:cxn>
                <a:cxn ang="0">
                  <a:pos x="123" y="35"/>
                </a:cxn>
                <a:cxn ang="0">
                  <a:pos x="122" y="36"/>
                </a:cxn>
                <a:cxn ang="0">
                  <a:pos x="120" y="37"/>
                </a:cxn>
                <a:cxn ang="0">
                  <a:pos x="118" y="38"/>
                </a:cxn>
                <a:cxn ang="0">
                  <a:pos x="116" y="38"/>
                </a:cxn>
                <a:cxn ang="0">
                  <a:pos x="114" y="38"/>
                </a:cxn>
                <a:cxn ang="0">
                  <a:pos x="113" y="38"/>
                </a:cxn>
                <a:cxn ang="0">
                  <a:pos x="80" y="47"/>
                </a:cxn>
                <a:cxn ang="0">
                  <a:pos x="66" y="47"/>
                </a:cxn>
                <a:cxn ang="0">
                  <a:pos x="67" y="45"/>
                </a:cxn>
                <a:cxn ang="0">
                  <a:pos x="66" y="41"/>
                </a:cxn>
                <a:cxn ang="0">
                  <a:pos x="33" y="42"/>
                </a:cxn>
                <a:cxn ang="0">
                  <a:pos x="25" y="41"/>
                </a:cxn>
                <a:cxn ang="0">
                  <a:pos x="16" y="39"/>
                </a:cxn>
                <a:cxn ang="0">
                  <a:pos x="8" y="36"/>
                </a:cxn>
                <a:cxn ang="0">
                  <a:pos x="11" y="34"/>
                </a:cxn>
                <a:cxn ang="0">
                  <a:pos x="4" y="27"/>
                </a:cxn>
                <a:cxn ang="0">
                  <a:pos x="11" y="12"/>
                </a:cxn>
                <a:cxn ang="0">
                  <a:pos x="21" y="20"/>
                </a:cxn>
                <a:cxn ang="0">
                  <a:pos x="23" y="23"/>
                </a:cxn>
                <a:cxn ang="0">
                  <a:pos x="25" y="26"/>
                </a:cxn>
                <a:cxn ang="0">
                  <a:pos x="26" y="28"/>
                </a:cxn>
                <a:cxn ang="0">
                  <a:pos x="27" y="29"/>
                </a:cxn>
                <a:cxn ang="0">
                  <a:pos x="29" y="30"/>
                </a:cxn>
                <a:cxn ang="0">
                  <a:pos x="32" y="30"/>
                </a:cxn>
                <a:cxn ang="0">
                  <a:pos x="45" y="30"/>
                </a:cxn>
                <a:cxn ang="0">
                  <a:pos x="41" y="21"/>
                </a:cxn>
                <a:cxn ang="0">
                  <a:pos x="29" y="0"/>
                </a:cxn>
              </a:cxnLst>
              <a:rect l="0" t="0" r="r" b="b"/>
              <a:pathLst>
                <a:path w="123" h="48">
                  <a:moveTo>
                    <a:pt x="29" y="0"/>
                  </a:moveTo>
                  <a:lnTo>
                    <a:pt x="31" y="0"/>
                  </a:lnTo>
                  <a:lnTo>
                    <a:pt x="35" y="10"/>
                  </a:lnTo>
                  <a:lnTo>
                    <a:pt x="63" y="29"/>
                  </a:lnTo>
                  <a:lnTo>
                    <a:pt x="110" y="26"/>
                  </a:lnTo>
                  <a:lnTo>
                    <a:pt x="112" y="27"/>
                  </a:lnTo>
                  <a:lnTo>
                    <a:pt x="114" y="27"/>
                  </a:lnTo>
                  <a:lnTo>
                    <a:pt x="115" y="27"/>
                  </a:lnTo>
                  <a:lnTo>
                    <a:pt x="117" y="28"/>
                  </a:lnTo>
                  <a:lnTo>
                    <a:pt x="118" y="28"/>
                  </a:lnTo>
                  <a:lnTo>
                    <a:pt x="119" y="29"/>
                  </a:lnTo>
                  <a:lnTo>
                    <a:pt x="120" y="31"/>
                  </a:lnTo>
                  <a:lnTo>
                    <a:pt x="122" y="32"/>
                  </a:lnTo>
                  <a:lnTo>
                    <a:pt x="123" y="33"/>
                  </a:lnTo>
                  <a:lnTo>
                    <a:pt x="123" y="33"/>
                  </a:lnTo>
                  <a:lnTo>
                    <a:pt x="123" y="34"/>
                  </a:lnTo>
                  <a:lnTo>
                    <a:pt x="123" y="34"/>
                  </a:lnTo>
                  <a:lnTo>
                    <a:pt x="123" y="35"/>
                  </a:lnTo>
                  <a:lnTo>
                    <a:pt x="123" y="35"/>
                  </a:lnTo>
                  <a:lnTo>
                    <a:pt x="122" y="36"/>
                  </a:lnTo>
                  <a:lnTo>
                    <a:pt x="122" y="36"/>
                  </a:lnTo>
                  <a:lnTo>
                    <a:pt x="120" y="37"/>
                  </a:lnTo>
                  <a:lnTo>
                    <a:pt x="119" y="37"/>
                  </a:lnTo>
                  <a:lnTo>
                    <a:pt x="118" y="38"/>
                  </a:lnTo>
                  <a:lnTo>
                    <a:pt x="117" y="38"/>
                  </a:lnTo>
                  <a:lnTo>
                    <a:pt x="116" y="38"/>
                  </a:lnTo>
                  <a:lnTo>
                    <a:pt x="115" y="38"/>
                  </a:lnTo>
                  <a:lnTo>
                    <a:pt x="114" y="38"/>
                  </a:lnTo>
                  <a:lnTo>
                    <a:pt x="113" y="38"/>
                  </a:lnTo>
                  <a:lnTo>
                    <a:pt x="113" y="38"/>
                  </a:lnTo>
                  <a:lnTo>
                    <a:pt x="80" y="40"/>
                  </a:lnTo>
                  <a:lnTo>
                    <a:pt x="80" y="47"/>
                  </a:lnTo>
                  <a:lnTo>
                    <a:pt x="78" y="48"/>
                  </a:lnTo>
                  <a:lnTo>
                    <a:pt x="66" y="47"/>
                  </a:lnTo>
                  <a:lnTo>
                    <a:pt x="66" y="46"/>
                  </a:lnTo>
                  <a:lnTo>
                    <a:pt x="67" y="45"/>
                  </a:lnTo>
                  <a:lnTo>
                    <a:pt x="67" y="42"/>
                  </a:lnTo>
                  <a:lnTo>
                    <a:pt x="66" y="41"/>
                  </a:lnTo>
                  <a:lnTo>
                    <a:pt x="38" y="43"/>
                  </a:lnTo>
                  <a:lnTo>
                    <a:pt x="33" y="42"/>
                  </a:lnTo>
                  <a:lnTo>
                    <a:pt x="29" y="42"/>
                  </a:lnTo>
                  <a:lnTo>
                    <a:pt x="25" y="41"/>
                  </a:lnTo>
                  <a:lnTo>
                    <a:pt x="21" y="40"/>
                  </a:lnTo>
                  <a:lnTo>
                    <a:pt x="16" y="39"/>
                  </a:lnTo>
                  <a:lnTo>
                    <a:pt x="12" y="37"/>
                  </a:lnTo>
                  <a:lnTo>
                    <a:pt x="8" y="36"/>
                  </a:lnTo>
                  <a:lnTo>
                    <a:pt x="8" y="35"/>
                  </a:lnTo>
                  <a:lnTo>
                    <a:pt x="11" y="34"/>
                  </a:lnTo>
                  <a:lnTo>
                    <a:pt x="0" y="27"/>
                  </a:lnTo>
                  <a:lnTo>
                    <a:pt x="4" y="27"/>
                  </a:lnTo>
                  <a:lnTo>
                    <a:pt x="14" y="32"/>
                  </a:lnTo>
                  <a:lnTo>
                    <a:pt x="11" y="12"/>
                  </a:lnTo>
                  <a:lnTo>
                    <a:pt x="16" y="12"/>
                  </a:lnTo>
                  <a:lnTo>
                    <a:pt x="21" y="20"/>
                  </a:lnTo>
                  <a:lnTo>
                    <a:pt x="22" y="22"/>
                  </a:lnTo>
                  <a:lnTo>
                    <a:pt x="23" y="23"/>
                  </a:lnTo>
                  <a:lnTo>
                    <a:pt x="24" y="25"/>
                  </a:lnTo>
                  <a:lnTo>
                    <a:pt x="25" y="26"/>
                  </a:lnTo>
                  <a:lnTo>
                    <a:pt x="25" y="27"/>
                  </a:lnTo>
                  <a:lnTo>
                    <a:pt x="26" y="28"/>
                  </a:lnTo>
                  <a:lnTo>
                    <a:pt x="27" y="29"/>
                  </a:lnTo>
                  <a:lnTo>
                    <a:pt x="27" y="29"/>
                  </a:lnTo>
                  <a:lnTo>
                    <a:pt x="28" y="30"/>
                  </a:lnTo>
                  <a:lnTo>
                    <a:pt x="29" y="30"/>
                  </a:lnTo>
                  <a:lnTo>
                    <a:pt x="31" y="30"/>
                  </a:lnTo>
                  <a:lnTo>
                    <a:pt x="32" y="30"/>
                  </a:lnTo>
                  <a:lnTo>
                    <a:pt x="34" y="30"/>
                  </a:lnTo>
                  <a:lnTo>
                    <a:pt x="45" y="30"/>
                  </a:lnTo>
                  <a:lnTo>
                    <a:pt x="40" y="24"/>
                  </a:lnTo>
                  <a:lnTo>
                    <a:pt x="41" y="21"/>
                  </a:lnTo>
                  <a:lnTo>
                    <a:pt x="31" y="10"/>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grpSp>
      <p:grpSp>
        <p:nvGrpSpPr>
          <p:cNvPr id="56" name="Group 55"/>
          <p:cNvGrpSpPr/>
          <p:nvPr/>
        </p:nvGrpSpPr>
        <p:grpSpPr>
          <a:xfrm>
            <a:off x="618884" y="3918022"/>
            <a:ext cx="384174" cy="419100"/>
            <a:chOff x="7072313" y="514351"/>
            <a:chExt cx="384174" cy="314325"/>
          </a:xfrm>
          <a:solidFill>
            <a:schemeClr val="bg1"/>
          </a:solidFill>
        </p:grpSpPr>
        <p:sp>
          <p:nvSpPr>
            <p:cNvPr id="57" name="Freeform 684"/>
            <p:cNvSpPr>
              <a:spLocks/>
            </p:cNvSpPr>
            <p:nvPr/>
          </p:nvSpPr>
          <p:spPr bwMode="auto">
            <a:xfrm>
              <a:off x="7212013" y="514351"/>
              <a:ext cx="68262" cy="66675"/>
            </a:xfrm>
            <a:custGeom>
              <a:avLst/>
              <a:gdLst/>
              <a:ahLst/>
              <a:cxnLst>
                <a:cxn ang="0">
                  <a:pos x="21" y="0"/>
                </a:cxn>
                <a:cxn ang="0">
                  <a:pos x="24" y="0"/>
                </a:cxn>
                <a:cxn ang="0">
                  <a:pos x="28" y="1"/>
                </a:cxn>
                <a:cxn ang="0">
                  <a:pos x="30" y="2"/>
                </a:cxn>
                <a:cxn ang="0">
                  <a:pos x="33" y="3"/>
                </a:cxn>
                <a:cxn ang="0">
                  <a:pos x="35" y="5"/>
                </a:cxn>
                <a:cxn ang="0">
                  <a:pos x="37" y="7"/>
                </a:cxn>
                <a:cxn ang="0">
                  <a:pos x="39" y="9"/>
                </a:cxn>
                <a:cxn ang="0">
                  <a:pos x="41" y="12"/>
                </a:cxn>
                <a:cxn ang="0">
                  <a:pos x="42" y="15"/>
                </a:cxn>
                <a:cxn ang="0">
                  <a:pos x="42" y="18"/>
                </a:cxn>
                <a:cxn ang="0">
                  <a:pos x="43" y="21"/>
                </a:cxn>
                <a:cxn ang="0">
                  <a:pos x="42" y="24"/>
                </a:cxn>
                <a:cxn ang="0">
                  <a:pos x="42" y="27"/>
                </a:cxn>
                <a:cxn ang="0">
                  <a:pos x="41" y="30"/>
                </a:cxn>
                <a:cxn ang="0">
                  <a:pos x="39" y="32"/>
                </a:cxn>
                <a:cxn ang="0">
                  <a:pos x="37" y="35"/>
                </a:cxn>
                <a:cxn ang="0">
                  <a:pos x="35" y="37"/>
                </a:cxn>
                <a:cxn ang="0">
                  <a:pos x="33" y="39"/>
                </a:cxn>
                <a:cxn ang="0">
                  <a:pos x="30" y="40"/>
                </a:cxn>
                <a:cxn ang="0">
                  <a:pos x="28" y="41"/>
                </a:cxn>
                <a:cxn ang="0">
                  <a:pos x="24" y="42"/>
                </a:cxn>
                <a:cxn ang="0">
                  <a:pos x="21" y="42"/>
                </a:cxn>
                <a:cxn ang="0">
                  <a:pos x="18" y="42"/>
                </a:cxn>
                <a:cxn ang="0">
                  <a:pos x="15" y="41"/>
                </a:cxn>
                <a:cxn ang="0">
                  <a:pos x="12" y="40"/>
                </a:cxn>
                <a:cxn ang="0">
                  <a:pos x="10" y="39"/>
                </a:cxn>
                <a:cxn ang="0">
                  <a:pos x="7" y="37"/>
                </a:cxn>
                <a:cxn ang="0">
                  <a:pos x="5" y="35"/>
                </a:cxn>
                <a:cxn ang="0">
                  <a:pos x="4" y="32"/>
                </a:cxn>
                <a:cxn ang="0">
                  <a:pos x="2" y="30"/>
                </a:cxn>
                <a:cxn ang="0">
                  <a:pos x="1" y="27"/>
                </a:cxn>
                <a:cxn ang="0">
                  <a:pos x="0" y="24"/>
                </a:cxn>
                <a:cxn ang="0">
                  <a:pos x="0" y="21"/>
                </a:cxn>
                <a:cxn ang="0">
                  <a:pos x="0" y="18"/>
                </a:cxn>
                <a:cxn ang="0">
                  <a:pos x="1" y="15"/>
                </a:cxn>
                <a:cxn ang="0">
                  <a:pos x="2" y="12"/>
                </a:cxn>
                <a:cxn ang="0">
                  <a:pos x="4" y="9"/>
                </a:cxn>
                <a:cxn ang="0">
                  <a:pos x="5" y="7"/>
                </a:cxn>
                <a:cxn ang="0">
                  <a:pos x="7" y="5"/>
                </a:cxn>
                <a:cxn ang="0">
                  <a:pos x="10" y="3"/>
                </a:cxn>
                <a:cxn ang="0">
                  <a:pos x="12" y="2"/>
                </a:cxn>
                <a:cxn ang="0">
                  <a:pos x="15" y="1"/>
                </a:cxn>
                <a:cxn ang="0">
                  <a:pos x="18" y="0"/>
                </a:cxn>
                <a:cxn ang="0">
                  <a:pos x="21" y="0"/>
                </a:cxn>
              </a:cxnLst>
              <a:rect l="0" t="0" r="r" b="b"/>
              <a:pathLst>
                <a:path w="43" h="42">
                  <a:moveTo>
                    <a:pt x="21" y="0"/>
                  </a:moveTo>
                  <a:lnTo>
                    <a:pt x="24" y="0"/>
                  </a:lnTo>
                  <a:lnTo>
                    <a:pt x="28" y="1"/>
                  </a:lnTo>
                  <a:lnTo>
                    <a:pt x="30" y="2"/>
                  </a:lnTo>
                  <a:lnTo>
                    <a:pt x="33" y="3"/>
                  </a:lnTo>
                  <a:lnTo>
                    <a:pt x="35" y="5"/>
                  </a:lnTo>
                  <a:lnTo>
                    <a:pt x="37" y="7"/>
                  </a:lnTo>
                  <a:lnTo>
                    <a:pt x="39" y="9"/>
                  </a:lnTo>
                  <a:lnTo>
                    <a:pt x="41" y="12"/>
                  </a:lnTo>
                  <a:lnTo>
                    <a:pt x="42" y="15"/>
                  </a:lnTo>
                  <a:lnTo>
                    <a:pt x="42" y="18"/>
                  </a:lnTo>
                  <a:lnTo>
                    <a:pt x="43" y="21"/>
                  </a:lnTo>
                  <a:lnTo>
                    <a:pt x="42" y="24"/>
                  </a:lnTo>
                  <a:lnTo>
                    <a:pt x="42" y="27"/>
                  </a:lnTo>
                  <a:lnTo>
                    <a:pt x="41" y="30"/>
                  </a:lnTo>
                  <a:lnTo>
                    <a:pt x="39" y="32"/>
                  </a:lnTo>
                  <a:lnTo>
                    <a:pt x="37" y="35"/>
                  </a:lnTo>
                  <a:lnTo>
                    <a:pt x="35" y="37"/>
                  </a:lnTo>
                  <a:lnTo>
                    <a:pt x="33" y="39"/>
                  </a:lnTo>
                  <a:lnTo>
                    <a:pt x="30" y="40"/>
                  </a:lnTo>
                  <a:lnTo>
                    <a:pt x="28" y="41"/>
                  </a:lnTo>
                  <a:lnTo>
                    <a:pt x="24" y="42"/>
                  </a:lnTo>
                  <a:lnTo>
                    <a:pt x="21" y="42"/>
                  </a:lnTo>
                  <a:lnTo>
                    <a:pt x="18" y="42"/>
                  </a:lnTo>
                  <a:lnTo>
                    <a:pt x="15" y="41"/>
                  </a:lnTo>
                  <a:lnTo>
                    <a:pt x="12" y="40"/>
                  </a:lnTo>
                  <a:lnTo>
                    <a:pt x="10" y="39"/>
                  </a:lnTo>
                  <a:lnTo>
                    <a:pt x="7" y="37"/>
                  </a:lnTo>
                  <a:lnTo>
                    <a:pt x="5" y="35"/>
                  </a:lnTo>
                  <a:lnTo>
                    <a:pt x="4" y="32"/>
                  </a:lnTo>
                  <a:lnTo>
                    <a:pt x="2" y="30"/>
                  </a:lnTo>
                  <a:lnTo>
                    <a:pt x="1" y="27"/>
                  </a:lnTo>
                  <a:lnTo>
                    <a:pt x="0" y="24"/>
                  </a:lnTo>
                  <a:lnTo>
                    <a:pt x="0" y="21"/>
                  </a:lnTo>
                  <a:lnTo>
                    <a:pt x="0" y="18"/>
                  </a:lnTo>
                  <a:lnTo>
                    <a:pt x="1" y="15"/>
                  </a:lnTo>
                  <a:lnTo>
                    <a:pt x="2" y="12"/>
                  </a:lnTo>
                  <a:lnTo>
                    <a:pt x="4" y="9"/>
                  </a:lnTo>
                  <a:lnTo>
                    <a:pt x="5" y="7"/>
                  </a:lnTo>
                  <a:lnTo>
                    <a:pt x="7" y="5"/>
                  </a:lnTo>
                  <a:lnTo>
                    <a:pt x="10" y="3"/>
                  </a:lnTo>
                  <a:lnTo>
                    <a:pt x="12" y="2"/>
                  </a:lnTo>
                  <a:lnTo>
                    <a:pt x="15" y="1"/>
                  </a:lnTo>
                  <a:lnTo>
                    <a:pt x="18"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sp>
          <p:nvSpPr>
            <p:cNvPr id="58" name="Freeform 685"/>
            <p:cNvSpPr>
              <a:spLocks/>
            </p:cNvSpPr>
            <p:nvPr/>
          </p:nvSpPr>
          <p:spPr bwMode="auto">
            <a:xfrm>
              <a:off x="7072313" y="536576"/>
              <a:ext cx="322262" cy="292100"/>
            </a:xfrm>
            <a:custGeom>
              <a:avLst/>
              <a:gdLst/>
              <a:ahLst/>
              <a:cxnLst>
                <a:cxn ang="0">
                  <a:pos x="198" y="20"/>
                </a:cxn>
                <a:cxn ang="0">
                  <a:pos x="202" y="23"/>
                </a:cxn>
                <a:cxn ang="0">
                  <a:pos x="203" y="27"/>
                </a:cxn>
                <a:cxn ang="0">
                  <a:pos x="202" y="31"/>
                </a:cxn>
                <a:cxn ang="0">
                  <a:pos x="198" y="34"/>
                </a:cxn>
                <a:cxn ang="0">
                  <a:pos x="156" y="38"/>
                </a:cxn>
                <a:cxn ang="0">
                  <a:pos x="158" y="45"/>
                </a:cxn>
                <a:cxn ang="0">
                  <a:pos x="156" y="51"/>
                </a:cxn>
                <a:cxn ang="0">
                  <a:pos x="123" y="78"/>
                </a:cxn>
                <a:cxn ang="0">
                  <a:pos x="119" y="80"/>
                </a:cxn>
                <a:cxn ang="0">
                  <a:pos x="116" y="80"/>
                </a:cxn>
                <a:cxn ang="0">
                  <a:pos x="112" y="78"/>
                </a:cxn>
                <a:cxn ang="0">
                  <a:pos x="79" y="95"/>
                </a:cxn>
                <a:cxn ang="0">
                  <a:pos x="107" y="127"/>
                </a:cxn>
                <a:cxn ang="0">
                  <a:pos x="107" y="174"/>
                </a:cxn>
                <a:cxn ang="0">
                  <a:pos x="105" y="180"/>
                </a:cxn>
                <a:cxn ang="0">
                  <a:pos x="100" y="183"/>
                </a:cxn>
                <a:cxn ang="0">
                  <a:pos x="96" y="184"/>
                </a:cxn>
                <a:cxn ang="0">
                  <a:pos x="90" y="182"/>
                </a:cxn>
                <a:cxn ang="0">
                  <a:pos x="87" y="177"/>
                </a:cxn>
                <a:cxn ang="0">
                  <a:pos x="87" y="135"/>
                </a:cxn>
                <a:cxn ang="0">
                  <a:pos x="48" y="146"/>
                </a:cxn>
                <a:cxn ang="0">
                  <a:pos x="16" y="177"/>
                </a:cxn>
                <a:cxn ang="0">
                  <a:pos x="10" y="178"/>
                </a:cxn>
                <a:cxn ang="0">
                  <a:pos x="5" y="177"/>
                </a:cxn>
                <a:cxn ang="0">
                  <a:pos x="2" y="173"/>
                </a:cxn>
                <a:cxn ang="0">
                  <a:pos x="0" y="168"/>
                </a:cxn>
                <a:cxn ang="0">
                  <a:pos x="1" y="163"/>
                </a:cxn>
                <a:cxn ang="0">
                  <a:pos x="32" y="134"/>
                </a:cxn>
                <a:cxn ang="0">
                  <a:pos x="53" y="90"/>
                </a:cxn>
                <a:cxn ang="0">
                  <a:pos x="54" y="84"/>
                </a:cxn>
                <a:cxn ang="0">
                  <a:pos x="41" y="85"/>
                </a:cxn>
                <a:cxn ang="0">
                  <a:pos x="39" y="89"/>
                </a:cxn>
                <a:cxn ang="0">
                  <a:pos x="35" y="91"/>
                </a:cxn>
                <a:cxn ang="0">
                  <a:pos x="31" y="91"/>
                </a:cxn>
                <a:cxn ang="0">
                  <a:pos x="27" y="88"/>
                </a:cxn>
                <a:cxn ang="0">
                  <a:pos x="25" y="84"/>
                </a:cxn>
                <a:cxn ang="0">
                  <a:pos x="34" y="46"/>
                </a:cxn>
                <a:cxn ang="0">
                  <a:pos x="37" y="41"/>
                </a:cxn>
                <a:cxn ang="0">
                  <a:pos x="79" y="28"/>
                </a:cxn>
                <a:cxn ang="0">
                  <a:pos x="83" y="25"/>
                </a:cxn>
                <a:cxn ang="0">
                  <a:pos x="88" y="23"/>
                </a:cxn>
                <a:cxn ang="0">
                  <a:pos x="94" y="25"/>
                </a:cxn>
                <a:cxn ang="0">
                  <a:pos x="97" y="28"/>
                </a:cxn>
                <a:cxn ang="0">
                  <a:pos x="100" y="33"/>
                </a:cxn>
                <a:cxn ang="0">
                  <a:pos x="144" y="39"/>
                </a:cxn>
                <a:cxn ang="0">
                  <a:pos x="146" y="34"/>
                </a:cxn>
              </a:cxnLst>
              <a:rect l="0" t="0" r="r" b="b"/>
              <a:pathLst>
                <a:path w="203" h="184">
                  <a:moveTo>
                    <a:pt x="196" y="0"/>
                  </a:moveTo>
                  <a:lnTo>
                    <a:pt x="196" y="20"/>
                  </a:lnTo>
                  <a:lnTo>
                    <a:pt x="198" y="20"/>
                  </a:lnTo>
                  <a:lnTo>
                    <a:pt x="199" y="21"/>
                  </a:lnTo>
                  <a:lnTo>
                    <a:pt x="201" y="22"/>
                  </a:lnTo>
                  <a:lnTo>
                    <a:pt x="202" y="23"/>
                  </a:lnTo>
                  <a:lnTo>
                    <a:pt x="203" y="24"/>
                  </a:lnTo>
                  <a:lnTo>
                    <a:pt x="203" y="25"/>
                  </a:lnTo>
                  <a:lnTo>
                    <a:pt x="203" y="27"/>
                  </a:lnTo>
                  <a:lnTo>
                    <a:pt x="203" y="29"/>
                  </a:lnTo>
                  <a:lnTo>
                    <a:pt x="203" y="30"/>
                  </a:lnTo>
                  <a:lnTo>
                    <a:pt x="202" y="31"/>
                  </a:lnTo>
                  <a:lnTo>
                    <a:pt x="201" y="32"/>
                  </a:lnTo>
                  <a:lnTo>
                    <a:pt x="199" y="33"/>
                  </a:lnTo>
                  <a:lnTo>
                    <a:pt x="198" y="34"/>
                  </a:lnTo>
                  <a:lnTo>
                    <a:pt x="196" y="34"/>
                  </a:lnTo>
                  <a:lnTo>
                    <a:pt x="196" y="55"/>
                  </a:lnTo>
                  <a:lnTo>
                    <a:pt x="156" y="38"/>
                  </a:lnTo>
                  <a:lnTo>
                    <a:pt x="156" y="42"/>
                  </a:lnTo>
                  <a:lnTo>
                    <a:pt x="157" y="43"/>
                  </a:lnTo>
                  <a:lnTo>
                    <a:pt x="158" y="45"/>
                  </a:lnTo>
                  <a:lnTo>
                    <a:pt x="158" y="47"/>
                  </a:lnTo>
                  <a:lnTo>
                    <a:pt x="157" y="49"/>
                  </a:lnTo>
                  <a:lnTo>
                    <a:pt x="156" y="51"/>
                  </a:lnTo>
                  <a:lnTo>
                    <a:pt x="156" y="57"/>
                  </a:lnTo>
                  <a:lnTo>
                    <a:pt x="149" y="57"/>
                  </a:lnTo>
                  <a:lnTo>
                    <a:pt x="123" y="78"/>
                  </a:lnTo>
                  <a:lnTo>
                    <a:pt x="121" y="79"/>
                  </a:lnTo>
                  <a:lnTo>
                    <a:pt x="120" y="79"/>
                  </a:lnTo>
                  <a:lnTo>
                    <a:pt x="119" y="80"/>
                  </a:lnTo>
                  <a:lnTo>
                    <a:pt x="117" y="80"/>
                  </a:lnTo>
                  <a:lnTo>
                    <a:pt x="117" y="80"/>
                  </a:lnTo>
                  <a:lnTo>
                    <a:pt x="116" y="80"/>
                  </a:lnTo>
                  <a:lnTo>
                    <a:pt x="115" y="79"/>
                  </a:lnTo>
                  <a:lnTo>
                    <a:pt x="113" y="79"/>
                  </a:lnTo>
                  <a:lnTo>
                    <a:pt x="112" y="78"/>
                  </a:lnTo>
                  <a:lnTo>
                    <a:pt x="111" y="77"/>
                  </a:lnTo>
                  <a:lnTo>
                    <a:pt x="95" y="56"/>
                  </a:lnTo>
                  <a:lnTo>
                    <a:pt x="79" y="95"/>
                  </a:lnTo>
                  <a:lnTo>
                    <a:pt x="105" y="124"/>
                  </a:lnTo>
                  <a:lnTo>
                    <a:pt x="106" y="126"/>
                  </a:lnTo>
                  <a:lnTo>
                    <a:pt x="107" y="127"/>
                  </a:lnTo>
                  <a:lnTo>
                    <a:pt x="108" y="129"/>
                  </a:lnTo>
                  <a:lnTo>
                    <a:pt x="108" y="131"/>
                  </a:lnTo>
                  <a:lnTo>
                    <a:pt x="107" y="174"/>
                  </a:lnTo>
                  <a:lnTo>
                    <a:pt x="106" y="176"/>
                  </a:lnTo>
                  <a:lnTo>
                    <a:pt x="106" y="178"/>
                  </a:lnTo>
                  <a:lnTo>
                    <a:pt x="105" y="180"/>
                  </a:lnTo>
                  <a:lnTo>
                    <a:pt x="104" y="181"/>
                  </a:lnTo>
                  <a:lnTo>
                    <a:pt x="102" y="182"/>
                  </a:lnTo>
                  <a:lnTo>
                    <a:pt x="100" y="183"/>
                  </a:lnTo>
                  <a:lnTo>
                    <a:pt x="98" y="184"/>
                  </a:lnTo>
                  <a:lnTo>
                    <a:pt x="96" y="184"/>
                  </a:lnTo>
                  <a:lnTo>
                    <a:pt x="96" y="184"/>
                  </a:lnTo>
                  <a:lnTo>
                    <a:pt x="94" y="184"/>
                  </a:lnTo>
                  <a:lnTo>
                    <a:pt x="92" y="183"/>
                  </a:lnTo>
                  <a:lnTo>
                    <a:pt x="90" y="182"/>
                  </a:lnTo>
                  <a:lnTo>
                    <a:pt x="89" y="181"/>
                  </a:lnTo>
                  <a:lnTo>
                    <a:pt x="88" y="179"/>
                  </a:lnTo>
                  <a:lnTo>
                    <a:pt x="87" y="177"/>
                  </a:lnTo>
                  <a:lnTo>
                    <a:pt x="86" y="175"/>
                  </a:lnTo>
                  <a:lnTo>
                    <a:pt x="86" y="173"/>
                  </a:lnTo>
                  <a:lnTo>
                    <a:pt x="87" y="135"/>
                  </a:lnTo>
                  <a:lnTo>
                    <a:pt x="67" y="112"/>
                  </a:lnTo>
                  <a:lnTo>
                    <a:pt x="49" y="145"/>
                  </a:lnTo>
                  <a:lnTo>
                    <a:pt x="48" y="146"/>
                  </a:lnTo>
                  <a:lnTo>
                    <a:pt x="47" y="148"/>
                  </a:lnTo>
                  <a:lnTo>
                    <a:pt x="17" y="175"/>
                  </a:lnTo>
                  <a:lnTo>
                    <a:pt x="16" y="177"/>
                  </a:lnTo>
                  <a:lnTo>
                    <a:pt x="14" y="177"/>
                  </a:lnTo>
                  <a:lnTo>
                    <a:pt x="12" y="178"/>
                  </a:lnTo>
                  <a:lnTo>
                    <a:pt x="10" y="178"/>
                  </a:lnTo>
                  <a:lnTo>
                    <a:pt x="9" y="178"/>
                  </a:lnTo>
                  <a:lnTo>
                    <a:pt x="7" y="178"/>
                  </a:lnTo>
                  <a:lnTo>
                    <a:pt x="5" y="177"/>
                  </a:lnTo>
                  <a:lnTo>
                    <a:pt x="4" y="176"/>
                  </a:lnTo>
                  <a:lnTo>
                    <a:pt x="3" y="175"/>
                  </a:lnTo>
                  <a:lnTo>
                    <a:pt x="2" y="173"/>
                  </a:lnTo>
                  <a:lnTo>
                    <a:pt x="1" y="172"/>
                  </a:lnTo>
                  <a:lnTo>
                    <a:pt x="0" y="170"/>
                  </a:lnTo>
                  <a:lnTo>
                    <a:pt x="0" y="168"/>
                  </a:lnTo>
                  <a:lnTo>
                    <a:pt x="0" y="166"/>
                  </a:lnTo>
                  <a:lnTo>
                    <a:pt x="0" y="165"/>
                  </a:lnTo>
                  <a:lnTo>
                    <a:pt x="1" y="163"/>
                  </a:lnTo>
                  <a:lnTo>
                    <a:pt x="2" y="162"/>
                  </a:lnTo>
                  <a:lnTo>
                    <a:pt x="3" y="160"/>
                  </a:lnTo>
                  <a:lnTo>
                    <a:pt x="32" y="134"/>
                  </a:lnTo>
                  <a:lnTo>
                    <a:pt x="54" y="94"/>
                  </a:lnTo>
                  <a:lnTo>
                    <a:pt x="53" y="92"/>
                  </a:lnTo>
                  <a:lnTo>
                    <a:pt x="53" y="90"/>
                  </a:lnTo>
                  <a:lnTo>
                    <a:pt x="53" y="88"/>
                  </a:lnTo>
                  <a:lnTo>
                    <a:pt x="53" y="86"/>
                  </a:lnTo>
                  <a:lnTo>
                    <a:pt x="54" y="84"/>
                  </a:lnTo>
                  <a:lnTo>
                    <a:pt x="68" y="49"/>
                  </a:lnTo>
                  <a:lnTo>
                    <a:pt x="49" y="55"/>
                  </a:lnTo>
                  <a:lnTo>
                    <a:pt x="41" y="85"/>
                  </a:lnTo>
                  <a:lnTo>
                    <a:pt x="41" y="86"/>
                  </a:lnTo>
                  <a:lnTo>
                    <a:pt x="40" y="88"/>
                  </a:lnTo>
                  <a:lnTo>
                    <a:pt x="39" y="89"/>
                  </a:lnTo>
                  <a:lnTo>
                    <a:pt x="37" y="90"/>
                  </a:lnTo>
                  <a:lnTo>
                    <a:pt x="36" y="90"/>
                  </a:lnTo>
                  <a:lnTo>
                    <a:pt x="35" y="91"/>
                  </a:lnTo>
                  <a:lnTo>
                    <a:pt x="33" y="91"/>
                  </a:lnTo>
                  <a:lnTo>
                    <a:pt x="32" y="91"/>
                  </a:lnTo>
                  <a:lnTo>
                    <a:pt x="31" y="91"/>
                  </a:lnTo>
                  <a:lnTo>
                    <a:pt x="29" y="90"/>
                  </a:lnTo>
                  <a:lnTo>
                    <a:pt x="28" y="89"/>
                  </a:lnTo>
                  <a:lnTo>
                    <a:pt x="27" y="88"/>
                  </a:lnTo>
                  <a:lnTo>
                    <a:pt x="26" y="87"/>
                  </a:lnTo>
                  <a:lnTo>
                    <a:pt x="25" y="85"/>
                  </a:lnTo>
                  <a:lnTo>
                    <a:pt x="25" y="84"/>
                  </a:lnTo>
                  <a:lnTo>
                    <a:pt x="24" y="82"/>
                  </a:lnTo>
                  <a:lnTo>
                    <a:pt x="25" y="80"/>
                  </a:lnTo>
                  <a:lnTo>
                    <a:pt x="34" y="46"/>
                  </a:lnTo>
                  <a:lnTo>
                    <a:pt x="35" y="44"/>
                  </a:lnTo>
                  <a:lnTo>
                    <a:pt x="35" y="43"/>
                  </a:lnTo>
                  <a:lnTo>
                    <a:pt x="37" y="41"/>
                  </a:lnTo>
                  <a:lnTo>
                    <a:pt x="38" y="40"/>
                  </a:lnTo>
                  <a:lnTo>
                    <a:pt x="40" y="40"/>
                  </a:lnTo>
                  <a:lnTo>
                    <a:pt x="79" y="28"/>
                  </a:lnTo>
                  <a:lnTo>
                    <a:pt x="80" y="26"/>
                  </a:lnTo>
                  <a:lnTo>
                    <a:pt x="82" y="26"/>
                  </a:lnTo>
                  <a:lnTo>
                    <a:pt x="83" y="25"/>
                  </a:lnTo>
                  <a:lnTo>
                    <a:pt x="85" y="24"/>
                  </a:lnTo>
                  <a:lnTo>
                    <a:pt x="87" y="23"/>
                  </a:lnTo>
                  <a:lnTo>
                    <a:pt x="88" y="23"/>
                  </a:lnTo>
                  <a:lnTo>
                    <a:pt x="90" y="23"/>
                  </a:lnTo>
                  <a:lnTo>
                    <a:pt x="92" y="24"/>
                  </a:lnTo>
                  <a:lnTo>
                    <a:pt x="94" y="25"/>
                  </a:lnTo>
                  <a:lnTo>
                    <a:pt x="95" y="26"/>
                  </a:lnTo>
                  <a:lnTo>
                    <a:pt x="96" y="27"/>
                  </a:lnTo>
                  <a:lnTo>
                    <a:pt x="97" y="28"/>
                  </a:lnTo>
                  <a:lnTo>
                    <a:pt x="98" y="30"/>
                  </a:lnTo>
                  <a:lnTo>
                    <a:pt x="99" y="32"/>
                  </a:lnTo>
                  <a:lnTo>
                    <a:pt x="100" y="33"/>
                  </a:lnTo>
                  <a:lnTo>
                    <a:pt x="100" y="35"/>
                  </a:lnTo>
                  <a:lnTo>
                    <a:pt x="119" y="59"/>
                  </a:lnTo>
                  <a:lnTo>
                    <a:pt x="144" y="39"/>
                  </a:lnTo>
                  <a:lnTo>
                    <a:pt x="145" y="39"/>
                  </a:lnTo>
                  <a:lnTo>
                    <a:pt x="146" y="38"/>
                  </a:lnTo>
                  <a:lnTo>
                    <a:pt x="146" y="34"/>
                  </a:lnTo>
                  <a:lnTo>
                    <a:pt x="131" y="27"/>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sp>
          <p:nvSpPr>
            <p:cNvPr id="59" name="Freeform 686"/>
            <p:cNvSpPr>
              <a:spLocks/>
            </p:cNvSpPr>
            <p:nvPr/>
          </p:nvSpPr>
          <p:spPr bwMode="auto">
            <a:xfrm>
              <a:off x="7394575" y="517526"/>
              <a:ext cx="61912" cy="123825"/>
            </a:xfrm>
            <a:custGeom>
              <a:avLst/>
              <a:gdLst/>
              <a:ahLst/>
              <a:cxnLst>
                <a:cxn ang="0">
                  <a:pos x="0" y="0"/>
                </a:cxn>
                <a:cxn ang="0">
                  <a:pos x="4" y="1"/>
                </a:cxn>
                <a:cxn ang="0">
                  <a:pos x="9" y="1"/>
                </a:cxn>
                <a:cxn ang="0">
                  <a:pos x="12" y="2"/>
                </a:cxn>
                <a:cxn ang="0">
                  <a:pos x="16" y="4"/>
                </a:cxn>
                <a:cxn ang="0">
                  <a:pos x="20" y="6"/>
                </a:cxn>
                <a:cxn ang="0">
                  <a:pos x="23" y="8"/>
                </a:cxn>
                <a:cxn ang="0">
                  <a:pos x="26" y="10"/>
                </a:cxn>
                <a:cxn ang="0">
                  <a:pos x="29" y="13"/>
                </a:cxn>
                <a:cxn ang="0">
                  <a:pos x="31" y="16"/>
                </a:cxn>
                <a:cxn ang="0">
                  <a:pos x="34" y="20"/>
                </a:cxn>
                <a:cxn ang="0">
                  <a:pos x="35" y="23"/>
                </a:cxn>
                <a:cxn ang="0">
                  <a:pos x="37" y="27"/>
                </a:cxn>
                <a:cxn ang="0">
                  <a:pos x="38" y="31"/>
                </a:cxn>
                <a:cxn ang="0">
                  <a:pos x="39" y="35"/>
                </a:cxn>
                <a:cxn ang="0">
                  <a:pos x="39" y="39"/>
                </a:cxn>
                <a:cxn ang="0">
                  <a:pos x="39" y="43"/>
                </a:cxn>
                <a:cxn ang="0">
                  <a:pos x="38" y="47"/>
                </a:cxn>
                <a:cxn ang="0">
                  <a:pos x="37" y="51"/>
                </a:cxn>
                <a:cxn ang="0">
                  <a:pos x="35" y="55"/>
                </a:cxn>
                <a:cxn ang="0">
                  <a:pos x="34" y="59"/>
                </a:cxn>
                <a:cxn ang="0">
                  <a:pos x="31" y="62"/>
                </a:cxn>
                <a:cxn ang="0">
                  <a:pos x="29" y="65"/>
                </a:cxn>
                <a:cxn ang="0">
                  <a:pos x="26" y="68"/>
                </a:cxn>
                <a:cxn ang="0">
                  <a:pos x="23" y="70"/>
                </a:cxn>
                <a:cxn ang="0">
                  <a:pos x="20" y="72"/>
                </a:cxn>
                <a:cxn ang="0">
                  <a:pos x="16" y="74"/>
                </a:cxn>
                <a:cxn ang="0">
                  <a:pos x="12" y="76"/>
                </a:cxn>
                <a:cxn ang="0">
                  <a:pos x="9" y="77"/>
                </a:cxn>
                <a:cxn ang="0">
                  <a:pos x="4" y="78"/>
                </a:cxn>
                <a:cxn ang="0">
                  <a:pos x="0" y="78"/>
                </a:cxn>
                <a:cxn ang="0">
                  <a:pos x="0" y="75"/>
                </a:cxn>
                <a:cxn ang="0">
                  <a:pos x="4" y="75"/>
                </a:cxn>
                <a:cxn ang="0">
                  <a:pos x="8" y="74"/>
                </a:cxn>
                <a:cxn ang="0">
                  <a:pos x="12" y="73"/>
                </a:cxn>
                <a:cxn ang="0">
                  <a:pos x="15" y="72"/>
                </a:cxn>
                <a:cxn ang="0">
                  <a:pos x="18" y="70"/>
                </a:cxn>
                <a:cxn ang="0">
                  <a:pos x="21" y="68"/>
                </a:cxn>
                <a:cxn ang="0">
                  <a:pos x="24" y="66"/>
                </a:cxn>
                <a:cxn ang="0">
                  <a:pos x="27" y="63"/>
                </a:cxn>
                <a:cxn ang="0">
                  <a:pos x="29" y="60"/>
                </a:cxn>
                <a:cxn ang="0">
                  <a:pos x="31" y="57"/>
                </a:cxn>
                <a:cxn ang="0">
                  <a:pos x="33" y="54"/>
                </a:cxn>
                <a:cxn ang="0">
                  <a:pos x="34" y="50"/>
                </a:cxn>
                <a:cxn ang="0">
                  <a:pos x="35" y="47"/>
                </a:cxn>
                <a:cxn ang="0">
                  <a:pos x="36" y="43"/>
                </a:cxn>
                <a:cxn ang="0">
                  <a:pos x="36" y="39"/>
                </a:cxn>
                <a:cxn ang="0">
                  <a:pos x="36" y="35"/>
                </a:cxn>
                <a:cxn ang="0">
                  <a:pos x="35" y="31"/>
                </a:cxn>
                <a:cxn ang="0">
                  <a:pos x="34" y="28"/>
                </a:cxn>
                <a:cxn ang="0">
                  <a:pos x="33" y="24"/>
                </a:cxn>
                <a:cxn ang="0">
                  <a:pos x="31" y="21"/>
                </a:cxn>
                <a:cxn ang="0">
                  <a:pos x="29" y="18"/>
                </a:cxn>
                <a:cxn ang="0">
                  <a:pos x="27" y="15"/>
                </a:cxn>
                <a:cxn ang="0">
                  <a:pos x="24" y="12"/>
                </a:cxn>
                <a:cxn ang="0">
                  <a:pos x="21" y="10"/>
                </a:cxn>
                <a:cxn ang="0">
                  <a:pos x="18" y="8"/>
                </a:cxn>
                <a:cxn ang="0">
                  <a:pos x="15" y="6"/>
                </a:cxn>
                <a:cxn ang="0">
                  <a:pos x="12" y="5"/>
                </a:cxn>
                <a:cxn ang="0">
                  <a:pos x="8" y="4"/>
                </a:cxn>
                <a:cxn ang="0">
                  <a:pos x="4" y="3"/>
                </a:cxn>
                <a:cxn ang="0">
                  <a:pos x="0" y="3"/>
                </a:cxn>
                <a:cxn ang="0">
                  <a:pos x="0" y="0"/>
                </a:cxn>
              </a:cxnLst>
              <a:rect l="0" t="0" r="r" b="b"/>
              <a:pathLst>
                <a:path w="39" h="78">
                  <a:moveTo>
                    <a:pt x="0" y="0"/>
                  </a:moveTo>
                  <a:lnTo>
                    <a:pt x="4" y="1"/>
                  </a:lnTo>
                  <a:lnTo>
                    <a:pt x="9" y="1"/>
                  </a:lnTo>
                  <a:lnTo>
                    <a:pt x="12" y="2"/>
                  </a:lnTo>
                  <a:lnTo>
                    <a:pt x="16" y="4"/>
                  </a:lnTo>
                  <a:lnTo>
                    <a:pt x="20" y="6"/>
                  </a:lnTo>
                  <a:lnTo>
                    <a:pt x="23" y="8"/>
                  </a:lnTo>
                  <a:lnTo>
                    <a:pt x="26" y="10"/>
                  </a:lnTo>
                  <a:lnTo>
                    <a:pt x="29" y="13"/>
                  </a:lnTo>
                  <a:lnTo>
                    <a:pt x="31" y="16"/>
                  </a:lnTo>
                  <a:lnTo>
                    <a:pt x="34" y="20"/>
                  </a:lnTo>
                  <a:lnTo>
                    <a:pt x="35" y="23"/>
                  </a:lnTo>
                  <a:lnTo>
                    <a:pt x="37" y="27"/>
                  </a:lnTo>
                  <a:lnTo>
                    <a:pt x="38" y="31"/>
                  </a:lnTo>
                  <a:lnTo>
                    <a:pt x="39" y="35"/>
                  </a:lnTo>
                  <a:lnTo>
                    <a:pt x="39" y="39"/>
                  </a:lnTo>
                  <a:lnTo>
                    <a:pt x="39" y="43"/>
                  </a:lnTo>
                  <a:lnTo>
                    <a:pt x="38" y="47"/>
                  </a:lnTo>
                  <a:lnTo>
                    <a:pt x="37" y="51"/>
                  </a:lnTo>
                  <a:lnTo>
                    <a:pt x="35" y="55"/>
                  </a:lnTo>
                  <a:lnTo>
                    <a:pt x="34" y="59"/>
                  </a:lnTo>
                  <a:lnTo>
                    <a:pt x="31" y="62"/>
                  </a:lnTo>
                  <a:lnTo>
                    <a:pt x="29" y="65"/>
                  </a:lnTo>
                  <a:lnTo>
                    <a:pt x="26" y="68"/>
                  </a:lnTo>
                  <a:lnTo>
                    <a:pt x="23" y="70"/>
                  </a:lnTo>
                  <a:lnTo>
                    <a:pt x="20" y="72"/>
                  </a:lnTo>
                  <a:lnTo>
                    <a:pt x="16" y="74"/>
                  </a:lnTo>
                  <a:lnTo>
                    <a:pt x="12" y="76"/>
                  </a:lnTo>
                  <a:lnTo>
                    <a:pt x="9" y="77"/>
                  </a:lnTo>
                  <a:lnTo>
                    <a:pt x="4" y="78"/>
                  </a:lnTo>
                  <a:lnTo>
                    <a:pt x="0" y="78"/>
                  </a:lnTo>
                  <a:lnTo>
                    <a:pt x="0" y="75"/>
                  </a:lnTo>
                  <a:lnTo>
                    <a:pt x="4" y="75"/>
                  </a:lnTo>
                  <a:lnTo>
                    <a:pt x="8" y="74"/>
                  </a:lnTo>
                  <a:lnTo>
                    <a:pt x="12" y="73"/>
                  </a:lnTo>
                  <a:lnTo>
                    <a:pt x="15" y="72"/>
                  </a:lnTo>
                  <a:lnTo>
                    <a:pt x="18" y="70"/>
                  </a:lnTo>
                  <a:lnTo>
                    <a:pt x="21" y="68"/>
                  </a:lnTo>
                  <a:lnTo>
                    <a:pt x="24" y="66"/>
                  </a:lnTo>
                  <a:lnTo>
                    <a:pt x="27" y="63"/>
                  </a:lnTo>
                  <a:lnTo>
                    <a:pt x="29" y="60"/>
                  </a:lnTo>
                  <a:lnTo>
                    <a:pt x="31" y="57"/>
                  </a:lnTo>
                  <a:lnTo>
                    <a:pt x="33" y="54"/>
                  </a:lnTo>
                  <a:lnTo>
                    <a:pt x="34" y="50"/>
                  </a:lnTo>
                  <a:lnTo>
                    <a:pt x="35" y="47"/>
                  </a:lnTo>
                  <a:lnTo>
                    <a:pt x="36" y="43"/>
                  </a:lnTo>
                  <a:lnTo>
                    <a:pt x="36" y="39"/>
                  </a:lnTo>
                  <a:lnTo>
                    <a:pt x="36" y="35"/>
                  </a:lnTo>
                  <a:lnTo>
                    <a:pt x="35" y="31"/>
                  </a:lnTo>
                  <a:lnTo>
                    <a:pt x="34" y="28"/>
                  </a:lnTo>
                  <a:lnTo>
                    <a:pt x="33" y="24"/>
                  </a:lnTo>
                  <a:lnTo>
                    <a:pt x="31" y="21"/>
                  </a:lnTo>
                  <a:lnTo>
                    <a:pt x="29" y="18"/>
                  </a:lnTo>
                  <a:lnTo>
                    <a:pt x="27" y="15"/>
                  </a:lnTo>
                  <a:lnTo>
                    <a:pt x="24" y="12"/>
                  </a:lnTo>
                  <a:lnTo>
                    <a:pt x="21" y="10"/>
                  </a:lnTo>
                  <a:lnTo>
                    <a:pt x="18" y="8"/>
                  </a:lnTo>
                  <a:lnTo>
                    <a:pt x="15" y="6"/>
                  </a:lnTo>
                  <a:lnTo>
                    <a:pt x="12" y="5"/>
                  </a:lnTo>
                  <a:lnTo>
                    <a:pt x="8" y="4"/>
                  </a:lnTo>
                  <a:lnTo>
                    <a:pt x="4"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sp>
          <p:nvSpPr>
            <p:cNvPr id="60" name="Freeform 687"/>
            <p:cNvSpPr>
              <a:spLocks/>
            </p:cNvSpPr>
            <p:nvPr/>
          </p:nvSpPr>
          <p:spPr bwMode="auto">
            <a:xfrm>
              <a:off x="7394575" y="534988"/>
              <a:ext cx="44450" cy="88900"/>
            </a:xfrm>
            <a:custGeom>
              <a:avLst/>
              <a:gdLst/>
              <a:ahLst/>
              <a:cxnLst>
                <a:cxn ang="0">
                  <a:pos x="0" y="0"/>
                </a:cxn>
                <a:cxn ang="0">
                  <a:pos x="4" y="0"/>
                </a:cxn>
                <a:cxn ang="0">
                  <a:pos x="7" y="1"/>
                </a:cxn>
                <a:cxn ang="0">
                  <a:pos x="10" y="2"/>
                </a:cxn>
                <a:cxn ang="0">
                  <a:pos x="13" y="3"/>
                </a:cxn>
                <a:cxn ang="0">
                  <a:pos x="16" y="5"/>
                </a:cxn>
                <a:cxn ang="0">
                  <a:pos x="19" y="7"/>
                </a:cxn>
                <a:cxn ang="0">
                  <a:pos x="21" y="10"/>
                </a:cxn>
                <a:cxn ang="0">
                  <a:pos x="23" y="12"/>
                </a:cxn>
                <a:cxn ang="0">
                  <a:pos x="25" y="15"/>
                </a:cxn>
                <a:cxn ang="0">
                  <a:pos x="26" y="18"/>
                </a:cxn>
                <a:cxn ang="0">
                  <a:pos x="27" y="21"/>
                </a:cxn>
                <a:cxn ang="0">
                  <a:pos x="28" y="25"/>
                </a:cxn>
                <a:cxn ang="0">
                  <a:pos x="28" y="28"/>
                </a:cxn>
                <a:cxn ang="0">
                  <a:pos x="28" y="32"/>
                </a:cxn>
                <a:cxn ang="0">
                  <a:pos x="27" y="35"/>
                </a:cxn>
                <a:cxn ang="0">
                  <a:pos x="26" y="38"/>
                </a:cxn>
                <a:cxn ang="0">
                  <a:pos x="25" y="41"/>
                </a:cxn>
                <a:cxn ang="0">
                  <a:pos x="23" y="44"/>
                </a:cxn>
                <a:cxn ang="0">
                  <a:pos x="21" y="47"/>
                </a:cxn>
                <a:cxn ang="0">
                  <a:pos x="19" y="49"/>
                </a:cxn>
                <a:cxn ang="0">
                  <a:pos x="16" y="51"/>
                </a:cxn>
                <a:cxn ang="0">
                  <a:pos x="13" y="53"/>
                </a:cxn>
                <a:cxn ang="0">
                  <a:pos x="10" y="54"/>
                </a:cxn>
                <a:cxn ang="0">
                  <a:pos x="7" y="55"/>
                </a:cxn>
                <a:cxn ang="0">
                  <a:pos x="4" y="56"/>
                </a:cxn>
                <a:cxn ang="0">
                  <a:pos x="0" y="56"/>
                </a:cxn>
                <a:cxn ang="0">
                  <a:pos x="0" y="53"/>
                </a:cxn>
                <a:cxn ang="0">
                  <a:pos x="4" y="53"/>
                </a:cxn>
                <a:cxn ang="0">
                  <a:pos x="7" y="53"/>
                </a:cxn>
                <a:cxn ang="0">
                  <a:pos x="10" y="51"/>
                </a:cxn>
                <a:cxn ang="0">
                  <a:pos x="13" y="50"/>
                </a:cxn>
                <a:cxn ang="0">
                  <a:pos x="16" y="48"/>
                </a:cxn>
                <a:cxn ang="0">
                  <a:pos x="18" y="46"/>
                </a:cxn>
                <a:cxn ang="0">
                  <a:pos x="20" y="44"/>
                </a:cxn>
                <a:cxn ang="0">
                  <a:pos x="22" y="41"/>
                </a:cxn>
                <a:cxn ang="0">
                  <a:pos x="23" y="38"/>
                </a:cxn>
                <a:cxn ang="0">
                  <a:pos x="25" y="35"/>
                </a:cxn>
                <a:cxn ang="0">
                  <a:pos x="25" y="32"/>
                </a:cxn>
                <a:cxn ang="0">
                  <a:pos x="25" y="28"/>
                </a:cxn>
                <a:cxn ang="0">
                  <a:pos x="25" y="25"/>
                </a:cxn>
                <a:cxn ang="0">
                  <a:pos x="25" y="21"/>
                </a:cxn>
                <a:cxn ang="0">
                  <a:pos x="23" y="18"/>
                </a:cxn>
                <a:cxn ang="0">
                  <a:pos x="22" y="15"/>
                </a:cxn>
                <a:cxn ang="0">
                  <a:pos x="20" y="13"/>
                </a:cxn>
                <a:cxn ang="0">
                  <a:pos x="18" y="10"/>
                </a:cxn>
                <a:cxn ang="0">
                  <a:pos x="16" y="8"/>
                </a:cxn>
                <a:cxn ang="0">
                  <a:pos x="13" y="6"/>
                </a:cxn>
                <a:cxn ang="0">
                  <a:pos x="10" y="5"/>
                </a:cxn>
                <a:cxn ang="0">
                  <a:pos x="7" y="4"/>
                </a:cxn>
                <a:cxn ang="0">
                  <a:pos x="4" y="3"/>
                </a:cxn>
                <a:cxn ang="0">
                  <a:pos x="0" y="3"/>
                </a:cxn>
                <a:cxn ang="0">
                  <a:pos x="0" y="0"/>
                </a:cxn>
              </a:cxnLst>
              <a:rect l="0" t="0" r="r" b="b"/>
              <a:pathLst>
                <a:path w="28" h="56">
                  <a:moveTo>
                    <a:pt x="0" y="0"/>
                  </a:moveTo>
                  <a:lnTo>
                    <a:pt x="4" y="0"/>
                  </a:lnTo>
                  <a:lnTo>
                    <a:pt x="7" y="1"/>
                  </a:lnTo>
                  <a:lnTo>
                    <a:pt x="10" y="2"/>
                  </a:lnTo>
                  <a:lnTo>
                    <a:pt x="13" y="3"/>
                  </a:lnTo>
                  <a:lnTo>
                    <a:pt x="16" y="5"/>
                  </a:lnTo>
                  <a:lnTo>
                    <a:pt x="19" y="7"/>
                  </a:lnTo>
                  <a:lnTo>
                    <a:pt x="21" y="10"/>
                  </a:lnTo>
                  <a:lnTo>
                    <a:pt x="23" y="12"/>
                  </a:lnTo>
                  <a:lnTo>
                    <a:pt x="25" y="15"/>
                  </a:lnTo>
                  <a:lnTo>
                    <a:pt x="26" y="18"/>
                  </a:lnTo>
                  <a:lnTo>
                    <a:pt x="27" y="21"/>
                  </a:lnTo>
                  <a:lnTo>
                    <a:pt x="28" y="25"/>
                  </a:lnTo>
                  <a:lnTo>
                    <a:pt x="28" y="28"/>
                  </a:lnTo>
                  <a:lnTo>
                    <a:pt x="28" y="32"/>
                  </a:lnTo>
                  <a:lnTo>
                    <a:pt x="27" y="35"/>
                  </a:lnTo>
                  <a:lnTo>
                    <a:pt x="26" y="38"/>
                  </a:lnTo>
                  <a:lnTo>
                    <a:pt x="25" y="41"/>
                  </a:lnTo>
                  <a:lnTo>
                    <a:pt x="23" y="44"/>
                  </a:lnTo>
                  <a:lnTo>
                    <a:pt x="21" y="47"/>
                  </a:lnTo>
                  <a:lnTo>
                    <a:pt x="19" y="49"/>
                  </a:lnTo>
                  <a:lnTo>
                    <a:pt x="16" y="51"/>
                  </a:lnTo>
                  <a:lnTo>
                    <a:pt x="13" y="53"/>
                  </a:lnTo>
                  <a:lnTo>
                    <a:pt x="10" y="54"/>
                  </a:lnTo>
                  <a:lnTo>
                    <a:pt x="7" y="55"/>
                  </a:lnTo>
                  <a:lnTo>
                    <a:pt x="4" y="56"/>
                  </a:lnTo>
                  <a:lnTo>
                    <a:pt x="0" y="56"/>
                  </a:lnTo>
                  <a:lnTo>
                    <a:pt x="0" y="53"/>
                  </a:lnTo>
                  <a:lnTo>
                    <a:pt x="4" y="53"/>
                  </a:lnTo>
                  <a:lnTo>
                    <a:pt x="7" y="53"/>
                  </a:lnTo>
                  <a:lnTo>
                    <a:pt x="10" y="51"/>
                  </a:lnTo>
                  <a:lnTo>
                    <a:pt x="13" y="50"/>
                  </a:lnTo>
                  <a:lnTo>
                    <a:pt x="16" y="48"/>
                  </a:lnTo>
                  <a:lnTo>
                    <a:pt x="18" y="46"/>
                  </a:lnTo>
                  <a:lnTo>
                    <a:pt x="20" y="44"/>
                  </a:lnTo>
                  <a:lnTo>
                    <a:pt x="22" y="41"/>
                  </a:lnTo>
                  <a:lnTo>
                    <a:pt x="23" y="38"/>
                  </a:lnTo>
                  <a:lnTo>
                    <a:pt x="25" y="35"/>
                  </a:lnTo>
                  <a:lnTo>
                    <a:pt x="25" y="32"/>
                  </a:lnTo>
                  <a:lnTo>
                    <a:pt x="25" y="28"/>
                  </a:lnTo>
                  <a:lnTo>
                    <a:pt x="25" y="25"/>
                  </a:lnTo>
                  <a:lnTo>
                    <a:pt x="25" y="21"/>
                  </a:lnTo>
                  <a:lnTo>
                    <a:pt x="23" y="18"/>
                  </a:lnTo>
                  <a:lnTo>
                    <a:pt x="22" y="15"/>
                  </a:lnTo>
                  <a:lnTo>
                    <a:pt x="20" y="13"/>
                  </a:lnTo>
                  <a:lnTo>
                    <a:pt x="18" y="10"/>
                  </a:lnTo>
                  <a:lnTo>
                    <a:pt x="16" y="8"/>
                  </a:lnTo>
                  <a:lnTo>
                    <a:pt x="13" y="6"/>
                  </a:lnTo>
                  <a:lnTo>
                    <a:pt x="10" y="5"/>
                  </a:lnTo>
                  <a:lnTo>
                    <a:pt x="7" y="4"/>
                  </a:lnTo>
                  <a:lnTo>
                    <a:pt x="4"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sp>
          <p:nvSpPr>
            <p:cNvPr id="61" name="Freeform 688"/>
            <p:cNvSpPr>
              <a:spLocks/>
            </p:cNvSpPr>
            <p:nvPr/>
          </p:nvSpPr>
          <p:spPr bwMode="auto">
            <a:xfrm>
              <a:off x="7394575" y="552451"/>
              <a:ext cx="28575" cy="53975"/>
            </a:xfrm>
            <a:custGeom>
              <a:avLst/>
              <a:gdLst/>
              <a:ahLst/>
              <a:cxnLst>
                <a:cxn ang="0">
                  <a:pos x="0" y="0"/>
                </a:cxn>
                <a:cxn ang="0">
                  <a:pos x="3" y="0"/>
                </a:cxn>
                <a:cxn ang="0">
                  <a:pos x="6" y="1"/>
                </a:cxn>
                <a:cxn ang="0">
                  <a:pos x="8" y="2"/>
                </a:cxn>
                <a:cxn ang="0">
                  <a:pos x="10" y="3"/>
                </a:cxn>
                <a:cxn ang="0">
                  <a:pos x="12" y="5"/>
                </a:cxn>
                <a:cxn ang="0">
                  <a:pos x="14" y="7"/>
                </a:cxn>
                <a:cxn ang="0">
                  <a:pos x="16" y="9"/>
                </a:cxn>
                <a:cxn ang="0">
                  <a:pos x="17" y="12"/>
                </a:cxn>
                <a:cxn ang="0">
                  <a:pos x="17" y="14"/>
                </a:cxn>
                <a:cxn ang="0">
                  <a:pos x="18" y="17"/>
                </a:cxn>
                <a:cxn ang="0">
                  <a:pos x="17" y="20"/>
                </a:cxn>
                <a:cxn ang="0">
                  <a:pos x="17" y="23"/>
                </a:cxn>
                <a:cxn ang="0">
                  <a:pos x="16" y="25"/>
                </a:cxn>
                <a:cxn ang="0">
                  <a:pos x="14" y="27"/>
                </a:cxn>
                <a:cxn ang="0">
                  <a:pos x="12" y="29"/>
                </a:cxn>
                <a:cxn ang="0">
                  <a:pos x="10" y="31"/>
                </a:cxn>
                <a:cxn ang="0">
                  <a:pos x="8" y="33"/>
                </a:cxn>
                <a:cxn ang="0">
                  <a:pos x="6" y="34"/>
                </a:cxn>
                <a:cxn ang="0">
                  <a:pos x="3" y="34"/>
                </a:cxn>
                <a:cxn ang="0">
                  <a:pos x="0" y="34"/>
                </a:cxn>
                <a:cxn ang="0">
                  <a:pos x="0" y="32"/>
                </a:cxn>
                <a:cxn ang="0">
                  <a:pos x="3" y="32"/>
                </a:cxn>
                <a:cxn ang="0">
                  <a:pos x="5" y="31"/>
                </a:cxn>
                <a:cxn ang="0">
                  <a:pos x="7" y="30"/>
                </a:cxn>
                <a:cxn ang="0">
                  <a:pos x="9" y="29"/>
                </a:cxn>
                <a:cxn ang="0">
                  <a:pos x="11" y="27"/>
                </a:cxn>
                <a:cxn ang="0">
                  <a:pos x="12" y="26"/>
                </a:cxn>
                <a:cxn ang="0">
                  <a:pos x="13" y="24"/>
                </a:cxn>
                <a:cxn ang="0">
                  <a:pos x="14" y="22"/>
                </a:cxn>
                <a:cxn ang="0">
                  <a:pos x="15" y="19"/>
                </a:cxn>
                <a:cxn ang="0">
                  <a:pos x="15" y="17"/>
                </a:cxn>
                <a:cxn ang="0">
                  <a:pos x="15" y="15"/>
                </a:cxn>
                <a:cxn ang="0">
                  <a:pos x="14" y="12"/>
                </a:cxn>
                <a:cxn ang="0">
                  <a:pos x="13" y="10"/>
                </a:cxn>
                <a:cxn ang="0">
                  <a:pos x="12" y="8"/>
                </a:cxn>
                <a:cxn ang="0">
                  <a:pos x="11" y="7"/>
                </a:cxn>
                <a:cxn ang="0">
                  <a:pos x="9" y="5"/>
                </a:cxn>
                <a:cxn ang="0">
                  <a:pos x="7" y="4"/>
                </a:cxn>
                <a:cxn ang="0">
                  <a:pos x="5" y="3"/>
                </a:cxn>
                <a:cxn ang="0">
                  <a:pos x="3" y="3"/>
                </a:cxn>
                <a:cxn ang="0">
                  <a:pos x="0" y="2"/>
                </a:cxn>
                <a:cxn ang="0">
                  <a:pos x="0" y="0"/>
                </a:cxn>
              </a:cxnLst>
              <a:rect l="0" t="0" r="r" b="b"/>
              <a:pathLst>
                <a:path w="18" h="34">
                  <a:moveTo>
                    <a:pt x="0" y="0"/>
                  </a:moveTo>
                  <a:lnTo>
                    <a:pt x="3" y="0"/>
                  </a:lnTo>
                  <a:lnTo>
                    <a:pt x="6" y="1"/>
                  </a:lnTo>
                  <a:lnTo>
                    <a:pt x="8" y="2"/>
                  </a:lnTo>
                  <a:lnTo>
                    <a:pt x="10" y="3"/>
                  </a:lnTo>
                  <a:lnTo>
                    <a:pt x="12" y="5"/>
                  </a:lnTo>
                  <a:lnTo>
                    <a:pt x="14" y="7"/>
                  </a:lnTo>
                  <a:lnTo>
                    <a:pt x="16" y="9"/>
                  </a:lnTo>
                  <a:lnTo>
                    <a:pt x="17" y="12"/>
                  </a:lnTo>
                  <a:lnTo>
                    <a:pt x="17" y="14"/>
                  </a:lnTo>
                  <a:lnTo>
                    <a:pt x="18" y="17"/>
                  </a:lnTo>
                  <a:lnTo>
                    <a:pt x="17" y="20"/>
                  </a:lnTo>
                  <a:lnTo>
                    <a:pt x="17" y="23"/>
                  </a:lnTo>
                  <a:lnTo>
                    <a:pt x="16" y="25"/>
                  </a:lnTo>
                  <a:lnTo>
                    <a:pt x="14" y="27"/>
                  </a:lnTo>
                  <a:lnTo>
                    <a:pt x="12" y="29"/>
                  </a:lnTo>
                  <a:lnTo>
                    <a:pt x="10" y="31"/>
                  </a:lnTo>
                  <a:lnTo>
                    <a:pt x="8" y="33"/>
                  </a:lnTo>
                  <a:lnTo>
                    <a:pt x="6" y="34"/>
                  </a:lnTo>
                  <a:lnTo>
                    <a:pt x="3" y="34"/>
                  </a:lnTo>
                  <a:lnTo>
                    <a:pt x="0" y="34"/>
                  </a:lnTo>
                  <a:lnTo>
                    <a:pt x="0" y="32"/>
                  </a:lnTo>
                  <a:lnTo>
                    <a:pt x="3" y="32"/>
                  </a:lnTo>
                  <a:lnTo>
                    <a:pt x="5" y="31"/>
                  </a:lnTo>
                  <a:lnTo>
                    <a:pt x="7" y="30"/>
                  </a:lnTo>
                  <a:lnTo>
                    <a:pt x="9" y="29"/>
                  </a:lnTo>
                  <a:lnTo>
                    <a:pt x="11" y="27"/>
                  </a:lnTo>
                  <a:lnTo>
                    <a:pt x="12" y="26"/>
                  </a:lnTo>
                  <a:lnTo>
                    <a:pt x="13" y="24"/>
                  </a:lnTo>
                  <a:lnTo>
                    <a:pt x="14" y="22"/>
                  </a:lnTo>
                  <a:lnTo>
                    <a:pt x="15" y="19"/>
                  </a:lnTo>
                  <a:lnTo>
                    <a:pt x="15" y="17"/>
                  </a:lnTo>
                  <a:lnTo>
                    <a:pt x="15" y="15"/>
                  </a:lnTo>
                  <a:lnTo>
                    <a:pt x="14" y="12"/>
                  </a:lnTo>
                  <a:lnTo>
                    <a:pt x="13" y="10"/>
                  </a:lnTo>
                  <a:lnTo>
                    <a:pt x="12" y="8"/>
                  </a:lnTo>
                  <a:lnTo>
                    <a:pt x="11" y="7"/>
                  </a:lnTo>
                  <a:lnTo>
                    <a:pt x="9" y="5"/>
                  </a:lnTo>
                  <a:lnTo>
                    <a:pt x="7" y="4"/>
                  </a:lnTo>
                  <a:lnTo>
                    <a:pt x="5" y="3"/>
                  </a:lnTo>
                  <a:lnTo>
                    <a:pt x="3" y="3"/>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dirty="0">
                <a:solidFill>
                  <a:prstClr val="black"/>
                </a:solidFill>
              </a:endParaRPr>
            </a:p>
          </p:txBody>
        </p:sp>
      </p:grpSp>
    </p:spTree>
    <p:extLst>
      <p:ext uri="{BB962C8B-B14F-4D97-AF65-F5344CB8AC3E}">
        <p14:creationId xmlns:p14="http://schemas.microsoft.com/office/powerpoint/2010/main" val="2376329954"/>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65501" y="836942"/>
            <a:ext cx="8268714" cy="2550471"/>
          </a:xfrm>
        </p:spPr>
        <p:txBody>
          <a:bodyPr>
            <a:noAutofit/>
          </a:bodyPr>
          <a:lstStyle/>
          <a:p>
            <a:pPr marL="0" lvl="0" indent="0" algn="just" defTabSz="457200">
              <a:lnSpc>
                <a:spcPct val="120000"/>
              </a:lnSpc>
              <a:spcBef>
                <a:spcPct val="20000"/>
              </a:spcBef>
              <a:buNone/>
              <a:defRPr/>
            </a:pPr>
            <a:r>
              <a:rPr lang="es-PE" sz="1800" b="1" dirty="0">
                <a:latin typeface="Open Sans"/>
              </a:rPr>
              <a:t>Describir:</a:t>
            </a:r>
          </a:p>
          <a:p>
            <a:pPr marL="285750" lvl="0" indent="-285750" algn="just" defTabSz="457200">
              <a:lnSpc>
                <a:spcPct val="120000"/>
              </a:lnSpc>
              <a:spcBef>
                <a:spcPct val="20000"/>
              </a:spcBef>
              <a:buFont typeface="Wingdings" panose="05000000000000000000" pitchFamily="2" charset="2"/>
              <a:buChar char="F"/>
              <a:defRPr/>
            </a:pPr>
            <a:r>
              <a:rPr lang="es-PE" sz="1800" dirty="0">
                <a:latin typeface="Open Sans"/>
              </a:rPr>
              <a:t>El sistema de </a:t>
            </a:r>
            <a:r>
              <a:rPr lang="es-PE" sz="1800" b="1" dirty="0">
                <a:solidFill>
                  <a:srgbClr val="C00000"/>
                </a:solidFill>
                <a:latin typeface="Open Sans"/>
              </a:rPr>
              <a:t>identificación </a:t>
            </a:r>
            <a:r>
              <a:rPr lang="es-PE" sz="1800" dirty="0">
                <a:latin typeface="Open Sans"/>
              </a:rPr>
              <a:t>de peligros y</a:t>
            </a:r>
            <a:r>
              <a:rPr lang="es-PE" sz="1800" dirty="0">
                <a:solidFill>
                  <a:srgbClr val="474747"/>
                </a:solidFill>
                <a:latin typeface="Open Sans"/>
              </a:rPr>
              <a:t> </a:t>
            </a:r>
            <a:r>
              <a:rPr lang="es-PE" sz="1800" b="1" dirty="0">
                <a:solidFill>
                  <a:srgbClr val="C00000"/>
                </a:solidFill>
                <a:latin typeface="Open Sans"/>
              </a:rPr>
              <a:t>cómo se recopilan </a:t>
            </a:r>
            <a:r>
              <a:rPr lang="es-PE" sz="1800" dirty="0">
                <a:latin typeface="Open Sans"/>
              </a:rPr>
              <a:t>tales datos. </a:t>
            </a:r>
          </a:p>
          <a:p>
            <a:pPr marL="285750" lvl="0" indent="-285750" algn="just" defTabSz="457200">
              <a:lnSpc>
                <a:spcPct val="120000"/>
              </a:lnSpc>
              <a:spcBef>
                <a:spcPct val="20000"/>
              </a:spcBef>
              <a:buFont typeface="Wingdings" panose="05000000000000000000" pitchFamily="2" charset="2"/>
              <a:buChar char="F"/>
              <a:defRPr/>
            </a:pPr>
            <a:r>
              <a:rPr lang="es-PE" sz="1800" dirty="0">
                <a:latin typeface="Open Sans"/>
              </a:rPr>
              <a:t>El proceso para la </a:t>
            </a:r>
            <a:r>
              <a:rPr lang="es-PE" sz="1800" b="1" dirty="0">
                <a:solidFill>
                  <a:srgbClr val="C00000"/>
                </a:solidFill>
                <a:latin typeface="Open Sans"/>
              </a:rPr>
              <a:t>categorización</a:t>
            </a:r>
            <a:r>
              <a:rPr lang="es-PE" sz="1800" dirty="0">
                <a:solidFill>
                  <a:srgbClr val="474747"/>
                </a:solidFill>
                <a:latin typeface="Open Sans"/>
              </a:rPr>
              <a:t> </a:t>
            </a:r>
            <a:r>
              <a:rPr lang="es-PE" sz="1800" dirty="0">
                <a:latin typeface="Open Sans"/>
              </a:rPr>
              <a:t>de peligros/riesgos y su </a:t>
            </a:r>
            <a:r>
              <a:rPr lang="es-PE" sz="1800" dirty="0">
                <a:solidFill>
                  <a:srgbClr val="474747"/>
                </a:solidFill>
                <a:latin typeface="Open Sans"/>
              </a:rPr>
              <a:t>posterior </a:t>
            </a:r>
            <a:r>
              <a:rPr lang="es-PE" sz="1800" b="1" dirty="0">
                <a:solidFill>
                  <a:srgbClr val="C00000"/>
                </a:solidFill>
                <a:latin typeface="Open Sans"/>
              </a:rPr>
              <a:t>priorización</a:t>
            </a:r>
            <a:r>
              <a:rPr lang="es-PE" sz="1800" dirty="0">
                <a:solidFill>
                  <a:srgbClr val="474747"/>
                </a:solidFill>
                <a:latin typeface="Open Sans"/>
              </a:rPr>
              <a:t> </a:t>
            </a:r>
            <a:r>
              <a:rPr lang="es-PE" sz="1800" dirty="0">
                <a:latin typeface="Open Sans"/>
              </a:rPr>
              <a:t>para su evaluación. </a:t>
            </a:r>
          </a:p>
          <a:p>
            <a:pPr marL="285750" lvl="0" indent="-285750" algn="just" defTabSz="457200">
              <a:lnSpc>
                <a:spcPct val="120000"/>
              </a:lnSpc>
              <a:spcBef>
                <a:spcPct val="20000"/>
              </a:spcBef>
              <a:buFont typeface="Wingdings" panose="05000000000000000000" pitchFamily="2" charset="2"/>
              <a:buChar char="F"/>
              <a:defRPr/>
            </a:pPr>
            <a:r>
              <a:rPr lang="es-PE" sz="1800" dirty="0">
                <a:latin typeface="Open Sans"/>
              </a:rPr>
              <a:t>Cómo se lleva a cabo </a:t>
            </a:r>
            <a:r>
              <a:rPr lang="es-PE" sz="1800" dirty="0" smtClean="0">
                <a:latin typeface="Open Sans"/>
              </a:rPr>
              <a:t>el</a:t>
            </a:r>
            <a:r>
              <a:rPr lang="es-PE" sz="1800" dirty="0" smtClean="0">
                <a:solidFill>
                  <a:srgbClr val="474747"/>
                </a:solidFill>
                <a:latin typeface="Open Sans"/>
              </a:rPr>
              <a:t> </a:t>
            </a:r>
            <a:r>
              <a:rPr lang="es-PE" sz="1800" b="1" dirty="0">
                <a:solidFill>
                  <a:srgbClr val="C00000"/>
                </a:solidFill>
                <a:latin typeface="Open Sans"/>
              </a:rPr>
              <a:t>proceso de evaluación </a:t>
            </a:r>
            <a:r>
              <a:rPr lang="es-PE" sz="1800" dirty="0">
                <a:latin typeface="Open Sans"/>
              </a:rPr>
              <a:t>de seguridad operacional; y </a:t>
            </a:r>
          </a:p>
          <a:p>
            <a:pPr marL="285750" lvl="0" indent="-285750" algn="just" defTabSz="457200">
              <a:lnSpc>
                <a:spcPct val="120000"/>
              </a:lnSpc>
              <a:spcBef>
                <a:spcPct val="20000"/>
              </a:spcBef>
              <a:buFont typeface="Wingdings" panose="05000000000000000000" pitchFamily="2" charset="2"/>
              <a:buChar char="F"/>
              <a:defRPr/>
            </a:pPr>
            <a:r>
              <a:rPr lang="es-PE" sz="1800" dirty="0">
                <a:latin typeface="Open Sans"/>
              </a:rPr>
              <a:t>Cómo se </a:t>
            </a:r>
            <a:r>
              <a:rPr lang="es-PE" sz="1800" dirty="0" smtClean="0">
                <a:latin typeface="Open Sans"/>
              </a:rPr>
              <a:t>implementan</a:t>
            </a:r>
            <a:r>
              <a:rPr lang="es-PE" sz="1800" dirty="0" smtClean="0">
                <a:solidFill>
                  <a:srgbClr val="474747"/>
                </a:solidFill>
                <a:latin typeface="Open Sans"/>
              </a:rPr>
              <a:t> </a:t>
            </a:r>
            <a:r>
              <a:rPr lang="es-PE" sz="1800" b="1" dirty="0" smtClean="0">
                <a:solidFill>
                  <a:srgbClr val="C00000"/>
                </a:solidFill>
                <a:latin typeface="Open Sans"/>
              </a:rPr>
              <a:t>planes de acción preventiva</a:t>
            </a:r>
            <a:r>
              <a:rPr lang="es-PE" sz="1800" dirty="0" smtClean="0">
                <a:solidFill>
                  <a:srgbClr val="474747"/>
                </a:solidFill>
                <a:latin typeface="Open Sans"/>
              </a:rPr>
              <a:t>.</a:t>
            </a:r>
            <a:endParaRPr lang="es-PE" sz="1800" dirty="0">
              <a:solidFill>
                <a:srgbClr val="474747"/>
              </a:solidFill>
              <a:latin typeface="Open Sans"/>
            </a:endParaRP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9143999" cy="461665"/>
          </a:xfrm>
          <a:prstGeom prst="rect">
            <a:avLst/>
          </a:prstGeom>
          <a:noFill/>
        </p:spPr>
        <p:txBody>
          <a:bodyPr wrap="square" rtlCol="0">
            <a:spAutoFit/>
          </a:bodyPr>
          <a:lstStyle/>
          <a:p>
            <a:pPr algn="ctr"/>
            <a:r>
              <a:rPr lang="es-PE" altLang="es-PE" sz="2400" b="1" dirty="0">
                <a:latin typeface="Open Sans"/>
              </a:rPr>
              <a:t>Identificación de peligros y evaluación de riesgos</a:t>
            </a:r>
            <a:endParaRPr lang="es-PE" sz="2400" b="1" dirty="0"/>
          </a:p>
        </p:txBody>
      </p:sp>
      <p:grpSp>
        <p:nvGrpSpPr>
          <p:cNvPr id="7" name="Group 6">
            <a:extLst>
              <a:ext uri="{FF2B5EF4-FFF2-40B4-BE49-F238E27FC236}">
                <a16:creationId xmlns:a16="http://schemas.microsoft.com/office/drawing/2014/main" id="{84C49A42-5863-4E24-A233-238F5C28A061}"/>
              </a:ext>
            </a:extLst>
          </p:cNvPr>
          <p:cNvGrpSpPr/>
          <p:nvPr/>
        </p:nvGrpSpPr>
        <p:grpSpPr>
          <a:xfrm>
            <a:off x="4221769" y="648106"/>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40" name="Table 301"/>
          <p:cNvGraphicFramePr/>
          <p:nvPr>
            <p:extLst>
              <p:ext uri="{D42A27DB-BD31-4B8C-83A1-F6EECF244321}">
                <p14:modId xmlns:p14="http://schemas.microsoft.com/office/powerpoint/2010/main" val="1553022409"/>
              </p:ext>
            </p:extLst>
          </p:nvPr>
        </p:nvGraphicFramePr>
        <p:xfrm>
          <a:off x="1425525" y="3692010"/>
          <a:ext cx="6489702" cy="2974988"/>
        </p:xfrm>
        <a:graphic>
          <a:graphicData uri="http://schemas.openxmlformats.org/drawingml/2006/table">
            <a:tbl>
              <a:tblPr firstRow="1" firstCol="1" bandRow="1"/>
              <a:tblGrid>
                <a:gridCol w="1559179">
                  <a:extLst>
                    <a:ext uri="{9D8B030D-6E8A-4147-A177-3AD203B41FA5}">
                      <a16:colId xmlns:a16="http://schemas.microsoft.com/office/drawing/2014/main" val="20000"/>
                    </a:ext>
                  </a:extLst>
                </a:gridCol>
                <a:gridCol w="1047983">
                  <a:extLst>
                    <a:ext uri="{9D8B030D-6E8A-4147-A177-3AD203B41FA5}">
                      <a16:colId xmlns:a16="http://schemas.microsoft.com/office/drawing/2014/main" val="20001"/>
                    </a:ext>
                  </a:extLst>
                </a:gridCol>
                <a:gridCol w="970635">
                  <a:extLst>
                    <a:ext uri="{9D8B030D-6E8A-4147-A177-3AD203B41FA5}">
                      <a16:colId xmlns:a16="http://schemas.microsoft.com/office/drawing/2014/main" val="20002"/>
                    </a:ext>
                  </a:extLst>
                </a:gridCol>
                <a:gridCol w="970635">
                  <a:extLst>
                    <a:ext uri="{9D8B030D-6E8A-4147-A177-3AD203B41FA5}">
                      <a16:colId xmlns:a16="http://schemas.microsoft.com/office/drawing/2014/main" val="20003"/>
                    </a:ext>
                  </a:extLst>
                </a:gridCol>
                <a:gridCol w="970635">
                  <a:extLst>
                    <a:ext uri="{9D8B030D-6E8A-4147-A177-3AD203B41FA5}">
                      <a16:colId xmlns:a16="http://schemas.microsoft.com/office/drawing/2014/main" val="20004"/>
                    </a:ext>
                  </a:extLst>
                </a:gridCol>
                <a:gridCol w="970635">
                  <a:extLst>
                    <a:ext uri="{9D8B030D-6E8A-4147-A177-3AD203B41FA5}">
                      <a16:colId xmlns:a16="http://schemas.microsoft.com/office/drawing/2014/main" val="20005"/>
                    </a:ext>
                  </a:extLst>
                </a:gridCol>
              </a:tblGrid>
              <a:tr h="276835">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PE" sz="1400" b="1" dirty="0" smtClean="0">
                          <a:solidFill>
                            <a:schemeClr val="tx1">
                              <a:lumMod val="75000"/>
                              <a:lumOff val="25000"/>
                            </a:schemeClr>
                          </a:solidFill>
                        </a:rPr>
                        <a:t>PROBABILIDAD</a:t>
                      </a:r>
                      <a:endParaRPr lang="es-PE" sz="1400" b="1" dirty="0">
                        <a:solidFill>
                          <a:schemeClr val="tx1">
                            <a:lumMod val="75000"/>
                            <a:lumOff val="25000"/>
                          </a:schemeClr>
                        </a:solidFill>
                        <a:latin typeface="Times New Roman" panose="02020603050405020304" pitchFamily="18" charset="0"/>
                        <a:cs typeface="Times New Roman" panose="02020603050405020304" pitchFamily="18" charset="0"/>
                      </a:endParaRPr>
                    </a:p>
                  </a:txBody>
                  <a:tcPr marL="23813" marR="23813" marT="31739" marB="31739" anchor="ctr" horzOverflow="overflow">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a:defRPr b="0" i="0">
                          <a:solidFill>
                            <a:srgbClr val="000000"/>
                          </a:solidFill>
                        </a:defRPr>
                      </a:pPr>
                      <a:r>
                        <a:rPr lang="es-PE" sz="1400" b="1" dirty="0" smtClean="0">
                          <a:solidFill>
                            <a:schemeClr val="tx1">
                              <a:lumMod val="75000"/>
                              <a:lumOff val="25000"/>
                            </a:schemeClr>
                          </a:solidFill>
                        </a:rPr>
                        <a:t>GRAVEDAD</a:t>
                      </a:r>
                      <a:endParaRPr sz="1400" b="1" dirty="0">
                        <a:solidFill>
                          <a:schemeClr val="tx1">
                            <a:lumMod val="75000"/>
                            <a:lumOff val="25000"/>
                          </a:schemeClr>
                        </a:solidFill>
                        <a:latin typeface="Times New Roman" panose="02020603050405020304" pitchFamily="18" charset="0"/>
                        <a:ea typeface="Open Sans"/>
                        <a:cs typeface="Times New Roman" panose="02020603050405020304" pitchFamily="18" charset="0"/>
                      </a:endParaRPr>
                    </a:p>
                  </a:txBody>
                  <a:tcPr marL="23813" marR="23813" marT="31739" marB="31739" anchor="ctr" horzOverflow="overflow">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h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tc>
                <a:tc h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tc>
                <a:tc h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tc>
                <a:tc h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tc>
                <a:extLst>
                  <a:ext uri="{0D108BD9-81ED-4DB2-BD59-A6C34878D82A}">
                    <a16:rowId xmlns:a16="http://schemas.microsoft.com/office/drawing/2014/main" val="10000"/>
                  </a:ext>
                </a:extLst>
              </a:tr>
              <a:tr h="307073">
                <a:tc vMerge="1">
                  <a:txBody>
                    <a:bodyPr/>
                    <a:lstStyle/>
                    <a:p>
                      <a:pPr lvl="0" algn="ctr">
                        <a:defRPr b="0" i="0">
                          <a:solidFill>
                            <a:srgbClr val="000000"/>
                          </a:solidFill>
                        </a:defRPr>
                      </a:pPr>
                      <a:endParaRPr sz="1100" b="1" dirty="0">
                        <a:solidFill>
                          <a:srgbClr val="FFFFFF"/>
                        </a:solidFill>
                        <a:latin typeface="Open Sans"/>
                        <a:ea typeface="Open Sans"/>
                        <a:cs typeface="Open Sans"/>
                      </a:endParaRPr>
                    </a:p>
                  </a:txBody>
                  <a:tcPr marL="23813" marR="23813" marT="31751" marB="31751" anchor="ctr" horzOverflow="overflow">
                    <a:solidFill>
                      <a:schemeClr val="accent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75000"/>
                              <a:lumOff val="25000"/>
                            </a:schemeClr>
                          </a:solidFill>
                          <a:effectLst/>
                        </a:rPr>
                        <a:t>1. Insignificante</a:t>
                      </a:r>
                      <a:endParaRPr lang="es-PE" sz="10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75000"/>
                              <a:lumOff val="25000"/>
                            </a:schemeClr>
                          </a:solidFill>
                          <a:effectLst/>
                        </a:rPr>
                        <a:t>2. Leve</a:t>
                      </a:r>
                      <a:endParaRPr lang="es-PE" sz="10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75000"/>
                              <a:lumOff val="25000"/>
                            </a:schemeClr>
                          </a:solidFill>
                          <a:effectLst/>
                        </a:rPr>
                        <a:t>3. Moderado</a:t>
                      </a:r>
                      <a:endParaRPr lang="es-PE" sz="10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75000"/>
                              <a:lumOff val="25000"/>
                            </a:schemeClr>
                          </a:solidFill>
                          <a:effectLst/>
                        </a:rPr>
                        <a:t>4. Grave</a:t>
                      </a:r>
                      <a:endParaRPr lang="es-PE" sz="10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75000"/>
                              <a:lumOff val="25000"/>
                            </a:schemeClr>
                          </a:solidFill>
                          <a:effectLst/>
                        </a:rPr>
                        <a:t>5. Catastrófico</a:t>
                      </a:r>
                      <a:endParaRPr lang="es-PE" sz="10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6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0" indent="0" algn="l" fontAlgn="ctr"/>
                      <a:r>
                        <a:rPr lang="es-PE" sz="1200" u="none" strike="noStrike" dirty="0">
                          <a:effectLst/>
                        </a:rPr>
                        <a:t>A. </a:t>
                      </a:r>
                      <a:br>
                        <a:rPr lang="es-PE" sz="1200" u="none" strike="noStrike" dirty="0">
                          <a:effectLst/>
                        </a:rPr>
                      </a:br>
                      <a:r>
                        <a:rPr lang="es-PE" sz="1200" u="none" strike="noStrike" dirty="0">
                          <a:effectLst/>
                        </a:rPr>
                        <a:t>(excepcional/ imposible)</a:t>
                      </a:r>
                      <a:endParaRPr lang="es-PE"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Insignificante (1A)</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54C3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Insignificante     (2A)</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54C3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Bajo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3A)</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Bajo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4A)</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65000"/>
                              <a:lumOff val="35000"/>
                            </a:schemeClr>
                          </a:solidFill>
                          <a:effectLst/>
                        </a:rPr>
                        <a:t>Moderado </a:t>
                      </a:r>
                      <a:endParaRPr lang="es-PE" sz="1000" b="1" u="none" strike="noStrike" dirty="0" smtClean="0">
                        <a:solidFill>
                          <a:schemeClr val="tx1">
                            <a:lumMod val="65000"/>
                            <a:lumOff val="35000"/>
                          </a:schemeClr>
                        </a:solidFill>
                        <a:effectLst/>
                      </a:endParaRP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5A)</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580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0" indent="0" algn="l" fontAlgn="ctr"/>
                      <a:r>
                        <a:rPr lang="es-PE" sz="1200" u="none" strike="noStrike" dirty="0">
                          <a:effectLst/>
                        </a:rPr>
                        <a:t>B. </a:t>
                      </a:r>
                      <a:br>
                        <a:rPr lang="es-PE" sz="1200" u="none" strike="noStrike" dirty="0">
                          <a:effectLst/>
                        </a:rPr>
                      </a:br>
                      <a:r>
                        <a:rPr lang="es-PE" sz="1200" u="none" strike="noStrike" dirty="0">
                          <a:effectLst/>
                        </a:rPr>
                        <a:t>(poco probable/ improbable)</a:t>
                      </a:r>
                      <a:endParaRPr lang="es-PE"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Insignificante (1B)</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54C3F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Bajo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2B)</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Bajo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3B)</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65000"/>
                              <a:lumOff val="35000"/>
                            </a:schemeClr>
                          </a:solidFill>
                          <a:effectLst/>
                        </a:rPr>
                        <a:t>Moderado </a:t>
                      </a:r>
                      <a:endParaRPr lang="es-PE" sz="1000" b="1" u="none" strike="noStrike" dirty="0" smtClean="0">
                        <a:solidFill>
                          <a:schemeClr val="tx1">
                            <a:lumMod val="65000"/>
                            <a:lumOff val="35000"/>
                          </a:schemeClr>
                        </a:solidFill>
                        <a:effectLst/>
                      </a:endParaRP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4B)</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65000"/>
                              <a:lumOff val="35000"/>
                            </a:schemeClr>
                          </a:solidFill>
                          <a:effectLst/>
                        </a:rPr>
                        <a:t>Moderado </a:t>
                      </a:r>
                      <a:endParaRPr lang="es-PE" sz="1000" b="1" u="none" strike="noStrike" dirty="0" smtClean="0">
                        <a:solidFill>
                          <a:schemeClr val="tx1">
                            <a:lumMod val="65000"/>
                            <a:lumOff val="35000"/>
                          </a:schemeClr>
                        </a:solidFill>
                        <a:effectLst/>
                      </a:endParaRP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5B)</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r h="3948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0" indent="0" algn="l" fontAlgn="ctr"/>
                      <a:r>
                        <a:rPr lang="es-PE" sz="1200" u="none" strike="noStrike" dirty="0">
                          <a:effectLst/>
                        </a:rPr>
                        <a:t>C. </a:t>
                      </a:r>
                      <a:br>
                        <a:rPr lang="es-PE" sz="1200" u="none" strike="noStrike" dirty="0">
                          <a:effectLst/>
                        </a:rPr>
                      </a:br>
                      <a:r>
                        <a:rPr lang="es-PE" sz="1200" u="none" strike="noStrike" dirty="0">
                          <a:effectLst/>
                        </a:rPr>
                        <a:t>(posible/ remoto)</a:t>
                      </a:r>
                      <a:endParaRPr lang="es-PE"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Bajo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1C)</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Bajo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2C)</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65000"/>
                              <a:lumOff val="35000"/>
                            </a:schemeClr>
                          </a:solidFill>
                          <a:effectLst/>
                        </a:rPr>
                        <a:t>Moderado </a:t>
                      </a:r>
                      <a:endParaRPr lang="es-PE" sz="1000" b="1" u="none" strike="noStrike" dirty="0" smtClean="0">
                        <a:solidFill>
                          <a:schemeClr val="tx1">
                            <a:lumMod val="65000"/>
                            <a:lumOff val="35000"/>
                          </a:schemeClr>
                        </a:solidFill>
                        <a:effectLst/>
                      </a:endParaRP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3C)</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65000"/>
                              <a:lumOff val="35000"/>
                            </a:schemeClr>
                          </a:solidFill>
                          <a:effectLst/>
                        </a:rPr>
                        <a:t>Moderado </a:t>
                      </a:r>
                      <a:endParaRPr lang="es-PE" sz="1000" b="1" u="none" strike="noStrike" dirty="0" smtClean="0">
                        <a:solidFill>
                          <a:schemeClr val="tx1">
                            <a:lumMod val="65000"/>
                            <a:lumOff val="35000"/>
                          </a:schemeClr>
                        </a:solidFill>
                        <a:effectLst/>
                      </a:endParaRP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4C)</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Alto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5C)</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9900"/>
                    </a:solidFill>
                  </a:tcPr>
                </a:tc>
                <a:extLst>
                  <a:ext uri="{0D108BD9-81ED-4DB2-BD59-A6C34878D82A}">
                    <a16:rowId xmlns:a16="http://schemas.microsoft.com/office/drawing/2014/main" val="10004"/>
                  </a:ext>
                </a:extLst>
              </a:tr>
              <a:tr h="3948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0" indent="0" algn="l" fontAlgn="ctr"/>
                      <a:r>
                        <a:rPr lang="es-PE" sz="1200" u="none" strike="noStrike" dirty="0">
                          <a:effectLst/>
                        </a:rPr>
                        <a:t>D. </a:t>
                      </a:r>
                      <a:br>
                        <a:rPr lang="es-PE" sz="1200" u="none" strike="noStrike" dirty="0">
                          <a:effectLst/>
                        </a:rPr>
                      </a:br>
                      <a:r>
                        <a:rPr lang="es-PE" sz="1200" u="none" strike="noStrike" dirty="0">
                          <a:effectLst/>
                        </a:rPr>
                        <a:t>(probable/ ocasional)</a:t>
                      </a:r>
                      <a:endParaRPr lang="es-PE"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Bajo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1D)</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65000"/>
                              <a:lumOff val="35000"/>
                            </a:schemeClr>
                          </a:solidFill>
                          <a:effectLst/>
                        </a:rPr>
                        <a:t>Moderado </a:t>
                      </a:r>
                      <a:endParaRPr lang="es-PE" sz="1000" b="1" u="none" strike="noStrike" dirty="0" smtClean="0">
                        <a:solidFill>
                          <a:schemeClr val="tx1">
                            <a:lumMod val="65000"/>
                            <a:lumOff val="35000"/>
                          </a:schemeClr>
                        </a:solidFill>
                        <a:effectLst/>
                      </a:endParaRP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2D)</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65000"/>
                              <a:lumOff val="35000"/>
                            </a:schemeClr>
                          </a:solidFill>
                          <a:effectLst/>
                        </a:rPr>
                        <a:t>Moderado </a:t>
                      </a:r>
                      <a:endParaRPr lang="es-PE" sz="1000" b="1" u="none" strike="noStrike" dirty="0" smtClean="0">
                        <a:solidFill>
                          <a:schemeClr val="tx1">
                            <a:lumMod val="65000"/>
                            <a:lumOff val="35000"/>
                          </a:schemeClr>
                        </a:solidFill>
                        <a:effectLst/>
                      </a:endParaRP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3D)</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Alto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4D)</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99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Extremo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5D)</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5"/>
                  </a:ext>
                </a:extLst>
              </a:tr>
              <a:tr h="3948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3500" indent="0" algn="l" fontAlgn="ctr"/>
                      <a:r>
                        <a:rPr lang="es-PE" sz="1200" u="none" strike="noStrike" dirty="0">
                          <a:effectLst/>
                        </a:rPr>
                        <a:t>E. </a:t>
                      </a:r>
                      <a:br>
                        <a:rPr lang="es-PE" sz="1200" u="none" strike="noStrike" dirty="0">
                          <a:effectLst/>
                        </a:rPr>
                      </a:br>
                      <a:r>
                        <a:rPr lang="es-PE" sz="1200" u="none" strike="noStrike" dirty="0">
                          <a:effectLst/>
                        </a:rPr>
                        <a:t>(seguro/ frecuente)</a:t>
                      </a:r>
                      <a:endParaRPr lang="es-PE"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tx1">
                              <a:lumMod val="65000"/>
                              <a:lumOff val="35000"/>
                            </a:schemeClr>
                          </a:solidFill>
                          <a:effectLst/>
                        </a:rPr>
                        <a:t>Moderado </a:t>
                      </a:r>
                      <a:endParaRPr lang="es-PE" sz="1000" b="1" u="none" strike="noStrike" dirty="0" smtClean="0">
                        <a:solidFill>
                          <a:schemeClr val="tx1">
                            <a:lumMod val="65000"/>
                            <a:lumOff val="35000"/>
                          </a:schemeClr>
                        </a:solidFill>
                        <a:effectLst/>
                      </a:endParaRP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1E)</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smtClean="0">
                          <a:solidFill>
                            <a:schemeClr val="tx1">
                              <a:lumMod val="65000"/>
                              <a:lumOff val="35000"/>
                            </a:schemeClr>
                          </a:solidFill>
                          <a:effectLst/>
                        </a:rPr>
                        <a:t>Moderado </a:t>
                      </a:r>
                    </a:p>
                    <a:p>
                      <a:pPr algn="ctr" fontAlgn="ctr"/>
                      <a:r>
                        <a:rPr lang="es-PE" sz="1000" b="1" u="none" strike="noStrike" dirty="0" smtClean="0">
                          <a:solidFill>
                            <a:schemeClr val="tx1">
                              <a:lumMod val="65000"/>
                              <a:lumOff val="35000"/>
                            </a:schemeClr>
                          </a:solidFill>
                          <a:effectLst/>
                        </a:rPr>
                        <a:t>(</a:t>
                      </a:r>
                      <a:r>
                        <a:rPr lang="es-PE" sz="1000" b="1" u="none" strike="noStrike" dirty="0">
                          <a:solidFill>
                            <a:schemeClr val="tx1">
                              <a:lumMod val="65000"/>
                              <a:lumOff val="35000"/>
                            </a:schemeClr>
                          </a:solidFill>
                          <a:effectLst/>
                        </a:rPr>
                        <a:t>2E)</a:t>
                      </a:r>
                      <a:endParaRPr lang="es-PE" sz="1000" b="1" i="0" u="none" strike="noStrike" dirty="0">
                        <a:solidFill>
                          <a:schemeClr val="tx1">
                            <a:lumMod val="65000"/>
                            <a:lumOff val="35000"/>
                          </a:schemeClr>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Alto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3E)</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99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Extremo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4E)</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PE" sz="1000" b="1" u="none" strike="noStrike" dirty="0">
                          <a:solidFill>
                            <a:schemeClr val="bg1"/>
                          </a:solidFill>
                          <a:effectLst/>
                        </a:rPr>
                        <a:t>Extremo </a:t>
                      </a:r>
                      <a:endParaRPr lang="es-PE" sz="1000" b="1" u="none" strike="noStrike" dirty="0" smtClean="0">
                        <a:solidFill>
                          <a:schemeClr val="bg1"/>
                        </a:solidFill>
                        <a:effectLst/>
                      </a:endParaRPr>
                    </a:p>
                    <a:p>
                      <a:pPr algn="ctr" fontAlgn="ctr"/>
                      <a:r>
                        <a:rPr lang="es-PE" sz="1000" b="1" u="none" strike="noStrike" dirty="0" smtClean="0">
                          <a:solidFill>
                            <a:schemeClr val="bg1"/>
                          </a:solidFill>
                          <a:effectLst/>
                        </a:rPr>
                        <a:t>(</a:t>
                      </a:r>
                      <a:r>
                        <a:rPr lang="es-PE" sz="1000" b="1" u="none" strike="noStrike" dirty="0">
                          <a:solidFill>
                            <a:schemeClr val="bg1"/>
                          </a:solidFill>
                          <a:effectLst/>
                        </a:rPr>
                        <a:t>5E)</a:t>
                      </a:r>
                      <a:endParaRPr lang="es-PE" sz="10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0" marR="0" marT="0" marB="0" anchor="ctr">
                    <a:lnL w="12700" cmpd="sng">
                      <a:solidFill>
                        <a:srgbClr val="474747"/>
                      </a:solidFill>
                    </a:lnL>
                    <a:lnR w="12700" cmpd="sng">
                      <a:solidFill>
                        <a:srgbClr val="474747"/>
                      </a:solidFill>
                    </a:lnR>
                    <a:lnT w="12700" cmpd="sng">
                      <a:solidFill>
                        <a:srgbClr val="474747"/>
                      </a:solidFill>
                    </a:lnT>
                    <a:lnB w="12700" cmpd="sng">
                      <a:solidFill>
                        <a:srgbClr val="474747"/>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9072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7487A9-E840-44FF-9BB1-6BFCE62D7E31}"/>
              </a:ext>
            </a:extLst>
          </p:cNvPr>
          <p:cNvSpPr txBox="1"/>
          <p:nvPr/>
        </p:nvSpPr>
        <p:spPr>
          <a:xfrm>
            <a:off x="1" y="62444"/>
            <a:ext cx="9143999" cy="461665"/>
          </a:xfrm>
          <a:prstGeom prst="rect">
            <a:avLst/>
          </a:prstGeom>
          <a:noFill/>
        </p:spPr>
        <p:txBody>
          <a:bodyPr wrap="square" rtlCol="0">
            <a:spAutoFit/>
          </a:bodyPr>
          <a:lstStyle/>
          <a:p>
            <a:pPr algn="ctr"/>
            <a:r>
              <a:rPr lang="es-PE" altLang="es-PE" sz="2400" b="1" dirty="0">
                <a:latin typeface="Open Sans"/>
              </a:rPr>
              <a:t>Identificación de peligros y evaluación de riesgos</a:t>
            </a:r>
            <a:endParaRPr lang="es-PE" sz="2400" b="1" dirty="0"/>
          </a:p>
        </p:txBody>
      </p:sp>
      <p:grpSp>
        <p:nvGrpSpPr>
          <p:cNvPr id="7" name="Group 6">
            <a:extLst>
              <a:ext uri="{FF2B5EF4-FFF2-40B4-BE49-F238E27FC236}">
                <a16:creationId xmlns:a16="http://schemas.microsoft.com/office/drawing/2014/main" id="{84C49A42-5863-4E24-A233-238F5C28A061}"/>
              </a:ext>
            </a:extLst>
          </p:cNvPr>
          <p:cNvGrpSpPr/>
          <p:nvPr/>
        </p:nvGrpSpPr>
        <p:grpSpPr>
          <a:xfrm>
            <a:off x="4221769" y="648106"/>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4" name="Text Placeholder 3"/>
          <p:cNvSpPr>
            <a:spLocks noGrp="1"/>
          </p:cNvSpPr>
          <p:nvPr>
            <p:ph type="body" sz="quarter" idx="17"/>
          </p:nvPr>
        </p:nvSpPr>
        <p:spPr>
          <a:xfrm>
            <a:off x="396548" y="1083232"/>
            <a:ext cx="3718252" cy="3389914"/>
          </a:xfrm>
        </p:spPr>
        <p:txBody>
          <a:bodyPr>
            <a:normAutofit/>
          </a:bodyPr>
          <a:lstStyle/>
          <a:p>
            <a:pPr algn="just"/>
            <a:r>
              <a:rPr lang="es-PE" sz="2400" dirty="0"/>
              <a:t>Describir el componente de control y medición del rendimiento en materia de seguridad operacional del SMS. Esto incluye los indicadores de rendimiento en materia de seguridad operacional (SPI) del SMS de la organización</a:t>
            </a:r>
          </a:p>
          <a:p>
            <a:pPr algn="just"/>
            <a:endParaRPr lang="es-PE" sz="2400" dirty="0"/>
          </a:p>
        </p:txBody>
      </p:sp>
      <p:pic>
        <p:nvPicPr>
          <p:cNvPr id="14" name="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19" y="1063297"/>
            <a:ext cx="4520081" cy="2721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15" name="past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6919" y="3963016"/>
            <a:ext cx="4520081" cy="2721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8058998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4"/>
                                        </p:tgtEl>
                                        <p:attrNameLst>
                                          <p:attrName>style.visibility</p:attrName>
                                        </p:attrNameLst>
                                      </p:cBhvr>
                                      <p:to>
                                        <p:strVal val="visible"/>
                                      </p:to>
                                    </p:set>
                                    <p:anim calcmode="lin" valueType="num">
                                      <p:cBhvr>
                                        <p:cTn id="7" dur="1500" fill="hold"/>
                                        <p:tgtEl>
                                          <p:spTgt spid="14"/>
                                        </p:tgtEl>
                                        <p:attrNameLst>
                                          <p:attrName>ppt_x</p:attrName>
                                        </p:attrNameLst>
                                      </p:cBhvr>
                                      <p:tavLst>
                                        <p:tav tm="0">
                                          <p:val>
                                            <p:strVal val="#ppt_x"/>
                                          </p:val>
                                        </p:tav>
                                        <p:tav tm="100000">
                                          <p:val>
                                            <p:strVal val="#ppt_x"/>
                                          </p:val>
                                        </p:tav>
                                      </p:tavLst>
                                    </p:anim>
                                    <p:anim calcmode="lin" valueType="num">
                                      <p:cBhvr>
                                        <p:cTn id="8" dur="1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0"/>
                                  </p:stCondLst>
                                  <p:iterate>
                                    <p:tmAbs val="0"/>
                                  </p:iterate>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500" fill="hold"/>
                                        <p:tgtEl>
                                          <p:spTgt spid="15"/>
                                        </p:tgtEl>
                                        <p:attrNameLst>
                                          <p:attrName>ppt_x</p:attrName>
                                        </p:attrNameLst>
                                      </p:cBhvr>
                                      <p:tavLst>
                                        <p:tav tm="0">
                                          <p:val>
                                            <p:strVal val="#ppt_x"/>
                                          </p:val>
                                        </p:tav>
                                        <p:tav tm="100000">
                                          <p:val>
                                            <p:strVal val="#ppt_x"/>
                                          </p:val>
                                        </p:tav>
                                      </p:tavLst>
                                    </p:anim>
                                    <p:anim calcmode="lin" valueType="num">
                                      <p:cBhvr additive="base">
                                        <p:cTn id="1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P spid="15"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37352" y="1676162"/>
            <a:ext cx="4047414" cy="4082018"/>
          </a:xfrm>
        </p:spPr>
        <p:txBody>
          <a:bodyPr>
            <a:noAutofit/>
          </a:bodyPr>
          <a:lstStyle/>
          <a:p>
            <a:pPr lvl="0" algn="just" defTabSz="457200" fontAlgn="base">
              <a:lnSpc>
                <a:spcPct val="120000"/>
              </a:lnSpc>
              <a:spcBef>
                <a:spcPct val="20000"/>
              </a:spcBef>
              <a:spcAft>
                <a:spcPct val="0"/>
              </a:spcAft>
              <a:defRPr/>
            </a:pPr>
            <a:r>
              <a:rPr lang="es-PE" altLang="es-PE" sz="2200" dirty="0"/>
              <a:t>Describir cómo se investigan y procesan los accidentes incidentes/sucesos dentro de la OMA, incluida la correlación con el sistema de identificación de peligros y gestión de riesgos del SMS de la organización.</a:t>
            </a:r>
          </a:p>
          <a:p>
            <a:pPr algn="just"/>
            <a:endParaRPr lang="es-PE" sz="24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1384995"/>
          </a:xfrm>
          <a:prstGeom prst="rect">
            <a:avLst/>
          </a:prstGeom>
          <a:noFill/>
        </p:spPr>
        <p:txBody>
          <a:bodyPr wrap="square" rtlCol="0">
            <a:spAutoFit/>
          </a:bodyPr>
          <a:lstStyle/>
          <a:p>
            <a:pPr algn="ctr"/>
            <a:r>
              <a:rPr lang="es-PE" sz="2800" b="1" dirty="0"/>
              <a:t>Investigaciones relacionadas con la </a:t>
            </a:r>
            <a:r>
              <a:rPr lang="es-PE" sz="2800" b="1" dirty="0" smtClean="0"/>
              <a:t>seguridad operacional </a:t>
            </a:r>
            <a:r>
              <a:rPr lang="es-PE" sz="2800" b="1" dirty="0"/>
              <a:t>y medidas correctivas</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6" y="1427567"/>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737" r="21737"/>
          <a:stretch>
            <a:fillRect/>
          </a:stretch>
        </p:blipFill>
        <p:spPr/>
      </p:pic>
    </p:spTree>
    <p:extLst>
      <p:ext uri="{BB962C8B-B14F-4D97-AF65-F5344CB8AC3E}">
        <p14:creationId xmlns:p14="http://schemas.microsoft.com/office/powerpoint/2010/main" val="1630743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D9877DB-9637-4EA0-B6D7-50617CED2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477" y="2736369"/>
            <a:ext cx="7327344" cy="4121631"/>
          </a:xfrm>
          <a:prstGeom prst="rect">
            <a:avLst/>
          </a:prstGeom>
        </p:spPr>
      </p:pic>
      <p:sp>
        <p:nvSpPr>
          <p:cNvPr id="50" name="TextBox 49">
            <a:extLst>
              <a:ext uri="{FF2B5EF4-FFF2-40B4-BE49-F238E27FC236}">
                <a16:creationId xmlns:a16="http://schemas.microsoft.com/office/drawing/2014/main" id="{5758C042-8EB7-4E00-B841-026623CB9204}"/>
              </a:ext>
            </a:extLst>
          </p:cNvPr>
          <p:cNvSpPr txBox="1"/>
          <p:nvPr/>
        </p:nvSpPr>
        <p:spPr>
          <a:xfrm>
            <a:off x="4023116" y="112998"/>
            <a:ext cx="1117615" cy="553998"/>
          </a:xfrm>
          <a:prstGeom prst="rect">
            <a:avLst/>
          </a:prstGeom>
          <a:noFill/>
        </p:spPr>
        <p:txBody>
          <a:bodyPr wrap="none" rtlCol="0">
            <a:spAutoFit/>
          </a:bodyPr>
          <a:lstStyle/>
          <a:p>
            <a:pPr algn="ctr"/>
            <a:r>
              <a:rPr lang="en-US" sz="3000" b="1" dirty="0" smtClean="0"/>
              <a:t>MOM</a:t>
            </a:r>
            <a:endParaRPr lang="en-US" sz="3000" b="1" dirty="0"/>
          </a:p>
        </p:txBody>
      </p:sp>
      <p:grpSp>
        <p:nvGrpSpPr>
          <p:cNvPr id="52" name="Group 51">
            <a:extLst>
              <a:ext uri="{FF2B5EF4-FFF2-40B4-BE49-F238E27FC236}">
                <a16:creationId xmlns:a16="http://schemas.microsoft.com/office/drawing/2014/main" id="{0C858D26-6D82-494E-8AD0-3073C70FEAE3}"/>
              </a:ext>
            </a:extLst>
          </p:cNvPr>
          <p:cNvGrpSpPr/>
          <p:nvPr/>
        </p:nvGrpSpPr>
        <p:grpSpPr>
          <a:xfrm>
            <a:off x="4341408" y="666996"/>
            <a:ext cx="481027" cy="64839"/>
            <a:chOff x="5843941" y="1171696"/>
            <a:chExt cx="641369" cy="86452"/>
          </a:xfrm>
        </p:grpSpPr>
        <p:sp>
          <p:nvSpPr>
            <p:cNvPr id="53" name="Oval 52">
              <a:extLst>
                <a:ext uri="{FF2B5EF4-FFF2-40B4-BE49-F238E27FC236}">
                  <a16:creationId xmlns:a16="http://schemas.microsoft.com/office/drawing/2014/main" id="{BB6AC9E9-5C1C-44E3-BC6B-91AAB13FE94E}"/>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23ADF621-1347-4F46-8408-835DDDDD1552}"/>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80D413FC-652E-452F-BC85-72E1C08A7186}"/>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91E9A86F-75AC-4F9E-B8DC-71F3CE79C00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30E249A7-E9EF-4B70-B6DD-2BC63915684E}"/>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 name="Picture Placeholder 2"/>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t="2371" b="2371"/>
          <a:stretch>
            <a:fillRect/>
          </a:stretch>
        </p:blipFill>
        <p:spPr>
          <a:ln>
            <a:solidFill>
              <a:schemeClr val="tx1"/>
            </a:solidFill>
          </a:ln>
        </p:spPr>
      </p:pic>
      <p:sp>
        <p:nvSpPr>
          <p:cNvPr id="60" name="Oval 59">
            <a:extLst>
              <a:ext uri="{FF2B5EF4-FFF2-40B4-BE49-F238E27FC236}">
                <a16:creationId xmlns:a16="http://schemas.microsoft.com/office/drawing/2014/main" id="{BB82433A-CE78-4F8A-AF61-BA591E7A08D3}"/>
              </a:ext>
            </a:extLst>
          </p:cNvPr>
          <p:cNvSpPr/>
          <p:nvPr/>
        </p:nvSpPr>
        <p:spPr>
          <a:xfrm>
            <a:off x="285150" y="1288748"/>
            <a:ext cx="565927" cy="5659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a:extLst>
              <a:ext uri="{FF2B5EF4-FFF2-40B4-BE49-F238E27FC236}">
                <a16:creationId xmlns:a16="http://schemas.microsoft.com/office/drawing/2014/main" id="{EEB8B987-5D98-4661-92EA-147C71F23C09}"/>
              </a:ext>
            </a:extLst>
          </p:cNvPr>
          <p:cNvSpPr/>
          <p:nvPr/>
        </p:nvSpPr>
        <p:spPr>
          <a:xfrm>
            <a:off x="285150" y="3024439"/>
            <a:ext cx="565927" cy="565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extLst>
              <a:ext uri="{FF2B5EF4-FFF2-40B4-BE49-F238E27FC236}">
                <a16:creationId xmlns:a16="http://schemas.microsoft.com/office/drawing/2014/main" id="{570A8274-0756-4623-9B1E-E9C1099EF172}"/>
              </a:ext>
            </a:extLst>
          </p:cNvPr>
          <p:cNvSpPr/>
          <p:nvPr/>
        </p:nvSpPr>
        <p:spPr>
          <a:xfrm>
            <a:off x="832831" y="1220994"/>
            <a:ext cx="5701976" cy="1107996"/>
          </a:xfrm>
          <a:prstGeom prst="rect">
            <a:avLst/>
          </a:prstGeom>
        </p:spPr>
        <p:txBody>
          <a:bodyPr wrap="square">
            <a:spAutoFit/>
          </a:bodyPr>
          <a:lstStyle/>
          <a:p>
            <a:pPr>
              <a:spcBef>
                <a:spcPts val="600"/>
              </a:spcBef>
              <a:spcAft>
                <a:spcPts val="600"/>
              </a:spcAft>
            </a:pPr>
            <a:r>
              <a:rPr lang="es-PE" sz="2200" dirty="0"/>
              <a:t>Debe mantenerse actualizado y  asegurar su disponibilidad con una apropiada distribución de  sus copias. </a:t>
            </a:r>
          </a:p>
        </p:txBody>
      </p:sp>
      <p:sp>
        <p:nvSpPr>
          <p:cNvPr id="63" name="Rectangle 62">
            <a:extLst>
              <a:ext uri="{FF2B5EF4-FFF2-40B4-BE49-F238E27FC236}">
                <a16:creationId xmlns:a16="http://schemas.microsoft.com/office/drawing/2014/main" id="{8114F069-691B-4CD4-A1C4-1B3D3BF609CC}"/>
              </a:ext>
            </a:extLst>
          </p:cNvPr>
          <p:cNvSpPr/>
          <p:nvPr/>
        </p:nvSpPr>
        <p:spPr>
          <a:xfrm>
            <a:off x="869201" y="3000717"/>
            <a:ext cx="3644419" cy="1446550"/>
          </a:xfrm>
          <a:prstGeom prst="rect">
            <a:avLst/>
          </a:prstGeom>
        </p:spPr>
        <p:txBody>
          <a:bodyPr wrap="square">
            <a:spAutoFit/>
          </a:bodyPr>
          <a:lstStyle/>
          <a:p>
            <a:pPr>
              <a:spcBef>
                <a:spcPts val="600"/>
              </a:spcBef>
              <a:spcAft>
                <a:spcPts val="600"/>
              </a:spcAft>
            </a:pPr>
            <a:r>
              <a:rPr lang="es-PE" sz="2200" dirty="0"/>
              <a:t>Puede ser un solo documento o  un manual central y otros documentos o manuales referenciados en el.</a:t>
            </a:r>
          </a:p>
        </p:txBody>
      </p:sp>
      <p:grpSp>
        <p:nvGrpSpPr>
          <p:cNvPr id="64" name="Group 1057"/>
          <p:cNvGrpSpPr>
            <a:grpSpLocks noChangeAspect="1"/>
          </p:cNvGrpSpPr>
          <p:nvPr/>
        </p:nvGrpSpPr>
        <p:grpSpPr bwMode="auto">
          <a:xfrm>
            <a:off x="413167" y="1442267"/>
            <a:ext cx="331621" cy="253736"/>
            <a:chOff x="2889" y="1431"/>
            <a:chExt cx="1899" cy="1453"/>
          </a:xfrm>
          <a:solidFill>
            <a:schemeClr val="bg1"/>
          </a:solidFill>
        </p:grpSpPr>
        <p:sp>
          <p:nvSpPr>
            <p:cNvPr id="65" name="Freeform 1059"/>
            <p:cNvSpPr>
              <a:spLocks/>
            </p:cNvSpPr>
            <p:nvPr/>
          </p:nvSpPr>
          <p:spPr bwMode="auto">
            <a:xfrm>
              <a:off x="3111" y="1431"/>
              <a:ext cx="675" cy="1381"/>
            </a:xfrm>
            <a:custGeom>
              <a:avLst/>
              <a:gdLst>
                <a:gd name="T0" fmla="*/ 136 w 1349"/>
                <a:gd name="T1" fmla="*/ 0 h 2762"/>
                <a:gd name="T2" fmla="*/ 136 w 1349"/>
                <a:gd name="T3" fmla="*/ 0 h 2762"/>
                <a:gd name="T4" fmla="*/ 181 w 1349"/>
                <a:gd name="T5" fmla="*/ 0 h 2762"/>
                <a:gd name="T6" fmla="*/ 228 w 1349"/>
                <a:gd name="T7" fmla="*/ 2 h 2762"/>
                <a:gd name="T8" fmla="*/ 279 w 1349"/>
                <a:gd name="T9" fmla="*/ 5 h 2762"/>
                <a:gd name="T10" fmla="*/ 331 w 1349"/>
                <a:gd name="T11" fmla="*/ 9 h 2762"/>
                <a:gd name="T12" fmla="*/ 386 w 1349"/>
                <a:gd name="T13" fmla="*/ 16 h 2762"/>
                <a:gd name="T14" fmla="*/ 443 w 1349"/>
                <a:gd name="T15" fmla="*/ 23 h 2762"/>
                <a:gd name="T16" fmla="*/ 500 w 1349"/>
                <a:gd name="T17" fmla="*/ 33 h 2762"/>
                <a:gd name="T18" fmla="*/ 559 w 1349"/>
                <a:gd name="T19" fmla="*/ 46 h 2762"/>
                <a:gd name="T20" fmla="*/ 619 w 1349"/>
                <a:gd name="T21" fmla="*/ 60 h 2762"/>
                <a:gd name="T22" fmla="*/ 679 w 1349"/>
                <a:gd name="T23" fmla="*/ 77 h 2762"/>
                <a:gd name="T24" fmla="*/ 739 w 1349"/>
                <a:gd name="T25" fmla="*/ 98 h 2762"/>
                <a:gd name="T26" fmla="*/ 800 w 1349"/>
                <a:gd name="T27" fmla="*/ 121 h 2762"/>
                <a:gd name="T28" fmla="*/ 859 w 1349"/>
                <a:gd name="T29" fmla="*/ 146 h 2762"/>
                <a:gd name="T30" fmla="*/ 919 w 1349"/>
                <a:gd name="T31" fmla="*/ 177 h 2762"/>
                <a:gd name="T32" fmla="*/ 976 w 1349"/>
                <a:gd name="T33" fmla="*/ 210 h 2762"/>
                <a:gd name="T34" fmla="*/ 1033 w 1349"/>
                <a:gd name="T35" fmla="*/ 247 h 2762"/>
                <a:gd name="T36" fmla="*/ 1088 w 1349"/>
                <a:gd name="T37" fmla="*/ 287 h 2762"/>
                <a:gd name="T38" fmla="*/ 1142 w 1349"/>
                <a:gd name="T39" fmla="*/ 332 h 2762"/>
                <a:gd name="T40" fmla="*/ 1193 w 1349"/>
                <a:gd name="T41" fmla="*/ 382 h 2762"/>
                <a:gd name="T42" fmla="*/ 1241 w 1349"/>
                <a:gd name="T43" fmla="*/ 436 h 2762"/>
                <a:gd name="T44" fmla="*/ 1288 w 1349"/>
                <a:gd name="T45" fmla="*/ 494 h 2762"/>
                <a:gd name="T46" fmla="*/ 1330 w 1349"/>
                <a:gd name="T47" fmla="*/ 557 h 2762"/>
                <a:gd name="T48" fmla="*/ 1339 w 1349"/>
                <a:gd name="T49" fmla="*/ 579 h 2762"/>
                <a:gd name="T50" fmla="*/ 1346 w 1349"/>
                <a:gd name="T51" fmla="*/ 602 h 2762"/>
                <a:gd name="T52" fmla="*/ 1349 w 1349"/>
                <a:gd name="T53" fmla="*/ 627 h 2762"/>
                <a:gd name="T54" fmla="*/ 1349 w 1349"/>
                <a:gd name="T55" fmla="*/ 2762 h 2762"/>
                <a:gd name="T56" fmla="*/ 1286 w 1349"/>
                <a:gd name="T57" fmla="*/ 2701 h 2762"/>
                <a:gd name="T58" fmla="*/ 1221 w 1349"/>
                <a:gd name="T59" fmla="*/ 2645 h 2762"/>
                <a:gd name="T60" fmla="*/ 1154 w 1349"/>
                <a:gd name="T61" fmla="*/ 2596 h 2762"/>
                <a:gd name="T62" fmla="*/ 1085 w 1349"/>
                <a:gd name="T63" fmla="*/ 2551 h 2762"/>
                <a:gd name="T64" fmla="*/ 1013 w 1349"/>
                <a:gd name="T65" fmla="*/ 2511 h 2762"/>
                <a:gd name="T66" fmla="*/ 942 w 1349"/>
                <a:gd name="T67" fmla="*/ 2476 h 2762"/>
                <a:gd name="T68" fmla="*/ 869 w 1349"/>
                <a:gd name="T69" fmla="*/ 2444 h 2762"/>
                <a:gd name="T70" fmla="*/ 796 w 1349"/>
                <a:gd name="T71" fmla="*/ 2417 h 2762"/>
                <a:gd name="T72" fmla="*/ 724 w 1349"/>
                <a:gd name="T73" fmla="*/ 2394 h 2762"/>
                <a:gd name="T74" fmla="*/ 651 w 1349"/>
                <a:gd name="T75" fmla="*/ 2374 h 2762"/>
                <a:gd name="T76" fmla="*/ 580 w 1349"/>
                <a:gd name="T77" fmla="*/ 2358 h 2762"/>
                <a:gd name="T78" fmla="*/ 509 w 1349"/>
                <a:gd name="T79" fmla="*/ 2344 h 2762"/>
                <a:gd name="T80" fmla="*/ 441 w 1349"/>
                <a:gd name="T81" fmla="*/ 2334 h 2762"/>
                <a:gd name="T82" fmla="*/ 375 w 1349"/>
                <a:gd name="T83" fmla="*/ 2325 h 2762"/>
                <a:gd name="T84" fmla="*/ 311 w 1349"/>
                <a:gd name="T85" fmla="*/ 2319 h 2762"/>
                <a:gd name="T86" fmla="*/ 249 w 1349"/>
                <a:gd name="T87" fmla="*/ 2315 h 2762"/>
                <a:gd name="T88" fmla="*/ 191 w 1349"/>
                <a:gd name="T89" fmla="*/ 2313 h 2762"/>
                <a:gd name="T90" fmla="*/ 136 w 1349"/>
                <a:gd name="T91" fmla="*/ 2312 h 2762"/>
                <a:gd name="T92" fmla="*/ 105 w 1349"/>
                <a:gd name="T93" fmla="*/ 2308 h 2762"/>
                <a:gd name="T94" fmla="*/ 77 w 1349"/>
                <a:gd name="T95" fmla="*/ 2298 h 2762"/>
                <a:gd name="T96" fmla="*/ 52 w 1349"/>
                <a:gd name="T97" fmla="*/ 2282 h 2762"/>
                <a:gd name="T98" fmla="*/ 30 w 1349"/>
                <a:gd name="T99" fmla="*/ 2261 h 2762"/>
                <a:gd name="T100" fmla="*/ 14 w 1349"/>
                <a:gd name="T101" fmla="*/ 2235 h 2762"/>
                <a:gd name="T102" fmla="*/ 5 w 1349"/>
                <a:gd name="T103" fmla="*/ 2208 h 2762"/>
                <a:gd name="T104" fmla="*/ 0 w 1349"/>
                <a:gd name="T105" fmla="*/ 2177 h 2762"/>
                <a:gd name="T106" fmla="*/ 0 w 1349"/>
                <a:gd name="T107" fmla="*/ 136 h 2762"/>
                <a:gd name="T108" fmla="*/ 3 w 1349"/>
                <a:gd name="T109" fmla="*/ 110 h 2762"/>
                <a:gd name="T110" fmla="*/ 10 w 1349"/>
                <a:gd name="T111" fmla="*/ 83 h 2762"/>
                <a:gd name="T112" fmla="*/ 23 w 1349"/>
                <a:gd name="T113" fmla="*/ 60 h 2762"/>
                <a:gd name="T114" fmla="*/ 40 w 1349"/>
                <a:gd name="T115" fmla="*/ 39 h 2762"/>
                <a:gd name="T116" fmla="*/ 61 w 1349"/>
                <a:gd name="T117" fmla="*/ 22 h 2762"/>
                <a:gd name="T118" fmla="*/ 84 w 1349"/>
                <a:gd name="T119" fmla="*/ 10 h 2762"/>
                <a:gd name="T120" fmla="*/ 109 w 1349"/>
                <a:gd name="T121" fmla="*/ 2 h 2762"/>
                <a:gd name="T122" fmla="*/ 136 w 1349"/>
                <a:gd name="T123"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9" h="2762">
                  <a:moveTo>
                    <a:pt x="136" y="0"/>
                  </a:moveTo>
                  <a:lnTo>
                    <a:pt x="136" y="0"/>
                  </a:lnTo>
                  <a:lnTo>
                    <a:pt x="181" y="0"/>
                  </a:lnTo>
                  <a:lnTo>
                    <a:pt x="228" y="2"/>
                  </a:lnTo>
                  <a:lnTo>
                    <a:pt x="279" y="5"/>
                  </a:lnTo>
                  <a:lnTo>
                    <a:pt x="331" y="9"/>
                  </a:lnTo>
                  <a:lnTo>
                    <a:pt x="386" y="16"/>
                  </a:lnTo>
                  <a:lnTo>
                    <a:pt x="443" y="23"/>
                  </a:lnTo>
                  <a:lnTo>
                    <a:pt x="500" y="33"/>
                  </a:lnTo>
                  <a:lnTo>
                    <a:pt x="559" y="46"/>
                  </a:lnTo>
                  <a:lnTo>
                    <a:pt x="619" y="60"/>
                  </a:lnTo>
                  <a:lnTo>
                    <a:pt x="679" y="77"/>
                  </a:lnTo>
                  <a:lnTo>
                    <a:pt x="739" y="98"/>
                  </a:lnTo>
                  <a:lnTo>
                    <a:pt x="800" y="121"/>
                  </a:lnTo>
                  <a:lnTo>
                    <a:pt x="859" y="146"/>
                  </a:lnTo>
                  <a:lnTo>
                    <a:pt x="919" y="177"/>
                  </a:lnTo>
                  <a:lnTo>
                    <a:pt x="976" y="210"/>
                  </a:lnTo>
                  <a:lnTo>
                    <a:pt x="1033" y="247"/>
                  </a:lnTo>
                  <a:lnTo>
                    <a:pt x="1088" y="287"/>
                  </a:lnTo>
                  <a:lnTo>
                    <a:pt x="1142" y="332"/>
                  </a:lnTo>
                  <a:lnTo>
                    <a:pt x="1193" y="382"/>
                  </a:lnTo>
                  <a:lnTo>
                    <a:pt x="1241" y="436"/>
                  </a:lnTo>
                  <a:lnTo>
                    <a:pt x="1288" y="494"/>
                  </a:lnTo>
                  <a:lnTo>
                    <a:pt x="1330" y="557"/>
                  </a:lnTo>
                  <a:lnTo>
                    <a:pt x="1339" y="579"/>
                  </a:lnTo>
                  <a:lnTo>
                    <a:pt x="1346" y="602"/>
                  </a:lnTo>
                  <a:lnTo>
                    <a:pt x="1349" y="627"/>
                  </a:lnTo>
                  <a:lnTo>
                    <a:pt x="1349" y="2762"/>
                  </a:lnTo>
                  <a:lnTo>
                    <a:pt x="1286" y="2701"/>
                  </a:lnTo>
                  <a:lnTo>
                    <a:pt x="1221" y="2645"/>
                  </a:lnTo>
                  <a:lnTo>
                    <a:pt x="1154" y="2596"/>
                  </a:lnTo>
                  <a:lnTo>
                    <a:pt x="1085" y="2551"/>
                  </a:lnTo>
                  <a:lnTo>
                    <a:pt x="1013" y="2511"/>
                  </a:lnTo>
                  <a:lnTo>
                    <a:pt x="942" y="2476"/>
                  </a:lnTo>
                  <a:lnTo>
                    <a:pt x="869" y="2444"/>
                  </a:lnTo>
                  <a:lnTo>
                    <a:pt x="796" y="2417"/>
                  </a:lnTo>
                  <a:lnTo>
                    <a:pt x="724" y="2394"/>
                  </a:lnTo>
                  <a:lnTo>
                    <a:pt x="651" y="2374"/>
                  </a:lnTo>
                  <a:lnTo>
                    <a:pt x="580" y="2358"/>
                  </a:lnTo>
                  <a:lnTo>
                    <a:pt x="509" y="2344"/>
                  </a:lnTo>
                  <a:lnTo>
                    <a:pt x="441" y="2334"/>
                  </a:lnTo>
                  <a:lnTo>
                    <a:pt x="375" y="2325"/>
                  </a:lnTo>
                  <a:lnTo>
                    <a:pt x="311" y="2319"/>
                  </a:lnTo>
                  <a:lnTo>
                    <a:pt x="249" y="2315"/>
                  </a:lnTo>
                  <a:lnTo>
                    <a:pt x="191" y="2313"/>
                  </a:lnTo>
                  <a:lnTo>
                    <a:pt x="136" y="2312"/>
                  </a:lnTo>
                  <a:lnTo>
                    <a:pt x="105" y="2308"/>
                  </a:lnTo>
                  <a:lnTo>
                    <a:pt x="77" y="2298"/>
                  </a:lnTo>
                  <a:lnTo>
                    <a:pt x="52" y="2282"/>
                  </a:lnTo>
                  <a:lnTo>
                    <a:pt x="30" y="2261"/>
                  </a:lnTo>
                  <a:lnTo>
                    <a:pt x="14" y="2235"/>
                  </a:lnTo>
                  <a:lnTo>
                    <a:pt x="5" y="2208"/>
                  </a:lnTo>
                  <a:lnTo>
                    <a:pt x="0" y="2177"/>
                  </a:lnTo>
                  <a:lnTo>
                    <a:pt x="0" y="136"/>
                  </a:lnTo>
                  <a:lnTo>
                    <a:pt x="3" y="110"/>
                  </a:lnTo>
                  <a:lnTo>
                    <a:pt x="10" y="83"/>
                  </a:lnTo>
                  <a:lnTo>
                    <a:pt x="23" y="60"/>
                  </a:lnTo>
                  <a:lnTo>
                    <a:pt x="40" y="39"/>
                  </a:lnTo>
                  <a:lnTo>
                    <a:pt x="61" y="22"/>
                  </a:lnTo>
                  <a:lnTo>
                    <a:pt x="84"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060"/>
            <p:cNvSpPr>
              <a:spLocks/>
            </p:cNvSpPr>
            <p:nvPr/>
          </p:nvSpPr>
          <p:spPr bwMode="auto">
            <a:xfrm>
              <a:off x="3891" y="1431"/>
              <a:ext cx="674" cy="1381"/>
            </a:xfrm>
            <a:custGeom>
              <a:avLst/>
              <a:gdLst>
                <a:gd name="T0" fmla="*/ 1211 w 1347"/>
                <a:gd name="T1" fmla="*/ 0 h 2762"/>
                <a:gd name="T2" fmla="*/ 1212 w 1347"/>
                <a:gd name="T3" fmla="*/ 0 h 2762"/>
                <a:gd name="T4" fmla="*/ 1239 w 1347"/>
                <a:gd name="T5" fmla="*/ 2 h 2762"/>
                <a:gd name="T6" fmla="*/ 1263 w 1347"/>
                <a:gd name="T7" fmla="*/ 10 h 2762"/>
                <a:gd name="T8" fmla="*/ 1287 w 1347"/>
                <a:gd name="T9" fmla="*/ 22 h 2762"/>
                <a:gd name="T10" fmla="*/ 1307 w 1347"/>
                <a:gd name="T11" fmla="*/ 39 h 2762"/>
                <a:gd name="T12" fmla="*/ 1324 w 1347"/>
                <a:gd name="T13" fmla="*/ 60 h 2762"/>
                <a:gd name="T14" fmla="*/ 1337 w 1347"/>
                <a:gd name="T15" fmla="*/ 83 h 2762"/>
                <a:gd name="T16" fmla="*/ 1345 w 1347"/>
                <a:gd name="T17" fmla="*/ 110 h 2762"/>
                <a:gd name="T18" fmla="*/ 1347 w 1347"/>
                <a:gd name="T19" fmla="*/ 136 h 2762"/>
                <a:gd name="T20" fmla="*/ 1347 w 1347"/>
                <a:gd name="T21" fmla="*/ 2177 h 2762"/>
                <a:gd name="T22" fmla="*/ 1344 w 1347"/>
                <a:gd name="T23" fmla="*/ 2207 h 2762"/>
                <a:gd name="T24" fmla="*/ 1333 w 1347"/>
                <a:gd name="T25" fmla="*/ 2235 h 2762"/>
                <a:gd name="T26" fmla="*/ 1317 w 1347"/>
                <a:gd name="T27" fmla="*/ 2261 h 2762"/>
                <a:gd name="T28" fmla="*/ 1296 w 1347"/>
                <a:gd name="T29" fmla="*/ 2282 h 2762"/>
                <a:gd name="T30" fmla="*/ 1271 w 1347"/>
                <a:gd name="T31" fmla="*/ 2298 h 2762"/>
                <a:gd name="T32" fmla="*/ 1242 w 1347"/>
                <a:gd name="T33" fmla="*/ 2308 h 2762"/>
                <a:gd name="T34" fmla="*/ 1211 w 1347"/>
                <a:gd name="T35" fmla="*/ 2312 h 2762"/>
                <a:gd name="T36" fmla="*/ 1157 w 1347"/>
                <a:gd name="T37" fmla="*/ 2313 h 2762"/>
                <a:gd name="T38" fmla="*/ 1098 w 1347"/>
                <a:gd name="T39" fmla="*/ 2315 h 2762"/>
                <a:gd name="T40" fmla="*/ 1037 w 1347"/>
                <a:gd name="T41" fmla="*/ 2319 h 2762"/>
                <a:gd name="T42" fmla="*/ 972 w 1347"/>
                <a:gd name="T43" fmla="*/ 2325 h 2762"/>
                <a:gd name="T44" fmla="*/ 907 w 1347"/>
                <a:gd name="T45" fmla="*/ 2334 h 2762"/>
                <a:gd name="T46" fmla="*/ 838 w 1347"/>
                <a:gd name="T47" fmla="*/ 2344 h 2762"/>
                <a:gd name="T48" fmla="*/ 767 w 1347"/>
                <a:gd name="T49" fmla="*/ 2358 h 2762"/>
                <a:gd name="T50" fmla="*/ 696 w 1347"/>
                <a:gd name="T51" fmla="*/ 2374 h 2762"/>
                <a:gd name="T52" fmla="*/ 623 w 1347"/>
                <a:gd name="T53" fmla="*/ 2394 h 2762"/>
                <a:gd name="T54" fmla="*/ 551 w 1347"/>
                <a:gd name="T55" fmla="*/ 2417 h 2762"/>
                <a:gd name="T56" fmla="*/ 478 w 1347"/>
                <a:gd name="T57" fmla="*/ 2444 h 2762"/>
                <a:gd name="T58" fmla="*/ 405 w 1347"/>
                <a:gd name="T59" fmla="*/ 2476 h 2762"/>
                <a:gd name="T60" fmla="*/ 334 w 1347"/>
                <a:gd name="T61" fmla="*/ 2510 h 2762"/>
                <a:gd name="T62" fmla="*/ 264 w 1347"/>
                <a:gd name="T63" fmla="*/ 2551 h 2762"/>
                <a:gd name="T64" fmla="*/ 194 w 1347"/>
                <a:gd name="T65" fmla="*/ 2596 h 2762"/>
                <a:gd name="T66" fmla="*/ 126 w 1347"/>
                <a:gd name="T67" fmla="*/ 2645 h 2762"/>
                <a:gd name="T68" fmla="*/ 62 w 1347"/>
                <a:gd name="T69" fmla="*/ 2701 h 2762"/>
                <a:gd name="T70" fmla="*/ 0 w 1347"/>
                <a:gd name="T71" fmla="*/ 2762 h 2762"/>
                <a:gd name="T72" fmla="*/ 0 w 1347"/>
                <a:gd name="T73" fmla="*/ 627 h 2762"/>
                <a:gd name="T74" fmla="*/ 2 w 1347"/>
                <a:gd name="T75" fmla="*/ 602 h 2762"/>
                <a:gd name="T76" fmla="*/ 8 w 1347"/>
                <a:gd name="T77" fmla="*/ 579 h 2762"/>
                <a:gd name="T78" fmla="*/ 18 w 1347"/>
                <a:gd name="T79" fmla="*/ 557 h 2762"/>
                <a:gd name="T80" fmla="*/ 61 w 1347"/>
                <a:gd name="T81" fmla="*/ 494 h 2762"/>
                <a:gd name="T82" fmla="*/ 107 w 1347"/>
                <a:gd name="T83" fmla="*/ 436 h 2762"/>
                <a:gd name="T84" fmla="*/ 155 w 1347"/>
                <a:gd name="T85" fmla="*/ 382 h 2762"/>
                <a:gd name="T86" fmla="*/ 206 w 1347"/>
                <a:gd name="T87" fmla="*/ 332 h 2762"/>
                <a:gd name="T88" fmla="*/ 259 w 1347"/>
                <a:gd name="T89" fmla="*/ 287 h 2762"/>
                <a:gd name="T90" fmla="*/ 314 w 1347"/>
                <a:gd name="T91" fmla="*/ 247 h 2762"/>
                <a:gd name="T92" fmla="*/ 371 w 1347"/>
                <a:gd name="T93" fmla="*/ 210 h 2762"/>
                <a:gd name="T94" fmla="*/ 430 w 1347"/>
                <a:gd name="T95" fmla="*/ 177 h 2762"/>
                <a:gd name="T96" fmla="*/ 488 w 1347"/>
                <a:gd name="T97" fmla="*/ 146 h 2762"/>
                <a:gd name="T98" fmla="*/ 548 w 1347"/>
                <a:gd name="T99" fmla="*/ 121 h 2762"/>
                <a:gd name="T100" fmla="*/ 608 w 1347"/>
                <a:gd name="T101" fmla="*/ 98 h 2762"/>
                <a:gd name="T102" fmla="*/ 669 w 1347"/>
                <a:gd name="T103" fmla="*/ 77 h 2762"/>
                <a:gd name="T104" fmla="*/ 729 w 1347"/>
                <a:gd name="T105" fmla="*/ 60 h 2762"/>
                <a:gd name="T106" fmla="*/ 789 w 1347"/>
                <a:gd name="T107" fmla="*/ 46 h 2762"/>
                <a:gd name="T108" fmla="*/ 848 w 1347"/>
                <a:gd name="T109" fmla="*/ 33 h 2762"/>
                <a:gd name="T110" fmla="*/ 906 w 1347"/>
                <a:gd name="T111" fmla="*/ 23 h 2762"/>
                <a:gd name="T112" fmla="*/ 962 w 1347"/>
                <a:gd name="T113" fmla="*/ 16 h 2762"/>
                <a:gd name="T114" fmla="*/ 1016 w 1347"/>
                <a:gd name="T115" fmla="*/ 9 h 2762"/>
                <a:gd name="T116" fmla="*/ 1069 w 1347"/>
                <a:gd name="T117" fmla="*/ 5 h 2762"/>
                <a:gd name="T118" fmla="*/ 1119 w 1347"/>
                <a:gd name="T119" fmla="*/ 2 h 2762"/>
                <a:gd name="T120" fmla="*/ 1167 w 1347"/>
                <a:gd name="T121" fmla="*/ 0 h 2762"/>
                <a:gd name="T122" fmla="*/ 1211 w 1347"/>
                <a:gd name="T123" fmla="*/ 0 h 2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2762">
                  <a:moveTo>
                    <a:pt x="1211" y="0"/>
                  </a:moveTo>
                  <a:lnTo>
                    <a:pt x="1212" y="0"/>
                  </a:lnTo>
                  <a:lnTo>
                    <a:pt x="1239" y="2"/>
                  </a:lnTo>
                  <a:lnTo>
                    <a:pt x="1263" y="10"/>
                  </a:lnTo>
                  <a:lnTo>
                    <a:pt x="1287" y="22"/>
                  </a:lnTo>
                  <a:lnTo>
                    <a:pt x="1307" y="39"/>
                  </a:lnTo>
                  <a:lnTo>
                    <a:pt x="1324" y="60"/>
                  </a:lnTo>
                  <a:lnTo>
                    <a:pt x="1337" y="83"/>
                  </a:lnTo>
                  <a:lnTo>
                    <a:pt x="1345" y="110"/>
                  </a:lnTo>
                  <a:lnTo>
                    <a:pt x="1347" y="136"/>
                  </a:lnTo>
                  <a:lnTo>
                    <a:pt x="1347" y="2177"/>
                  </a:lnTo>
                  <a:lnTo>
                    <a:pt x="1344" y="2207"/>
                  </a:lnTo>
                  <a:lnTo>
                    <a:pt x="1333" y="2235"/>
                  </a:lnTo>
                  <a:lnTo>
                    <a:pt x="1317" y="2261"/>
                  </a:lnTo>
                  <a:lnTo>
                    <a:pt x="1296" y="2282"/>
                  </a:lnTo>
                  <a:lnTo>
                    <a:pt x="1271" y="2298"/>
                  </a:lnTo>
                  <a:lnTo>
                    <a:pt x="1242" y="2308"/>
                  </a:lnTo>
                  <a:lnTo>
                    <a:pt x="1211" y="2312"/>
                  </a:lnTo>
                  <a:lnTo>
                    <a:pt x="1157" y="2313"/>
                  </a:lnTo>
                  <a:lnTo>
                    <a:pt x="1098" y="2315"/>
                  </a:lnTo>
                  <a:lnTo>
                    <a:pt x="1037" y="2319"/>
                  </a:lnTo>
                  <a:lnTo>
                    <a:pt x="972" y="2325"/>
                  </a:lnTo>
                  <a:lnTo>
                    <a:pt x="907" y="2334"/>
                  </a:lnTo>
                  <a:lnTo>
                    <a:pt x="838" y="2344"/>
                  </a:lnTo>
                  <a:lnTo>
                    <a:pt x="767" y="2358"/>
                  </a:lnTo>
                  <a:lnTo>
                    <a:pt x="696" y="2374"/>
                  </a:lnTo>
                  <a:lnTo>
                    <a:pt x="623" y="2394"/>
                  </a:lnTo>
                  <a:lnTo>
                    <a:pt x="551" y="2417"/>
                  </a:lnTo>
                  <a:lnTo>
                    <a:pt x="478" y="2444"/>
                  </a:lnTo>
                  <a:lnTo>
                    <a:pt x="405" y="2476"/>
                  </a:lnTo>
                  <a:lnTo>
                    <a:pt x="334" y="2510"/>
                  </a:lnTo>
                  <a:lnTo>
                    <a:pt x="264" y="2551"/>
                  </a:lnTo>
                  <a:lnTo>
                    <a:pt x="194" y="2596"/>
                  </a:lnTo>
                  <a:lnTo>
                    <a:pt x="126" y="2645"/>
                  </a:lnTo>
                  <a:lnTo>
                    <a:pt x="62" y="2701"/>
                  </a:lnTo>
                  <a:lnTo>
                    <a:pt x="0" y="2762"/>
                  </a:lnTo>
                  <a:lnTo>
                    <a:pt x="0" y="627"/>
                  </a:lnTo>
                  <a:lnTo>
                    <a:pt x="2" y="602"/>
                  </a:lnTo>
                  <a:lnTo>
                    <a:pt x="8" y="579"/>
                  </a:lnTo>
                  <a:lnTo>
                    <a:pt x="18" y="557"/>
                  </a:lnTo>
                  <a:lnTo>
                    <a:pt x="61" y="494"/>
                  </a:lnTo>
                  <a:lnTo>
                    <a:pt x="107" y="436"/>
                  </a:lnTo>
                  <a:lnTo>
                    <a:pt x="155" y="382"/>
                  </a:lnTo>
                  <a:lnTo>
                    <a:pt x="206" y="332"/>
                  </a:lnTo>
                  <a:lnTo>
                    <a:pt x="259" y="287"/>
                  </a:lnTo>
                  <a:lnTo>
                    <a:pt x="314" y="247"/>
                  </a:lnTo>
                  <a:lnTo>
                    <a:pt x="371" y="210"/>
                  </a:lnTo>
                  <a:lnTo>
                    <a:pt x="430" y="177"/>
                  </a:lnTo>
                  <a:lnTo>
                    <a:pt x="488" y="146"/>
                  </a:lnTo>
                  <a:lnTo>
                    <a:pt x="548" y="121"/>
                  </a:lnTo>
                  <a:lnTo>
                    <a:pt x="608" y="98"/>
                  </a:lnTo>
                  <a:lnTo>
                    <a:pt x="669" y="77"/>
                  </a:lnTo>
                  <a:lnTo>
                    <a:pt x="729" y="60"/>
                  </a:lnTo>
                  <a:lnTo>
                    <a:pt x="789" y="46"/>
                  </a:lnTo>
                  <a:lnTo>
                    <a:pt x="848" y="33"/>
                  </a:lnTo>
                  <a:lnTo>
                    <a:pt x="906" y="23"/>
                  </a:lnTo>
                  <a:lnTo>
                    <a:pt x="962" y="16"/>
                  </a:lnTo>
                  <a:lnTo>
                    <a:pt x="1016" y="9"/>
                  </a:lnTo>
                  <a:lnTo>
                    <a:pt x="1069" y="5"/>
                  </a:lnTo>
                  <a:lnTo>
                    <a:pt x="1119" y="2"/>
                  </a:lnTo>
                  <a:lnTo>
                    <a:pt x="1167" y="0"/>
                  </a:lnTo>
                  <a:lnTo>
                    <a:pt x="12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061"/>
            <p:cNvSpPr>
              <a:spLocks/>
            </p:cNvSpPr>
            <p:nvPr/>
          </p:nvSpPr>
          <p:spPr bwMode="auto">
            <a:xfrm>
              <a:off x="3985" y="1667"/>
              <a:ext cx="803" cy="1217"/>
            </a:xfrm>
            <a:custGeom>
              <a:avLst/>
              <a:gdLst>
                <a:gd name="T0" fmla="*/ 1371 w 1605"/>
                <a:gd name="T1" fmla="*/ 0 h 2434"/>
                <a:gd name="T2" fmla="*/ 1470 w 1605"/>
                <a:gd name="T3" fmla="*/ 0 h 2434"/>
                <a:gd name="T4" fmla="*/ 1501 w 1605"/>
                <a:gd name="T5" fmla="*/ 3 h 2434"/>
                <a:gd name="T6" fmla="*/ 1529 w 1605"/>
                <a:gd name="T7" fmla="*/ 14 h 2434"/>
                <a:gd name="T8" fmla="*/ 1554 w 1605"/>
                <a:gd name="T9" fmla="*/ 30 h 2434"/>
                <a:gd name="T10" fmla="*/ 1576 w 1605"/>
                <a:gd name="T11" fmla="*/ 51 h 2434"/>
                <a:gd name="T12" fmla="*/ 1591 w 1605"/>
                <a:gd name="T13" fmla="*/ 76 h 2434"/>
                <a:gd name="T14" fmla="*/ 1602 w 1605"/>
                <a:gd name="T15" fmla="*/ 104 h 2434"/>
                <a:gd name="T16" fmla="*/ 1605 w 1605"/>
                <a:gd name="T17" fmla="*/ 135 h 2434"/>
                <a:gd name="T18" fmla="*/ 1605 w 1605"/>
                <a:gd name="T19" fmla="*/ 2298 h 2434"/>
                <a:gd name="T20" fmla="*/ 1604 w 1605"/>
                <a:gd name="T21" fmla="*/ 2322 h 2434"/>
                <a:gd name="T22" fmla="*/ 1597 w 1605"/>
                <a:gd name="T23" fmla="*/ 2345 h 2434"/>
                <a:gd name="T24" fmla="*/ 1587 w 1605"/>
                <a:gd name="T25" fmla="*/ 2367 h 2434"/>
                <a:gd name="T26" fmla="*/ 1573 w 1605"/>
                <a:gd name="T27" fmla="*/ 2387 h 2434"/>
                <a:gd name="T28" fmla="*/ 1554 w 1605"/>
                <a:gd name="T29" fmla="*/ 2404 h 2434"/>
                <a:gd name="T30" fmla="*/ 1534 w 1605"/>
                <a:gd name="T31" fmla="*/ 2418 h 2434"/>
                <a:gd name="T32" fmla="*/ 1512 w 1605"/>
                <a:gd name="T33" fmla="*/ 2427 h 2434"/>
                <a:gd name="T34" fmla="*/ 1488 w 1605"/>
                <a:gd name="T35" fmla="*/ 2433 h 2434"/>
                <a:gd name="T36" fmla="*/ 1463 w 1605"/>
                <a:gd name="T37" fmla="*/ 2434 h 2434"/>
                <a:gd name="T38" fmla="*/ 1439 w 1605"/>
                <a:gd name="T39" fmla="*/ 2430 h 2434"/>
                <a:gd name="T40" fmla="*/ 1360 w 1605"/>
                <a:gd name="T41" fmla="*/ 2413 h 2434"/>
                <a:gd name="T42" fmla="*/ 1273 w 1605"/>
                <a:gd name="T43" fmla="*/ 2396 h 2434"/>
                <a:gd name="T44" fmla="*/ 1179 w 1605"/>
                <a:gd name="T45" fmla="*/ 2380 h 2434"/>
                <a:gd name="T46" fmla="*/ 1077 w 1605"/>
                <a:gd name="T47" fmla="*/ 2365 h 2434"/>
                <a:gd name="T48" fmla="*/ 970 w 1605"/>
                <a:gd name="T49" fmla="*/ 2352 h 2434"/>
                <a:gd name="T50" fmla="*/ 858 w 1605"/>
                <a:gd name="T51" fmla="*/ 2343 h 2434"/>
                <a:gd name="T52" fmla="*/ 743 w 1605"/>
                <a:gd name="T53" fmla="*/ 2336 h 2434"/>
                <a:gd name="T54" fmla="*/ 623 w 1605"/>
                <a:gd name="T55" fmla="*/ 2333 h 2434"/>
                <a:gd name="T56" fmla="*/ 501 w 1605"/>
                <a:gd name="T57" fmla="*/ 2336 h 2434"/>
                <a:gd name="T58" fmla="*/ 377 w 1605"/>
                <a:gd name="T59" fmla="*/ 2343 h 2434"/>
                <a:gd name="T60" fmla="*/ 252 w 1605"/>
                <a:gd name="T61" fmla="*/ 2355 h 2434"/>
                <a:gd name="T62" fmla="*/ 126 w 1605"/>
                <a:gd name="T63" fmla="*/ 2375 h 2434"/>
                <a:gd name="T64" fmla="*/ 0 w 1605"/>
                <a:gd name="T65" fmla="*/ 2403 h 2434"/>
                <a:gd name="T66" fmla="*/ 60 w 1605"/>
                <a:gd name="T67" fmla="*/ 2350 h 2434"/>
                <a:gd name="T68" fmla="*/ 124 w 1605"/>
                <a:gd name="T69" fmla="*/ 2302 h 2434"/>
                <a:gd name="T70" fmla="*/ 188 w 1605"/>
                <a:gd name="T71" fmla="*/ 2260 h 2434"/>
                <a:gd name="T72" fmla="*/ 255 w 1605"/>
                <a:gd name="T73" fmla="*/ 2223 h 2434"/>
                <a:gd name="T74" fmla="*/ 323 w 1605"/>
                <a:gd name="T75" fmla="*/ 2190 h 2434"/>
                <a:gd name="T76" fmla="*/ 391 w 1605"/>
                <a:gd name="T77" fmla="*/ 2161 h 2434"/>
                <a:gd name="T78" fmla="*/ 460 w 1605"/>
                <a:gd name="T79" fmla="*/ 2137 h 2434"/>
                <a:gd name="T80" fmla="*/ 530 w 1605"/>
                <a:gd name="T81" fmla="*/ 2116 h 2434"/>
                <a:gd name="T82" fmla="*/ 598 w 1605"/>
                <a:gd name="T83" fmla="*/ 2099 h 2434"/>
                <a:gd name="T84" fmla="*/ 666 w 1605"/>
                <a:gd name="T85" fmla="*/ 2085 h 2434"/>
                <a:gd name="T86" fmla="*/ 731 w 1605"/>
                <a:gd name="T87" fmla="*/ 2074 h 2434"/>
                <a:gd name="T88" fmla="*/ 796 w 1605"/>
                <a:gd name="T89" fmla="*/ 2066 h 2434"/>
                <a:gd name="T90" fmla="*/ 857 w 1605"/>
                <a:gd name="T91" fmla="*/ 2060 h 2434"/>
                <a:gd name="T92" fmla="*/ 917 w 1605"/>
                <a:gd name="T93" fmla="*/ 2055 h 2434"/>
                <a:gd name="T94" fmla="*/ 972 w 1605"/>
                <a:gd name="T95" fmla="*/ 2053 h 2434"/>
                <a:gd name="T96" fmla="*/ 1024 w 1605"/>
                <a:gd name="T97" fmla="*/ 2052 h 2434"/>
                <a:gd name="T98" fmla="*/ 1071 w 1605"/>
                <a:gd name="T99" fmla="*/ 2050 h 2434"/>
                <a:gd name="T100" fmla="*/ 1116 w 1605"/>
                <a:gd name="T101" fmla="*/ 2040 h 2434"/>
                <a:gd name="T102" fmla="*/ 1159 w 1605"/>
                <a:gd name="T103" fmla="*/ 2025 h 2434"/>
                <a:gd name="T104" fmla="*/ 1199 w 1605"/>
                <a:gd name="T105" fmla="*/ 2005 h 2434"/>
                <a:gd name="T106" fmla="*/ 1236 w 1605"/>
                <a:gd name="T107" fmla="*/ 1979 h 2434"/>
                <a:gd name="T108" fmla="*/ 1270 w 1605"/>
                <a:gd name="T109" fmla="*/ 1950 h 2434"/>
                <a:gd name="T110" fmla="*/ 1298 w 1605"/>
                <a:gd name="T111" fmla="*/ 1917 h 2434"/>
                <a:gd name="T112" fmla="*/ 1324 w 1605"/>
                <a:gd name="T113" fmla="*/ 1880 h 2434"/>
                <a:gd name="T114" fmla="*/ 1343 w 1605"/>
                <a:gd name="T115" fmla="*/ 1839 h 2434"/>
                <a:gd name="T116" fmla="*/ 1358 w 1605"/>
                <a:gd name="T117" fmla="*/ 1797 h 2434"/>
                <a:gd name="T118" fmla="*/ 1368 w 1605"/>
                <a:gd name="T119" fmla="*/ 1752 h 2434"/>
                <a:gd name="T120" fmla="*/ 1371 w 1605"/>
                <a:gd name="T121" fmla="*/ 1706 h 2434"/>
                <a:gd name="T122" fmla="*/ 1371 w 1605"/>
                <a:gd name="T123" fmla="*/ 0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5" h="2434">
                  <a:moveTo>
                    <a:pt x="1371" y="0"/>
                  </a:moveTo>
                  <a:lnTo>
                    <a:pt x="1470" y="0"/>
                  </a:lnTo>
                  <a:lnTo>
                    <a:pt x="1501" y="3"/>
                  </a:lnTo>
                  <a:lnTo>
                    <a:pt x="1529" y="14"/>
                  </a:lnTo>
                  <a:lnTo>
                    <a:pt x="1554" y="30"/>
                  </a:lnTo>
                  <a:lnTo>
                    <a:pt x="1576" y="51"/>
                  </a:lnTo>
                  <a:lnTo>
                    <a:pt x="1591" y="76"/>
                  </a:lnTo>
                  <a:lnTo>
                    <a:pt x="1602" y="104"/>
                  </a:lnTo>
                  <a:lnTo>
                    <a:pt x="1605" y="135"/>
                  </a:lnTo>
                  <a:lnTo>
                    <a:pt x="1605" y="2298"/>
                  </a:lnTo>
                  <a:lnTo>
                    <a:pt x="1604" y="2322"/>
                  </a:lnTo>
                  <a:lnTo>
                    <a:pt x="1597" y="2345"/>
                  </a:lnTo>
                  <a:lnTo>
                    <a:pt x="1587" y="2367"/>
                  </a:lnTo>
                  <a:lnTo>
                    <a:pt x="1573" y="2387"/>
                  </a:lnTo>
                  <a:lnTo>
                    <a:pt x="1554" y="2404"/>
                  </a:lnTo>
                  <a:lnTo>
                    <a:pt x="1534" y="2418"/>
                  </a:lnTo>
                  <a:lnTo>
                    <a:pt x="1512" y="2427"/>
                  </a:lnTo>
                  <a:lnTo>
                    <a:pt x="1488" y="2433"/>
                  </a:lnTo>
                  <a:lnTo>
                    <a:pt x="1463" y="2434"/>
                  </a:lnTo>
                  <a:lnTo>
                    <a:pt x="1439" y="2430"/>
                  </a:lnTo>
                  <a:lnTo>
                    <a:pt x="1360" y="2413"/>
                  </a:lnTo>
                  <a:lnTo>
                    <a:pt x="1273" y="2396"/>
                  </a:lnTo>
                  <a:lnTo>
                    <a:pt x="1179" y="2380"/>
                  </a:lnTo>
                  <a:lnTo>
                    <a:pt x="1077" y="2365"/>
                  </a:lnTo>
                  <a:lnTo>
                    <a:pt x="970" y="2352"/>
                  </a:lnTo>
                  <a:lnTo>
                    <a:pt x="858" y="2343"/>
                  </a:lnTo>
                  <a:lnTo>
                    <a:pt x="743" y="2336"/>
                  </a:lnTo>
                  <a:lnTo>
                    <a:pt x="623" y="2333"/>
                  </a:lnTo>
                  <a:lnTo>
                    <a:pt x="501" y="2336"/>
                  </a:lnTo>
                  <a:lnTo>
                    <a:pt x="377" y="2343"/>
                  </a:lnTo>
                  <a:lnTo>
                    <a:pt x="252" y="2355"/>
                  </a:lnTo>
                  <a:lnTo>
                    <a:pt x="126" y="2375"/>
                  </a:lnTo>
                  <a:lnTo>
                    <a:pt x="0" y="2403"/>
                  </a:lnTo>
                  <a:lnTo>
                    <a:pt x="60" y="2350"/>
                  </a:lnTo>
                  <a:lnTo>
                    <a:pt x="124" y="2302"/>
                  </a:lnTo>
                  <a:lnTo>
                    <a:pt x="188" y="2260"/>
                  </a:lnTo>
                  <a:lnTo>
                    <a:pt x="255" y="2223"/>
                  </a:lnTo>
                  <a:lnTo>
                    <a:pt x="323" y="2190"/>
                  </a:lnTo>
                  <a:lnTo>
                    <a:pt x="391" y="2161"/>
                  </a:lnTo>
                  <a:lnTo>
                    <a:pt x="460" y="2137"/>
                  </a:lnTo>
                  <a:lnTo>
                    <a:pt x="530" y="2116"/>
                  </a:lnTo>
                  <a:lnTo>
                    <a:pt x="598" y="2099"/>
                  </a:lnTo>
                  <a:lnTo>
                    <a:pt x="666" y="2085"/>
                  </a:lnTo>
                  <a:lnTo>
                    <a:pt x="731" y="2074"/>
                  </a:lnTo>
                  <a:lnTo>
                    <a:pt x="796" y="2066"/>
                  </a:lnTo>
                  <a:lnTo>
                    <a:pt x="857" y="2060"/>
                  </a:lnTo>
                  <a:lnTo>
                    <a:pt x="917" y="2055"/>
                  </a:lnTo>
                  <a:lnTo>
                    <a:pt x="972" y="2053"/>
                  </a:lnTo>
                  <a:lnTo>
                    <a:pt x="1024" y="2052"/>
                  </a:lnTo>
                  <a:lnTo>
                    <a:pt x="1071" y="2050"/>
                  </a:lnTo>
                  <a:lnTo>
                    <a:pt x="1116" y="2040"/>
                  </a:lnTo>
                  <a:lnTo>
                    <a:pt x="1159" y="2025"/>
                  </a:lnTo>
                  <a:lnTo>
                    <a:pt x="1199" y="2005"/>
                  </a:lnTo>
                  <a:lnTo>
                    <a:pt x="1236" y="1979"/>
                  </a:lnTo>
                  <a:lnTo>
                    <a:pt x="1270" y="1950"/>
                  </a:lnTo>
                  <a:lnTo>
                    <a:pt x="1298" y="1917"/>
                  </a:lnTo>
                  <a:lnTo>
                    <a:pt x="1324" y="1880"/>
                  </a:lnTo>
                  <a:lnTo>
                    <a:pt x="1343" y="1839"/>
                  </a:lnTo>
                  <a:lnTo>
                    <a:pt x="1358" y="1797"/>
                  </a:lnTo>
                  <a:lnTo>
                    <a:pt x="1368" y="1752"/>
                  </a:lnTo>
                  <a:lnTo>
                    <a:pt x="1371" y="1706"/>
                  </a:lnTo>
                  <a:lnTo>
                    <a:pt x="1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062"/>
            <p:cNvSpPr>
              <a:spLocks/>
            </p:cNvSpPr>
            <p:nvPr/>
          </p:nvSpPr>
          <p:spPr bwMode="auto">
            <a:xfrm>
              <a:off x="2889" y="1667"/>
              <a:ext cx="802" cy="1217"/>
            </a:xfrm>
            <a:custGeom>
              <a:avLst/>
              <a:gdLst>
                <a:gd name="T0" fmla="*/ 136 w 1605"/>
                <a:gd name="T1" fmla="*/ 0 h 2434"/>
                <a:gd name="T2" fmla="*/ 234 w 1605"/>
                <a:gd name="T3" fmla="*/ 0 h 2434"/>
                <a:gd name="T4" fmla="*/ 234 w 1605"/>
                <a:gd name="T5" fmla="*/ 1706 h 2434"/>
                <a:gd name="T6" fmla="*/ 237 w 1605"/>
                <a:gd name="T7" fmla="*/ 1752 h 2434"/>
                <a:gd name="T8" fmla="*/ 247 w 1605"/>
                <a:gd name="T9" fmla="*/ 1797 h 2434"/>
                <a:gd name="T10" fmla="*/ 262 w 1605"/>
                <a:gd name="T11" fmla="*/ 1839 h 2434"/>
                <a:gd name="T12" fmla="*/ 281 w 1605"/>
                <a:gd name="T13" fmla="*/ 1880 h 2434"/>
                <a:gd name="T14" fmla="*/ 307 w 1605"/>
                <a:gd name="T15" fmla="*/ 1917 h 2434"/>
                <a:gd name="T16" fmla="*/ 335 w 1605"/>
                <a:gd name="T17" fmla="*/ 1950 h 2434"/>
                <a:gd name="T18" fmla="*/ 369 w 1605"/>
                <a:gd name="T19" fmla="*/ 1979 h 2434"/>
                <a:gd name="T20" fmla="*/ 406 w 1605"/>
                <a:gd name="T21" fmla="*/ 2005 h 2434"/>
                <a:gd name="T22" fmla="*/ 446 w 1605"/>
                <a:gd name="T23" fmla="*/ 2025 h 2434"/>
                <a:gd name="T24" fmla="*/ 489 w 1605"/>
                <a:gd name="T25" fmla="*/ 2040 h 2434"/>
                <a:gd name="T26" fmla="*/ 534 w 1605"/>
                <a:gd name="T27" fmla="*/ 2050 h 2434"/>
                <a:gd name="T28" fmla="*/ 581 w 1605"/>
                <a:gd name="T29" fmla="*/ 2052 h 2434"/>
                <a:gd name="T30" fmla="*/ 633 w 1605"/>
                <a:gd name="T31" fmla="*/ 2053 h 2434"/>
                <a:gd name="T32" fmla="*/ 689 w 1605"/>
                <a:gd name="T33" fmla="*/ 2055 h 2434"/>
                <a:gd name="T34" fmla="*/ 748 w 1605"/>
                <a:gd name="T35" fmla="*/ 2060 h 2434"/>
                <a:gd name="T36" fmla="*/ 810 w 1605"/>
                <a:gd name="T37" fmla="*/ 2066 h 2434"/>
                <a:gd name="T38" fmla="*/ 874 w 1605"/>
                <a:gd name="T39" fmla="*/ 2074 h 2434"/>
                <a:gd name="T40" fmla="*/ 941 w 1605"/>
                <a:gd name="T41" fmla="*/ 2085 h 2434"/>
                <a:gd name="T42" fmla="*/ 1007 w 1605"/>
                <a:gd name="T43" fmla="*/ 2099 h 2434"/>
                <a:gd name="T44" fmla="*/ 1075 w 1605"/>
                <a:gd name="T45" fmla="*/ 2116 h 2434"/>
                <a:gd name="T46" fmla="*/ 1145 w 1605"/>
                <a:gd name="T47" fmla="*/ 2137 h 2434"/>
                <a:gd name="T48" fmla="*/ 1214 w 1605"/>
                <a:gd name="T49" fmla="*/ 2161 h 2434"/>
                <a:gd name="T50" fmla="*/ 1283 w 1605"/>
                <a:gd name="T51" fmla="*/ 2189 h 2434"/>
                <a:gd name="T52" fmla="*/ 1351 w 1605"/>
                <a:gd name="T53" fmla="*/ 2223 h 2434"/>
                <a:gd name="T54" fmla="*/ 1417 w 1605"/>
                <a:gd name="T55" fmla="*/ 2260 h 2434"/>
                <a:gd name="T56" fmla="*/ 1482 w 1605"/>
                <a:gd name="T57" fmla="*/ 2302 h 2434"/>
                <a:gd name="T58" fmla="*/ 1545 w 1605"/>
                <a:gd name="T59" fmla="*/ 2350 h 2434"/>
                <a:gd name="T60" fmla="*/ 1605 w 1605"/>
                <a:gd name="T61" fmla="*/ 2403 h 2434"/>
                <a:gd name="T62" fmla="*/ 1479 w 1605"/>
                <a:gd name="T63" fmla="*/ 2375 h 2434"/>
                <a:gd name="T64" fmla="*/ 1353 w 1605"/>
                <a:gd name="T65" fmla="*/ 2355 h 2434"/>
                <a:gd name="T66" fmla="*/ 1229 w 1605"/>
                <a:gd name="T67" fmla="*/ 2343 h 2434"/>
                <a:gd name="T68" fmla="*/ 1104 w 1605"/>
                <a:gd name="T69" fmla="*/ 2336 h 2434"/>
                <a:gd name="T70" fmla="*/ 982 w 1605"/>
                <a:gd name="T71" fmla="*/ 2333 h 2434"/>
                <a:gd name="T72" fmla="*/ 863 w 1605"/>
                <a:gd name="T73" fmla="*/ 2336 h 2434"/>
                <a:gd name="T74" fmla="*/ 747 w 1605"/>
                <a:gd name="T75" fmla="*/ 2343 h 2434"/>
                <a:gd name="T76" fmla="*/ 635 w 1605"/>
                <a:gd name="T77" fmla="*/ 2352 h 2434"/>
                <a:gd name="T78" fmla="*/ 529 w 1605"/>
                <a:gd name="T79" fmla="*/ 2365 h 2434"/>
                <a:gd name="T80" fmla="*/ 428 w 1605"/>
                <a:gd name="T81" fmla="*/ 2380 h 2434"/>
                <a:gd name="T82" fmla="*/ 333 w 1605"/>
                <a:gd name="T83" fmla="*/ 2396 h 2434"/>
                <a:gd name="T84" fmla="*/ 246 w 1605"/>
                <a:gd name="T85" fmla="*/ 2413 h 2434"/>
                <a:gd name="T86" fmla="*/ 166 w 1605"/>
                <a:gd name="T87" fmla="*/ 2430 h 2434"/>
                <a:gd name="T88" fmla="*/ 142 w 1605"/>
                <a:gd name="T89" fmla="*/ 2434 h 2434"/>
                <a:gd name="T90" fmla="*/ 118 w 1605"/>
                <a:gd name="T91" fmla="*/ 2433 h 2434"/>
                <a:gd name="T92" fmla="*/ 93 w 1605"/>
                <a:gd name="T93" fmla="*/ 2427 h 2434"/>
                <a:gd name="T94" fmla="*/ 71 w 1605"/>
                <a:gd name="T95" fmla="*/ 2418 h 2434"/>
                <a:gd name="T96" fmla="*/ 51 w 1605"/>
                <a:gd name="T97" fmla="*/ 2404 h 2434"/>
                <a:gd name="T98" fmla="*/ 33 w 1605"/>
                <a:gd name="T99" fmla="*/ 2387 h 2434"/>
                <a:gd name="T100" fmla="*/ 20 w 1605"/>
                <a:gd name="T101" fmla="*/ 2367 h 2434"/>
                <a:gd name="T102" fmla="*/ 8 w 1605"/>
                <a:gd name="T103" fmla="*/ 2345 h 2434"/>
                <a:gd name="T104" fmla="*/ 2 w 1605"/>
                <a:gd name="T105" fmla="*/ 2322 h 2434"/>
                <a:gd name="T106" fmla="*/ 0 w 1605"/>
                <a:gd name="T107" fmla="*/ 2298 h 2434"/>
                <a:gd name="T108" fmla="*/ 0 w 1605"/>
                <a:gd name="T109" fmla="*/ 135 h 2434"/>
                <a:gd name="T110" fmla="*/ 3 w 1605"/>
                <a:gd name="T111" fmla="*/ 104 h 2434"/>
                <a:gd name="T112" fmla="*/ 14 w 1605"/>
                <a:gd name="T113" fmla="*/ 76 h 2434"/>
                <a:gd name="T114" fmla="*/ 30 w 1605"/>
                <a:gd name="T115" fmla="*/ 51 h 2434"/>
                <a:gd name="T116" fmla="*/ 51 w 1605"/>
                <a:gd name="T117" fmla="*/ 30 h 2434"/>
                <a:gd name="T118" fmla="*/ 76 w 1605"/>
                <a:gd name="T119" fmla="*/ 14 h 2434"/>
                <a:gd name="T120" fmla="*/ 105 w 1605"/>
                <a:gd name="T121" fmla="*/ 3 h 2434"/>
                <a:gd name="T122" fmla="*/ 136 w 1605"/>
                <a:gd name="T123" fmla="*/ 0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5" h="2434">
                  <a:moveTo>
                    <a:pt x="136" y="0"/>
                  </a:moveTo>
                  <a:lnTo>
                    <a:pt x="234" y="0"/>
                  </a:lnTo>
                  <a:lnTo>
                    <a:pt x="234" y="1706"/>
                  </a:lnTo>
                  <a:lnTo>
                    <a:pt x="237" y="1752"/>
                  </a:lnTo>
                  <a:lnTo>
                    <a:pt x="247" y="1797"/>
                  </a:lnTo>
                  <a:lnTo>
                    <a:pt x="262" y="1839"/>
                  </a:lnTo>
                  <a:lnTo>
                    <a:pt x="281" y="1880"/>
                  </a:lnTo>
                  <a:lnTo>
                    <a:pt x="307" y="1917"/>
                  </a:lnTo>
                  <a:lnTo>
                    <a:pt x="335" y="1950"/>
                  </a:lnTo>
                  <a:lnTo>
                    <a:pt x="369" y="1979"/>
                  </a:lnTo>
                  <a:lnTo>
                    <a:pt x="406" y="2005"/>
                  </a:lnTo>
                  <a:lnTo>
                    <a:pt x="446" y="2025"/>
                  </a:lnTo>
                  <a:lnTo>
                    <a:pt x="489" y="2040"/>
                  </a:lnTo>
                  <a:lnTo>
                    <a:pt x="534" y="2050"/>
                  </a:lnTo>
                  <a:lnTo>
                    <a:pt x="581" y="2052"/>
                  </a:lnTo>
                  <a:lnTo>
                    <a:pt x="633" y="2053"/>
                  </a:lnTo>
                  <a:lnTo>
                    <a:pt x="689" y="2055"/>
                  </a:lnTo>
                  <a:lnTo>
                    <a:pt x="748" y="2060"/>
                  </a:lnTo>
                  <a:lnTo>
                    <a:pt x="810" y="2066"/>
                  </a:lnTo>
                  <a:lnTo>
                    <a:pt x="874" y="2074"/>
                  </a:lnTo>
                  <a:lnTo>
                    <a:pt x="941" y="2085"/>
                  </a:lnTo>
                  <a:lnTo>
                    <a:pt x="1007" y="2099"/>
                  </a:lnTo>
                  <a:lnTo>
                    <a:pt x="1075" y="2116"/>
                  </a:lnTo>
                  <a:lnTo>
                    <a:pt x="1145" y="2137"/>
                  </a:lnTo>
                  <a:lnTo>
                    <a:pt x="1214" y="2161"/>
                  </a:lnTo>
                  <a:lnTo>
                    <a:pt x="1283" y="2189"/>
                  </a:lnTo>
                  <a:lnTo>
                    <a:pt x="1351" y="2223"/>
                  </a:lnTo>
                  <a:lnTo>
                    <a:pt x="1417" y="2260"/>
                  </a:lnTo>
                  <a:lnTo>
                    <a:pt x="1482" y="2302"/>
                  </a:lnTo>
                  <a:lnTo>
                    <a:pt x="1545" y="2350"/>
                  </a:lnTo>
                  <a:lnTo>
                    <a:pt x="1605" y="2403"/>
                  </a:lnTo>
                  <a:lnTo>
                    <a:pt x="1479" y="2375"/>
                  </a:lnTo>
                  <a:lnTo>
                    <a:pt x="1353" y="2355"/>
                  </a:lnTo>
                  <a:lnTo>
                    <a:pt x="1229" y="2343"/>
                  </a:lnTo>
                  <a:lnTo>
                    <a:pt x="1104" y="2336"/>
                  </a:lnTo>
                  <a:lnTo>
                    <a:pt x="982" y="2333"/>
                  </a:lnTo>
                  <a:lnTo>
                    <a:pt x="863" y="2336"/>
                  </a:lnTo>
                  <a:lnTo>
                    <a:pt x="747" y="2343"/>
                  </a:lnTo>
                  <a:lnTo>
                    <a:pt x="635" y="2352"/>
                  </a:lnTo>
                  <a:lnTo>
                    <a:pt x="529" y="2365"/>
                  </a:lnTo>
                  <a:lnTo>
                    <a:pt x="428" y="2380"/>
                  </a:lnTo>
                  <a:lnTo>
                    <a:pt x="333" y="2396"/>
                  </a:lnTo>
                  <a:lnTo>
                    <a:pt x="246" y="2413"/>
                  </a:lnTo>
                  <a:lnTo>
                    <a:pt x="166" y="2430"/>
                  </a:lnTo>
                  <a:lnTo>
                    <a:pt x="142" y="2434"/>
                  </a:lnTo>
                  <a:lnTo>
                    <a:pt x="118" y="2433"/>
                  </a:lnTo>
                  <a:lnTo>
                    <a:pt x="93" y="2427"/>
                  </a:lnTo>
                  <a:lnTo>
                    <a:pt x="71" y="2418"/>
                  </a:lnTo>
                  <a:lnTo>
                    <a:pt x="51" y="2404"/>
                  </a:lnTo>
                  <a:lnTo>
                    <a:pt x="33" y="2387"/>
                  </a:lnTo>
                  <a:lnTo>
                    <a:pt x="20" y="2367"/>
                  </a:lnTo>
                  <a:lnTo>
                    <a:pt x="8" y="2345"/>
                  </a:lnTo>
                  <a:lnTo>
                    <a:pt x="2" y="2322"/>
                  </a:lnTo>
                  <a:lnTo>
                    <a:pt x="0" y="2298"/>
                  </a:lnTo>
                  <a:lnTo>
                    <a:pt x="0" y="135"/>
                  </a:lnTo>
                  <a:lnTo>
                    <a:pt x="3" y="104"/>
                  </a:lnTo>
                  <a:lnTo>
                    <a:pt x="14" y="76"/>
                  </a:lnTo>
                  <a:lnTo>
                    <a:pt x="30" y="51"/>
                  </a:lnTo>
                  <a:lnTo>
                    <a:pt x="51" y="30"/>
                  </a:lnTo>
                  <a:lnTo>
                    <a:pt x="76" y="14"/>
                  </a:lnTo>
                  <a:lnTo>
                    <a:pt x="105" y="3"/>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3" name="Rectangle 72"/>
          <p:cNvSpPr/>
          <p:nvPr/>
        </p:nvSpPr>
        <p:spPr>
          <a:xfrm>
            <a:off x="318983" y="3045221"/>
            <a:ext cx="57115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chemeClr val="bg1"/>
                </a:solidFill>
                <a:effectLst/>
                <a:uLnTx/>
                <a:uFillTx/>
                <a:latin typeface="Entypo"/>
                <a:cs typeface="Entypo"/>
              </a:rPr>
              <a:t>📕</a:t>
            </a:r>
            <a:endParaRPr kumimoji="0" lang="es-PE" sz="2800" b="0" i="0" u="none" strike="noStrike" kern="0" cap="none" spc="0" normalizeH="0" baseline="0" noProof="0" dirty="0" smtClean="0">
              <a:ln>
                <a:noFill/>
              </a:ln>
              <a:solidFill>
                <a:schemeClr val="bg1"/>
              </a:solidFill>
              <a:effectLst/>
              <a:uLnTx/>
              <a:uFillTx/>
            </a:endParaRPr>
          </a:p>
        </p:txBody>
      </p:sp>
    </p:spTree>
    <p:extLst>
      <p:ext uri="{BB962C8B-B14F-4D97-AF65-F5344CB8AC3E}">
        <p14:creationId xmlns:p14="http://schemas.microsoft.com/office/powerpoint/2010/main" val="578387421"/>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37352" y="1269762"/>
            <a:ext cx="4047414" cy="5118338"/>
          </a:xfrm>
        </p:spPr>
        <p:txBody>
          <a:bodyPr>
            <a:noAutofit/>
          </a:bodyPr>
          <a:lstStyle/>
          <a:p>
            <a:pPr lvl="0" algn="just" defTabSz="457200">
              <a:lnSpc>
                <a:spcPct val="100000"/>
              </a:lnSpc>
              <a:spcBef>
                <a:spcPts val="600"/>
              </a:spcBef>
              <a:spcAft>
                <a:spcPts val="600"/>
              </a:spcAft>
              <a:defRPr/>
            </a:pPr>
            <a:r>
              <a:rPr lang="es-PE" sz="2200" dirty="0"/>
              <a:t>Describir:</a:t>
            </a:r>
          </a:p>
          <a:p>
            <a:pPr marL="285750" lvl="0" indent="-285750" algn="just" defTabSz="457200">
              <a:lnSpc>
                <a:spcPct val="100000"/>
              </a:lnSpc>
              <a:spcBef>
                <a:spcPts val="600"/>
              </a:spcBef>
              <a:spcAft>
                <a:spcPts val="600"/>
              </a:spcAft>
              <a:buFont typeface="Arial" panose="020B0604020202020204" pitchFamily="34" charset="0"/>
              <a:buChar char="•"/>
              <a:defRPr/>
            </a:pPr>
            <a:r>
              <a:rPr lang="es-PE" sz="2200" dirty="0"/>
              <a:t>La capacitación relacionada con la seguridad operacional que reciba el personal y el proceso para garantizar la eficacia de la capacitación. </a:t>
            </a:r>
          </a:p>
          <a:p>
            <a:pPr marL="285750" lvl="0" indent="-285750" algn="just" defTabSz="457200">
              <a:lnSpc>
                <a:spcPct val="100000"/>
              </a:lnSpc>
              <a:spcBef>
                <a:spcPts val="600"/>
              </a:spcBef>
              <a:spcAft>
                <a:spcPts val="600"/>
              </a:spcAft>
              <a:buFont typeface="Arial" panose="020B0604020202020204" pitchFamily="34" charset="0"/>
              <a:buChar char="•"/>
              <a:defRPr/>
            </a:pPr>
            <a:r>
              <a:rPr lang="es-PE" sz="2200" dirty="0"/>
              <a:t>Cómo se documentan tales procedimientos de capacitación. </a:t>
            </a:r>
          </a:p>
          <a:p>
            <a:pPr marL="285750" lvl="0" indent="-285750" algn="just" defTabSz="457200">
              <a:lnSpc>
                <a:spcPct val="100000"/>
              </a:lnSpc>
              <a:spcBef>
                <a:spcPts val="600"/>
              </a:spcBef>
              <a:spcAft>
                <a:spcPts val="600"/>
              </a:spcAft>
              <a:buFont typeface="Arial" panose="020B0604020202020204" pitchFamily="34" charset="0"/>
              <a:buChar char="•"/>
              <a:defRPr/>
            </a:pPr>
            <a:r>
              <a:rPr lang="es-PE" sz="2200" dirty="0"/>
              <a:t>Los procesos/canales de comunicación de seguridad operacional dentro de la organización.</a:t>
            </a:r>
          </a:p>
          <a:p>
            <a:pPr algn="just">
              <a:lnSpc>
                <a:spcPct val="100000"/>
              </a:lnSpc>
              <a:spcBef>
                <a:spcPts val="600"/>
              </a:spcBef>
              <a:spcAft>
                <a:spcPts val="600"/>
              </a:spcAft>
            </a:pPr>
            <a:endParaRPr lang="es-PE" sz="22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954107"/>
          </a:xfrm>
          <a:prstGeom prst="rect">
            <a:avLst/>
          </a:prstGeom>
          <a:noFill/>
        </p:spPr>
        <p:txBody>
          <a:bodyPr wrap="square" rtlCol="0">
            <a:spAutoFit/>
          </a:bodyPr>
          <a:lstStyle/>
          <a:p>
            <a:pPr algn="ctr"/>
            <a:r>
              <a:rPr lang="es-PE" sz="2800" b="1" dirty="0"/>
              <a:t>Capacitación y comunicación de seguridad operacional</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984131"/>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9" name="Picture Placeholder 8"/>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4406" t="-30708" r="24963" b="30708"/>
          <a:stretch/>
        </p:blipFill>
        <p:spPr/>
      </p:pic>
      <p:sp>
        <p:nvSpPr>
          <p:cNvPr id="14" name="Rectangle 13"/>
          <p:cNvSpPr/>
          <p:nvPr/>
        </p:nvSpPr>
        <p:spPr>
          <a:xfrm>
            <a:off x="4479634"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15" name="Cloud Callout 14"/>
          <p:cNvSpPr/>
          <p:nvPr/>
        </p:nvSpPr>
        <p:spPr>
          <a:xfrm>
            <a:off x="4332139" y="622062"/>
            <a:ext cx="2298700" cy="1295400"/>
          </a:xfrm>
          <a:prstGeom prst="cloudCallout">
            <a:avLst>
              <a:gd name="adj1" fmla="val 31101"/>
              <a:gd name="adj2" fmla="val 13112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¿SMS?</a:t>
            </a:r>
            <a:endParaRPr lang="es-PE" sz="2800" b="1" dirty="0"/>
          </a:p>
        </p:txBody>
      </p:sp>
    </p:spTree>
    <p:extLst>
      <p:ext uri="{BB962C8B-B14F-4D97-AF65-F5344CB8AC3E}">
        <p14:creationId xmlns:p14="http://schemas.microsoft.com/office/powerpoint/2010/main" val="6866846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08000" y="914400"/>
            <a:ext cx="7962900" cy="523875"/>
          </a:xfrm>
        </p:spPr>
        <p:txBody>
          <a:bodyPr>
            <a:noAutofit/>
          </a:bodyPr>
          <a:lstStyle/>
          <a:p>
            <a:pPr marL="0" indent="0" algn="just">
              <a:buNone/>
            </a:pPr>
            <a:r>
              <a:rPr lang="es-PE" sz="2400" dirty="0"/>
              <a:t>Describir el proceso para la revisión y mejora </a:t>
            </a:r>
            <a:r>
              <a:rPr lang="es-PE" sz="2400" dirty="0" smtClean="0"/>
              <a:t>continua </a:t>
            </a:r>
            <a:r>
              <a:rPr lang="es-PE" sz="2400" dirty="0"/>
              <a:t>del SMS</a:t>
            </a: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9143999" cy="523220"/>
          </a:xfrm>
          <a:prstGeom prst="rect">
            <a:avLst/>
          </a:prstGeom>
          <a:noFill/>
        </p:spPr>
        <p:txBody>
          <a:bodyPr wrap="square" rtlCol="0">
            <a:spAutoFit/>
          </a:bodyPr>
          <a:lstStyle/>
          <a:p>
            <a:pPr algn="ctr"/>
            <a:r>
              <a:rPr lang="es-PE" sz="2800" b="1" dirty="0"/>
              <a:t>Mejora continua y auditorías de SMS</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4221769" y="648106"/>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41"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138" b="8138"/>
          <a:stretch>
            <a:fillRect/>
          </a:stretch>
        </p:blipFill>
        <p:spPr>
          <a:xfrm>
            <a:off x="0" y="1766888"/>
            <a:ext cx="9144000" cy="5091112"/>
          </a:xfrm>
        </p:spPr>
      </p:pic>
    </p:spTree>
    <p:extLst>
      <p:ext uri="{BB962C8B-B14F-4D97-AF65-F5344CB8AC3E}">
        <p14:creationId xmlns:p14="http://schemas.microsoft.com/office/powerpoint/2010/main" val="777582526"/>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77535" y="927713"/>
            <a:ext cx="8534400" cy="1117838"/>
          </a:xfrm>
        </p:spPr>
        <p:txBody>
          <a:bodyPr>
            <a:noAutofit/>
          </a:bodyPr>
          <a:lstStyle/>
          <a:p>
            <a:pPr lvl="0" algn="just" defTabSz="457200" fontAlgn="base">
              <a:lnSpc>
                <a:spcPct val="120000"/>
              </a:lnSpc>
              <a:spcBef>
                <a:spcPct val="20000"/>
              </a:spcBef>
              <a:spcAft>
                <a:spcPct val="0"/>
              </a:spcAft>
            </a:pPr>
            <a:r>
              <a:rPr lang="es-PE" altLang="es-PE" sz="2400" dirty="0"/>
              <a:t>Describir el método de almacenamiento de todos los registros y documentos relacionados con SMS</a:t>
            </a:r>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9143999" cy="523220"/>
          </a:xfrm>
          <a:prstGeom prst="rect">
            <a:avLst/>
          </a:prstGeom>
          <a:noFill/>
        </p:spPr>
        <p:txBody>
          <a:bodyPr wrap="square" rtlCol="0">
            <a:spAutoFit/>
          </a:bodyPr>
          <a:lstStyle/>
          <a:p>
            <a:pPr algn="ctr"/>
            <a:r>
              <a:rPr lang="es-PE" sz="2800" b="1" dirty="0" smtClean="0"/>
              <a:t>Gestión de registros de SMS</a:t>
            </a:r>
            <a:endParaRPr lang="es-PE" sz="2800" b="1" dirty="0"/>
          </a:p>
        </p:txBody>
      </p:sp>
      <p:grpSp>
        <p:nvGrpSpPr>
          <p:cNvPr id="7" name="Group 6">
            <a:extLst>
              <a:ext uri="{FF2B5EF4-FFF2-40B4-BE49-F238E27FC236}">
                <a16:creationId xmlns:a16="http://schemas.microsoft.com/office/drawing/2014/main" id="{84C49A42-5863-4E24-A233-238F5C28A061}"/>
              </a:ext>
            </a:extLst>
          </p:cNvPr>
          <p:cNvGrpSpPr/>
          <p:nvPr/>
        </p:nvGrpSpPr>
        <p:grpSpPr>
          <a:xfrm>
            <a:off x="4331485" y="635490"/>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4" name="Rectangle 13"/>
          <p:cNvSpPr/>
          <p:nvPr/>
        </p:nvSpPr>
        <p:spPr>
          <a:xfrm>
            <a:off x="4479634"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469" b="10469"/>
          <a:stretch>
            <a:fillRect/>
          </a:stretch>
        </p:blipFill>
        <p:spPr>
          <a:xfrm>
            <a:off x="0" y="2046288"/>
            <a:ext cx="9144000" cy="4819650"/>
          </a:xfrm>
        </p:spPr>
      </p:pic>
    </p:spTree>
    <p:extLst>
      <p:ext uri="{BB962C8B-B14F-4D97-AF65-F5344CB8AC3E}">
        <p14:creationId xmlns:p14="http://schemas.microsoft.com/office/powerpoint/2010/main" val="6232346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71988" y="1145169"/>
            <a:ext cx="4047414" cy="4082018"/>
          </a:xfrm>
        </p:spPr>
        <p:txBody>
          <a:bodyPr>
            <a:noAutofit/>
          </a:bodyPr>
          <a:lstStyle/>
          <a:p>
            <a:pPr lvl="0" algn="just" defTabSz="457200" fontAlgn="base">
              <a:lnSpc>
                <a:spcPct val="120000"/>
              </a:lnSpc>
              <a:spcBef>
                <a:spcPct val="20000"/>
              </a:spcBef>
              <a:spcAft>
                <a:spcPct val="0"/>
              </a:spcAft>
              <a:defRPr/>
            </a:pPr>
            <a:r>
              <a:rPr lang="es-PE" altLang="es-PE" sz="2200" dirty="0"/>
              <a:t>Describir el proceso de la organización para gestionar los cambios que pueden tener un impacto en los riesgos de la seguridad operacional y cómo tales procesos se integran con el </a:t>
            </a:r>
            <a:r>
              <a:rPr lang="es-PE" altLang="es-PE" sz="2200" dirty="0" smtClean="0"/>
              <a:t>SMS.</a:t>
            </a:r>
            <a:endParaRPr lang="es-PE" altLang="es-PE" sz="22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523220"/>
          </a:xfrm>
          <a:prstGeom prst="rect">
            <a:avLst/>
          </a:prstGeom>
          <a:noFill/>
        </p:spPr>
        <p:txBody>
          <a:bodyPr wrap="square" rtlCol="0">
            <a:spAutoFit/>
          </a:bodyPr>
          <a:lstStyle/>
          <a:p>
            <a:pPr algn="ctr"/>
            <a:r>
              <a:rPr lang="es-PE" sz="2800" b="1" dirty="0" smtClean="0"/>
              <a:t>Gestión del cambio</a:t>
            </a:r>
            <a:endParaRPr lang="es-PE" sz="2800" b="1" dirty="0"/>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20545" y="571387"/>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4" name="Picture Placeholder 13"/>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7602" t="185" r="37706" b="-185"/>
          <a:stretch/>
        </p:blipFill>
        <p:spPr/>
      </p:pic>
    </p:spTree>
    <p:extLst>
      <p:ext uri="{BB962C8B-B14F-4D97-AF65-F5344CB8AC3E}">
        <p14:creationId xmlns:p14="http://schemas.microsoft.com/office/powerpoint/2010/main" val="41062027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06623" y="1296843"/>
            <a:ext cx="4047414" cy="4927601"/>
          </a:xfrm>
        </p:spPr>
        <p:txBody>
          <a:bodyPr>
            <a:noAutofit/>
          </a:bodyPr>
          <a:lstStyle/>
          <a:p>
            <a:pPr marL="171450" lvl="0" indent="-171450" algn="just" defTabSz="457200" fontAlgn="base">
              <a:lnSpc>
                <a:spcPct val="120000"/>
              </a:lnSpc>
              <a:spcBef>
                <a:spcPct val="20000"/>
              </a:spcBef>
              <a:spcAft>
                <a:spcPct val="0"/>
              </a:spcAft>
              <a:buFont typeface="Arial" panose="020B0604020202020204" pitchFamily="34" charset="0"/>
              <a:buChar char="•"/>
            </a:pPr>
            <a:r>
              <a:rPr lang="es-PE" altLang="es-PE" sz="2000" dirty="0"/>
              <a:t>Describir las intenciones o acciones de la OMA en una emergencia</a:t>
            </a:r>
          </a:p>
          <a:p>
            <a:pPr marL="171450" lvl="0" indent="-171450" algn="just" defTabSz="457200" fontAlgn="base">
              <a:lnSpc>
                <a:spcPct val="120000"/>
              </a:lnSpc>
              <a:spcBef>
                <a:spcPct val="20000"/>
              </a:spcBef>
              <a:spcAft>
                <a:spcPct val="0"/>
              </a:spcAft>
              <a:buFont typeface="Arial" panose="020B0604020202020204" pitchFamily="34" charset="0"/>
              <a:buChar char="•"/>
            </a:pPr>
            <a:r>
              <a:rPr lang="es-PE" altLang="es-PE" sz="2000" dirty="0"/>
              <a:t>Su compromiso para abordar dichas emergencias </a:t>
            </a:r>
          </a:p>
          <a:p>
            <a:pPr marL="171450" lvl="0" indent="-171450" algn="just" defTabSz="457200" fontAlgn="base">
              <a:lnSpc>
                <a:spcPct val="120000"/>
              </a:lnSpc>
              <a:spcBef>
                <a:spcPct val="20000"/>
              </a:spcBef>
              <a:spcAft>
                <a:spcPct val="0"/>
              </a:spcAft>
              <a:buFont typeface="Arial" panose="020B0604020202020204" pitchFamily="34" charset="0"/>
              <a:buChar char="•"/>
            </a:pPr>
            <a:r>
              <a:rPr lang="es-PE" altLang="es-PE" sz="2000" dirty="0"/>
              <a:t>Los controles de recuperación correspondientes</a:t>
            </a:r>
          </a:p>
          <a:p>
            <a:pPr marL="171450" lvl="0" indent="-171450" algn="just" defTabSz="457200" fontAlgn="base">
              <a:lnSpc>
                <a:spcPct val="120000"/>
              </a:lnSpc>
              <a:spcBef>
                <a:spcPct val="20000"/>
              </a:spcBef>
              <a:spcAft>
                <a:spcPct val="0"/>
              </a:spcAft>
              <a:buFont typeface="Arial" panose="020B0604020202020204" pitchFamily="34" charset="0"/>
              <a:buChar char="•"/>
            </a:pPr>
            <a:r>
              <a:rPr lang="es-PE" altLang="es-PE" sz="2000" dirty="0"/>
              <a:t>Describir las funciones y responsabilidades del personal clave</a:t>
            </a:r>
          </a:p>
          <a:p>
            <a:pPr marL="171450" lvl="0" indent="-171450" algn="just" defTabSz="457200" fontAlgn="base">
              <a:lnSpc>
                <a:spcPct val="120000"/>
              </a:lnSpc>
              <a:spcBef>
                <a:spcPct val="20000"/>
              </a:spcBef>
              <a:spcAft>
                <a:spcPct val="0"/>
              </a:spcAft>
              <a:buFont typeface="Arial" panose="020B0604020202020204" pitchFamily="34" charset="0"/>
              <a:buChar char="•"/>
            </a:pPr>
            <a:r>
              <a:rPr lang="es-PE" altLang="es-PE" sz="2000" dirty="0"/>
              <a:t>Puede ser un documento separado o puede ser parte del manual de SMS (MSMS)</a:t>
            </a:r>
          </a:p>
        </p:txBody>
      </p:sp>
      <p:sp>
        <p:nvSpPr>
          <p:cNvPr id="6" name="TextBox 5">
            <a:extLst>
              <a:ext uri="{FF2B5EF4-FFF2-40B4-BE49-F238E27FC236}">
                <a16:creationId xmlns:a16="http://schemas.microsoft.com/office/drawing/2014/main" id="{957487A9-E840-44FF-9BB1-6BFCE62D7E31}"/>
              </a:ext>
            </a:extLst>
          </p:cNvPr>
          <p:cNvSpPr txBox="1"/>
          <p:nvPr/>
        </p:nvSpPr>
        <p:spPr>
          <a:xfrm>
            <a:off x="0" y="0"/>
            <a:ext cx="4522117" cy="954107"/>
          </a:xfrm>
          <a:prstGeom prst="rect">
            <a:avLst/>
          </a:prstGeom>
          <a:noFill/>
        </p:spPr>
        <p:txBody>
          <a:bodyPr wrap="square" rtlCol="0">
            <a:spAutoFit/>
          </a:bodyPr>
          <a:lstStyle/>
          <a:p>
            <a:pPr algn="ctr"/>
            <a:r>
              <a:rPr lang="es-PE" sz="2800" b="1" dirty="0" smtClean="0"/>
              <a:t>Plan de respuestas ante emergencias</a:t>
            </a:r>
            <a:endParaRPr lang="es-PE" sz="2800" b="1" dirty="0"/>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55180" y="1081318"/>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559" r="27559"/>
          <a:stretch>
            <a:fillRect/>
          </a:stretch>
        </p:blipFill>
        <p:spPr/>
      </p:pic>
    </p:spTree>
    <p:extLst>
      <p:ext uri="{BB962C8B-B14F-4D97-AF65-F5344CB8AC3E}">
        <p14:creationId xmlns:p14="http://schemas.microsoft.com/office/powerpoint/2010/main" val="3546823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07" b="7807"/>
          <a:stretch>
            <a:fillRect/>
          </a:stretch>
        </p:blipFill>
        <p:spPr/>
      </p:pic>
    </p:spTree>
    <p:extLst>
      <p:ext uri="{BB962C8B-B14F-4D97-AF65-F5344CB8AC3E}">
        <p14:creationId xmlns:p14="http://schemas.microsoft.com/office/powerpoint/2010/main" val="395255705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85196" y="1138020"/>
            <a:ext cx="4025432" cy="5301916"/>
          </a:xfrm>
        </p:spPr>
        <p:txBody>
          <a:bodyPr>
            <a:noAutofit/>
          </a:bodyPr>
          <a:lstStyle/>
          <a:p>
            <a:pPr marL="342900" indent="-342900" algn="just">
              <a:buFont typeface="Arial" panose="020B0604020202020204" pitchFamily="34" charset="0"/>
              <a:buChar char="•"/>
            </a:pPr>
            <a:r>
              <a:rPr lang="es-PE" sz="2800" dirty="0"/>
              <a:t>Desarrollado sobre la base de la lista de </a:t>
            </a:r>
            <a:r>
              <a:rPr lang="es-PE" sz="2800" dirty="0" smtClean="0"/>
              <a:t>capacidades, </a:t>
            </a:r>
            <a:r>
              <a:rPr lang="es-PE" sz="2800" dirty="0"/>
              <a:t>y de acuerdo a la dimensión y complejidad de la </a:t>
            </a:r>
            <a:r>
              <a:rPr lang="es-PE" sz="2800" dirty="0" smtClean="0"/>
              <a:t>OMA.</a:t>
            </a:r>
          </a:p>
          <a:p>
            <a:pPr marL="342900" indent="-342900" algn="just">
              <a:buFont typeface="Arial" panose="020B0604020202020204" pitchFamily="34" charset="0"/>
              <a:buChar char="•"/>
            </a:pPr>
            <a:r>
              <a:rPr lang="es-PE" sz="2800" b="1" dirty="0">
                <a:solidFill>
                  <a:srgbClr val="C00000"/>
                </a:solidFill>
              </a:rPr>
              <a:t>Aceptado</a:t>
            </a:r>
            <a:r>
              <a:rPr lang="es-PE" sz="2800" dirty="0"/>
              <a:t> por la </a:t>
            </a:r>
            <a:r>
              <a:rPr lang="es-PE" sz="2800" dirty="0" smtClean="0"/>
              <a:t>AAC.</a:t>
            </a:r>
            <a:endParaRPr lang="es-PE" sz="2800" dirty="0"/>
          </a:p>
        </p:txBody>
      </p:sp>
      <p:sp>
        <p:nvSpPr>
          <p:cNvPr id="6" name="TextBox 5">
            <a:extLst>
              <a:ext uri="{FF2B5EF4-FFF2-40B4-BE49-F238E27FC236}">
                <a16:creationId xmlns:a16="http://schemas.microsoft.com/office/drawing/2014/main" id="{957487A9-E840-44FF-9BB1-6BFCE62D7E31}"/>
              </a:ext>
            </a:extLst>
          </p:cNvPr>
          <p:cNvSpPr txBox="1"/>
          <p:nvPr/>
        </p:nvSpPr>
        <p:spPr>
          <a:xfrm>
            <a:off x="1" y="62444"/>
            <a:ext cx="4522117" cy="553998"/>
          </a:xfrm>
          <a:prstGeom prst="rect">
            <a:avLst/>
          </a:prstGeom>
          <a:noFill/>
        </p:spPr>
        <p:txBody>
          <a:bodyPr wrap="square" rtlCol="0">
            <a:spAutoFit/>
          </a:bodyPr>
          <a:lstStyle/>
          <a:p>
            <a:pPr algn="ctr"/>
            <a:r>
              <a:rPr lang="es-PE" sz="3000" b="1" dirty="0" smtClean="0">
                <a:solidFill>
                  <a:schemeClr val="tx1">
                    <a:lumMod val="75000"/>
                    <a:lumOff val="25000"/>
                  </a:schemeClr>
                </a:solidFill>
              </a:rPr>
              <a:t>MOM</a:t>
            </a:r>
            <a:endParaRPr lang="es-PE" sz="3000" b="1" dirty="0">
              <a:solidFill>
                <a:schemeClr val="tx1">
                  <a:lumMod val="75000"/>
                  <a:lumOff val="25000"/>
                </a:schemeClr>
              </a:solidFill>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55182" y="584022"/>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4" name="Picture Placeholder 5"/>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564" b="564"/>
          <a:stretch>
            <a:fillRect/>
          </a:stretch>
        </p:blipFill>
        <p:spPr/>
      </p:pic>
    </p:spTree>
    <p:extLst>
      <p:ext uri="{BB962C8B-B14F-4D97-AF65-F5344CB8AC3E}">
        <p14:creationId xmlns:p14="http://schemas.microsoft.com/office/powerpoint/2010/main" val="31389552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
        <p:nvSpPr>
          <p:cNvPr id="13" name="Rectangle 12"/>
          <p:cNvSpPr/>
          <p:nvPr/>
        </p:nvSpPr>
        <p:spPr>
          <a:xfrm>
            <a:off x="0" y="930275"/>
            <a:ext cx="9144000" cy="5049838"/>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a:spLocks noChangeArrowheads="1"/>
          </p:cNvSpPr>
          <p:nvPr/>
        </p:nvSpPr>
        <p:spPr bwMode="auto">
          <a:xfrm>
            <a:off x="1868488" y="2901950"/>
            <a:ext cx="5407025"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742950" indent="-2857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1430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6002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57400" indent="-22860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algn="ctr" eaLnBrk="1" hangingPunct="1">
              <a:lnSpc>
                <a:spcPct val="100000"/>
              </a:lnSpc>
              <a:spcBef>
                <a:spcPct val="0"/>
              </a:spcBef>
              <a:buFontTx/>
              <a:buNone/>
            </a:pPr>
            <a:r>
              <a:rPr lang="es-PE" altLang="es-PE" sz="3000" b="1">
                <a:solidFill>
                  <a:srgbClr val="FFFFFF"/>
                </a:solidFill>
              </a:rPr>
              <a:t>Contenido y estructura del MOM</a:t>
            </a:r>
            <a:endParaRPr lang="es-PE" altLang="es-PE" sz="3000">
              <a:solidFill>
                <a:srgbClr val="FFFFFF"/>
              </a:solidFill>
            </a:endParaRPr>
          </a:p>
        </p:txBody>
      </p:sp>
    </p:spTree>
    <p:extLst>
      <p:ext uri="{BB962C8B-B14F-4D97-AF65-F5344CB8AC3E}">
        <p14:creationId xmlns:p14="http://schemas.microsoft.com/office/powerpoint/2010/main" val="3844896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38984793-C5B5-4F69-AC2A-F0896B1A4587}"/>
              </a:ext>
            </a:extLst>
          </p:cNvPr>
          <p:cNvSpPr txBox="1"/>
          <p:nvPr/>
        </p:nvSpPr>
        <p:spPr>
          <a:xfrm>
            <a:off x="0" y="93277"/>
            <a:ext cx="9144000" cy="523220"/>
          </a:xfrm>
          <a:prstGeom prst="rect">
            <a:avLst/>
          </a:prstGeom>
          <a:noFill/>
        </p:spPr>
        <p:txBody>
          <a:bodyPr wrap="square" rtlCol="0">
            <a:spAutoFit/>
          </a:bodyPr>
          <a:lstStyle/>
          <a:p>
            <a:pPr algn="ctr"/>
            <a:r>
              <a:rPr lang="es-PE" sz="2800" b="1" dirty="0" smtClean="0">
                <a:solidFill>
                  <a:schemeClr val="tx1">
                    <a:lumMod val="75000"/>
                    <a:lumOff val="25000"/>
                  </a:schemeClr>
                </a:solidFill>
              </a:rPr>
              <a:t>Parte 1 - Administración</a:t>
            </a:r>
            <a:endParaRPr lang="en-US" sz="2800" b="1" dirty="0">
              <a:solidFill>
                <a:schemeClr val="tx1">
                  <a:lumMod val="75000"/>
                  <a:lumOff val="25000"/>
                </a:schemeClr>
              </a:solidFill>
            </a:endParaRPr>
          </a:p>
        </p:txBody>
      </p:sp>
      <p:grpSp>
        <p:nvGrpSpPr>
          <p:cNvPr id="26" name="Group 25">
            <a:extLst>
              <a:ext uri="{FF2B5EF4-FFF2-40B4-BE49-F238E27FC236}">
                <a16:creationId xmlns:a16="http://schemas.microsoft.com/office/drawing/2014/main" id="{1E2667C4-94AC-48C3-8D3C-D54970289141}"/>
              </a:ext>
            </a:extLst>
          </p:cNvPr>
          <p:cNvGrpSpPr/>
          <p:nvPr/>
        </p:nvGrpSpPr>
        <p:grpSpPr>
          <a:xfrm>
            <a:off x="4329325" y="662197"/>
            <a:ext cx="481027" cy="64839"/>
            <a:chOff x="5843941" y="1171696"/>
            <a:chExt cx="641369" cy="86452"/>
          </a:xfrm>
        </p:grpSpPr>
        <p:sp>
          <p:nvSpPr>
            <p:cNvPr id="27" name="Oval 2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8" name="Oval 2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9" name="Oval 2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0" name="Oval 29">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1" name="Oval 30">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59" name="Group 58"/>
          <p:cNvGrpSpPr>
            <a:grpSpLocks/>
          </p:cNvGrpSpPr>
          <p:nvPr/>
        </p:nvGrpSpPr>
        <p:grpSpPr bwMode="auto">
          <a:xfrm>
            <a:off x="6709862" y="4982424"/>
            <a:ext cx="2236787" cy="1568450"/>
            <a:chOff x="3433260" y="3287722"/>
            <a:chExt cx="2237290" cy="1174633"/>
          </a:xfrm>
        </p:grpSpPr>
        <p:sp>
          <p:nvSpPr>
            <p:cNvPr id="60"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tx1">
                <a:lumMod val="85000"/>
                <a:lumOff val="15000"/>
              </a:schemeClr>
            </a:solidFill>
            <a:ln w="3175">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cs typeface="Arial" panose="020B0604020202020204" pitchFamily="34" charset="0"/>
              </a:endParaRPr>
            </a:p>
          </p:txBody>
        </p:sp>
        <p:sp>
          <p:nvSpPr>
            <p:cNvPr id="61"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90000"/>
              </a:schemeClr>
            </a:solidFill>
            <a:ln>
              <a:noFill/>
            </a:ln>
            <a:extLst>
              <a:ext uri="{91240B29-F687-4f45-9708-019B960494DF}">
                <a14:hiddenLine xmlns="" xmlns:a14="http://schemas.microsoft.com/office/drawing/2010/main" w="317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PE" sz="1400" b="0" i="0" u="none" strike="noStrike" kern="0" cap="none" spc="0" normalizeH="0" baseline="0" noProof="0" smtClean="0">
                <a:ln>
                  <a:noFill/>
                </a:ln>
                <a:solidFill>
                  <a:srgbClr val="474747"/>
                </a:solidFill>
                <a:effectLst/>
                <a:uLnTx/>
                <a:uFillTx/>
                <a:cs typeface="Arial" panose="020B0604020202020204" pitchFamily="34" charset="0"/>
              </a:endParaRPr>
            </a:p>
          </p:txBody>
        </p:sp>
        <p:sp>
          <p:nvSpPr>
            <p:cNvPr id="6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tx1">
                <a:lumMod val="50000"/>
                <a:lumOff val="50000"/>
              </a:schemeClr>
            </a:solidFill>
            <a:ln w="3175">
              <a:noFill/>
            </a:ln>
            <a:extLst/>
          </p:spPr>
          <p:txBody>
            <a:bodyPr lIns="0" tIns="0" rIns="0" bIns="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cs typeface="Arial" panose="020B0604020202020204" pitchFamily="34" charset="0"/>
              </a:endParaRPr>
            </a:p>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cs typeface="Arial" panose="020B0604020202020204" pitchFamily="34" charset="0"/>
              </a:endParaRPr>
            </a:p>
            <a:p>
              <a:pPr marL="0" marR="0" lvl="0" indent="0" algn="ctr" defTabSz="9144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06</a:t>
              </a: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63" name="Group 62"/>
          <p:cNvGrpSpPr>
            <a:grpSpLocks/>
          </p:cNvGrpSpPr>
          <p:nvPr/>
        </p:nvGrpSpPr>
        <p:grpSpPr bwMode="auto">
          <a:xfrm>
            <a:off x="367799" y="5672539"/>
            <a:ext cx="6242050" cy="483036"/>
            <a:chOff x="-396522" y="3404419"/>
            <a:chExt cx="6241525" cy="362381"/>
          </a:xfrm>
        </p:grpSpPr>
        <p:sp>
          <p:nvSpPr>
            <p:cNvPr id="64" name="Text Placeholder 22"/>
            <p:cNvSpPr txBox="1">
              <a:spLocks/>
            </p:cNvSpPr>
            <p:nvPr/>
          </p:nvSpPr>
          <p:spPr bwMode="auto">
            <a:xfrm>
              <a:off x="-396522" y="3404419"/>
              <a:ext cx="5497960" cy="362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r" defTabSz="914400" eaLnBrk="1" fontAlgn="base" hangingPunct="1">
                <a:lnSpc>
                  <a:spcPct val="100000"/>
                </a:lnSpc>
                <a:spcBef>
                  <a:spcPts val="600"/>
                </a:spcBef>
                <a:spcAft>
                  <a:spcPts val="600"/>
                </a:spcAft>
                <a:defRPr/>
              </a:pPr>
              <a:r>
                <a:rPr lang="es-PE" altLang="es-PE" sz="2000" kern="0" dirty="0">
                  <a:solidFill>
                    <a:schemeClr val="bg2">
                      <a:lumMod val="25000"/>
                    </a:schemeClr>
                  </a:solidFill>
                  <a:latin typeface="+mn-lt"/>
                </a:rPr>
                <a:t>Descripción general de las </a:t>
              </a:r>
              <a:r>
                <a:rPr lang="es-PE" altLang="es-PE" sz="2000" kern="0" dirty="0" smtClean="0">
                  <a:solidFill>
                    <a:schemeClr val="bg2">
                      <a:lumMod val="25000"/>
                    </a:schemeClr>
                  </a:solidFill>
                  <a:latin typeface="+mn-lt"/>
                </a:rPr>
                <a:t>instalaciones</a:t>
              </a:r>
              <a:endParaRPr lang="es-PE" altLang="es-PE" sz="2000" kern="0" dirty="0">
                <a:solidFill>
                  <a:schemeClr val="bg2">
                    <a:lumMod val="25000"/>
                  </a:schemeClr>
                </a:solidFill>
                <a:latin typeface="+mn-lt"/>
              </a:endParaRPr>
            </a:p>
          </p:txBody>
        </p:sp>
        <p:cxnSp>
          <p:nvCxnSpPr>
            <p:cNvPr id="65" name="Straight Connector 64"/>
            <p:cNvCxnSpPr/>
            <p:nvPr/>
          </p:nvCxnSpPr>
          <p:spPr>
            <a:xfrm flipH="1">
              <a:off x="5146562" y="3534575"/>
              <a:ext cx="698441" cy="0"/>
            </a:xfrm>
            <a:prstGeom prst="line">
              <a:avLst/>
            </a:prstGeom>
            <a:noFill/>
            <a:ln w="12700" cap="flat" cmpd="sng" algn="ctr">
              <a:solidFill>
                <a:srgbClr val="9E9E9E"/>
              </a:solidFill>
              <a:prstDash val="sysDash"/>
              <a:headEnd type="oval" w="sm" len="sm"/>
              <a:tailEnd type="oval" w="sm" len="sm"/>
            </a:ln>
            <a:effectLst/>
          </p:spPr>
        </p:cxnSp>
      </p:grpSp>
      <p:grpSp>
        <p:nvGrpSpPr>
          <p:cNvPr id="66" name="Group 65"/>
          <p:cNvGrpSpPr>
            <a:grpSpLocks/>
          </p:cNvGrpSpPr>
          <p:nvPr/>
        </p:nvGrpSpPr>
        <p:grpSpPr bwMode="auto">
          <a:xfrm>
            <a:off x="6709862" y="4172350"/>
            <a:ext cx="2236787" cy="1568450"/>
            <a:chOff x="3433260" y="3287722"/>
            <a:chExt cx="2237290" cy="1174633"/>
          </a:xfrm>
        </p:grpSpPr>
        <p:sp>
          <p:nvSpPr>
            <p:cNvPr id="67"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88020C"/>
            </a:solidFill>
            <a:ln w="3175">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cs typeface="Arial" panose="020B0604020202020204" pitchFamily="34" charset="0"/>
              </a:endParaRPr>
            </a:p>
          </p:txBody>
        </p:sp>
        <p:sp>
          <p:nvSpPr>
            <p:cNvPr id="68"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FB575B"/>
            </a:solidFill>
            <a:ln>
              <a:noFill/>
            </a:ln>
            <a:extLst>
              <a:ext uri="{91240B29-F687-4f45-9708-019B960494DF}">
                <a14:hiddenLine xmlns="" xmlns:a14="http://schemas.microsoft.com/office/drawing/2010/main" w="317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PE" sz="1400" b="0" i="0" u="none" strike="noStrike" kern="0" cap="none" spc="0" normalizeH="0" baseline="0" noProof="0" smtClean="0">
                <a:ln>
                  <a:noFill/>
                </a:ln>
                <a:solidFill>
                  <a:srgbClr val="474747"/>
                </a:solidFill>
                <a:effectLst/>
                <a:uLnTx/>
                <a:uFillTx/>
                <a:cs typeface="Arial" panose="020B0604020202020204" pitchFamily="34" charset="0"/>
              </a:endParaRPr>
            </a:p>
          </p:txBody>
        </p:sp>
        <p:sp>
          <p:nvSpPr>
            <p:cNvPr id="69"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C00000"/>
            </a:solidFill>
            <a:ln w="3175">
              <a:noFill/>
            </a:ln>
            <a:extLst/>
          </p:spPr>
          <p:txBody>
            <a:bodyPr lIns="0" tIns="0" rIns="0" bIns="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cs typeface="Arial" panose="020B0604020202020204" pitchFamily="34" charset="0"/>
              </a:endParaRPr>
            </a:p>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cs typeface="Arial" panose="020B0604020202020204" pitchFamily="34" charset="0"/>
              </a:endParaRPr>
            </a:p>
            <a:p>
              <a:pPr marL="0" marR="0" lvl="0" indent="0" algn="ctr" defTabSz="9144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05</a:t>
              </a:r>
            </a:p>
          </p:txBody>
        </p:sp>
      </p:grpSp>
      <p:grpSp>
        <p:nvGrpSpPr>
          <p:cNvPr id="70" name="Group 69"/>
          <p:cNvGrpSpPr>
            <a:grpSpLocks/>
          </p:cNvGrpSpPr>
          <p:nvPr/>
        </p:nvGrpSpPr>
        <p:grpSpPr bwMode="auto">
          <a:xfrm>
            <a:off x="367799" y="4883542"/>
            <a:ext cx="6242050" cy="482937"/>
            <a:chOff x="-396522" y="3395975"/>
            <a:chExt cx="6241525" cy="362307"/>
          </a:xfrm>
        </p:grpSpPr>
        <p:sp>
          <p:nvSpPr>
            <p:cNvPr id="71" name="Text Placeholder 22"/>
            <p:cNvSpPr txBox="1">
              <a:spLocks/>
            </p:cNvSpPr>
            <p:nvPr/>
          </p:nvSpPr>
          <p:spPr bwMode="auto">
            <a:xfrm>
              <a:off x="-396522" y="3395975"/>
              <a:ext cx="5497960" cy="36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r" defTabSz="914400" eaLnBrk="1" fontAlgn="base" hangingPunct="1">
                <a:lnSpc>
                  <a:spcPct val="100000"/>
                </a:lnSpc>
                <a:spcBef>
                  <a:spcPts val="600"/>
                </a:spcBef>
                <a:spcAft>
                  <a:spcPts val="600"/>
                </a:spcAft>
                <a:defRPr/>
              </a:pPr>
              <a:r>
                <a:rPr lang="es-PE" altLang="es-PE" sz="2000" kern="0" dirty="0">
                  <a:solidFill>
                    <a:schemeClr val="bg2">
                      <a:lumMod val="25000"/>
                    </a:schemeClr>
                  </a:solidFill>
                  <a:latin typeface="+mn-lt"/>
                </a:rPr>
                <a:t>Organigrama</a:t>
              </a:r>
            </a:p>
          </p:txBody>
        </p:sp>
        <p:cxnSp>
          <p:nvCxnSpPr>
            <p:cNvPr id="72" name="Straight Connector 71"/>
            <p:cNvCxnSpPr/>
            <p:nvPr/>
          </p:nvCxnSpPr>
          <p:spPr>
            <a:xfrm flipH="1">
              <a:off x="5146562" y="3534575"/>
              <a:ext cx="698441" cy="0"/>
            </a:xfrm>
            <a:prstGeom prst="line">
              <a:avLst/>
            </a:prstGeom>
            <a:noFill/>
            <a:ln w="12700" cap="flat" cmpd="sng" algn="ctr">
              <a:solidFill>
                <a:srgbClr val="9E9E9E"/>
              </a:solidFill>
              <a:prstDash val="sysDash"/>
              <a:headEnd type="oval" w="sm" len="sm"/>
              <a:tailEnd type="oval" w="sm" len="sm"/>
            </a:ln>
            <a:effectLst/>
          </p:spPr>
        </p:cxnSp>
      </p:grpSp>
      <p:grpSp>
        <p:nvGrpSpPr>
          <p:cNvPr id="73" name="Group 72"/>
          <p:cNvGrpSpPr>
            <a:grpSpLocks/>
          </p:cNvGrpSpPr>
          <p:nvPr/>
        </p:nvGrpSpPr>
        <p:grpSpPr bwMode="auto">
          <a:xfrm>
            <a:off x="6709862" y="3366481"/>
            <a:ext cx="2236787" cy="1568450"/>
            <a:chOff x="3433260" y="3287722"/>
            <a:chExt cx="2237290" cy="1174633"/>
          </a:xfrm>
        </p:grpSpPr>
        <p:sp>
          <p:nvSpPr>
            <p:cNvPr id="74"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4">
                <a:lumMod val="75000"/>
              </a:schemeClr>
            </a:solidFill>
            <a:ln w="3175">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cs typeface="Arial" panose="020B0604020202020204" pitchFamily="34" charset="0"/>
              </a:endParaRPr>
            </a:p>
          </p:txBody>
        </p:sp>
        <p:sp>
          <p:nvSpPr>
            <p:cNvPr id="75"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4">
                <a:lumMod val="60000"/>
                <a:lumOff val="40000"/>
              </a:schemeClr>
            </a:solidFill>
            <a:ln>
              <a:noFill/>
            </a:ln>
            <a:extLst>
              <a:ext uri="{91240B29-F687-4f45-9708-019B960494DF}">
                <a14:hiddenLine xmlns="" xmlns:a14="http://schemas.microsoft.com/office/drawing/2010/main" w="317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PE" sz="1400" b="0" i="0" u="none" strike="noStrike" kern="0" cap="none" spc="0" normalizeH="0" baseline="0" noProof="0" smtClean="0">
                <a:ln>
                  <a:noFill/>
                </a:ln>
                <a:solidFill>
                  <a:srgbClr val="474747"/>
                </a:solidFill>
                <a:effectLst/>
                <a:uLnTx/>
                <a:uFillTx/>
                <a:cs typeface="Arial" panose="020B0604020202020204" pitchFamily="34" charset="0"/>
              </a:endParaRPr>
            </a:p>
          </p:txBody>
        </p:sp>
        <p:sp>
          <p:nvSpPr>
            <p:cNvPr id="76"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4"/>
            </a:solidFill>
            <a:ln w="3175">
              <a:noFill/>
            </a:ln>
            <a:extLst/>
          </p:spPr>
          <p:txBody>
            <a:bodyPr lIns="0" tIns="0" rIns="0" bIns="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cs typeface="Arial" panose="020B0604020202020204" pitchFamily="34" charset="0"/>
              </a:endParaRPr>
            </a:p>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cs typeface="Arial" panose="020B0604020202020204" pitchFamily="34" charset="0"/>
              </a:endParaRPr>
            </a:p>
            <a:p>
              <a:pPr marL="0" marR="0" lvl="0" indent="0" algn="ctr" defTabSz="9144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04</a:t>
              </a:r>
            </a:p>
          </p:txBody>
        </p:sp>
      </p:grpSp>
      <p:grpSp>
        <p:nvGrpSpPr>
          <p:cNvPr id="77" name="Group 76"/>
          <p:cNvGrpSpPr>
            <a:grpSpLocks/>
          </p:cNvGrpSpPr>
          <p:nvPr/>
        </p:nvGrpSpPr>
        <p:grpSpPr bwMode="auto">
          <a:xfrm>
            <a:off x="352338" y="3962056"/>
            <a:ext cx="6257511" cy="624823"/>
            <a:chOff x="-411982" y="3333518"/>
            <a:chExt cx="6256985" cy="468752"/>
          </a:xfrm>
        </p:grpSpPr>
        <p:sp>
          <p:nvSpPr>
            <p:cNvPr id="78" name="Text Placeholder 22"/>
            <p:cNvSpPr txBox="1">
              <a:spLocks/>
            </p:cNvSpPr>
            <p:nvPr/>
          </p:nvSpPr>
          <p:spPr bwMode="auto">
            <a:xfrm>
              <a:off x="-411982" y="3333518"/>
              <a:ext cx="5497960" cy="468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r" defTabSz="914400" eaLnBrk="1" fontAlgn="base" hangingPunct="1">
                <a:lnSpc>
                  <a:spcPct val="100000"/>
                </a:lnSpc>
                <a:spcBef>
                  <a:spcPts val="600"/>
                </a:spcBef>
                <a:spcAft>
                  <a:spcPts val="600"/>
                </a:spcAft>
                <a:defRPr/>
              </a:pPr>
              <a:r>
                <a:rPr lang="es-PE" altLang="es-PE" sz="2000" kern="0" dirty="0">
                  <a:solidFill>
                    <a:schemeClr val="bg2">
                      <a:lumMod val="25000"/>
                    </a:schemeClr>
                  </a:solidFill>
                  <a:latin typeface="+mn-lt"/>
                </a:rPr>
                <a:t>Nombres de los puestos claves y del personal de certificación</a:t>
              </a:r>
            </a:p>
          </p:txBody>
        </p:sp>
        <p:cxnSp>
          <p:nvCxnSpPr>
            <p:cNvPr id="79" name="Straight Connector 78"/>
            <p:cNvCxnSpPr/>
            <p:nvPr/>
          </p:nvCxnSpPr>
          <p:spPr>
            <a:xfrm flipH="1">
              <a:off x="5146562" y="3534596"/>
              <a:ext cx="698441" cy="0"/>
            </a:xfrm>
            <a:prstGeom prst="line">
              <a:avLst/>
            </a:prstGeom>
            <a:noFill/>
            <a:ln w="12700" cap="flat" cmpd="sng" algn="ctr">
              <a:solidFill>
                <a:srgbClr val="9E9E9E"/>
              </a:solidFill>
              <a:prstDash val="sysDash"/>
              <a:headEnd type="oval" w="sm" len="sm"/>
              <a:tailEnd type="oval" w="sm" len="sm"/>
            </a:ln>
            <a:effectLst/>
          </p:spPr>
        </p:cxnSp>
      </p:grpSp>
      <p:grpSp>
        <p:nvGrpSpPr>
          <p:cNvPr id="80" name="Group 79"/>
          <p:cNvGrpSpPr>
            <a:grpSpLocks/>
          </p:cNvGrpSpPr>
          <p:nvPr/>
        </p:nvGrpSpPr>
        <p:grpSpPr bwMode="auto">
          <a:xfrm>
            <a:off x="6709862" y="2566381"/>
            <a:ext cx="2236787" cy="1568450"/>
            <a:chOff x="3433260" y="3287722"/>
            <a:chExt cx="2237290" cy="1174633"/>
          </a:xfrm>
        </p:grpSpPr>
        <p:sp>
          <p:nvSpPr>
            <p:cNvPr id="81"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lumMod val="50000"/>
              </a:schemeClr>
            </a:solidFill>
            <a:ln w="3175">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cs typeface="Arial" panose="020B0604020202020204" pitchFamily="34" charset="0"/>
              </a:endParaRPr>
            </a:p>
          </p:txBody>
        </p:sp>
        <p:sp>
          <p:nvSpPr>
            <p:cNvPr id="82"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3">
                <a:lumMod val="60000"/>
                <a:lumOff val="40000"/>
              </a:schemeClr>
            </a:solidFill>
            <a:ln>
              <a:noFill/>
            </a:ln>
            <a:extLst>
              <a:ext uri="{91240B29-F687-4f45-9708-019B960494DF}">
                <a14:hiddenLine xmlns="" xmlns:a14="http://schemas.microsoft.com/office/drawing/2010/main" w="317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PE" sz="1400" b="0" i="0" u="none" strike="noStrike" kern="0" cap="none" spc="0" normalizeH="0" baseline="0" noProof="0" smtClean="0">
                <a:ln>
                  <a:noFill/>
                </a:ln>
                <a:solidFill>
                  <a:srgbClr val="474747"/>
                </a:solidFill>
                <a:effectLst/>
                <a:uLnTx/>
                <a:uFillTx/>
                <a:cs typeface="Arial" panose="020B0604020202020204" pitchFamily="34" charset="0"/>
              </a:endParaRPr>
            </a:p>
          </p:txBody>
        </p:sp>
        <p:sp>
          <p:nvSpPr>
            <p:cNvPr id="83"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3"/>
            </a:solidFill>
            <a:ln w="3175">
              <a:noFill/>
            </a:ln>
            <a:extLst/>
          </p:spPr>
          <p:txBody>
            <a:bodyPr lIns="0" tIns="0" rIns="0" bIns="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cs typeface="Arial" panose="020B0604020202020204" pitchFamily="34" charset="0"/>
              </a:endParaRPr>
            </a:p>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cs typeface="Arial" panose="020B0604020202020204" pitchFamily="34" charset="0"/>
              </a:endParaRPr>
            </a:p>
            <a:p>
              <a:pPr marL="0" marR="0" lvl="0" indent="0" algn="ctr" defTabSz="9144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03</a:t>
              </a:r>
            </a:p>
          </p:txBody>
        </p:sp>
      </p:grpSp>
      <p:grpSp>
        <p:nvGrpSpPr>
          <p:cNvPr id="84" name="Group 83"/>
          <p:cNvGrpSpPr>
            <a:grpSpLocks/>
          </p:cNvGrpSpPr>
          <p:nvPr/>
        </p:nvGrpSpPr>
        <p:grpSpPr bwMode="auto">
          <a:xfrm>
            <a:off x="383260" y="2888011"/>
            <a:ext cx="6226589" cy="851514"/>
            <a:chOff x="-381060" y="2536932"/>
            <a:chExt cx="6226063" cy="638819"/>
          </a:xfrm>
        </p:grpSpPr>
        <p:sp>
          <p:nvSpPr>
            <p:cNvPr id="85" name="Text Placeholder 22"/>
            <p:cNvSpPr txBox="1">
              <a:spLocks/>
            </p:cNvSpPr>
            <p:nvPr/>
          </p:nvSpPr>
          <p:spPr bwMode="auto">
            <a:xfrm>
              <a:off x="-381060" y="2536932"/>
              <a:ext cx="5482498" cy="63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r" defTabSz="914400" eaLnBrk="1" fontAlgn="base" hangingPunct="1">
                <a:lnSpc>
                  <a:spcPct val="100000"/>
                </a:lnSpc>
                <a:spcBef>
                  <a:spcPts val="600"/>
                </a:spcBef>
                <a:spcAft>
                  <a:spcPts val="600"/>
                </a:spcAft>
                <a:defRPr/>
              </a:pPr>
              <a:r>
                <a:rPr lang="es-PE" altLang="es-PE" sz="2000" kern="0" dirty="0">
                  <a:solidFill>
                    <a:schemeClr val="bg2">
                      <a:lumMod val="25000"/>
                    </a:schemeClr>
                  </a:solidFill>
                  <a:latin typeface="+mn-lt"/>
                </a:rPr>
                <a:t>Declaración firmada por el Gerente Responsable de que el manual será cumplido por todo el </a:t>
              </a:r>
              <a:r>
                <a:rPr lang="es-PE" altLang="es-PE" sz="2000" kern="0" dirty="0" smtClean="0">
                  <a:solidFill>
                    <a:schemeClr val="bg2">
                      <a:lumMod val="25000"/>
                    </a:schemeClr>
                  </a:solidFill>
                  <a:latin typeface="+mn-lt"/>
                </a:rPr>
                <a:t>personal</a:t>
              </a:r>
              <a:endParaRPr lang="es-PE" altLang="es-PE" sz="2000" kern="0" dirty="0">
                <a:solidFill>
                  <a:schemeClr val="bg2">
                    <a:lumMod val="25000"/>
                  </a:schemeClr>
                </a:solidFill>
                <a:latin typeface="+mn-lt"/>
              </a:endParaRPr>
            </a:p>
          </p:txBody>
        </p:sp>
        <p:cxnSp>
          <p:nvCxnSpPr>
            <p:cNvPr id="86" name="Straight Connector 85"/>
            <p:cNvCxnSpPr/>
            <p:nvPr/>
          </p:nvCxnSpPr>
          <p:spPr>
            <a:xfrm flipH="1">
              <a:off x="5154499" y="2876839"/>
              <a:ext cx="690504" cy="0"/>
            </a:xfrm>
            <a:prstGeom prst="line">
              <a:avLst/>
            </a:prstGeom>
            <a:noFill/>
            <a:ln w="12700" cap="flat" cmpd="sng" algn="ctr">
              <a:solidFill>
                <a:srgbClr val="9E9E9E"/>
              </a:solidFill>
              <a:prstDash val="sysDash"/>
              <a:headEnd type="oval" w="sm" len="sm"/>
              <a:tailEnd type="oval" w="sm" len="sm"/>
            </a:ln>
            <a:effectLst/>
          </p:spPr>
        </p:cxnSp>
      </p:grpSp>
      <p:grpSp>
        <p:nvGrpSpPr>
          <p:cNvPr id="87" name="Group 86"/>
          <p:cNvGrpSpPr>
            <a:grpSpLocks/>
          </p:cNvGrpSpPr>
          <p:nvPr/>
        </p:nvGrpSpPr>
        <p:grpSpPr bwMode="auto">
          <a:xfrm>
            <a:off x="6709862" y="1778981"/>
            <a:ext cx="2236787" cy="1565275"/>
            <a:chOff x="3433260" y="3287731"/>
            <a:chExt cx="2237290" cy="1174624"/>
          </a:xfrm>
        </p:grpSpPr>
        <p:sp>
          <p:nvSpPr>
            <p:cNvPr id="88" name="Freeform 11"/>
            <p:cNvSpPr>
              <a:spLocks/>
            </p:cNvSpPr>
            <p:nvPr/>
          </p:nvSpPr>
          <p:spPr bwMode="auto">
            <a:xfrm>
              <a:off x="3433260" y="3287731"/>
              <a:ext cx="2237290" cy="743373"/>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2">
                <a:lumMod val="50000"/>
              </a:schemeClr>
            </a:solidFill>
            <a:ln w="3175">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cs typeface="Arial" panose="020B0604020202020204" pitchFamily="34" charset="0"/>
              </a:endParaRPr>
            </a:p>
          </p:txBody>
        </p:sp>
        <p:sp>
          <p:nvSpPr>
            <p:cNvPr id="89" name="Freeform 12"/>
            <p:cNvSpPr>
              <a:spLocks noEditPoints="1"/>
            </p:cNvSpPr>
            <p:nvPr/>
          </p:nvSpPr>
          <p:spPr bwMode="auto">
            <a:xfrm>
              <a:off x="3433260" y="3287731"/>
              <a:ext cx="2237290" cy="878179"/>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3">
                <a:lumMod val="40000"/>
                <a:lumOff val="60000"/>
              </a:schemeClr>
            </a:solidFill>
            <a:ln>
              <a:noFill/>
            </a:ln>
            <a:extLst>
              <a:ext uri="{91240B29-F687-4f45-9708-019B960494DF}">
                <a14:hiddenLine xmlns="" xmlns:a14="http://schemas.microsoft.com/office/drawing/2010/main" w="317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PE" sz="1400" b="0" i="0" u="none" strike="noStrike" kern="0" cap="none" spc="0" normalizeH="0" baseline="0" noProof="0" smtClean="0">
                <a:ln>
                  <a:noFill/>
                </a:ln>
                <a:solidFill>
                  <a:srgbClr val="474747"/>
                </a:solidFill>
                <a:effectLst/>
                <a:uLnTx/>
                <a:uFillTx/>
                <a:cs typeface="Arial" panose="020B0604020202020204" pitchFamily="34" charset="0"/>
              </a:endParaRPr>
            </a:p>
          </p:txBody>
        </p:sp>
        <p:sp>
          <p:nvSpPr>
            <p:cNvPr id="90"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9144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02</a:t>
              </a:r>
            </a:p>
          </p:txBody>
        </p:sp>
      </p:grpSp>
      <p:grpSp>
        <p:nvGrpSpPr>
          <p:cNvPr id="91" name="Group 90"/>
          <p:cNvGrpSpPr>
            <a:grpSpLocks/>
          </p:cNvGrpSpPr>
          <p:nvPr/>
        </p:nvGrpSpPr>
        <p:grpSpPr bwMode="auto">
          <a:xfrm>
            <a:off x="446998" y="2221475"/>
            <a:ext cx="6212858" cy="440369"/>
            <a:chOff x="-367330" y="2124696"/>
            <a:chExt cx="6212333" cy="330372"/>
          </a:xfrm>
        </p:grpSpPr>
        <p:sp>
          <p:nvSpPr>
            <p:cNvPr id="92" name="Text Placeholder 22"/>
            <p:cNvSpPr txBox="1">
              <a:spLocks/>
            </p:cNvSpPr>
            <p:nvPr/>
          </p:nvSpPr>
          <p:spPr bwMode="auto">
            <a:xfrm>
              <a:off x="-367330" y="2124696"/>
              <a:ext cx="5468768" cy="330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r" defTabSz="914400" eaLnBrk="1" fontAlgn="base" hangingPunct="1">
                <a:lnSpc>
                  <a:spcPct val="100000"/>
                </a:lnSpc>
                <a:spcBef>
                  <a:spcPts val="600"/>
                </a:spcBef>
                <a:spcAft>
                  <a:spcPts val="600"/>
                </a:spcAft>
                <a:defRPr/>
              </a:pPr>
              <a:r>
                <a:rPr lang="es-PE" altLang="es-PE" sz="2000" kern="0" dirty="0">
                  <a:solidFill>
                    <a:schemeClr val="bg2">
                      <a:lumMod val="25000"/>
                    </a:schemeClr>
                  </a:solidFill>
                  <a:latin typeface="+mn-lt"/>
                </a:rPr>
                <a:t>Personal de la OMA (funciones y responsabilidades</a:t>
              </a:r>
            </a:p>
          </p:txBody>
        </p:sp>
        <p:cxnSp>
          <p:nvCxnSpPr>
            <p:cNvPr id="93" name="Straight Connector 92"/>
            <p:cNvCxnSpPr/>
            <p:nvPr/>
          </p:nvCxnSpPr>
          <p:spPr>
            <a:xfrm flipH="1">
              <a:off x="5140213" y="2263783"/>
              <a:ext cx="704790" cy="0"/>
            </a:xfrm>
            <a:prstGeom prst="line">
              <a:avLst/>
            </a:prstGeom>
            <a:noFill/>
            <a:ln w="12700" cap="flat" cmpd="sng" algn="ctr">
              <a:solidFill>
                <a:srgbClr val="9E9E9E"/>
              </a:solidFill>
              <a:prstDash val="sysDash"/>
              <a:headEnd type="oval" w="sm" len="sm"/>
              <a:tailEnd type="oval" w="sm" len="sm"/>
            </a:ln>
            <a:effectLst/>
          </p:spPr>
        </p:cxnSp>
      </p:grpSp>
      <p:grpSp>
        <p:nvGrpSpPr>
          <p:cNvPr id="94" name="Group 93"/>
          <p:cNvGrpSpPr>
            <a:grpSpLocks/>
          </p:cNvGrpSpPr>
          <p:nvPr/>
        </p:nvGrpSpPr>
        <p:grpSpPr bwMode="auto">
          <a:xfrm>
            <a:off x="6709862" y="983644"/>
            <a:ext cx="2236787" cy="1573212"/>
            <a:chOff x="3433260" y="1508627"/>
            <a:chExt cx="2237290" cy="1181491"/>
          </a:xfrm>
        </p:grpSpPr>
        <p:sp>
          <p:nvSpPr>
            <p:cNvPr id="95" name="Freeform 11"/>
            <p:cNvSpPr>
              <a:spLocks/>
            </p:cNvSpPr>
            <p:nvPr/>
          </p:nvSpPr>
          <p:spPr bwMode="auto">
            <a:xfrm>
              <a:off x="3433260" y="1508627"/>
              <a:ext cx="2237290" cy="743946"/>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lumMod val="75000"/>
              </a:schemeClr>
            </a:solidFill>
            <a:ln>
              <a:noFill/>
            </a:ln>
            <a:extLst>
              <a:ext uri="{91240B29-F687-4f45-9708-019B960494DF}">
                <a14:hiddenLine xmlns="" xmlns:a14="http://schemas.microsoft.com/office/drawing/2010/main" w="317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74747"/>
                </a:solidFill>
                <a:effectLst/>
                <a:uLnTx/>
                <a:uFillTx/>
                <a:cs typeface="Arial" panose="020B0604020202020204" pitchFamily="34" charset="0"/>
              </a:endParaRPr>
            </a:p>
          </p:txBody>
        </p:sp>
        <p:sp>
          <p:nvSpPr>
            <p:cNvPr id="96" name="Freeform 12"/>
            <p:cNvSpPr>
              <a:spLocks noEditPoints="1"/>
            </p:cNvSpPr>
            <p:nvPr/>
          </p:nvSpPr>
          <p:spPr bwMode="auto">
            <a:xfrm>
              <a:off x="3433260" y="1515780"/>
              <a:ext cx="2237290" cy="878667"/>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54C3F6"/>
            </a:solidFill>
            <a:ln>
              <a:noFill/>
            </a:ln>
            <a:extLst>
              <a:ext uri="{91240B29-F687-4f45-9708-019B960494DF}">
                <a14:hiddenLine xmlns="" xmlns:a14="http://schemas.microsoft.com/office/drawing/2010/main" w="317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474747"/>
                </a:solidFill>
                <a:effectLst/>
                <a:uLnTx/>
                <a:uFillTx/>
                <a:cs typeface="Arial" panose="020B0604020202020204" pitchFamily="34" charset="0"/>
              </a:endParaRPr>
            </a:p>
          </p:txBody>
        </p:sp>
        <p:sp>
          <p:nvSpPr>
            <p:cNvPr id="97"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0070C0"/>
            </a:solidFill>
            <a:ln w="3175">
              <a:noFill/>
            </a:ln>
            <a:extLst/>
          </p:spPr>
          <p:txBody>
            <a:bodyPr lIns="0" tIns="0" rIns="0" bIns="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9144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01</a:t>
              </a:r>
            </a:p>
          </p:txBody>
        </p:sp>
      </p:grpSp>
      <p:grpSp>
        <p:nvGrpSpPr>
          <p:cNvPr id="98" name="Group 97"/>
          <p:cNvGrpSpPr>
            <a:grpSpLocks/>
          </p:cNvGrpSpPr>
          <p:nvPr/>
        </p:nvGrpSpPr>
        <p:grpSpPr bwMode="auto">
          <a:xfrm>
            <a:off x="265767" y="1135129"/>
            <a:ext cx="6344082" cy="856855"/>
            <a:chOff x="-498908" y="1222670"/>
            <a:chExt cx="6343911" cy="642826"/>
          </a:xfrm>
        </p:grpSpPr>
        <p:sp>
          <p:nvSpPr>
            <p:cNvPr id="99" name="Text Placeholder 22"/>
            <p:cNvSpPr txBox="1">
              <a:spLocks/>
            </p:cNvSpPr>
            <p:nvPr/>
          </p:nvSpPr>
          <p:spPr bwMode="auto">
            <a:xfrm>
              <a:off x="-498908" y="1222670"/>
              <a:ext cx="5579217" cy="642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anose="020B0604020202020204" pitchFamily="34" charset="0"/>
                <a:defRPr sz="700">
                  <a:solidFill>
                    <a:schemeClr val="tx1"/>
                  </a:solidFill>
                  <a:latin typeface="Open Sans"/>
                  <a:ea typeface="Open Sans"/>
                  <a:cs typeface="Open Sans"/>
                </a:defRPr>
              </a:lvl1pPr>
              <a:lvl2pPr marL="6286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2pPr>
              <a:lvl3pPr marL="10858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3pPr>
              <a:lvl4pPr marL="15430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4pPr>
              <a:lvl5pPr marL="2000250" indent="-171450" eaLnBrk="0" hangingPunct="0">
                <a:spcBef>
                  <a:spcPct val="20000"/>
                </a:spcBef>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5pPr>
              <a:lvl6pPr marL="24574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6pPr>
              <a:lvl7pPr marL="29146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7pPr>
              <a:lvl8pPr marL="33718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8pPr>
              <a:lvl9pPr marL="3829050" indent="-171450" defTabSz="457200" eaLnBrk="0" fontAlgn="base" hangingPunct="0">
                <a:spcBef>
                  <a:spcPct val="20000"/>
                </a:spcBef>
                <a:spcAft>
                  <a:spcPct val="0"/>
                </a:spcAft>
                <a:buFont typeface="Arial" panose="020B0604020202020204" pitchFamily="34" charset="0"/>
                <a:buChar char="•"/>
                <a:defRPr sz="800">
                  <a:solidFill>
                    <a:schemeClr val="tx1"/>
                  </a:solidFill>
                  <a:latin typeface="Helvetica" panose="020B0604020202020204" pitchFamily="34" charset="0"/>
                  <a:ea typeface="Open Sans"/>
                  <a:cs typeface="Helvetica" panose="020B0604020202020204" pitchFamily="34" charset="0"/>
                </a:defRPr>
              </a:lvl9pPr>
            </a:lstStyle>
            <a:p>
              <a:pPr lvl="0" algn="r" defTabSz="914400" eaLnBrk="1" fontAlgn="base" hangingPunct="1">
                <a:lnSpc>
                  <a:spcPct val="100000"/>
                </a:lnSpc>
                <a:spcBef>
                  <a:spcPts val="600"/>
                </a:spcBef>
                <a:spcAft>
                  <a:spcPts val="600"/>
                </a:spcAft>
                <a:defRPr/>
              </a:pPr>
              <a:r>
                <a:rPr lang="es-PE" altLang="es-PE" sz="2000" kern="0" dirty="0">
                  <a:solidFill>
                    <a:schemeClr val="bg2">
                      <a:lumMod val="25000"/>
                    </a:schemeClr>
                  </a:solidFill>
                  <a:latin typeface="+mn-lt"/>
                </a:rPr>
                <a:t>Lineamientos que se seguirá para la administración del MOM ( lista de paginas efectivas  y procedimientos de enmiendas)</a:t>
              </a:r>
            </a:p>
          </p:txBody>
        </p:sp>
        <p:cxnSp>
          <p:nvCxnSpPr>
            <p:cNvPr id="100" name="Straight Connector 99"/>
            <p:cNvCxnSpPr/>
            <p:nvPr/>
          </p:nvCxnSpPr>
          <p:spPr>
            <a:xfrm flipH="1">
              <a:off x="5140172" y="1694984"/>
              <a:ext cx="704831" cy="0"/>
            </a:xfrm>
            <a:prstGeom prst="line">
              <a:avLst/>
            </a:prstGeom>
            <a:noFill/>
            <a:ln w="12700" cap="flat" cmpd="sng" algn="ctr">
              <a:solidFill>
                <a:srgbClr val="9E9E9E"/>
              </a:solidFill>
              <a:prstDash val="sysDash"/>
              <a:headEnd type="oval" w="sm" len="sm"/>
              <a:tailEnd type="oval" w="sm" len="sm"/>
            </a:ln>
            <a:effectLst/>
          </p:spPr>
        </p:cxnSp>
      </p:grpSp>
    </p:spTree>
    <p:extLst>
      <p:ext uri="{BB962C8B-B14F-4D97-AF65-F5344CB8AC3E}">
        <p14:creationId xmlns:p14="http://schemas.microsoft.com/office/powerpoint/2010/main" val="1369291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2" presetClass="entr" presetSubtype="2" fill="hold" nodeType="after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right)">
                                      <p:cBhvr>
                                        <p:cTn id="12" dur="500"/>
                                        <p:tgtEl>
                                          <p:spTgt spid="98"/>
                                        </p:tgtEl>
                                      </p:cBhvr>
                                    </p:animEffect>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87"/>
                                        </p:tgtEl>
                                        <p:attrNameLst>
                                          <p:attrName>style.visibility</p:attrName>
                                        </p:attrNameLst>
                                      </p:cBhvr>
                                      <p:to>
                                        <p:strVal val="visible"/>
                                      </p:to>
                                    </p:set>
                                    <p:anim calcmode="lin" valueType="num">
                                      <p:cBhvr additive="base">
                                        <p:cTn id="16" dur="500" fill="hold"/>
                                        <p:tgtEl>
                                          <p:spTgt spid="87"/>
                                        </p:tgtEl>
                                        <p:attrNameLst>
                                          <p:attrName>ppt_x</p:attrName>
                                        </p:attrNameLst>
                                      </p:cBhvr>
                                      <p:tavLst>
                                        <p:tav tm="0">
                                          <p:val>
                                            <p:strVal val="#ppt_x"/>
                                          </p:val>
                                        </p:tav>
                                        <p:tav tm="100000">
                                          <p:val>
                                            <p:strVal val="#ppt_x"/>
                                          </p:val>
                                        </p:tav>
                                      </p:tavLst>
                                    </p:anim>
                                    <p:anim calcmode="lin" valueType="num">
                                      <p:cBhvr additive="base">
                                        <p:cTn id="17" dur="500" fill="hold"/>
                                        <p:tgtEl>
                                          <p:spTgt spid="87"/>
                                        </p:tgtEl>
                                        <p:attrNameLst>
                                          <p:attrName>ppt_y</p:attrName>
                                        </p:attrNameLst>
                                      </p:cBhvr>
                                      <p:tavLst>
                                        <p:tav tm="0">
                                          <p:val>
                                            <p:strVal val="1+#ppt_h/2"/>
                                          </p:val>
                                        </p:tav>
                                        <p:tav tm="100000">
                                          <p:val>
                                            <p:strVal val="#ppt_y"/>
                                          </p:val>
                                        </p:tav>
                                      </p:tavLst>
                                    </p:anim>
                                  </p:childTnLst>
                                </p:cTn>
                              </p:par>
                            </p:childTnLst>
                          </p:cTn>
                        </p:par>
                        <p:par>
                          <p:cTn id="18" fill="hold">
                            <p:stCondLst>
                              <p:cond delay="5500"/>
                            </p:stCondLst>
                            <p:childTnLst>
                              <p:par>
                                <p:cTn id="19" presetID="22" presetClass="entr" presetSubtype="2" fill="hold" nodeType="after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wipe(right)">
                                      <p:cBhvr>
                                        <p:cTn id="21" dur="500"/>
                                        <p:tgtEl>
                                          <p:spTgt spid="91"/>
                                        </p:tgtEl>
                                      </p:cBhvr>
                                    </p:animEffect>
                                  </p:childTnLst>
                                </p:cTn>
                              </p:par>
                            </p:childTnLst>
                          </p:cTn>
                        </p:par>
                        <p:par>
                          <p:cTn id="22" fill="hold">
                            <p:stCondLst>
                              <p:cond delay="7000"/>
                            </p:stCondLst>
                            <p:childTnLst>
                              <p:par>
                                <p:cTn id="23" presetID="2" presetClass="entr" presetSubtype="4"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childTnLst>
                          </p:cTn>
                        </p:par>
                        <p:par>
                          <p:cTn id="27" fill="hold">
                            <p:stCondLst>
                              <p:cond delay="8500"/>
                            </p:stCondLst>
                            <p:childTnLst>
                              <p:par>
                                <p:cTn id="28" presetID="22" presetClass="entr" presetSubtype="2"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right)">
                                      <p:cBhvr>
                                        <p:cTn id="30" dur="500"/>
                                        <p:tgtEl>
                                          <p:spTgt spid="84"/>
                                        </p:tgtEl>
                                      </p:cBhvr>
                                    </p:animEffect>
                                  </p:childTnLst>
                                </p:cTn>
                              </p:par>
                            </p:childTnLst>
                          </p:cTn>
                        </p:par>
                        <p:par>
                          <p:cTn id="31" fill="hold">
                            <p:stCondLst>
                              <p:cond delay="10000"/>
                            </p:stCondLst>
                            <p:childTnLst>
                              <p:par>
                                <p:cTn id="32" presetID="2" presetClass="entr" presetSubtype="4"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fill="hold"/>
                                        <p:tgtEl>
                                          <p:spTgt spid="73"/>
                                        </p:tgtEl>
                                        <p:attrNameLst>
                                          <p:attrName>ppt_x</p:attrName>
                                        </p:attrNameLst>
                                      </p:cBhvr>
                                      <p:tavLst>
                                        <p:tav tm="0">
                                          <p:val>
                                            <p:strVal val="#ppt_x"/>
                                          </p:val>
                                        </p:tav>
                                        <p:tav tm="100000">
                                          <p:val>
                                            <p:strVal val="#ppt_x"/>
                                          </p:val>
                                        </p:tav>
                                      </p:tavLst>
                                    </p:anim>
                                    <p:anim calcmode="lin" valueType="num">
                                      <p:cBhvr additive="base">
                                        <p:cTn id="35" dur="500" fill="hold"/>
                                        <p:tgtEl>
                                          <p:spTgt spid="73"/>
                                        </p:tgtEl>
                                        <p:attrNameLst>
                                          <p:attrName>ppt_y</p:attrName>
                                        </p:attrNameLst>
                                      </p:cBhvr>
                                      <p:tavLst>
                                        <p:tav tm="0">
                                          <p:val>
                                            <p:strVal val="1+#ppt_h/2"/>
                                          </p:val>
                                        </p:tav>
                                        <p:tav tm="100000">
                                          <p:val>
                                            <p:strVal val="#ppt_y"/>
                                          </p:val>
                                        </p:tav>
                                      </p:tavLst>
                                    </p:anim>
                                  </p:childTnLst>
                                </p:cTn>
                              </p:par>
                            </p:childTnLst>
                          </p:cTn>
                        </p:par>
                        <p:par>
                          <p:cTn id="36" fill="hold">
                            <p:stCondLst>
                              <p:cond delay="11500"/>
                            </p:stCondLst>
                            <p:childTnLst>
                              <p:par>
                                <p:cTn id="37" presetID="22" presetClass="entr" presetSubtype="2" fill="hold" nodeType="after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right)">
                                      <p:cBhvr>
                                        <p:cTn id="39" dur="500"/>
                                        <p:tgtEl>
                                          <p:spTgt spid="77"/>
                                        </p:tgtEl>
                                      </p:cBhvr>
                                    </p:animEffect>
                                  </p:childTnLst>
                                </p:cTn>
                              </p:par>
                            </p:childTnLst>
                          </p:cTn>
                        </p:par>
                        <p:par>
                          <p:cTn id="40" fill="hold">
                            <p:stCondLst>
                              <p:cond delay="13000"/>
                            </p:stCondLst>
                            <p:childTnLst>
                              <p:par>
                                <p:cTn id="41" presetID="2" presetClass="entr" presetSubtype="4"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cTn>
                              </p:par>
                            </p:childTnLst>
                          </p:cTn>
                        </p:par>
                        <p:par>
                          <p:cTn id="45" fill="hold">
                            <p:stCondLst>
                              <p:cond delay="14500"/>
                            </p:stCondLst>
                            <p:childTnLst>
                              <p:par>
                                <p:cTn id="46" presetID="22" presetClass="entr" presetSubtype="2" fill="hold" nodeType="after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wipe(right)">
                                      <p:cBhvr>
                                        <p:cTn id="48" dur="500"/>
                                        <p:tgtEl>
                                          <p:spTgt spid="70"/>
                                        </p:tgtEl>
                                      </p:cBhvr>
                                    </p:animEffect>
                                  </p:childTnLst>
                                </p:cTn>
                              </p:par>
                            </p:childTnLst>
                          </p:cTn>
                        </p:par>
                        <p:par>
                          <p:cTn id="49" fill="hold">
                            <p:stCondLst>
                              <p:cond delay="15000"/>
                            </p:stCondLst>
                            <p:childTnLst>
                              <p:par>
                                <p:cTn id="50" presetID="2" presetClass="entr" presetSubtype="4"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additive="base">
                                        <p:cTn id="52" dur="500" fill="hold"/>
                                        <p:tgtEl>
                                          <p:spTgt spid="59"/>
                                        </p:tgtEl>
                                        <p:attrNameLst>
                                          <p:attrName>ppt_x</p:attrName>
                                        </p:attrNameLst>
                                      </p:cBhvr>
                                      <p:tavLst>
                                        <p:tav tm="0">
                                          <p:val>
                                            <p:strVal val="#ppt_x"/>
                                          </p:val>
                                        </p:tav>
                                        <p:tav tm="100000">
                                          <p:val>
                                            <p:strVal val="#ppt_x"/>
                                          </p:val>
                                        </p:tav>
                                      </p:tavLst>
                                    </p:anim>
                                    <p:anim calcmode="lin" valueType="num">
                                      <p:cBhvr additive="base">
                                        <p:cTn id="53" dur="500" fill="hold"/>
                                        <p:tgtEl>
                                          <p:spTgt spid="59"/>
                                        </p:tgtEl>
                                        <p:attrNameLst>
                                          <p:attrName>ppt_y</p:attrName>
                                        </p:attrNameLst>
                                      </p:cBhvr>
                                      <p:tavLst>
                                        <p:tav tm="0">
                                          <p:val>
                                            <p:strVal val="1+#ppt_h/2"/>
                                          </p:val>
                                        </p:tav>
                                        <p:tav tm="100000">
                                          <p:val>
                                            <p:strVal val="#ppt_y"/>
                                          </p:val>
                                        </p:tav>
                                      </p:tavLst>
                                    </p:anim>
                                  </p:childTnLst>
                                </p:cTn>
                              </p:par>
                            </p:childTnLst>
                          </p:cTn>
                        </p:par>
                        <p:par>
                          <p:cTn id="54" fill="hold">
                            <p:stCondLst>
                              <p:cond delay="15500"/>
                            </p:stCondLst>
                            <p:childTnLst>
                              <p:par>
                                <p:cTn id="55" presetID="22" presetClass="entr" presetSubtype="2"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right)">
                                      <p:cBhvr>
                                        <p:cTn id="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58193"/>
          </a:xfrm>
        </p:spPr>
        <p:txBody>
          <a:bodyPr/>
          <a:lstStyle/>
          <a:p>
            <a:pPr algn="ctr"/>
            <a:r>
              <a:rPr lang="es-PE" b="1" dirty="0" smtClean="0"/>
              <a:t>Cambios en la Parte 1</a:t>
            </a:r>
            <a:endParaRPr lang="es-PE" b="1" dirty="0"/>
          </a:p>
        </p:txBody>
      </p:sp>
      <p:sp>
        <p:nvSpPr>
          <p:cNvPr id="3" name="Content Placeholder 2"/>
          <p:cNvSpPr>
            <a:spLocks noGrp="1"/>
          </p:cNvSpPr>
          <p:nvPr>
            <p:ph idx="1"/>
          </p:nvPr>
        </p:nvSpPr>
        <p:spPr/>
        <p:txBody>
          <a:bodyPr/>
          <a:lstStyle/>
          <a:p>
            <a:pPr marL="862013" marR="0" lvl="1" indent="-862013" algn="just">
              <a:lnSpc>
                <a:spcPct val="115000"/>
              </a:lnSpc>
              <a:spcBef>
                <a:spcPts val="600"/>
              </a:spcBef>
              <a:spcAft>
                <a:spcPts val="600"/>
              </a:spcAft>
              <a:buNone/>
            </a:pPr>
            <a:r>
              <a:rPr lang="es-PE" dirty="0" smtClean="0">
                <a:latin typeface="Arial" panose="020B0604020202020204" pitchFamily="34" charset="0"/>
                <a:ea typeface="Arial Unicode MS"/>
                <a:cs typeface="Times New Roman" panose="02020603050405020304" pitchFamily="18" charset="0"/>
              </a:rPr>
              <a:t>1.6	Los </a:t>
            </a:r>
            <a:r>
              <a:rPr lang="es-PE" dirty="0">
                <a:latin typeface="Arial" panose="020B0604020202020204" pitchFamily="34" charset="0"/>
                <a:ea typeface="Arial Unicode MS"/>
                <a:cs typeface="Times New Roman" panose="02020603050405020304" pitchFamily="18" charset="0"/>
              </a:rPr>
              <a:t>nombres de las personas de certificación</a:t>
            </a:r>
            <a:r>
              <a:rPr lang="es-PE" dirty="0">
                <a:latin typeface="Arial" panose="020B0604020202020204" pitchFamily="34" charset="0"/>
                <a:ea typeface="Calibri" panose="020F0502020204030204" pitchFamily="34" charset="0"/>
                <a:cs typeface="Times New Roman" panose="02020603050405020304" pitchFamily="18" charset="0"/>
              </a:rPr>
              <a:t> </a:t>
            </a:r>
            <a:r>
              <a:rPr lang="es-PE" dirty="0">
                <a:highlight>
                  <a:srgbClr val="D3D3D3"/>
                </a:highlight>
                <a:latin typeface="Arial" panose="020B0604020202020204" pitchFamily="34" charset="0"/>
                <a:ea typeface="Arial Unicode MS"/>
                <a:cs typeface="Times New Roman" panose="02020603050405020304" pitchFamily="18" charset="0"/>
              </a:rPr>
              <a:t>y el alcance de su autorización</a:t>
            </a:r>
            <a:r>
              <a:rPr lang="es-PE" dirty="0" smtClean="0">
                <a:latin typeface="Arial" panose="020B0604020202020204" pitchFamily="34" charset="0"/>
                <a:ea typeface="Arial Unicode MS"/>
                <a:cs typeface="Times New Roman" panose="02020603050405020304" pitchFamily="18" charset="0"/>
              </a:rPr>
              <a:t>;</a:t>
            </a:r>
          </a:p>
          <a:p>
            <a:pPr marL="862013" marR="0" lvl="1" indent="-862013" algn="just">
              <a:lnSpc>
                <a:spcPct val="115000"/>
              </a:lnSpc>
              <a:spcBef>
                <a:spcPts val="600"/>
              </a:spcBef>
              <a:spcAft>
                <a:spcPts val="600"/>
              </a:spcAft>
              <a:buNone/>
            </a:pPr>
            <a:r>
              <a:rPr lang="en-US" dirty="0" smtClean="0">
                <a:latin typeface="Arial" panose="020B0604020202020204" pitchFamily="34" charset="0"/>
                <a:ea typeface="Calibri" panose="020F0502020204030204" pitchFamily="34" charset="0"/>
                <a:cs typeface="Times New Roman" panose="02020603050405020304" pitchFamily="18" charset="0"/>
              </a:rPr>
              <a:t>……</a:t>
            </a:r>
          </a:p>
          <a:p>
            <a:pPr marL="862013" marR="0" lvl="1" indent="-862013" algn="just">
              <a:lnSpc>
                <a:spcPct val="115000"/>
              </a:lnSpc>
              <a:spcBef>
                <a:spcPts val="600"/>
              </a:spcBef>
              <a:spcAft>
                <a:spcPts val="600"/>
              </a:spcAft>
              <a:buNone/>
            </a:pPr>
            <a:r>
              <a:rPr lang="en-US" dirty="0" smtClean="0">
                <a:latin typeface="Arial" panose="020B0604020202020204" pitchFamily="34" charset="0"/>
                <a:ea typeface="Calibri" panose="020F0502020204030204" pitchFamily="34" charset="0"/>
                <a:cs typeface="Times New Roman" panose="02020603050405020304" pitchFamily="18" charset="0"/>
              </a:rPr>
              <a:t>1.15	</a:t>
            </a:r>
            <a:r>
              <a:rPr lang="es-PE" dirty="0">
                <a:highlight>
                  <a:srgbClr val="D3D3D3"/>
                </a:highlight>
                <a:latin typeface="Arial" panose="020B0604020202020204" pitchFamily="34" charset="0"/>
                <a:ea typeface="Arial Unicode MS"/>
                <a:cs typeface="Times New Roman" panose="02020603050405020304" pitchFamily="18" charset="0"/>
              </a:rPr>
              <a:t>Una</a:t>
            </a:r>
            <a:r>
              <a:rPr lang="es-PE" dirty="0">
                <a:highlight>
                  <a:srgbClr val="D3D3D3"/>
                </a:highlight>
                <a:latin typeface="Arial" panose="020B0604020202020204" pitchFamily="34" charset="0"/>
                <a:ea typeface="Times New Roman" panose="02020603050405020304" pitchFamily="18" charset="0"/>
                <a:cs typeface="Times New Roman" panose="02020603050405020304" pitchFamily="18" charset="0"/>
              </a:rPr>
              <a:t> descripción de los procedimientos para implantar los cambios que afectan a la aprobación del organismo de mantenimiento;</a:t>
            </a:r>
            <a:endParaRPr lang="es-PE" dirty="0">
              <a:latin typeface="Calibri" panose="020F0502020204030204" pitchFamily="34" charset="0"/>
              <a:ea typeface="Calibri" panose="020F0502020204030204" pitchFamily="34" charset="0"/>
              <a:cs typeface="Times New Roman" panose="02020603050405020304" pitchFamily="18" charset="0"/>
            </a:endParaRPr>
          </a:p>
          <a:p>
            <a:pPr marL="862013" marR="0" lvl="1" indent="-862013" algn="just">
              <a:lnSpc>
                <a:spcPct val="115000"/>
              </a:lnSpc>
              <a:spcBef>
                <a:spcPts val="600"/>
              </a:spcBef>
              <a:spcAft>
                <a:spcPts val="600"/>
              </a:spcAft>
              <a:buNone/>
            </a:pPr>
            <a:endParaRPr lang="es-PE"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PE" dirty="0"/>
          </a:p>
        </p:txBody>
      </p:sp>
      <p:grpSp>
        <p:nvGrpSpPr>
          <p:cNvPr id="4" name="Group 3">
            <a:extLst>
              <a:ext uri="{FF2B5EF4-FFF2-40B4-BE49-F238E27FC236}">
                <a16:creationId xmlns:a16="http://schemas.microsoft.com/office/drawing/2014/main" id="{1E2667C4-94AC-48C3-8D3C-D54970289141}"/>
              </a:ext>
            </a:extLst>
          </p:cNvPr>
          <p:cNvGrpSpPr/>
          <p:nvPr/>
        </p:nvGrpSpPr>
        <p:grpSpPr>
          <a:xfrm>
            <a:off x="4331486" y="1190899"/>
            <a:ext cx="481027" cy="64839"/>
            <a:chOff x="5843941" y="1171696"/>
            <a:chExt cx="641369" cy="86452"/>
          </a:xfrm>
        </p:grpSpPr>
        <p:sp>
          <p:nvSpPr>
            <p:cNvPr id="5" name="Oval 4">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Oval 5">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Oval 6">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Oval 7">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Oval 8">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Tree>
    <p:extLst>
      <p:ext uri="{BB962C8B-B14F-4D97-AF65-F5344CB8AC3E}">
        <p14:creationId xmlns:p14="http://schemas.microsoft.com/office/powerpoint/2010/main" val="252147647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38984793-C5B5-4F69-AC2A-F0896B1A4587}"/>
              </a:ext>
            </a:extLst>
          </p:cNvPr>
          <p:cNvSpPr txBox="1"/>
          <p:nvPr/>
        </p:nvSpPr>
        <p:spPr>
          <a:xfrm>
            <a:off x="0" y="10147"/>
            <a:ext cx="9144000" cy="830997"/>
          </a:xfrm>
          <a:prstGeom prst="rect">
            <a:avLst/>
          </a:prstGeom>
          <a:noFill/>
        </p:spPr>
        <p:txBody>
          <a:bodyPr wrap="square" rtlCol="0">
            <a:spAutoFit/>
          </a:bodyPr>
          <a:lstStyle/>
          <a:p>
            <a:pPr algn="ctr"/>
            <a:r>
              <a:rPr lang="es-PE" sz="2400" b="1" dirty="0">
                <a:solidFill>
                  <a:schemeClr val="tx1">
                    <a:lumMod val="75000"/>
                    <a:lumOff val="25000"/>
                  </a:schemeClr>
                </a:solidFill>
              </a:rPr>
              <a:t>Parte </a:t>
            </a:r>
            <a:r>
              <a:rPr lang="es-PE" sz="2400" b="1" dirty="0" smtClean="0">
                <a:solidFill>
                  <a:schemeClr val="tx1">
                    <a:lumMod val="75000"/>
                    <a:lumOff val="25000"/>
                  </a:schemeClr>
                </a:solidFill>
              </a:rPr>
              <a:t>2 - Procedimientos </a:t>
            </a:r>
            <a:r>
              <a:rPr lang="es-PE" sz="2400" b="1" dirty="0">
                <a:solidFill>
                  <a:schemeClr val="tx1">
                    <a:lumMod val="75000"/>
                    <a:lumOff val="25000"/>
                  </a:schemeClr>
                </a:solidFill>
              </a:rPr>
              <a:t>del sistema de mantenimiento, inspección y de calidad</a:t>
            </a:r>
            <a:endParaRPr lang="en-US" sz="2400" b="1" dirty="0">
              <a:solidFill>
                <a:schemeClr val="tx1">
                  <a:lumMod val="75000"/>
                  <a:lumOff val="25000"/>
                </a:schemeClr>
              </a:solidFill>
            </a:endParaRPr>
          </a:p>
        </p:txBody>
      </p:sp>
      <p:grpSp>
        <p:nvGrpSpPr>
          <p:cNvPr id="26" name="Group 25">
            <a:extLst>
              <a:ext uri="{FF2B5EF4-FFF2-40B4-BE49-F238E27FC236}">
                <a16:creationId xmlns:a16="http://schemas.microsoft.com/office/drawing/2014/main" id="{1E2667C4-94AC-48C3-8D3C-D54970289141}"/>
              </a:ext>
            </a:extLst>
          </p:cNvPr>
          <p:cNvGrpSpPr/>
          <p:nvPr/>
        </p:nvGrpSpPr>
        <p:grpSpPr>
          <a:xfrm>
            <a:off x="4331486" y="786888"/>
            <a:ext cx="481027" cy="64839"/>
            <a:chOff x="5843941" y="1171696"/>
            <a:chExt cx="641369" cy="86452"/>
          </a:xfrm>
        </p:grpSpPr>
        <p:sp>
          <p:nvSpPr>
            <p:cNvPr id="27" name="Oval 2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8" name="Oval 2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9" name="Oval 2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0" name="Oval 29">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1" name="Oval 30">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51" name="Rectangle 50"/>
          <p:cNvSpPr/>
          <p:nvPr/>
        </p:nvSpPr>
        <p:spPr>
          <a:xfrm>
            <a:off x="3581400" y="3526752"/>
            <a:ext cx="1987550" cy="700429"/>
          </a:xfrm>
          <a:prstGeom prst="rect">
            <a:avLst/>
          </a:prstGeom>
          <a:solidFill>
            <a:schemeClr val="accent6"/>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b="1" i="0" u="none" strike="noStrike" kern="0" cap="none" spc="0" normalizeH="0" baseline="0" noProof="0" dirty="0">
                <a:ln>
                  <a:noFill/>
                </a:ln>
                <a:solidFill>
                  <a:srgbClr val="FFFFFF"/>
                </a:solidFill>
                <a:effectLst/>
                <a:uLnTx/>
                <a:uFillTx/>
                <a:latin typeface="Open Sans"/>
                <a:ea typeface="+mn-ea"/>
                <a:cs typeface="Open Sans"/>
              </a:rPr>
              <a:t>Parte 2</a:t>
            </a:r>
          </a:p>
        </p:txBody>
      </p:sp>
      <p:grpSp>
        <p:nvGrpSpPr>
          <p:cNvPr id="52" name="Group 51"/>
          <p:cNvGrpSpPr>
            <a:grpSpLocks/>
          </p:cNvGrpSpPr>
          <p:nvPr/>
        </p:nvGrpSpPr>
        <p:grpSpPr bwMode="auto">
          <a:xfrm>
            <a:off x="177800" y="1051488"/>
            <a:ext cx="3403600" cy="5584839"/>
            <a:chOff x="177800" y="1458723"/>
            <a:chExt cx="3403600" cy="2438383"/>
          </a:xfrm>
        </p:grpSpPr>
        <p:grpSp>
          <p:nvGrpSpPr>
            <p:cNvPr id="53" name="Group 99"/>
            <p:cNvGrpSpPr>
              <a:grpSpLocks/>
            </p:cNvGrpSpPr>
            <p:nvPr/>
          </p:nvGrpSpPr>
          <p:grpSpPr bwMode="auto">
            <a:xfrm>
              <a:off x="2368550" y="1613586"/>
              <a:ext cx="1212850" cy="2146300"/>
              <a:chOff x="2369261" y="1924050"/>
              <a:chExt cx="1211428" cy="2146300"/>
            </a:xfrm>
          </p:grpSpPr>
          <p:cxnSp>
            <p:nvCxnSpPr>
              <p:cNvPr id="102" name="Straight Connector 101"/>
              <p:cNvCxnSpPr/>
              <p:nvPr/>
            </p:nvCxnSpPr>
            <p:spPr>
              <a:xfrm>
                <a:off x="2369261" y="1924349"/>
                <a:ext cx="995781" cy="0"/>
              </a:xfrm>
              <a:prstGeom prst="line">
                <a:avLst/>
              </a:prstGeom>
              <a:noFill/>
              <a:ln w="9525" cap="flat" cmpd="sng" algn="ctr">
                <a:solidFill>
                  <a:srgbClr val="54C3F6"/>
                </a:solidFill>
                <a:prstDash val="sysDash"/>
              </a:ln>
              <a:effectLst/>
            </p:spPr>
          </p:cxnSp>
          <p:cxnSp>
            <p:nvCxnSpPr>
              <p:cNvPr id="103" name="Straight Connector 102"/>
              <p:cNvCxnSpPr/>
              <p:nvPr/>
            </p:nvCxnSpPr>
            <p:spPr>
              <a:xfrm>
                <a:off x="3365042" y="1924349"/>
                <a:ext cx="0" cy="973368"/>
              </a:xfrm>
              <a:prstGeom prst="line">
                <a:avLst/>
              </a:prstGeom>
              <a:noFill/>
              <a:ln w="9525" cap="flat" cmpd="sng" algn="ctr">
                <a:solidFill>
                  <a:srgbClr val="54C3F6"/>
                </a:solidFill>
                <a:prstDash val="sysDash"/>
              </a:ln>
              <a:effectLst/>
            </p:spPr>
          </p:cxnSp>
          <p:cxnSp>
            <p:nvCxnSpPr>
              <p:cNvPr id="104" name="Straight Connector 103"/>
              <p:cNvCxnSpPr/>
              <p:nvPr/>
            </p:nvCxnSpPr>
            <p:spPr>
              <a:xfrm>
                <a:off x="3365042" y="2897717"/>
                <a:ext cx="215647" cy="0"/>
              </a:xfrm>
              <a:prstGeom prst="line">
                <a:avLst/>
              </a:prstGeom>
              <a:noFill/>
              <a:ln w="9525" cap="flat" cmpd="sng" algn="ctr">
                <a:solidFill>
                  <a:srgbClr val="54C3F6"/>
                </a:solidFill>
                <a:prstDash val="sysDash"/>
              </a:ln>
              <a:effectLst/>
            </p:spPr>
          </p:cxnSp>
          <p:cxnSp>
            <p:nvCxnSpPr>
              <p:cNvPr id="105" name="Straight Connector 104"/>
              <p:cNvCxnSpPr/>
              <p:nvPr/>
            </p:nvCxnSpPr>
            <p:spPr>
              <a:xfrm>
                <a:off x="3365042" y="3092571"/>
                <a:ext cx="215647" cy="0"/>
              </a:xfrm>
              <a:prstGeom prst="line">
                <a:avLst/>
              </a:prstGeom>
              <a:noFill/>
              <a:ln w="9525" cap="flat" cmpd="sng" algn="ctr">
                <a:solidFill>
                  <a:srgbClr val="54C3F6"/>
                </a:solidFill>
                <a:prstDash val="sysDash"/>
              </a:ln>
              <a:effectLst/>
            </p:spPr>
          </p:cxnSp>
          <p:cxnSp>
            <p:nvCxnSpPr>
              <p:cNvPr id="106" name="Straight Connector 105"/>
              <p:cNvCxnSpPr/>
              <p:nvPr/>
            </p:nvCxnSpPr>
            <p:spPr>
              <a:xfrm>
                <a:off x="3365042" y="3097082"/>
                <a:ext cx="0" cy="973368"/>
              </a:xfrm>
              <a:prstGeom prst="line">
                <a:avLst/>
              </a:prstGeom>
              <a:noFill/>
              <a:ln w="9525" cap="flat" cmpd="sng" algn="ctr">
                <a:solidFill>
                  <a:srgbClr val="54C3F6"/>
                </a:solidFill>
                <a:prstDash val="sysDash"/>
              </a:ln>
              <a:effectLst/>
            </p:spPr>
          </p:cxnSp>
          <p:cxnSp>
            <p:nvCxnSpPr>
              <p:cNvPr id="107" name="Straight Connector 106"/>
              <p:cNvCxnSpPr/>
              <p:nvPr/>
            </p:nvCxnSpPr>
            <p:spPr>
              <a:xfrm>
                <a:off x="2369261" y="4070451"/>
                <a:ext cx="995781" cy="0"/>
              </a:xfrm>
              <a:prstGeom prst="line">
                <a:avLst/>
              </a:prstGeom>
              <a:noFill/>
              <a:ln w="9525" cap="flat" cmpd="sng" algn="ctr">
                <a:solidFill>
                  <a:srgbClr val="54C3F6"/>
                </a:solidFill>
                <a:prstDash val="sysDash"/>
              </a:ln>
              <a:effectLst/>
            </p:spPr>
          </p:cxnSp>
          <p:cxnSp>
            <p:nvCxnSpPr>
              <p:cNvPr id="108" name="Straight Connector 107"/>
              <p:cNvCxnSpPr/>
              <p:nvPr/>
            </p:nvCxnSpPr>
            <p:spPr>
              <a:xfrm>
                <a:off x="2369261" y="2356456"/>
                <a:ext cx="932356" cy="0"/>
              </a:xfrm>
              <a:prstGeom prst="line">
                <a:avLst/>
              </a:prstGeom>
              <a:noFill/>
              <a:ln w="9525" cap="flat" cmpd="sng" algn="ctr">
                <a:solidFill>
                  <a:srgbClr val="54C3F6"/>
                </a:solidFill>
                <a:prstDash val="sysDash"/>
              </a:ln>
              <a:effectLst/>
            </p:spPr>
          </p:cxnSp>
          <p:cxnSp>
            <p:nvCxnSpPr>
              <p:cNvPr id="109" name="Straight Connector 108"/>
              <p:cNvCxnSpPr/>
              <p:nvPr/>
            </p:nvCxnSpPr>
            <p:spPr>
              <a:xfrm>
                <a:off x="3301617" y="2352847"/>
                <a:ext cx="0" cy="579150"/>
              </a:xfrm>
              <a:prstGeom prst="line">
                <a:avLst/>
              </a:prstGeom>
              <a:noFill/>
              <a:ln w="9525" cap="flat" cmpd="sng" algn="ctr">
                <a:solidFill>
                  <a:srgbClr val="54C3F6"/>
                </a:solidFill>
                <a:prstDash val="sysDash"/>
              </a:ln>
              <a:effectLst/>
            </p:spPr>
          </p:cxnSp>
          <p:cxnSp>
            <p:nvCxnSpPr>
              <p:cNvPr id="110" name="Straight Connector 109"/>
              <p:cNvCxnSpPr/>
              <p:nvPr/>
            </p:nvCxnSpPr>
            <p:spPr>
              <a:xfrm>
                <a:off x="3301617" y="2938312"/>
                <a:ext cx="279072" cy="0"/>
              </a:xfrm>
              <a:prstGeom prst="line">
                <a:avLst/>
              </a:prstGeom>
              <a:noFill/>
              <a:ln w="9525" cap="flat" cmpd="sng" algn="ctr">
                <a:solidFill>
                  <a:srgbClr val="54C3F6"/>
                </a:solidFill>
                <a:prstDash val="sysDash"/>
              </a:ln>
              <a:effectLst/>
            </p:spPr>
          </p:cxnSp>
          <p:cxnSp>
            <p:nvCxnSpPr>
              <p:cNvPr id="111" name="Straight Connector 110"/>
              <p:cNvCxnSpPr/>
              <p:nvPr/>
            </p:nvCxnSpPr>
            <p:spPr>
              <a:xfrm>
                <a:off x="3301617" y="3054683"/>
                <a:ext cx="279072" cy="0"/>
              </a:xfrm>
              <a:prstGeom prst="line">
                <a:avLst/>
              </a:prstGeom>
              <a:noFill/>
              <a:ln w="9525" cap="flat" cmpd="sng" algn="ctr">
                <a:solidFill>
                  <a:srgbClr val="54C3F6"/>
                </a:solidFill>
                <a:prstDash val="sysDash"/>
              </a:ln>
              <a:effectLst/>
            </p:spPr>
          </p:cxnSp>
          <p:cxnSp>
            <p:nvCxnSpPr>
              <p:cNvPr id="112" name="Straight Connector 111"/>
              <p:cNvCxnSpPr/>
              <p:nvPr/>
            </p:nvCxnSpPr>
            <p:spPr>
              <a:xfrm>
                <a:off x="3301617" y="3051075"/>
                <a:ext cx="0" cy="580954"/>
              </a:xfrm>
              <a:prstGeom prst="line">
                <a:avLst/>
              </a:prstGeom>
              <a:noFill/>
              <a:ln w="9525" cap="flat" cmpd="sng" algn="ctr">
                <a:solidFill>
                  <a:srgbClr val="54C3F6"/>
                </a:solidFill>
                <a:prstDash val="sysDash"/>
              </a:ln>
              <a:effectLst/>
            </p:spPr>
          </p:cxnSp>
          <p:cxnSp>
            <p:nvCxnSpPr>
              <p:cNvPr id="113" name="Straight Connector 112"/>
              <p:cNvCxnSpPr/>
              <p:nvPr/>
            </p:nvCxnSpPr>
            <p:spPr>
              <a:xfrm>
                <a:off x="2369261" y="3632029"/>
                <a:ext cx="932356" cy="0"/>
              </a:xfrm>
              <a:prstGeom prst="line">
                <a:avLst/>
              </a:prstGeom>
              <a:noFill/>
              <a:ln w="9525" cap="flat" cmpd="sng" algn="ctr">
                <a:solidFill>
                  <a:srgbClr val="54C3F6"/>
                </a:solidFill>
                <a:prstDash val="sysDash"/>
              </a:ln>
              <a:effectLst/>
            </p:spPr>
          </p:cxnSp>
          <p:cxnSp>
            <p:nvCxnSpPr>
              <p:cNvPr id="114" name="Straight Connector 113"/>
              <p:cNvCxnSpPr/>
              <p:nvPr/>
            </p:nvCxnSpPr>
            <p:spPr>
              <a:xfrm>
                <a:off x="2369261" y="3215257"/>
                <a:ext cx="875273" cy="0"/>
              </a:xfrm>
              <a:prstGeom prst="line">
                <a:avLst/>
              </a:prstGeom>
              <a:noFill/>
              <a:ln w="9525" cap="flat" cmpd="sng" algn="ctr">
                <a:solidFill>
                  <a:srgbClr val="54C3F6"/>
                </a:solidFill>
                <a:prstDash val="sysDash"/>
              </a:ln>
              <a:effectLst/>
            </p:spPr>
          </p:cxnSp>
          <p:cxnSp>
            <p:nvCxnSpPr>
              <p:cNvPr id="115" name="Straight Connector 114"/>
              <p:cNvCxnSpPr/>
              <p:nvPr/>
            </p:nvCxnSpPr>
            <p:spPr>
              <a:xfrm>
                <a:off x="2369261" y="2787661"/>
                <a:ext cx="875273" cy="0"/>
              </a:xfrm>
              <a:prstGeom prst="line">
                <a:avLst/>
              </a:prstGeom>
              <a:noFill/>
              <a:ln w="9525" cap="flat" cmpd="sng" algn="ctr">
                <a:solidFill>
                  <a:srgbClr val="54C3F6"/>
                </a:solidFill>
                <a:prstDash val="sysDash"/>
              </a:ln>
              <a:effectLst/>
            </p:spPr>
          </p:cxnSp>
          <p:cxnSp>
            <p:nvCxnSpPr>
              <p:cNvPr id="116" name="Straight Connector 115"/>
              <p:cNvCxnSpPr/>
              <p:nvPr/>
            </p:nvCxnSpPr>
            <p:spPr>
              <a:xfrm>
                <a:off x="3244534" y="2779542"/>
                <a:ext cx="0" cy="204777"/>
              </a:xfrm>
              <a:prstGeom prst="line">
                <a:avLst/>
              </a:prstGeom>
              <a:noFill/>
              <a:ln w="9525" cap="flat" cmpd="sng" algn="ctr">
                <a:solidFill>
                  <a:srgbClr val="54C3F6"/>
                </a:solidFill>
                <a:prstDash val="sysDash"/>
              </a:ln>
              <a:effectLst/>
            </p:spPr>
          </p:cxnSp>
          <p:cxnSp>
            <p:nvCxnSpPr>
              <p:cNvPr id="117" name="Straight Connector 116"/>
              <p:cNvCxnSpPr/>
              <p:nvPr/>
            </p:nvCxnSpPr>
            <p:spPr>
              <a:xfrm>
                <a:off x="3244534" y="2983417"/>
                <a:ext cx="336155" cy="0"/>
              </a:xfrm>
              <a:prstGeom prst="line">
                <a:avLst/>
              </a:prstGeom>
              <a:noFill/>
              <a:ln w="9525" cap="flat" cmpd="sng" algn="ctr">
                <a:solidFill>
                  <a:srgbClr val="54C3F6"/>
                </a:solidFill>
                <a:prstDash val="sysDash"/>
              </a:ln>
              <a:effectLst/>
            </p:spPr>
          </p:cxnSp>
          <p:cxnSp>
            <p:nvCxnSpPr>
              <p:cNvPr id="118" name="Straight Connector 117"/>
              <p:cNvCxnSpPr/>
              <p:nvPr/>
            </p:nvCxnSpPr>
            <p:spPr>
              <a:xfrm>
                <a:off x="3244534" y="3006872"/>
                <a:ext cx="336155" cy="0"/>
              </a:xfrm>
              <a:prstGeom prst="line">
                <a:avLst/>
              </a:prstGeom>
              <a:noFill/>
              <a:ln w="9525" cap="flat" cmpd="sng" algn="ctr">
                <a:solidFill>
                  <a:srgbClr val="54C3F6"/>
                </a:solidFill>
                <a:prstDash val="sysDash"/>
              </a:ln>
              <a:effectLst/>
            </p:spPr>
          </p:cxnSp>
          <p:cxnSp>
            <p:nvCxnSpPr>
              <p:cNvPr id="119" name="Straight Connector 118"/>
              <p:cNvCxnSpPr/>
              <p:nvPr/>
            </p:nvCxnSpPr>
            <p:spPr>
              <a:xfrm>
                <a:off x="3244534" y="3010480"/>
                <a:ext cx="0" cy="204777"/>
              </a:xfrm>
              <a:prstGeom prst="line">
                <a:avLst/>
              </a:prstGeom>
              <a:noFill/>
              <a:ln w="9525" cap="flat" cmpd="sng" algn="ctr">
                <a:solidFill>
                  <a:srgbClr val="54C3F6"/>
                </a:solidFill>
                <a:prstDash val="sysDash"/>
              </a:ln>
              <a:effectLst/>
            </p:spPr>
          </p:cxnSp>
        </p:grpSp>
        <p:sp>
          <p:nvSpPr>
            <p:cNvPr id="54" name="Rectangle 53"/>
            <p:cNvSpPr/>
            <p:nvPr/>
          </p:nvSpPr>
          <p:spPr>
            <a:xfrm>
              <a:off x="177800" y="1458723"/>
              <a:ext cx="2898775" cy="30310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9525"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Procedimientos relacionados a la competencia del personal de acuerdo a los alcances </a:t>
              </a:r>
            </a:p>
          </p:txBody>
        </p:sp>
        <p:sp>
          <p:nvSpPr>
            <p:cNvPr id="55" name="Rectangle 54"/>
            <p:cNvSpPr/>
            <p:nvPr/>
          </p:nvSpPr>
          <p:spPr>
            <a:xfrm>
              <a:off x="177800" y="1889928"/>
              <a:ext cx="2898775" cy="30310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w="9525"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Preparación de los CCM</a:t>
              </a:r>
            </a:p>
          </p:txBody>
        </p:sp>
        <p:sp>
          <p:nvSpPr>
            <p:cNvPr id="56" name="Rectangle 55"/>
            <p:cNvSpPr/>
            <p:nvPr/>
          </p:nvSpPr>
          <p:spPr>
            <a:xfrm>
              <a:off x="177800" y="2317525"/>
              <a:ext cx="2898775" cy="303106"/>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a:ln w="9525"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Llenado de registros</a:t>
              </a:r>
            </a:p>
          </p:txBody>
        </p:sp>
        <p:sp>
          <p:nvSpPr>
            <p:cNvPr id="57" name="Rectangle 56"/>
            <p:cNvSpPr/>
            <p:nvPr/>
          </p:nvSpPr>
          <p:spPr>
            <a:xfrm>
              <a:off x="177800" y="2740610"/>
              <a:ext cx="2898775" cy="303106"/>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8900000" scaled="1"/>
              <a:tileRect/>
            </a:gradFill>
            <a:ln w="9525"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Control de los trabajos efectuados </a:t>
              </a:r>
            </a:p>
          </p:txBody>
        </p:sp>
        <p:sp>
          <p:nvSpPr>
            <p:cNvPr id="58" name="Rectangle 57"/>
            <p:cNvSpPr/>
            <p:nvPr/>
          </p:nvSpPr>
          <p:spPr>
            <a:xfrm>
              <a:off x="177800" y="3165501"/>
              <a:ext cx="2898775" cy="302204"/>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w="9525"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Registro del personal de certificación </a:t>
              </a:r>
            </a:p>
          </p:txBody>
        </p:sp>
        <p:sp>
          <p:nvSpPr>
            <p:cNvPr id="101" name="Rectangle 100"/>
            <p:cNvSpPr/>
            <p:nvPr/>
          </p:nvSpPr>
          <p:spPr>
            <a:xfrm>
              <a:off x="177800" y="3594000"/>
              <a:ext cx="2898775" cy="303106"/>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8900000" scaled="1"/>
              <a:tileRect/>
            </a:gradFill>
            <a:ln w="9525" cap="flat" cmpd="sng" algn="ctr">
              <a:noFill/>
              <a:prstDash val="solid"/>
            </a:ln>
            <a:effectLst/>
          </p:spPr>
          <p:txBody>
            <a:bodyPr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Trabajo sub-contratado </a:t>
              </a:r>
            </a:p>
          </p:txBody>
        </p:sp>
      </p:grpSp>
      <p:grpSp>
        <p:nvGrpSpPr>
          <p:cNvPr id="120" name="Group 119"/>
          <p:cNvGrpSpPr>
            <a:grpSpLocks/>
          </p:cNvGrpSpPr>
          <p:nvPr/>
        </p:nvGrpSpPr>
        <p:grpSpPr bwMode="auto">
          <a:xfrm>
            <a:off x="5568950" y="1039091"/>
            <a:ext cx="3422650" cy="5597236"/>
            <a:chOff x="5568950" y="1450962"/>
            <a:chExt cx="3422650" cy="2438383"/>
          </a:xfrm>
        </p:grpSpPr>
        <p:grpSp>
          <p:nvGrpSpPr>
            <p:cNvPr id="121" name="Group 100"/>
            <p:cNvGrpSpPr>
              <a:grpSpLocks/>
            </p:cNvGrpSpPr>
            <p:nvPr/>
          </p:nvGrpSpPr>
          <p:grpSpPr bwMode="auto">
            <a:xfrm flipH="1">
              <a:off x="5568950" y="1613586"/>
              <a:ext cx="1212850" cy="2146300"/>
              <a:chOff x="2369261" y="1924050"/>
              <a:chExt cx="1211428" cy="2146300"/>
            </a:xfrm>
          </p:grpSpPr>
          <p:cxnSp>
            <p:nvCxnSpPr>
              <p:cNvPr id="128" name="Straight Connector 127"/>
              <p:cNvCxnSpPr/>
              <p:nvPr/>
            </p:nvCxnSpPr>
            <p:spPr>
              <a:xfrm>
                <a:off x="2369261" y="1924345"/>
                <a:ext cx="995781" cy="0"/>
              </a:xfrm>
              <a:prstGeom prst="line">
                <a:avLst/>
              </a:prstGeom>
              <a:noFill/>
              <a:ln w="9525" cap="flat" cmpd="sng" algn="ctr">
                <a:solidFill>
                  <a:srgbClr val="54C3F6"/>
                </a:solidFill>
                <a:prstDash val="sysDash"/>
              </a:ln>
              <a:effectLst/>
            </p:spPr>
          </p:cxnSp>
          <p:cxnSp>
            <p:nvCxnSpPr>
              <p:cNvPr id="129" name="Straight Connector 128"/>
              <p:cNvCxnSpPr/>
              <p:nvPr/>
            </p:nvCxnSpPr>
            <p:spPr>
              <a:xfrm>
                <a:off x="3365042" y="1924345"/>
                <a:ext cx="0" cy="973013"/>
              </a:xfrm>
              <a:prstGeom prst="line">
                <a:avLst/>
              </a:prstGeom>
              <a:noFill/>
              <a:ln w="9525" cap="flat" cmpd="sng" algn="ctr">
                <a:solidFill>
                  <a:srgbClr val="54C3F6"/>
                </a:solidFill>
                <a:prstDash val="sysDash"/>
              </a:ln>
              <a:effectLst/>
            </p:spPr>
          </p:cxnSp>
          <p:cxnSp>
            <p:nvCxnSpPr>
              <p:cNvPr id="130" name="Straight Connector 129"/>
              <p:cNvCxnSpPr/>
              <p:nvPr/>
            </p:nvCxnSpPr>
            <p:spPr>
              <a:xfrm>
                <a:off x="3365042" y="2897358"/>
                <a:ext cx="215647" cy="0"/>
              </a:xfrm>
              <a:prstGeom prst="line">
                <a:avLst/>
              </a:prstGeom>
              <a:noFill/>
              <a:ln w="9525" cap="flat" cmpd="sng" algn="ctr">
                <a:solidFill>
                  <a:srgbClr val="54C3F6"/>
                </a:solidFill>
                <a:prstDash val="sysDash"/>
              </a:ln>
              <a:effectLst/>
            </p:spPr>
          </p:cxnSp>
          <p:cxnSp>
            <p:nvCxnSpPr>
              <p:cNvPr id="131" name="Straight Connector 130"/>
              <p:cNvCxnSpPr/>
              <p:nvPr/>
            </p:nvCxnSpPr>
            <p:spPr>
              <a:xfrm>
                <a:off x="3365042" y="3092681"/>
                <a:ext cx="215647" cy="0"/>
              </a:xfrm>
              <a:prstGeom prst="line">
                <a:avLst/>
              </a:prstGeom>
              <a:noFill/>
              <a:ln w="9525" cap="flat" cmpd="sng" algn="ctr">
                <a:solidFill>
                  <a:srgbClr val="54C3F6"/>
                </a:solidFill>
                <a:prstDash val="sysDash"/>
              </a:ln>
              <a:effectLst/>
            </p:spPr>
          </p:cxnSp>
          <p:cxnSp>
            <p:nvCxnSpPr>
              <p:cNvPr id="132" name="Straight Connector 131"/>
              <p:cNvCxnSpPr/>
              <p:nvPr/>
            </p:nvCxnSpPr>
            <p:spPr>
              <a:xfrm>
                <a:off x="3365042" y="3097181"/>
                <a:ext cx="0" cy="973013"/>
              </a:xfrm>
              <a:prstGeom prst="line">
                <a:avLst/>
              </a:prstGeom>
              <a:noFill/>
              <a:ln w="9525" cap="flat" cmpd="sng" algn="ctr">
                <a:solidFill>
                  <a:srgbClr val="54C3F6"/>
                </a:solidFill>
                <a:prstDash val="sysDash"/>
              </a:ln>
              <a:effectLst/>
            </p:spPr>
          </p:cxnSp>
          <p:cxnSp>
            <p:nvCxnSpPr>
              <p:cNvPr id="133" name="Straight Connector 132"/>
              <p:cNvCxnSpPr/>
              <p:nvPr/>
            </p:nvCxnSpPr>
            <p:spPr>
              <a:xfrm>
                <a:off x="2369261" y="4070194"/>
                <a:ext cx="995781" cy="0"/>
              </a:xfrm>
              <a:prstGeom prst="line">
                <a:avLst/>
              </a:prstGeom>
              <a:noFill/>
              <a:ln w="9525" cap="flat" cmpd="sng" algn="ctr">
                <a:solidFill>
                  <a:srgbClr val="54C3F6"/>
                </a:solidFill>
                <a:prstDash val="sysDash"/>
              </a:ln>
              <a:effectLst/>
            </p:spPr>
          </p:cxnSp>
          <p:cxnSp>
            <p:nvCxnSpPr>
              <p:cNvPr id="134" name="Straight Connector 133"/>
              <p:cNvCxnSpPr/>
              <p:nvPr/>
            </p:nvCxnSpPr>
            <p:spPr>
              <a:xfrm>
                <a:off x="2369261" y="2356395"/>
                <a:ext cx="932356" cy="0"/>
              </a:xfrm>
              <a:prstGeom prst="line">
                <a:avLst/>
              </a:prstGeom>
              <a:noFill/>
              <a:ln w="9525" cap="flat" cmpd="sng" algn="ctr">
                <a:solidFill>
                  <a:srgbClr val="54C3F6"/>
                </a:solidFill>
                <a:prstDash val="sysDash"/>
              </a:ln>
              <a:effectLst/>
            </p:spPr>
          </p:cxnSp>
          <p:cxnSp>
            <p:nvCxnSpPr>
              <p:cNvPr id="135" name="Straight Connector 134"/>
              <p:cNvCxnSpPr/>
              <p:nvPr/>
            </p:nvCxnSpPr>
            <p:spPr>
              <a:xfrm>
                <a:off x="3301617" y="2352795"/>
                <a:ext cx="0" cy="579667"/>
              </a:xfrm>
              <a:prstGeom prst="line">
                <a:avLst/>
              </a:prstGeom>
              <a:noFill/>
              <a:ln w="9525" cap="flat" cmpd="sng" algn="ctr">
                <a:solidFill>
                  <a:srgbClr val="54C3F6"/>
                </a:solidFill>
                <a:prstDash val="sysDash"/>
              </a:ln>
              <a:effectLst/>
            </p:spPr>
          </p:cxnSp>
          <p:cxnSp>
            <p:nvCxnSpPr>
              <p:cNvPr id="136" name="Straight Connector 135"/>
              <p:cNvCxnSpPr/>
              <p:nvPr/>
            </p:nvCxnSpPr>
            <p:spPr>
              <a:xfrm>
                <a:off x="3301617" y="2938763"/>
                <a:ext cx="279072" cy="0"/>
              </a:xfrm>
              <a:prstGeom prst="line">
                <a:avLst/>
              </a:prstGeom>
              <a:noFill/>
              <a:ln w="9525" cap="flat" cmpd="sng" algn="ctr">
                <a:solidFill>
                  <a:srgbClr val="54C3F6"/>
                </a:solidFill>
                <a:prstDash val="sysDash"/>
              </a:ln>
              <a:effectLst/>
            </p:spPr>
          </p:cxnSp>
          <p:cxnSp>
            <p:nvCxnSpPr>
              <p:cNvPr id="137" name="Straight Connector 136"/>
              <p:cNvCxnSpPr/>
              <p:nvPr/>
            </p:nvCxnSpPr>
            <p:spPr>
              <a:xfrm>
                <a:off x="3301617" y="3053976"/>
                <a:ext cx="279072" cy="0"/>
              </a:xfrm>
              <a:prstGeom prst="line">
                <a:avLst/>
              </a:prstGeom>
              <a:noFill/>
              <a:ln w="9525" cap="flat" cmpd="sng" algn="ctr">
                <a:solidFill>
                  <a:srgbClr val="54C3F6"/>
                </a:solidFill>
                <a:prstDash val="sysDash"/>
              </a:ln>
              <a:effectLst/>
            </p:spPr>
          </p:cxnSp>
          <p:cxnSp>
            <p:nvCxnSpPr>
              <p:cNvPr id="138" name="Straight Connector 137"/>
              <p:cNvCxnSpPr/>
              <p:nvPr/>
            </p:nvCxnSpPr>
            <p:spPr>
              <a:xfrm>
                <a:off x="3301617" y="3051276"/>
                <a:ext cx="0" cy="580568"/>
              </a:xfrm>
              <a:prstGeom prst="line">
                <a:avLst/>
              </a:prstGeom>
              <a:noFill/>
              <a:ln w="9525" cap="flat" cmpd="sng" algn="ctr">
                <a:solidFill>
                  <a:srgbClr val="54C3F6"/>
                </a:solidFill>
                <a:prstDash val="sysDash"/>
              </a:ln>
              <a:effectLst/>
            </p:spPr>
          </p:cxnSp>
          <p:cxnSp>
            <p:nvCxnSpPr>
              <p:cNvPr id="139" name="Straight Connector 138"/>
              <p:cNvCxnSpPr/>
              <p:nvPr/>
            </p:nvCxnSpPr>
            <p:spPr>
              <a:xfrm>
                <a:off x="2369261" y="3631843"/>
                <a:ext cx="932356" cy="0"/>
              </a:xfrm>
              <a:prstGeom prst="line">
                <a:avLst/>
              </a:prstGeom>
              <a:noFill/>
              <a:ln w="9525" cap="flat" cmpd="sng" algn="ctr">
                <a:solidFill>
                  <a:srgbClr val="54C3F6"/>
                </a:solidFill>
                <a:prstDash val="sysDash"/>
              </a:ln>
              <a:effectLst/>
            </p:spPr>
          </p:cxnSp>
          <p:cxnSp>
            <p:nvCxnSpPr>
              <p:cNvPr id="140" name="Straight Connector 139"/>
              <p:cNvCxnSpPr/>
              <p:nvPr/>
            </p:nvCxnSpPr>
            <p:spPr>
              <a:xfrm>
                <a:off x="2369261" y="3215095"/>
                <a:ext cx="875273" cy="0"/>
              </a:xfrm>
              <a:prstGeom prst="line">
                <a:avLst/>
              </a:prstGeom>
              <a:noFill/>
              <a:ln w="9525" cap="flat" cmpd="sng" algn="ctr">
                <a:solidFill>
                  <a:srgbClr val="54C3F6"/>
                </a:solidFill>
                <a:prstDash val="sysDash"/>
              </a:ln>
              <a:effectLst/>
            </p:spPr>
          </p:cxnSp>
          <p:cxnSp>
            <p:nvCxnSpPr>
              <p:cNvPr id="141" name="Straight Connector 140"/>
              <p:cNvCxnSpPr/>
              <p:nvPr/>
            </p:nvCxnSpPr>
            <p:spPr>
              <a:xfrm>
                <a:off x="2369261" y="2787545"/>
                <a:ext cx="875273" cy="0"/>
              </a:xfrm>
              <a:prstGeom prst="line">
                <a:avLst/>
              </a:prstGeom>
              <a:noFill/>
              <a:ln w="9525" cap="flat" cmpd="sng" algn="ctr">
                <a:solidFill>
                  <a:srgbClr val="54C3F6"/>
                </a:solidFill>
                <a:prstDash val="sysDash"/>
              </a:ln>
              <a:effectLst/>
            </p:spPr>
          </p:cxnSp>
          <p:cxnSp>
            <p:nvCxnSpPr>
              <p:cNvPr id="142" name="Straight Connector 141"/>
              <p:cNvCxnSpPr/>
              <p:nvPr/>
            </p:nvCxnSpPr>
            <p:spPr>
              <a:xfrm>
                <a:off x="3244534" y="2779444"/>
                <a:ext cx="0" cy="205224"/>
              </a:xfrm>
              <a:prstGeom prst="line">
                <a:avLst/>
              </a:prstGeom>
              <a:noFill/>
              <a:ln w="9525" cap="flat" cmpd="sng" algn="ctr">
                <a:solidFill>
                  <a:srgbClr val="54C3F6"/>
                </a:solidFill>
                <a:prstDash val="sysDash"/>
              </a:ln>
              <a:effectLst/>
            </p:spPr>
          </p:cxnSp>
          <p:cxnSp>
            <p:nvCxnSpPr>
              <p:cNvPr id="143" name="Straight Connector 142"/>
              <p:cNvCxnSpPr/>
              <p:nvPr/>
            </p:nvCxnSpPr>
            <p:spPr>
              <a:xfrm>
                <a:off x="3244534" y="2982868"/>
                <a:ext cx="336155" cy="0"/>
              </a:xfrm>
              <a:prstGeom prst="line">
                <a:avLst/>
              </a:prstGeom>
              <a:noFill/>
              <a:ln w="9525" cap="flat" cmpd="sng" algn="ctr">
                <a:solidFill>
                  <a:srgbClr val="54C3F6"/>
                </a:solidFill>
                <a:prstDash val="sysDash"/>
              </a:ln>
              <a:effectLst/>
            </p:spPr>
          </p:cxnSp>
          <p:cxnSp>
            <p:nvCxnSpPr>
              <p:cNvPr id="144" name="Straight Connector 143"/>
              <p:cNvCxnSpPr/>
              <p:nvPr/>
            </p:nvCxnSpPr>
            <p:spPr>
              <a:xfrm>
                <a:off x="3244534" y="3007171"/>
                <a:ext cx="336155" cy="0"/>
              </a:xfrm>
              <a:prstGeom prst="line">
                <a:avLst/>
              </a:prstGeom>
              <a:noFill/>
              <a:ln w="9525" cap="flat" cmpd="sng" algn="ctr">
                <a:solidFill>
                  <a:srgbClr val="54C3F6"/>
                </a:solidFill>
                <a:prstDash val="sysDash"/>
              </a:ln>
              <a:effectLst/>
            </p:spPr>
          </p:cxnSp>
          <p:cxnSp>
            <p:nvCxnSpPr>
              <p:cNvPr id="145" name="Straight Connector 144"/>
              <p:cNvCxnSpPr/>
              <p:nvPr/>
            </p:nvCxnSpPr>
            <p:spPr>
              <a:xfrm>
                <a:off x="3244534" y="3009871"/>
                <a:ext cx="0" cy="205224"/>
              </a:xfrm>
              <a:prstGeom prst="line">
                <a:avLst/>
              </a:prstGeom>
              <a:noFill/>
              <a:ln w="9525" cap="flat" cmpd="sng" algn="ctr">
                <a:solidFill>
                  <a:srgbClr val="54C3F6"/>
                </a:solidFill>
                <a:prstDash val="sysDash"/>
              </a:ln>
              <a:effectLst/>
            </p:spPr>
          </p:cxnSp>
        </p:grpSp>
        <p:sp>
          <p:nvSpPr>
            <p:cNvPr id="122" name="Rectangle 121"/>
            <p:cNvSpPr/>
            <p:nvPr/>
          </p:nvSpPr>
          <p:spPr>
            <a:xfrm>
              <a:off x="6105525" y="1450962"/>
              <a:ext cx="2886075" cy="303335"/>
            </a:xfrm>
            <a:prstGeom prst="rect">
              <a:avLst/>
            </a:prstGeom>
            <a:gradFill flip="none" rotWithShape="1">
              <a:gsLst>
                <a:gs pos="0">
                  <a:srgbClr val="008080">
                    <a:shade val="30000"/>
                    <a:satMod val="115000"/>
                  </a:srgbClr>
                </a:gs>
                <a:gs pos="50000">
                  <a:srgbClr val="008080">
                    <a:shade val="67500"/>
                    <a:satMod val="115000"/>
                  </a:srgbClr>
                </a:gs>
                <a:gs pos="100000">
                  <a:srgbClr val="008080">
                    <a:shade val="100000"/>
                    <a:satMod val="115000"/>
                  </a:srgbClr>
                </a:gs>
              </a:gsLst>
              <a:lin ang="13500000" scaled="1"/>
              <a:tileRect/>
            </a:gradFill>
            <a:ln w="9525"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Reportes de fallas, caso de mal funcionamiento, defectos y otros sucesos</a:t>
              </a:r>
            </a:p>
          </p:txBody>
        </p:sp>
        <p:sp>
          <p:nvSpPr>
            <p:cNvPr id="123" name="Rectangle 122"/>
            <p:cNvSpPr/>
            <p:nvPr/>
          </p:nvSpPr>
          <p:spPr>
            <a:xfrm>
              <a:off x="6105525" y="1882112"/>
              <a:ext cx="2886075" cy="303336"/>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3500000" scaled="1"/>
              <a:tileRect/>
            </a:gradFill>
            <a:ln w="9525"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Control de los datos de mantenimiento </a:t>
              </a:r>
            </a:p>
          </p:txBody>
        </p:sp>
        <p:sp>
          <p:nvSpPr>
            <p:cNvPr id="124" name="Rectangle 123"/>
            <p:cNvSpPr/>
            <p:nvPr/>
          </p:nvSpPr>
          <p:spPr>
            <a:xfrm>
              <a:off x="6105525" y="2309662"/>
              <a:ext cx="2886075" cy="303335"/>
            </a:xfrm>
            <a:prstGeom prst="rect">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3500000" scaled="1"/>
              <a:tileRect/>
            </a:gradFill>
            <a:ln w="9525"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Control de proveedores </a:t>
              </a:r>
            </a:p>
          </p:txBody>
        </p:sp>
        <p:sp>
          <p:nvSpPr>
            <p:cNvPr id="125" name="Rectangle 124"/>
            <p:cNvSpPr/>
            <p:nvPr/>
          </p:nvSpPr>
          <p:spPr>
            <a:xfrm>
              <a:off x="6105525" y="2732711"/>
              <a:ext cx="2886075" cy="303335"/>
            </a:xfrm>
            <a:prstGeom prst="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3500000" scaled="1"/>
              <a:tileRect/>
            </a:gradFill>
            <a:ln w="9525"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Control de herramientas</a:t>
              </a:r>
            </a:p>
          </p:txBody>
        </p:sp>
        <p:sp>
          <p:nvSpPr>
            <p:cNvPr id="126" name="Rectangle 125"/>
            <p:cNvSpPr/>
            <p:nvPr/>
          </p:nvSpPr>
          <p:spPr>
            <a:xfrm>
              <a:off x="6105525" y="3157560"/>
              <a:ext cx="2886075" cy="30243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3500000" scaled="1"/>
              <a:tileRect/>
            </a:gradFill>
            <a:ln w="9525"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Control de material de almacén</a:t>
              </a:r>
            </a:p>
          </p:txBody>
        </p:sp>
        <p:sp>
          <p:nvSpPr>
            <p:cNvPr id="127" name="Rectangle 126"/>
            <p:cNvSpPr/>
            <p:nvPr/>
          </p:nvSpPr>
          <p:spPr>
            <a:xfrm>
              <a:off x="6105525" y="3586010"/>
              <a:ext cx="2886075" cy="303335"/>
            </a:xfrm>
            <a:prstGeom prst="rect">
              <a:avLst/>
            </a:prstGeom>
            <a:gradFill flip="none" rotWithShape="1">
              <a:gsLst>
                <a:gs pos="0">
                  <a:srgbClr val="C5C000">
                    <a:shade val="30000"/>
                    <a:satMod val="115000"/>
                  </a:srgbClr>
                </a:gs>
                <a:gs pos="50000">
                  <a:srgbClr val="C5C000">
                    <a:shade val="67500"/>
                    <a:satMod val="115000"/>
                  </a:srgbClr>
                </a:gs>
                <a:gs pos="100000">
                  <a:srgbClr val="C5C000">
                    <a:shade val="100000"/>
                    <a:satMod val="115000"/>
                  </a:srgbClr>
                </a:gs>
              </a:gsLst>
              <a:lin ang="13500000" scaled="1"/>
              <a:tileRect/>
            </a:gradFill>
            <a:ln w="9525"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a:ln>
                    <a:noFill/>
                  </a:ln>
                  <a:solidFill>
                    <a:srgbClr val="FFFFFF"/>
                  </a:solidFill>
                  <a:effectLst/>
                  <a:uLnTx/>
                  <a:uFillTx/>
                  <a:latin typeface="Open Sans"/>
                  <a:ea typeface="+mn-ea"/>
                  <a:cs typeface="Open Sans"/>
                </a:rPr>
                <a:t>Procedimientos de mantenimiento</a:t>
              </a:r>
            </a:p>
          </p:txBody>
        </p:sp>
      </p:grpSp>
    </p:spTree>
    <p:extLst>
      <p:ext uri="{BB962C8B-B14F-4D97-AF65-F5344CB8AC3E}">
        <p14:creationId xmlns:p14="http://schemas.microsoft.com/office/powerpoint/2010/main" val="70770257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172995" y="1369795"/>
            <a:ext cx="4139849" cy="5488205"/>
          </a:xfrm>
        </p:spPr>
        <p:txBody>
          <a:bodyPr>
            <a:noAutofit/>
          </a:bodyPr>
          <a:lstStyle/>
          <a:p>
            <a:pPr marL="342900" indent="-342900" algn="just">
              <a:lnSpc>
                <a:spcPct val="100000"/>
              </a:lnSpc>
              <a:spcBef>
                <a:spcPts val="400"/>
              </a:spcBef>
              <a:spcAft>
                <a:spcPts val="400"/>
              </a:spcAft>
              <a:buFont typeface="Arial" panose="020B0604020202020204" pitchFamily="34" charset="0"/>
              <a:buChar char="•"/>
            </a:pPr>
            <a:r>
              <a:rPr lang="es-PE" sz="2100" dirty="0"/>
              <a:t>Cualquier localidad adicional (base adicional) </a:t>
            </a:r>
            <a:r>
              <a:rPr lang="es-PE" sz="2100" b="1" dirty="0">
                <a:solidFill>
                  <a:srgbClr val="C00000"/>
                </a:solidFill>
              </a:rPr>
              <a:t>debe tener el mismo estándar </a:t>
            </a:r>
            <a:r>
              <a:rPr lang="es-PE" sz="2100" dirty="0"/>
              <a:t>que la base principal y tener procedimientos de acuerdo al alcance de la L-C de dicha localidad. </a:t>
            </a:r>
          </a:p>
          <a:p>
            <a:pPr marL="285750" lvl="0" indent="-285750" algn="just" defTabSz="457200">
              <a:lnSpc>
                <a:spcPct val="100000"/>
              </a:lnSpc>
              <a:spcBef>
                <a:spcPts val="400"/>
              </a:spcBef>
              <a:spcAft>
                <a:spcPts val="400"/>
              </a:spcAft>
              <a:buFont typeface="Arial" panose="020B0604020202020204" pitchFamily="34" charset="0"/>
              <a:buChar char="•"/>
              <a:defRPr/>
            </a:pPr>
            <a:r>
              <a:rPr lang="es-PE" sz="2100" dirty="0">
                <a:solidFill>
                  <a:srgbClr val="474747"/>
                </a:solidFill>
              </a:rPr>
              <a:t>Entre los principales procedimientos estarán:</a:t>
            </a:r>
          </a:p>
          <a:p>
            <a:pPr marL="685800" lvl="1" indent="-393700" algn="just" defTabSz="457200">
              <a:lnSpc>
                <a:spcPct val="100000"/>
              </a:lnSpc>
              <a:spcBef>
                <a:spcPts val="400"/>
              </a:spcBef>
              <a:spcAft>
                <a:spcPts val="400"/>
              </a:spcAft>
              <a:buFont typeface="Wingdings" panose="05000000000000000000" pitchFamily="2" charset="2"/>
              <a:buChar char=""/>
              <a:defRPr/>
            </a:pPr>
            <a:r>
              <a:rPr lang="es-PE" sz="2100" dirty="0">
                <a:solidFill>
                  <a:srgbClr val="474747"/>
                </a:solidFill>
                <a:cs typeface="Helvetica"/>
              </a:rPr>
              <a:t>Dar servicio de línea </a:t>
            </a:r>
          </a:p>
          <a:p>
            <a:pPr marL="685800" lvl="1" indent="-393700" algn="just" defTabSz="457200">
              <a:lnSpc>
                <a:spcPct val="100000"/>
              </a:lnSpc>
              <a:spcBef>
                <a:spcPts val="400"/>
              </a:spcBef>
              <a:spcAft>
                <a:spcPts val="400"/>
              </a:spcAft>
              <a:buFont typeface="Wingdings" panose="05000000000000000000" pitchFamily="2" charset="2"/>
              <a:buChar char=""/>
              <a:defRPr/>
            </a:pPr>
            <a:r>
              <a:rPr lang="es-PE" sz="2100" dirty="0">
                <a:solidFill>
                  <a:srgbClr val="474747"/>
                </a:solidFill>
                <a:cs typeface="Helvetica"/>
              </a:rPr>
              <a:t>Control de defectos repetitivos </a:t>
            </a:r>
          </a:p>
          <a:p>
            <a:pPr marL="685800" lvl="1" indent="-393700" algn="just" defTabSz="457200">
              <a:lnSpc>
                <a:spcPct val="100000"/>
              </a:lnSpc>
              <a:spcBef>
                <a:spcPts val="400"/>
              </a:spcBef>
              <a:spcAft>
                <a:spcPts val="400"/>
              </a:spcAft>
              <a:buFont typeface="Wingdings" panose="05000000000000000000" pitchFamily="2" charset="2"/>
              <a:buChar char=""/>
              <a:defRPr/>
            </a:pPr>
            <a:r>
              <a:rPr lang="es-PE" sz="2100" dirty="0">
                <a:solidFill>
                  <a:srgbClr val="474747"/>
                </a:solidFill>
                <a:cs typeface="Helvetica"/>
              </a:rPr>
              <a:t>Llenado del registro técnico de vuelo; </a:t>
            </a:r>
          </a:p>
          <a:p>
            <a:pPr marL="685800" lvl="1" indent="-393700" algn="just" defTabSz="457200">
              <a:lnSpc>
                <a:spcPct val="100000"/>
              </a:lnSpc>
              <a:spcBef>
                <a:spcPts val="400"/>
              </a:spcBef>
              <a:spcAft>
                <a:spcPts val="400"/>
              </a:spcAft>
              <a:buFont typeface="Wingdings" panose="05000000000000000000" pitchFamily="2" charset="2"/>
              <a:buChar char=""/>
              <a:defRPr/>
            </a:pPr>
            <a:r>
              <a:rPr lang="es-PE" sz="2100" dirty="0">
                <a:solidFill>
                  <a:srgbClr val="474747"/>
                </a:solidFill>
                <a:cs typeface="Helvetica"/>
              </a:rPr>
              <a:t>Retorno de partes defectuosas.</a:t>
            </a:r>
          </a:p>
        </p:txBody>
      </p:sp>
      <p:sp>
        <p:nvSpPr>
          <p:cNvPr id="6" name="TextBox 5">
            <a:extLst>
              <a:ext uri="{FF2B5EF4-FFF2-40B4-BE49-F238E27FC236}">
                <a16:creationId xmlns:a16="http://schemas.microsoft.com/office/drawing/2014/main" id="{957487A9-E840-44FF-9BB1-6BFCE62D7E31}"/>
              </a:ext>
            </a:extLst>
          </p:cNvPr>
          <p:cNvSpPr txBox="1"/>
          <p:nvPr/>
        </p:nvSpPr>
        <p:spPr>
          <a:xfrm>
            <a:off x="6650" y="-24066"/>
            <a:ext cx="4522117" cy="1200329"/>
          </a:xfrm>
          <a:prstGeom prst="rect">
            <a:avLst/>
          </a:prstGeom>
          <a:noFill/>
        </p:spPr>
        <p:txBody>
          <a:bodyPr wrap="square" rtlCol="0">
            <a:spAutoFit/>
          </a:bodyPr>
          <a:lstStyle/>
          <a:p>
            <a:pPr algn="ctr"/>
            <a:r>
              <a:rPr lang="es-PE" sz="2400" b="1" dirty="0">
                <a:solidFill>
                  <a:schemeClr val="tx1">
                    <a:lumMod val="75000"/>
                    <a:lumOff val="25000"/>
                  </a:schemeClr>
                </a:solidFill>
              </a:rPr>
              <a:t>Parte </a:t>
            </a:r>
            <a:r>
              <a:rPr lang="es-PE" sz="2400" b="1" dirty="0" smtClean="0">
                <a:solidFill>
                  <a:schemeClr val="tx1">
                    <a:lumMod val="75000"/>
                    <a:lumOff val="25000"/>
                  </a:schemeClr>
                </a:solidFill>
              </a:rPr>
              <a:t>3 - Procedimientos </a:t>
            </a:r>
            <a:r>
              <a:rPr lang="es-PE" sz="2400" b="1" dirty="0">
                <a:solidFill>
                  <a:schemeClr val="tx1">
                    <a:lumMod val="75000"/>
                    <a:lumOff val="25000"/>
                  </a:schemeClr>
                </a:solidFill>
              </a:rPr>
              <a:t>adicionales de mantenimiento por localidad</a:t>
            </a:r>
          </a:p>
        </p:txBody>
      </p:sp>
      <p:grpSp>
        <p:nvGrpSpPr>
          <p:cNvPr id="7" name="Group 6">
            <a:extLst>
              <a:ext uri="{FF2B5EF4-FFF2-40B4-BE49-F238E27FC236}">
                <a16:creationId xmlns:a16="http://schemas.microsoft.com/office/drawing/2014/main" id="{84C49A42-5863-4E24-A233-238F5C28A061}"/>
              </a:ext>
            </a:extLst>
          </p:cNvPr>
          <p:cNvGrpSpPr/>
          <p:nvPr/>
        </p:nvGrpSpPr>
        <p:grpSpPr>
          <a:xfrm>
            <a:off x="2057398" y="1212442"/>
            <a:ext cx="481027" cy="64839"/>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3" name="Oval 12">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760" r="24760"/>
          <a:stretch>
            <a:fillRect/>
          </a:stretch>
        </p:blipFill>
        <p:spPr/>
      </p:pic>
    </p:spTree>
    <p:extLst>
      <p:ext uri="{BB962C8B-B14F-4D97-AF65-F5344CB8AC3E}">
        <p14:creationId xmlns:p14="http://schemas.microsoft.com/office/powerpoint/2010/main" val="2721261335"/>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00A4DE"/>
      </a:accent1>
      <a:accent2>
        <a:srgbClr val="07A977"/>
      </a:accent2>
      <a:accent3>
        <a:srgbClr val="92D050"/>
      </a:accent3>
      <a:accent4>
        <a:srgbClr val="FC9804"/>
      </a:accent4>
      <a:accent5>
        <a:srgbClr val="C53811"/>
      </a:accent5>
      <a:accent6>
        <a:srgbClr val="0066CC"/>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4454</TotalTime>
  <Words>3396</Words>
  <Application>Microsoft Office PowerPoint</Application>
  <PresentationFormat>On-screen Show (4:3)</PresentationFormat>
  <Paragraphs>611</Paragraphs>
  <Slides>35</Slides>
  <Notes>32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35</vt:i4>
      </vt:variant>
    </vt:vector>
  </HeadingPairs>
  <TitlesOfParts>
    <vt:vector size="52" baseType="lpstr">
      <vt:lpstr>맑은 고딕</vt:lpstr>
      <vt:lpstr>Arial</vt:lpstr>
      <vt:lpstr>Arial Unicode MS</vt:lpstr>
      <vt:lpstr>Avenir Book</vt:lpstr>
      <vt:lpstr>Avenir Heavy</vt:lpstr>
      <vt:lpstr>Avenir Roman</vt:lpstr>
      <vt:lpstr>Bebas Neue</vt:lpstr>
      <vt:lpstr>Calibri</vt:lpstr>
      <vt:lpstr>Calibri Light</vt:lpstr>
      <vt:lpstr>Entypo</vt:lpstr>
      <vt:lpstr>Helvetica</vt:lpstr>
      <vt:lpstr>Open Sans</vt:lpstr>
      <vt:lpstr>Questrial</vt:lpstr>
      <vt:lpstr>Roboto Condensed Regular</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Cambios en la Parte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 PC</dc:creator>
  <cp:lastModifiedBy>Barrios, Jorge</cp:lastModifiedBy>
  <cp:revision>126</cp:revision>
  <dcterms:created xsi:type="dcterms:W3CDTF">2017-10-17T05:04:01Z</dcterms:created>
  <dcterms:modified xsi:type="dcterms:W3CDTF">2019-07-15T19:16:24Z</dcterms:modified>
</cp:coreProperties>
</file>