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4"/>
  </p:notesMasterIdLst>
  <p:handoutMasterIdLst>
    <p:handoutMasterId r:id="rId35"/>
  </p:handoutMasterIdLst>
  <p:sldIdLst>
    <p:sldId id="258" r:id="rId2"/>
    <p:sldId id="537" r:id="rId3"/>
    <p:sldId id="508" r:id="rId4"/>
    <p:sldId id="509" r:id="rId5"/>
    <p:sldId id="510" r:id="rId6"/>
    <p:sldId id="511" r:id="rId7"/>
    <p:sldId id="538" r:id="rId8"/>
    <p:sldId id="512" r:id="rId9"/>
    <p:sldId id="513" r:id="rId10"/>
    <p:sldId id="514" r:id="rId11"/>
    <p:sldId id="515" r:id="rId12"/>
    <p:sldId id="516" r:id="rId13"/>
    <p:sldId id="523" r:id="rId14"/>
    <p:sldId id="517" r:id="rId15"/>
    <p:sldId id="518" r:id="rId16"/>
    <p:sldId id="519" r:id="rId17"/>
    <p:sldId id="520" r:id="rId18"/>
    <p:sldId id="524" r:id="rId19"/>
    <p:sldId id="521" r:id="rId20"/>
    <p:sldId id="522" r:id="rId21"/>
    <p:sldId id="525" r:id="rId22"/>
    <p:sldId id="526" r:id="rId23"/>
    <p:sldId id="527" r:id="rId24"/>
    <p:sldId id="529" r:id="rId25"/>
    <p:sldId id="530" r:id="rId26"/>
    <p:sldId id="531" r:id="rId27"/>
    <p:sldId id="532" r:id="rId28"/>
    <p:sldId id="533" r:id="rId29"/>
    <p:sldId id="534" r:id="rId30"/>
    <p:sldId id="535" r:id="rId31"/>
    <p:sldId id="536" r:id="rId32"/>
    <p:sldId id="53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47" autoAdjust="0"/>
    <p:restoredTop sz="93690" autoAdjust="0"/>
  </p:normalViewPr>
  <p:slideViewPr>
    <p:cSldViewPr snapToGrid="0">
      <p:cViewPr varScale="1">
        <p:scale>
          <a:sx n="55" d="100"/>
          <a:sy n="55" d="100"/>
        </p:scale>
        <p:origin x="34" y="586"/>
      </p:cViewPr>
      <p:guideLst>
        <p:guide orient="horz" pos="2160"/>
        <p:guide pos="2880"/>
      </p:guideLst>
    </p:cSldViewPr>
  </p:slideViewPr>
  <p:notesTextViewPr>
    <p:cViewPr>
      <p:scale>
        <a:sx n="1" d="1"/>
        <a:sy n="1" d="1"/>
      </p:scale>
      <p:origin x="0" y="0"/>
    </p:cViewPr>
  </p:notesText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60"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7/15/2019</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7/15/2019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a:t>
            </a:fld>
            <a:endParaRPr lang="en-US"/>
          </a:p>
        </p:txBody>
      </p:sp>
    </p:spTree>
    <p:extLst>
      <p:ext uri="{BB962C8B-B14F-4D97-AF65-F5344CB8AC3E}">
        <p14:creationId xmlns:p14="http://schemas.microsoft.com/office/powerpoint/2010/main" val="144361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eaLnBrk="1" hangingPunct="1">
              <a:spcBef>
                <a:spcPct val="0"/>
              </a:spcBef>
              <a:buFontTx/>
              <a:buAutoNum type="arabicParenBoth" startAt="10"/>
              <a:defRPr/>
            </a:pPr>
            <a:r>
              <a:rPr lang="es-PE" b="1" dirty="0" smtClean="0"/>
              <a:t>Instrucciones para la aeronavegabilidad continua (ICA)</a:t>
            </a:r>
            <a:r>
              <a:rPr lang="es-PE" dirty="0" smtClean="0"/>
              <a:t>. Conjunto de datos descriptivos, planificación de mantenimiento e instrucciones para el cumplimiento elaborado por un titular de aprobación de diseño de acuerdo con la base de la certificación para el producto aeronáutico. Las ICA brindan a los explotadores la información necesaria para elaborar su propio programa de mantenimiento y permiten a los organismos de mantenimiento establecer las instrucciones de cumplimiento</a:t>
            </a:r>
          </a:p>
          <a:p>
            <a:pPr marL="0" indent="0" eaLnBrk="1" hangingPunct="1">
              <a:spcBef>
                <a:spcPct val="0"/>
              </a:spcBef>
              <a:buFontTx/>
              <a:buNone/>
              <a:defRPr/>
            </a:pPr>
            <a:endParaRPr lang="es-PE" dirty="0"/>
          </a:p>
          <a:p>
            <a:pPr marL="0" indent="0" eaLnBrk="1" hangingPunct="1">
              <a:spcBef>
                <a:spcPct val="0"/>
              </a:spcBef>
              <a:buFontTx/>
              <a:buNone/>
              <a:defRPr/>
            </a:pPr>
            <a:r>
              <a:rPr lang="es-PE" b="1" dirty="0" smtClean="0"/>
              <a:t>Doc.</a:t>
            </a:r>
            <a:r>
              <a:rPr lang="es-PE" b="1" baseline="0" dirty="0" smtClean="0"/>
              <a:t> 9760</a:t>
            </a:r>
          </a:p>
          <a:p>
            <a:pPr marL="0" indent="0" eaLnBrk="1" hangingPunct="1">
              <a:spcBef>
                <a:spcPct val="0"/>
              </a:spcBef>
              <a:buFontTx/>
              <a:buNone/>
              <a:defRPr/>
            </a:pPr>
            <a:endParaRPr lang="es-PE" baseline="0" dirty="0" smtClean="0"/>
          </a:p>
          <a:p>
            <a:pPr algn="l"/>
            <a:r>
              <a:rPr lang="es-PE" sz="1200" b="0" i="0" u="none" strike="noStrike" baseline="0" dirty="0" smtClean="0">
                <a:latin typeface="CIDFont+F3"/>
              </a:rPr>
              <a:t>7.3.2 </a:t>
            </a:r>
            <a:r>
              <a:rPr lang="es-PE" sz="1200" b="1" i="0" u="none" strike="noStrike" baseline="0" dirty="0" smtClean="0">
                <a:latin typeface="CIDFont+F3"/>
              </a:rPr>
              <a:t>Base para la elaboración del programa de mantenimiento</a:t>
            </a:r>
          </a:p>
          <a:p>
            <a:pPr algn="l"/>
            <a:endParaRPr lang="es-PE" sz="1200" b="1" i="0" u="none" strike="noStrike" baseline="0" dirty="0" smtClean="0">
              <a:latin typeface="CIDFont+F3"/>
            </a:endParaRPr>
          </a:p>
          <a:p>
            <a:pPr algn="just"/>
            <a:r>
              <a:rPr lang="es-PE" sz="1200" b="0" i="0" u="none" strike="noStrike" baseline="0" dirty="0" smtClean="0">
                <a:latin typeface="CIDFont+F1"/>
              </a:rPr>
              <a:t>7.3.2.1 Los programas de mantenimiento de los explotadores normalmente deberían basarse en las instrucciones para el mantenimiento de la aeronavegabilidad (ICA) recomendadas por el fabricante, entre ellas, el </a:t>
            </a:r>
            <a:r>
              <a:rPr lang="es-PE" sz="1200" b="1" i="0" u="none" strike="noStrike" baseline="0" dirty="0" smtClean="0">
                <a:latin typeface="CIDFont+F1"/>
              </a:rPr>
              <a:t>informe de la junta de revisión del mantenimiento (MRB), </a:t>
            </a:r>
            <a:r>
              <a:rPr lang="es-PE" sz="1200" b="0" i="0" u="none" strike="noStrike" baseline="0" dirty="0" smtClean="0">
                <a:latin typeface="CIDFont+F1"/>
              </a:rPr>
              <a:t>si está disponible, y el </a:t>
            </a:r>
            <a:r>
              <a:rPr lang="es-PE" sz="1200" b="1" i="0" u="none" strike="noStrike" baseline="0" dirty="0" smtClean="0">
                <a:latin typeface="CIDFont+F1"/>
              </a:rPr>
              <a:t>documento de planificación de mantenimiento (MPD)</a:t>
            </a:r>
            <a:r>
              <a:rPr lang="es-PE" sz="1200" b="0" i="0" u="none" strike="noStrike" baseline="0" dirty="0" smtClean="0">
                <a:latin typeface="CIDFont+F1"/>
              </a:rPr>
              <a:t> del titular del certificado de tipo y/o todo capítulo pertinente del manual de mantenimiento (es decir, el programa de mantenimiento recomendado por el fabricante). Es posible que se requiera que estas instrucciones de mantenimiento estén redactadas en un formato y con una estructura aceptados por la CAA para la expedición de la aprobación.</a:t>
            </a:r>
          </a:p>
          <a:p>
            <a:pPr algn="just"/>
            <a:endParaRPr lang="es-PE" sz="1200" b="0" i="0" u="none" strike="noStrike" baseline="0" dirty="0" smtClean="0">
              <a:latin typeface="CIDFont+F1"/>
            </a:endParaRPr>
          </a:p>
          <a:p>
            <a:pPr algn="l"/>
            <a:r>
              <a:rPr lang="es-PE" sz="1200" b="1" i="0" u="none" strike="noStrike" baseline="0" dirty="0" smtClean="0">
                <a:latin typeface="CIDFont+F3"/>
              </a:rPr>
              <a:t>2.5 INSTRUCCIONES PARA EL MANTENIMIENTO DE LA AERONAVEGABILIDAD (ICA)</a:t>
            </a:r>
          </a:p>
          <a:p>
            <a:pPr algn="l"/>
            <a:r>
              <a:rPr lang="es-PE" sz="1200" b="1" i="0" u="none" strike="noStrike" baseline="0" dirty="0" smtClean="0">
                <a:latin typeface="CIDFont+F3"/>
              </a:rPr>
              <a:t>2.5.1 Generalidades</a:t>
            </a:r>
          </a:p>
          <a:p>
            <a:pPr algn="l"/>
            <a:endParaRPr lang="es-PE" sz="1200" b="1" i="0" u="none" strike="noStrike" baseline="0" dirty="0" smtClean="0">
              <a:latin typeface="CIDFont+F3"/>
            </a:endParaRPr>
          </a:p>
          <a:p>
            <a:pPr algn="just"/>
            <a:r>
              <a:rPr lang="es-PE" sz="1200" b="0" i="0" u="none" strike="noStrike" baseline="0" dirty="0" smtClean="0">
                <a:latin typeface="CIDFont+F1"/>
              </a:rPr>
              <a:t>El titular del certificado de tipo elabora las instrucciones para el mantenimiento de la aeronavegabilidad (ICA). Esas instrucciones brindan al explotador orientación sobre lo necesario para mantener la aeronavegabilidad de la aeronave, el motor o la hélice, incluida la incorporación de modificaciones o reparaciones, a lo largo del tiempo. Proporcionan documentación de los métodos, inspecciones, procesos y procedimientos necesarios. Estas instrucciones se dividen en dos categorías en función de los requisitos de cumplimiento: requisitos de mantenimiento especificados como obligatorios en la aprobación del diseño de tipo y aquellos para los que se recomienda el cumplimiento.</a:t>
            </a:r>
          </a:p>
          <a:p>
            <a:pPr algn="just"/>
            <a:endParaRPr lang="es-PE" sz="1200" b="0" i="0" u="none" strike="noStrike" baseline="0" dirty="0" smtClean="0">
              <a:latin typeface="CIDFont+F1"/>
            </a:endParaRPr>
          </a:p>
          <a:p>
            <a:pPr algn="l"/>
            <a:r>
              <a:rPr lang="es-PE" sz="1200" b="1" i="0" u="none" strike="noStrike" baseline="0" dirty="0" smtClean="0">
                <a:latin typeface="CIDFont+F3"/>
              </a:rPr>
              <a:t>2.5.2 Formato y temas de la ICA</a:t>
            </a:r>
          </a:p>
          <a:p>
            <a:pPr algn="l"/>
            <a:endParaRPr lang="es-PE" sz="1200" b="1" i="0" u="none" strike="noStrike" baseline="0" dirty="0" smtClean="0">
              <a:latin typeface="CIDFont+F3"/>
            </a:endParaRPr>
          </a:p>
          <a:p>
            <a:pPr algn="just"/>
            <a:r>
              <a:rPr lang="es-PE" sz="1200" b="0" i="0" u="none" strike="noStrike" baseline="0" dirty="0" smtClean="0">
                <a:latin typeface="CIDFont+F1"/>
              </a:rPr>
              <a:t>2.5.2.1 El formato y los temas variarán según el tema de las instrucciones y la complejidad de los requisitos de mantenimiento de la aeronavegabilidad. </a:t>
            </a:r>
            <a:r>
              <a:rPr lang="es-PE" sz="1200" b="1" i="0" u="none" strike="noStrike" baseline="0" dirty="0" smtClean="0">
                <a:latin typeface="CIDFont+F1"/>
              </a:rPr>
              <a:t>Existen códigos de aeronavegabilidad específicos que indican el tema que deben tratar las ICA</a:t>
            </a:r>
            <a:r>
              <a:rPr lang="es-PE" sz="1200" b="0" i="0" u="none" strike="noStrike" baseline="0" dirty="0" smtClean="0">
                <a:latin typeface="CIDFont+F1"/>
              </a:rPr>
              <a:t>.</a:t>
            </a:r>
          </a:p>
          <a:p>
            <a:pPr algn="just"/>
            <a:endParaRPr lang="es-PE" sz="1200" b="0" i="0" u="none" strike="noStrike" baseline="0" dirty="0" smtClean="0">
              <a:latin typeface="CIDFont+F1"/>
            </a:endParaRPr>
          </a:p>
          <a:p>
            <a:pPr algn="just"/>
            <a:r>
              <a:rPr lang="es-PE" sz="1200" b="0" i="0" u="none" strike="noStrike" baseline="0" dirty="0" smtClean="0">
                <a:latin typeface="CIDFont+F1"/>
              </a:rPr>
              <a:t>2.5.2.2 Las ICA pueden incluir secciones sobre </a:t>
            </a:r>
            <a:r>
              <a:rPr lang="es-PE" sz="1200" b="1" i="0" u="none" strike="noStrike" baseline="0" dirty="0" smtClean="0">
                <a:latin typeface="CIDFont+F1"/>
              </a:rPr>
              <a:t>limitaciones de aeronavegabilidad, requisitos de mantenimiento de la certificación, instrucciones de mantenimiento, mantenimiento del motor y, si procede, de la hélice, mantenimiento de componentes, diagramas de cableado de los sistemas y ensayos e inspecciones no destructivos</a:t>
            </a:r>
            <a:r>
              <a:rPr lang="es-PE" sz="1200" b="0" i="0" u="none" strike="noStrike" baseline="0" dirty="0" smtClean="0">
                <a:latin typeface="CIDFont+F1"/>
              </a:rPr>
              <a:t>. Se debe efectuar una comprobación para garantizar que los elementos de las ICA que exige el código de aeronavegabilidad correspondiente estén tratados en la documentación de la aeronave. Un ejemplo de lista de verificación de las ICA figura en el Adjunto C de este capítulo.</a:t>
            </a:r>
            <a:endParaRPr lang="es-PE" dirty="0" smtClean="0"/>
          </a:p>
        </p:txBody>
      </p:sp>
      <p:sp>
        <p:nvSpPr>
          <p:cNvPr id="4" name="Slide Number Placeholder 3"/>
          <p:cNvSpPr>
            <a:spLocks noGrp="1"/>
          </p:cNvSpPr>
          <p:nvPr>
            <p:ph type="sldNum" sz="quarter" idx="10"/>
          </p:nvPr>
        </p:nvSpPr>
        <p:spPr/>
        <p:txBody>
          <a:bodyPr/>
          <a:lstStyle/>
          <a:p>
            <a:fld id="{9B678FEC-480F-4DAB-BBC1-D34055C64807}" type="slidenum">
              <a:rPr lang="en-US" smtClean="0"/>
              <a:t>13</a:t>
            </a:fld>
            <a:endParaRPr lang="en-US"/>
          </a:p>
        </p:txBody>
      </p:sp>
    </p:spTree>
    <p:extLst>
      <p:ext uri="{BB962C8B-B14F-4D97-AF65-F5344CB8AC3E}">
        <p14:creationId xmlns:p14="http://schemas.microsoft.com/office/powerpoint/2010/main" val="38186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14</a:t>
            </a:fld>
            <a:endParaRPr lang="en-US"/>
          </a:p>
        </p:txBody>
      </p:sp>
    </p:spTree>
    <p:extLst>
      <p:ext uri="{BB962C8B-B14F-4D97-AF65-F5344CB8AC3E}">
        <p14:creationId xmlns:p14="http://schemas.microsoft.com/office/powerpoint/2010/main" val="235325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15</a:t>
            </a:fld>
            <a:endParaRPr lang="en-US"/>
          </a:p>
        </p:txBody>
      </p:sp>
    </p:spTree>
    <p:extLst>
      <p:ext uri="{BB962C8B-B14F-4D97-AF65-F5344CB8AC3E}">
        <p14:creationId xmlns:p14="http://schemas.microsoft.com/office/powerpoint/2010/main" val="358890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16</a:t>
            </a:fld>
            <a:endParaRPr lang="en-US"/>
          </a:p>
        </p:txBody>
      </p:sp>
    </p:spTree>
    <p:extLst>
      <p:ext uri="{BB962C8B-B14F-4D97-AF65-F5344CB8AC3E}">
        <p14:creationId xmlns:p14="http://schemas.microsoft.com/office/powerpoint/2010/main" val="391246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(13)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Modificación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Una modificación de una aeronave o componente de aeronave significa un cambio en el diseño de tipo que no constituya una reparación.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a:spcBef>
                <a:spcPts val="600"/>
              </a:spcBef>
              <a:spcAft>
                <a:spcPts val="600"/>
              </a:spcAft>
              <a:buSzPts val="1000"/>
              <a:buFont typeface="Arial" panose="020B0604020202020204" pitchFamily="34" charset="0"/>
              <a:buAutoNum type="romanLcParenBoth"/>
              <a:tabLst>
                <a:tab pos="720090" algn="l"/>
                <a:tab pos="5581015" algn="r"/>
              </a:tabLst>
            </a:pPr>
            <a:r>
              <a:rPr lang="es-PE" sz="1200" b="1"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Mayor: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Una modificación mayor significa un cambio de diseño de tipo que no esté indicado en las especificaciones de la aeronave, del motor de la aeronave o de la hélice que pueda influir notablemente en los límites de masa y centrado, resistencia estructural, performance, funcionamiento de los grupos motores, características de vuelo u otras condiciones que influyan en las características de la aeronavegabilidad o ambientales, o que se hayan incorporado al producto de conformidad con prácticas no normalizadas.</a:t>
            </a:r>
            <a:endParaRPr lang="es-PE"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Menor</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Una modificación menor significa una modificación que no sea mayor.</a:t>
            </a: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En algunos Estados se utiliza el término “alteración” en lugar de “modificación”. Para los efectos del LAR 43 los términos “alteración” y modificación” se utilizan como sinónimos.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eaLnBrk="1" hangingPunct="1">
              <a:spcBef>
                <a:spcPct val="0"/>
              </a:spcBef>
              <a:buFontTx/>
              <a:buNone/>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17</a:t>
            </a:fld>
            <a:endParaRPr lang="en-US"/>
          </a:p>
        </p:txBody>
      </p:sp>
    </p:spTree>
    <p:extLst>
      <p:ext uri="{BB962C8B-B14F-4D97-AF65-F5344CB8AC3E}">
        <p14:creationId xmlns:p14="http://schemas.microsoft.com/office/powerpoint/2010/main" val="268237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just">
              <a:spcBef>
                <a:spcPts val="600"/>
              </a:spcBef>
              <a:spcAft>
                <a:spcPts val="600"/>
              </a:spcAft>
              <a:buSzPts val="1000"/>
              <a:buFont typeface="+mj-lt"/>
              <a:buAutoNum type="arabicParenR" startAt="16"/>
              <a:tabLst>
                <a:tab pos="360045" algn="l"/>
                <a:tab pos="5581015" algn="r"/>
              </a:tabLst>
            </a:pPr>
            <a:r>
              <a:rPr lang="es-PE" sz="1200" b="1" i="1" u="none" strike="noStrike" dirty="0" smtClean="0">
                <a:effectLst/>
                <a:latin typeface="Arial" panose="020B0604020202020204" pitchFamily="34" charset="0"/>
                <a:ea typeface="Times New Roman" panose="02020603050405020304" pitchFamily="18" charset="0"/>
                <a:cs typeface="Arial" panose="020B0604020202020204" pitchFamily="34" charset="0"/>
              </a:rPr>
              <a:t>Organización responsable del diseño de tipo.</a:t>
            </a:r>
            <a:r>
              <a:rPr lang="es-PE" sz="1200" u="none" strike="noStrike" dirty="0" smtClean="0">
                <a:effectLst/>
                <a:latin typeface="Arial" panose="020B0604020202020204" pitchFamily="34" charset="0"/>
                <a:ea typeface="Times New Roman" panose="02020603050405020304" pitchFamily="18" charset="0"/>
                <a:cs typeface="Arial" panose="020B0604020202020204" pitchFamily="34" charset="0"/>
              </a:rPr>
              <a:t> Organismo titular del certificado de tipo y responsable del diseño del producto aeronáutico y el cumplimiento permanente del diseño de tipo del producto aeronáutico de los requisitos de aeronavegabilidad apropiados impuestos por la autoridad de certificación de tipo. En algunos casos será el titular de un documento equivalente que certifique la aprobación del diseño de tipo por la autoridad de certificación.</a:t>
            </a:r>
            <a:endPar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18</a:t>
            </a:fld>
            <a:endParaRPr lang="en-US"/>
          </a:p>
        </p:txBody>
      </p:sp>
    </p:spTree>
    <p:extLst>
      <p:ext uri="{BB962C8B-B14F-4D97-AF65-F5344CB8AC3E}">
        <p14:creationId xmlns:p14="http://schemas.microsoft.com/office/powerpoint/2010/main" val="214346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Reparación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 la restauración de un producto aeronáutico y/o componentes a la condición de aeronavegabilidad de acuerdo a los requisitos aplicables, cuando este haya sufrido daños o desgaste por el uso incluyendo los causados por accidentes/incidentes: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Mayor: Toda reparación de una aeronave o componente de aeronave que pueda afectar de manera apreciable la resistencia estructural, la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perfomance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funcionamiento de los grupos motores, las características de vuelo u otras condiciones que influyan en las características de la aeronavegabilidad o ambientales, o que se hayan incorporado al producto de conformidad con prácticas no normalizadas o que no puedan ejecutarse por medio de operaciones ele-mentales.</a:t>
            </a: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Menor: Una reparación menor significa una reparación que no sea mayor.</a:t>
            </a:r>
          </a:p>
          <a:p>
            <a:pPr marL="285750" marR="0" lvl="0" indent="-285750" algn="l" defTabSz="457200" rtl="0" eaLnBrk="1" fontAlgn="auto" latinLnBrk="0" hangingPunct="1">
              <a:lnSpc>
                <a:spcPct val="100000"/>
              </a:lnSpc>
              <a:spcBef>
                <a:spcPts val="0"/>
              </a:spcBef>
              <a:spcAft>
                <a:spcPts val="0"/>
              </a:spcAft>
              <a:buClrTx/>
              <a:buSzTx/>
              <a:buFontTx/>
              <a:buAutoNum type="romanLcParenBoth"/>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En algunos Estados se utiliza el término “alteración” en lugar de “modificación”. Para los efectos de la reglamentación LAR  los términos “alteración” y modificación” se utilizan como sinónimos.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19</a:t>
            </a:fld>
            <a:endParaRPr lang="en-US"/>
          </a:p>
        </p:txBody>
      </p:sp>
    </p:spTree>
    <p:extLst>
      <p:ext uri="{BB962C8B-B14F-4D97-AF65-F5344CB8AC3E}">
        <p14:creationId xmlns:p14="http://schemas.microsoft.com/office/powerpoint/2010/main" val="2270214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indent="-571500" algn="just">
              <a:spcBef>
                <a:spcPts val="0"/>
              </a:spcBef>
              <a:spcAft>
                <a:spcPts val="0"/>
              </a:spcAft>
              <a:tabLst>
                <a:tab pos="342900" algn="l"/>
                <a:tab pos="571500" algn="l"/>
              </a:tabLst>
            </a:pPr>
            <a:r>
              <a:rPr lang="es-BO" sz="1200" b="1" dirty="0" smtClean="0">
                <a:effectLst/>
                <a:latin typeface="Arial" panose="020B0604020202020204" pitchFamily="34" charset="0"/>
                <a:ea typeface="Times New Roman" panose="02020603050405020304" pitchFamily="18" charset="0"/>
              </a:rPr>
              <a:t>43.005	Aplicación</a:t>
            </a:r>
            <a:endParaRPr lang="es-PE" sz="12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tabLst>
                <a:tab pos="342900" algn="l"/>
              </a:tabLst>
            </a:pPr>
            <a:r>
              <a:rPr lang="es-BO" sz="1200" b="1" dirty="0" smtClean="0">
                <a:effectLst/>
                <a:latin typeface="Arial" panose="020B0604020202020204" pitchFamily="34" charset="0"/>
                <a:ea typeface="Times New Roman" panose="02020603050405020304" pitchFamily="18" charset="0"/>
              </a:rPr>
              <a:t> </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BO" sz="1200" dirty="0" smtClean="0">
                <a:effectLst/>
                <a:latin typeface="Arial" panose="020B0604020202020204" pitchFamily="34" charset="0"/>
                <a:ea typeface="Times New Roman" panose="02020603050405020304" pitchFamily="18" charset="0"/>
              </a:rPr>
              <a:t>(a)	Este reglamento prescribe las reglas que rigen el mantenimiento de cualquier </a:t>
            </a:r>
            <a:r>
              <a:rPr lang="es-BO" sz="1200" u="sng" dirty="0" smtClean="0">
                <a:effectLst/>
                <a:latin typeface="Arial" panose="020B0604020202020204" pitchFamily="34" charset="0"/>
                <a:ea typeface="Times New Roman" panose="02020603050405020304" pitchFamily="18" charset="0"/>
              </a:rPr>
              <a:t>aeronave</a:t>
            </a:r>
            <a:r>
              <a:rPr lang="es-BO" sz="1200" dirty="0" smtClean="0">
                <a:effectLst/>
                <a:latin typeface="Arial" panose="020B0604020202020204" pitchFamily="34" charset="0"/>
                <a:ea typeface="Times New Roman" panose="02020603050405020304" pitchFamily="18" charset="0"/>
              </a:rPr>
              <a:t> y sus </a:t>
            </a:r>
            <a:r>
              <a:rPr lang="es-BO" sz="1200" u="sng" dirty="0" smtClean="0">
                <a:effectLst/>
                <a:latin typeface="Arial" panose="020B0604020202020204" pitchFamily="34" charset="0"/>
                <a:ea typeface="Times New Roman" panose="02020603050405020304" pitchFamily="18" charset="0"/>
              </a:rPr>
              <a:t>componentes de aeronave</a:t>
            </a:r>
            <a:r>
              <a:rPr lang="es-BO" sz="1200" dirty="0" smtClean="0">
                <a:effectLst/>
                <a:latin typeface="Arial" panose="020B0604020202020204" pitchFamily="34" charset="0"/>
                <a:ea typeface="Times New Roman" panose="02020603050405020304" pitchFamily="18" charset="0"/>
              </a:rPr>
              <a:t> con un certificado de aeronavegabilidad emitido por un Estado de matrícula del SRVSOP.</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BO" sz="1200" dirty="0" smtClean="0">
                <a:effectLst/>
                <a:latin typeface="Arial" panose="020B0604020202020204" pitchFamily="34" charset="0"/>
                <a:ea typeface="Times New Roman" panose="02020603050405020304" pitchFamily="18" charset="0"/>
              </a:rPr>
              <a:t> </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BO" sz="1200" dirty="0" smtClean="0">
                <a:effectLst/>
                <a:latin typeface="Arial" panose="020B0604020202020204" pitchFamily="34" charset="0"/>
                <a:ea typeface="Times New Roman" panose="02020603050405020304" pitchFamily="18" charset="0"/>
              </a:rPr>
              <a:t>(b)	Este reglamento no aplica para aeronaves experimentales.</a:t>
            </a:r>
            <a:endParaRPr lang="es-PE" sz="1200" dirty="0" smtClean="0">
              <a:effectLst/>
              <a:latin typeface="Arial" panose="020B0604020202020204" pitchFamily="34" charset="0"/>
              <a:ea typeface="Times New Roman" panose="02020603050405020304" pitchFamily="18" charset="0"/>
            </a:endParaRPr>
          </a:p>
          <a:p>
            <a:endParaRPr lang="es-PE" dirty="0" smtClean="0"/>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Certificado de aeronavegabilidad especial: Experimental</a:t>
            </a: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certificados experimentales son emitidos para los siguientes propósitos:</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(a)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Investigación y desarrollo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Ensayos de nuevos conceptos de diseño, nuevos equipamientos aeronáuticos, nuevas técnicas operacionales, nuevas instalaciones en aeronaves y nuevos empleos para la aeronave.</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(b)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Demostración de cumplimiento con los requisitos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Conducción de los ensayos en vuelo u otras operaciones para demostrar cumplimiento con los reglamentos de aeronavegabilidad, incluidos los vuelos necesarios para la emisión de certificado de tipo o certificado de tipo suplementario, vuelos para sustanciar modificaciones mayores de diseño y vuelos para demostrar cumplimiento con los requisitos de funcionamiento y de confiabilidad.</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Entrenamiento de tripulaciones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entrenamiento de las tripulaciones de vuelo del solicitante.</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t>
            </a: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Exhibiciones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demostrar las cualidades de vuelo, desempeño u otras características particulares de la aeronave en demostración, producciones cinematográficas, programas de televisión y otras producciones publicitarias. Mantener la </a:t>
            </a:r>
            <a:r>
              <a:rPr kumimoji="0" lang="es-PE" sz="1400" b="0" i="0" u="none" strike="noStrike" kern="0" cap="none" spc="0" normalizeH="0" baseline="0" noProof="0" dirty="0" err="1" smtClean="0">
                <a:ln>
                  <a:noFill/>
                </a:ln>
                <a:solidFill>
                  <a:sysClr val="windowText" lastClr="000000"/>
                </a:solidFill>
                <a:effectLst/>
                <a:uLnTx/>
                <a:uFillTx/>
                <a:latin typeface="Avenir Roman"/>
                <a:ea typeface="+mn-ea"/>
                <a:cs typeface="+mn-cs"/>
                <a:sym typeface="Avenir Roman"/>
              </a:rPr>
              <a:t>proficiencia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la tripulación en la conducción de tales exhibiciones, incluyendo la ejecución de vuelos de y hacia los lugares de tales exhibiciones y producciones.</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(e)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Competencia aérea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Participación en competencias aéreas, incluyendo entrenamiento del personal participante de la competición y los vuelos de u para el local de la competición.</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(f)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Investigación de mercado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Utilización de la aeronave con el propósito de conducir investigación de mercado, demostraciones para venta y entrenamiento de las tripulaciones del comprador de la aeronave, conforme a lo previsto en la sección 21.865. </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(g)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Operación de una aeronave construida por aficionado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Explotación de una aeronave experimental que mayormente fue fabricada y montada por personas con el propósito exclusivo de deporte y recreación propia.</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(h)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Operación de aeronave fabricada de kit</a:t>
            </a:r>
            <a:r>
              <a:rPr kumimoji="0" lang="es-PE" sz="14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Explotación de una aeronave de categoría primaria que cumple con los criterios de la Sección 21.815 (a) de este Reglamento que ha sido ensamblada por una persona a partir de un kit fabricado por el poseedor del certificado de producción para ese kit, sin la supervisión ni el control de calidad del poseedor del certificado del certificado de producción, de acuerdo con la Sección 21.866.</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(i)	</a:t>
            </a: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Operación de aeronaves deportivas livianas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Explotación de una aeronave deportiva liviana que:</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	Hayan sido ensambladas:</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(i)	A partir de un Kit para el cual el solicitante pueda proporcionar la información requerida por la Sección 21.860 de esta Parte; y</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(ii)	Esté de acuerdo con las instrucciones de montaje del fabricante que cumplan con las normas consensuadas aplicables; o</a:t>
            </a: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	Hayan emitido previamente un certificado de aeronavegabilidad especial, en la categoría deportiva liviana, en conformidad con la Sección 21.868 de esta Parte</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20</a:t>
            </a:fld>
            <a:endParaRPr lang="en-US"/>
          </a:p>
        </p:txBody>
      </p:sp>
    </p:spTree>
    <p:extLst>
      <p:ext uri="{BB962C8B-B14F-4D97-AF65-F5344CB8AC3E}">
        <p14:creationId xmlns:p14="http://schemas.microsoft.com/office/powerpoint/2010/main" val="3262663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43.100	Responsabilidades</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Cualquier persona u organización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que realice mantenimiento, inspección en proceso o emita una certificación de conformidad de mantenimiento es </a:t>
            </a:r>
            <a:r>
              <a:rPr kumimoji="0" lang="es-PE" sz="14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responsable</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la tarea que realice.</a:t>
            </a:r>
          </a:p>
          <a:p>
            <a:endParaRPr lang="es-PE" dirty="0" smtClean="0"/>
          </a:p>
          <a:p>
            <a:pPr marL="0" marR="0" algn="just">
              <a:lnSpc>
                <a:spcPts val="1220"/>
              </a:lnSpc>
              <a:spcBef>
                <a:spcPts val="0"/>
              </a:spcBef>
              <a:spcAft>
                <a:spcPts val="0"/>
              </a:spcAft>
            </a:pPr>
            <a:r>
              <a:rPr lang="es-CL" sz="1200" b="1" dirty="0" smtClean="0">
                <a:effectLst/>
                <a:latin typeface="Arial" panose="020B0604020202020204" pitchFamily="34" charset="0"/>
                <a:ea typeface="Times New Roman" panose="02020603050405020304" pitchFamily="18" charset="0"/>
              </a:rPr>
              <a:t>MEI 43.100 (a) Responsabilidades</a:t>
            </a: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200" u="sng" dirty="0" smtClean="0">
                <a:solidFill>
                  <a:srgbClr val="0000FF"/>
                </a:solidFill>
                <a:effectLst/>
                <a:latin typeface="Arial" panose="020B0604020202020204" pitchFamily="34" charset="0"/>
                <a:ea typeface="Times New Roman" panose="02020603050405020304" pitchFamily="18" charset="0"/>
              </a:rPr>
              <a:t>(Ver Párrafo 43.100 (a) del LAR 43)</a:t>
            </a:r>
          </a:p>
          <a:p>
            <a:pPr marL="0" marR="0" algn="just">
              <a:lnSpc>
                <a:spcPts val="1220"/>
              </a:lnSpc>
              <a:spcBef>
                <a:spcPts val="0"/>
              </a:spcBef>
              <a:spcAft>
                <a:spcPts val="0"/>
              </a:spcAft>
            </a:pP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600"/>
              </a:spcBef>
              <a:spcAft>
                <a:spcPts val="600"/>
              </a:spcAft>
            </a:pPr>
            <a:r>
              <a:rPr lang="es-CL" sz="1200" dirty="0" smtClean="0">
                <a:solidFill>
                  <a:srgbClr val="000000"/>
                </a:solidFill>
                <a:effectLst/>
                <a:latin typeface="Arial" panose="020B0604020202020204" pitchFamily="34" charset="0"/>
                <a:ea typeface="Times New Roman" panose="02020603050405020304" pitchFamily="18" charset="0"/>
              </a:rPr>
              <a:t>El término responsable nos indica que la persona que trabaje en forma independiente o dentro de una organización de mantenimiento y que realiza tareas de mantenimiento, inspección en proceso y/o emita una certificación de conformidad de mantenimiento (CCM), es quien debe garantizar que los trabajos se ejecutan cumpliendo con lo establecido en los LAR aplicables y los métodos y prácticas recomendadas por los fabricantes y/o aceptables para la AAC de matrícula.</a:t>
            </a:r>
          </a:p>
          <a:p>
            <a:pPr marL="0" marR="0" algn="just">
              <a:lnSpc>
                <a:spcPts val="1220"/>
              </a:lnSpc>
              <a:spcBef>
                <a:spcPts val="600"/>
              </a:spcBef>
              <a:spcAft>
                <a:spcPts val="600"/>
              </a:spcAft>
            </a:pP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1200"/>
              </a:spcBef>
              <a:spcAft>
                <a:spcPts val="0"/>
              </a:spcAft>
            </a:pPr>
            <a:r>
              <a:rPr lang="es-CL" sz="1200" b="1" dirty="0" smtClean="0">
                <a:effectLst/>
                <a:latin typeface="Arial" panose="020B0604020202020204" pitchFamily="34" charset="0"/>
                <a:ea typeface="Times New Roman" panose="02020603050405020304" pitchFamily="18" charset="0"/>
              </a:rPr>
              <a:t>MAC 43.100 (a) Responsabilidades</a:t>
            </a: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200" u="sng" dirty="0" smtClean="0">
                <a:solidFill>
                  <a:srgbClr val="0000FF"/>
                </a:solidFill>
                <a:effectLst/>
                <a:latin typeface="Arial" panose="020B0604020202020204" pitchFamily="34" charset="0"/>
                <a:ea typeface="Times New Roman" panose="02020603050405020304" pitchFamily="18" charset="0"/>
              </a:rPr>
              <a:t>(Ver Párrafo 43.100 (a) del LAR 43)</a:t>
            </a:r>
          </a:p>
          <a:p>
            <a:pPr marL="0" marR="0" algn="just">
              <a:lnSpc>
                <a:spcPts val="1220"/>
              </a:lnSpc>
              <a:spcBef>
                <a:spcPts val="0"/>
              </a:spcBef>
              <a:spcAft>
                <a:spcPts val="0"/>
              </a:spcAft>
            </a:pP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lnSpc>
                <a:spcPts val="1220"/>
              </a:lnSpc>
              <a:spcBef>
                <a:spcPts val="600"/>
              </a:spcBef>
              <a:spcAft>
                <a:spcPts val="600"/>
              </a:spcAft>
              <a:buSzPts val="900"/>
              <a:buFont typeface="Arial" panose="020B0604020202020204" pitchFamily="34" charset="0"/>
              <a:buAutoNum type="alphaLcParenR"/>
            </a:pPr>
            <a:r>
              <a:rPr lang="es-CL" sz="1200" dirty="0" smtClean="0">
                <a:effectLst/>
                <a:latin typeface="Arial" panose="020B0604020202020204" pitchFamily="34" charset="0"/>
                <a:ea typeface="Times New Roman" panose="02020603050405020304" pitchFamily="18" charset="0"/>
                <a:cs typeface="Times New Roman" panose="02020603050405020304" pitchFamily="18" charset="0"/>
              </a:rPr>
              <a:t>Dentro de los aspectos relevantes que deben demostrar cualquier persona u organización que realice  mantenimiento, inspección en proceso o emita una certificación de conformidad de mantenimiento, es lo relativo a la competencia para poder realizar este tipo de actividades, por lo tanto antes de iniciar  </a:t>
            </a: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una tarea de mantenimiento debe haber una auto-evaluación que contemple lo siguiente:</a:t>
            </a:r>
          </a:p>
          <a:p>
            <a:pPr marL="342900" marR="0" lvl="0" indent="-342900" algn="just">
              <a:lnSpc>
                <a:spcPts val="1220"/>
              </a:lnSpc>
              <a:spcBef>
                <a:spcPts val="600"/>
              </a:spcBef>
              <a:spcAft>
                <a:spcPts val="600"/>
              </a:spcAft>
              <a:buSzPts val="900"/>
              <a:buFont typeface="Arial" panose="020B0604020202020204" pitchFamily="34" charset="0"/>
              <a:buAutoNum type="alphaLcParenR"/>
            </a:pPr>
            <a:endParaRPr lang="es-PE"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ts val="1220"/>
              </a:lnSpc>
              <a:spcBef>
                <a:spcPts val="600"/>
              </a:spcBef>
              <a:spcAft>
                <a:spcPts val="600"/>
              </a:spcAft>
              <a:buSzPts val="1000"/>
              <a:buFont typeface="Arial" panose="020B0604020202020204" pitchFamily="34" charset="0"/>
              <a:buAutoNum type="arabicParenR"/>
            </a:pPr>
            <a:r>
              <a:rPr lang="es-CL" sz="1200" u="none" strike="noStrike" dirty="0" smtClean="0">
                <a:solidFill>
                  <a:srgbClr val="000000"/>
                </a:solidFill>
                <a:effectLst/>
                <a:latin typeface="Arial" panose="020B0604020202020204" pitchFamily="34" charset="0"/>
                <a:ea typeface="Times New Roman" panose="02020603050405020304" pitchFamily="18" charset="0"/>
              </a:rPr>
              <a:t>Para una OMA, debe demostrar que:</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la lista de capacidad contemple estos trabajos;</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el personal que ejecuta las tareas de mantenimiento, realiza inspección en proceso y emite la CCM, cuenta con la licencia y habilitación respectiva y con la competencia otorgada por la OMA para efectuar los trabajos que a cada uno le corresponde;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las herramientas y equipos utilizados son los que indica el fabricante y las calibraciones que corresponda han sido efectuadas;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el material utilizado para recambio cuenta con su documentación de trazabilidad; y</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los datos de mantenimiento utilizados se encuentren actualizados.</a:t>
            </a:r>
          </a:p>
          <a:p>
            <a:pPr marL="800100" marR="0" lvl="1" indent="-342900" algn="just">
              <a:lnSpc>
                <a:spcPts val="1220"/>
              </a:lnSpc>
              <a:spcBef>
                <a:spcPts val="0"/>
              </a:spcBef>
              <a:spcAft>
                <a:spcPts val="600"/>
              </a:spcAft>
              <a:buFont typeface="+mj-lt"/>
              <a:buAutoNum type="romanLcPeriod"/>
            </a:pP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SzPts val="1000"/>
              <a:buFont typeface="Arial" panose="020B0604020202020204" pitchFamily="34" charset="0"/>
              <a:buAutoNum type="arabicParenR"/>
            </a:pPr>
            <a:r>
              <a:rPr lang="es-CL" sz="1200" u="none" strike="noStrike" dirty="0" smtClean="0">
                <a:solidFill>
                  <a:srgbClr val="000000"/>
                </a:solidFill>
                <a:effectLst/>
                <a:latin typeface="Arial" panose="020B0604020202020204" pitchFamily="34" charset="0"/>
                <a:ea typeface="Times New Roman" panose="02020603050405020304" pitchFamily="18" charset="0"/>
              </a:rPr>
              <a:t>Para el caso en que el mantenimiento sea ejecutado por un mecánico que no pertenezca a una OMA,</a:t>
            </a:r>
            <a:r>
              <a:rPr lang="es-CL" sz="1800" u="none" strike="noStrike" dirty="0" smtClean="0">
                <a:solidFill>
                  <a:srgbClr val="000000"/>
                </a:solidFill>
                <a:effectLst/>
                <a:latin typeface="Times New Roman" panose="02020603050405020304" pitchFamily="18" charset="0"/>
                <a:ea typeface="Times New Roman" panose="02020603050405020304" pitchFamily="18" charset="0"/>
              </a:rPr>
              <a:t> </a:t>
            </a:r>
            <a:r>
              <a:rPr lang="es-CL" sz="1200" u="none" strike="noStrike" dirty="0" smtClean="0">
                <a:solidFill>
                  <a:srgbClr val="000000"/>
                </a:solidFill>
                <a:effectLst/>
                <a:latin typeface="Arial" panose="020B0604020202020204" pitchFamily="34" charset="0"/>
                <a:ea typeface="Times New Roman" panose="02020603050405020304" pitchFamily="18" charset="0"/>
              </a:rPr>
              <a:t>éste debe demostrar al explotador que esté operando bajo el LAR 91 con aeronaves con peso (masa) máximo de despegue de hasta 5 700 kg y/o helicópteros </a:t>
            </a:r>
            <a:r>
              <a:rPr lang="es-PE" sz="1200" u="none" strike="noStrike" dirty="0" smtClean="0">
                <a:solidFill>
                  <a:srgbClr val="000000"/>
                </a:solidFill>
                <a:effectLst/>
                <a:latin typeface="Arial" panose="020B0604020202020204" pitchFamily="34" charset="0"/>
                <a:ea typeface="Times New Roman" panose="02020603050405020304" pitchFamily="18" charset="0"/>
              </a:rPr>
              <a:t>con masa máxima de despegue de hasta 3 175 kg</a:t>
            </a:r>
            <a:r>
              <a:rPr lang="es-CL" sz="1200" u="none" strike="noStrike" dirty="0" smtClean="0">
                <a:solidFill>
                  <a:srgbClr val="000000"/>
                </a:solidFill>
                <a:effectLst/>
                <a:latin typeface="Arial" panose="020B0604020202020204" pitchFamily="34" charset="0"/>
                <a:ea typeface="Times New Roman" panose="02020603050405020304" pitchFamily="18" charset="0"/>
              </a:rPr>
              <a:t>, que:</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cuenta con la competencia para realizar los trabajos solicitados demostrando lo siguiente:</a:t>
            </a:r>
            <a:endParaRPr lang="es-PE" sz="1800" dirty="0" smtClean="0">
              <a:effectLst/>
              <a:latin typeface="Times New Roman" panose="02020603050405020304" pitchFamily="18" charset="0"/>
              <a:ea typeface="Times New Roman" panose="02020603050405020304" pitchFamily="18" charset="0"/>
            </a:endParaRPr>
          </a:p>
          <a:p>
            <a:pPr marL="1257300" marR="0" lvl="2" indent="-342900" algn="just">
              <a:lnSpc>
                <a:spcPts val="1220"/>
              </a:lnSpc>
              <a:spcBef>
                <a:spcPts val="600"/>
              </a:spcBef>
              <a:spcAft>
                <a:spcPts val="600"/>
              </a:spcAft>
              <a:buFont typeface="+mj-lt"/>
              <a:buAutoNum type="alphaUcPeriod"/>
            </a:pPr>
            <a:r>
              <a:rPr lang="es-CL" sz="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Posee una licencia de mecánico de mantenimiento de aeronaves vigente y emitida por la AAC local, con la habilitación respectiva; </a:t>
            </a:r>
            <a:endParaRPr lang="es-PE" sz="1800" dirty="0" smtClean="0">
              <a:effectLst/>
              <a:latin typeface="Arial" panose="020B0604020202020204" pitchFamily="34" charset="0"/>
              <a:ea typeface="Times New Roman" panose="02020603050405020304" pitchFamily="18" charset="0"/>
              <a:cs typeface="Arial" panose="020B0604020202020204" pitchFamily="34" charset="0"/>
            </a:endParaRPr>
          </a:p>
          <a:p>
            <a:pPr marL="1257300" marR="0" lvl="2" indent="-342900" algn="just">
              <a:lnSpc>
                <a:spcPts val="1220"/>
              </a:lnSpc>
              <a:spcBef>
                <a:spcPts val="600"/>
              </a:spcBef>
              <a:spcAft>
                <a:spcPts val="600"/>
              </a:spcAft>
              <a:buFont typeface="+mj-lt"/>
              <a:buAutoNum type="alphaUcPeriod"/>
            </a:pPr>
            <a:r>
              <a:rPr lang="es-CL" sz="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 recibido la instrucción en el tipo de aeronave en la cual realizará las tareas de mantenimiento y que esta instrucción haya sido aprobada por la organización encargada de dictar el curso respectivo,</a:t>
            </a:r>
            <a:r>
              <a:rPr lang="es-CL" sz="1200" dirty="0" smtClean="0">
                <a:effectLst/>
                <a:latin typeface="Arial" panose="020B0604020202020204" pitchFamily="34" charset="0"/>
                <a:ea typeface="Times New Roman" panose="02020603050405020304" pitchFamily="18" charset="0"/>
                <a:cs typeface="Arial" panose="020B0604020202020204" pitchFamily="34" charset="0"/>
              </a:rPr>
              <a:t> que puede ser en un CIAC 147 o en la fábrica.</a:t>
            </a:r>
            <a:endParaRPr lang="es-PE" sz="1800" dirty="0" smtClean="0">
              <a:effectLst/>
              <a:latin typeface="Arial" panose="020B0604020202020204" pitchFamily="34" charset="0"/>
              <a:ea typeface="Times New Roman" panose="02020603050405020304" pitchFamily="18" charset="0"/>
              <a:cs typeface="Arial" panose="020B0604020202020204" pitchFamily="34" charset="0"/>
            </a:endParaRPr>
          </a:p>
          <a:p>
            <a:pPr marL="1257300" marR="0" lvl="2" indent="-342900" algn="just">
              <a:lnSpc>
                <a:spcPts val="1220"/>
              </a:lnSpc>
              <a:spcBef>
                <a:spcPts val="600"/>
              </a:spcBef>
              <a:spcAft>
                <a:spcPts val="600"/>
              </a:spcAft>
              <a:buFont typeface="+mj-lt"/>
              <a:buAutoNum type="alphaUcPeriod"/>
            </a:pPr>
            <a:r>
              <a:rPr lang="es-CL" sz="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 realizado tareas de mantenimiento en el tipo de aeronave a trabajar en un periodo de seis (06) meses en los últimos dos (02) años; y</a:t>
            </a:r>
            <a:endParaRPr lang="es-PE" sz="1800" dirty="0" smtClean="0">
              <a:effectLst/>
              <a:latin typeface="Arial" panose="020B0604020202020204" pitchFamily="34" charset="0"/>
              <a:ea typeface="Times New Roman" panose="02020603050405020304" pitchFamily="18" charset="0"/>
              <a:cs typeface="Arial" panose="020B0604020202020204" pitchFamily="34" charset="0"/>
            </a:endParaRPr>
          </a:p>
          <a:p>
            <a:pPr marL="1257300" marR="0" lvl="2" indent="-342900" algn="just">
              <a:lnSpc>
                <a:spcPts val="1220"/>
              </a:lnSpc>
              <a:spcBef>
                <a:spcPts val="600"/>
              </a:spcBef>
              <a:spcAft>
                <a:spcPts val="600"/>
              </a:spcAft>
              <a:buFont typeface="+mj-lt"/>
              <a:buAutoNum type="alphaUcPeriod"/>
            </a:pPr>
            <a:r>
              <a:rPr lang="es-CL" sz="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el caso de que vaya a emitir una CCM haya ejercido la facultades de certificador en un período de seis (06) meses en los últimos dos (02) años </a:t>
            </a:r>
            <a:r>
              <a:rPr lang="es-CL" sz="1200" dirty="0" smtClean="0">
                <a:effectLst/>
                <a:latin typeface="Arial" panose="020B0604020202020204" pitchFamily="34" charset="0"/>
                <a:ea typeface="Times New Roman" panose="02020603050405020304" pitchFamily="18" charset="0"/>
                <a:cs typeface="Arial" panose="020B0604020202020204" pitchFamily="34" charset="0"/>
              </a:rPr>
              <a:t>de acuerdo a lo establecido en LAR 43.210 (b) (3).</a:t>
            </a:r>
            <a:endParaRPr lang="es-PE" sz="1800" dirty="0" smtClean="0">
              <a:effectLst/>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cumple con los requisitos establecidos en el numeral 1 (iii), (iv) y (v).</a:t>
            </a:r>
          </a:p>
          <a:p>
            <a:pPr marL="800100" marR="0" lvl="1" indent="-342900" algn="just">
              <a:lnSpc>
                <a:spcPts val="1220"/>
              </a:lnSpc>
              <a:spcBef>
                <a:spcPts val="600"/>
              </a:spcBef>
              <a:spcAft>
                <a:spcPts val="600"/>
              </a:spcAft>
              <a:buFont typeface="+mj-lt"/>
              <a:buAutoNum type="romanLcPeriod"/>
            </a:pP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lnSpc>
                <a:spcPts val="1220"/>
              </a:lnSpc>
              <a:spcBef>
                <a:spcPts val="600"/>
              </a:spcBef>
              <a:spcAft>
                <a:spcPts val="600"/>
              </a:spcAft>
              <a:buSzPts val="1000"/>
              <a:buFont typeface="Arial" panose="020B0604020202020204" pitchFamily="34" charset="0"/>
              <a:buAutoNum type="arabicParenR"/>
            </a:pPr>
            <a:r>
              <a:rPr lang="es-CL" sz="1200" u="none" strike="noStrike" dirty="0" smtClean="0">
                <a:solidFill>
                  <a:srgbClr val="000000"/>
                </a:solidFill>
                <a:effectLst/>
                <a:latin typeface="Arial" panose="020B0604020202020204" pitchFamily="34" charset="0"/>
                <a:ea typeface="Times New Roman" panose="02020603050405020304" pitchFamily="18" charset="0"/>
              </a:rPr>
              <a:t>Una persona trabajando bajo la supervisión de un poseedor de una licencia y que no pertenece a una OMA, para sustentar que cuenta con la competencia para realizar los trabajos solicitados debe como mínimo demostrar que:</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ha recibido la instrucción en el tipo de aeronave en la cual realizará las tareas de mantenimiento y que esta instrucción haya sido aprobada por la organización encargada de dictar el curso respectivo, que puede ser un CIAC 147 o en la fábrica; y</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lnSpc>
                <a:spcPts val="1220"/>
              </a:lnSpc>
              <a:spcBef>
                <a:spcPts val="600"/>
              </a:spcBef>
              <a:spcAft>
                <a:spcPts val="600"/>
              </a:spcAft>
              <a:buFont typeface="+mj-lt"/>
              <a:buAutoNum type="romanLcPeriod"/>
            </a:pPr>
            <a:r>
              <a:rPr lang="es-CL" sz="1200" dirty="0" smtClean="0">
                <a:solidFill>
                  <a:srgbClr val="000000"/>
                </a:solidFill>
                <a:effectLst/>
                <a:latin typeface="Arial" panose="020B0604020202020204" pitchFamily="34" charset="0"/>
                <a:ea typeface="Times New Roman" panose="02020603050405020304" pitchFamily="18" charset="0"/>
              </a:rPr>
              <a:t>que ha realizado tareas de mantenimiento en el tipo de aeronave que va a trabajar. </a:t>
            </a:r>
            <a:endParaRPr lang="es-PE" sz="18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22</a:t>
            </a:fld>
            <a:endParaRPr lang="en-US"/>
          </a:p>
        </p:txBody>
      </p:sp>
    </p:spTree>
    <p:extLst>
      <p:ext uri="{BB962C8B-B14F-4D97-AF65-F5344CB8AC3E}">
        <p14:creationId xmlns:p14="http://schemas.microsoft.com/office/powerpoint/2010/main" val="416344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indent="-571500" algn="just">
              <a:spcBef>
                <a:spcPts val="0"/>
              </a:spcBef>
              <a:spcAft>
                <a:spcPts val="0"/>
              </a:spcAft>
              <a:tabLst>
                <a:tab pos="342900" algn="l"/>
                <a:tab pos="571500" algn="l"/>
              </a:tabLst>
            </a:pPr>
            <a:r>
              <a:rPr lang="es-ES" sz="1200" b="1" dirty="0" smtClean="0">
                <a:effectLst/>
                <a:latin typeface="Arial" panose="020B0604020202020204" pitchFamily="34" charset="0"/>
                <a:ea typeface="Times New Roman" panose="02020603050405020304" pitchFamily="18" charset="0"/>
              </a:rPr>
              <a:t>43.105	</a:t>
            </a:r>
            <a:r>
              <a:rPr lang="es-BO" sz="1200" b="1" dirty="0" smtClean="0">
                <a:effectLst/>
                <a:latin typeface="Arial" panose="020B0604020202020204" pitchFamily="34" charset="0"/>
                <a:ea typeface="Times New Roman" panose="02020603050405020304" pitchFamily="18" charset="0"/>
              </a:rPr>
              <a:t>Informe </a:t>
            </a:r>
            <a:r>
              <a:rPr lang="es-PE" sz="1200" b="1" dirty="0" smtClean="0">
                <a:effectLst/>
                <a:latin typeface="Arial" panose="020B0604020202020204" pitchFamily="34" charset="0"/>
                <a:ea typeface="Times New Roman" panose="02020603050405020304" pitchFamily="18" charset="0"/>
              </a:rPr>
              <a:t>sobre fallas, casos de mal funcionamiento y defectos</a:t>
            </a:r>
            <a:endParaRPr lang="es-PE" sz="12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tabLst>
                <a:tab pos="342900" algn="l"/>
              </a:tabLst>
            </a:pPr>
            <a:r>
              <a:rPr lang="es-ES" sz="1200" b="1" dirty="0" smtClean="0">
                <a:effectLst/>
                <a:latin typeface="Arial" panose="020B0604020202020204" pitchFamily="34" charset="0"/>
                <a:ea typeface="Times New Roman" panose="02020603050405020304" pitchFamily="18" charset="0"/>
              </a:rPr>
              <a:t> </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(a)	Toda persona que es responsable de emitir la certificación de conformidad de mantenimiento </a:t>
            </a:r>
            <a:r>
              <a:rPr lang="es-PE" sz="1200" b="1" i="0" dirty="0" smtClean="0">
                <a:effectLst/>
                <a:latin typeface="Arial" panose="020B0604020202020204" pitchFamily="34" charset="0"/>
                <a:ea typeface="Times New Roman" panose="02020603050405020304" pitchFamily="18" charset="0"/>
              </a:rPr>
              <a:t>debe</a:t>
            </a:r>
            <a:r>
              <a:rPr lang="es-PE" sz="1200" dirty="0" smtClean="0">
                <a:effectLst/>
                <a:latin typeface="Arial" panose="020B0604020202020204" pitchFamily="34" charset="0"/>
                <a:ea typeface="Times New Roman" panose="02020603050405020304" pitchFamily="18" charset="0"/>
              </a:rPr>
              <a:t> informar a la AAC del </a:t>
            </a:r>
            <a:r>
              <a:rPr lang="es-PE" sz="1200" u="sng" dirty="0" smtClean="0">
                <a:effectLst/>
                <a:latin typeface="Arial" panose="020B0604020202020204" pitchFamily="34" charset="0"/>
                <a:ea typeface="Times New Roman" panose="02020603050405020304" pitchFamily="18" charset="0"/>
              </a:rPr>
              <a:t>Estado de matrícula, a la organización responsable del diseño de tipo o de tipo suplementario y al explotador o propietario</a:t>
            </a:r>
            <a:r>
              <a:rPr lang="es-PE" sz="1200" u="none" dirty="0" smtClean="0">
                <a:effectLst/>
                <a:latin typeface="Arial" panose="020B0604020202020204" pitchFamily="34" charset="0"/>
                <a:ea typeface="Times New Roman" panose="02020603050405020304" pitchFamily="18" charset="0"/>
              </a:rPr>
              <a:t> </a:t>
            </a:r>
            <a:r>
              <a:rPr lang="es-PE" sz="1200" dirty="0" smtClean="0">
                <a:effectLst/>
                <a:latin typeface="Arial" panose="020B0604020202020204" pitchFamily="34" charset="0"/>
                <a:ea typeface="Times New Roman" panose="02020603050405020304" pitchFamily="18" charset="0"/>
              </a:rPr>
              <a:t>de la aeronave, sobre cualquier condición de una aeronave o componente de aeronave que haya identificado que pueda poner en peligro la aeronave.</a:t>
            </a:r>
          </a:p>
          <a:p>
            <a:pPr marL="274320" marR="0" indent="-27432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(b)	Los informes deben ser hechos </a:t>
            </a:r>
            <a:r>
              <a:rPr lang="es-PE" sz="1200" b="1" dirty="0" smtClean="0">
                <a:effectLst/>
                <a:latin typeface="Arial" panose="020B0604020202020204" pitchFamily="34" charset="0"/>
                <a:ea typeface="Times New Roman" panose="02020603050405020304" pitchFamily="18" charset="0"/>
              </a:rPr>
              <a:t>en la forma y manera </a:t>
            </a:r>
            <a:r>
              <a:rPr lang="es-PE" sz="1200" dirty="0" smtClean="0">
                <a:effectLst/>
                <a:latin typeface="Arial" panose="020B0604020202020204" pitchFamily="34" charset="0"/>
                <a:ea typeface="Times New Roman" panose="02020603050405020304" pitchFamily="18" charset="0"/>
              </a:rPr>
              <a:t>indicada por la AAC del Estado de matrícula y deben contener toda la información pertinente sobre la condición que sea de su conocimiento.</a:t>
            </a:r>
          </a:p>
          <a:p>
            <a:pPr marL="274320" marR="0" indent="-27432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(c)	Los informes deben ser enviados en un período no mayor de </a:t>
            </a:r>
            <a:r>
              <a:rPr lang="es-PE" sz="1200" b="1" dirty="0" smtClean="0">
                <a:effectLst/>
                <a:latin typeface="Arial" panose="020B0604020202020204" pitchFamily="34" charset="0"/>
                <a:ea typeface="Times New Roman" panose="02020603050405020304" pitchFamily="18" charset="0"/>
              </a:rPr>
              <a:t>tres (3) días calendarios</a:t>
            </a:r>
            <a:r>
              <a:rPr lang="es-PE" sz="1200" dirty="0" smtClean="0">
                <a:effectLst/>
                <a:latin typeface="Arial" panose="020B0604020202020204" pitchFamily="34" charset="0"/>
                <a:ea typeface="Times New Roman" panose="02020603050405020304" pitchFamily="18" charset="0"/>
              </a:rPr>
              <a:t>, a partir de la identificación de la condición no aeronavegable.</a:t>
            </a:r>
          </a:p>
          <a:p>
            <a:endParaRPr lang="es-PE" dirty="0" smtClean="0"/>
          </a:p>
          <a:p>
            <a:pPr marL="0" marR="0" algn="just">
              <a:lnSpc>
                <a:spcPts val="1220"/>
              </a:lnSpc>
              <a:spcBef>
                <a:spcPts val="600"/>
              </a:spcBef>
              <a:spcAft>
                <a:spcPts val="0"/>
              </a:spcAft>
            </a:pPr>
            <a:r>
              <a:rPr lang="es-CL" sz="1200" b="1" dirty="0" smtClean="0">
                <a:effectLst/>
                <a:latin typeface="Arial" panose="020B0604020202020204" pitchFamily="34" charset="0"/>
                <a:ea typeface="Times New Roman" panose="02020603050405020304" pitchFamily="18" charset="0"/>
              </a:rPr>
              <a:t>MEI 43.105 Informes sobre fallas, casos de mal funcionamiento y defectos</a:t>
            </a: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1200"/>
              </a:spcAft>
            </a:pPr>
            <a:r>
              <a:rPr lang="es-CL" sz="1200" dirty="0" smtClean="0">
                <a:solidFill>
                  <a:srgbClr val="0000FF"/>
                </a:solidFill>
                <a:effectLst/>
                <a:latin typeface="Arial" panose="020B0604020202020204" pitchFamily="34" charset="0"/>
                <a:ea typeface="Times New Roman" panose="02020603050405020304" pitchFamily="18" charset="0"/>
              </a:rPr>
              <a:t>(Ver 43.105 (a) del LAR 43)</a:t>
            </a:r>
          </a:p>
          <a:p>
            <a:pPr marL="0" marR="0" algn="just">
              <a:lnSpc>
                <a:spcPts val="1220"/>
              </a:lnSpc>
              <a:spcBef>
                <a:spcPts val="0"/>
              </a:spcBef>
              <a:spcAft>
                <a:spcPts val="1200"/>
              </a:spcAft>
            </a:pP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lphaLcPeriod"/>
            </a:pPr>
            <a:r>
              <a:rPr lang="es-CL" sz="1200" dirty="0" smtClean="0">
                <a:effectLst/>
                <a:latin typeface="CIDFont+F1"/>
                <a:ea typeface="Times New Roman" panose="02020603050405020304" pitchFamily="18" charset="0"/>
                <a:cs typeface="CIDFont+F1"/>
              </a:rPr>
              <a:t>Las aeronaves están diseñadas y certificadas conforme a normas de aeronavegabilidad. Sin embargo, durante su utilización, es posible que se produzcan fallas, casos de mal funcionamiento, defectos y otros sucesos (dificultades en servicio). Esto </a:t>
            </a:r>
            <a:r>
              <a:rPr lang="es-CL" sz="1200" u="sng" dirty="0" smtClean="0">
                <a:effectLst/>
                <a:latin typeface="CIDFont+F1"/>
                <a:ea typeface="Times New Roman" panose="02020603050405020304" pitchFamily="18" charset="0"/>
                <a:cs typeface="CIDFont+F1"/>
              </a:rPr>
              <a:t>nos indica que es indispensable que el Estado de matrícula se mantenga informado</a:t>
            </a:r>
            <a:r>
              <a:rPr lang="es-CL" sz="1200" u="none" dirty="0" smtClean="0">
                <a:effectLst/>
                <a:latin typeface="CIDFont+F1"/>
                <a:ea typeface="Times New Roman" panose="02020603050405020304" pitchFamily="18" charset="0"/>
                <a:cs typeface="CIDFont+F1"/>
              </a:rPr>
              <a:t> </a:t>
            </a:r>
            <a:r>
              <a:rPr lang="es-CL" sz="1200" dirty="0" smtClean="0">
                <a:effectLst/>
                <a:latin typeface="CIDFont+F1"/>
                <a:ea typeface="Times New Roman" panose="02020603050405020304" pitchFamily="18" charset="0"/>
                <a:cs typeface="CIDFont+F1"/>
              </a:rPr>
              <a:t>de las dificultades en servicio de sus explotadores y organizaciones de mantenimiento.</a:t>
            </a:r>
          </a:p>
          <a:p>
            <a:pPr marL="342900" marR="0" lvl="0" indent="-342900" algn="just">
              <a:spcBef>
                <a:spcPts val="0"/>
              </a:spcBef>
              <a:spcAft>
                <a:spcPts val="0"/>
              </a:spcAft>
              <a:buFont typeface="+mj-lt"/>
              <a:buAutoNum type="alphaLcPeriod"/>
            </a:pPr>
            <a:endParaRPr lang="es-PE" sz="1800" dirty="0" smtClean="0">
              <a:effectLst/>
              <a:latin typeface="Times New Roman" panose="02020603050405020304" pitchFamily="18" charset="0"/>
              <a:ea typeface="Times New Roman" panose="02020603050405020304" pitchFamily="18" charset="0"/>
              <a:cs typeface="+mn-cs"/>
            </a:endParaRPr>
          </a:p>
          <a:p>
            <a:pPr marL="342900" marR="0" lvl="0" indent="-342900" algn="just">
              <a:spcBef>
                <a:spcPts val="0"/>
              </a:spcBef>
              <a:spcAft>
                <a:spcPts val="0"/>
              </a:spcAft>
              <a:buFont typeface="+mj-lt"/>
              <a:buAutoNum type="alphaLcPeriod"/>
            </a:pPr>
            <a:r>
              <a:rPr lang="es-CL" sz="1200" dirty="0" smtClean="0">
                <a:effectLst/>
                <a:latin typeface="CIDFont+F1"/>
                <a:ea typeface="Times New Roman" panose="02020603050405020304" pitchFamily="18" charset="0"/>
                <a:cs typeface="CIDFont+F1"/>
              </a:rPr>
              <a:t>Por otra parte, también es esencial mantener a la organización de diseño de tipo y al Estado de diseño informados de las dificultades en servicio. La </a:t>
            </a:r>
            <a:r>
              <a:rPr lang="es-CL" sz="1200" b="1" dirty="0" smtClean="0">
                <a:effectLst/>
                <a:latin typeface="CIDFont+F1"/>
                <a:ea typeface="Times New Roman" panose="02020603050405020304" pitchFamily="18" charset="0"/>
                <a:cs typeface="CIDFont+F1"/>
              </a:rPr>
              <a:t>organización de diseño de tipo</a:t>
            </a:r>
            <a:r>
              <a:rPr lang="es-CL" sz="1200" dirty="0" smtClean="0">
                <a:effectLst/>
                <a:latin typeface="CIDFont+F1"/>
                <a:ea typeface="Times New Roman" panose="02020603050405020304" pitchFamily="18" charset="0"/>
                <a:cs typeface="CIDFont+F1"/>
              </a:rPr>
              <a:t>, que recibe esta clase de información de todos los explotadores del tipo de aeronave, está en las mejores condiciones de </a:t>
            </a:r>
            <a:r>
              <a:rPr lang="es-CL" sz="1200" b="1" dirty="0" smtClean="0">
                <a:effectLst/>
                <a:latin typeface="CIDFont+F1"/>
                <a:ea typeface="Times New Roman" panose="02020603050405020304" pitchFamily="18" charset="0"/>
                <a:cs typeface="CIDFont+F1"/>
              </a:rPr>
              <a:t>formular recomendaciones para solucionar los problemas de la aeronave </a:t>
            </a:r>
            <a:r>
              <a:rPr lang="es-CL" sz="1200" dirty="0" smtClean="0">
                <a:effectLst/>
                <a:latin typeface="CIDFont+F1"/>
                <a:ea typeface="Times New Roman" panose="02020603050405020304" pitchFamily="18" charset="0"/>
                <a:cs typeface="CIDFont+F1"/>
              </a:rPr>
              <a:t>en servicio. Si es necesario, el Estado de diseño, por ser la autoridad encargada de la certificación del tipo de aeronave, asignará carácter obligatorio a estas recomendaciones e iniciará cambios en los requisitos de aeronavegabilidad, si procede.</a:t>
            </a:r>
          </a:p>
          <a:p>
            <a:pPr marL="0" marR="0" lvl="0" indent="0" algn="just">
              <a:spcBef>
                <a:spcPts val="0"/>
              </a:spcBef>
              <a:spcAft>
                <a:spcPts val="0"/>
              </a:spcAft>
              <a:buFont typeface="+mj-lt"/>
              <a:buNone/>
            </a:pPr>
            <a:endParaRPr lang="es-PE" sz="1800" dirty="0" smtClean="0">
              <a:effectLst/>
              <a:latin typeface="Times New Roman" panose="02020603050405020304" pitchFamily="18" charset="0"/>
              <a:ea typeface="Times New Roman" panose="02020603050405020304" pitchFamily="18" charset="0"/>
            </a:endParaRPr>
          </a:p>
          <a:p>
            <a:pPr marL="0" marR="0">
              <a:spcBef>
                <a:spcPts val="1200"/>
              </a:spcBef>
              <a:spcAft>
                <a:spcPts val="0"/>
              </a:spcAft>
            </a:pPr>
            <a:r>
              <a:rPr lang="es-CL" sz="1200" b="1" dirty="0" smtClean="0">
                <a:effectLst/>
                <a:latin typeface="Arial" panose="020B0604020202020204" pitchFamily="34" charset="0"/>
                <a:ea typeface="Times New Roman" panose="02020603050405020304" pitchFamily="18" charset="0"/>
              </a:rPr>
              <a:t>MAC 43.105(a) Informes sobre fallas, casos de mal funcionamiento y defectos</a:t>
            </a: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CL" sz="1200" u="sng" dirty="0" smtClean="0">
                <a:solidFill>
                  <a:srgbClr val="0000FF"/>
                </a:solidFill>
                <a:effectLst/>
                <a:latin typeface="Arial" panose="020B0604020202020204" pitchFamily="34" charset="0"/>
                <a:ea typeface="Times New Roman" panose="02020603050405020304" pitchFamily="18" charset="0"/>
              </a:rPr>
              <a:t>(Ver 43.105(a) del LAR 43)</a:t>
            </a: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CL" sz="1100" dirty="0" smtClean="0">
                <a:effectLst/>
                <a:latin typeface="CIDFont+F1"/>
                <a:ea typeface="Times New Roman" panose="02020603050405020304" pitchFamily="18" charset="0"/>
                <a:cs typeface="CIDFont+F1"/>
              </a:rPr>
              <a:t> </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r>
              <a:rPr lang="es-CL"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Toda persona u organización responsables de emitir un CCM </a:t>
            </a: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 descubren, o son avisados de, una condición sobre una aeronave o componente de aeronave que pueda generar un peligro para su operación, deben informar esta condición a la AAC del Estado de matrícula, a la organización responsable del diseño de tipo o de tipo suplementario y al explotador o propietario de la aeronave. Esto lo pueden informar en forma independiente o si pertenecen a una OMA a través del procedimiento establecido por la misma, tal como lo indica la CA-AIR-145-001.</a:t>
            </a: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endParaRPr lang="es-PE"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 mecánico de mantenimiento que no pertenezca a una OMA, debe recolectar y evaluar las fallas, casos de mal funcionamiento y defectos para notificarlas en un período no mayor de tres (3) días calendarios, a partir de la identificación de cualquiera de estos eventos.  El </a:t>
            </a:r>
            <a:r>
              <a:rPr lang="es-CL"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objetivo de esto es identificar e informar los factores que pueden contribuir a un incidente o accidente</a:t>
            </a: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La transmisión de la información debe hacerla a través del explotador de la aeronave a la cual le está efectuando trabajos de mantenimiento.</a:t>
            </a: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endParaRPr lang="es-PE"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Existen fallas, casos de mal funcionamiento y defectos que puede </a:t>
            </a:r>
            <a:r>
              <a:rPr lang="es-CL"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poner seriamente en peligro a una aeronave</a:t>
            </a: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como por ejemplo: una falla por un trabajo mal realizado, rajaduras importantes, deformaciones permanentes, quemaduras o corrosiones importantes en la estructura encontradas durante una inspección o cualquier otra tarea de mantenimiento realizada en la aeronave, motor, hélice o sistema del rotor de un helicóptero, entre otros componentes de la aeronave.</a:t>
            </a: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endParaRPr lang="es-PE"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eriod"/>
              <a:tabLst>
                <a:tab pos="228600" algn="l"/>
                <a:tab pos="3416300" algn="l"/>
              </a:tabLst>
            </a:pPr>
            <a:r>
              <a:rPr lang="es-CL"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 después de analizar el hallazgo se establece que puede ser considerado como una anormalidad, entonces debe ser informado lo antes posible. Las aeronaves antiguas normalmente presentan corrosión y/o deformaciones cuya reparación ya está prevista en los datos de mantenimiento emitidos por la organización responsable del diseño de tipo, por lo que si se detectan estas deficiencias no se necesita reportarlas. Un ejemplo de lo que puede ser necesario reportar es el siguiente: un modelo nuevo de aeronave certificada con pocas horas totales de vuelo que en una inspección anual </a:t>
            </a:r>
            <a:r>
              <a:rPr lang="es-CL" sz="1200" dirty="0" smtClean="0">
                <a:effectLst/>
                <a:latin typeface="Arial" panose="020B0604020202020204" pitchFamily="34" charset="0"/>
                <a:ea typeface="Times New Roman" panose="02020603050405020304" pitchFamily="18" charset="0"/>
                <a:cs typeface="Times New Roman" panose="02020603050405020304" pitchFamily="18" charset="0"/>
              </a:rPr>
              <a:t>o de acuerdo a su programa de mantenimiento presenta una deformación o daño en una estructura primaria cuya reparación no está prevista en los datos de mantenimiento de dicha aeronave.</a:t>
            </a:r>
            <a:endParaRPr lang="es-PE"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PE" dirty="0" smtClean="0"/>
          </a:p>
          <a:p>
            <a:endParaRPr lang="es-PE" dirty="0" smtClean="0"/>
          </a:p>
          <a:p>
            <a:endParaRPr lang="es-PE" dirty="0" smtClean="0"/>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23</a:t>
            </a:fld>
            <a:endParaRPr lang="en-US"/>
          </a:p>
        </p:txBody>
      </p:sp>
    </p:spTree>
    <p:extLst>
      <p:ext uri="{BB962C8B-B14F-4D97-AF65-F5344CB8AC3E}">
        <p14:creationId xmlns:p14="http://schemas.microsoft.com/office/powerpoint/2010/main" val="416700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fontAlgn="auto" hangingPunct="1">
              <a:lnSpc>
                <a:spcPct val="125000"/>
              </a:lnSpc>
              <a:spcBef>
                <a:spcPts val="0"/>
              </a:spcBef>
              <a:spcAft>
                <a:spcPts val="0"/>
              </a:spcAft>
              <a:defRPr/>
            </a:pPr>
            <a:r>
              <a:rPr lang="es-PE" sz="1200" kern="0" dirty="0" smtClean="0">
                <a:solidFill>
                  <a:sysClr val="windowText" lastClr="000000"/>
                </a:solidFill>
                <a:latin typeface="Avenir Roman"/>
                <a:sym typeface="Avenir Roman"/>
              </a:rPr>
              <a:t>La competencia del personal se establece a través de atributos personales, los cuales deberían estar identificados por la OM. Un ejemplo de atributos a considerar para establecer la competencia del personal sería:</a:t>
            </a:r>
          </a:p>
          <a:p>
            <a:pPr algn="just" eaLnBrk="1" fontAlgn="auto" hangingPunct="1">
              <a:lnSpc>
                <a:spcPct val="125000"/>
              </a:lnSpc>
              <a:spcBef>
                <a:spcPts val="0"/>
              </a:spcBef>
              <a:spcAft>
                <a:spcPts val="0"/>
              </a:spcAft>
              <a:defRPr/>
            </a:pPr>
            <a:endParaRPr lang="es-PE" sz="1200" kern="0" dirty="0" smtClean="0">
              <a:solidFill>
                <a:sysClr val="windowText" lastClr="000000"/>
              </a:solidFill>
              <a:latin typeface="Avenir Roman"/>
              <a:sym typeface="Avenir Roman"/>
            </a:endParaRPr>
          </a:p>
          <a:p>
            <a:pPr marL="857250" indent="-857250" algn="just" eaLnBrk="1" fontAlgn="auto" hangingPunct="1">
              <a:lnSpc>
                <a:spcPct val="125000"/>
              </a:lnSpc>
              <a:spcBef>
                <a:spcPts val="0"/>
              </a:spcBef>
              <a:spcAft>
                <a:spcPts val="0"/>
              </a:spcAft>
              <a:buFont typeface="Arial"/>
              <a:buChar char="•"/>
              <a:defRPr/>
            </a:pPr>
            <a:r>
              <a:rPr lang="es-PE" sz="1200" b="1" u="sng" kern="0" dirty="0" smtClean="0">
                <a:solidFill>
                  <a:sysClr val="windowText" lastClr="000000"/>
                </a:solidFill>
                <a:latin typeface="Avenir Roman"/>
                <a:sym typeface="Avenir Roman"/>
              </a:rPr>
              <a:t>Conocimiento</a:t>
            </a:r>
            <a:r>
              <a:rPr lang="es-PE" sz="1200" kern="0" dirty="0" smtClean="0">
                <a:solidFill>
                  <a:sysClr val="windowText" lastClr="000000"/>
                </a:solidFill>
                <a:latin typeface="Avenir Roman"/>
                <a:sym typeface="Avenir Roman"/>
              </a:rPr>
              <a:t>: saber </a:t>
            </a:r>
            <a:r>
              <a:rPr lang="es-PE" sz="1200" b="1" kern="0" dirty="0" smtClean="0">
                <a:solidFill>
                  <a:sysClr val="windowText" lastClr="000000"/>
                </a:solidFill>
                <a:latin typeface="Avenir Roman"/>
                <a:sym typeface="Avenir Roman"/>
              </a:rPr>
              <a:t>qué hacer y porqué</a:t>
            </a:r>
            <a:r>
              <a:rPr lang="es-PE" sz="1200" kern="0" dirty="0" smtClean="0">
                <a:solidFill>
                  <a:sysClr val="windowText" lastClr="000000"/>
                </a:solidFill>
                <a:latin typeface="Avenir Roman"/>
                <a:sym typeface="Avenir Roman"/>
              </a:rPr>
              <a:t>.  Este atributo está compuesto por la calificación o estudios y la capacitación o instrucción;</a:t>
            </a:r>
          </a:p>
          <a:p>
            <a:pPr marL="857250" indent="-857250" algn="just" eaLnBrk="1" fontAlgn="auto" hangingPunct="1">
              <a:lnSpc>
                <a:spcPct val="125000"/>
              </a:lnSpc>
              <a:spcBef>
                <a:spcPts val="0"/>
              </a:spcBef>
              <a:spcAft>
                <a:spcPts val="0"/>
              </a:spcAft>
              <a:buFont typeface="Arial"/>
              <a:buChar char="•"/>
              <a:defRPr/>
            </a:pPr>
            <a:r>
              <a:rPr lang="es-PE" sz="1200" b="1" u="sng" kern="0" dirty="0" smtClean="0">
                <a:solidFill>
                  <a:sysClr val="windowText" lastClr="000000"/>
                </a:solidFill>
                <a:latin typeface="Avenir Roman"/>
                <a:sym typeface="Avenir Roman"/>
              </a:rPr>
              <a:t>Habilidad</a:t>
            </a:r>
            <a:r>
              <a:rPr lang="es-PE" sz="1200" kern="0" dirty="0" smtClean="0">
                <a:solidFill>
                  <a:sysClr val="windowText" lastClr="000000"/>
                </a:solidFill>
                <a:latin typeface="Avenir Roman"/>
                <a:sym typeface="Avenir Roman"/>
              </a:rPr>
              <a:t>: técnica, destreza, saber </a:t>
            </a:r>
            <a:r>
              <a:rPr lang="es-PE" sz="1200" b="1" kern="0" dirty="0" smtClean="0">
                <a:solidFill>
                  <a:sysClr val="windowText" lastClr="000000"/>
                </a:solidFill>
                <a:latin typeface="Avenir Roman"/>
                <a:sym typeface="Avenir Roman"/>
              </a:rPr>
              <a:t>cómo</a:t>
            </a:r>
            <a:r>
              <a:rPr lang="es-PE" sz="1200" kern="0" dirty="0" smtClean="0">
                <a:solidFill>
                  <a:sysClr val="windowText" lastClr="000000"/>
                </a:solidFill>
                <a:latin typeface="Avenir Roman"/>
                <a:sym typeface="Avenir Roman"/>
              </a:rPr>
              <a:t> </a:t>
            </a:r>
            <a:r>
              <a:rPr lang="es-PE" sz="1200" b="1" kern="0" dirty="0" smtClean="0">
                <a:solidFill>
                  <a:sysClr val="windowText" lastClr="000000"/>
                </a:solidFill>
                <a:latin typeface="Avenir Roman"/>
                <a:sym typeface="Avenir Roman"/>
              </a:rPr>
              <a:t>hacer</a:t>
            </a:r>
            <a:r>
              <a:rPr lang="es-PE" sz="1200" kern="0" dirty="0" smtClean="0">
                <a:solidFill>
                  <a:sysClr val="windowText" lastClr="000000"/>
                </a:solidFill>
                <a:latin typeface="Avenir Roman"/>
                <a:sym typeface="Avenir Roman"/>
              </a:rPr>
              <a:t>;</a:t>
            </a:r>
          </a:p>
          <a:p>
            <a:pPr marL="857250" indent="-857250" algn="just" eaLnBrk="1" fontAlgn="auto" hangingPunct="1">
              <a:lnSpc>
                <a:spcPct val="125000"/>
              </a:lnSpc>
              <a:spcBef>
                <a:spcPts val="0"/>
              </a:spcBef>
              <a:spcAft>
                <a:spcPts val="0"/>
              </a:spcAft>
              <a:buFont typeface="Arial"/>
              <a:buChar char="•"/>
              <a:defRPr/>
            </a:pPr>
            <a:r>
              <a:rPr lang="es-PE" sz="1200" b="1" u="sng" kern="0" dirty="0" smtClean="0">
                <a:solidFill>
                  <a:sysClr val="windowText" lastClr="000000"/>
                </a:solidFill>
                <a:latin typeface="Avenir Roman"/>
                <a:sym typeface="Avenir Roman"/>
              </a:rPr>
              <a:t>Experiencia</a:t>
            </a:r>
            <a:r>
              <a:rPr lang="es-PE" sz="1200" kern="0" dirty="0" smtClean="0">
                <a:solidFill>
                  <a:sysClr val="windowText" lastClr="000000"/>
                </a:solidFill>
                <a:latin typeface="Avenir Roman"/>
                <a:sym typeface="Avenir Roman"/>
              </a:rPr>
              <a:t>: como hacer algo; y</a:t>
            </a:r>
          </a:p>
          <a:p>
            <a:pPr marL="857250" indent="-857250" algn="just" eaLnBrk="1" fontAlgn="auto" hangingPunct="1">
              <a:lnSpc>
                <a:spcPct val="125000"/>
              </a:lnSpc>
              <a:spcBef>
                <a:spcPts val="0"/>
              </a:spcBef>
              <a:spcAft>
                <a:spcPts val="0"/>
              </a:spcAft>
              <a:buFont typeface="Arial"/>
              <a:buChar char="•"/>
              <a:defRPr/>
            </a:pPr>
            <a:r>
              <a:rPr lang="es-PE" sz="1200" b="1" u="sng" kern="0" dirty="0" smtClean="0">
                <a:solidFill>
                  <a:sysClr val="windowText" lastClr="000000"/>
                </a:solidFill>
                <a:latin typeface="Avenir Roman"/>
                <a:sym typeface="Avenir Roman"/>
              </a:rPr>
              <a:t>Actitud</a:t>
            </a:r>
            <a:r>
              <a:rPr lang="es-PE" sz="1200" kern="0" dirty="0" smtClean="0">
                <a:solidFill>
                  <a:sysClr val="windowText" lastClr="000000"/>
                </a:solidFill>
                <a:latin typeface="Avenir Roman"/>
                <a:sym typeface="Avenir Roman"/>
              </a:rPr>
              <a:t>: interés, determinación y </a:t>
            </a:r>
            <a:r>
              <a:rPr lang="es-PE" sz="1200" b="1" kern="0" dirty="0" smtClean="0">
                <a:solidFill>
                  <a:sysClr val="windowText" lastClr="000000"/>
                </a:solidFill>
                <a:latin typeface="Avenir Roman"/>
                <a:sym typeface="Avenir Roman"/>
              </a:rPr>
              <a:t>querer hacer</a:t>
            </a:r>
            <a:r>
              <a:rPr lang="es-PE" sz="1200" kern="0" dirty="0" smtClean="0">
                <a:solidFill>
                  <a:sysClr val="windowText" lastClr="000000"/>
                </a:solidFill>
                <a:latin typeface="Avenir Roman"/>
                <a:sym typeface="Avenir Roman"/>
              </a:rPr>
              <a:t>.</a:t>
            </a:r>
          </a:p>
          <a:p>
            <a:pPr eaLnBrk="1" fontAlgn="auto" hangingPunct="1">
              <a:lnSpc>
                <a:spcPct val="125000"/>
              </a:lnSpc>
              <a:spcBef>
                <a:spcPts val="0"/>
              </a:spcBef>
              <a:spcAft>
                <a:spcPts val="0"/>
              </a:spcAft>
              <a:defRPr/>
            </a:pPr>
            <a:endParaRPr lang="es-ES" sz="1200" kern="0" dirty="0" smtClean="0">
              <a:solidFill>
                <a:sysClr val="windowText" lastClr="000000"/>
              </a:solidFill>
              <a:latin typeface="Avenir Roman"/>
              <a:sym typeface="Avenir Roman"/>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5</a:t>
            </a:fld>
            <a:endParaRPr lang="en-US"/>
          </a:p>
        </p:txBody>
      </p:sp>
    </p:spTree>
    <p:extLst>
      <p:ext uri="{BB962C8B-B14F-4D97-AF65-F5344CB8AC3E}">
        <p14:creationId xmlns:p14="http://schemas.microsoft.com/office/powerpoint/2010/main" val="608571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tabLst>
                <a:tab pos="342900" algn="l"/>
                <a:tab pos="457200" algn="l"/>
              </a:tabLst>
            </a:pPr>
            <a:r>
              <a:rPr lang="es-PE" sz="1200" b="1" dirty="0" smtClean="0">
                <a:effectLst/>
                <a:latin typeface="Arial" panose="020B0604020202020204" pitchFamily="34" charset="0"/>
                <a:ea typeface="Times New Roman" panose="02020603050405020304" pitchFamily="18" charset="0"/>
              </a:rPr>
              <a:t>43.110	Falsificación, reproducción o alteración de registros de mantenimiento</a:t>
            </a:r>
            <a:endParaRPr lang="es-PE" sz="12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tabLst>
                <a:tab pos="342900" algn="l"/>
              </a:tabLst>
            </a:pPr>
            <a:r>
              <a:rPr lang="es-PE" sz="1200" b="1" dirty="0" smtClean="0">
                <a:effectLst/>
                <a:latin typeface="Arial" panose="020B0604020202020204" pitchFamily="34" charset="0"/>
                <a:ea typeface="Times New Roman" panose="02020603050405020304" pitchFamily="18" charset="0"/>
              </a:rPr>
              <a:t> </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(a)	Ninguna persona u organización puede ser causante directa o indirectamente de:</a:t>
            </a:r>
          </a:p>
          <a:p>
            <a:pPr marL="0" marR="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Anotaciones fraudulentas o intencionalmente falsas, en los registros de mantenimiento o informes requeridos, archivados o usados, para demostrar cumplimiento con cualquier requerimiento de este Reglamento;</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reproducción, con propósitos fraudulentos, de cualquier registro o informe requerido por este Reglamento; o</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alteraciones con propósitos fraudulentos, de cualquier registro o informe requerido por este Reglamento.</a:t>
            </a: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(b)	La realización de un acto prohibido por parte de cualquier persona u organización de acuerdo con lo indicado en el párrafo (a) de esta Sección, será motivo para suspender o revocar cualquier autorización, certificación o licencia dada por la AAC competente a esa persona u organización.</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24</a:t>
            </a:fld>
            <a:endParaRPr lang="en-US"/>
          </a:p>
        </p:txBody>
      </p:sp>
    </p:spTree>
    <p:extLst>
      <p:ext uri="{BB962C8B-B14F-4D97-AF65-F5344CB8AC3E}">
        <p14:creationId xmlns:p14="http://schemas.microsoft.com/office/powerpoint/2010/main" val="72871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pPr>
            <a:r>
              <a:rPr lang="es-PE" sz="1200" b="1" dirty="0" smtClean="0">
                <a:effectLst/>
                <a:latin typeface="Arial" panose="020B0604020202020204" pitchFamily="34" charset="0"/>
                <a:ea typeface="Times New Roman" panose="02020603050405020304" pitchFamily="18" charset="0"/>
              </a:rPr>
              <a:t>43.200 Personas u organizaciones autorizadas a realizar mantenimiento</a:t>
            </a: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Times New Roman" panose="02020603050405020304" pitchFamily="18" charset="0"/>
              </a:rPr>
              <a:t>(a)	Solamente las siguientes personas y organizaciones pueden realizar mantenimiento </a:t>
            </a:r>
            <a:r>
              <a:rPr lang="es-PE" sz="1200" b="1" dirty="0" smtClean="0">
                <a:effectLst/>
                <a:latin typeface="Arial" panose="020B0604020202020204" pitchFamily="34" charset="0"/>
                <a:ea typeface="Times New Roman" panose="02020603050405020304" pitchFamily="18" charset="0"/>
              </a:rPr>
              <a:t>de acuerdo a sus atribuciones o su lista de capacidades</a:t>
            </a:r>
            <a:r>
              <a:rPr lang="es-PE" sz="1200" dirty="0" smtClean="0">
                <a:effectLst/>
                <a:latin typeface="Arial" panose="020B0604020202020204" pitchFamily="34" charset="0"/>
                <a:ea typeface="Times New Roman" panose="02020603050405020304" pitchFamily="18" charset="0"/>
              </a:rPr>
              <a:t>, según corresponda:</a:t>
            </a:r>
          </a:p>
          <a:p>
            <a:pPr marL="0" marR="0" algn="just">
              <a:spcBef>
                <a:spcPts val="0"/>
              </a:spcBef>
              <a:spcAft>
                <a:spcPts val="0"/>
              </a:spcAft>
            </a:pPr>
            <a:r>
              <a:rPr lang="es-PE" sz="1200" dirty="0" smtClean="0">
                <a:effectLst/>
                <a:latin typeface="Arial" panose="020B0604020202020204" pitchFamily="34" charset="0"/>
                <a:ea typeface="Times New Roman" panose="02020603050405020304" pitchFamily="18" charset="0"/>
              </a:rPr>
              <a:t>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Una </a:t>
            </a:r>
            <a:r>
              <a:rPr lang="es-PE" sz="1200" dirty="0" smtClean="0">
                <a:effectLst/>
                <a:latin typeface="Arial" panose="020B0604020202020204" pitchFamily="34" charset="0"/>
                <a:ea typeface="Calibri" panose="020F0502020204030204" pitchFamily="34" charset="0"/>
              </a:rPr>
              <a:t>organización de mantenimiento aprobada</a:t>
            </a:r>
            <a:r>
              <a:rPr lang="es-PE" sz="1200" dirty="0" smtClean="0">
                <a:effectLst/>
                <a:latin typeface="Arial" panose="020B0604020202020204" pitchFamily="34" charset="0"/>
                <a:ea typeface="Times New Roman" panose="02020603050405020304" pitchFamily="18" charset="0"/>
              </a:rPr>
              <a:t> OMA LAR 145 de acuerdo a su lista de capacidades aprobada.</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titular de una licencia otorgada o convalidada por un Estado del SRVSOP de acuerdo a sus atribuciones.</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Una persona trabajando bajo la supervisión de un poseedor de una licencia otorgada o convalidada por un Estado del SRVSOP o bajo la supervisión de una OMA LAR 145.</a:t>
            </a:r>
          </a:p>
          <a:p>
            <a:pPr marL="457200" marR="0" lvl="1" indent="0" algn="just">
              <a:spcBef>
                <a:spcPts val="0"/>
              </a:spcBef>
              <a:spcAft>
                <a:spcPts val="0"/>
              </a:spcAft>
              <a:buFont typeface="+mj-lt"/>
              <a:buNone/>
              <a:tabLst>
                <a:tab pos="457200" algn="l"/>
              </a:tabLst>
            </a:pPr>
            <a:endParaRPr lang="es-PE" sz="1200" dirty="0" smtClean="0">
              <a:effectLst/>
              <a:latin typeface="Arial" panose="020B0604020202020204" pitchFamily="34" charset="0"/>
              <a:ea typeface="Times New Roman" panose="02020603050405020304" pitchFamily="18" charset="0"/>
            </a:endParaRPr>
          </a:p>
          <a:p>
            <a:pPr marL="0" marR="0" algn="just">
              <a:lnSpc>
                <a:spcPts val="1220"/>
              </a:lnSpc>
              <a:spcBef>
                <a:spcPts val="1200"/>
              </a:spcBef>
              <a:spcAft>
                <a:spcPts val="0"/>
              </a:spcAft>
            </a:pPr>
            <a:r>
              <a:rPr lang="es-CL" sz="1800" b="1" dirty="0" smtClean="0">
                <a:effectLst/>
                <a:latin typeface="Arial" panose="020B0604020202020204" pitchFamily="34" charset="0"/>
                <a:ea typeface="Times New Roman" panose="02020603050405020304" pitchFamily="18" charset="0"/>
              </a:rPr>
              <a:t>MAC 43.200 (a) (3) Personas u organizaciones autorizadas a realizar mantenimiento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800" u="sng" dirty="0" smtClean="0">
                <a:solidFill>
                  <a:srgbClr val="0000FF"/>
                </a:solidFill>
                <a:effectLst/>
                <a:latin typeface="Arial" panose="020B0604020202020204" pitchFamily="34" charset="0"/>
                <a:ea typeface="Times New Roman" panose="02020603050405020304" pitchFamily="18" charset="0"/>
              </a:rPr>
              <a:t>(Ver Párrafo 43.200 (a) (3) del LAR 43)</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600"/>
              </a:spcBef>
              <a:spcAft>
                <a:spcPts val="0"/>
              </a:spcAft>
            </a:pPr>
            <a:endParaRPr lang="es-PE" sz="2800" dirty="0" smtClean="0">
              <a:solidFill>
                <a:srgbClr val="000000"/>
              </a:solidFill>
              <a:effectLst/>
              <a:latin typeface="Times New Roman" panose="02020603050405020304" pitchFamily="18" charset="0"/>
              <a:ea typeface="Times New Roman" panose="02020603050405020304" pitchFamily="18" charset="0"/>
            </a:endParaRPr>
          </a:p>
          <a:p>
            <a:pPr marL="0" marR="0" algn="just">
              <a:lnSpc>
                <a:spcPts val="1220"/>
              </a:lnSpc>
              <a:spcBef>
                <a:spcPts val="600"/>
              </a:spcBef>
              <a:spcAft>
                <a:spcPts val="0"/>
              </a:spcAft>
            </a:pPr>
            <a:r>
              <a:rPr lang="es-CL" sz="1800" dirty="0" smtClean="0">
                <a:solidFill>
                  <a:srgbClr val="000000"/>
                </a:solidFill>
                <a:effectLst/>
                <a:latin typeface="Arial" panose="020B0604020202020204" pitchFamily="34" charset="0"/>
                <a:ea typeface="Times New Roman" panose="02020603050405020304" pitchFamily="18" charset="0"/>
              </a:rPr>
              <a:t>La(s) persona(s) que está(n) trabajando bajo la supervisión de un poseedor de una licencia otorgada o convalidada por un Estado del SRVSOP, solo podrá(n) realizar las tareas de mantenimiento que la persona con licencia que lo supervisa está autorizada a efectuar por la AAC local. Además, la persona con licencia debe estar presente durante la ejecución del trabajo para asegurar que éste se está realizando apropiadamente y poder aclarar cualquier consulta que haga la persona que está realizando la tarea de mantenimiento. En este caso, el poseedor de la licencia y habilitación que cumple la función de supervisión, deberá asegurarse, previo a la realización de la tarea de mantenimiento, que cada persona que realiza el mantenimiento en una aeronave o componente haya recibido la “apropiada capacitación”.  </a:t>
            </a:r>
            <a:endParaRPr lang="es-PE" sz="2800" dirty="0" smtClean="0">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600"/>
              </a:spcBef>
              <a:spcAft>
                <a:spcPts val="0"/>
              </a:spcAft>
            </a:pPr>
            <a:r>
              <a:rPr lang="es-CL" sz="1200" b="1" i="1" dirty="0" smtClean="0">
                <a:effectLst/>
                <a:latin typeface="Arial" panose="020B0604020202020204" pitchFamily="34" charset="0"/>
                <a:ea typeface="Times New Roman" panose="02020603050405020304" pitchFamily="18" charset="0"/>
              </a:rPr>
              <a:t>Nota</a:t>
            </a:r>
            <a:r>
              <a:rPr lang="es-CL" sz="1200" i="1" dirty="0" smtClean="0">
                <a:effectLst/>
                <a:latin typeface="Arial" panose="020B0604020202020204" pitchFamily="34" charset="0"/>
                <a:ea typeface="Times New Roman" panose="02020603050405020304" pitchFamily="18" charset="0"/>
              </a:rPr>
              <a:t>: Apropiada capacitación, significa que es un proceso planificado, sistemático y organizado a través del cual el personal adquiere conocimientos y habilidades técnicas necesarias para obtener y acrecentar su eficiencia en los trabajos que realice. </a:t>
            </a:r>
            <a:endParaRPr lang="es-PE" sz="24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26</a:t>
            </a:fld>
            <a:endParaRPr lang="en-US"/>
          </a:p>
        </p:txBody>
      </p:sp>
    </p:spTree>
    <p:extLst>
      <p:ext uri="{BB962C8B-B14F-4D97-AF65-F5344CB8AC3E}">
        <p14:creationId xmlns:p14="http://schemas.microsoft.com/office/powerpoint/2010/main" val="2541736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pPr>
            <a:r>
              <a:rPr lang="es-PE" sz="1200" b="1" dirty="0" smtClean="0">
                <a:effectLst/>
                <a:latin typeface="Arial" panose="020B0604020202020204" pitchFamily="34" charset="0"/>
                <a:ea typeface="Calibri" panose="020F0502020204030204" pitchFamily="34" charset="0"/>
              </a:rPr>
              <a:t>43.205 Personas u organizaciones autorizadas a realizar inspecciones en proceso</a:t>
            </a:r>
            <a:endParaRPr lang="es-PE" sz="1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200" dirty="0" smtClean="0">
                <a:effectLst/>
                <a:latin typeface="Arial" panose="020B0604020202020204" pitchFamily="34" charset="0"/>
                <a:ea typeface="Calibri" panose="020F0502020204030204" pitchFamily="34" charset="0"/>
              </a:rPr>
              <a:t> </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Calibri" panose="020F0502020204030204" pitchFamily="34" charset="0"/>
              </a:rPr>
              <a:t>(a)	Las siguientes personas u organizaciones pueden realizar inspecciones en proceso:</a:t>
            </a:r>
            <a:endParaRPr lang="es-PE" sz="12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pPr>
            <a:r>
              <a:rPr lang="es-PE" sz="1200" dirty="0" smtClean="0">
                <a:effectLst/>
                <a:latin typeface="Arial" panose="020B0604020202020204" pitchFamily="34" charset="0"/>
                <a:ea typeface="Calibri" panose="020F0502020204030204" pitchFamily="34" charset="0"/>
              </a:rPr>
              <a:t>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Calibri" panose="020F0502020204030204" pitchFamily="34" charset="0"/>
              </a:rPr>
              <a:t> La Organización de Mantenimiento Aprobada OMA LAR 145 de acuerdo a su lista de capacidad aprobada.</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Calibri" panose="020F0502020204030204" pitchFamily="34" charset="0"/>
              </a:rPr>
              <a:t>El titular de una licencia otorgada o convalidada por un Estado del SRVSOP de acuerdo a sus atribuciones.</a:t>
            </a:r>
            <a:endParaRPr lang="es-PE" sz="1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200" dirty="0" smtClean="0">
                <a:effectLst/>
                <a:latin typeface="Arial" panose="020B0604020202020204" pitchFamily="34" charset="0"/>
                <a:ea typeface="Calibri" panose="020F0502020204030204" pitchFamily="34" charset="0"/>
              </a:rPr>
              <a:t>(b)	La persona que </a:t>
            </a:r>
            <a:r>
              <a:rPr lang="es-MX" sz="1200" dirty="0" smtClean="0">
                <a:effectLst/>
                <a:latin typeface="Arial" panose="020B0604020202020204" pitchFamily="34" charset="0"/>
                <a:ea typeface="Times New Roman" panose="02020603050405020304" pitchFamily="18" charset="0"/>
              </a:rPr>
              <a:t>realiza inspecciones en proceso en las aeronaves y componentes de aeronaves debe:</a:t>
            </a:r>
            <a:endParaRPr lang="es-PE" sz="12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MX" sz="1200" dirty="0" smtClean="0">
                <a:effectLst/>
                <a:latin typeface="Arial" panose="020B0604020202020204" pitchFamily="34" charset="0"/>
                <a:ea typeface="Times New Roman" panose="02020603050405020304" pitchFamily="18" charset="0"/>
              </a:rPr>
              <a:t> </a:t>
            </a:r>
            <a:endParaRPr lang="es-PE" sz="12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MX" sz="1200" dirty="0" smtClean="0">
                <a:effectLst/>
                <a:latin typeface="Arial" panose="020B0604020202020204" pitchFamily="34" charset="0"/>
                <a:ea typeface="Times New Roman" panose="02020603050405020304" pitchFamily="18" charset="0"/>
              </a:rPr>
              <a:t>Tener </a:t>
            </a:r>
            <a:r>
              <a:rPr lang="es-PE" sz="1200" dirty="0" smtClean="0">
                <a:effectLst/>
                <a:latin typeface="Arial" panose="020B0604020202020204" pitchFamily="34" charset="0"/>
                <a:ea typeface="Times New Roman" panose="02020603050405020304" pitchFamily="18" charset="0"/>
              </a:rPr>
              <a:t>adecuada calificación y competencia que garantice la apropiada realización de la inspección en proceso, asegurando buenas prácticas de mantenimiento y el cumplimiento de todos los requisitos de aeronavegabilidad pertinentes;</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estar adecuadamente familiarizado con los requisitos de este Reglamento y con los métodos y técnicas de inspección, prácticas, equipo y herramientas para determinar la aeronavegabilidad de las aeronaves o componentes de aeronave que son objeto de una inspección en proceso; y </a:t>
            </a:r>
          </a:p>
          <a:p>
            <a:pPr marL="800100" marR="0" lvl="1" indent="-342900" algn="just">
              <a:spcBef>
                <a:spcPts val="0"/>
              </a:spcBef>
              <a:spcAft>
                <a:spcPts val="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poseer habilidad en el uso de los diferentes tipos de equipos para desarrollar la inspección en proceso.</a:t>
            </a:r>
            <a:endParaRPr lang="es-PE" sz="1200" dirty="0" smtClean="0">
              <a:effectLst/>
              <a:latin typeface="+mn-lt"/>
              <a:ea typeface="+mn-ea"/>
            </a:endParaRPr>
          </a:p>
          <a:p>
            <a:pPr marL="457200" marR="0" lvl="1" indent="0" algn="l">
              <a:spcBef>
                <a:spcPts val="0"/>
              </a:spcBef>
              <a:spcAft>
                <a:spcPts val="0"/>
              </a:spcAft>
              <a:buFont typeface="+mj-lt"/>
              <a:buNone/>
              <a:tabLst>
                <a:tab pos="457200" algn="l"/>
              </a:tabLst>
            </a:pPr>
            <a:endParaRPr lang="es-PE" sz="1200" dirty="0" smtClean="0">
              <a:effectLst/>
              <a:latin typeface="+mn-lt"/>
              <a:ea typeface="+mn-ea"/>
            </a:endParaRPr>
          </a:p>
          <a:p>
            <a:pPr marL="0" marR="0" algn="just">
              <a:lnSpc>
                <a:spcPts val="1220"/>
              </a:lnSpc>
              <a:spcBef>
                <a:spcPts val="1200"/>
              </a:spcBef>
              <a:spcAft>
                <a:spcPts val="0"/>
              </a:spcAft>
            </a:pPr>
            <a:r>
              <a:rPr lang="es-CL" sz="1800" b="1" dirty="0" smtClean="0">
                <a:effectLst/>
                <a:latin typeface="Arial" panose="020B0604020202020204" pitchFamily="34" charset="0"/>
                <a:ea typeface="Times New Roman" panose="02020603050405020304" pitchFamily="18" charset="0"/>
              </a:rPr>
              <a:t>MEI 43.205(a) Personas u organizaciones autorizadas a realizar inspecciones en proceso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800" u="sng" dirty="0" smtClean="0">
                <a:solidFill>
                  <a:srgbClr val="0000FF"/>
                </a:solidFill>
                <a:effectLst/>
                <a:latin typeface="Arial" panose="020B0604020202020204" pitchFamily="34" charset="0"/>
                <a:ea typeface="Times New Roman" panose="02020603050405020304" pitchFamily="18" charset="0"/>
              </a:rPr>
              <a:t>(Ver Párrafo 43.205(a) del LAR 43)</a:t>
            </a:r>
          </a:p>
          <a:p>
            <a:pPr marL="0" marR="0" algn="just">
              <a:lnSpc>
                <a:spcPts val="1220"/>
              </a:lnSpc>
              <a:spcBef>
                <a:spcPts val="0"/>
              </a:spcBef>
              <a:spcAft>
                <a:spcPts val="0"/>
              </a:spcAft>
            </a:pP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Las inspecciones en proceso, son aquellas tareas de inspección que </a:t>
            </a:r>
            <a:r>
              <a:rPr lang="es-CL" sz="1800" b="1" dirty="0" smtClean="0">
                <a:effectLst/>
                <a:latin typeface="Arial" panose="020B0604020202020204" pitchFamily="34" charset="0"/>
                <a:ea typeface="Times New Roman" panose="02020603050405020304" pitchFamily="18" charset="0"/>
                <a:cs typeface="Times New Roman" panose="02020603050405020304" pitchFamily="18" charset="0"/>
              </a:rPr>
              <a:t>garantizan un nivel de seguridad</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durante un cambio de componente de aeronave, una reparación, una modificación y acciones correctivas de mantenimiento, necesarias </a:t>
            </a:r>
            <a:r>
              <a:rPr lang="es-CL" sz="1800" b="1" dirty="0" smtClean="0">
                <a:effectLst/>
                <a:latin typeface="Arial" panose="020B0604020202020204" pitchFamily="34" charset="0"/>
                <a:ea typeface="Times New Roman" panose="02020603050405020304" pitchFamily="18" charset="0"/>
                <a:cs typeface="Times New Roman" panose="02020603050405020304" pitchFamily="18" charset="0"/>
              </a:rPr>
              <a:t>para solucionar las no conformidades </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derivadas de las tareas de mantenimiento que permiten verificar la condición de la aeronave o componente de aeronave.</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La ejecución de estas inspecciones requiere de los servicios de una persona adecuadamente calificada y competente como se indica más adelante en esta circular de asesoramiento.  La inspección podrá requerir de pruebas funcionales y/o de equipos de prueba de precisión. </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La inspección en proceso y la certificación de mantenimiento para aeronaves que están sometidas a mantenimiento de línea, puede ser llevada a cabo por un mismo mecánico de mantenimiento que trabaja en una OMA LAR 145 que tenga la competencia para efectuar estos trabajos de mantenimiento y que tenga los nombramientos correspondientes de la organización LAR 145 para efectuar ambos trabajos. </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Sin embargo, una aeronave que se encuentra en mantenimiento de base o un componente de aeronave, requiere que el trabajo de una inspección en proceso y la certificación de conformidad de mantenimiento por ese trabajo en particular, puede ser realizada por el mismo mecánico de mantenimiento, siempre que la OMA haya otorgado a este mecánico la autorización correspondiente basado en las competencias que esta misma organización le ha otorgado. Pero, la certificación de conformidad de mantenimiento por el trabajo final debe ser firmada por la persona a la cual la OMA le entregó esta responsabilidad y que no participó en la inspección en proceso. Por ejemplo: si un técnico de mantenimiento está cumpliendo una tarea de mantenimiento (</a:t>
            </a:r>
            <a:r>
              <a:rPr lang="es-CL" sz="1800" dirty="0" err="1" smtClean="0">
                <a:effectLst/>
                <a:latin typeface="Arial" panose="020B0604020202020204" pitchFamily="34" charset="0"/>
                <a:ea typeface="Times New Roman" panose="02020603050405020304" pitchFamily="18" charset="0"/>
                <a:cs typeface="Times New Roman" panose="02020603050405020304" pitchFamily="18" charset="0"/>
              </a:rPr>
              <a:t>job</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CL" sz="1800" dirty="0" err="1" smtClean="0">
                <a:effectLst/>
                <a:latin typeface="Arial" panose="020B0604020202020204" pitchFamily="34" charset="0"/>
                <a:ea typeface="Times New Roman" panose="02020603050405020304" pitchFamily="18" charset="0"/>
                <a:cs typeface="Times New Roman" panose="02020603050405020304" pitchFamily="18" charset="0"/>
              </a:rPr>
              <a:t>card</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de un paquete de trabajo, y durante la inspección descubre una falla (reporte), genera la correspondiente acción rutinaria (non-rutina) para su solución (por ejemplo: filtración de un componente que requiere cambio de sello, etc.), puede efectuar la reparación para corregir la falla y posteriormente realizar la inspección en proceso y firmar por dicho trabajo, continuando posteriormente con la secuencia de la inspección y firmándola cuando esta haya concluido. Pero, el paquete de trabajo final debe ser verificado y firmado por un certificador nombrado por la OMA que no debe ser la misma persona que efectuó las tareas de inspección indicadas en la cartilla (</a:t>
            </a:r>
            <a:r>
              <a:rPr lang="es-CL" sz="1800" dirty="0" err="1" smtClean="0">
                <a:effectLst/>
                <a:latin typeface="Arial" panose="020B0604020202020204" pitchFamily="34" charset="0"/>
                <a:ea typeface="Times New Roman" panose="02020603050405020304" pitchFamily="18" charset="0"/>
                <a:cs typeface="Times New Roman" panose="02020603050405020304" pitchFamily="18" charset="0"/>
              </a:rPr>
              <a:t>job</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CL" sz="1800" dirty="0" err="1" smtClean="0">
                <a:effectLst/>
                <a:latin typeface="Arial" panose="020B0604020202020204" pitchFamily="34" charset="0"/>
                <a:ea typeface="Times New Roman" panose="02020603050405020304" pitchFamily="18" charset="0"/>
                <a:cs typeface="Times New Roman" panose="02020603050405020304" pitchFamily="18" charset="0"/>
              </a:rPr>
              <a:t>card</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e inspección en proceso originada por la detección de una falla.</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Para operaciones realizadas en aeronaves de aviación general que estén operando bajo el LAR 91 con peso (masa) máximo de despegue de hasta 5 700 kg y/o helicópteros </a:t>
            </a: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con masa máxima de despegue de hasta 3 180 kg, si durante</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el mantenimiento de línea se genera una inspección en proceso, el trabajo puede ser efectuado por un mecánico  de mantenimiento  </a:t>
            </a: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poseedor de una licencia otorgada o convalidada por un Estado del SRVSOP de acuerdo a los alcances de su licencia. Asimismo, la certificación de conformidad de mantenimiento (CCM), una vez terminado el trabajo, podrá ser emitida por el mismo mecánico de mantenimiento, quien debe demostrar como obtuvo la competencia para poder emitir CCM ante un requerimiento del explotador aéreo o la AAC.</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A continuación se presentan una serie de ejemplos de mantenimiento menor que se considera como inspección en proceso para aeronaves con un  peso (masa) máximo certificado de despegue igual o menor a 5,700 Kg, potenciado por un motor reciproco,  pero no se limita a ser los únicos, estos trabajos por lo general se generarán cuando en una aeronave se cumplen trabajos de acuerdo a su programa de mantenimiento o inspección anual:  </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Desmontaje e instalación de ruedas del tren de aterrizaje;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cuerdas de amortiguación elásticas en el tren de aterrizaje;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servicio de amortiguadores de soporte del tren de aterrizaje agregando aceite, gas o ambos;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servicio a rodamientos de las ruedas del tren de aterrizaje, en tareas tales como limpieza y engrase;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frenado de seguridad de alambre o chavetas defectuosas;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lubricación que requiera solamente el desmontaje de elementos no estructurales, tales como tapas de inspección, capotas de motor y cubiertas;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Confección de parches simples de tela, que no requieran refuerzos de costura o la remoción de superficies de control o partes estructurales. En el caso de globos, la ejecución de pequeñas reparaciones de tela a la cubierta (de acuerdo con las instrucciones del fabricante del globo), siempre que no se requiera la sustitución o reparación de cintas de refuerzo;</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Rellenado del estanque de líquido hidráulico con el mismo líquido;</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Pulir la terminación decorativa del revestimiento del fuselaje, cestos de globos, superficies de ala y empenaje (excluyendo superficies de control balanceadas), carenados, cubiertas, tren de aterrizaje, cabina o compartimiento interior de cabina, cuando no se requiera la remoción o desmontaje de cualquier estructura primaria o sistema de operación de la aeronave;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Aplicación de materiales de protección o de preservación a componentes, siempre que no haya desarme de una estructura primaria o sistema operativo relacionado y donde tal revestimiento no esté prohibido o no sea contrario a las buenas prácticas;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Reparación de tapicería y accesorios decorativos interiores de la cabina de piloto o pasajeros o de la canasta de globo, cuando la reparación no requiere desmontaje de ninguna estructura primaria o sistema operativo o interfiera con éste o afecte la estructura primaria de la aeronave;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Reparaciones pequeñas y simples a carenados, placas de recubrimiento no estructurales, cubiertas, pequeños parches y refuerzos que no cambian el contorno de la superficie como para interferir con el flujo de aire;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ventanas laterales donde el trabajo no interfiera con la estructura o cualquier sistema operativo, tal como controles, equipos eléctricos, etc.;</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cinturones de seguridad;</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asientos o partes de éstos con partes de reemplazo aprobadas para la aeronave, que no involucren desarme de cualquier estructura primaria o sistema operativo;</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Investigación de averías y reparación de circuitos interrumpidos en los circuitos de cables de luces de aterrizaje;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ampolletas, reflectores, lentes de posición y luces de aterrizaje;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ruedas y esquíes, siempre que no involucren cálculos de peso y balance;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cualquier capota que no requiera el desmontaje de la hélice o la desconexión de los controles de vuelo;</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o limpieza de bujías y separación apropiada de electrodos;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cualquier conexión de mangueras, excepto conexiones hidráulicas;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de tramos de cañerías de combustible prefabricadas;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Limpieza o reemplazo de filtros de aceite y combustible o elementos de filtración;</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y servicio de baterías;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Limpieza del mechero encendedor y boquillas principales del globo, de acuerdo con las instrucciones del fabricante del globo;</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Reemplazo o ajuste de elementos de sujeción estándar no estructural, relacionada con las operaciones;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El intercambio de barquillas y quemadores en cubiertas de globos, cuando la barquilla y el quemador estén designados como intercambiables en la información del certificado de tipo del globo y las barquillas y los quemadores estén específicamente diseñados para remoción e instalación rápida;</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La instalación de dispositivos para minimizar la pérdida de combustible a través de reducir el diámetro de la abertura de las bocas de llenado del estanque, con tal que el mecanismo específico haya sido hecho parte de la información del certificado de tipo por el fabricante de la aeronave, el fabricante haya proporcionado instrucciones para la instalación del citado mecanismo y la instalación no implique el desmontaje de la boca de llenado existente;</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Remover, verificar y reemplazar detectores de partículas magnéticas;</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720090" algn="l"/>
              </a:tabLst>
            </a:pPr>
            <a:r>
              <a:rPr lang="es-CL" sz="1800" dirty="0" smtClean="0">
                <a:effectLst/>
                <a:latin typeface="Arial" panose="020B0604020202020204" pitchFamily="34" charset="0"/>
                <a:ea typeface="Times New Roman" panose="02020603050405020304" pitchFamily="18" charset="0"/>
              </a:rPr>
              <a:t>Remoción y reemplazo de aparatos de comunicaciones y de navegación montados en el panel de instrumentos frontal, auto contenidos, que emplean conectores montados en bandejas que conectan la unidad con las unidades instaladas en el panel de instrumentos, (excluyendo sistemas de control de vuelo automáticos, respondedores y equipo de medición de distancia en frecuencias de microonda (DME)). </a:t>
            </a:r>
            <a:endParaRPr lang="es-PE" sz="2800" dirty="0" smtClean="0">
              <a:effectLst/>
              <a:latin typeface="Times New Roman" panose="02020603050405020304" pitchFamily="18" charset="0"/>
              <a:ea typeface="Times New Roman" panose="02020603050405020304" pitchFamily="18" charset="0"/>
            </a:endParaRPr>
          </a:p>
          <a:p>
            <a:pPr marL="720090" marR="0" indent="-360045" algn="just">
              <a:spcBef>
                <a:spcPts val="600"/>
              </a:spcBef>
              <a:spcAft>
                <a:spcPts val="600"/>
              </a:spcAft>
              <a:tabLst>
                <a:tab pos="720090" algn="l"/>
              </a:tabLst>
            </a:pPr>
            <a:r>
              <a:rPr lang="es-CL" sz="1800" dirty="0" smtClean="0">
                <a:effectLst/>
                <a:latin typeface="Arial" panose="020B0604020202020204" pitchFamily="34" charset="0"/>
                <a:ea typeface="Times New Roman" panose="02020603050405020304" pitchFamily="18" charset="0"/>
              </a:rPr>
              <a:t>(31)	La unidad aprobada deberá ser diseñada para que sea fácil de reemplazar y se deberán proporcionar las instrucciones pertinentes, para su remoción. Antes que se intente usar, se deberá efectuar una verificación operacional de acuerdo con las secciones aplicables de la reglamentación vigente; y</a:t>
            </a:r>
            <a:endParaRPr lang="es-PE" sz="2800" dirty="0" smtClean="0">
              <a:effectLst/>
              <a:latin typeface="Times New Roman" panose="02020603050405020304" pitchFamily="18" charset="0"/>
              <a:ea typeface="Times New Roman" panose="02020603050405020304" pitchFamily="18" charset="0"/>
            </a:endParaRPr>
          </a:p>
          <a:p>
            <a:pPr marL="720090" marR="0" indent="-360045" algn="just">
              <a:spcBef>
                <a:spcPts val="600"/>
              </a:spcBef>
              <a:spcAft>
                <a:spcPts val="600"/>
              </a:spcAft>
              <a:tabLst>
                <a:tab pos="720090" algn="l"/>
              </a:tabLst>
            </a:pPr>
            <a:r>
              <a:rPr lang="es-CL" sz="1800" dirty="0" smtClean="0">
                <a:effectLst/>
                <a:latin typeface="Arial" panose="020B0604020202020204" pitchFamily="34" charset="0"/>
                <a:ea typeface="Times New Roman" panose="02020603050405020304" pitchFamily="18" charset="0"/>
              </a:rPr>
              <a:t>(32)	La actualización de las bases de datos del software de navegación de control de tránsito aéreo montado en el panel de instrumentos frontal, auto contenido (excluyendo aquellos de los sistemas de control de vuelo automático, respondedor y equipos de medición de distancias por microondas (DME), siempre que no se requiera el desarme de la unidad y se proporcionen las instrucciones pertinentes. Antes de intentar el uso de las unidades, se deberá efectuar una verificación operacional de acuerdo con las secciones aplicables de la reglamentación vigente</a:t>
            </a:r>
            <a:r>
              <a:rPr lang="es-CL" sz="2800" dirty="0" smtClean="0">
                <a:effectLst/>
                <a:latin typeface="Arial" panose="020B0604020202020204" pitchFamily="34" charset="0"/>
                <a:ea typeface="Times New Roman" panose="02020603050405020304" pitchFamily="18" charset="0"/>
              </a:rPr>
              <a:t>.</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endParaRPr lang="es-CL" sz="18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a:spcBef>
                <a:spcPts val="600"/>
              </a:spcBef>
              <a:spcAft>
                <a:spcPts val="600"/>
              </a:spcAft>
              <a:buFont typeface="Arial" panose="020B0604020202020204" pitchFamily="34" charset="0"/>
              <a:buNone/>
            </a:pPr>
            <a:endParaRPr lang="es-CL" sz="18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a:spcBef>
                <a:spcPts val="600"/>
              </a:spcBef>
              <a:spcAft>
                <a:spcPts val="600"/>
              </a:spcAft>
              <a:buFont typeface="Arial" panose="020B0604020202020204" pitchFamily="34" charset="0"/>
              <a:buNone/>
            </a:pPr>
            <a:endParaRPr lang="es-CL" sz="18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ts val="1220"/>
              </a:lnSpc>
              <a:spcBef>
                <a:spcPts val="1200"/>
              </a:spcBef>
              <a:spcAft>
                <a:spcPts val="0"/>
              </a:spcAft>
            </a:pPr>
            <a:r>
              <a:rPr lang="es-CL" sz="2800" b="1" dirty="0" smtClean="0">
                <a:effectLst/>
                <a:latin typeface="Arial" panose="020B0604020202020204" pitchFamily="34" charset="0"/>
                <a:ea typeface="Times New Roman" panose="02020603050405020304" pitchFamily="18" charset="0"/>
              </a:rPr>
              <a:t>MAC 43.205(a) Personas u organizaciones autorizadas a realizar inspecciones en proceso</a:t>
            </a:r>
            <a:endParaRPr lang="es-PE" sz="40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2800" u="sng" dirty="0" smtClean="0">
                <a:solidFill>
                  <a:srgbClr val="0000FF"/>
                </a:solidFill>
                <a:effectLst/>
                <a:latin typeface="Arial" panose="020B0604020202020204" pitchFamily="34" charset="0"/>
                <a:ea typeface="Times New Roman" panose="02020603050405020304" pitchFamily="18" charset="0"/>
              </a:rPr>
              <a:t>(Ver Párrafo 43.205(a) (del LAR 43)</a:t>
            </a:r>
          </a:p>
          <a:p>
            <a:pPr marL="0" marR="0" algn="just">
              <a:lnSpc>
                <a:spcPts val="1220"/>
              </a:lnSpc>
              <a:spcBef>
                <a:spcPts val="0"/>
              </a:spcBef>
              <a:spcAft>
                <a:spcPts val="0"/>
              </a:spcAft>
            </a:pPr>
            <a:endParaRPr lang="es-PE" sz="40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2800" dirty="0" smtClean="0">
                <a:effectLst/>
                <a:latin typeface="Arial" panose="020B0604020202020204" pitchFamily="34" charset="0"/>
                <a:ea typeface="Times New Roman" panose="02020603050405020304" pitchFamily="18" charset="0"/>
              </a:rPr>
              <a:t>Los trabajos de mantenimiento efectuados por personal de una OMA LAR 145, relacionados con el mantenimiento de línea, que puede proveer dicha organización a un explotador y que involucren inspecciones en proceso, mantienen los mismos requisitos y exigencias de competencia que para el caso de trabajos mayores, como por ejemplo una check “”C” de una aeronave del tipo Boeing 737. Sin embargo, si una OMA LAR 145 cuenta con bases adicionales (satélites) para soportar las operaciones de un explotador, las cuales estén incluidas en las listas de capacidad de la OMA, puede una persona nombrada a dicha base adicional cubrir tanto la inspección de la aeronave (de acuerdo a lo establecido en el programa de mantenimiento aprobado por el Estado de matrícula, por ejemplo: una inspección de tránsito); como realizar la inspección en proceso, en el caso de que  durante la inspección se evidencia que la aeronave tiene problemas. La solución a estos problemas puede ser realizado por este mismo mecánico, en la medida que este cuente con las competencias requeridas para tal efecto; y emitir la certificación de conformidad por el trabajo realizado. </a:t>
            </a:r>
            <a:endParaRPr lang="es-PE" sz="40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endParaRPr lang="es-PE" sz="4000" dirty="0" smtClean="0">
              <a:effectLst/>
              <a:latin typeface="Times New Roman" panose="02020603050405020304" pitchFamily="18" charset="0"/>
              <a:ea typeface="Times New Roman" panose="02020603050405020304" pitchFamily="18" charset="0"/>
            </a:endParaRPr>
          </a:p>
          <a:p>
            <a:pPr marL="457200" marR="0" lvl="1" indent="0" algn="just">
              <a:spcBef>
                <a:spcPts val="600"/>
              </a:spcBef>
              <a:spcAft>
                <a:spcPts val="600"/>
              </a:spcAft>
              <a:buFont typeface="+mj-lt"/>
              <a:buNone/>
            </a:pPr>
            <a:r>
              <a:rPr lang="es-CL" sz="2800" dirty="0" smtClean="0">
                <a:effectLst/>
                <a:latin typeface="Arial" panose="020B0604020202020204" pitchFamily="34" charset="0"/>
                <a:ea typeface="Times New Roman" panose="02020603050405020304" pitchFamily="18" charset="0"/>
              </a:rPr>
              <a:t>Por ejemplo: si una aeronave que está en tránsito en una base adicional, durante la inspección en tierra (walk around) se evidencia que requiere un cambio de una rueda por un problema que se detecte (desgaste más allá del límite, corte lateral, etc.), el mecánico procede a registrar este reporte en el libro de abordo y recién podrá efectuar el cambio de rueda de acuerdo a lo establecido en el manual de mantenimiento (AMM). Posteriormente, una vez culminado el trabajo el mecánico firma por el trabajo efectuado y una vez completada la inspección de tránsito procede a emitir la certificación de conformidad de mantenimiento.</a:t>
            </a:r>
          </a:p>
          <a:p>
            <a:pPr marL="0" marR="0" lvl="0" indent="0" algn="just">
              <a:spcBef>
                <a:spcPts val="600"/>
              </a:spcBef>
              <a:spcAft>
                <a:spcPts val="600"/>
              </a:spcAft>
              <a:buFont typeface="+mj-lt"/>
              <a:buNone/>
            </a:pPr>
            <a:endParaRPr lang="es-PE" sz="4000" dirty="0" smtClean="0">
              <a:effectLst/>
              <a:latin typeface="Times New Roman" panose="02020603050405020304" pitchFamily="18" charset="0"/>
              <a:ea typeface="Times New Roman" panose="02020603050405020304" pitchFamily="18" charset="0"/>
            </a:endParaRPr>
          </a:p>
          <a:p>
            <a:pPr marL="514350" marR="0" lvl="0" indent="-514350" algn="just">
              <a:spcBef>
                <a:spcPts val="600"/>
              </a:spcBef>
              <a:spcAft>
                <a:spcPts val="600"/>
              </a:spcAft>
              <a:buFont typeface="+mj-lt"/>
              <a:buAutoNum type="alphaLcPeriod" startAt="2"/>
            </a:pPr>
            <a:r>
              <a:rPr lang="es-CL" sz="2800" dirty="0" smtClean="0">
                <a:effectLst/>
                <a:latin typeface="Arial" panose="020B0604020202020204" pitchFamily="34" charset="0"/>
                <a:ea typeface="Times New Roman" panose="02020603050405020304" pitchFamily="18" charset="0"/>
              </a:rPr>
              <a:t>Es importante que este proceso se encuentre detallado en los procedimientos de la OMA LAR 145  para poder realizar este trabajo y se encuentre aceptado por la AAC. </a:t>
            </a:r>
            <a:endParaRPr lang="es-PE" sz="4000" dirty="0" smtClean="0">
              <a:effectLst/>
              <a:latin typeface="Times New Roman" panose="02020603050405020304" pitchFamily="18" charset="0"/>
              <a:ea typeface="Times New Roman" panose="02020603050405020304" pitchFamily="18" charset="0"/>
            </a:endParaRPr>
          </a:p>
          <a:p>
            <a:pPr marL="0" marR="0" lvl="0" indent="0" algn="just">
              <a:spcBef>
                <a:spcPts val="600"/>
              </a:spcBef>
              <a:spcAft>
                <a:spcPts val="600"/>
              </a:spcAft>
              <a:buFont typeface="Arial" panose="020B0604020202020204" pitchFamily="34" charset="0"/>
              <a:buNone/>
            </a:pP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27</a:t>
            </a:fld>
            <a:endParaRPr lang="en-US"/>
          </a:p>
        </p:txBody>
      </p:sp>
    </p:spTree>
    <p:extLst>
      <p:ext uri="{BB962C8B-B14F-4D97-AF65-F5344CB8AC3E}">
        <p14:creationId xmlns:p14="http://schemas.microsoft.com/office/powerpoint/2010/main" val="375105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pPr>
            <a:r>
              <a:rPr lang="es-PE" sz="1800" b="1" dirty="0" smtClean="0">
                <a:effectLst/>
                <a:latin typeface="Arial" panose="020B0604020202020204" pitchFamily="34" charset="0"/>
                <a:ea typeface="Calibri" panose="020F0502020204030204" pitchFamily="34" charset="0"/>
              </a:rPr>
              <a:t>43.205 Personas u organizaciones autorizadas a realizar inspecciones en proceso</a:t>
            </a:r>
            <a:endParaRPr lang="es-PE" sz="2800" dirty="0" smtClean="0">
              <a:effectLst/>
              <a:latin typeface="Times New Roman" panose="02020603050405020304" pitchFamily="18" charset="0"/>
              <a:ea typeface="Times New Roman" panose="02020603050405020304" pitchFamily="18" charset="0"/>
            </a:endParaRPr>
          </a:p>
          <a:p>
            <a:pPr marL="0" marR="0" lvl="0" indent="0" algn="l">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a:p>
            <a:pPr marL="342900" marR="0" indent="-342900" algn="just">
              <a:spcBef>
                <a:spcPts val="0"/>
              </a:spcBef>
              <a:spcAft>
                <a:spcPts val="0"/>
              </a:spcAft>
              <a:buFont typeface="+mj-lt"/>
              <a:buAutoNum type="alphaLcParenR" startAt="2"/>
              <a:tabLst>
                <a:tab pos="342900" algn="l"/>
              </a:tabLst>
            </a:pPr>
            <a:r>
              <a:rPr lang="es-PE" sz="1800" dirty="0" smtClean="0">
                <a:effectLst/>
                <a:latin typeface="Arial" panose="020B0604020202020204" pitchFamily="34" charset="0"/>
                <a:ea typeface="Calibri" panose="020F0502020204030204" pitchFamily="34" charset="0"/>
              </a:rPr>
              <a:t>La persona que </a:t>
            </a:r>
            <a:r>
              <a:rPr lang="es-MX" sz="1800" dirty="0" smtClean="0">
                <a:effectLst/>
                <a:latin typeface="Arial" panose="020B0604020202020204" pitchFamily="34" charset="0"/>
                <a:ea typeface="Times New Roman" panose="02020603050405020304" pitchFamily="18" charset="0"/>
              </a:rPr>
              <a:t>realiza inspecciones en proceso en las aeronaves y componentes de aeronaves debe:</a:t>
            </a:r>
            <a:endParaRPr lang="es-PE" sz="1800" dirty="0" smtClean="0">
              <a:effectLst/>
              <a:latin typeface="Arial" panose="020B0604020202020204" pitchFamily="34" charset="0"/>
              <a:ea typeface="Times New Roman" panose="02020603050405020304" pitchFamily="18" charset="0"/>
            </a:endParaRPr>
          </a:p>
          <a:p>
            <a:pPr marL="228600" marR="0" indent="-228600" algn="just">
              <a:spcBef>
                <a:spcPts val="0"/>
              </a:spcBef>
              <a:spcAft>
                <a:spcPts val="0"/>
              </a:spcAft>
              <a:tabLst>
                <a:tab pos="342900" algn="l"/>
              </a:tabLst>
            </a:pPr>
            <a:r>
              <a:rPr lang="es-MX" sz="1800" dirty="0" smtClean="0">
                <a:effectLst/>
                <a:latin typeface="Arial" panose="020B0604020202020204" pitchFamily="34" charset="0"/>
                <a:ea typeface="Times New Roman" panose="02020603050405020304" pitchFamily="18" charset="0"/>
              </a:rPr>
              <a:t> </a:t>
            </a:r>
            <a:endParaRPr lang="es-PE" sz="18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MX" sz="1800" dirty="0" smtClean="0">
                <a:effectLst/>
                <a:latin typeface="Arial" panose="020B0604020202020204" pitchFamily="34" charset="0"/>
                <a:ea typeface="Times New Roman" panose="02020603050405020304" pitchFamily="18" charset="0"/>
              </a:rPr>
              <a:t>Tener </a:t>
            </a:r>
            <a:r>
              <a:rPr lang="es-PE" sz="1800" dirty="0" smtClean="0">
                <a:effectLst/>
                <a:latin typeface="Arial" panose="020B0604020202020204" pitchFamily="34" charset="0"/>
                <a:ea typeface="Times New Roman" panose="02020603050405020304" pitchFamily="18" charset="0"/>
              </a:rPr>
              <a:t>adecuada calificación y competencia que garantice la apropiada realización de la inspección en proceso, asegurando buenas prácticas de mantenimiento y el cumplimiento de todos los requisitos de aeronavegabilidad pertinentes;</a:t>
            </a:r>
          </a:p>
          <a:p>
            <a:pPr marL="800100" marR="0" lvl="1" indent="-342900" algn="just">
              <a:spcBef>
                <a:spcPts val="0"/>
              </a:spcBef>
              <a:spcAft>
                <a:spcPts val="0"/>
              </a:spcAft>
              <a:buFont typeface="+mj-lt"/>
              <a:buAutoNum type="arabicParenBoth"/>
              <a:tabLst>
                <a:tab pos="457200" algn="l"/>
              </a:tabLst>
            </a:pPr>
            <a:endParaRPr lang="es-PE" sz="18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Times New Roman" panose="02020603050405020304" pitchFamily="18" charset="0"/>
              </a:rPr>
              <a:t>estar adecuadamente familiarizado con los requisitos de este Reglamento y con los métodos y técnicas de inspección, prácticas, equipo y herramientas para determinar la aeronavegabilidad de las aeronaves o componentes de aeronave que son objeto de una inspección en proceso; y </a:t>
            </a:r>
          </a:p>
          <a:p>
            <a:pPr marL="800100" marR="0" lvl="1" indent="-342900" algn="just">
              <a:spcBef>
                <a:spcPts val="0"/>
              </a:spcBef>
              <a:spcAft>
                <a:spcPts val="0"/>
              </a:spcAft>
              <a:buFont typeface="+mj-lt"/>
              <a:buAutoNum type="arabicParenBoth"/>
              <a:tabLst>
                <a:tab pos="457200" algn="l"/>
              </a:tabLst>
            </a:pPr>
            <a:endParaRPr lang="es-PE" sz="18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Times New Roman" panose="02020603050405020304" pitchFamily="18" charset="0"/>
              </a:rPr>
              <a:t>poseer habilidad en el uso de los diferentes tipos de equipos para desarrollar la inspección en proceso.</a:t>
            </a:r>
            <a:endParaRPr lang="es-PE" sz="2800" dirty="0" smtClean="0">
              <a:effectLst/>
              <a:latin typeface="Times New Roman" panose="02020603050405020304" pitchFamily="18" charset="0"/>
              <a:ea typeface="Times New Roman" panose="02020603050405020304" pitchFamily="18" charset="0"/>
            </a:endParaRPr>
          </a:p>
          <a:p>
            <a:pPr marL="0" marR="0" lvl="0" indent="0" algn="l">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1200"/>
              </a:spcBef>
              <a:spcAft>
                <a:spcPts val="0"/>
              </a:spcAft>
            </a:pPr>
            <a:r>
              <a:rPr lang="es-CL" sz="1800" b="1" dirty="0" smtClean="0">
                <a:effectLst/>
                <a:latin typeface="Arial" panose="020B0604020202020204" pitchFamily="34" charset="0"/>
                <a:ea typeface="Times New Roman" panose="02020603050405020304" pitchFamily="18" charset="0"/>
              </a:rPr>
              <a:t>MEI 43.205(b) (1) Personas u organizaciones autorizadas a realizar inspecciones en proceso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800" dirty="0" smtClean="0">
                <a:solidFill>
                  <a:srgbClr val="0000FF"/>
                </a:solidFill>
                <a:effectLst/>
                <a:latin typeface="Arial" panose="020B0604020202020204" pitchFamily="34" charset="0"/>
                <a:ea typeface="Times New Roman" panose="02020603050405020304" pitchFamily="18" charset="0"/>
              </a:rPr>
              <a:t>(Ver Párrafo 43.205(b) (1) del LAR 43)</a:t>
            </a:r>
          </a:p>
          <a:p>
            <a:pPr marL="0" marR="0" algn="just">
              <a:lnSpc>
                <a:spcPts val="1220"/>
              </a:lnSpc>
              <a:spcBef>
                <a:spcPts val="0"/>
              </a:spcBef>
              <a:spcAft>
                <a:spcPts val="0"/>
              </a:spcAft>
            </a:pP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1800" dirty="0" smtClean="0">
                <a:effectLst/>
                <a:latin typeface="Arial" panose="020B0604020202020204" pitchFamily="34" charset="0"/>
                <a:ea typeface="Times New Roman" panose="02020603050405020304" pitchFamily="18" charset="0"/>
              </a:rPr>
              <a:t>Cuando se menciona “adecuada calificación”, esto se refiere a la aptitud y calificación para cumplir con un propósito o tarea asignada. Para ello la persona que realiza la inspección en proceso debe tener:</a:t>
            </a:r>
            <a:endParaRPr lang="es-PE" sz="2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1800" dirty="0" smtClean="0">
                <a:effectLst/>
                <a:latin typeface="Arial" panose="020B0604020202020204" pitchFamily="34" charset="0"/>
                <a:ea typeface="Times New Roman" panose="02020603050405020304" pitchFamily="18" charset="0"/>
              </a:rPr>
              <a:t>la licencia de mecánico de mantenimiento de aeronaves vigente y emitida por la AAC local, con la habilitación respectiva;</a:t>
            </a:r>
            <a:endParaRPr lang="es-PE" sz="2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1800" dirty="0" smtClean="0">
                <a:solidFill>
                  <a:srgbClr val="000000"/>
                </a:solidFill>
                <a:effectLst/>
                <a:latin typeface="Arial" panose="020B0604020202020204" pitchFamily="34" charset="0"/>
                <a:ea typeface="Times New Roman" panose="02020603050405020304" pitchFamily="18" charset="0"/>
              </a:rPr>
              <a:t>la capacitación en métodos y prácticas de mantenimiento, y en el tipo de aeronave y componente de aeronave (para los cuales existan cursos específicos) en los cuales llevará a cabo las tareas de mantenimiento; y</a:t>
            </a:r>
            <a:endParaRPr lang="es-PE" sz="2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1800" dirty="0" smtClean="0">
                <a:solidFill>
                  <a:srgbClr val="000000"/>
                </a:solidFill>
                <a:effectLst/>
                <a:latin typeface="Arial" panose="020B0604020202020204" pitchFamily="34" charset="0"/>
                <a:ea typeface="Times New Roman" panose="02020603050405020304" pitchFamily="18" charset="0"/>
              </a:rPr>
              <a:t>demostrar conocimiento y capacidad de resolver problemas relacionados con su trabajo.</a:t>
            </a:r>
          </a:p>
          <a:p>
            <a:pPr marL="800100" marR="0" lvl="1" indent="-342900" algn="just">
              <a:spcBef>
                <a:spcPts val="600"/>
              </a:spcBef>
              <a:spcAft>
                <a:spcPts val="600"/>
              </a:spcAft>
              <a:buFont typeface="Symbol" panose="05050102010706020507" pitchFamily="18" charset="2"/>
              <a:buChar char=""/>
            </a:pP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1800" dirty="0" smtClean="0">
                <a:solidFill>
                  <a:srgbClr val="000000"/>
                </a:solidFill>
                <a:effectLst/>
                <a:latin typeface="Arial" panose="020B0604020202020204" pitchFamily="34" charset="0"/>
                <a:ea typeface="Times New Roman" panose="02020603050405020304" pitchFamily="18" charset="0"/>
              </a:rPr>
              <a:t>En lo referido a “competencia”, esto significa el conjunto de actividades profesionales bien determinadas, con la capacidad de aplicar técnicas de inspección y saber utilizar equipos y herramientas para determinar la aeronavegabilidad de la aeronave o componente de aeronave. Para ello, requiere conocimientos de fundamentos teóricos y prácticos de la actividad a realizar y capacidad de comprensión a los problemas que se puedan presentar a fin de identificar riesgos previsibles y existentes en el área de trabajo. También es importante que la persona que realiza la actividad de la inspección en proceso, cuente con experiencia en mantenimiento de aeronaves y/o componentes de aeronave. </a:t>
            </a: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1800" dirty="0" smtClean="0">
                <a:effectLst/>
                <a:latin typeface="Arial" panose="020B0604020202020204" pitchFamily="34" charset="0"/>
                <a:ea typeface="Times New Roman" panose="02020603050405020304" pitchFamily="18" charset="0"/>
              </a:rPr>
              <a:t>En lo que respecta al respaldo de la calificación y competencia esto </a:t>
            </a:r>
            <a:r>
              <a:rPr lang="es-CL" sz="1800" dirty="0" smtClean="0">
                <a:effectLst/>
                <a:latin typeface="Arial" panose="020B0604020202020204" pitchFamily="34" charset="0"/>
                <a:ea typeface="Times New Roman" panose="02020603050405020304" pitchFamily="18" charset="0"/>
                <a:cs typeface="EUAlbertina-Regu"/>
              </a:rPr>
              <a:t>también aplica </a:t>
            </a:r>
            <a:r>
              <a:rPr lang="es-CL" sz="1800" dirty="0" smtClean="0">
                <a:effectLst/>
                <a:latin typeface="Arial" panose="020B0604020202020204" pitchFamily="34" charset="0"/>
                <a:ea typeface="Times New Roman" panose="02020603050405020304" pitchFamily="18" charset="0"/>
              </a:rPr>
              <a:t>al </a:t>
            </a:r>
            <a:r>
              <a:rPr lang="es-CL" sz="1800" dirty="0" smtClean="0">
                <a:effectLst/>
                <a:latin typeface="Arial" panose="020B0604020202020204" pitchFamily="34" charset="0"/>
                <a:ea typeface="Times New Roman" panose="02020603050405020304" pitchFamily="18" charset="0"/>
                <a:cs typeface="EUAlbertina-Regu"/>
              </a:rPr>
              <a:t>mecánico de mantenimiento que no pertenezca a una OMA y que requiera efectuar inspección en proceso, quien debe demostrar lo indicado anteriormente al explotador de servicios aéreos al que le brindará servicios de mantenimiento.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1200"/>
              </a:spcBef>
              <a:spcAft>
                <a:spcPts val="0"/>
              </a:spcAft>
            </a:pPr>
            <a:endParaRPr lang="es-CL" sz="1800" b="1" dirty="0" smtClean="0">
              <a:effectLst/>
              <a:latin typeface="Arial" panose="020B0604020202020204" pitchFamily="34" charset="0"/>
              <a:ea typeface="Times New Roman" panose="02020603050405020304" pitchFamily="18" charset="0"/>
            </a:endParaRPr>
          </a:p>
          <a:p>
            <a:pPr marL="0" marR="0" algn="just">
              <a:lnSpc>
                <a:spcPts val="1220"/>
              </a:lnSpc>
              <a:spcBef>
                <a:spcPts val="1200"/>
              </a:spcBef>
              <a:spcAft>
                <a:spcPts val="0"/>
              </a:spcAft>
            </a:pPr>
            <a:r>
              <a:rPr lang="es-CL" sz="1800" b="1" dirty="0" smtClean="0">
                <a:effectLst/>
                <a:latin typeface="Arial" panose="020B0604020202020204" pitchFamily="34" charset="0"/>
                <a:ea typeface="Times New Roman" panose="02020603050405020304" pitchFamily="18" charset="0"/>
              </a:rPr>
              <a:t>MEI 43.205(b) (2) Personas u organizaciones autorizadas a realizar inspecciones en proceso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800" u="sng" dirty="0" smtClean="0">
                <a:solidFill>
                  <a:srgbClr val="0000FF"/>
                </a:solidFill>
                <a:effectLst/>
                <a:latin typeface="Arial" panose="020B0604020202020204" pitchFamily="34" charset="0"/>
                <a:ea typeface="Times New Roman" panose="02020603050405020304" pitchFamily="18" charset="0"/>
              </a:rPr>
              <a:t>(Ver Párrafo 43.205(b) (2) del LAR 43)</a:t>
            </a:r>
          </a:p>
          <a:p>
            <a:pPr marL="0" marR="0" algn="just">
              <a:lnSpc>
                <a:spcPts val="1220"/>
              </a:lnSpc>
              <a:spcBef>
                <a:spcPts val="0"/>
              </a:spcBef>
              <a:spcAft>
                <a:spcPts val="0"/>
              </a:spcAft>
            </a:pPr>
            <a:endParaRPr lang="es-PE" sz="2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Estar</a:t>
            </a:r>
            <a:r>
              <a:rPr lang="es-CL" sz="1800" b="1"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CL" sz="1800" u="sng" dirty="0" smtClean="0">
                <a:effectLst/>
                <a:latin typeface="Arial" panose="020B0604020202020204" pitchFamily="34" charset="0"/>
                <a:ea typeface="Times New Roman" panose="02020603050405020304" pitchFamily="18" charset="0"/>
                <a:cs typeface="Times New Roman" panose="02020603050405020304" pitchFamily="18" charset="0"/>
              </a:rPr>
              <a:t>adecuadamente familiarizado</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 con los requisitos del LAR 43 significa que el personal que realice inspecciones en proceso conozca en detalle cada requisito establecido en dicho LAR, de manera de evitar el incumplimiento de estos requisitos que podría traer consecuencias como la suspensión de la licencia y problemas al explotador de servicios aéreos.</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Arial" panose="020B0604020202020204" pitchFamily="34" charset="0"/>
              <a:buAutoNum type="alphaLcPeriod"/>
            </a:pP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El estar adecuadamente familiarizado con los métodos y técnicas de inspección, prácticas y herramientas para determinar la aeronavegabilidad de las aeronaves o componentes de </a:t>
            </a:r>
            <a:r>
              <a:rPr lang="es-CL" sz="18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aeronavegabilidad, significa que la persona para poder realizar inspecciones en proceso previamente haya recibido instrucción de manera que le permita examinar con propiedad los trabajos realizados,  verificando que éstos están conforme a las instrucciones emitidas por el fabricante y que no existan fallas que </a:t>
            </a:r>
            <a:r>
              <a:rPr lang="es-CL" sz="1800" dirty="0" smtClean="0">
                <a:effectLst/>
                <a:latin typeface="Arial" panose="020B0604020202020204" pitchFamily="34" charset="0"/>
                <a:ea typeface="Times New Roman" panose="02020603050405020304" pitchFamily="18" charset="0"/>
                <a:cs typeface="Times New Roman" panose="02020603050405020304" pitchFamily="18" charset="0"/>
              </a:rPr>
              <a:t>no haya detectado un mecánico como por ejemplo corrosión, discontinuidad en uniones, piezas mal instaladas, etc. La instrucción también tiene que abarcar el uso de herramientas especiales que le permita determinar que los trabajos que requieran de mediciones y aplicaciones hayan sido efectuados correctamente, por ejemplo: el reglaje de una superficie primaria de vuelo, la aplicación de torque en algún componente, etc.  </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1200"/>
              </a:spcBef>
              <a:spcAft>
                <a:spcPts val="0"/>
              </a:spcAft>
            </a:pPr>
            <a:endParaRPr lang="es-CL" sz="1800" b="1" dirty="0" smtClean="0">
              <a:effectLst/>
              <a:latin typeface="Arial" panose="020B0604020202020204" pitchFamily="34" charset="0"/>
              <a:ea typeface="Times New Roman" panose="02020603050405020304" pitchFamily="18" charset="0"/>
            </a:endParaRPr>
          </a:p>
          <a:p>
            <a:pPr marL="0" marR="0" algn="just">
              <a:spcBef>
                <a:spcPts val="1200"/>
              </a:spcBef>
              <a:spcAft>
                <a:spcPts val="0"/>
              </a:spcAft>
            </a:pPr>
            <a:r>
              <a:rPr lang="es-CL" sz="1800" b="1" dirty="0" smtClean="0">
                <a:effectLst/>
                <a:latin typeface="Arial" panose="020B0604020202020204" pitchFamily="34" charset="0"/>
                <a:ea typeface="Times New Roman" panose="02020603050405020304" pitchFamily="18" charset="0"/>
              </a:rPr>
              <a:t>MEI 43.205(b) (3) Personas u organizaciones autorizadas a realizar inspecciones en proceso</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1800" u="sng" dirty="0" smtClean="0">
                <a:solidFill>
                  <a:srgbClr val="0000FF"/>
                </a:solidFill>
                <a:effectLst/>
                <a:latin typeface="Arial" panose="020B0604020202020204" pitchFamily="34" charset="0"/>
                <a:ea typeface="Times New Roman" panose="02020603050405020304" pitchFamily="18" charset="0"/>
              </a:rPr>
              <a:t>(Ver Párrafo 43.205(b) (3) del LAR 43)</a:t>
            </a:r>
          </a:p>
          <a:p>
            <a:pPr marL="0" marR="0" algn="just">
              <a:lnSpc>
                <a:spcPts val="1220"/>
              </a:lnSpc>
              <a:spcBef>
                <a:spcPts val="0"/>
              </a:spcBef>
              <a:spcAft>
                <a:spcPts val="0"/>
              </a:spcAft>
            </a:pPr>
            <a:endParaRPr lang="es-PE" sz="2800" dirty="0" smtClean="0">
              <a:effectLst/>
              <a:latin typeface="Times New Roman" panose="02020603050405020304" pitchFamily="18" charset="0"/>
              <a:ea typeface="Times New Roman" panose="02020603050405020304" pitchFamily="18" charset="0"/>
            </a:endParaRPr>
          </a:p>
          <a:p>
            <a:pPr algn="just"/>
            <a:r>
              <a:rPr lang="es-CL" sz="1800" dirty="0" smtClean="0">
                <a:effectLst/>
                <a:latin typeface="Arial" panose="020B0604020202020204" pitchFamily="34" charset="0"/>
                <a:ea typeface="Times New Roman" panose="02020603050405020304" pitchFamily="18" charset="0"/>
              </a:rPr>
              <a:t>Se requiere que el personal que realiza tareas de inspección en proceso haya obtenido pericia en el uso de los diferentes tipos de equipos de inspección y accesorios necesarios para realizar inspecciones apropiadas a la aeronave o componente de aeronave en la cual se está ejecutando alguna tarea de mantenimiento, porque a través del uso correcto de las herramientas de inspección se puede llegar a conclusiones valederas.  De otra forma, si no se tiene experiencia en el uso de estas herramientas, los resultados pueden no ser óptimos, o mal interpretados, y afectar la seguridad operacional por una mala determinación.</a:t>
            </a:r>
            <a:endParaRPr lang="es-PE" sz="1800" dirty="0" smtClean="0">
              <a:effectLst/>
              <a:latin typeface="Times New Roman" panose="02020603050405020304" pitchFamily="18" charset="0"/>
              <a:ea typeface="Times New Roman" panose="02020603050405020304" pitchFamily="18" charset="0"/>
            </a:endParaRPr>
          </a:p>
          <a:p>
            <a:pPr marL="0" marR="0" lvl="0" indent="0" algn="l">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28</a:t>
            </a:fld>
            <a:endParaRPr lang="en-US"/>
          </a:p>
        </p:txBody>
      </p:sp>
    </p:spTree>
    <p:extLst>
      <p:ext uri="{BB962C8B-B14F-4D97-AF65-F5344CB8AC3E}">
        <p14:creationId xmlns:p14="http://schemas.microsoft.com/office/powerpoint/2010/main" val="4025522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pPr>
            <a:r>
              <a:rPr lang="es-PE" sz="1800" b="1" dirty="0" smtClean="0">
                <a:effectLst/>
                <a:latin typeface="Arial" panose="020B0604020202020204" pitchFamily="34" charset="0"/>
                <a:ea typeface="Calibri" panose="020F0502020204030204" pitchFamily="34" charset="0"/>
              </a:rPr>
              <a:t>43.210	Personas u organizaciones autorizadas a emitir certificación de conformidad de mantenimiento (CCM)</a:t>
            </a:r>
            <a:endParaRPr lang="es-PE" sz="2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800" dirty="0" smtClean="0">
                <a:effectLst/>
                <a:latin typeface="Arial" panose="020B0604020202020204" pitchFamily="34" charset="0"/>
                <a:ea typeface="Calibri" panose="020F0502020204030204" pitchFamily="34" charset="0"/>
              </a:rPr>
              <a:t> </a:t>
            </a:r>
            <a:endParaRPr lang="es-PE" sz="2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800" dirty="0" smtClean="0">
                <a:effectLst/>
                <a:latin typeface="Arial" panose="020B0604020202020204" pitchFamily="34" charset="0"/>
                <a:ea typeface="Calibri" panose="020F0502020204030204" pitchFamily="34" charset="0"/>
              </a:rPr>
              <a:t>(a)	Solamente las siguientes personas y organizaciones pueden emitir una certificación de conformidad de mantenimiento a una aeronave o componente de aeronave después que ha sido sometido a mantenimiento:</a:t>
            </a:r>
            <a:endParaRPr lang="es-PE" sz="18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pPr>
            <a:r>
              <a:rPr lang="es-PE" sz="1800" dirty="0" smtClean="0">
                <a:effectLst/>
                <a:latin typeface="Arial" panose="020B0604020202020204" pitchFamily="34" charset="0"/>
                <a:ea typeface="Calibri" panose="020F0502020204030204" pitchFamily="34" charset="0"/>
              </a:rPr>
              <a:t> </a:t>
            </a:r>
            <a:endParaRPr lang="es-PE" sz="2800" dirty="0" smtClean="0">
              <a:effectLst/>
              <a:latin typeface="Times New Roman" panose="02020603050405020304" pitchFamily="18"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Calibri" panose="020F0502020204030204" pitchFamily="34" charset="0"/>
              </a:rPr>
              <a:t>Una organización de mantenimiento aprobada OMA LAR 145, conforme a los alcances de su lista de capacidades, de acuerdo con el LAR 145.305(d).</a:t>
            </a:r>
          </a:p>
          <a:p>
            <a:pPr marL="800100" marR="0" lvl="1" indent="-342900" algn="just">
              <a:spcBef>
                <a:spcPts val="0"/>
              </a:spcBef>
              <a:spcAft>
                <a:spcPts val="0"/>
              </a:spcAft>
              <a:buFont typeface="+mj-lt"/>
              <a:buAutoNum type="arabicParenBoth"/>
              <a:tabLst>
                <a:tab pos="457200" algn="l"/>
              </a:tabLst>
            </a:pPr>
            <a:endParaRPr lang="es-PE" sz="1800" dirty="0" smtClean="0">
              <a:effectLst/>
              <a:latin typeface="Arial" panose="020B0604020202020204" pitchFamily="34" charset="0"/>
              <a:ea typeface="Calibri" panose="020F0502020204030204" pitchFamily="34"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Calibri" panose="020F0502020204030204" pitchFamily="34" charset="0"/>
              </a:rPr>
              <a:t>Un mecánico de mantenimiento aeronáutico con licencia otorgada o convalidada por la AAC del Estado de matrícula, según las atribuciones que le otorga la licencia, para aeronaves con masa máxima de despegue de hasta 5 700 kg, y helicópteros con masa máxima de despegue de hasta 3 175 kg operando  de acuerdo con los requisitos del LAR 91, limitado a servicios de mantenimiento de línea y a servicios de mantenimiento hasta inspecciones de 100 horas o equivalente y las acciones correctivas derivadas de complejidad equivalente.</a:t>
            </a:r>
            <a:endParaRPr lang="es-PE" sz="2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800" dirty="0" smtClean="0">
                <a:effectLst/>
                <a:latin typeface="Arial" panose="020B0604020202020204" pitchFamily="34" charset="0"/>
                <a:ea typeface="Times New Roman" panose="02020603050405020304" pitchFamily="18" charset="0"/>
              </a:rPr>
              <a:t> </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1200"/>
              </a:spcBef>
              <a:spcAft>
                <a:spcPts val="0"/>
              </a:spcAft>
            </a:pPr>
            <a:r>
              <a:rPr lang="es-PE" sz="1800" b="1" dirty="0" smtClean="0">
                <a:effectLst/>
                <a:latin typeface="Arial" panose="020B0604020202020204" pitchFamily="34" charset="0"/>
                <a:ea typeface="Times New Roman" panose="02020603050405020304" pitchFamily="18" charset="0"/>
              </a:rPr>
              <a:t>MEI 43.210(a)(1) Personas u organizaciones autorizadas a emitir certificación de conformidad de mantenimiento (CCM)</a:t>
            </a:r>
          </a:p>
          <a:p>
            <a:pPr marL="0" marR="0" algn="just">
              <a:lnSpc>
                <a:spcPts val="1220"/>
              </a:lnSpc>
              <a:spcBef>
                <a:spcPts val="1200"/>
              </a:spcBef>
              <a:spcAft>
                <a:spcPts val="0"/>
              </a:spcAft>
            </a:pP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600"/>
              </a:spcAft>
            </a:pPr>
            <a:r>
              <a:rPr lang="es-PE" sz="1800" u="sng" dirty="0" smtClean="0">
                <a:solidFill>
                  <a:srgbClr val="0000FF"/>
                </a:solidFill>
                <a:effectLst/>
                <a:latin typeface="Arial" panose="020B0604020202020204" pitchFamily="34" charset="0"/>
                <a:ea typeface="Times New Roman" panose="02020603050405020304" pitchFamily="18" charset="0"/>
              </a:rPr>
              <a:t>(Ver Párrafo 43.205(a)(1)) (del LAR 43)</a:t>
            </a:r>
            <a:endParaRPr lang="es-PE" sz="2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PE" sz="1800" dirty="0" smtClean="0">
                <a:effectLst/>
                <a:latin typeface="Arial" panose="020B0604020202020204" pitchFamily="34" charset="0"/>
                <a:ea typeface="Times New Roman" panose="02020603050405020304" pitchFamily="18" charset="0"/>
              </a:rPr>
              <a:t>Una persona que trabaja en una OMA y que cuente con el documento otorgado por dicha organización para que en nombre de la OMA emita un CCM, solamente podrá emitir dicha certificación si esta persona ha efectuado una inspección en proceso como consecuencia de una tarea que haya estado cumpliendo de acuerdo al programa que soporta a la aeronave o componente de aeronave. Por ejemplo: si una persona competente y con licencia otorgada o convalidada por un Estado del SRVSOP efectúa el mantenimiento (inspección visual) de acuerdo a un programa de mantenimiento y durante este trabajo detecta un problema que es de solución de acuerdo a datos aprobados (AMM o SRM u otro dato aprobado), puede realizar la inspección en proceso para corregir ese defecto y emitirá la certificación de conformidad por ese trabajo que corrige el problema descubierto. Sin embargo, no podrá emitir la conformidad de mantenimiento del trabajo final por todas las tareas que pueda tener la tarjeta de trabajo, por lo que necesitará de otro certificador para la firma correspondiente. </a:t>
            </a:r>
            <a:endParaRPr lang="es-PE" sz="2800" dirty="0" smtClean="0">
              <a:effectLst/>
              <a:latin typeface="Times New Roman" panose="02020603050405020304" pitchFamily="18" charset="0"/>
              <a:ea typeface="Times New Roman" panose="02020603050405020304" pitchFamily="18" charset="0"/>
            </a:endParaRPr>
          </a:p>
          <a:p>
            <a:pPr marL="0" marR="0" lvl="0" indent="0" algn="l">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29</a:t>
            </a:fld>
            <a:endParaRPr lang="en-US"/>
          </a:p>
        </p:txBody>
      </p:sp>
    </p:spTree>
    <p:extLst>
      <p:ext uri="{BB962C8B-B14F-4D97-AF65-F5344CB8AC3E}">
        <p14:creationId xmlns:p14="http://schemas.microsoft.com/office/powerpoint/2010/main" val="341245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just">
              <a:spcBef>
                <a:spcPts val="0"/>
              </a:spcBef>
              <a:spcAft>
                <a:spcPts val="0"/>
              </a:spcAft>
            </a:pPr>
            <a:r>
              <a:rPr lang="es-PE" sz="1800" b="1" dirty="0" smtClean="0">
                <a:effectLst/>
                <a:latin typeface="Arial" panose="020B0604020202020204" pitchFamily="34" charset="0"/>
                <a:ea typeface="Calibri" panose="020F0502020204030204" pitchFamily="34" charset="0"/>
              </a:rPr>
              <a:t>43.210	Personas u organizaciones autorizadas a emitir certificación de conformidad de mantenimiento (CCM)</a:t>
            </a:r>
            <a:endParaRPr lang="es-PE" sz="2800" dirty="0" smtClean="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s-PE" sz="1800" dirty="0" smtClean="0">
                <a:effectLst/>
                <a:latin typeface="Arial" panose="020B0604020202020204" pitchFamily="34" charset="0"/>
                <a:ea typeface="Calibri" panose="020F0502020204030204" pitchFamily="34" charset="0"/>
              </a:rPr>
              <a:t> </a:t>
            </a:r>
            <a:endParaRPr lang="es-PE" sz="2800" dirty="0" smtClean="0">
              <a:effectLst/>
              <a:latin typeface="Times New Roman" panose="02020603050405020304" pitchFamily="18" charset="0"/>
              <a:ea typeface="Times New Roman" panose="02020603050405020304" pitchFamily="18" charset="0"/>
            </a:endParaRPr>
          </a:p>
          <a:p>
            <a:pPr marL="228600" marR="0" indent="-228600" algn="just">
              <a:spcBef>
                <a:spcPts val="0"/>
              </a:spcBef>
              <a:spcAft>
                <a:spcPts val="0"/>
              </a:spcAft>
              <a:tabLst>
                <a:tab pos="342900" algn="l"/>
              </a:tabLst>
            </a:pPr>
            <a:r>
              <a:rPr lang="es-PE" sz="1800" dirty="0" smtClean="0">
                <a:effectLst/>
                <a:latin typeface="Arial" panose="020B0604020202020204" pitchFamily="34" charset="0"/>
                <a:ea typeface="Times New Roman" panose="02020603050405020304" pitchFamily="18" charset="0"/>
              </a:rPr>
              <a:t>(b)	</a:t>
            </a:r>
            <a:r>
              <a:rPr lang="es-PE" sz="1800" dirty="0" smtClean="0">
                <a:effectLst/>
                <a:latin typeface="Arial" panose="020B0604020202020204" pitchFamily="34" charset="0"/>
                <a:ea typeface="Calibri" panose="020F0502020204030204" pitchFamily="34" charset="0"/>
              </a:rPr>
              <a:t>La persona que emite certificación de </a:t>
            </a:r>
            <a:r>
              <a:rPr lang="es-MX" sz="1800" dirty="0" smtClean="0">
                <a:effectLst/>
                <a:latin typeface="Arial" panose="020B0604020202020204" pitchFamily="34" charset="0"/>
                <a:ea typeface="Times New Roman" panose="02020603050405020304" pitchFamily="18" charset="0"/>
              </a:rPr>
              <a:t>conformidad de mantenimiento en las aeronaves y componentes de aeronaves debe:</a:t>
            </a:r>
            <a:endParaRPr lang="es-PE" sz="1800" dirty="0" smtClean="0">
              <a:effectLst/>
              <a:latin typeface="Arial" panose="020B0604020202020204" pitchFamily="34" charset="0"/>
              <a:ea typeface="Times New Roman" panose="02020603050405020304" pitchFamily="18" charset="0"/>
            </a:endParaRPr>
          </a:p>
          <a:p>
            <a:pPr marL="0" marR="0" algn="just">
              <a:spcBef>
                <a:spcPts val="0"/>
              </a:spcBef>
              <a:spcAft>
                <a:spcPts val="0"/>
              </a:spcAft>
            </a:pPr>
            <a:r>
              <a:rPr lang="es-MX" sz="1800" dirty="0" smtClean="0">
                <a:effectLst/>
                <a:latin typeface="Arial" panose="020B0604020202020204" pitchFamily="34" charset="0"/>
                <a:ea typeface="Times New Roman" panose="02020603050405020304" pitchFamily="18" charset="0"/>
              </a:rPr>
              <a:t> </a:t>
            </a:r>
            <a:endParaRPr lang="es-PE" sz="2800" dirty="0" smtClean="0">
              <a:effectLst/>
              <a:latin typeface="Times New Roman" panose="02020603050405020304" pitchFamily="18"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Times New Roman" panose="02020603050405020304" pitchFamily="18" charset="0"/>
              </a:rPr>
              <a:t>Tener calificación y competencia adecuada para garantizar la emisión apropiada del certificado de conformidad de mantenimiento, asegurando buenas prácticas de mantenimiento y el cumplimiento de todos los requisitos de aeronavegabilidad pertinentes.</a:t>
            </a:r>
          </a:p>
          <a:p>
            <a:pPr marL="800100" marR="0" lvl="1" indent="-342900" algn="just">
              <a:spcBef>
                <a:spcPts val="0"/>
              </a:spcBef>
              <a:spcAft>
                <a:spcPts val="0"/>
              </a:spcAft>
              <a:buFont typeface="+mj-lt"/>
              <a:buAutoNum type="arabicParenBoth"/>
              <a:tabLst>
                <a:tab pos="457200" algn="l"/>
              </a:tabLst>
            </a:pPr>
            <a:endParaRPr lang="es-PE" sz="18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MX" sz="1800" dirty="0" smtClean="0">
                <a:effectLst/>
                <a:latin typeface="Arial" panose="020B0604020202020204" pitchFamily="34" charset="0"/>
                <a:ea typeface="Times New Roman" panose="02020603050405020304" pitchFamily="18" charset="0"/>
              </a:rPr>
              <a:t>Estar</a:t>
            </a:r>
            <a:r>
              <a:rPr lang="es-PE" sz="1800" dirty="0" smtClean="0">
                <a:effectLst/>
                <a:latin typeface="Arial" panose="020B0604020202020204" pitchFamily="34" charset="0"/>
                <a:ea typeface="Times New Roman" panose="02020603050405020304" pitchFamily="18" charset="0"/>
              </a:rPr>
              <a:t> adecuadamente familiarizado con los requerimientos de este reglamento y con los métodos y técnicas de inspección, prácticas, equipo y herramientas para determinar la aeronavegabilidad de las aeronaves o componentes de aeronave que son objeto de la certificación de conformidad de mantenimiento.</a:t>
            </a:r>
          </a:p>
          <a:p>
            <a:pPr marL="800100" marR="0" lvl="1" indent="-342900" algn="just">
              <a:spcBef>
                <a:spcPts val="0"/>
              </a:spcBef>
              <a:spcAft>
                <a:spcPts val="0"/>
              </a:spcAft>
              <a:buFont typeface="+mj-lt"/>
              <a:buAutoNum type="arabicParenBoth"/>
              <a:tabLst>
                <a:tab pos="457200" algn="l"/>
              </a:tabLst>
            </a:pPr>
            <a:endParaRPr lang="es-PE" sz="1800" dirty="0" smtClean="0">
              <a:effectLst/>
              <a:latin typeface="Arial" panose="020B0604020202020204" pitchFamily="34" charset="0"/>
              <a:ea typeface="Times New Roman" panose="02020603050405020304" pitchFamily="18" charset="0"/>
            </a:endParaRPr>
          </a:p>
          <a:p>
            <a:pPr marL="800100" marR="0" lvl="1" indent="-342900" algn="just">
              <a:spcBef>
                <a:spcPts val="0"/>
              </a:spcBef>
              <a:spcAft>
                <a:spcPts val="0"/>
              </a:spcAft>
              <a:buFont typeface="+mj-lt"/>
              <a:buAutoNum type="arabicParenBoth"/>
              <a:tabLst>
                <a:tab pos="457200" algn="l"/>
              </a:tabLst>
            </a:pPr>
            <a:r>
              <a:rPr lang="es-PE" sz="1800" dirty="0" smtClean="0">
                <a:effectLst/>
                <a:latin typeface="Arial" panose="020B0604020202020204" pitchFamily="34" charset="0"/>
                <a:ea typeface="Times New Roman" panose="02020603050405020304" pitchFamily="18" charset="0"/>
              </a:rPr>
              <a:t>Tener experiencia real en mantenimiento de aeronave o componentes de aeronaves en un período de seis (6) meses, en los últimos dos (2) años.</a:t>
            </a:r>
            <a:endParaRPr lang="es-PE" sz="1800" dirty="0" smtClean="0">
              <a:effectLst/>
              <a:latin typeface="Times New Roman" panose="02020603050405020304" pitchFamily="18" charset="0"/>
              <a:ea typeface="Times New Roman" panose="02020603050405020304" pitchFamily="18" charset="0"/>
            </a:endParaRPr>
          </a:p>
          <a:p>
            <a:pPr marL="457200" marR="0" lvl="1" indent="0" algn="just">
              <a:spcBef>
                <a:spcPts val="0"/>
              </a:spcBef>
              <a:spcAft>
                <a:spcPts val="0"/>
              </a:spcAft>
              <a:buFont typeface="+mj-lt"/>
              <a:buNone/>
              <a:tabLst>
                <a:tab pos="457200" algn="l"/>
              </a:tabLst>
            </a:pPr>
            <a:endParaRPr lang="es-PE" sz="18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2800" b="1" dirty="0" smtClean="0">
                <a:effectLst/>
                <a:latin typeface="Arial" panose="020B0604020202020204" pitchFamily="34" charset="0"/>
                <a:ea typeface="Times New Roman" panose="02020603050405020304" pitchFamily="18" charset="0"/>
              </a:rPr>
              <a:t>MEI 43.210(b) (1) Personas u organizaciones autorizadas a emitir certificaciones de conformidad de mantenimiento (CCM)</a:t>
            </a:r>
            <a:endParaRPr lang="es-PE" sz="40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2800" u="sng" dirty="0" smtClean="0">
                <a:solidFill>
                  <a:srgbClr val="0000FF"/>
                </a:solidFill>
                <a:effectLst/>
                <a:latin typeface="Arial" panose="020B0604020202020204" pitchFamily="34" charset="0"/>
                <a:ea typeface="Times New Roman" panose="02020603050405020304" pitchFamily="18" charset="0"/>
              </a:rPr>
              <a:t>(Ver Párrafo 43.210(b) (1) del LAR </a:t>
            </a:r>
            <a:r>
              <a:rPr lang="es-CL" sz="2800" u="sng" smtClean="0">
                <a:solidFill>
                  <a:srgbClr val="0000FF"/>
                </a:solidFill>
                <a:effectLst/>
                <a:latin typeface="Arial" panose="020B0604020202020204" pitchFamily="34" charset="0"/>
                <a:ea typeface="Times New Roman" panose="02020603050405020304" pitchFamily="18" charset="0"/>
              </a:rPr>
              <a:t>43)</a:t>
            </a:r>
          </a:p>
          <a:p>
            <a:pPr marL="0" marR="0" algn="just">
              <a:lnSpc>
                <a:spcPts val="1220"/>
              </a:lnSpc>
              <a:spcBef>
                <a:spcPts val="0"/>
              </a:spcBef>
              <a:spcAft>
                <a:spcPts val="0"/>
              </a:spcAft>
            </a:pPr>
            <a:endParaRPr lang="es-PE" sz="40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2800" b="1" dirty="0" smtClean="0">
                <a:effectLst/>
                <a:latin typeface="Arial" panose="020B0604020202020204" pitchFamily="34" charset="0"/>
                <a:ea typeface="Times New Roman" panose="02020603050405020304" pitchFamily="18" charset="0"/>
              </a:rPr>
              <a:t>Adecuada calificación </a:t>
            </a:r>
            <a:r>
              <a:rPr lang="es-CL" sz="2800" dirty="0" smtClean="0">
                <a:effectLst/>
                <a:latin typeface="Arial" panose="020B0604020202020204" pitchFamily="34" charset="0"/>
                <a:ea typeface="Times New Roman" panose="02020603050405020304" pitchFamily="18" charset="0"/>
              </a:rPr>
              <a:t>se refiere a la aptitud y calificación para cumplir con un propósito o tarea asignada. Para ello la persona que emite un CCM debe tener:</a:t>
            </a:r>
            <a:endParaRPr lang="es-PE" sz="40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2800" dirty="0" smtClean="0">
                <a:effectLst/>
                <a:latin typeface="Arial" panose="020B0604020202020204" pitchFamily="34" charset="0"/>
                <a:ea typeface="Times New Roman" panose="02020603050405020304" pitchFamily="18" charset="0"/>
              </a:rPr>
              <a:t>la licencia de mecánico de mantenimiento de aeronaves vigente y emitida por la AAC local, con la habilitación respectiva;</a:t>
            </a:r>
            <a:endParaRPr lang="es-PE" sz="40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2800" dirty="0" smtClean="0">
                <a:solidFill>
                  <a:srgbClr val="000000"/>
                </a:solidFill>
                <a:effectLst/>
                <a:latin typeface="Arial" panose="020B0604020202020204" pitchFamily="34" charset="0"/>
                <a:ea typeface="Times New Roman" panose="02020603050405020304" pitchFamily="18" charset="0"/>
              </a:rPr>
              <a:t>poseer conocimientos de detalle de la aeronave o componente de aeronave que van a ser mantenidos; </a:t>
            </a:r>
            <a:endParaRPr lang="es-PE" sz="40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2800" dirty="0" smtClean="0">
                <a:solidFill>
                  <a:srgbClr val="000000"/>
                </a:solidFill>
                <a:effectLst/>
                <a:latin typeface="Arial" panose="020B0604020202020204" pitchFamily="34" charset="0"/>
                <a:ea typeface="Times New Roman" panose="02020603050405020304" pitchFamily="18" charset="0"/>
              </a:rPr>
              <a:t>conocimiento de los procedimientos asociados de la organización de mantenimiento establecidos en el manual de la organización de mantenimiento (MOM); y. </a:t>
            </a:r>
            <a:endParaRPr lang="es-PE" sz="40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Symbol" panose="05050102010706020507" pitchFamily="18" charset="2"/>
              <a:buChar char=""/>
            </a:pPr>
            <a:r>
              <a:rPr lang="es-CL" sz="2800" dirty="0" smtClean="0">
                <a:solidFill>
                  <a:srgbClr val="000000"/>
                </a:solidFill>
                <a:effectLst/>
                <a:latin typeface="Arial" panose="020B0604020202020204" pitchFamily="34" charset="0"/>
                <a:ea typeface="Times New Roman" panose="02020603050405020304" pitchFamily="18" charset="0"/>
              </a:rPr>
              <a:t>demostrar conocimiento y capacidad de resolver problemas relacionados con su trabajo.</a:t>
            </a:r>
            <a:endParaRPr lang="es-PE" sz="40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eriod"/>
            </a:pPr>
            <a:r>
              <a:rPr lang="es-CL" sz="2800" dirty="0" smtClean="0">
                <a:solidFill>
                  <a:srgbClr val="000000"/>
                </a:solidFill>
                <a:effectLst/>
                <a:latin typeface="Arial" panose="020B0604020202020204" pitchFamily="34" charset="0"/>
                <a:ea typeface="Times New Roman" panose="02020603050405020304" pitchFamily="18" charset="0"/>
              </a:rPr>
              <a:t>En lo referido a  “competencia”, requiriere que la instrucción continua que reciba, le permita mantenerse actualizado en las tecnologías pertinentes a la aeronave o componente de aeronave para la cual ha sido calificado por la OMA para emitir un CCM.  El contenido de la instrucción continua debe, entre otros temas, estar relacionada con las constataciones encontradas por el sistema de calidad y la instrucción debe ser revisada al menos una vez cada 24 meses.</a:t>
            </a:r>
            <a:endParaRPr lang="es-PE" sz="4000" dirty="0" smtClean="0">
              <a:effectLst/>
              <a:latin typeface="Times New Roman" panose="02020603050405020304" pitchFamily="18" charset="0"/>
              <a:ea typeface="Times New Roman" panose="02020603050405020304" pitchFamily="18" charset="0"/>
            </a:endParaRPr>
          </a:p>
          <a:p>
            <a:pPr marL="457200" marR="0" algn="just">
              <a:spcBef>
                <a:spcPts val="600"/>
              </a:spcBef>
              <a:spcAft>
                <a:spcPts val="600"/>
              </a:spcAft>
            </a:pPr>
            <a:r>
              <a:rPr lang="es-CL" sz="2800" dirty="0" smtClean="0">
                <a:effectLst/>
                <a:latin typeface="Arial" panose="020B0604020202020204" pitchFamily="34" charset="0"/>
                <a:ea typeface="Times New Roman" panose="02020603050405020304" pitchFamily="18" charset="0"/>
              </a:rPr>
              <a:t> </a:t>
            </a:r>
            <a:endParaRPr lang="es-PE" sz="40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2800" b="1" dirty="0" smtClean="0">
                <a:effectLst/>
                <a:latin typeface="Arial" panose="020B0604020202020204" pitchFamily="34" charset="0"/>
                <a:ea typeface="Times New Roman" panose="02020603050405020304" pitchFamily="18" charset="0"/>
              </a:rPr>
              <a:t>MEI 43.210(b) (3) Personas u organizaciones autorizadas a emitir certificaciones de conformidad de mantenimiento (CCM)</a:t>
            </a:r>
            <a:endParaRPr lang="es-PE" sz="4000" dirty="0" smtClean="0">
              <a:effectLst/>
              <a:latin typeface="Times New Roman" panose="02020603050405020304" pitchFamily="18" charset="0"/>
              <a:ea typeface="Times New Roman" panose="02020603050405020304" pitchFamily="18" charset="0"/>
            </a:endParaRPr>
          </a:p>
          <a:p>
            <a:pPr marL="0" marR="0" algn="just">
              <a:lnSpc>
                <a:spcPts val="1220"/>
              </a:lnSpc>
              <a:spcBef>
                <a:spcPts val="0"/>
              </a:spcBef>
              <a:spcAft>
                <a:spcPts val="0"/>
              </a:spcAft>
            </a:pPr>
            <a:r>
              <a:rPr lang="es-CL" sz="2800" u="sng" dirty="0" smtClean="0">
                <a:solidFill>
                  <a:srgbClr val="0000FF"/>
                </a:solidFill>
                <a:effectLst/>
                <a:latin typeface="Arial" panose="020B0604020202020204" pitchFamily="34" charset="0"/>
                <a:ea typeface="Times New Roman" panose="02020603050405020304" pitchFamily="18" charset="0"/>
              </a:rPr>
              <a:t>(Ver Párrafo 43.210(b) (1) del LAR 43)</a:t>
            </a:r>
            <a:endParaRPr lang="es-PE" sz="4000" dirty="0" smtClean="0">
              <a:effectLst/>
              <a:latin typeface="Times New Roman" panose="02020603050405020304" pitchFamily="18" charset="0"/>
              <a:ea typeface="Times New Roman" panose="02020603050405020304" pitchFamily="18" charset="0"/>
            </a:endParaRPr>
          </a:p>
          <a:p>
            <a:pPr marL="0" marR="0" algn="just">
              <a:spcBef>
                <a:spcPts val="600"/>
              </a:spcBef>
              <a:spcAft>
                <a:spcPts val="0"/>
              </a:spcAft>
            </a:pPr>
            <a:r>
              <a:rPr lang="es-CL" sz="2800" dirty="0" smtClean="0">
                <a:effectLst/>
                <a:latin typeface="Arial" panose="020B0604020202020204" pitchFamily="34" charset="0"/>
                <a:ea typeface="Times New Roman" panose="02020603050405020304" pitchFamily="18" charset="0"/>
              </a:rPr>
              <a:t>El LAR 43 establece en 43.210 (b) (3) que la persona que emite una certificación de conformidad de mantenimiento, debe t</a:t>
            </a:r>
            <a:r>
              <a:rPr lang="es-PE" sz="2800" dirty="0" smtClean="0">
                <a:solidFill>
                  <a:srgbClr val="000000"/>
                </a:solidFill>
                <a:effectLst/>
                <a:latin typeface="Arial" panose="020B0604020202020204" pitchFamily="34" charset="0"/>
                <a:ea typeface="Times New Roman" panose="02020603050405020304" pitchFamily="18" charset="0"/>
              </a:rPr>
              <a:t>ener experiencia real en mantenimiento de aeronave o componentes de aeronaves en un período de seis (6) meses, en los últimos dos (2) años.</a:t>
            </a:r>
            <a:r>
              <a:rPr lang="es-PE" sz="2800" i="1" dirty="0" smtClean="0">
                <a:solidFill>
                  <a:srgbClr val="000000"/>
                </a:solidFill>
                <a:effectLst/>
                <a:latin typeface="Times New Roman" panose="02020603050405020304" pitchFamily="18" charset="0"/>
                <a:ea typeface="Times New Roman" panose="02020603050405020304" pitchFamily="18" charset="0"/>
              </a:rPr>
              <a:t> </a:t>
            </a:r>
            <a:endParaRPr lang="es-PE" sz="4000" dirty="0" smtClean="0">
              <a:effectLst/>
              <a:latin typeface="Times New Roman" panose="02020603050405020304" pitchFamily="18" charset="0"/>
              <a:ea typeface="Times New Roman" panose="02020603050405020304" pitchFamily="18" charset="0"/>
            </a:endParaRPr>
          </a:p>
          <a:p>
            <a:pPr marL="0" marR="0" algn="just">
              <a:spcBef>
                <a:spcPts val="600"/>
              </a:spcBef>
              <a:spcAft>
                <a:spcPts val="0"/>
              </a:spcAft>
            </a:pPr>
            <a:r>
              <a:rPr lang="es-PE" sz="2800" dirty="0" smtClean="0">
                <a:solidFill>
                  <a:srgbClr val="000000"/>
                </a:solidFill>
                <a:effectLst/>
                <a:latin typeface="Arial" panose="020B0604020202020204" pitchFamily="34" charset="0"/>
                <a:ea typeface="Times New Roman" panose="02020603050405020304" pitchFamily="18" charset="0"/>
              </a:rPr>
              <a:t>Para los propósitos de este subpárrafo, “adquisición de experiencia real en mantenimiento de aeronave o componentes de aeronaves” se considera que la persona ha trabajado en un ambiente de mantenimiento de dicha aeronave o componentes de aeronaves y que haya emitido certificados de conformidad de mantenimiento y/o haya realizado tareas efectivas de mantenimiento como mínimo en algunos de los tipos de sistemas de aeronave o componentes de aeronaves.</a:t>
            </a:r>
            <a:endParaRPr lang="es-PE" sz="4000" dirty="0" smtClean="0">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Font typeface="+mj-lt"/>
              <a:buNone/>
              <a:tabLst>
                <a:tab pos="457200" algn="l"/>
              </a:tabLst>
            </a:pPr>
            <a:endParaRPr lang="es-PE" sz="28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30</a:t>
            </a:fld>
            <a:endParaRPr lang="en-US"/>
          </a:p>
        </p:txBody>
      </p:sp>
    </p:spTree>
    <p:extLst>
      <p:ext uri="{BB962C8B-B14F-4D97-AF65-F5344CB8AC3E}">
        <p14:creationId xmlns:p14="http://schemas.microsoft.com/office/powerpoint/2010/main" val="205790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31</a:t>
            </a:fld>
            <a:endParaRPr lang="en-US"/>
          </a:p>
        </p:txBody>
      </p:sp>
    </p:spTree>
    <p:extLst>
      <p:ext uri="{BB962C8B-B14F-4D97-AF65-F5344CB8AC3E}">
        <p14:creationId xmlns:p14="http://schemas.microsoft.com/office/powerpoint/2010/main" val="40646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(2) Componente con vida útil limitada</a:t>
            </a:r>
            <a:r>
              <a:rPr lang="es-PE" dirty="0" smtClean="0"/>
              <a:t>. Toda pieza para la cual se especifica un límite obligatorio de reemplazo en el diseño de tipo (en horas, ciclos o tiempo transcurrido), la información obligatoria sobre el mantenimiento de la aeronavegabilidad o las instrucciones para el mantenimiento de la aeronavegabilidad. Se deben dejar esas piezas permanentemente fuera de uso en el momento en que se alcance ese límite o antes de ese momento.</a:t>
            </a:r>
          </a:p>
          <a:p>
            <a:pPr algn="just"/>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6</a:t>
            </a:fld>
            <a:endParaRPr lang="en-US"/>
          </a:p>
        </p:txBody>
      </p:sp>
    </p:spTree>
    <p:extLst>
      <p:ext uri="{BB962C8B-B14F-4D97-AF65-F5344CB8AC3E}">
        <p14:creationId xmlns:p14="http://schemas.microsoft.com/office/powerpoint/2010/main" val="204496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7</a:t>
            </a:fld>
            <a:endParaRPr lang="en-US"/>
          </a:p>
        </p:txBody>
      </p:sp>
    </p:spTree>
    <p:extLst>
      <p:ext uri="{BB962C8B-B14F-4D97-AF65-F5344CB8AC3E}">
        <p14:creationId xmlns:p14="http://schemas.microsoft.com/office/powerpoint/2010/main" val="198496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8</a:t>
            </a:fld>
            <a:endParaRPr lang="en-US"/>
          </a:p>
        </p:txBody>
      </p:sp>
    </p:spTree>
    <p:extLst>
      <p:ext uri="{BB962C8B-B14F-4D97-AF65-F5344CB8AC3E}">
        <p14:creationId xmlns:p14="http://schemas.microsoft.com/office/powerpoint/2010/main" val="118668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(5)	Datos de mantenimiento </a:t>
            </a:r>
            <a:r>
              <a:rPr lang="es-PE" b="1" dirty="0" smtClean="0"/>
              <a:t>aprobados</a:t>
            </a:r>
            <a:r>
              <a:rPr lang="es-PE" dirty="0" smtClean="0"/>
              <a:t>. Cualquier dato técnico que haya sido específicamente </a:t>
            </a:r>
            <a:r>
              <a:rPr lang="es-PE" u="sng" dirty="0" smtClean="0"/>
              <a:t>aprobado por la AAC del Estado de matrícula</a:t>
            </a:r>
            <a:r>
              <a:rPr lang="es-PE" dirty="0" smtClean="0"/>
              <a:t>. Las especificaciones de los certificados de tipo y de los certificados de tipo suplementarios, directrices de aeronavegabilidad y los manuales de la organización que posee el certificado de tipo cuando sea específicamente indicado, son ejemplos de datos de mantenimiento aprobados.</a:t>
            </a:r>
          </a:p>
          <a:p>
            <a:endParaRPr lang="es-PE" dirty="0" smtClean="0"/>
          </a:p>
          <a:p>
            <a:pPr algn="just"/>
            <a:r>
              <a:rPr lang="es-PE" dirty="0" smtClean="0"/>
              <a:t>(6)	Datos de mantenimiento </a:t>
            </a:r>
            <a:r>
              <a:rPr lang="es-PE" b="1" dirty="0" smtClean="0"/>
              <a:t>aceptables</a:t>
            </a:r>
            <a:r>
              <a:rPr lang="es-PE" dirty="0" smtClean="0"/>
              <a:t>. Cualquier dato técnico que comprenda métodos y prácticas aceptables por la AAC del Estado de matrícula y que </a:t>
            </a:r>
            <a:r>
              <a:rPr lang="es-PE" b="1" dirty="0" smtClean="0"/>
              <a:t>puedan ser usados como base para la aprobación de datos de mantenimiento</a:t>
            </a:r>
            <a:r>
              <a:rPr lang="es-PE" dirty="0" smtClean="0"/>
              <a:t>. Los manuales de mantenimiento, el manual de la OMA LAR 145, y las circulares de asesoramiento, son ejemplos de datos de mantenimiento aceptables.</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9</a:t>
            </a:fld>
            <a:endParaRPr lang="en-US"/>
          </a:p>
        </p:txBody>
      </p:sp>
    </p:spTree>
    <p:extLst>
      <p:ext uri="{BB962C8B-B14F-4D97-AF65-F5344CB8AC3E}">
        <p14:creationId xmlns:p14="http://schemas.microsoft.com/office/powerpoint/2010/main" val="171866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10</a:t>
            </a:fld>
            <a:endParaRPr lang="en-US"/>
          </a:p>
        </p:txBody>
      </p:sp>
    </p:spTree>
    <p:extLst>
      <p:ext uri="{BB962C8B-B14F-4D97-AF65-F5344CB8AC3E}">
        <p14:creationId xmlns:p14="http://schemas.microsoft.com/office/powerpoint/2010/main" val="17528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arenBoth" startAt="8"/>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Inspección anual</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 una inspección completa de la aeronave y sus registros que debe contemplar como mínimo los ítems del Apéndice 2 de este reglamento, o los definidos por el organismo de diseño para una inspección anual, , y:</a:t>
            </a:r>
          </a:p>
          <a:p>
            <a:pPr marL="228600" marR="0" lvl="0" indent="-228600" algn="l" defTabSz="457200" rtl="0" eaLnBrk="1" fontAlgn="auto" latinLnBrk="0" hangingPunct="1">
              <a:lnSpc>
                <a:spcPct val="100000"/>
              </a:lnSpc>
              <a:spcBef>
                <a:spcPts val="0"/>
              </a:spcBef>
              <a:spcAft>
                <a:spcPts val="0"/>
              </a:spcAft>
              <a:buClrTx/>
              <a:buSzTx/>
              <a:buFontTx/>
              <a:buAutoNum type="arabicParenBoth" startAt="8"/>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documentación completa de acuerdo a lo establecido en la Sección 91.1420;</a:t>
            </a:r>
          </a:p>
          <a:p>
            <a:pPr marL="742950" marR="0" lvl="1" indent="-285750" algn="l" defTabSz="4572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esté de acuerdo con el certificado de tipo;</a:t>
            </a:r>
          </a:p>
          <a:p>
            <a:pPr marL="742950" marR="0" lvl="1" indent="-285750" algn="l" defTabSz="4572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las modificaciones y reparaciones mayores hayan sido aprobadas por la AAC del Estado de matrícula;</a:t>
            </a:r>
          </a:p>
          <a:p>
            <a:pPr marL="742950" marR="0" lvl="1" indent="-285750" algn="l" defTabSz="4572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registro de cumplimiento de las directrices de aeronavegabilidad, aplicables; y</a:t>
            </a:r>
          </a:p>
          <a:p>
            <a:pPr marL="742950" marR="0" lvl="1" indent="-285750" algn="l" defTabSz="4572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registros de todas las tareas de mantenimiento realizadas.</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11</a:t>
            </a:fld>
            <a:endParaRPr lang="en-US"/>
          </a:p>
        </p:txBody>
      </p:sp>
    </p:spTree>
    <p:extLst>
      <p:ext uri="{BB962C8B-B14F-4D97-AF65-F5344CB8AC3E}">
        <p14:creationId xmlns:p14="http://schemas.microsoft.com/office/powerpoint/2010/main" val="151554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spcBef>
                <a:spcPct val="0"/>
              </a:spcBef>
              <a:buFontTx/>
              <a:buAutoNum type="arabicParenBoth" startAt="9"/>
              <a:defRPr/>
            </a:pPr>
            <a:r>
              <a:rPr lang="es-PE" altLang="es-PE" b="1" dirty="0" smtClean="0"/>
              <a:t>Inspección en proceso</a:t>
            </a:r>
            <a:r>
              <a:rPr lang="es-PE" altLang="es-PE" dirty="0" smtClean="0"/>
              <a:t>. Es una inspección que garantiza un nivel adecuado de seguridad de un cambio de componente de aeronave, una reparación, una modificación y acciones correctivas de mantenimiento necesarias para solucionar las no conformidades derivadas de las tareas de mantenimiento de verificación de la condición de la aeronave o componente de aeronave. </a:t>
            </a:r>
            <a:r>
              <a:rPr lang="es-PE" altLang="es-PE" b="1" dirty="0" smtClean="0"/>
              <a:t>Estas inspecciones no deben ser confundidas con los ítems de inspección requerida (RII), los cuales son definidos por el operador.</a:t>
            </a:r>
          </a:p>
          <a:p>
            <a:pPr eaLnBrk="1" hangingPunct="1">
              <a:spcBef>
                <a:spcPct val="0"/>
              </a:spcBef>
              <a:defRPr/>
            </a:pPr>
            <a:endParaRPr lang="es-PE" altLang="es-PE" b="1" dirty="0" smtClean="0"/>
          </a:p>
          <a:p>
            <a:pPr eaLnBrk="1" fontAlgn="auto" hangingPunct="1">
              <a:lnSpc>
                <a:spcPct val="125000"/>
              </a:lnSpc>
              <a:spcBef>
                <a:spcPts val="0"/>
              </a:spcBef>
              <a:spcAft>
                <a:spcPts val="0"/>
              </a:spcAft>
              <a:defRPr/>
            </a:pPr>
            <a:r>
              <a:rPr lang="es-PE" sz="1200" kern="0" dirty="0" smtClean="0">
                <a:solidFill>
                  <a:sysClr val="windowText" lastClr="000000"/>
                </a:solidFill>
                <a:latin typeface="Avenir Roman"/>
                <a:sym typeface="Avenir Roman"/>
              </a:rPr>
              <a:t>Tareas de inspección en proceso, son aquellas actividades que se producen cuando el mecánicos que está realizando una tarea de inspección de acuerdo al programa de mantenimiento de un explotador aéreo al que le provee servicio de mantenimiento, en cualquier circunstancia como por ejemplo para aeronaves: pre-vuelo, inspección diaria (</a:t>
            </a:r>
            <a:r>
              <a:rPr lang="es-PE" sz="1200" kern="0" dirty="0" err="1" smtClean="0">
                <a:solidFill>
                  <a:sysClr val="windowText" lastClr="000000"/>
                </a:solidFill>
                <a:latin typeface="Avenir Roman"/>
                <a:sym typeface="Avenir Roman"/>
              </a:rPr>
              <a:t>daily</a:t>
            </a:r>
            <a:r>
              <a:rPr lang="es-PE" sz="1200" kern="0" dirty="0" smtClean="0">
                <a:solidFill>
                  <a:sysClr val="windowText" lastClr="000000"/>
                </a:solidFill>
                <a:latin typeface="Avenir Roman"/>
                <a:sym typeface="Avenir Roman"/>
              </a:rPr>
              <a:t> check),  inspección semanal (</a:t>
            </a:r>
            <a:r>
              <a:rPr lang="es-PE" sz="1200" kern="0" dirty="0" err="1" smtClean="0">
                <a:solidFill>
                  <a:sysClr val="windowText" lastClr="000000"/>
                </a:solidFill>
                <a:latin typeface="Avenir Roman"/>
                <a:sym typeface="Avenir Roman"/>
              </a:rPr>
              <a:t>weekly</a:t>
            </a:r>
            <a:r>
              <a:rPr lang="es-PE" sz="1200" kern="0" dirty="0" smtClean="0">
                <a:solidFill>
                  <a:sysClr val="windowText" lastClr="000000"/>
                </a:solidFill>
                <a:latin typeface="Avenir Roman"/>
                <a:sym typeface="Avenir Roman"/>
              </a:rPr>
              <a:t> check, etc.),  detecta una anomalía que obliga a efectuar una tarea de mantenimiento (cambio de componente, una reparación, modificación o una acción correctiva para solucionar una anomalía detectada). La persona que firma esta inspección en proceso puede ser el mismo mecánico que detectó el problema si tiene la competencia para tal efecto, o puede ser otro mecánico que tenga la competencia para realizar esa tarea de mantenimiento fuera de rutina (non </a:t>
            </a:r>
            <a:r>
              <a:rPr lang="es-PE" sz="1200" kern="0" dirty="0" err="1" smtClean="0">
                <a:solidFill>
                  <a:sysClr val="windowText" lastClr="000000"/>
                </a:solidFill>
                <a:latin typeface="Avenir Roman"/>
                <a:sym typeface="Avenir Roman"/>
              </a:rPr>
              <a:t>routine</a:t>
            </a:r>
            <a:r>
              <a:rPr lang="es-PE" sz="1200" kern="0" dirty="0" smtClean="0">
                <a:solidFill>
                  <a:sysClr val="windowText" lastClr="000000"/>
                </a:solidFill>
                <a:latin typeface="Avenir Roman"/>
                <a:sym typeface="Avenir Roman"/>
              </a:rPr>
              <a:t>).</a:t>
            </a:r>
          </a:p>
          <a:p>
            <a:pPr eaLnBrk="1" fontAlgn="auto" hangingPunct="1">
              <a:lnSpc>
                <a:spcPct val="125000"/>
              </a:lnSpc>
              <a:spcBef>
                <a:spcPts val="0"/>
              </a:spcBef>
              <a:spcAft>
                <a:spcPts val="0"/>
              </a:spcAft>
              <a:defRPr/>
            </a:pPr>
            <a:endParaRPr lang="es-PE" sz="1200" kern="0" dirty="0" smtClean="0">
              <a:solidFill>
                <a:sysClr val="windowText" lastClr="000000"/>
              </a:solidFill>
              <a:latin typeface="Avenir Roman"/>
              <a:sym typeface="Avenir Roman"/>
            </a:endParaRPr>
          </a:p>
          <a:p>
            <a:pPr eaLnBrk="1" fontAlgn="auto" hangingPunct="1">
              <a:lnSpc>
                <a:spcPct val="125000"/>
              </a:lnSpc>
              <a:spcBef>
                <a:spcPts val="0"/>
              </a:spcBef>
              <a:spcAft>
                <a:spcPts val="0"/>
              </a:spcAft>
              <a:defRPr/>
            </a:pPr>
            <a:r>
              <a:rPr lang="es-PE" sz="1200" kern="0" dirty="0" smtClean="0">
                <a:solidFill>
                  <a:sysClr val="windowText" lastClr="000000"/>
                </a:solidFill>
                <a:latin typeface="Avenir Roman"/>
                <a:sym typeface="Avenir Roman"/>
              </a:rPr>
              <a:t>Las aeronaves que se encuentran recibiendo mantenimiento de línea y que tienen reportes que afecten a la seguridad operacional generados por el personal de la tripulación técnica, tripulantes de cabina o personal de mantenimiento que se encarga del mantenimiento, serán anotados en el libro de abordo (de acuerdo a como se encuentre establecido en el manual del explotador). Las acciones que se realicen por el personal de la OMA encargado de corregir el reporte se considera la inspección en proceso.</a:t>
            </a:r>
          </a:p>
          <a:p>
            <a:pPr eaLnBrk="1" fontAlgn="auto" hangingPunct="1">
              <a:lnSpc>
                <a:spcPct val="125000"/>
              </a:lnSpc>
              <a:spcBef>
                <a:spcPts val="0"/>
              </a:spcBef>
              <a:spcAft>
                <a:spcPts val="0"/>
              </a:spcAft>
              <a:defRPr/>
            </a:pPr>
            <a:endParaRPr lang="es-PE" sz="1200" kern="0" dirty="0" smtClean="0">
              <a:solidFill>
                <a:sysClr val="windowText" lastClr="000000"/>
              </a:solidFill>
              <a:latin typeface="Avenir Roman"/>
              <a:sym typeface="Avenir Roman"/>
            </a:endParaRPr>
          </a:p>
          <a:p>
            <a:pPr eaLnBrk="1" fontAlgn="auto" hangingPunct="1">
              <a:lnSpc>
                <a:spcPct val="125000"/>
              </a:lnSpc>
              <a:spcBef>
                <a:spcPts val="0"/>
              </a:spcBef>
              <a:spcAft>
                <a:spcPts val="0"/>
              </a:spcAft>
              <a:defRPr/>
            </a:pPr>
            <a:r>
              <a:rPr lang="es-PE" sz="1200" kern="0" dirty="0" smtClean="0">
                <a:solidFill>
                  <a:sysClr val="windowText" lastClr="000000"/>
                </a:solidFill>
                <a:latin typeface="Avenir Roman"/>
                <a:sym typeface="Avenir Roman"/>
              </a:rPr>
              <a:t>Para el caso de los componentes que ingresan a mantenimiento, una inspección en proceso es aquella que se efectúa cuando en el proceso de una inspección preliminar, inspección por daños ocultos o durante la inspección del componente, se detecta que una de las partes que están siendo inspeccionadas requiere un cambio de un componente que no está contemplado en los datos de mantenimiento (por ejemplo el manual de mantenimiento del componente (CCM)) como reemplazable por daños o por ser un consumible). Es decir, toda parte que se cambie y que haya requerido generarse un documento de soporte para ese cambio (non-rutinario o documento equivalente que genere la OMA de acuerdo a sus procedimientos aceptados por la AAC que otorgo la certificación a la OMA)</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12</a:t>
            </a:fld>
            <a:endParaRPr lang="en-US"/>
          </a:p>
        </p:txBody>
      </p:sp>
    </p:spTree>
    <p:extLst>
      <p:ext uri="{BB962C8B-B14F-4D97-AF65-F5344CB8AC3E}">
        <p14:creationId xmlns:p14="http://schemas.microsoft.com/office/powerpoint/2010/main" val="123974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6858000"/>
          </a:xfrm>
        </p:spPr>
        <p:txBody>
          <a:bodyPr/>
          <a:lstStyle/>
          <a:p>
            <a:endParaRPr lang="en-US"/>
          </a:p>
        </p:txBody>
      </p:sp>
    </p:spTree>
    <p:extLst>
      <p:ext uri="{BB962C8B-B14F-4D97-AF65-F5344CB8AC3E}">
        <p14:creationId xmlns:p14="http://schemas.microsoft.com/office/powerpoint/2010/main" val="371909739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949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A23FF0-5523-41B0-9344-EDFFED9A77DC}"/>
              </a:ext>
            </a:extLst>
          </p:cNvPr>
          <p:cNvSpPr>
            <a:spLocks noGrp="1"/>
          </p:cNvSpPr>
          <p:nvPr>
            <p:ph type="pic" sz="quarter" idx="10"/>
          </p:nvPr>
        </p:nvSpPr>
        <p:spPr>
          <a:xfrm>
            <a:off x="709863" y="0"/>
            <a:ext cx="2995863" cy="4102020"/>
          </a:xfrm>
          <a:custGeom>
            <a:avLst/>
            <a:gdLst>
              <a:gd name="connsiteX0" fmla="*/ 0 w 3994484"/>
              <a:gd name="connsiteY0" fmla="*/ 0 h 4102020"/>
              <a:gd name="connsiteX1" fmla="*/ 3994484 w 3994484"/>
              <a:gd name="connsiteY1" fmla="*/ 0 h 4102020"/>
              <a:gd name="connsiteX2" fmla="*/ 3994484 w 3994484"/>
              <a:gd name="connsiteY2" fmla="*/ 4102020 h 4102020"/>
              <a:gd name="connsiteX3" fmla="*/ 0 w 3994484"/>
              <a:gd name="connsiteY3" fmla="*/ 4102020 h 4102020"/>
            </a:gdLst>
            <a:ahLst/>
            <a:cxnLst>
              <a:cxn ang="0">
                <a:pos x="connsiteX0" y="connsiteY0"/>
              </a:cxn>
              <a:cxn ang="0">
                <a:pos x="connsiteX1" y="connsiteY1"/>
              </a:cxn>
              <a:cxn ang="0">
                <a:pos x="connsiteX2" y="connsiteY2"/>
              </a:cxn>
              <a:cxn ang="0">
                <a:pos x="connsiteX3" y="connsiteY3"/>
              </a:cxn>
            </a:cxnLst>
            <a:rect l="l" t="t" r="r" b="b"/>
            <a:pathLst>
              <a:path w="3994484" h="4102020">
                <a:moveTo>
                  <a:pt x="0" y="0"/>
                </a:moveTo>
                <a:lnTo>
                  <a:pt x="3994484" y="0"/>
                </a:lnTo>
                <a:lnTo>
                  <a:pt x="3994484" y="4102020"/>
                </a:lnTo>
                <a:lnTo>
                  <a:pt x="0" y="410202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B1009AF-37BF-48CC-815C-7D1021D11179}"/>
              </a:ext>
            </a:extLst>
          </p:cNvPr>
          <p:cNvSpPr>
            <a:spLocks noGrp="1"/>
          </p:cNvSpPr>
          <p:nvPr>
            <p:ph type="pic" sz="quarter" idx="11"/>
          </p:nvPr>
        </p:nvSpPr>
        <p:spPr>
          <a:xfrm>
            <a:off x="5576637" y="2772794"/>
            <a:ext cx="2995863" cy="4102020"/>
          </a:xfrm>
          <a:custGeom>
            <a:avLst/>
            <a:gdLst>
              <a:gd name="connsiteX0" fmla="*/ 0 w 3994484"/>
              <a:gd name="connsiteY0" fmla="*/ 0 h 4102020"/>
              <a:gd name="connsiteX1" fmla="*/ 3994484 w 3994484"/>
              <a:gd name="connsiteY1" fmla="*/ 0 h 4102020"/>
              <a:gd name="connsiteX2" fmla="*/ 3994484 w 3994484"/>
              <a:gd name="connsiteY2" fmla="*/ 4102020 h 4102020"/>
              <a:gd name="connsiteX3" fmla="*/ 0 w 3994484"/>
              <a:gd name="connsiteY3" fmla="*/ 4102020 h 4102020"/>
            </a:gdLst>
            <a:ahLst/>
            <a:cxnLst>
              <a:cxn ang="0">
                <a:pos x="connsiteX0" y="connsiteY0"/>
              </a:cxn>
              <a:cxn ang="0">
                <a:pos x="connsiteX1" y="connsiteY1"/>
              </a:cxn>
              <a:cxn ang="0">
                <a:pos x="connsiteX2" y="connsiteY2"/>
              </a:cxn>
              <a:cxn ang="0">
                <a:pos x="connsiteX3" y="connsiteY3"/>
              </a:cxn>
            </a:cxnLst>
            <a:rect l="l" t="t" r="r" b="b"/>
            <a:pathLst>
              <a:path w="3994484" h="4102020">
                <a:moveTo>
                  <a:pt x="0" y="0"/>
                </a:moveTo>
                <a:lnTo>
                  <a:pt x="3994484" y="0"/>
                </a:lnTo>
                <a:lnTo>
                  <a:pt x="3994484" y="4102020"/>
                </a:lnTo>
                <a:lnTo>
                  <a:pt x="0" y="4102020"/>
                </a:lnTo>
                <a:close/>
              </a:path>
            </a:pathLst>
          </a:custGeom>
        </p:spPr>
        <p:txBody>
          <a:bodyPr wrap="square">
            <a:noAutofit/>
          </a:bodyPr>
          <a:lstStyle/>
          <a:p>
            <a:endParaRPr lang="en-US"/>
          </a:p>
        </p:txBody>
      </p:sp>
    </p:spTree>
    <p:extLst>
      <p:ext uri="{BB962C8B-B14F-4D97-AF65-F5344CB8AC3E}">
        <p14:creationId xmlns:p14="http://schemas.microsoft.com/office/powerpoint/2010/main" val="10150310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3BAE5E2-95C4-41A2-8C6F-73F5BC9A7E6E}"/>
              </a:ext>
            </a:extLst>
          </p:cNvPr>
          <p:cNvSpPr>
            <a:spLocks noGrp="1"/>
          </p:cNvSpPr>
          <p:nvPr>
            <p:ph type="pic" sz="quarter" idx="10"/>
          </p:nvPr>
        </p:nvSpPr>
        <p:spPr>
          <a:xfrm>
            <a:off x="914400" y="2033574"/>
            <a:ext cx="1494650" cy="2212422"/>
          </a:xfrm>
          <a:custGeom>
            <a:avLst/>
            <a:gdLst>
              <a:gd name="connsiteX0" fmla="*/ 0 w 1992867"/>
              <a:gd name="connsiteY0" fmla="*/ 0 h 2212422"/>
              <a:gd name="connsiteX1" fmla="*/ 1992867 w 1992867"/>
              <a:gd name="connsiteY1" fmla="*/ 0 h 2212422"/>
              <a:gd name="connsiteX2" fmla="*/ 1992867 w 1992867"/>
              <a:gd name="connsiteY2" fmla="*/ 2212422 h 2212422"/>
              <a:gd name="connsiteX3" fmla="*/ 0 w 1992867"/>
              <a:gd name="connsiteY3" fmla="*/ 2212422 h 2212422"/>
            </a:gdLst>
            <a:ahLst/>
            <a:cxnLst>
              <a:cxn ang="0">
                <a:pos x="connsiteX0" y="connsiteY0"/>
              </a:cxn>
              <a:cxn ang="0">
                <a:pos x="connsiteX1" y="connsiteY1"/>
              </a:cxn>
              <a:cxn ang="0">
                <a:pos x="connsiteX2" y="connsiteY2"/>
              </a:cxn>
              <a:cxn ang="0">
                <a:pos x="connsiteX3" y="connsiteY3"/>
              </a:cxn>
            </a:cxnLst>
            <a:rect l="l" t="t" r="r" b="b"/>
            <a:pathLst>
              <a:path w="1992867" h="2212422">
                <a:moveTo>
                  <a:pt x="0" y="0"/>
                </a:moveTo>
                <a:lnTo>
                  <a:pt x="1992867" y="0"/>
                </a:lnTo>
                <a:lnTo>
                  <a:pt x="1992867" y="2212422"/>
                </a:lnTo>
                <a:lnTo>
                  <a:pt x="0" y="221242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5C0014A2-94A9-457D-A5C6-72D8F1CA990C}"/>
              </a:ext>
            </a:extLst>
          </p:cNvPr>
          <p:cNvSpPr>
            <a:spLocks noGrp="1"/>
          </p:cNvSpPr>
          <p:nvPr>
            <p:ph type="pic" sz="quarter" idx="11"/>
          </p:nvPr>
        </p:nvSpPr>
        <p:spPr>
          <a:xfrm>
            <a:off x="2924157" y="2033573"/>
            <a:ext cx="1494650" cy="2212422"/>
          </a:xfrm>
          <a:custGeom>
            <a:avLst/>
            <a:gdLst>
              <a:gd name="connsiteX0" fmla="*/ 0 w 1992867"/>
              <a:gd name="connsiteY0" fmla="*/ 0 h 2212422"/>
              <a:gd name="connsiteX1" fmla="*/ 1992867 w 1992867"/>
              <a:gd name="connsiteY1" fmla="*/ 0 h 2212422"/>
              <a:gd name="connsiteX2" fmla="*/ 1992867 w 1992867"/>
              <a:gd name="connsiteY2" fmla="*/ 2212422 h 2212422"/>
              <a:gd name="connsiteX3" fmla="*/ 0 w 1992867"/>
              <a:gd name="connsiteY3" fmla="*/ 2212422 h 2212422"/>
            </a:gdLst>
            <a:ahLst/>
            <a:cxnLst>
              <a:cxn ang="0">
                <a:pos x="connsiteX0" y="connsiteY0"/>
              </a:cxn>
              <a:cxn ang="0">
                <a:pos x="connsiteX1" y="connsiteY1"/>
              </a:cxn>
              <a:cxn ang="0">
                <a:pos x="connsiteX2" y="connsiteY2"/>
              </a:cxn>
              <a:cxn ang="0">
                <a:pos x="connsiteX3" y="connsiteY3"/>
              </a:cxn>
            </a:cxnLst>
            <a:rect l="l" t="t" r="r" b="b"/>
            <a:pathLst>
              <a:path w="1992867" h="2212422">
                <a:moveTo>
                  <a:pt x="0" y="0"/>
                </a:moveTo>
                <a:lnTo>
                  <a:pt x="1992867" y="0"/>
                </a:lnTo>
                <a:lnTo>
                  <a:pt x="1992867" y="2212422"/>
                </a:lnTo>
                <a:lnTo>
                  <a:pt x="0" y="2212422"/>
                </a:ln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9D3317EB-716B-4420-9A1F-B44B3665D0F3}"/>
              </a:ext>
            </a:extLst>
          </p:cNvPr>
          <p:cNvSpPr>
            <a:spLocks noGrp="1"/>
          </p:cNvSpPr>
          <p:nvPr>
            <p:ph type="pic" sz="quarter" idx="12"/>
          </p:nvPr>
        </p:nvSpPr>
        <p:spPr>
          <a:xfrm>
            <a:off x="4933913" y="2033574"/>
            <a:ext cx="1494650" cy="2212422"/>
          </a:xfrm>
          <a:custGeom>
            <a:avLst/>
            <a:gdLst>
              <a:gd name="connsiteX0" fmla="*/ 0 w 1992867"/>
              <a:gd name="connsiteY0" fmla="*/ 0 h 2212422"/>
              <a:gd name="connsiteX1" fmla="*/ 1992867 w 1992867"/>
              <a:gd name="connsiteY1" fmla="*/ 0 h 2212422"/>
              <a:gd name="connsiteX2" fmla="*/ 1992867 w 1992867"/>
              <a:gd name="connsiteY2" fmla="*/ 2212422 h 2212422"/>
              <a:gd name="connsiteX3" fmla="*/ 0 w 1992867"/>
              <a:gd name="connsiteY3" fmla="*/ 2212422 h 2212422"/>
            </a:gdLst>
            <a:ahLst/>
            <a:cxnLst>
              <a:cxn ang="0">
                <a:pos x="connsiteX0" y="connsiteY0"/>
              </a:cxn>
              <a:cxn ang="0">
                <a:pos x="connsiteX1" y="connsiteY1"/>
              </a:cxn>
              <a:cxn ang="0">
                <a:pos x="connsiteX2" y="connsiteY2"/>
              </a:cxn>
              <a:cxn ang="0">
                <a:pos x="connsiteX3" y="connsiteY3"/>
              </a:cxn>
            </a:cxnLst>
            <a:rect l="l" t="t" r="r" b="b"/>
            <a:pathLst>
              <a:path w="1992867" h="2212422">
                <a:moveTo>
                  <a:pt x="0" y="0"/>
                </a:moveTo>
                <a:lnTo>
                  <a:pt x="1992867" y="0"/>
                </a:lnTo>
                <a:lnTo>
                  <a:pt x="1992867" y="2212422"/>
                </a:lnTo>
                <a:lnTo>
                  <a:pt x="0" y="2212422"/>
                </a:lnTo>
                <a:close/>
              </a:path>
            </a:pathLst>
          </a:custGeom>
        </p:spPr>
        <p:txBody>
          <a:bodyPr wrap="square">
            <a:noAutofit/>
          </a:bodyPr>
          <a:lstStyle/>
          <a:p>
            <a:endParaRPr lang="en-US"/>
          </a:p>
        </p:txBody>
      </p:sp>
      <p:sp>
        <p:nvSpPr>
          <p:cNvPr id="20" name="Picture Placeholder 19">
            <a:extLst>
              <a:ext uri="{FF2B5EF4-FFF2-40B4-BE49-F238E27FC236}">
                <a16:creationId xmlns:a16="http://schemas.microsoft.com/office/drawing/2014/main" id="{0B9DEA12-5192-493B-A158-FDD14DB91FB4}"/>
              </a:ext>
            </a:extLst>
          </p:cNvPr>
          <p:cNvSpPr>
            <a:spLocks noGrp="1"/>
          </p:cNvSpPr>
          <p:nvPr>
            <p:ph type="pic" sz="quarter" idx="13"/>
          </p:nvPr>
        </p:nvSpPr>
        <p:spPr>
          <a:xfrm>
            <a:off x="6943670" y="2033572"/>
            <a:ext cx="1494650" cy="2212422"/>
          </a:xfrm>
          <a:custGeom>
            <a:avLst/>
            <a:gdLst>
              <a:gd name="connsiteX0" fmla="*/ 0 w 1992867"/>
              <a:gd name="connsiteY0" fmla="*/ 0 h 2212422"/>
              <a:gd name="connsiteX1" fmla="*/ 1992867 w 1992867"/>
              <a:gd name="connsiteY1" fmla="*/ 0 h 2212422"/>
              <a:gd name="connsiteX2" fmla="*/ 1992867 w 1992867"/>
              <a:gd name="connsiteY2" fmla="*/ 2212422 h 2212422"/>
              <a:gd name="connsiteX3" fmla="*/ 0 w 1992867"/>
              <a:gd name="connsiteY3" fmla="*/ 2212422 h 2212422"/>
            </a:gdLst>
            <a:ahLst/>
            <a:cxnLst>
              <a:cxn ang="0">
                <a:pos x="connsiteX0" y="connsiteY0"/>
              </a:cxn>
              <a:cxn ang="0">
                <a:pos x="connsiteX1" y="connsiteY1"/>
              </a:cxn>
              <a:cxn ang="0">
                <a:pos x="connsiteX2" y="connsiteY2"/>
              </a:cxn>
              <a:cxn ang="0">
                <a:pos x="connsiteX3" y="connsiteY3"/>
              </a:cxn>
            </a:cxnLst>
            <a:rect l="l" t="t" r="r" b="b"/>
            <a:pathLst>
              <a:path w="1992867" h="2212422">
                <a:moveTo>
                  <a:pt x="0" y="0"/>
                </a:moveTo>
                <a:lnTo>
                  <a:pt x="1992867" y="0"/>
                </a:lnTo>
                <a:lnTo>
                  <a:pt x="1992867" y="2212422"/>
                </a:lnTo>
                <a:lnTo>
                  <a:pt x="0" y="2212422"/>
                </a:lnTo>
                <a:close/>
              </a:path>
            </a:pathLst>
          </a:custGeom>
        </p:spPr>
        <p:txBody>
          <a:bodyPr wrap="square">
            <a:noAutofit/>
          </a:bodyPr>
          <a:lstStyle/>
          <a:p>
            <a:endParaRPr lang="en-US"/>
          </a:p>
        </p:txBody>
      </p:sp>
    </p:spTree>
    <p:extLst>
      <p:ext uri="{BB962C8B-B14F-4D97-AF65-F5344CB8AC3E}">
        <p14:creationId xmlns:p14="http://schemas.microsoft.com/office/powerpoint/2010/main" val="291071413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500330" y="1940010"/>
            <a:ext cx="3041265"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wrap="square">
            <a:noAutofit/>
          </a:bodyPr>
          <a:lstStyle/>
          <a:p>
            <a:endParaRPr lang="en-US"/>
          </a:p>
        </p:txBody>
      </p:sp>
    </p:spTree>
    <p:extLst>
      <p:ext uri="{BB962C8B-B14F-4D97-AF65-F5344CB8AC3E}">
        <p14:creationId xmlns:p14="http://schemas.microsoft.com/office/powerpoint/2010/main" val="107136828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8AE84D7-14D5-4CC3-9582-68E4F90DD0A4}"/>
              </a:ext>
            </a:extLst>
          </p:cNvPr>
          <p:cNvSpPr>
            <a:spLocks noGrp="1"/>
          </p:cNvSpPr>
          <p:nvPr>
            <p:ph type="pic" sz="quarter" idx="10"/>
          </p:nvPr>
        </p:nvSpPr>
        <p:spPr>
          <a:xfrm>
            <a:off x="4950386" y="3124200"/>
            <a:ext cx="3322410" cy="2532166"/>
          </a:xfrm>
          <a:custGeom>
            <a:avLst/>
            <a:gdLst>
              <a:gd name="connsiteX0" fmla="*/ 0 w 4429880"/>
              <a:gd name="connsiteY0" fmla="*/ 0 h 3271296"/>
              <a:gd name="connsiteX1" fmla="*/ 4429880 w 4429880"/>
              <a:gd name="connsiteY1" fmla="*/ 0 h 3271296"/>
              <a:gd name="connsiteX2" fmla="*/ 4429880 w 4429880"/>
              <a:gd name="connsiteY2" fmla="*/ 3271296 h 3271296"/>
              <a:gd name="connsiteX3" fmla="*/ 0 w 4429880"/>
              <a:gd name="connsiteY3" fmla="*/ 3271296 h 3271296"/>
            </a:gdLst>
            <a:ahLst/>
            <a:cxnLst>
              <a:cxn ang="0">
                <a:pos x="connsiteX0" y="connsiteY0"/>
              </a:cxn>
              <a:cxn ang="0">
                <a:pos x="connsiteX1" y="connsiteY1"/>
              </a:cxn>
              <a:cxn ang="0">
                <a:pos x="connsiteX2" y="connsiteY2"/>
              </a:cxn>
              <a:cxn ang="0">
                <a:pos x="connsiteX3" y="connsiteY3"/>
              </a:cxn>
            </a:cxnLst>
            <a:rect l="l" t="t" r="r" b="b"/>
            <a:pathLst>
              <a:path w="4429880" h="3271296">
                <a:moveTo>
                  <a:pt x="0" y="0"/>
                </a:moveTo>
                <a:lnTo>
                  <a:pt x="4429880" y="0"/>
                </a:lnTo>
                <a:lnTo>
                  <a:pt x="4429880" y="3271296"/>
                </a:lnTo>
                <a:lnTo>
                  <a:pt x="0" y="3271296"/>
                </a:lnTo>
                <a:close/>
              </a:path>
            </a:pathLst>
          </a:custGeom>
        </p:spPr>
        <p:txBody>
          <a:bodyPr wrap="square">
            <a:noAutofit/>
          </a:bodyPr>
          <a:lstStyle/>
          <a:p>
            <a:endParaRPr lang="en-US"/>
          </a:p>
        </p:txBody>
      </p:sp>
    </p:spTree>
    <p:extLst>
      <p:ext uri="{BB962C8B-B14F-4D97-AF65-F5344CB8AC3E}">
        <p14:creationId xmlns:p14="http://schemas.microsoft.com/office/powerpoint/2010/main" val="51645674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09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010297"/>
          </a:xfrm>
          <a:noFill/>
        </p:spPr>
        <p:txBody>
          <a:bodyPr vert="horz" lIns="91440" tIns="45720" rIns="91440" bIns="45720" rtlCol="0">
            <a:normAutofit/>
          </a:bodyPr>
          <a:lstStyle>
            <a:lvl1pPr>
              <a:defRPr lang="en-US" sz="1350"/>
            </a:lvl1pPr>
          </a:lstStyle>
          <a:p>
            <a:pPr marL="0" lvl="0" indent="0">
              <a:buNone/>
            </a:pPr>
            <a:endParaRPr lang="en-US"/>
          </a:p>
        </p:txBody>
      </p:sp>
    </p:spTree>
    <p:extLst>
      <p:ext uri="{BB962C8B-B14F-4D97-AF65-F5344CB8AC3E}">
        <p14:creationId xmlns:p14="http://schemas.microsoft.com/office/powerpoint/2010/main" val="266552344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337783"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1191718"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3762531"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3638281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rtlCol="0">
            <a:normAutofit/>
          </a:bodyPr>
          <a:lstStyle>
            <a:lvl1pPr marL="0" indent="0">
              <a:buNone/>
              <a:defRPr/>
            </a:lvl1pPr>
          </a:lstStyle>
          <a:p>
            <a:pPr lvl="0"/>
            <a:endParaRPr lang="en-US" noProof="0"/>
          </a:p>
        </p:txBody>
      </p:sp>
    </p:spTree>
    <p:extLst>
      <p:ext uri="{BB962C8B-B14F-4D97-AF65-F5344CB8AC3E}">
        <p14:creationId xmlns:p14="http://schemas.microsoft.com/office/powerpoint/2010/main" val="559009860"/>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7/15/2019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852" r:id="rId13"/>
    <p:sldLayoutId id="2147483783" r:id="rId14"/>
    <p:sldLayoutId id="2147483795" r:id="rId15"/>
    <p:sldLayoutId id="2147483807" r:id="rId16"/>
    <p:sldLayoutId id="2147483853" r:id="rId17"/>
    <p:sldLayoutId id="2147483820" r:id="rId18"/>
    <p:sldLayoutId id="2147483823" r:id="rId19"/>
    <p:sldLayoutId id="2147483838" r:id="rId20"/>
    <p:sldLayoutId id="2147483841" r:id="rId21"/>
    <p:sldLayoutId id="2147483650" r:id="rId22"/>
    <p:sldLayoutId id="2147483686" r:id="rId23"/>
    <p:sldLayoutId id="2147483854" r:id="rId2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5A112CC-F653-463B-AE21-BFF7EB408BCA}"/>
              </a:ext>
            </a:extLst>
          </p:cNvPr>
          <p:cNvSpPr/>
          <p:nvPr/>
        </p:nvSpPr>
        <p:spPr>
          <a:xfrm>
            <a:off x="2788925" y="1723293"/>
            <a:ext cx="3532485" cy="35324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883" r="10883"/>
          <a:stretch>
            <a:fillRect/>
          </a:stretch>
        </p:blipFill>
        <p:spPr>
          <a:xfrm>
            <a:off x="0" y="0"/>
            <a:ext cx="9144000" cy="6858000"/>
          </a:xfrm>
        </p:spPr>
      </p:pic>
      <p:sp>
        <p:nvSpPr>
          <p:cNvPr id="20" name="TextBox 19">
            <a:extLst>
              <a:ext uri="{FF2B5EF4-FFF2-40B4-BE49-F238E27FC236}">
                <a16:creationId xmlns:a16="http://schemas.microsoft.com/office/drawing/2014/main" id="{0D825377-F162-4EC9-8E19-0947EA847F89}"/>
              </a:ext>
            </a:extLst>
          </p:cNvPr>
          <p:cNvSpPr txBox="1"/>
          <p:nvPr/>
        </p:nvSpPr>
        <p:spPr>
          <a:xfrm>
            <a:off x="6154088" y="504520"/>
            <a:ext cx="2890851" cy="1354217"/>
          </a:xfrm>
          <a:prstGeom prst="rect">
            <a:avLst/>
          </a:prstGeom>
          <a:solidFill>
            <a:schemeClr val="accent6"/>
          </a:solidFill>
        </p:spPr>
        <p:txBody>
          <a:bodyPr wrap="square" rtlCol="0">
            <a:spAutoFit/>
          </a:bodyPr>
          <a:lstStyle/>
          <a:p>
            <a:pPr algn="ctr">
              <a:spcBef>
                <a:spcPts val="600"/>
              </a:spcBef>
            </a:pPr>
            <a:r>
              <a:rPr lang="es-PE" altLang="es-PE" sz="2400" b="1" dirty="0" smtClean="0">
                <a:solidFill>
                  <a:schemeClr val="bg1"/>
                </a:solidFill>
              </a:rPr>
              <a:t>Módulo N</a:t>
            </a:r>
            <a:r>
              <a:rPr lang="es-PE" altLang="es-PE" sz="2400" b="1" smtClean="0">
                <a:solidFill>
                  <a:schemeClr val="bg1"/>
                </a:solidFill>
              </a:rPr>
              <a:t>° </a:t>
            </a:r>
            <a:r>
              <a:rPr lang="es-PE" altLang="es-PE" sz="2400" b="1" smtClean="0">
                <a:solidFill>
                  <a:schemeClr val="bg1"/>
                </a:solidFill>
              </a:rPr>
              <a:t>10</a:t>
            </a:r>
            <a:r>
              <a:rPr lang="es-PE" altLang="es-PE" sz="2400" smtClean="0">
                <a:solidFill>
                  <a:schemeClr val="bg1"/>
                </a:solidFill>
              </a:rPr>
              <a:t>:  </a:t>
            </a:r>
            <a:endParaRPr lang="es-PE" altLang="es-PE" sz="2400" dirty="0" smtClean="0">
              <a:solidFill>
                <a:schemeClr val="bg1"/>
              </a:solidFill>
            </a:endParaRPr>
          </a:p>
          <a:p>
            <a:pPr algn="ctr">
              <a:spcBef>
                <a:spcPts val="600"/>
              </a:spcBef>
            </a:pPr>
            <a:r>
              <a:rPr lang="es-PE" altLang="es-PE" sz="2400" dirty="0" smtClean="0">
                <a:solidFill>
                  <a:schemeClr val="bg1"/>
                </a:solidFill>
              </a:rPr>
              <a:t>LAR 43 Capítulos </a:t>
            </a:r>
          </a:p>
          <a:p>
            <a:pPr algn="ctr">
              <a:spcBef>
                <a:spcPts val="600"/>
              </a:spcBef>
            </a:pPr>
            <a:r>
              <a:rPr lang="es-PE" altLang="es-PE" sz="2400" dirty="0" smtClean="0">
                <a:solidFill>
                  <a:schemeClr val="bg1"/>
                </a:solidFill>
              </a:rPr>
              <a:t>A, B y C</a:t>
            </a:r>
            <a:endParaRPr lang="es-PE" altLang="es-PE" sz="2400" dirty="0">
              <a:solidFill>
                <a:schemeClr val="bg1"/>
              </a:solidFill>
            </a:endParaRPr>
          </a:p>
        </p:txBody>
      </p:sp>
      <p:sp>
        <p:nvSpPr>
          <p:cNvPr id="21" name="Oval 20">
            <a:extLst>
              <a:ext uri="{FF2B5EF4-FFF2-40B4-BE49-F238E27FC236}">
                <a16:creationId xmlns:a16="http://schemas.microsoft.com/office/drawing/2014/main" id="{281E3215-7CF7-45C0-B6EB-DF02183E3DA5}"/>
              </a:ext>
            </a:extLst>
          </p:cNvPr>
          <p:cNvSpPr/>
          <p:nvPr/>
        </p:nvSpPr>
        <p:spPr>
          <a:xfrm>
            <a:off x="7389203" y="1826318"/>
            <a:ext cx="64839" cy="648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2" name="Oval 21">
            <a:extLst>
              <a:ext uri="{FF2B5EF4-FFF2-40B4-BE49-F238E27FC236}">
                <a16:creationId xmlns:a16="http://schemas.microsoft.com/office/drawing/2014/main" id="{72A83F27-26B2-4491-9CD8-53D15B5E979B}"/>
              </a:ext>
            </a:extLst>
          </p:cNvPr>
          <p:cNvSpPr/>
          <p:nvPr/>
        </p:nvSpPr>
        <p:spPr>
          <a:xfrm>
            <a:off x="7496576" y="1826318"/>
            <a:ext cx="64839" cy="648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3" name="Oval 22">
            <a:extLst>
              <a:ext uri="{FF2B5EF4-FFF2-40B4-BE49-F238E27FC236}">
                <a16:creationId xmlns:a16="http://schemas.microsoft.com/office/drawing/2014/main" id="{07E7D837-121E-4682-A016-94BDA02C5DDE}"/>
              </a:ext>
            </a:extLst>
          </p:cNvPr>
          <p:cNvSpPr/>
          <p:nvPr/>
        </p:nvSpPr>
        <p:spPr>
          <a:xfrm>
            <a:off x="7599514" y="1826318"/>
            <a:ext cx="64839" cy="648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4" name="Oval 23">
            <a:extLst>
              <a:ext uri="{FF2B5EF4-FFF2-40B4-BE49-F238E27FC236}">
                <a16:creationId xmlns:a16="http://schemas.microsoft.com/office/drawing/2014/main" id="{79FF172D-891B-42C0-81AB-5A70E28CACCB}"/>
              </a:ext>
            </a:extLst>
          </p:cNvPr>
          <p:cNvSpPr/>
          <p:nvPr/>
        </p:nvSpPr>
        <p:spPr>
          <a:xfrm>
            <a:off x="7702452" y="1826318"/>
            <a:ext cx="64839" cy="648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TextBox 8">
            <a:extLst>
              <a:ext uri="{FF2B5EF4-FFF2-40B4-BE49-F238E27FC236}">
                <a16:creationId xmlns:a16="http://schemas.microsoft.com/office/drawing/2014/main" id="{B7A7A9B9-1D80-45BF-B8F4-018984F0A00F}"/>
              </a:ext>
            </a:extLst>
          </p:cNvPr>
          <p:cNvSpPr txBox="1"/>
          <p:nvPr/>
        </p:nvSpPr>
        <p:spPr>
          <a:xfrm>
            <a:off x="6154088" y="0"/>
            <a:ext cx="2890852" cy="523220"/>
          </a:xfrm>
          <a:prstGeom prst="rect">
            <a:avLst/>
          </a:prstGeom>
          <a:noFill/>
        </p:spPr>
        <p:txBody>
          <a:bodyPr wrap="square" rtlCol="0">
            <a:spAutoFit/>
          </a:bodyPr>
          <a:lstStyle/>
          <a:p>
            <a:pPr algn="ctr"/>
            <a:r>
              <a:rPr lang="es-PE" sz="2800" b="1" dirty="0" smtClean="0">
                <a:solidFill>
                  <a:schemeClr val="tx1">
                    <a:lumMod val="75000"/>
                    <a:lumOff val="25000"/>
                  </a:schemeClr>
                </a:solidFill>
              </a:rPr>
              <a:t>GSI AIR</a:t>
            </a:r>
            <a:endParaRPr lang="es-PE" sz="2800" b="1" dirty="0">
              <a:solidFill>
                <a:schemeClr val="tx1">
                  <a:lumMod val="75000"/>
                  <a:lumOff val="25000"/>
                </a:schemeClr>
              </a:solidFill>
            </a:endParaRPr>
          </a:p>
        </p:txBody>
      </p:sp>
    </p:spTree>
    <p:extLst>
      <p:ext uri="{BB962C8B-B14F-4D97-AF65-F5344CB8AC3E}">
        <p14:creationId xmlns:p14="http://schemas.microsoft.com/office/powerpoint/2010/main" val="232868542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357" r="7357"/>
          <a:stretch>
            <a:fillRect/>
          </a:stretch>
        </p:blipFill>
        <p:spPr>
          <a:xfrm>
            <a:off x="0" y="-1"/>
            <a:ext cx="9144000" cy="6858001"/>
          </a:xfrm>
        </p:spPr>
      </p:pic>
      <p:sp>
        <p:nvSpPr>
          <p:cNvPr id="8" name="Text Placeholder 9"/>
          <p:cNvSpPr txBox="1">
            <a:spLocks/>
          </p:cNvSpPr>
          <p:nvPr/>
        </p:nvSpPr>
        <p:spPr>
          <a:xfrm>
            <a:off x="120443" y="4863546"/>
            <a:ext cx="4928635" cy="1875183"/>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b="1" i="1" dirty="0">
                <a:solidFill>
                  <a:srgbClr val="FFFFFF"/>
                </a:solidFill>
                <a:latin typeface="Georgia"/>
                <a:cs typeface="Georgia"/>
              </a:rPr>
              <a:t>Inspección. </a:t>
            </a:r>
            <a:r>
              <a:rPr lang="es-PE" i="1" dirty="0">
                <a:solidFill>
                  <a:srgbClr val="FFFFFF"/>
                </a:solidFill>
                <a:latin typeface="Georgia"/>
                <a:cs typeface="Georgia"/>
              </a:rPr>
              <a:t>Es el acto de examinar una aeronave o componente de aeronave para establecer la conformidad con un dato de mantenimiento.</a:t>
            </a:r>
          </a:p>
        </p:txBody>
      </p:sp>
    </p:spTree>
    <p:extLst>
      <p:ext uri="{BB962C8B-B14F-4D97-AF65-F5344CB8AC3E}">
        <p14:creationId xmlns:p14="http://schemas.microsoft.com/office/powerpoint/2010/main" val="42040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 name="Text Placeholder 9"/>
          <p:cNvSpPr txBox="1">
            <a:spLocks/>
          </p:cNvSpPr>
          <p:nvPr/>
        </p:nvSpPr>
        <p:spPr>
          <a:xfrm>
            <a:off x="108245" y="4969564"/>
            <a:ext cx="5741987" cy="1773307"/>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sz="2000" b="1" i="1" dirty="0">
                <a:solidFill>
                  <a:srgbClr val="FFFF00"/>
                </a:solidFill>
                <a:latin typeface="Georgia"/>
                <a:cs typeface="Georgia"/>
              </a:rPr>
              <a:t>Inspección anual</a:t>
            </a:r>
            <a:r>
              <a:rPr lang="es-PE" sz="2000" b="1" i="1" dirty="0">
                <a:solidFill>
                  <a:srgbClr val="FFFFFF"/>
                </a:solidFill>
                <a:latin typeface="Georgia"/>
                <a:cs typeface="Georgia"/>
              </a:rPr>
              <a:t>. </a:t>
            </a:r>
            <a:r>
              <a:rPr lang="es-PE" sz="2000" i="1" dirty="0">
                <a:solidFill>
                  <a:srgbClr val="FFFFFF"/>
                </a:solidFill>
                <a:latin typeface="Georgia"/>
                <a:cs typeface="Georgia"/>
              </a:rPr>
              <a:t>Es una inspección completa de la aeronave y sus registros que debe contemplar como mínimo los ítems del Apéndice 2 de este </a:t>
            </a:r>
            <a:r>
              <a:rPr lang="es-PE" sz="2000" i="1" dirty="0" smtClean="0">
                <a:solidFill>
                  <a:srgbClr val="FFFFFF"/>
                </a:solidFill>
                <a:latin typeface="Georgia"/>
                <a:cs typeface="Georgia"/>
              </a:rPr>
              <a:t>reglamento, </a:t>
            </a:r>
            <a:r>
              <a:rPr lang="es-PE" sz="2000" i="1" dirty="0" smtClean="0">
                <a:solidFill>
                  <a:srgbClr val="FFFF00"/>
                </a:solidFill>
                <a:latin typeface="Georgia"/>
                <a:cs typeface="Georgia"/>
              </a:rPr>
              <a:t>o </a:t>
            </a:r>
            <a:r>
              <a:rPr lang="es-PE" sz="2000" i="1" dirty="0">
                <a:solidFill>
                  <a:srgbClr val="FFFF00"/>
                </a:solidFill>
                <a:latin typeface="Georgia"/>
                <a:cs typeface="Georgia"/>
              </a:rPr>
              <a:t>los definidos por el organismo de diseño para una inspección anual</a:t>
            </a:r>
          </a:p>
        </p:txBody>
      </p:sp>
    </p:spTree>
    <p:extLst>
      <p:ext uri="{BB962C8B-B14F-4D97-AF65-F5344CB8AC3E}">
        <p14:creationId xmlns:p14="http://schemas.microsoft.com/office/powerpoint/2010/main" val="2232033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p:spPr>
      </p:pic>
      <p:sp>
        <p:nvSpPr>
          <p:cNvPr id="7" name="Text Placeholder 9"/>
          <p:cNvSpPr txBox="1">
            <a:spLocks/>
          </p:cNvSpPr>
          <p:nvPr/>
        </p:nvSpPr>
        <p:spPr>
          <a:xfrm>
            <a:off x="133696" y="4343193"/>
            <a:ext cx="6253852" cy="2413258"/>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Font typeface="Arial"/>
              <a:buNone/>
              <a:defRPr/>
            </a:pPr>
            <a:r>
              <a:rPr lang="es-PE" sz="1800" b="1" i="1" dirty="0">
                <a:solidFill>
                  <a:srgbClr val="FFFFFF"/>
                </a:solidFill>
                <a:latin typeface="Georgia"/>
                <a:cs typeface="Georgia"/>
              </a:rPr>
              <a:t>Inspección en proceso. </a:t>
            </a:r>
            <a:r>
              <a:rPr lang="es-PE" sz="1800" i="1" dirty="0" smtClean="0">
                <a:solidFill>
                  <a:srgbClr val="FFFFFF"/>
                </a:solidFill>
                <a:latin typeface="Georgia"/>
                <a:cs typeface="Georgia"/>
              </a:rPr>
              <a:t>Inspección </a:t>
            </a:r>
            <a:r>
              <a:rPr lang="es-PE" sz="1800" i="1" dirty="0">
                <a:solidFill>
                  <a:srgbClr val="FFFFFF"/>
                </a:solidFill>
                <a:latin typeface="Georgia"/>
                <a:cs typeface="Georgia"/>
              </a:rPr>
              <a:t>que garantiza un nivel adecuado de seguridad de un cambio de componente de aeronave, una reparación, una modificación y acciones correctivas de mantenimiento necesarias para solucionar las no conformidades derivadas de las tareas de mantenimiento de verificación de la condición de la aeronave o componente de aeronave. </a:t>
            </a:r>
          </a:p>
        </p:txBody>
      </p:sp>
    </p:spTree>
    <p:extLst>
      <p:ext uri="{BB962C8B-B14F-4D97-AF65-F5344CB8AC3E}">
        <p14:creationId xmlns:p14="http://schemas.microsoft.com/office/powerpoint/2010/main" val="3280948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rcRect t="1453" b="1453"/>
          <a:stretch>
            <a:fillRect/>
          </a:stretch>
        </p:blipFill>
        <p:spPr>
          <a:xfrm>
            <a:off x="0" y="0"/>
            <a:ext cx="9144000" cy="6858000"/>
          </a:xfrm>
          <a:prstGeom prst="rect">
            <a:avLst/>
          </a:prstGeom>
        </p:spPr>
      </p:pic>
      <p:sp>
        <p:nvSpPr>
          <p:cNvPr id="7" name="Text Placeholder 9"/>
          <p:cNvSpPr txBox="1">
            <a:spLocks/>
          </p:cNvSpPr>
          <p:nvPr/>
        </p:nvSpPr>
        <p:spPr>
          <a:xfrm>
            <a:off x="2895600" y="4199226"/>
            <a:ext cx="6163339" cy="2435489"/>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Font typeface="Arial"/>
              <a:buNone/>
              <a:defRPr/>
            </a:pPr>
            <a:r>
              <a:rPr lang="es-PE" sz="2000" b="1" i="1" dirty="0">
                <a:solidFill>
                  <a:srgbClr val="FFFFFF"/>
                </a:solidFill>
                <a:latin typeface="Georgia"/>
                <a:cs typeface="Georgia"/>
              </a:rPr>
              <a:t>Instrucciones para la aeronavegabilidad continua (ICA). </a:t>
            </a:r>
            <a:r>
              <a:rPr lang="es-PE" sz="2000" i="1" dirty="0">
                <a:solidFill>
                  <a:srgbClr val="FFFFFF"/>
                </a:solidFill>
                <a:latin typeface="Georgia"/>
                <a:cs typeface="Georgia"/>
              </a:rPr>
              <a:t>Conjunto de datos descriptivos, planificación de mantenimiento e instrucciones para el cumplimiento elaborado por un titular de aprobación de diseño de acuerdo con la base de la certificación para el producto aeronáutico. </a:t>
            </a:r>
          </a:p>
        </p:txBody>
      </p:sp>
    </p:spTree>
    <p:extLst>
      <p:ext uri="{BB962C8B-B14F-4D97-AF65-F5344CB8AC3E}">
        <p14:creationId xmlns:p14="http://schemas.microsoft.com/office/powerpoint/2010/main" val="2439065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30" r="730"/>
          <a:stretch>
            <a:fillRect/>
          </a:stretch>
        </p:blipFill>
        <p:spPr>
          <a:xfrm>
            <a:off x="0" y="0"/>
            <a:ext cx="9144000" cy="5219700"/>
          </a:xfrm>
        </p:spPr>
      </p:pic>
      <p:sp>
        <p:nvSpPr>
          <p:cNvPr id="8" name="Text Placeholder 9"/>
          <p:cNvSpPr txBox="1">
            <a:spLocks/>
          </p:cNvSpPr>
          <p:nvPr/>
        </p:nvSpPr>
        <p:spPr>
          <a:xfrm>
            <a:off x="170121" y="4159250"/>
            <a:ext cx="6432698" cy="224155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Font typeface="Arial"/>
              <a:buNone/>
              <a:defRPr/>
            </a:pPr>
            <a:r>
              <a:rPr lang="es-PE" sz="2000" b="1" i="1" dirty="0">
                <a:solidFill>
                  <a:srgbClr val="FFFFFF"/>
                </a:solidFill>
                <a:latin typeface="Georgia"/>
                <a:cs typeface="Georgia"/>
              </a:rPr>
              <a:t>Mantenimiento. </a:t>
            </a:r>
            <a:r>
              <a:rPr lang="es-PE" sz="2000" i="1" dirty="0">
                <a:solidFill>
                  <a:srgbClr val="FFFFFF"/>
                </a:solidFill>
                <a:latin typeface="Georgia"/>
                <a:cs typeface="Georgia"/>
              </a:rPr>
              <a:t>Ejecución de los trabajos requeridos para asegurar el mantenimiento de la aeronavegabilidad de las aeronaves, lo que incluye una o varias de las siguientes tareas: reacondicionamiento, inspección, reemplazo de piezas, rectificación de defectos e incorporación de una modificación o reparación.</a:t>
            </a:r>
          </a:p>
        </p:txBody>
      </p:sp>
    </p:spTree>
    <p:extLst>
      <p:ext uri="{BB962C8B-B14F-4D97-AF65-F5344CB8AC3E}">
        <p14:creationId xmlns:p14="http://schemas.microsoft.com/office/powerpoint/2010/main" val="3177605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87" r="1087"/>
          <a:stretch>
            <a:fillRect/>
          </a:stretch>
        </p:blipFill>
        <p:spPr>
          <a:xfrm>
            <a:off x="0" y="0"/>
            <a:ext cx="9144000" cy="5257800"/>
          </a:xfrm>
        </p:spPr>
      </p:pic>
      <p:sp>
        <p:nvSpPr>
          <p:cNvPr id="10" name="Text Placeholder 9"/>
          <p:cNvSpPr txBox="1">
            <a:spLocks/>
          </p:cNvSpPr>
          <p:nvPr/>
        </p:nvSpPr>
        <p:spPr>
          <a:xfrm>
            <a:off x="3048001" y="4520461"/>
            <a:ext cx="6000306"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400"/>
              </a:spcBef>
              <a:spcAft>
                <a:spcPts val="400"/>
              </a:spcAft>
              <a:buNone/>
              <a:defRPr/>
            </a:pPr>
            <a:r>
              <a:rPr lang="es-PE" sz="2000" b="1" i="1" dirty="0">
                <a:solidFill>
                  <a:srgbClr val="FFFFFF"/>
                </a:solidFill>
                <a:latin typeface="Georgia"/>
                <a:cs typeface="Georgia"/>
              </a:rPr>
              <a:t>Mantenimiento de la aeronavegabilidad. </a:t>
            </a:r>
            <a:r>
              <a:rPr lang="es-PE" sz="2000" i="1" dirty="0">
                <a:solidFill>
                  <a:srgbClr val="FFFFFF"/>
                </a:solidFill>
                <a:latin typeface="Georgia"/>
                <a:cs typeface="Georgia"/>
              </a:rPr>
              <a:t>Conjunto de procedimientos que permite asegurar que una aeronave, motor, hélice o pieza cumple con los requisitos aplicables de aeronavegabilidad y se mantiene en condiciones de operar de modo seguro durante toda su vida útil.</a:t>
            </a:r>
          </a:p>
        </p:txBody>
      </p:sp>
    </p:spTree>
    <p:extLst>
      <p:ext uri="{BB962C8B-B14F-4D97-AF65-F5344CB8AC3E}">
        <p14:creationId xmlns:p14="http://schemas.microsoft.com/office/powerpoint/2010/main" val="1251253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764" r="5764"/>
          <a:stretch>
            <a:fillRect/>
          </a:stretch>
        </p:blipFill>
        <p:spPr>
          <a:xfrm>
            <a:off x="0" y="0"/>
            <a:ext cx="9144000" cy="6858000"/>
          </a:xfrm>
        </p:spPr>
      </p:pic>
      <p:sp>
        <p:nvSpPr>
          <p:cNvPr id="8" name="Text Placeholder 9"/>
          <p:cNvSpPr txBox="1">
            <a:spLocks/>
          </p:cNvSpPr>
          <p:nvPr/>
        </p:nvSpPr>
        <p:spPr>
          <a:xfrm>
            <a:off x="3518245" y="4650505"/>
            <a:ext cx="5519737"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None/>
              <a:defRPr/>
            </a:pPr>
            <a:r>
              <a:rPr lang="es-PE" sz="2000" b="1" i="1" dirty="0">
                <a:solidFill>
                  <a:srgbClr val="FFFFFF"/>
                </a:solidFill>
                <a:latin typeface="Georgia"/>
                <a:cs typeface="Georgia"/>
              </a:rPr>
              <a:t>Mantenimiento de línea. </a:t>
            </a:r>
            <a:r>
              <a:rPr lang="es-PE" sz="2000" i="1" dirty="0">
                <a:solidFill>
                  <a:srgbClr val="FFFFFF"/>
                </a:solidFill>
                <a:latin typeface="Georgia"/>
                <a:cs typeface="Georgia"/>
              </a:rPr>
              <a:t>Todo mantenimiento que asegure la condición de aeronavegabilidad, de la aeronave, que no requieren equipos, procedimientos, ni instalaciones especializadas o complejas.</a:t>
            </a:r>
          </a:p>
        </p:txBody>
      </p:sp>
    </p:spTree>
    <p:extLst>
      <p:ext uri="{BB962C8B-B14F-4D97-AF65-F5344CB8AC3E}">
        <p14:creationId xmlns:p14="http://schemas.microsoft.com/office/powerpoint/2010/main" val="294830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val="0"/>
              </a:ext>
            </a:extLst>
          </a:blip>
          <a:srcRect l="197" r="6271"/>
          <a:stretch/>
        </p:blipFill>
        <p:spPr>
          <a:xfrm>
            <a:off x="0" y="0"/>
            <a:ext cx="9144000" cy="51562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 Placeholder 9"/>
          <p:cNvSpPr txBox="1">
            <a:spLocks/>
          </p:cNvSpPr>
          <p:nvPr/>
        </p:nvSpPr>
        <p:spPr>
          <a:xfrm>
            <a:off x="3228109" y="4121150"/>
            <a:ext cx="5731741"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None/>
              <a:defRPr/>
            </a:pPr>
            <a:r>
              <a:rPr lang="es-PE" sz="1800" b="1" i="1" dirty="0">
                <a:solidFill>
                  <a:srgbClr val="FFFFFF"/>
                </a:solidFill>
                <a:latin typeface="Georgia"/>
                <a:cs typeface="Georgia"/>
              </a:rPr>
              <a:t>Modificación. </a:t>
            </a:r>
            <a:r>
              <a:rPr lang="es-PE" sz="1800" i="1" dirty="0">
                <a:solidFill>
                  <a:srgbClr val="FFFFFF"/>
                </a:solidFill>
                <a:latin typeface="Georgia"/>
                <a:cs typeface="Georgia"/>
              </a:rPr>
              <a:t>Una modificación de una aeronave o componente de aeronave significa un cambio en el diseño de tipo que no constituya una reparación.</a:t>
            </a:r>
          </a:p>
          <a:p>
            <a:pPr marL="454025" lvl="1" indent="-285750" algn="just">
              <a:lnSpc>
                <a:spcPct val="100000"/>
              </a:lnSpc>
              <a:spcBef>
                <a:spcPts val="600"/>
              </a:spcBef>
              <a:spcAft>
                <a:spcPts val="600"/>
              </a:spcAft>
              <a:defRPr/>
            </a:pPr>
            <a:r>
              <a:rPr lang="es-PE" sz="1800" i="1" dirty="0">
                <a:solidFill>
                  <a:srgbClr val="FFFFFF"/>
                </a:solidFill>
                <a:latin typeface="Georgia"/>
                <a:cs typeface="Georgia"/>
              </a:rPr>
              <a:t>Mayor</a:t>
            </a:r>
          </a:p>
          <a:p>
            <a:pPr marL="454025" lvl="1" indent="-285750" algn="just">
              <a:lnSpc>
                <a:spcPct val="100000"/>
              </a:lnSpc>
              <a:spcBef>
                <a:spcPts val="600"/>
              </a:spcBef>
              <a:spcAft>
                <a:spcPts val="600"/>
              </a:spcAft>
              <a:defRPr/>
            </a:pPr>
            <a:r>
              <a:rPr lang="es-PE" sz="1800" i="1" dirty="0">
                <a:solidFill>
                  <a:srgbClr val="FFFFFF"/>
                </a:solidFill>
                <a:latin typeface="Georgia"/>
                <a:cs typeface="Georgia"/>
              </a:rPr>
              <a:t>Menor</a:t>
            </a:r>
          </a:p>
        </p:txBody>
      </p:sp>
    </p:spTree>
    <p:extLst>
      <p:ext uri="{BB962C8B-B14F-4D97-AF65-F5344CB8AC3E}">
        <p14:creationId xmlns:p14="http://schemas.microsoft.com/office/powerpoint/2010/main" val="901961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7" r="1057"/>
          <a:stretch>
            <a:fillRect/>
          </a:stretch>
        </p:blipFill>
        <p:spPr>
          <a:xfrm>
            <a:off x="0" y="0"/>
            <a:ext cx="9144000" cy="5254625"/>
          </a:xfrm>
        </p:spPr>
      </p:pic>
      <p:sp>
        <p:nvSpPr>
          <p:cNvPr id="8" name="Text Placeholder 9"/>
          <p:cNvSpPr txBox="1">
            <a:spLocks/>
          </p:cNvSpPr>
          <p:nvPr/>
        </p:nvSpPr>
        <p:spPr>
          <a:xfrm>
            <a:off x="3008244" y="4731026"/>
            <a:ext cx="5992294" cy="199035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600"/>
              </a:spcBef>
              <a:spcAft>
                <a:spcPts val="600"/>
              </a:spcAft>
              <a:buNone/>
              <a:defRPr/>
            </a:pPr>
            <a:r>
              <a:rPr lang="es-PE" sz="1800" b="1" i="1" dirty="0">
                <a:solidFill>
                  <a:srgbClr val="FFFFFF"/>
                </a:solidFill>
                <a:latin typeface="Georgia"/>
                <a:cs typeface="Georgia"/>
              </a:rPr>
              <a:t>Organización responsable del diseño de tipo. </a:t>
            </a:r>
            <a:r>
              <a:rPr lang="es-PE" sz="1800" i="1" dirty="0">
                <a:solidFill>
                  <a:srgbClr val="FFFFFF"/>
                </a:solidFill>
                <a:latin typeface="Georgia"/>
                <a:cs typeface="Georgia"/>
              </a:rPr>
              <a:t>Organismo titular del certificado de tipo y responsable del diseño del producto aeronáutico y el cumplimiento permanente del diseño de tipo del producto aeronáutico de los requisitos de aeronavegabilidad apropiados impuestos por la autoridad de certificación de tipo.</a:t>
            </a:r>
          </a:p>
        </p:txBody>
      </p:sp>
    </p:spTree>
    <p:extLst>
      <p:ext uri="{BB962C8B-B14F-4D97-AF65-F5344CB8AC3E}">
        <p14:creationId xmlns:p14="http://schemas.microsoft.com/office/powerpoint/2010/main" val="2663971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481" b="11481"/>
          <a:stretch>
            <a:fillRect/>
          </a:stretch>
        </p:blipFill>
        <p:spPr>
          <a:xfrm>
            <a:off x="0" y="0"/>
            <a:ext cx="9144000" cy="5283200"/>
          </a:xfrm>
        </p:spPr>
      </p:pic>
      <p:sp>
        <p:nvSpPr>
          <p:cNvPr id="8" name="Text Placeholder 9"/>
          <p:cNvSpPr txBox="1">
            <a:spLocks/>
          </p:cNvSpPr>
          <p:nvPr/>
        </p:nvSpPr>
        <p:spPr>
          <a:xfrm>
            <a:off x="115474" y="4426703"/>
            <a:ext cx="6311830" cy="2338532"/>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lnSpc>
                <a:spcPct val="100000"/>
              </a:lnSpc>
              <a:spcBef>
                <a:spcPts val="400"/>
              </a:spcBef>
              <a:spcAft>
                <a:spcPts val="400"/>
              </a:spcAft>
              <a:buNone/>
              <a:defRPr/>
            </a:pPr>
            <a:r>
              <a:rPr lang="es-PE" sz="1800" b="1" i="1" dirty="0">
                <a:solidFill>
                  <a:srgbClr val="FFFFFF"/>
                </a:solidFill>
                <a:latin typeface="Georgia"/>
                <a:cs typeface="Georgia"/>
              </a:rPr>
              <a:t>Reparación. </a:t>
            </a:r>
            <a:r>
              <a:rPr lang="es-PE" sz="1800" i="1" dirty="0">
                <a:solidFill>
                  <a:srgbClr val="FFFFFF"/>
                </a:solidFill>
                <a:latin typeface="Georgia"/>
                <a:cs typeface="Georgia"/>
              </a:rPr>
              <a:t>Es la restauración de una aeronave y/o componentes a la condición de aeronavegabilidad de acuerdo a los requisitos aplicables, cuando este haya sufrido daños o desgaste por el uso incluyendo los causados por </a:t>
            </a:r>
            <a:r>
              <a:rPr lang="es-PE" sz="1800" i="1" dirty="0" smtClean="0">
                <a:solidFill>
                  <a:srgbClr val="FFFFFF"/>
                </a:solidFill>
                <a:latin typeface="Georgia"/>
                <a:cs typeface="Georgia"/>
              </a:rPr>
              <a:t>accidentes/incidentes</a:t>
            </a:r>
            <a:r>
              <a:rPr lang="es-PE" sz="1800" i="1" dirty="0">
                <a:solidFill>
                  <a:srgbClr val="FFFFFF"/>
                </a:solidFill>
                <a:latin typeface="Georgia"/>
                <a:cs typeface="Georgia"/>
              </a:rPr>
              <a:t>:</a:t>
            </a:r>
          </a:p>
          <a:p>
            <a:pPr marL="454025" lvl="1" indent="-285750" algn="just">
              <a:lnSpc>
                <a:spcPct val="100000"/>
              </a:lnSpc>
              <a:spcBef>
                <a:spcPts val="400"/>
              </a:spcBef>
              <a:spcAft>
                <a:spcPts val="400"/>
              </a:spcAft>
              <a:defRPr/>
            </a:pPr>
            <a:r>
              <a:rPr lang="es-PE" sz="1800" i="1" dirty="0">
                <a:solidFill>
                  <a:srgbClr val="FFFFFF"/>
                </a:solidFill>
                <a:latin typeface="Georgia"/>
                <a:cs typeface="Georgia"/>
              </a:rPr>
              <a:t>Mayor</a:t>
            </a:r>
          </a:p>
          <a:p>
            <a:pPr marL="454025" lvl="1" indent="-285750" algn="just">
              <a:lnSpc>
                <a:spcPct val="100000"/>
              </a:lnSpc>
              <a:spcBef>
                <a:spcPts val="400"/>
              </a:spcBef>
              <a:spcAft>
                <a:spcPts val="400"/>
              </a:spcAft>
              <a:defRPr/>
            </a:pPr>
            <a:r>
              <a:rPr lang="es-PE" sz="1800" i="1" dirty="0">
                <a:solidFill>
                  <a:srgbClr val="FFFFFF"/>
                </a:solidFill>
                <a:latin typeface="Georgia"/>
                <a:cs typeface="Georgia"/>
              </a:rPr>
              <a:t>Menor</a:t>
            </a:r>
          </a:p>
        </p:txBody>
      </p:sp>
    </p:spTree>
    <p:extLst>
      <p:ext uri="{BB962C8B-B14F-4D97-AF65-F5344CB8AC3E}">
        <p14:creationId xmlns:p14="http://schemas.microsoft.com/office/powerpoint/2010/main" val="2204129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238334"/>
            <a:ext cx="7886700" cy="709146"/>
          </a:xfrm>
        </p:spPr>
        <p:txBody>
          <a:bodyPr/>
          <a:lstStyle/>
          <a:p>
            <a:r>
              <a:rPr lang="es-PE" b="1" dirty="0"/>
              <a:t>CONTENIDO </a:t>
            </a:r>
          </a:p>
        </p:txBody>
      </p:sp>
      <p:sp>
        <p:nvSpPr>
          <p:cNvPr id="3" name="TextBox 2"/>
          <p:cNvSpPr txBox="1"/>
          <p:nvPr/>
        </p:nvSpPr>
        <p:spPr>
          <a:xfrm>
            <a:off x="529937" y="1087921"/>
            <a:ext cx="652743" cy="415498"/>
          </a:xfrm>
          <a:prstGeom prst="rect">
            <a:avLst/>
          </a:prstGeom>
          <a:noFill/>
        </p:spPr>
        <p:txBody>
          <a:bodyPr wrap="none" rtlCol="0">
            <a:spAutoFit/>
          </a:bodyPr>
          <a:lstStyle/>
          <a:p>
            <a:r>
              <a:rPr lang="es-PE" sz="2100" dirty="0">
                <a:solidFill>
                  <a:schemeClr val="accent1"/>
                </a:solidFill>
                <a:latin typeface="+mj-lt"/>
              </a:rPr>
              <a:t>01//</a:t>
            </a:r>
          </a:p>
        </p:txBody>
      </p:sp>
      <p:sp>
        <p:nvSpPr>
          <p:cNvPr id="4" name="TextBox 3"/>
          <p:cNvSpPr txBox="1"/>
          <p:nvPr/>
        </p:nvSpPr>
        <p:spPr>
          <a:xfrm>
            <a:off x="1124948" y="1156282"/>
            <a:ext cx="6673437" cy="400110"/>
          </a:xfrm>
          <a:prstGeom prst="rect">
            <a:avLst/>
          </a:prstGeom>
          <a:noFill/>
        </p:spPr>
        <p:txBody>
          <a:bodyPr wrap="square" rtlCol="0">
            <a:spAutoFit/>
          </a:bodyPr>
          <a:lstStyle/>
          <a:p>
            <a:r>
              <a:rPr lang="es-PE" sz="2000" b="1" dirty="0" smtClean="0">
                <a:latin typeface="+mj-lt"/>
              </a:rPr>
              <a:t>Capítulo A - Generalidades</a:t>
            </a:r>
            <a:endParaRPr lang="es-PE" sz="2000" b="1" dirty="0">
              <a:latin typeface="+mj-lt"/>
            </a:endParaRPr>
          </a:p>
        </p:txBody>
      </p:sp>
      <p:sp>
        <p:nvSpPr>
          <p:cNvPr id="5" name="TextBox 4"/>
          <p:cNvSpPr txBox="1"/>
          <p:nvPr/>
        </p:nvSpPr>
        <p:spPr>
          <a:xfrm>
            <a:off x="529936" y="1683498"/>
            <a:ext cx="7985412" cy="707886"/>
          </a:xfrm>
          <a:prstGeom prst="rect">
            <a:avLst/>
          </a:prstGeom>
          <a:noFill/>
        </p:spPr>
        <p:txBody>
          <a:bodyPr wrap="square" rtlCol="0">
            <a:spAutoFit/>
          </a:bodyPr>
          <a:lstStyle/>
          <a:p>
            <a:pPr marL="285750" indent="-285750">
              <a:buFont typeface="Arial" panose="020B0604020202020204" pitchFamily="34" charset="0"/>
              <a:buChar char="•"/>
            </a:pPr>
            <a:r>
              <a:rPr lang="es-PE" sz="2000" dirty="0"/>
              <a:t>Definiciones</a:t>
            </a:r>
          </a:p>
          <a:p>
            <a:pPr marL="285750" indent="-285750">
              <a:buFont typeface="Arial" panose="020B0604020202020204" pitchFamily="34" charset="0"/>
              <a:buChar char="•"/>
            </a:pPr>
            <a:r>
              <a:rPr lang="es-PE" sz="2000" dirty="0"/>
              <a:t>Aplicación</a:t>
            </a:r>
          </a:p>
        </p:txBody>
      </p:sp>
      <p:cxnSp>
        <p:nvCxnSpPr>
          <p:cNvPr id="28" name="Straight Connector 27"/>
          <p:cNvCxnSpPr/>
          <p:nvPr/>
        </p:nvCxnSpPr>
        <p:spPr>
          <a:xfrm>
            <a:off x="635886" y="1577384"/>
            <a:ext cx="217795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9937" y="2617518"/>
            <a:ext cx="652743" cy="415498"/>
          </a:xfrm>
          <a:prstGeom prst="rect">
            <a:avLst/>
          </a:prstGeom>
          <a:noFill/>
        </p:spPr>
        <p:txBody>
          <a:bodyPr wrap="none" rtlCol="0">
            <a:spAutoFit/>
          </a:bodyPr>
          <a:lstStyle/>
          <a:p>
            <a:r>
              <a:rPr lang="es-PE" sz="2100" dirty="0">
                <a:solidFill>
                  <a:schemeClr val="accent2"/>
                </a:solidFill>
                <a:latin typeface="+mj-lt"/>
              </a:rPr>
              <a:t>02//</a:t>
            </a:r>
          </a:p>
        </p:txBody>
      </p:sp>
      <p:sp>
        <p:nvSpPr>
          <p:cNvPr id="32" name="TextBox 31"/>
          <p:cNvSpPr txBox="1"/>
          <p:nvPr/>
        </p:nvSpPr>
        <p:spPr>
          <a:xfrm>
            <a:off x="1124947" y="2588138"/>
            <a:ext cx="7201635" cy="400110"/>
          </a:xfrm>
          <a:prstGeom prst="rect">
            <a:avLst/>
          </a:prstGeom>
          <a:noFill/>
        </p:spPr>
        <p:txBody>
          <a:bodyPr wrap="square" rtlCol="0">
            <a:spAutoFit/>
          </a:bodyPr>
          <a:lstStyle/>
          <a:p>
            <a:r>
              <a:rPr lang="es-PE" sz="2000" b="1" dirty="0" smtClean="0">
                <a:latin typeface="+mj-lt"/>
              </a:rPr>
              <a:t>Capítulo </a:t>
            </a:r>
            <a:r>
              <a:rPr lang="es-PE" sz="2000" b="1" dirty="0">
                <a:latin typeface="+mj-lt"/>
              </a:rPr>
              <a:t>B:   </a:t>
            </a:r>
            <a:r>
              <a:rPr lang="es-PE" sz="2000" b="1" dirty="0" smtClean="0">
                <a:latin typeface="+mj-lt"/>
              </a:rPr>
              <a:t>Responsabilidad de </a:t>
            </a:r>
            <a:r>
              <a:rPr lang="es-PE" sz="2000" b="1" dirty="0">
                <a:latin typeface="+mj-lt"/>
              </a:rPr>
              <a:t>mantenimiento</a:t>
            </a:r>
          </a:p>
        </p:txBody>
      </p:sp>
      <p:sp>
        <p:nvSpPr>
          <p:cNvPr id="33" name="TextBox 32"/>
          <p:cNvSpPr txBox="1"/>
          <p:nvPr/>
        </p:nvSpPr>
        <p:spPr>
          <a:xfrm>
            <a:off x="529936" y="3197050"/>
            <a:ext cx="7985413" cy="1015663"/>
          </a:xfrm>
          <a:prstGeom prst="rect">
            <a:avLst/>
          </a:prstGeom>
          <a:noFill/>
        </p:spPr>
        <p:txBody>
          <a:bodyPr wrap="square" rtlCol="0">
            <a:spAutoFit/>
          </a:bodyPr>
          <a:lstStyle/>
          <a:p>
            <a:pPr marL="285750" indent="-285750">
              <a:buFont typeface="Arial" panose="020B0604020202020204" pitchFamily="34" charset="0"/>
              <a:buChar char="•"/>
            </a:pPr>
            <a:r>
              <a:rPr lang="es-PE" sz="2000" dirty="0"/>
              <a:t>Responsabilidades</a:t>
            </a:r>
          </a:p>
          <a:p>
            <a:pPr marL="285750" indent="-285750">
              <a:buFont typeface="Arial" panose="020B0604020202020204" pitchFamily="34" charset="0"/>
              <a:buChar char="•"/>
            </a:pPr>
            <a:r>
              <a:rPr lang="es-PE" sz="2000" dirty="0"/>
              <a:t>Informe de condiciones no aeronavegables</a:t>
            </a:r>
          </a:p>
          <a:p>
            <a:pPr marL="285750" indent="-285750">
              <a:buFont typeface="Arial" panose="020B0604020202020204" pitchFamily="34" charset="0"/>
              <a:buChar char="•"/>
            </a:pPr>
            <a:r>
              <a:rPr lang="es-PE" sz="2000" dirty="0"/>
              <a:t>Falsificación, reproducción o alteración de datos de mantenimiento</a:t>
            </a:r>
          </a:p>
        </p:txBody>
      </p:sp>
      <p:cxnSp>
        <p:nvCxnSpPr>
          <p:cNvPr id="34" name="Straight Connector 33"/>
          <p:cNvCxnSpPr/>
          <p:nvPr/>
        </p:nvCxnSpPr>
        <p:spPr>
          <a:xfrm>
            <a:off x="635886" y="3106980"/>
            <a:ext cx="21779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8650" y="4541932"/>
            <a:ext cx="652743" cy="415498"/>
          </a:xfrm>
          <a:prstGeom prst="rect">
            <a:avLst/>
          </a:prstGeom>
          <a:noFill/>
        </p:spPr>
        <p:txBody>
          <a:bodyPr wrap="none" rtlCol="0">
            <a:spAutoFit/>
          </a:bodyPr>
          <a:lstStyle/>
          <a:p>
            <a:r>
              <a:rPr lang="es-PE" sz="2100" dirty="0">
                <a:solidFill>
                  <a:schemeClr val="accent3"/>
                </a:solidFill>
                <a:latin typeface="+mj-lt"/>
              </a:rPr>
              <a:t>03//</a:t>
            </a:r>
          </a:p>
        </p:txBody>
      </p:sp>
      <p:sp>
        <p:nvSpPr>
          <p:cNvPr id="37" name="TextBox 36"/>
          <p:cNvSpPr txBox="1"/>
          <p:nvPr/>
        </p:nvSpPr>
        <p:spPr>
          <a:xfrm>
            <a:off x="1217425" y="4610293"/>
            <a:ext cx="6565568" cy="400110"/>
          </a:xfrm>
          <a:prstGeom prst="rect">
            <a:avLst/>
          </a:prstGeom>
          <a:noFill/>
        </p:spPr>
        <p:txBody>
          <a:bodyPr wrap="square" rtlCol="0">
            <a:spAutoFit/>
          </a:bodyPr>
          <a:lstStyle/>
          <a:p>
            <a:r>
              <a:rPr lang="es-PE" sz="2000" b="1" dirty="0">
                <a:latin typeface="+mj-lt"/>
              </a:rPr>
              <a:t>Contenido de los módulos</a:t>
            </a:r>
          </a:p>
        </p:txBody>
      </p:sp>
      <p:sp>
        <p:nvSpPr>
          <p:cNvPr id="38" name="TextBox 37"/>
          <p:cNvSpPr txBox="1"/>
          <p:nvPr/>
        </p:nvSpPr>
        <p:spPr>
          <a:xfrm>
            <a:off x="628649" y="5122220"/>
            <a:ext cx="7886699" cy="1631216"/>
          </a:xfrm>
          <a:prstGeom prst="rect">
            <a:avLst/>
          </a:prstGeom>
          <a:noFill/>
        </p:spPr>
        <p:txBody>
          <a:bodyPr wrap="square" rtlCol="0">
            <a:spAutoFit/>
          </a:bodyPr>
          <a:lstStyle/>
          <a:p>
            <a:pPr marL="285750" indent="-285750">
              <a:buFont typeface="Arial" panose="020B0604020202020204" pitchFamily="34" charset="0"/>
              <a:buChar char="•"/>
            </a:pPr>
            <a:r>
              <a:rPr lang="es-PE" sz="2000" dirty="0"/>
              <a:t>Personas u organizaciones autorizadas a realizar mantenimiento</a:t>
            </a:r>
          </a:p>
          <a:p>
            <a:pPr marL="285750" indent="-285750">
              <a:buFont typeface="Arial" panose="020B0604020202020204" pitchFamily="34" charset="0"/>
              <a:buChar char="•"/>
            </a:pPr>
            <a:r>
              <a:rPr lang="es-PE" sz="2000" dirty="0"/>
              <a:t>Personas u organizaciones autorizadas a realizar inspecciones en proceso</a:t>
            </a:r>
          </a:p>
          <a:p>
            <a:pPr marL="285750" indent="-285750">
              <a:buFont typeface="Arial" panose="020B0604020202020204" pitchFamily="34" charset="0"/>
              <a:buChar char="•"/>
            </a:pPr>
            <a:r>
              <a:rPr lang="es-PE" sz="2000" dirty="0"/>
              <a:t>Personas u organizaciones autorizadas a emitir certificación de conformidad de mantenimiento (CCM)</a:t>
            </a:r>
          </a:p>
        </p:txBody>
      </p:sp>
      <p:cxnSp>
        <p:nvCxnSpPr>
          <p:cNvPr id="39" name="Straight Connector 38"/>
          <p:cNvCxnSpPr/>
          <p:nvPr/>
        </p:nvCxnSpPr>
        <p:spPr>
          <a:xfrm>
            <a:off x="734599" y="5031395"/>
            <a:ext cx="21779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B45A2AE7-0C0F-48A0-AF00-BA2A8847DBA3}"/>
              </a:ext>
            </a:extLst>
          </p:cNvPr>
          <p:cNvSpPr txBox="1"/>
          <p:nvPr/>
        </p:nvSpPr>
        <p:spPr>
          <a:xfrm>
            <a:off x="3614104" y="0"/>
            <a:ext cx="1828707" cy="553998"/>
          </a:xfrm>
          <a:prstGeom prst="rect">
            <a:avLst/>
          </a:prstGeom>
          <a:noFill/>
        </p:spPr>
        <p:txBody>
          <a:bodyPr wrap="none" rtlCol="0">
            <a:spAutoFit/>
          </a:bodyPr>
          <a:lstStyle/>
          <a:p>
            <a:pPr algn="ctr"/>
            <a:r>
              <a:rPr lang="es-PE" sz="3000" b="1" smtClean="0">
                <a:solidFill>
                  <a:schemeClr val="tx1">
                    <a:lumMod val="75000"/>
                    <a:lumOff val="25000"/>
                  </a:schemeClr>
                </a:solidFill>
              </a:rPr>
              <a:t>Aplicación</a:t>
            </a:r>
            <a:endParaRPr lang="es-PE" sz="3000" b="1" dirty="0">
              <a:solidFill>
                <a:schemeClr val="tx1">
                  <a:lumMod val="75000"/>
                  <a:lumOff val="25000"/>
                </a:schemeClr>
              </a:solidFill>
            </a:endParaRPr>
          </a:p>
        </p:txBody>
      </p:sp>
      <p:grpSp>
        <p:nvGrpSpPr>
          <p:cNvPr id="84" name="Group 83">
            <a:extLst>
              <a:ext uri="{FF2B5EF4-FFF2-40B4-BE49-F238E27FC236}">
                <a16:creationId xmlns:a16="http://schemas.microsoft.com/office/drawing/2014/main" id="{D06609CB-6BBF-4976-9E47-72FAE02A9344}"/>
              </a:ext>
            </a:extLst>
          </p:cNvPr>
          <p:cNvGrpSpPr/>
          <p:nvPr/>
        </p:nvGrpSpPr>
        <p:grpSpPr>
          <a:xfrm>
            <a:off x="4287942" y="547001"/>
            <a:ext cx="481027" cy="64839"/>
            <a:chOff x="5843941" y="1171696"/>
            <a:chExt cx="641369" cy="86452"/>
          </a:xfrm>
        </p:grpSpPr>
        <p:sp>
          <p:nvSpPr>
            <p:cNvPr id="85" name="Oval 84">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6" name="Oval 85">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7" name="Oval 86">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8" name="Oval 87">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9" name="Oval 88">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31" name="Shape 712"/>
          <p:cNvSpPr txBox="1">
            <a:spLocks/>
          </p:cNvSpPr>
          <p:nvPr/>
        </p:nvSpPr>
        <p:spPr bwMode="auto">
          <a:xfrm>
            <a:off x="255701" y="734512"/>
            <a:ext cx="8545512"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just" eaLnBrk="1" hangingPunct="1">
              <a:lnSpc>
                <a:spcPct val="100000"/>
              </a:lnSpc>
              <a:spcBef>
                <a:spcPts val="600"/>
              </a:spcBef>
              <a:spcAft>
                <a:spcPts val="600"/>
              </a:spcAft>
            </a:pPr>
            <a:r>
              <a:rPr lang="es-PE" altLang="es-PE" sz="2400" dirty="0">
                <a:latin typeface="+mn-lt"/>
              </a:rPr>
              <a:t>Este reglamento prescribe las reglas que rigen el mantenimiento de cualquier </a:t>
            </a:r>
            <a:r>
              <a:rPr lang="es-PE" altLang="es-PE" sz="2400" u="sng" dirty="0">
                <a:latin typeface="+mn-lt"/>
              </a:rPr>
              <a:t>aeronave</a:t>
            </a:r>
            <a:r>
              <a:rPr lang="es-PE" altLang="es-PE" sz="2400" dirty="0">
                <a:latin typeface="+mn-lt"/>
              </a:rPr>
              <a:t> y sus </a:t>
            </a:r>
            <a:r>
              <a:rPr lang="es-PE" altLang="es-PE" sz="2400" u="sng" dirty="0">
                <a:latin typeface="+mn-lt"/>
              </a:rPr>
              <a:t>componentes de aeronave</a:t>
            </a:r>
            <a:r>
              <a:rPr lang="es-PE" altLang="es-PE" sz="2400" dirty="0">
                <a:latin typeface="+mn-lt"/>
              </a:rPr>
              <a:t> con un certificado de aeronavegabilidad emitido por un Estado de matrícula del SRVSOP.</a:t>
            </a:r>
          </a:p>
        </p:txBody>
      </p:sp>
      <p:sp>
        <p:nvSpPr>
          <p:cNvPr id="33" name="Shape 718"/>
          <p:cNvSpPr/>
          <p:nvPr/>
        </p:nvSpPr>
        <p:spPr>
          <a:xfrm>
            <a:off x="255701" y="2252162"/>
            <a:ext cx="8545512" cy="796925"/>
          </a:xfrm>
          <a:prstGeom prst="rect">
            <a:avLst/>
          </a:prstGeom>
          <a:ln w="25400">
            <a:miter lim="400000"/>
          </a:ln>
          <a:extLst/>
        </p:spPr>
        <p:txBody>
          <a:bodyPr lIns="121919" tIns="121919" rIns="121919" bIns="121919">
            <a:normAutofit/>
          </a:bodyPr>
          <a:lstStyle>
            <a:lvl1pPr algn="just">
              <a:lnSpc>
                <a:spcPct val="120000"/>
              </a:lnSpc>
              <a:spcBef>
                <a:spcPts val="100"/>
              </a:spcBef>
              <a:defRPr sz="3600">
                <a:solidFill>
                  <a:srgbClr val="404040"/>
                </a:solidFill>
                <a:latin typeface="Open Sans"/>
                <a:ea typeface="Open Sans"/>
                <a:cs typeface="Open Sans"/>
                <a:sym typeface="Open Sans"/>
              </a:defRPr>
            </a:lvl1pPr>
          </a:lstStyle>
          <a:p>
            <a:pPr fontAlgn="auto">
              <a:spcAft>
                <a:spcPts val="0"/>
              </a:spcAft>
              <a:defRPr/>
            </a:pPr>
            <a:r>
              <a:rPr sz="2400" dirty="0">
                <a:solidFill>
                  <a:schemeClr val="tx1"/>
                </a:solidFill>
                <a:latin typeface="+mn-lt"/>
              </a:rPr>
              <a:t>Este reglamento </a:t>
            </a:r>
            <a:r>
              <a:rPr sz="2400" b="1" dirty="0">
                <a:solidFill>
                  <a:srgbClr val="FF0000"/>
                </a:solidFill>
                <a:latin typeface="+mn-lt"/>
              </a:rPr>
              <a:t>no aplica para aeronaves experimentales</a:t>
            </a:r>
            <a:r>
              <a:rPr sz="2400" dirty="0">
                <a:solidFill>
                  <a:schemeClr val="tx1"/>
                </a:solidFill>
                <a:latin typeface="+mn-lt"/>
              </a:rPr>
              <a:t>.</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70" b="2670"/>
          <a:stretch>
            <a:fillRect/>
          </a:stretch>
        </p:blipFill>
        <p:spPr>
          <a:xfrm>
            <a:off x="1897863" y="3189767"/>
            <a:ext cx="5642762" cy="3396771"/>
          </a:xfrm>
        </p:spPr>
      </p:pic>
    </p:spTree>
    <p:extLst>
      <p:ext uri="{BB962C8B-B14F-4D97-AF65-F5344CB8AC3E}">
        <p14:creationId xmlns:p14="http://schemas.microsoft.com/office/powerpoint/2010/main" val="3659880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1"/>
                                        </p:tgtEl>
                                        <p:attrNameLst>
                                          <p:attrName>style.visibility</p:attrName>
                                        </p:attrNameLst>
                                      </p:cBhvr>
                                      <p:to>
                                        <p:strVal val="visible"/>
                                      </p:to>
                                    </p:set>
                                    <p:animEffect transition="in" filter="wipe(left)">
                                      <p:cBhvr>
                                        <p:cTn id="7" dur="1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3"/>
                                        </p:tgtEl>
                                        <p:attrNameLst>
                                          <p:attrName>style.visibility</p:attrName>
                                        </p:attrNameLst>
                                      </p:cBhvr>
                                      <p:to>
                                        <p:strVal val="visible"/>
                                      </p:to>
                                    </p:set>
                                    <p:animEffect transition="in" filter="wipe(left)">
                                      <p:cBhvr>
                                        <p:cTn id="12" dur="2000"/>
                                        <p:tgtEl>
                                          <p:spTgt spid="3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3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p:cNvSpPr/>
          <p:nvPr/>
        </p:nvSpPr>
        <p:spPr>
          <a:xfrm>
            <a:off x="0" y="930275"/>
            <a:ext cx="9144000" cy="504983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1879600" y="3357563"/>
            <a:ext cx="54070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3000" b="1">
                <a:solidFill>
                  <a:srgbClr val="FFFFFF"/>
                </a:solidFill>
              </a:rPr>
              <a:t>Responsabilidad de mantenimiento</a:t>
            </a:r>
            <a:endParaRPr lang="es-PE" altLang="es-PE" sz="3000">
              <a:solidFill>
                <a:srgbClr val="FFFFFF"/>
              </a:solidFill>
            </a:endParaRPr>
          </a:p>
        </p:txBody>
      </p:sp>
      <p:sp>
        <p:nvSpPr>
          <p:cNvPr id="11" name="TextBox 10"/>
          <p:cNvSpPr txBox="1">
            <a:spLocks noChangeArrowheads="1"/>
          </p:cNvSpPr>
          <p:nvPr/>
        </p:nvSpPr>
        <p:spPr bwMode="auto">
          <a:xfrm>
            <a:off x="1868488" y="2803525"/>
            <a:ext cx="5407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2400">
                <a:solidFill>
                  <a:srgbClr val="FFFFFF"/>
                </a:solidFill>
              </a:rPr>
              <a:t>Capítulo B</a:t>
            </a:r>
          </a:p>
        </p:txBody>
      </p:sp>
    </p:spTree>
    <p:extLst>
      <p:ext uri="{BB962C8B-B14F-4D97-AF65-F5344CB8AC3E}">
        <p14:creationId xmlns:p14="http://schemas.microsoft.com/office/powerpoint/2010/main" val="26980334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256" b="16256"/>
          <a:stretch>
            <a:fillRect/>
          </a:stretch>
        </p:blipFill>
        <p:spPr>
          <a:xfrm>
            <a:off x="620713" y="1231900"/>
            <a:ext cx="3998912" cy="4102100"/>
          </a:xfrm>
        </p:spPr>
      </p:pic>
      <p:pic>
        <p:nvPicPr>
          <p:cNvPr id="14" name="Picture Placeholder 13"/>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13443" r="13443"/>
          <a:stretch>
            <a:fillRect/>
          </a:stretch>
        </p:blipFill>
        <p:spPr>
          <a:xfrm>
            <a:off x="4776788" y="1231900"/>
            <a:ext cx="3998912" cy="4102100"/>
          </a:xfrm>
        </p:spPr>
      </p:pic>
      <p:sp>
        <p:nvSpPr>
          <p:cNvPr id="4" name="TextBox 3">
            <a:extLst>
              <a:ext uri="{FF2B5EF4-FFF2-40B4-BE49-F238E27FC236}">
                <a16:creationId xmlns:a16="http://schemas.microsoft.com/office/drawing/2014/main" id="{B45A2AE7-0C0F-48A0-AF00-BA2A8847DBA3}"/>
              </a:ext>
            </a:extLst>
          </p:cNvPr>
          <p:cNvSpPr txBox="1"/>
          <p:nvPr/>
        </p:nvSpPr>
        <p:spPr>
          <a:xfrm>
            <a:off x="2853841" y="57842"/>
            <a:ext cx="3147785" cy="553998"/>
          </a:xfrm>
          <a:prstGeom prst="rect">
            <a:avLst/>
          </a:prstGeom>
          <a:noFill/>
        </p:spPr>
        <p:txBody>
          <a:bodyPr wrap="none" rtlCol="0">
            <a:spAutoFit/>
          </a:bodyPr>
          <a:lstStyle/>
          <a:p>
            <a:pPr algn="ctr"/>
            <a:r>
              <a:rPr lang="es-PE" sz="3000" b="1" dirty="0"/>
              <a:t>Responsabilidades</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139100" y="547001"/>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82357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454150" y="5134266"/>
            <a:ext cx="5776913" cy="276225"/>
          </a:xfrm>
          <a:prstGeom prst="rightArrow">
            <a:avLst>
              <a:gd name="adj1" fmla="val 50000"/>
              <a:gd name="adj2" fmla="val 108824"/>
            </a:avLst>
          </a:prstGeom>
          <a:solidFill>
            <a:srgbClr val="03A9F5"/>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747"/>
              </a:solidFill>
              <a:effectLst/>
              <a:uLnTx/>
              <a:uFillTx/>
              <a:latin typeface="Calibri"/>
              <a:ea typeface="+mn-ea"/>
              <a:cs typeface="+mn-cs"/>
            </a:endParaRPr>
          </a:p>
        </p:txBody>
      </p:sp>
      <p:sp>
        <p:nvSpPr>
          <p:cNvPr id="3" name="Bent Arrow 2"/>
          <p:cNvSpPr/>
          <p:nvPr/>
        </p:nvSpPr>
        <p:spPr>
          <a:xfrm rot="16200000" flipV="1">
            <a:off x="5095875" y="3545179"/>
            <a:ext cx="619125" cy="2559050"/>
          </a:xfrm>
          <a:prstGeom prst="bentArrow">
            <a:avLst>
              <a:gd name="adj1" fmla="val 24006"/>
              <a:gd name="adj2" fmla="val 25000"/>
              <a:gd name="adj3" fmla="val 37329"/>
              <a:gd name="adj4" fmla="val 43750"/>
            </a:avLst>
          </a:prstGeom>
          <a:solidFill>
            <a:srgbClr val="3C3C3C"/>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747"/>
              </a:solidFill>
              <a:effectLst/>
              <a:uLnTx/>
              <a:uFillTx/>
              <a:latin typeface="Calibri"/>
              <a:ea typeface="+mn-ea"/>
              <a:cs typeface="+mn-cs"/>
            </a:endParaRPr>
          </a:p>
        </p:txBody>
      </p:sp>
      <p:sp>
        <p:nvSpPr>
          <p:cNvPr id="4" name="Bent Arrow 3"/>
          <p:cNvSpPr/>
          <p:nvPr/>
        </p:nvSpPr>
        <p:spPr>
          <a:xfrm rot="16200000" flipV="1">
            <a:off x="3552031" y="3753935"/>
            <a:ext cx="619125" cy="2141538"/>
          </a:xfrm>
          <a:prstGeom prst="bentArrow">
            <a:avLst>
              <a:gd name="adj1" fmla="val 24006"/>
              <a:gd name="adj2" fmla="val 25000"/>
              <a:gd name="adj3" fmla="val 37329"/>
              <a:gd name="adj4" fmla="val 43750"/>
            </a:avLst>
          </a:prstGeom>
          <a:solidFill>
            <a:srgbClr val="474747"/>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747"/>
              </a:solidFill>
              <a:effectLst/>
              <a:uLnTx/>
              <a:uFillTx/>
              <a:latin typeface="Calibri"/>
              <a:ea typeface="+mn-ea"/>
              <a:cs typeface="+mn-cs"/>
            </a:endParaRPr>
          </a:p>
        </p:txBody>
      </p:sp>
      <p:sp>
        <p:nvSpPr>
          <p:cNvPr id="5" name="Bent Arrow 4"/>
          <p:cNvSpPr/>
          <p:nvPr/>
        </p:nvSpPr>
        <p:spPr>
          <a:xfrm rot="16200000" flipV="1">
            <a:off x="2025650" y="3943641"/>
            <a:ext cx="619125" cy="1762125"/>
          </a:xfrm>
          <a:prstGeom prst="bentArrow">
            <a:avLst>
              <a:gd name="adj1" fmla="val 24006"/>
              <a:gd name="adj2" fmla="val 25000"/>
              <a:gd name="adj3" fmla="val 37329"/>
              <a:gd name="adj4" fmla="val 43750"/>
            </a:avLst>
          </a:prstGeom>
          <a:solidFill>
            <a:srgbClr val="7C7C7C"/>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747"/>
              </a:solidFill>
              <a:effectLst/>
              <a:uLnTx/>
              <a:uFillTx/>
              <a:latin typeface="Calibri"/>
              <a:ea typeface="+mn-ea"/>
              <a:cs typeface="+mn-cs"/>
            </a:endParaRPr>
          </a:p>
        </p:txBody>
      </p:sp>
      <p:pic>
        <p:nvPicPr>
          <p:cNvPr id="6" name="image14.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4625" y="4178591"/>
            <a:ext cx="1222375"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7" name="image14.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4625" y="5223166"/>
            <a:ext cx="1222375"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8" name="Imagen 2"/>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821363" y="3862679"/>
            <a:ext cx="14097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1"/>
          <p:cNvPicPr>
            <a:picLocks noChangeAspect="1"/>
          </p:cNvPicPr>
          <p:nvPr/>
        </p:nvPicPr>
        <p:blipFill>
          <a:blip r:embed="rId6" cstate="hqprint">
            <a:extLst>
              <a:ext uri="{28A0092B-C50C-407E-A947-70E740481C1C}">
                <a14:useLocalDpi xmlns:a14="http://schemas.microsoft.com/office/drawing/2010/main" val="0"/>
              </a:ext>
            </a:extLst>
          </a:blip>
          <a:srcRect t="4428" b="9642"/>
          <a:stretch>
            <a:fillRect/>
          </a:stretch>
        </p:blipFill>
        <p:spPr bwMode="auto">
          <a:xfrm>
            <a:off x="2527300" y="3951579"/>
            <a:ext cx="1071563"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asted-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5175" y="1578266"/>
            <a:ext cx="165893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7263" y="3308641"/>
            <a:ext cx="1757362" cy="2486025"/>
          </a:xfrm>
          <a:prstGeom prst="rect">
            <a:avLst/>
          </a:prstGeom>
          <a:noFill/>
          <a:ln w="9525">
            <a:solidFill>
              <a:srgbClr val="474747"/>
            </a:solidFill>
            <a:miter lim="800000"/>
            <a:headEnd/>
            <a:tailEnd/>
          </a:ln>
          <a:extLst>
            <a:ext uri="{909E8E84-426E-40dd-AFC4-6F175D3DCCD1}">
              <a14:hiddenFill xmlns:a14="http://schemas.microsoft.com/office/drawing/2010/main" xmlns="">
                <a:solidFill>
                  <a:schemeClr val="accent1"/>
                </a:solidFill>
              </a14:hiddenFill>
            </a:ext>
          </a:extLst>
        </p:spPr>
      </p:pic>
      <p:sp>
        <p:nvSpPr>
          <p:cNvPr id="12" name="TextBox 11"/>
          <p:cNvSpPr txBox="1">
            <a:spLocks noChangeArrowheads="1"/>
          </p:cNvSpPr>
          <p:nvPr/>
        </p:nvSpPr>
        <p:spPr bwMode="auto">
          <a:xfrm>
            <a:off x="2346325" y="3286416"/>
            <a:ext cx="1446213"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fontAlgn="base" hangingPunct="1">
              <a:lnSpc>
                <a:spcPct val="100000"/>
              </a:lnSpc>
              <a:spcBef>
                <a:spcPct val="0"/>
              </a:spcBef>
              <a:spcAft>
                <a:spcPct val="0"/>
              </a:spcAft>
              <a:buFontTx/>
              <a:buNone/>
            </a:pPr>
            <a:r>
              <a:rPr lang="es-PE" altLang="es-PE" sz="1600" smtClean="0">
                <a:solidFill>
                  <a:srgbClr val="474747"/>
                </a:solidFill>
                <a:latin typeface="Calibri" panose="020F0502020204030204" pitchFamily="34" charset="0"/>
                <a:cs typeface="Arial" panose="020B0604020202020204" pitchFamily="34" charset="0"/>
              </a:rPr>
              <a:t>AAC del Estado de matrícula</a:t>
            </a:r>
          </a:p>
        </p:txBody>
      </p:sp>
      <p:sp>
        <p:nvSpPr>
          <p:cNvPr id="13" name="TextBox 12"/>
          <p:cNvSpPr txBox="1">
            <a:spLocks noChangeArrowheads="1"/>
          </p:cNvSpPr>
          <p:nvPr/>
        </p:nvSpPr>
        <p:spPr bwMode="auto">
          <a:xfrm>
            <a:off x="3952875" y="3113379"/>
            <a:ext cx="1787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fontAlgn="base" hangingPunct="1">
              <a:lnSpc>
                <a:spcPct val="100000"/>
              </a:lnSpc>
              <a:spcBef>
                <a:spcPct val="0"/>
              </a:spcBef>
              <a:spcAft>
                <a:spcPct val="0"/>
              </a:spcAft>
              <a:buFontTx/>
              <a:buNone/>
            </a:pPr>
            <a:r>
              <a:rPr lang="es-PE" altLang="es-PE" sz="1600" smtClean="0">
                <a:solidFill>
                  <a:srgbClr val="474747"/>
                </a:solidFill>
                <a:latin typeface="Calibri" panose="020F0502020204030204" pitchFamily="34" charset="0"/>
                <a:cs typeface="Arial" panose="020B0604020202020204" pitchFamily="34" charset="0"/>
              </a:rPr>
              <a:t>Organización responsable del diseño de tipo</a:t>
            </a:r>
          </a:p>
        </p:txBody>
      </p:sp>
      <p:sp>
        <p:nvSpPr>
          <p:cNvPr id="14" name="TextBox 13"/>
          <p:cNvSpPr txBox="1">
            <a:spLocks noChangeArrowheads="1"/>
          </p:cNvSpPr>
          <p:nvPr/>
        </p:nvSpPr>
        <p:spPr bwMode="auto">
          <a:xfrm>
            <a:off x="5740400" y="3113379"/>
            <a:ext cx="14462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fontAlgn="base" hangingPunct="1">
              <a:lnSpc>
                <a:spcPct val="100000"/>
              </a:lnSpc>
              <a:spcBef>
                <a:spcPct val="0"/>
              </a:spcBef>
              <a:spcAft>
                <a:spcPct val="0"/>
              </a:spcAft>
              <a:buFontTx/>
              <a:buNone/>
            </a:pPr>
            <a:r>
              <a:rPr lang="es-PE" altLang="es-PE" sz="1600" smtClean="0">
                <a:solidFill>
                  <a:srgbClr val="474747"/>
                </a:solidFill>
                <a:latin typeface="Calibri" panose="020F0502020204030204" pitchFamily="34" charset="0"/>
                <a:cs typeface="Arial" panose="020B0604020202020204" pitchFamily="34" charset="0"/>
              </a:rPr>
              <a:t>Explotador o propietario de la aeronave</a:t>
            </a:r>
          </a:p>
        </p:txBody>
      </p:sp>
      <p:pic>
        <p:nvPicPr>
          <p:cNvPr id="15" name="Picture 4" descr="C:\Users\jbarrios\Pictures\Boeing-Logo_svg.png"/>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894138" y="4046829"/>
            <a:ext cx="1741487"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a:spLocks noChangeArrowheads="1"/>
          </p:cNvSpPr>
          <p:nvPr/>
        </p:nvSpPr>
        <p:spPr bwMode="auto">
          <a:xfrm>
            <a:off x="3952875" y="1824329"/>
            <a:ext cx="290353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fontAlgn="base" hangingPunct="1">
              <a:lnSpc>
                <a:spcPct val="100000"/>
              </a:lnSpc>
              <a:spcBef>
                <a:spcPct val="0"/>
              </a:spcBef>
              <a:spcAft>
                <a:spcPct val="0"/>
              </a:spcAft>
              <a:buFontTx/>
              <a:buNone/>
            </a:pPr>
            <a:r>
              <a:rPr lang="es-PE" altLang="es-PE" sz="2800" b="1" smtClean="0">
                <a:solidFill>
                  <a:srgbClr val="C00000"/>
                </a:solidFill>
                <a:latin typeface="Calibri" panose="020F0502020204030204" pitchFamily="34" charset="0"/>
                <a:cs typeface="Arial" panose="020B0604020202020204" pitchFamily="34" charset="0"/>
              </a:rPr>
              <a:t>No mayor a tres (3) días</a:t>
            </a:r>
          </a:p>
        </p:txBody>
      </p:sp>
      <p:sp>
        <p:nvSpPr>
          <p:cNvPr id="17" name="TextBox 16">
            <a:extLst>
              <a:ext uri="{FF2B5EF4-FFF2-40B4-BE49-F238E27FC236}">
                <a16:creationId xmlns:a16="http://schemas.microsoft.com/office/drawing/2014/main" id="{B45A2AE7-0C0F-48A0-AF00-BA2A8847DBA3}"/>
              </a:ext>
            </a:extLst>
          </p:cNvPr>
          <p:cNvSpPr txBox="1"/>
          <p:nvPr/>
        </p:nvSpPr>
        <p:spPr>
          <a:xfrm>
            <a:off x="1932118" y="0"/>
            <a:ext cx="5665525" cy="1015663"/>
          </a:xfrm>
          <a:prstGeom prst="rect">
            <a:avLst/>
          </a:prstGeom>
          <a:noFill/>
        </p:spPr>
        <p:txBody>
          <a:bodyPr wrap="none" rtlCol="0">
            <a:spAutoFit/>
          </a:bodyPr>
          <a:lstStyle/>
          <a:p>
            <a:pPr algn="ctr"/>
            <a:r>
              <a:rPr lang="es-PE" sz="3000" b="1" dirty="0"/>
              <a:t>Informe sobre fallas, casos de mal </a:t>
            </a:r>
            <a:endParaRPr lang="es-PE" sz="3000" b="1" dirty="0" smtClean="0"/>
          </a:p>
          <a:p>
            <a:pPr algn="ctr"/>
            <a:r>
              <a:rPr lang="es-PE" sz="3000" b="1" dirty="0" smtClean="0"/>
              <a:t>funcionamiento </a:t>
            </a:r>
            <a:r>
              <a:rPr lang="es-PE" sz="3000" b="1" dirty="0"/>
              <a:t>y defectos</a:t>
            </a:r>
          </a:p>
        </p:txBody>
      </p:sp>
      <p:grpSp>
        <p:nvGrpSpPr>
          <p:cNvPr id="18" name="Group 17">
            <a:extLst>
              <a:ext uri="{FF2B5EF4-FFF2-40B4-BE49-F238E27FC236}">
                <a16:creationId xmlns:a16="http://schemas.microsoft.com/office/drawing/2014/main" id="{D06609CB-6BBF-4976-9E47-72FAE02A9344}"/>
              </a:ext>
            </a:extLst>
          </p:cNvPr>
          <p:cNvGrpSpPr/>
          <p:nvPr/>
        </p:nvGrpSpPr>
        <p:grpSpPr>
          <a:xfrm>
            <a:off x="4524366" y="950824"/>
            <a:ext cx="481027" cy="64839"/>
            <a:chOff x="5843941" y="1171696"/>
            <a:chExt cx="641369" cy="86452"/>
          </a:xfrm>
        </p:grpSpPr>
        <p:sp>
          <p:nvSpPr>
            <p:cNvPr id="19" name="Oval 18">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0" name="Oval 19">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1" name="Oval 20">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2" name="Oval 21">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3" name="Oval 22">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248516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0-#ppt_w/2"/>
                                          </p:val>
                                        </p:tav>
                                        <p:tav tm="100000">
                                          <p:val>
                                            <p:strVal val="#ppt_x"/>
                                          </p:val>
                                        </p:tav>
                                      </p:tavLst>
                                    </p:anim>
                                    <p:anim calcmode="lin" valueType="num">
                                      <p:cBhvr additive="base">
                                        <p:cTn id="55" dur="500" fill="hold"/>
                                        <p:tgtEl>
                                          <p:spTgt spid="2"/>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iterate>
                                    <p:tmAbs val="0"/>
                                  </p:iterate>
                                  <p:childTnLst>
                                    <p:set>
                                      <p:cBhvr>
                                        <p:cTn id="63" fill="hold"/>
                                        <p:tgtEl>
                                          <p:spTgt spid="10"/>
                                        </p:tgtEl>
                                        <p:attrNameLst>
                                          <p:attrName>style.visibility</p:attrName>
                                        </p:attrNameLst>
                                      </p:cBhvr>
                                      <p:to>
                                        <p:strVal val="visible"/>
                                      </p:to>
                                    </p:set>
                                    <p:anim calcmode="lin" valueType="num">
                                      <p:cBhvr>
                                        <p:cTn id="64" dur="750" fill="hold"/>
                                        <p:tgtEl>
                                          <p:spTgt spid="10"/>
                                        </p:tgtEl>
                                        <p:attrNameLst>
                                          <p:attrName>ppt_w</p:attrName>
                                        </p:attrNameLst>
                                      </p:cBhvr>
                                      <p:tavLst>
                                        <p:tav tm="0">
                                          <p:val>
                                            <p:fltVal val="0"/>
                                          </p:val>
                                        </p:tav>
                                        <p:tav tm="100000">
                                          <p:val>
                                            <p:strVal val="#ppt_w"/>
                                          </p:val>
                                        </p:tav>
                                      </p:tavLst>
                                    </p:anim>
                                    <p:anim calcmode="lin" valueType="num">
                                      <p:cBhvr>
                                        <p:cTn id="65" dur="750" fill="hold"/>
                                        <p:tgtEl>
                                          <p:spTgt spid="10"/>
                                        </p:tgtEl>
                                        <p:attrNameLst>
                                          <p:attrName>ppt_h</p:attrName>
                                        </p:attrNameLst>
                                      </p:cBhvr>
                                      <p:tavLst>
                                        <p:tav tm="0">
                                          <p:val>
                                            <p:fltVal val="0"/>
                                          </p:val>
                                        </p:tav>
                                        <p:tav tm="100000">
                                          <p:val>
                                            <p:strVal val="#ppt_h"/>
                                          </p:val>
                                        </p:tav>
                                      </p:tavLst>
                                    </p:anim>
                                  </p:childTnLst>
                                </p:cTn>
                              </p:par>
                            </p:childTnLst>
                          </p:cTn>
                        </p:par>
                        <p:par>
                          <p:cTn id="66" fill="hold">
                            <p:stCondLst>
                              <p:cond delay="750"/>
                            </p:stCondLst>
                            <p:childTnLst>
                              <p:par>
                                <p:cTn id="67" presetID="2" presetClass="exit" presetSubtype="2" fill="hold" grpId="1" nodeType="afterEffect">
                                  <p:stCondLst>
                                    <p:cond delay="1500"/>
                                  </p:stCondLst>
                                  <p:iterate>
                                    <p:tmAbs val="0"/>
                                  </p:iterate>
                                  <p:childTnLst>
                                    <p:anim calcmode="lin" valueType="num">
                                      <p:cBhvr>
                                        <p:cTn id="68" dur="1000" fill="hold"/>
                                        <p:tgtEl>
                                          <p:spTgt spid="10"/>
                                        </p:tgtEl>
                                        <p:attrNameLst>
                                          <p:attrName>ppt_x</p:attrName>
                                        </p:attrNameLst>
                                      </p:cBhvr>
                                      <p:tavLst>
                                        <p:tav tm="0">
                                          <p:val>
                                            <p:strVal val="ppt_x"/>
                                          </p:val>
                                        </p:tav>
                                        <p:tav tm="100000">
                                          <p:val>
                                            <p:strVal val="1+ppt_w/2"/>
                                          </p:val>
                                        </p:tav>
                                      </p:tavLst>
                                    </p:anim>
                                    <p:anim calcmode="lin" valueType="num">
                                      <p:cBhvr>
                                        <p:cTn id="69" dur="1000" fill="hold"/>
                                        <p:tgtEl>
                                          <p:spTgt spid="10"/>
                                        </p:tgtEl>
                                        <p:attrNameLst>
                                          <p:attrName>ppt_y</p:attrName>
                                        </p:attrNameLst>
                                      </p:cBhvr>
                                      <p:tavLst>
                                        <p:tav tm="0">
                                          <p:val>
                                            <p:strVal val="ppt_y"/>
                                          </p:val>
                                        </p:tav>
                                        <p:tav tm="100000">
                                          <p:val>
                                            <p:strVal val="ppt_y"/>
                                          </p:val>
                                        </p:tav>
                                      </p:tavLst>
                                    </p:anim>
                                    <p:set>
                                      <p:cBhvr>
                                        <p:cTn id="70" fill="hold">
                                          <p:stCondLst>
                                            <p:cond delay="999"/>
                                          </p:stCondLst>
                                        </p:cTn>
                                        <p:tgtEl>
                                          <p:spTgt spid="10"/>
                                        </p:tgtEl>
                                        <p:attrNameLst>
                                          <p:attrName>style.visibility</p:attrName>
                                        </p:attrNameLst>
                                      </p:cBhvr>
                                      <p:to>
                                        <p:strVal val="hidden"/>
                                      </p:to>
                                    </p:set>
                                  </p:childTnLst>
                                </p:cTn>
                              </p:par>
                            </p:childTnLst>
                          </p:cTn>
                        </p:par>
                        <p:par>
                          <p:cTn id="71" fill="hold">
                            <p:stCondLst>
                              <p:cond delay="3250"/>
                            </p:stCondLst>
                            <p:childTnLst>
                              <p:par>
                                <p:cTn id="72" presetID="10"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advAuto="0"/>
      <p:bldP spid="10" grpId="1" animBg="1" advAuto="0"/>
      <p:bldP spid="12" grpId="0"/>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Grp="1" noChangeAspect="1" noChangeArrowheads="1"/>
          </p:cNvPicPr>
          <p:nvPr>
            <p:ph type="pic" sz="quarter" idx="4294967295"/>
          </p:nvPr>
        </p:nvPicPr>
        <p:blipFill rotWithShape="1">
          <a:blip r:embed="rId3" cstate="hqprint">
            <a:extLst>
              <a:ext uri="{28A0092B-C50C-407E-A947-70E740481C1C}">
                <a14:useLocalDpi xmlns:a14="http://schemas.microsoft.com/office/drawing/2010/main" val="0"/>
              </a:ext>
            </a:extLst>
          </a:blip>
          <a:srcRect t="84" b="821"/>
          <a:stretch/>
        </p:blipFill>
        <p:spPr>
          <a:xfrm>
            <a:off x="-6979" y="0"/>
            <a:ext cx="9144000" cy="3420688"/>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Chevron 38">
            <a:extLst>
              <a:ext uri="{FF2B5EF4-FFF2-40B4-BE49-F238E27FC236}">
                <a16:creationId xmlns:a16="http://schemas.microsoft.com/office/drawing/2014/main" id="{7DE01083-1A46-46FE-B2F9-AA7F314A20CB}"/>
              </a:ext>
            </a:extLst>
          </p:cNvPr>
          <p:cNvSpPr/>
          <p:nvPr/>
        </p:nvSpPr>
        <p:spPr>
          <a:xfrm>
            <a:off x="2339488" y="2409652"/>
            <a:ext cx="2283856" cy="1313035"/>
          </a:xfrm>
          <a:prstGeom prst="chevron">
            <a:avLst>
              <a:gd name="adj" fmla="val 20758"/>
            </a:avLst>
          </a:prstGeom>
          <a:solidFill>
            <a:schemeClr val="accent2"/>
          </a:solidFill>
          <a:ln w="6350" cap="flat" cmpd="sng" algn="ctr">
            <a:noFill/>
            <a:prstDash val="solid"/>
            <a:miter lim="800000"/>
          </a:ln>
          <a:effectLst/>
        </p:spPr>
        <p:txBody>
          <a:bodyPr vert="horz" lIns="137160" tIns="68580" bIns="68580" rtlCol="0" anchor="ctr" anchorCtr="0"/>
          <a:lstStyle/>
          <a:p>
            <a:pPr lvl="0" algn="ctr">
              <a:defRPr/>
            </a:pPr>
            <a:endParaRPr lang="en-US" sz="900" b="1" dirty="0">
              <a:solidFill>
                <a:srgbClr val="FFFFFF"/>
              </a:solidFill>
            </a:endParaRPr>
          </a:p>
        </p:txBody>
      </p:sp>
      <p:sp>
        <p:nvSpPr>
          <p:cNvPr id="85" name="Chevron 39">
            <a:extLst>
              <a:ext uri="{FF2B5EF4-FFF2-40B4-BE49-F238E27FC236}">
                <a16:creationId xmlns:a16="http://schemas.microsoft.com/office/drawing/2014/main" id="{4060745B-2F6E-4197-959A-5C4CC5B8FDC1}"/>
              </a:ext>
            </a:extLst>
          </p:cNvPr>
          <p:cNvSpPr/>
          <p:nvPr/>
        </p:nvSpPr>
        <p:spPr>
          <a:xfrm>
            <a:off x="4527087" y="2409652"/>
            <a:ext cx="2283856" cy="1313035"/>
          </a:xfrm>
          <a:prstGeom prst="chevron">
            <a:avLst>
              <a:gd name="adj" fmla="val 20758"/>
            </a:avLst>
          </a:prstGeom>
          <a:solidFill>
            <a:schemeClr val="accent3"/>
          </a:solidFill>
          <a:ln w="6350" cap="flat" cmpd="sng" algn="ctr">
            <a:noFill/>
            <a:prstDash val="solid"/>
            <a:miter lim="800000"/>
          </a:ln>
          <a:effectLst/>
        </p:spPr>
        <p:txBody>
          <a:bodyPr vert="horz" lIns="137160" tIns="68580" bIns="68580" rtlCol="0" anchor="ctr" anchorCtr="0"/>
          <a:lstStyle/>
          <a:p>
            <a:pPr lvl="0" algn="ctr">
              <a:defRPr/>
            </a:pPr>
            <a:endParaRPr lang="en-US" sz="900" b="1" dirty="0">
              <a:solidFill>
                <a:srgbClr val="FFFFFF"/>
              </a:solidFill>
            </a:endParaRPr>
          </a:p>
        </p:txBody>
      </p:sp>
      <p:sp>
        <p:nvSpPr>
          <p:cNvPr id="86" name="Chevron 40">
            <a:extLst>
              <a:ext uri="{FF2B5EF4-FFF2-40B4-BE49-F238E27FC236}">
                <a16:creationId xmlns:a16="http://schemas.microsoft.com/office/drawing/2014/main" id="{F477E6BC-28FF-46DC-AABF-F79C09B91EF5}"/>
              </a:ext>
            </a:extLst>
          </p:cNvPr>
          <p:cNvSpPr/>
          <p:nvPr/>
        </p:nvSpPr>
        <p:spPr>
          <a:xfrm>
            <a:off x="6686974" y="2409652"/>
            <a:ext cx="2283856" cy="1313035"/>
          </a:xfrm>
          <a:prstGeom prst="chevron">
            <a:avLst>
              <a:gd name="adj" fmla="val 20758"/>
            </a:avLst>
          </a:prstGeom>
          <a:solidFill>
            <a:schemeClr val="accent4"/>
          </a:solidFill>
          <a:ln w="6350" cap="flat" cmpd="sng" algn="ctr">
            <a:noFill/>
            <a:prstDash val="solid"/>
            <a:miter lim="800000"/>
          </a:ln>
          <a:effectLst/>
        </p:spPr>
        <p:txBody>
          <a:bodyPr vert="horz" lIns="137160" tIns="68580" bIns="68580" rtlCol="0" anchor="ctr" anchorCtr="0"/>
          <a:lstStyle/>
          <a:p>
            <a:pPr lvl="0" algn="ctr">
              <a:defRPr/>
            </a:pPr>
            <a:endParaRPr lang="en-US" sz="900" b="1" dirty="0">
              <a:solidFill>
                <a:srgbClr val="FFFFFF"/>
              </a:solidFill>
            </a:endParaRPr>
          </a:p>
        </p:txBody>
      </p:sp>
      <p:sp>
        <p:nvSpPr>
          <p:cNvPr id="87" name="Chevron 41">
            <a:extLst>
              <a:ext uri="{FF2B5EF4-FFF2-40B4-BE49-F238E27FC236}">
                <a16:creationId xmlns:a16="http://schemas.microsoft.com/office/drawing/2014/main" id="{972BC244-A77C-42ED-B6CA-530BF7C333AD}"/>
              </a:ext>
            </a:extLst>
          </p:cNvPr>
          <p:cNvSpPr/>
          <p:nvPr/>
        </p:nvSpPr>
        <p:spPr>
          <a:xfrm>
            <a:off x="138047" y="2409652"/>
            <a:ext cx="2283856" cy="1313035"/>
          </a:xfrm>
          <a:prstGeom prst="chevron">
            <a:avLst>
              <a:gd name="adj" fmla="val 20758"/>
            </a:avLst>
          </a:prstGeom>
          <a:solidFill>
            <a:schemeClr val="accent1"/>
          </a:solidFill>
          <a:ln w="6350" cap="flat" cmpd="sng" algn="ctr">
            <a:noFill/>
            <a:prstDash val="solid"/>
            <a:miter lim="800000"/>
          </a:ln>
          <a:effectLst/>
        </p:spPr>
        <p:txBody>
          <a:bodyPr vert="horz" lIns="137160" tIns="68580" bIns="68580" rtlCol="0" anchor="ctr" anchorCtr="0"/>
          <a:lstStyle/>
          <a:p>
            <a:pPr algn="ctr" defTabSz="685800">
              <a:defRPr/>
            </a:pPr>
            <a:endParaRPr lang="en-US" sz="900" b="1" dirty="0">
              <a:solidFill>
                <a:srgbClr val="FFFFFF"/>
              </a:solidFill>
            </a:endParaRPr>
          </a:p>
        </p:txBody>
      </p:sp>
      <p:sp>
        <p:nvSpPr>
          <p:cNvPr id="88" name="TextBox 87">
            <a:extLst>
              <a:ext uri="{FF2B5EF4-FFF2-40B4-BE49-F238E27FC236}">
                <a16:creationId xmlns:a16="http://schemas.microsoft.com/office/drawing/2014/main" id="{04921892-9E29-4C03-90F2-5A0FA71736BF}"/>
              </a:ext>
            </a:extLst>
          </p:cNvPr>
          <p:cNvSpPr txBox="1"/>
          <p:nvPr/>
        </p:nvSpPr>
        <p:spPr>
          <a:xfrm>
            <a:off x="2766692" y="2717683"/>
            <a:ext cx="1399766" cy="634789"/>
          </a:xfrm>
          <a:prstGeom prst="rect">
            <a:avLst/>
          </a:prstGeom>
          <a:noFill/>
        </p:spPr>
        <p:txBody>
          <a:bodyPr wrap="square" tIns="34290" rtlCol="0">
            <a:spAutoFit/>
          </a:bodyPr>
          <a:lstStyle/>
          <a:p>
            <a:pPr algn="ctr"/>
            <a:r>
              <a:rPr lang="es-PE" b="1" dirty="0" smtClean="0">
                <a:solidFill>
                  <a:srgbClr val="FFFFFF"/>
                </a:solidFill>
              </a:rPr>
              <a:t>Alteraciones de registros</a:t>
            </a:r>
            <a:endParaRPr lang="es-PE" b="1" dirty="0">
              <a:solidFill>
                <a:srgbClr val="FFFFFF"/>
              </a:solidFill>
            </a:endParaRPr>
          </a:p>
        </p:txBody>
      </p:sp>
      <p:sp>
        <p:nvSpPr>
          <p:cNvPr id="89" name="TextBox 88">
            <a:extLst>
              <a:ext uri="{FF2B5EF4-FFF2-40B4-BE49-F238E27FC236}">
                <a16:creationId xmlns:a16="http://schemas.microsoft.com/office/drawing/2014/main" id="{C376D867-2543-4B79-9462-910E65492A09}"/>
              </a:ext>
            </a:extLst>
          </p:cNvPr>
          <p:cNvSpPr txBox="1"/>
          <p:nvPr/>
        </p:nvSpPr>
        <p:spPr>
          <a:xfrm>
            <a:off x="4954289" y="2717683"/>
            <a:ext cx="1520889" cy="634789"/>
          </a:xfrm>
          <a:prstGeom prst="rect">
            <a:avLst/>
          </a:prstGeom>
          <a:noFill/>
        </p:spPr>
        <p:txBody>
          <a:bodyPr wrap="square" tIns="34290" rtlCol="0">
            <a:spAutoFit/>
          </a:bodyPr>
          <a:lstStyle/>
          <a:p>
            <a:pPr algn="ctr"/>
            <a:r>
              <a:rPr lang="es-PE" b="1" dirty="0" smtClean="0">
                <a:solidFill>
                  <a:srgbClr val="FFFFFF"/>
                </a:solidFill>
              </a:rPr>
              <a:t>Reproducción de registros</a:t>
            </a:r>
            <a:endParaRPr lang="es-PE" b="1" dirty="0">
              <a:solidFill>
                <a:srgbClr val="FFFFFF"/>
              </a:solidFill>
            </a:endParaRPr>
          </a:p>
        </p:txBody>
      </p:sp>
      <p:sp>
        <p:nvSpPr>
          <p:cNvPr id="90" name="TextBox 89">
            <a:extLst>
              <a:ext uri="{FF2B5EF4-FFF2-40B4-BE49-F238E27FC236}">
                <a16:creationId xmlns:a16="http://schemas.microsoft.com/office/drawing/2014/main" id="{5467A6B2-9739-4842-9211-79474ED0E763}"/>
              </a:ext>
            </a:extLst>
          </p:cNvPr>
          <p:cNvSpPr txBox="1"/>
          <p:nvPr/>
        </p:nvSpPr>
        <p:spPr>
          <a:xfrm>
            <a:off x="7114178" y="2717683"/>
            <a:ext cx="1399766" cy="634789"/>
          </a:xfrm>
          <a:prstGeom prst="rect">
            <a:avLst/>
          </a:prstGeom>
          <a:noFill/>
        </p:spPr>
        <p:txBody>
          <a:bodyPr wrap="square" tIns="34290" rtlCol="0">
            <a:spAutoFit/>
          </a:bodyPr>
          <a:lstStyle/>
          <a:p>
            <a:pPr algn="ctr"/>
            <a:r>
              <a:rPr lang="es-PE" b="1" dirty="0" smtClean="0">
                <a:solidFill>
                  <a:srgbClr val="FFFFFF"/>
                </a:solidFill>
              </a:rPr>
              <a:t>Anotaciones fraudulentas</a:t>
            </a:r>
            <a:endParaRPr lang="es-PE" b="1" dirty="0">
              <a:solidFill>
                <a:srgbClr val="FFFFFF"/>
              </a:solidFill>
            </a:endParaRPr>
          </a:p>
        </p:txBody>
      </p:sp>
      <p:sp>
        <p:nvSpPr>
          <p:cNvPr id="91" name="TextBox 90">
            <a:extLst>
              <a:ext uri="{FF2B5EF4-FFF2-40B4-BE49-F238E27FC236}">
                <a16:creationId xmlns:a16="http://schemas.microsoft.com/office/drawing/2014/main" id="{F7525F32-5174-47D0-B8AF-03A4404273AB}"/>
              </a:ext>
            </a:extLst>
          </p:cNvPr>
          <p:cNvSpPr txBox="1"/>
          <p:nvPr/>
        </p:nvSpPr>
        <p:spPr>
          <a:xfrm>
            <a:off x="565250" y="2717683"/>
            <a:ext cx="1399766" cy="634789"/>
          </a:xfrm>
          <a:prstGeom prst="rect">
            <a:avLst/>
          </a:prstGeom>
          <a:noFill/>
        </p:spPr>
        <p:txBody>
          <a:bodyPr wrap="square" tIns="34290" rtlCol="0">
            <a:spAutoFit/>
          </a:bodyPr>
          <a:lstStyle/>
          <a:p>
            <a:pPr algn="ctr"/>
            <a:r>
              <a:rPr lang="es-PE" b="1" dirty="0" smtClean="0">
                <a:solidFill>
                  <a:srgbClr val="FFFFFF"/>
                </a:solidFill>
              </a:rPr>
              <a:t>Suspensión o revocación</a:t>
            </a:r>
            <a:endParaRPr lang="es-PE" b="1" dirty="0">
              <a:solidFill>
                <a:srgbClr val="FFFFFF"/>
              </a:solidFill>
            </a:endParaRPr>
          </a:p>
        </p:txBody>
      </p:sp>
      <p:sp>
        <p:nvSpPr>
          <p:cNvPr id="92" name="TextBox 91">
            <a:extLst>
              <a:ext uri="{FF2B5EF4-FFF2-40B4-BE49-F238E27FC236}">
                <a16:creationId xmlns:a16="http://schemas.microsoft.com/office/drawing/2014/main" id="{A69BAEF6-7B84-42E1-AFE7-D1E2FDBE73E2}"/>
              </a:ext>
            </a:extLst>
          </p:cNvPr>
          <p:cNvSpPr txBox="1"/>
          <p:nvPr/>
        </p:nvSpPr>
        <p:spPr>
          <a:xfrm>
            <a:off x="586979" y="-156499"/>
            <a:ext cx="7745775" cy="1200329"/>
          </a:xfrm>
          <a:prstGeom prst="rect">
            <a:avLst/>
          </a:prstGeom>
          <a:noFill/>
        </p:spPr>
        <p:txBody>
          <a:bodyPr wrap="none" rtlCol="0">
            <a:spAutoFit/>
          </a:bodyPr>
          <a:lstStyle/>
          <a:p>
            <a:pPr algn="ctr"/>
            <a:r>
              <a:rPr lang="es-PE" sz="3600" b="1" dirty="0">
                <a:solidFill>
                  <a:srgbClr val="FF0000"/>
                </a:solidFill>
              </a:rPr>
              <a:t>Falsificación, reproducción o alteración </a:t>
            </a:r>
            <a:endParaRPr lang="es-PE" sz="3600" b="1" dirty="0" smtClean="0">
              <a:solidFill>
                <a:srgbClr val="FF0000"/>
              </a:solidFill>
            </a:endParaRPr>
          </a:p>
          <a:p>
            <a:pPr algn="ctr"/>
            <a:r>
              <a:rPr lang="es-PE" sz="3600" b="1" dirty="0" smtClean="0">
                <a:solidFill>
                  <a:srgbClr val="FF0000"/>
                </a:solidFill>
              </a:rPr>
              <a:t>de </a:t>
            </a:r>
            <a:r>
              <a:rPr lang="es-PE" sz="3600" b="1" dirty="0">
                <a:solidFill>
                  <a:srgbClr val="FF0000"/>
                </a:solidFill>
              </a:rPr>
              <a:t>registros de mantenimiento</a:t>
            </a:r>
            <a:endParaRPr lang="en-US" sz="3600" b="1" dirty="0">
              <a:solidFill>
                <a:srgbClr val="FF0000"/>
              </a:solidFill>
            </a:endParaRPr>
          </a:p>
        </p:txBody>
      </p:sp>
      <p:grpSp>
        <p:nvGrpSpPr>
          <p:cNvPr id="93" name="Group 92">
            <a:extLst>
              <a:ext uri="{FF2B5EF4-FFF2-40B4-BE49-F238E27FC236}">
                <a16:creationId xmlns:a16="http://schemas.microsoft.com/office/drawing/2014/main" id="{A2BDF5AB-8F0E-4FB0-90B6-47DAB726030A}"/>
              </a:ext>
            </a:extLst>
          </p:cNvPr>
          <p:cNvGrpSpPr/>
          <p:nvPr/>
        </p:nvGrpSpPr>
        <p:grpSpPr>
          <a:xfrm>
            <a:off x="4219352" y="794325"/>
            <a:ext cx="481027" cy="64839"/>
            <a:chOff x="5843941" y="1171696"/>
            <a:chExt cx="641369" cy="86452"/>
          </a:xfrm>
        </p:grpSpPr>
        <p:sp>
          <p:nvSpPr>
            <p:cNvPr id="94" name="Oval 93">
              <a:extLst>
                <a:ext uri="{FF2B5EF4-FFF2-40B4-BE49-F238E27FC236}">
                  <a16:creationId xmlns:a16="http://schemas.microsoft.com/office/drawing/2014/main" id="{791D5A87-2A32-4DE2-946F-62DB06589B5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94">
              <a:extLst>
                <a:ext uri="{FF2B5EF4-FFF2-40B4-BE49-F238E27FC236}">
                  <a16:creationId xmlns:a16="http://schemas.microsoft.com/office/drawing/2014/main" id="{BC1055E3-BC1F-4C20-BA1C-0EBC930A2DE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a:extLst>
                <a:ext uri="{FF2B5EF4-FFF2-40B4-BE49-F238E27FC236}">
                  <a16:creationId xmlns:a16="http://schemas.microsoft.com/office/drawing/2014/main" id="{7DB870B1-5B85-4C40-8620-27E09B02340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4E8A734D-2A53-4A4C-BD87-690176D7EC99}"/>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Oval 97">
              <a:extLst>
                <a:ext uri="{FF2B5EF4-FFF2-40B4-BE49-F238E27FC236}">
                  <a16:creationId xmlns:a16="http://schemas.microsoft.com/office/drawing/2014/main" id="{D55C6FBD-36AB-4204-A93B-98DF4EF1F85D}"/>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9" name="Text Placeholder 8"/>
          <p:cNvSpPr txBox="1">
            <a:spLocks/>
          </p:cNvSpPr>
          <p:nvPr/>
        </p:nvSpPr>
        <p:spPr>
          <a:xfrm>
            <a:off x="165100" y="3722688"/>
            <a:ext cx="2055302" cy="3135312"/>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300"/>
              </a:spcBef>
              <a:spcAft>
                <a:spcPts val="300"/>
              </a:spcAft>
              <a:buFont typeface="Arial"/>
              <a:buNone/>
              <a:defRPr/>
            </a:pPr>
            <a:r>
              <a:rPr lang="es-PE" sz="1800" dirty="0" smtClean="0"/>
              <a:t>por la realización de un acto prohibido por parte de cualquier persona u organización que conlleva a </a:t>
            </a:r>
            <a:r>
              <a:rPr lang="es-PE" sz="1800" b="1" dirty="0" smtClean="0">
                <a:solidFill>
                  <a:srgbClr val="C00000"/>
                </a:solidFill>
              </a:rPr>
              <a:t>suspender o revocar</a:t>
            </a:r>
            <a:r>
              <a:rPr lang="es-PE" sz="1800" dirty="0" smtClean="0">
                <a:solidFill>
                  <a:srgbClr val="C00000"/>
                </a:solidFill>
              </a:rPr>
              <a:t> la autorización, certificación o licencia</a:t>
            </a:r>
            <a:r>
              <a:rPr lang="es-PE" sz="1800" dirty="0" smtClean="0">
                <a:solidFill>
                  <a:schemeClr val="tx2"/>
                </a:solidFill>
              </a:rPr>
              <a:t>.</a:t>
            </a:r>
            <a:endParaRPr lang="es-PE" sz="1800" dirty="0">
              <a:solidFill>
                <a:schemeClr val="tx2"/>
              </a:solidFill>
            </a:endParaRPr>
          </a:p>
        </p:txBody>
      </p:sp>
      <p:sp>
        <p:nvSpPr>
          <p:cNvPr id="100" name="Text Placeholder 7"/>
          <p:cNvSpPr txBox="1">
            <a:spLocks/>
          </p:cNvSpPr>
          <p:nvPr/>
        </p:nvSpPr>
        <p:spPr>
          <a:xfrm>
            <a:off x="2339488" y="3708648"/>
            <a:ext cx="2068512" cy="3135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s-PE" altLang="es-PE" sz="1800" dirty="0" smtClean="0"/>
              <a:t>con propósitos </a:t>
            </a:r>
            <a:r>
              <a:rPr lang="es-PE" altLang="es-PE" sz="1800" b="1" dirty="0" smtClean="0">
                <a:solidFill>
                  <a:srgbClr val="C00000"/>
                </a:solidFill>
              </a:rPr>
              <a:t>fraudulentos</a:t>
            </a:r>
            <a:r>
              <a:rPr lang="es-PE" altLang="es-PE" sz="1800" dirty="0" smtClean="0"/>
              <a:t>, de cualquier registro o informe requerido por este Reglamento. </a:t>
            </a:r>
          </a:p>
        </p:txBody>
      </p:sp>
      <p:sp>
        <p:nvSpPr>
          <p:cNvPr id="101" name="Text Placeholder 7"/>
          <p:cNvSpPr txBox="1">
            <a:spLocks/>
          </p:cNvSpPr>
          <p:nvPr/>
        </p:nvSpPr>
        <p:spPr bwMode="auto">
          <a:xfrm>
            <a:off x="4527086" y="3708648"/>
            <a:ext cx="2125241" cy="313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eaLnBrk="1" hangingPunct="1">
              <a:lnSpc>
                <a:spcPct val="100000"/>
              </a:lnSpc>
              <a:spcBef>
                <a:spcPts val="300"/>
              </a:spcBef>
              <a:spcAft>
                <a:spcPts val="300"/>
              </a:spcAft>
            </a:pPr>
            <a:r>
              <a:rPr lang="es-PE" altLang="es-PE" sz="1800" dirty="0">
                <a:latin typeface="+mn-lt"/>
              </a:rPr>
              <a:t>con propósitos fraudulentos, de cualquier registro o informe requerido por este Reglamento. </a:t>
            </a:r>
          </a:p>
        </p:txBody>
      </p:sp>
      <p:sp>
        <p:nvSpPr>
          <p:cNvPr id="102" name="Text Placeholder 3"/>
          <p:cNvSpPr txBox="1">
            <a:spLocks/>
          </p:cNvSpPr>
          <p:nvPr/>
        </p:nvSpPr>
        <p:spPr>
          <a:xfrm>
            <a:off x="6652328" y="3722688"/>
            <a:ext cx="2232025" cy="313531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300"/>
              </a:spcBef>
              <a:spcAft>
                <a:spcPts val="300"/>
              </a:spcAft>
              <a:buFont typeface="Arial"/>
              <a:buNone/>
              <a:defRPr/>
            </a:pPr>
            <a:r>
              <a:rPr lang="es-PE" sz="1800" b="1" dirty="0" smtClean="0">
                <a:solidFill>
                  <a:srgbClr val="C00000"/>
                </a:solidFill>
              </a:rPr>
              <a:t>o intencionalmente falsas</a:t>
            </a:r>
            <a:r>
              <a:rPr lang="es-PE" sz="1800" dirty="0" smtClean="0"/>
              <a:t>, en los registros de mantenimiento o informes requeridos, archivados o usados, para demostrar cumplimiento con cualquier requerimiento d</a:t>
            </a:r>
            <a:r>
              <a:rPr lang="es-PE" sz="1800" dirty="0" smtClean="0">
                <a:solidFill>
                  <a:schemeClr val="tx1">
                    <a:lumMod val="75000"/>
                    <a:lumOff val="25000"/>
                  </a:schemeClr>
                </a:solidFill>
              </a:rPr>
              <a:t>e este Reglamento. </a:t>
            </a:r>
            <a:endParaRPr lang="es-PE" sz="1800" dirty="0">
              <a:solidFill>
                <a:schemeClr val="tx1">
                  <a:lumMod val="75000"/>
                  <a:lumOff val="25000"/>
                </a:schemeClr>
              </a:solidFill>
            </a:endParaRPr>
          </a:p>
        </p:txBody>
      </p:sp>
    </p:spTree>
    <p:extLst>
      <p:ext uri="{BB962C8B-B14F-4D97-AF65-F5344CB8AC3E}">
        <p14:creationId xmlns:p14="http://schemas.microsoft.com/office/powerpoint/2010/main" val="1132834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0-#ppt_w/2"/>
                                          </p:val>
                                        </p:tav>
                                        <p:tav tm="100000">
                                          <p:val>
                                            <p:strVal val="#ppt_x"/>
                                          </p:val>
                                        </p:tav>
                                      </p:tavLst>
                                    </p:anim>
                                    <p:anim calcmode="lin" valueType="num">
                                      <p:cBhvr additive="base">
                                        <p:cTn id="8" dur="500" fill="hold"/>
                                        <p:tgtEl>
                                          <p:spTgt spid="8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0-#ppt_w/2"/>
                                          </p:val>
                                        </p:tav>
                                        <p:tav tm="100000">
                                          <p:val>
                                            <p:strVal val="#ppt_x"/>
                                          </p:val>
                                        </p:tav>
                                      </p:tavLst>
                                    </p:anim>
                                    <p:anim calcmode="lin" valueType="num">
                                      <p:cBhvr additive="base">
                                        <p:cTn id="16" dur="500" fill="hold"/>
                                        <p:tgtEl>
                                          <p:spTgt spid="10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500" fill="hold"/>
                                        <p:tgtEl>
                                          <p:spTgt spid="85"/>
                                        </p:tgtEl>
                                        <p:attrNameLst>
                                          <p:attrName>ppt_x</p:attrName>
                                        </p:attrNameLst>
                                      </p:cBhvr>
                                      <p:tavLst>
                                        <p:tav tm="0">
                                          <p:val>
                                            <p:strVal val="0-#ppt_w/2"/>
                                          </p:val>
                                        </p:tav>
                                        <p:tav tm="100000">
                                          <p:val>
                                            <p:strVal val="#ppt_x"/>
                                          </p:val>
                                        </p:tav>
                                      </p:tavLst>
                                    </p:anim>
                                    <p:anim calcmode="lin" valueType="num">
                                      <p:cBhvr additive="base">
                                        <p:cTn id="21" dur="500" fill="hold"/>
                                        <p:tgtEl>
                                          <p:spTgt spid="8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fill="hold"/>
                                        <p:tgtEl>
                                          <p:spTgt spid="89"/>
                                        </p:tgtEl>
                                        <p:attrNameLst>
                                          <p:attrName>ppt_x</p:attrName>
                                        </p:attrNameLst>
                                      </p:cBhvr>
                                      <p:tavLst>
                                        <p:tav tm="0">
                                          <p:val>
                                            <p:strVal val="0-#ppt_w/2"/>
                                          </p:val>
                                        </p:tav>
                                        <p:tav tm="100000">
                                          <p:val>
                                            <p:strVal val="#ppt_x"/>
                                          </p:val>
                                        </p:tav>
                                      </p:tavLst>
                                    </p:anim>
                                    <p:anim calcmode="lin" valueType="num">
                                      <p:cBhvr additive="base">
                                        <p:cTn id="25" dur="500" fill="hold"/>
                                        <p:tgtEl>
                                          <p:spTgt spid="89"/>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additive="base">
                                        <p:cTn id="28" dur="500" fill="hold"/>
                                        <p:tgtEl>
                                          <p:spTgt spid="101"/>
                                        </p:tgtEl>
                                        <p:attrNameLst>
                                          <p:attrName>ppt_x</p:attrName>
                                        </p:attrNameLst>
                                      </p:cBhvr>
                                      <p:tavLst>
                                        <p:tav tm="0">
                                          <p:val>
                                            <p:strVal val="0-#ppt_w/2"/>
                                          </p:val>
                                        </p:tav>
                                        <p:tav tm="100000">
                                          <p:val>
                                            <p:strVal val="#ppt_x"/>
                                          </p:val>
                                        </p:tav>
                                      </p:tavLst>
                                    </p:anim>
                                    <p:anim calcmode="lin" valueType="num">
                                      <p:cBhvr additive="base">
                                        <p:cTn id="29" dur="500" fill="hold"/>
                                        <p:tgtEl>
                                          <p:spTgt spid="101"/>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additive="base">
                                        <p:cTn id="37" dur="500" fill="hold"/>
                                        <p:tgtEl>
                                          <p:spTgt spid="88"/>
                                        </p:tgtEl>
                                        <p:attrNameLst>
                                          <p:attrName>ppt_x</p:attrName>
                                        </p:attrNameLst>
                                      </p:cBhvr>
                                      <p:tavLst>
                                        <p:tav tm="0">
                                          <p:val>
                                            <p:strVal val="#ppt_x"/>
                                          </p:val>
                                        </p:tav>
                                        <p:tav tm="100000">
                                          <p:val>
                                            <p:strVal val="#ppt_x"/>
                                          </p:val>
                                        </p:tav>
                                      </p:tavLst>
                                    </p:anim>
                                    <p:anim calcmode="lin" valueType="num">
                                      <p:cBhvr additive="base">
                                        <p:cTn id="38" dur="500" fill="hold"/>
                                        <p:tgtEl>
                                          <p:spTgt spid="8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additive="base">
                                        <p:cTn id="41" dur="500" fill="hold"/>
                                        <p:tgtEl>
                                          <p:spTgt spid="100"/>
                                        </p:tgtEl>
                                        <p:attrNameLst>
                                          <p:attrName>ppt_x</p:attrName>
                                        </p:attrNameLst>
                                      </p:cBhvr>
                                      <p:tavLst>
                                        <p:tav tm="0">
                                          <p:val>
                                            <p:strVal val="#ppt_x"/>
                                          </p:val>
                                        </p:tav>
                                        <p:tav tm="100000">
                                          <p:val>
                                            <p:strVal val="#ppt_x"/>
                                          </p:val>
                                        </p:tav>
                                      </p:tavLst>
                                    </p:anim>
                                    <p:anim calcmode="lin" valueType="num">
                                      <p:cBhvr additive="base">
                                        <p:cTn id="42" dur="500" fill="hold"/>
                                        <p:tgtEl>
                                          <p:spTgt spid="100"/>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additive="base">
                                        <p:cTn id="46" dur="500" fill="hold"/>
                                        <p:tgtEl>
                                          <p:spTgt spid="87"/>
                                        </p:tgtEl>
                                        <p:attrNameLst>
                                          <p:attrName>ppt_x</p:attrName>
                                        </p:attrNameLst>
                                      </p:cBhvr>
                                      <p:tavLst>
                                        <p:tav tm="0">
                                          <p:val>
                                            <p:strVal val="#ppt_x"/>
                                          </p:val>
                                        </p:tav>
                                        <p:tav tm="100000">
                                          <p:val>
                                            <p:strVal val="#ppt_x"/>
                                          </p:val>
                                        </p:tav>
                                      </p:tavLst>
                                    </p:anim>
                                    <p:anim calcmode="lin" valueType="num">
                                      <p:cBhvr additive="base">
                                        <p:cTn id="47" dur="500" fill="hold"/>
                                        <p:tgtEl>
                                          <p:spTgt spid="8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additive="base">
                                        <p:cTn id="50" dur="500" fill="hold"/>
                                        <p:tgtEl>
                                          <p:spTgt spid="91"/>
                                        </p:tgtEl>
                                        <p:attrNameLst>
                                          <p:attrName>ppt_x</p:attrName>
                                        </p:attrNameLst>
                                      </p:cBhvr>
                                      <p:tavLst>
                                        <p:tav tm="0">
                                          <p:val>
                                            <p:strVal val="#ppt_x"/>
                                          </p:val>
                                        </p:tav>
                                        <p:tav tm="100000">
                                          <p:val>
                                            <p:strVal val="#ppt_x"/>
                                          </p:val>
                                        </p:tav>
                                      </p:tavLst>
                                    </p:anim>
                                    <p:anim calcmode="lin" valueType="num">
                                      <p:cBhvr additive="base">
                                        <p:cTn id="51" dur="500" fill="hold"/>
                                        <p:tgtEl>
                                          <p:spTgt spid="9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additive="base">
                                        <p:cTn id="54" dur="500" fill="hold"/>
                                        <p:tgtEl>
                                          <p:spTgt spid="99"/>
                                        </p:tgtEl>
                                        <p:attrNameLst>
                                          <p:attrName>ppt_x</p:attrName>
                                        </p:attrNameLst>
                                      </p:cBhvr>
                                      <p:tavLst>
                                        <p:tav tm="0">
                                          <p:val>
                                            <p:strVal val="#ppt_x"/>
                                          </p:val>
                                        </p:tav>
                                        <p:tav tm="100000">
                                          <p:val>
                                            <p:strVal val="#ppt_x"/>
                                          </p:val>
                                        </p:tav>
                                      </p:tavLst>
                                    </p:anim>
                                    <p:anim calcmode="lin" valueType="num">
                                      <p:cBhvr additive="base">
                                        <p:cTn id="55"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5" grpId="0" animBg="1"/>
      <p:bldP spid="86" grpId="0" animBg="1"/>
      <p:bldP spid="87" grpId="0" animBg="1"/>
      <p:bldP spid="88" grpId="0"/>
      <p:bldP spid="89" grpId="0"/>
      <p:bldP spid="90" grpId="0"/>
      <p:bldP spid="91" grpId="0"/>
      <p:bldP spid="99" grpId="0"/>
      <p:bldP spid="100" grpId="0"/>
      <p:bldP spid="101" grpId="0"/>
      <p:bldP spid="1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p:cNvSpPr/>
          <p:nvPr/>
        </p:nvSpPr>
        <p:spPr>
          <a:xfrm>
            <a:off x="0" y="930275"/>
            <a:ext cx="9144000" cy="504983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1879600" y="3357563"/>
            <a:ext cx="540702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3000" b="1">
                <a:solidFill>
                  <a:srgbClr val="FFFFFF"/>
                </a:solidFill>
              </a:rPr>
              <a:t>Personal de mantenimiento</a:t>
            </a:r>
            <a:endParaRPr lang="es-PE" altLang="es-PE" sz="3000">
              <a:solidFill>
                <a:srgbClr val="FFFFFF"/>
              </a:solidFill>
            </a:endParaRPr>
          </a:p>
        </p:txBody>
      </p:sp>
      <p:sp>
        <p:nvSpPr>
          <p:cNvPr id="11" name="TextBox 10"/>
          <p:cNvSpPr txBox="1">
            <a:spLocks noChangeArrowheads="1"/>
          </p:cNvSpPr>
          <p:nvPr/>
        </p:nvSpPr>
        <p:spPr bwMode="auto">
          <a:xfrm>
            <a:off x="1868488" y="2803525"/>
            <a:ext cx="5407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2400">
                <a:solidFill>
                  <a:srgbClr val="FFFFFF"/>
                </a:solidFill>
              </a:rPr>
              <a:t>Capítulo C</a:t>
            </a:r>
          </a:p>
        </p:txBody>
      </p:sp>
    </p:spTree>
    <p:extLst>
      <p:ext uri="{BB962C8B-B14F-4D97-AF65-F5344CB8AC3E}">
        <p14:creationId xmlns:p14="http://schemas.microsoft.com/office/powerpoint/2010/main" val="53760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1365993" y="-17509"/>
            <a:ext cx="6380015" cy="1015663"/>
          </a:xfrm>
          <a:prstGeom prst="rect">
            <a:avLst/>
          </a:prstGeom>
          <a:noFill/>
        </p:spPr>
        <p:txBody>
          <a:bodyPr wrap="none" rtlCol="0">
            <a:spAutoFit/>
          </a:bodyPr>
          <a:lstStyle/>
          <a:p>
            <a:pPr algn="ctr"/>
            <a:r>
              <a:rPr lang="es-PE" sz="3000" b="1" dirty="0" smtClean="0">
                <a:solidFill>
                  <a:schemeClr val="tx1">
                    <a:lumMod val="75000"/>
                    <a:lumOff val="25000"/>
                  </a:schemeClr>
                </a:solidFill>
              </a:rPr>
              <a:t>Personas u organizaciones autorizadas </a:t>
            </a:r>
          </a:p>
          <a:p>
            <a:pPr algn="ctr"/>
            <a:r>
              <a:rPr lang="es-PE" sz="3000" b="1" dirty="0" smtClean="0">
                <a:solidFill>
                  <a:schemeClr val="tx1">
                    <a:lumMod val="75000"/>
                    <a:lumOff val="25000"/>
                  </a:schemeClr>
                </a:solidFill>
              </a:rPr>
              <a:t>a realizar mantenimiento</a:t>
            </a:r>
            <a:endParaRPr lang="es-PE" sz="3000" b="1" dirty="0">
              <a:solidFill>
                <a:schemeClr val="tx1">
                  <a:lumMod val="75000"/>
                  <a:lumOff val="25000"/>
                </a:schemeClr>
              </a:solidFill>
            </a:endParaRP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15486" y="933315"/>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3" name="Shape 977"/>
          <p:cNvSpPr txBox="1">
            <a:spLocks/>
          </p:cNvSpPr>
          <p:nvPr/>
        </p:nvSpPr>
        <p:spPr>
          <a:xfrm>
            <a:off x="274710" y="3312226"/>
            <a:ext cx="2635105" cy="3360420"/>
          </a:xfrm>
          <a:prstGeom prst="rect">
            <a:avLst/>
          </a:prstGeom>
        </p:spPr>
        <p:txBody>
          <a:bodyPr lIns="0" tIns="0" rIns="0" bIns="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600"/>
              </a:spcAft>
              <a:buClrTx/>
              <a:buSzTx/>
              <a:buFont typeface="Arial"/>
              <a:buNone/>
              <a:tabLst/>
              <a:defRPr>
                <a:solidFill>
                  <a:srgbClr val="000000"/>
                </a:solidFill>
              </a:defRPr>
            </a:pPr>
            <a:r>
              <a:rPr kumimoji="0" lang="es-PE" sz="2400" b="0" i="0" u="none" strike="noStrike" kern="1200" cap="none" spc="0" normalizeH="0" baseline="0" noProof="0" dirty="0" smtClean="0">
                <a:ln>
                  <a:noFill/>
                </a:ln>
                <a:effectLst/>
                <a:uLnTx/>
                <a:uFillTx/>
                <a:latin typeface="+mn-lt"/>
                <a:ea typeface="+mn-ea"/>
              </a:rPr>
              <a:t>Una Organización de Mantenimiento Aprobada OMA LAR 145.</a:t>
            </a:r>
            <a:endParaRPr kumimoji="0" lang="es-PE" sz="2400" b="0" i="0" u="none" strike="noStrike" kern="1200" cap="none" spc="0" normalizeH="0" baseline="0" noProof="0" dirty="0">
              <a:ln>
                <a:noFill/>
              </a:ln>
              <a:effectLst/>
              <a:uLnTx/>
              <a:uFillTx/>
              <a:latin typeface="+mn-lt"/>
              <a:ea typeface="+mn-ea"/>
            </a:endParaRPr>
          </a:p>
        </p:txBody>
      </p:sp>
      <p:pic>
        <p:nvPicPr>
          <p:cNvPr id="15" name="image14.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513" y="1202690"/>
            <a:ext cx="2857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6" name="image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1202690"/>
            <a:ext cx="2857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7" name="Shape 989"/>
          <p:cNvSpPr/>
          <p:nvPr/>
        </p:nvSpPr>
        <p:spPr>
          <a:xfrm>
            <a:off x="6108700" y="3329940"/>
            <a:ext cx="2857500" cy="3360420"/>
          </a:xfrm>
          <a:prstGeom prst="rect">
            <a:avLst/>
          </a:prstGeom>
          <a:ln w="25400">
            <a:miter lim="400000"/>
          </a:ln>
          <a:extLst/>
        </p:spPr>
        <p:txBody>
          <a:bodyPr lIns="0" tIns="0" rIns="0" bIns="0"/>
          <a:lstStyle/>
          <a:p>
            <a:pPr algn="ctr">
              <a:spcBef>
                <a:spcPts val="600"/>
              </a:spcBef>
              <a:spcAft>
                <a:spcPts val="600"/>
              </a:spcAft>
              <a:defRPr sz="1800"/>
            </a:pPr>
            <a:r>
              <a:rPr lang="es-PE" sz="2400" dirty="0" smtClean="0">
                <a:ea typeface="Open Sans"/>
                <a:cs typeface="Open Sans"/>
                <a:sym typeface="Open Sans"/>
              </a:rPr>
              <a:t>Una </a:t>
            </a:r>
            <a:r>
              <a:rPr lang="es-PE" sz="2400" dirty="0">
                <a:ea typeface="Open Sans"/>
                <a:cs typeface="Open Sans"/>
                <a:sym typeface="Open Sans"/>
              </a:rPr>
              <a:t>persona trabajando bajo la supervisión de un poseedor de una licencia otorgada o convalidada por un Estado del SRVSOP o bajo la supervisión de una OMA LAR 145.</a:t>
            </a:r>
          </a:p>
        </p:txBody>
      </p:sp>
      <p:pic>
        <p:nvPicPr>
          <p:cNvPr id="18" name="image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700" y="1202690"/>
            <a:ext cx="2857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9" name="Shape 977"/>
          <p:cNvSpPr txBox="1">
            <a:spLocks/>
          </p:cNvSpPr>
          <p:nvPr/>
        </p:nvSpPr>
        <p:spPr>
          <a:xfrm>
            <a:off x="3378931" y="3312226"/>
            <a:ext cx="2549650" cy="3360420"/>
          </a:xfrm>
          <a:prstGeom prst="rect">
            <a:avLst/>
          </a:prstGeom>
        </p:spPr>
        <p:txBody>
          <a:bodyPr lIns="0" tIns="0" rIns="0" bIns="0"/>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lnSpc>
                <a:spcPct val="100000"/>
              </a:lnSpc>
              <a:spcBef>
                <a:spcPts val="600"/>
              </a:spcBef>
              <a:spcAft>
                <a:spcPts val="600"/>
              </a:spcAft>
              <a:defRPr>
                <a:solidFill>
                  <a:srgbClr val="000000"/>
                </a:solidFill>
              </a:defRPr>
            </a:pPr>
            <a:r>
              <a:rPr lang="es-PE" sz="2400" dirty="0" smtClean="0">
                <a:latin typeface="+mn-lt"/>
              </a:rPr>
              <a:t>El </a:t>
            </a:r>
            <a:r>
              <a:rPr lang="es-PE" sz="2400" dirty="0">
                <a:latin typeface="+mn-lt"/>
              </a:rPr>
              <a:t>titular de una licencia otorgada o convalidada por un Estado del SRVSOP de acuerdo a sus </a:t>
            </a:r>
            <a:r>
              <a:rPr lang="es-PE" sz="2400" dirty="0" smtClean="0">
                <a:latin typeface="+mn-lt"/>
              </a:rPr>
              <a:t>atribuciones.</a:t>
            </a:r>
            <a:endParaRPr kumimoji="0" lang="es-PE" sz="2400" b="0" i="0" u="none" strike="noStrike" kern="1200" cap="none" spc="0" normalizeH="0" baseline="0" noProof="0" dirty="0">
              <a:ln>
                <a:noFill/>
              </a:ln>
              <a:effectLst/>
              <a:uLnTx/>
              <a:uFillTx/>
              <a:latin typeface="+mn-lt"/>
            </a:endParaRPr>
          </a:p>
        </p:txBody>
      </p:sp>
    </p:spTree>
    <p:extLst>
      <p:ext uri="{BB962C8B-B14F-4D97-AF65-F5344CB8AC3E}">
        <p14:creationId xmlns:p14="http://schemas.microsoft.com/office/powerpoint/2010/main" val="2194900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p:tmAbs val="0"/>
                                  </p:iterate>
                                  <p:childTnLst>
                                    <p:set>
                                      <p:cBhvr>
                                        <p:cTn id="11" fill="hold"/>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dvAuto="0"/>
      <p:bldP spid="15" grpId="0" animBg="1" advAuto="0"/>
      <p:bldP spid="17"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1237441" y="-41123"/>
            <a:ext cx="6655733" cy="1015663"/>
          </a:xfrm>
          <a:prstGeom prst="rect">
            <a:avLst/>
          </a:prstGeom>
          <a:noFill/>
        </p:spPr>
        <p:txBody>
          <a:bodyPr wrap="none" rtlCol="0">
            <a:spAutoFit/>
          </a:bodyPr>
          <a:lstStyle/>
          <a:p>
            <a:pPr algn="ctr"/>
            <a:r>
              <a:rPr lang="es-PE" sz="3000" b="1" dirty="0"/>
              <a:t>Personas u organizaciones autorizadas a </a:t>
            </a:r>
            <a:endParaRPr lang="es-PE" sz="3000" b="1" dirty="0" smtClean="0"/>
          </a:p>
          <a:p>
            <a:pPr algn="ctr"/>
            <a:r>
              <a:rPr lang="es-PE" sz="3000" b="1" dirty="0" smtClean="0"/>
              <a:t>realizar </a:t>
            </a:r>
            <a:r>
              <a:rPr lang="es-PE" sz="3000" b="1" dirty="0"/>
              <a:t>inspecciones en proceso</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24793" y="974540"/>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1" name="Picture Placeholder 10"/>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6373" r="6373"/>
          <a:stretch>
            <a:fillRect/>
          </a:stretch>
        </p:blipFill>
        <p:spPr>
          <a:xfrm>
            <a:off x="374650" y="1401763"/>
            <a:ext cx="4024313" cy="3459162"/>
          </a:xfrm>
        </p:spPr>
      </p:pic>
      <p:sp>
        <p:nvSpPr>
          <p:cNvPr id="13" name="Shape 977"/>
          <p:cNvSpPr txBox="1">
            <a:spLocks/>
          </p:cNvSpPr>
          <p:nvPr/>
        </p:nvSpPr>
        <p:spPr>
          <a:xfrm>
            <a:off x="374583" y="4984774"/>
            <a:ext cx="4057583" cy="1873226"/>
          </a:xfrm>
          <a:prstGeom prst="rect">
            <a:avLst/>
          </a:prstGeom>
        </p:spPr>
        <p:txBody>
          <a:bodyPr lIns="0" tIns="0" rIns="0" bIns="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lnSpc>
                <a:spcPct val="100000"/>
              </a:lnSpc>
              <a:spcBef>
                <a:spcPts val="600"/>
              </a:spcBef>
              <a:spcAft>
                <a:spcPts val="600"/>
              </a:spcAft>
              <a:defRPr>
                <a:solidFill>
                  <a:srgbClr val="000000"/>
                </a:solidFill>
              </a:defRPr>
            </a:pPr>
            <a:r>
              <a:rPr lang="es-PE" sz="2400" dirty="0" smtClean="0">
                <a:solidFill>
                  <a:schemeClr val="tx1">
                    <a:lumMod val="85000"/>
                    <a:lumOff val="15000"/>
                  </a:schemeClr>
                </a:solidFill>
                <a:latin typeface="+mn-lt"/>
              </a:rPr>
              <a:t>La </a:t>
            </a:r>
            <a:r>
              <a:rPr lang="es-PE" sz="2400" dirty="0">
                <a:solidFill>
                  <a:schemeClr val="tx1">
                    <a:lumMod val="85000"/>
                    <a:lumOff val="15000"/>
                  </a:schemeClr>
                </a:solidFill>
                <a:latin typeface="+mn-lt"/>
              </a:rPr>
              <a:t>Organización de Mantenimiento Aprobada OMA LAR 145 de acuerdo a su lista de capacidad aprobada</a:t>
            </a:r>
            <a:endParaRPr lang="es-PE" sz="2400" dirty="0" smtClean="0">
              <a:solidFill>
                <a:schemeClr val="tx1">
                  <a:lumMod val="85000"/>
                  <a:lumOff val="15000"/>
                </a:schemeClr>
              </a:solidFill>
              <a:latin typeface="+mn-lt"/>
            </a:endParaRPr>
          </a:p>
        </p:txBody>
      </p:sp>
      <p:sp>
        <p:nvSpPr>
          <p:cNvPr id="15" name="Shape 989"/>
          <p:cNvSpPr/>
          <p:nvPr/>
        </p:nvSpPr>
        <p:spPr>
          <a:xfrm>
            <a:off x="4770437" y="4983479"/>
            <a:ext cx="4027525" cy="1874521"/>
          </a:xfrm>
          <a:prstGeom prst="rect">
            <a:avLst/>
          </a:prstGeom>
          <a:ln w="25400">
            <a:miter lim="400000"/>
          </a:ln>
          <a:extLst/>
        </p:spPr>
        <p:txBody>
          <a:bodyPr lIns="0" tIns="0" rIns="0" bIns="0">
            <a:normAutofit/>
          </a:bodyPr>
          <a:lstStyle/>
          <a:p>
            <a:pPr algn="ctr" fontAlgn="auto">
              <a:spcBef>
                <a:spcPts val="600"/>
              </a:spcBef>
              <a:spcAft>
                <a:spcPts val="600"/>
              </a:spcAft>
              <a:defRPr sz="1800"/>
            </a:pPr>
            <a:r>
              <a:rPr lang="es-PE" sz="2400" dirty="0">
                <a:solidFill>
                  <a:schemeClr val="tx1">
                    <a:lumMod val="85000"/>
                    <a:lumOff val="15000"/>
                  </a:schemeClr>
                </a:solidFill>
                <a:ea typeface="Open Sans"/>
                <a:cs typeface="Open Sans"/>
                <a:sym typeface="Open Sans"/>
              </a:rPr>
              <a:t>El titular de una licencia otorgada o convalidada por un Estado del SRVSOP de acuerdo a sus atribuciones</a:t>
            </a:r>
            <a:endParaRPr sz="2400" dirty="0">
              <a:solidFill>
                <a:schemeClr val="tx1">
                  <a:lumMod val="85000"/>
                  <a:lumOff val="15000"/>
                </a:schemeClr>
              </a:solidFill>
              <a:ea typeface="Open Sans"/>
              <a:cs typeface="Open Sans"/>
              <a:sym typeface="Open Sans"/>
            </a:endParaRPr>
          </a:p>
        </p:txBody>
      </p:sp>
      <p:pic>
        <p:nvPicPr>
          <p:cNvPr id="16" name="image14.jpg"/>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l="6329" r="6329"/>
          <a:stretch>
            <a:fillRect/>
          </a:stretch>
        </p:blipFill>
        <p:spPr bwMode="auto">
          <a:xfrm>
            <a:off x="4773613" y="1401763"/>
            <a:ext cx="4024312" cy="345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Tree>
    <p:extLst>
      <p:ext uri="{BB962C8B-B14F-4D97-AF65-F5344CB8AC3E}">
        <p14:creationId xmlns:p14="http://schemas.microsoft.com/office/powerpoint/2010/main" val="2519059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1237441" y="-41123"/>
            <a:ext cx="6655733" cy="1015663"/>
          </a:xfrm>
          <a:prstGeom prst="rect">
            <a:avLst/>
          </a:prstGeom>
          <a:noFill/>
        </p:spPr>
        <p:txBody>
          <a:bodyPr wrap="none" rtlCol="0">
            <a:spAutoFit/>
          </a:bodyPr>
          <a:lstStyle/>
          <a:p>
            <a:pPr algn="ctr"/>
            <a:r>
              <a:rPr lang="es-PE" sz="3000" b="1" dirty="0"/>
              <a:t>Personas u organizaciones autorizadas a </a:t>
            </a:r>
            <a:endParaRPr lang="es-PE" sz="3000" b="1" dirty="0" smtClean="0"/>
          </a:p>
          <a:p>
            <a:pPr algn="ctr"/>
            <a:r>
              <a:rPr lang="es-PE" sz="3000" b="1" dirty="0" smtClean="0"/>
              <a:t>realizar </a:t>
            </a:r>
            <a:r>
              <a:rPr lang="es-PE" sz="3000" b="1" dirty="0"/>
              <a:t>inspecciones en proceso</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24793" y="974540"/>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7" name="Shape 977"/>
          <p:cNvSpPr txBox="1">
            <a:spLocks/>
          </p:cNvSpPr>
          <p:nvPr/>
        </p:nvSpPr>
        <p:spPr bwMode="auto">
          <a:xfrm>
            <a:off x="281637" y="3375660"/>
            <a:ext cx="2621251" cy="348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marL="0" marR="0" lvl="0" indent="0" algn="ctr" defTabSz="91440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s-PE" altLang="es-PE" sz="1800" b="0" i="0" u="none" strike="noStrike" kern="0" cap="none" spc="0" normalizeH="0" baseline="0" noProof="0" dirty="0" smtClean="0">
                <a:ln>
                  <a:noFill/>
                </a:ln>
                <a:effectLst/>
                <a:uLnTx/>
                <a:uFillTx/>
                <a:latin typeface="+mn-lt"/>
              </a:rPr>
              <a:t>Tener adecuada </a:t>
            </a:r>
            <a:r>
              <a:rPr kumimoji="0" lang="es-PE" altLang="es-PE" sz="1800" b="1" i="0" u="none" strike="noStrike" kern="0" cap="none" spc="0" normalizeH="0" baseline="0" noProof="0" dirty="0" smtClean="0">
                <a:ln>
                  <a:noFill/>
                </a:ln>
                <a:solidFill>
                  <a:srgbClr val="C00000"/>
                </a:solidFill>
                <a:effectLst/>
                <a:uLnTx/>
                <a:uFillTx/>
                <a:latin typeface="+mn-lt"/>
              </a:rPr>
              <a:t>calificación y competencia</a:t>
            </a:r>
            <a:r>
              <a:rPr kumimoji="0" lang="es-PE" altLang="es-PE" sz="1800" b="0" i="0" u="none" strike="noStrike" kern="0" cap="none" spc="0" normalizeH="0" baseline="0" noProof="0" dirty="0" smtClean="0">
                <a:ln>
                  <a:noFill/>
                </a:ln>
                <a:solidFill>
                  <a:srgbClr val="404040"/>
                </a:solidFill>
                <a:effectLst/>
                <a:uLnTx/>
                <a:uFillTx/>
                <a:latin typeface="+mn-lt"/>
              </a:rPr>
              <a:t> </a:t>
            </a:r>
            <a:r>
              <a:rPr kumimoji="0" lang="es-PE" altLang="es-PE" sz="1800" b="0" i="0" u="none" strike="noStrike" kern="0" cap="none" spc="0" normalizeH="0" baseline="0" noProof="0" dirty="0" smtClean="0">
                <a:ln>
                  <a:noFill/>
                </a:ln>
                <a:effectLst/>
                <a:uLnTx/>
                <a:uFillTx/>
                <a:latin typeface="+mn-lt"/>
              </a:rPr>
              <a:t>que garantice la apropiada realización de la inspección en proceso, asegurando buenas prácticas de mantenimiento y el cumplimiento de todos los requisitos de aeronavegabilidad pertinentes</a:t>
            </a:r>
          </a:p>
        </p:txBody>
      </p:sp>
      <p:pic>
        <p:nvPicPr>
          <p:cNvPr id="18" name="imag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278573"/>
            <a:ext cx="2857500" cy="184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9" name="image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263" y="1248410"/>
            <a:ext cx="2540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0" name="Shape 989"/>
          <p:cNvSpPr>
            <a:spLocks noChangeArrowheads="1"/>
          </p:cNvSpPr>
          <p:nvPr/>
        </p:nvSpPr>
        <p:spPr bwMode="auto">
          <a:xfrm>
            <a:off x="6286500" y="3362441"/>
            <a:ext cx="2514600" cy="348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marL="0" marR="0" lvl="0" indent="0" algn="ctr" defTabSz="914400" eaLnBrk="1" fontAlgn="base" latinLnBrk="0" hangingPunct="1">
              <a:lnSpc>
                <a:spcPct val="100000"/>
              </a:lnSpc>
              <a:spcBef>
                <a:spcPts val="600"/>
              </a:spcBef>
              <a:spcAft>
                <a:spcPts val="600"/>
              </a:spcAft>
              <a:buClrTx/>
              <a:buSzTx/>
              <a:buFontTx/>
              <a:buNone/>
              <a:tabLst/>
              <a:defRPr/>
            </a:pPr>
            <a:r>
              <a:rPr kumimoji="0" lang="es-PE" altLang="es-PE" sz="1800" b="0" i="0" u="none" strike="noStrike" kern="0" cap="none" spc="0" normalizeH="0" baseline="0" noProof="0" dirty="0" smtClean="0">
                <a:ln>
                  <a:noFill/>
                </a:ln>
                <a:effectLst/>
                <a:uLnTx/>
                <a:uFillTx/>
                <a:latin typeface="+mn-lt"/>
                <a:sym typeface="Open Sans"/>
              </a:rPr>
              <a:t>Poseer</a:t>
            </a:r>
            <a:r>
              <a:rPr kumimoji="0" lang="es-PE" altLang="es-PE" sz="1800" b="0" i="0" u="none" strike="noStrike" kern="0" cap="none" spc="0" normalizeH="0" baseline="0" noProof="0" dirty="0" smtClean="0">
                <a:ln>
                  <a:noFill/>
                </a:ln>
                <a:solidFill>
                  <a:srgbClr val="404040"/>
                </a:solidFill>
                <a:effectLst/>
                <a:uLnTx/>
                <a:uFillTx/>
                <a:latin typeface="+mn-lt"/>
                <a:sym typeface="Open Sans"/>
              </a:rPr>
              <a:t> </a:t>
            </a:r>
            <a:r>
              <a:rPr kumimoji="0" lang="es-PE" altLang="es-PE" sz="1800" b="1" i="0" u="none" strike="noStrike" kern="0" cap="none" spc="0" normalizeH="0" baseline="0" noProof="0" dirty="0" smtClean="0">
                <a:ln>
                  <a:noFill/>
                </a:ln>
                <a:solidFill>
                  <a:srgbClr val="C00000"/>
                </a:solidFill>
                <a:effectLst/>
                <a:uLnTx/>
                <a:uFillTx/>
                <a:latin typeface="+mn-lt"/>
                <a:sym typeface="Open Sans"/>
              </a:rPr>
              <a:t>habilidad en el uso de los diferentes tipos de equipos </a:t>
            </a:r>
            <a:r>
              <a:rPr kumimoji="0" lang="es-PE" altLang="es-PE" sz="1800" b="0" i="0" u="none" strike="noStrike" kern="0" cap="none" spc="0" normalizeH="0" baseline="0" noProof="0" dirty="0" smtClean="0">
                <a:ln>
                  <a:noFill/>
                </a:ln>
                <a:effectLst/>
                <a:uLnTx/>
                <a:uFillTx/>
                <a:latin typeface="+mn-lt"/>
                <a:sym typeface="Open Sans"/>
              </a:rPr>
              <a:t>para desarrollar la inspección en proceso.</a:t>
            </a:r>
          </a:p>
        </p:txBody>
      </p:sp>
      <p:pic>
        <p:nvPicPr>
          <p:cNvPr id="21" name="image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700" y="1249998"/>
            <a:ext cx="28575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2" name="Shape 977"/>
          <p:cNvSpPr txBox="1">
            <a:spLocks/>
          </p:cNvSpPr>
          <p:nvPr/>
        </p:nvSpPr>
        <p:spPr bwMode="auto">
          <a:xfrm>
            <a:off x="3249613" y="3362441"/>
            <a:ext cx="2857500" cy="348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marL="0" marR="0" lvl="0" indent="0" algn="ctr" defTabSz="91440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s-PE" altLang="es-PE" sz="1800" b="0" i="0" u="none" strike="noStrike" kern="0" cap="none" spc="0" normalizeH="0" baseline="0" noProof="0" dirty="0" smtClean="0">
                <a:ln>
                  <a:noFill/>
                </a:ln>
                <a:effectLst/>
                <a:uLnTx/>
                <a:uFillTx/>
                <a:latin typeface="+mn-lt"/>
              </a:rPr>
              <a:t>Estar adecuadamente </a:t>
            </a:r>
            <a:r>
              <a:rPr kumimoji="0" lang="es-PE" altLang="es-PE" sz="1800" b="1" i="0" u="none" strike="noStrike" kern="0" cap="none" spc="0" normalizeH="0" baseline="0" noProof="0" dirty="0" smtClean="0">
                <a:ln>
                  <a:noFill/>
                </a:ln>
                <a:solidFill>
                  <a:srgbClr val="C00000"/>
                </a:solidFill>
                <a:effectLst/>
                <a:uLnTx/>
                <a:uFillTx/>
                <a:latin typeface="+mn-lt"/>
              </a:rPr>
              <a:t>familiarizado con los requisitos de este Reglamento y con los métodos y técnicas de inspección, prácticas, equipo y herramientas </a:t>
            </a:r>
            <a:r>
              <a:rPr kumimoji="0" lang="es-PE" altLang="es-PE" sz="1800" b="0" i="0" u="none" strike="noStrike" kern="0" cap="none" spc="0" normalizeH="0" baseline="0" noProof="0" dirty="0" smtClean="0">
                <a:ln>
                  <a:noFill/>
                </a:ln>
                <a:solidFill>
                  <a:srgbClr val="404040"/>
                </a:solidFill>
                <a:effectLst/>
                <a:uLnTx/>
                <a:uFillTx/>
                <a:latin typeface="+mn-lt"/>
              </a:rPr>
              <a:t>para </a:t>
            </a:r>
            <a:r>
              <a:rPr kumimoji="0" lang="es-PE" altLang="es-PE" sz="1800" b="0" i="0" u="none" strike="noStrike" kern="0" cap="none" spc="0" normalizeH="0" baseline="0" noProof="0" dirty="0" smtClean="0">
                <a:ln>
                  <a:noFill/>
                </a:ln>
                <a:effectLst/>
                <a:uLnTx/>
                <a:uFillTx/>
                <a:latin typeface="+mn-lt"/>
              </a:rPr>
              <a:t>determinar la aeronavegabilidad de las aeronaves o componentes de aeronave que son objeto de una inspección en proceso</a:t>
            </a:r>
          </a:p>
          <a:p>
            <a:pPr marL="0" marR="0" lvl="0" indent="0" algn="ctr" defTabSz="91440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s-PE" altLang="es-PE" sz="1800" b="0" i="0" u="none" strike="noStrike" kern="0" cap="none" spc="0" normalizeH="0" baseline="0" noProof="0" dirty="0" smtClean="0">
                <a:ln>
                  <a:noFill/>
                </a:ln>
                <a:solidFill>
                  <a:srgbClr val="404040"/>
                </a:solidFill>
                <a:effectLst/>
                <a:uLnTx/>
                <a:uFillTx/>
                <a:latin typeface="+mn-lt"/>
              </a:rPr>
              <a:t>.</a:t>
            </a:r>
          </a:p>
        </p:txBody>
      </p:sp>
    </p:spTree>
    <p:extLst>
      <p:ext uri="{BB962C8B-B14F-4D97-AF65-F5344CB8AC3E}">
        <p14:creationId xmlns:p14="http://schemas.microsoft.com/office/powerpoint/2010/main" val="903728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p:tmAbs val="0"/>
                                  </p:iterate>
                                  <p:childTnLst>
                                    <p:set>
                                      <p:cBhvr>
                                        <p:cTn id="11" fill="hold"/>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dvAuto="0"/>
      <p:bldP spid="18" grpId="0" animBg="1" advAuto="0"/>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12010" y="-41123"/>
            <a:ext cx="9106596" cy="1015663"/>
          </a:xfrm>
          <a:prstGeom prst="rect">
            <a:avLst/>
          </a:prstGeom>
          <a:noFill/>
        </p:spPr>
        <p:txBody>
          <a:bodyPr wrap="none" rtlCol="0">
            <a:spAutoFit/>
          </a:bodyPr>
          <a:lstStyle/>
          <a:p>
            <a:pPr algn="ctr"/>
            <a:r>
              <a:rPr lang="es-PE" sz="3000" b="1" dirty="0"/>
              <a:t>Personas u organizaciones autorizadas a emitir </a:t>
            </a:r>
            <a:endParaRPr lang="es-PE" sz="3000" b="1" dirty="0" smtClean="0"/>
          </a:p>
          <a:p>
            <a:pPr algn="ctr"/>
            <a:r>
              <a:rPr lang="es-PE" sz="3000" b="1" dirty="0" smtClean="0"/>
              <a:t>un </a:t>
            </a:r>
            <a:r>
              <a:rPr lang="es-PE" sz="3000" b="1" dirty="0"/>
              <a:t>certificado de conformidad de mantenimiento (CCM)</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24793" y="974540"/>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2" name="Picture Placeholder 11"/>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746" b="746"/>
          <a:stretch>
            <a:fillRect/>
          </a:stretch>
        </p:blipFill>
        <p:spPr>
          <a:xfrm>
            <a:off x="412750" y="1295400"/>
            <a:ext cx="3990975" cy="2620963"/>
          </a:xfrm>
        </p:spPr>
      </p:pic>
      <p:pic>
        <p:nvPicPr>
          <p:cNvPr id="14" name="Picture Placeholder 13"/>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606" b="606"/>
          <a:stretch>
            <a:fillRect/>
          </a:stretch>
        </p:blipFill>
        <p:spPr>
          <a:xfrm>
            <a:off x="4770438" y="1295400"/>
            <a:ext cx="3992562" cy="2620963"/>
          </a:xfrm>
        </p:spPr>
      </p:pic>
      <p:sp>
        <p:nvSpPr>
          <p:cNvPr id="17" name="Shape 977"/>
          <p:cNvSpPr txBox="1">
            <a:spLocks/>
          </p:cNvSpPr>
          <p:nvPr/>
        </p:nvSpPr>
        <p:spPr bwMode="auto">
          <a:xfrm>
            <a:off x="412307" y="4143374"/>
            <a:ext cx="401986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marL="0" marR="0" lvl="0" indent="0" algn="just" defTabSz="91440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s-PE" altLang="es-PE" sz="1800" b="0" i="0" u="none" strike="noStrike" kern="0" cap="none" spc="0" normalizeH="0" baseline="0" noProof="0" dirty="0" smtClean="0">
                <a:ln>
                  <a:noFill/>
                </a:ln>
                <a:effectLst/>
                <a:uLnTx/>
                <a:uFillTx/>
                <a:latin typeface="+mn-lt"/>
              </a:rPr>
              <a:t>Una</a:t>
            </a:r>
            <a:r>
              <a:rPr kumimoji="0" lang="es-PE" altLang="es-PE" sz="1800" b="0" i="0" u="none" strike="noStrike" kern="0" cap="none" spc="0" normalizeH="0" baseline="0" noProof="0" dirty="0" smtClean="0">
                <a:ln>
                  <a:noFill/>
                </a:ln>
                <a:solidFill>
                  <a:srgbClr val="000000"/>
                </a:solidFill>
                <a:effectLst/>
                <a:uLnTx/>
                <a:uFillTx/>
                <a:latin typeface="+mn-lt"/>
              </a:rPr>
              <a:t> </a:t>
            </a:r>
            <a:r>
              <a:rPr kumimoji="0" lang="es-PE" altLang="es-PE" sz="1800" b="1" i="0" u="none" strike="noStrike" kern="0" cap="none" spc="0" normalizeH="0" baseline="0" noProof="0" dirty="0" smtClean="0">
                <a:ln>
                  <a:noFill/>
                </a:ln>
                <a:solidFill>
                  <a:srgbClr val="C00000"/>
                </a:solidFill>
                <a:effectLst/>
                <a:uLnTx/>
                <a:uFillTx/>
                <a:latin typeface="+mn-lt"/>
              </a:rPr>
              <a:t>organización de mantenimiento aprobada OMA LAR 145</a:t>
            </a:r>
            <a:r>
              <a:rPr kumimoji="0" lang="es-PE" altLang="es-PE" sz="1800" b="0" i="0" u="none" strike="noStrike" kern="0" cap="none" spc="0" normalizeH="0" baseline="0" noProof="0" dirty="0" smtClean="0">
                <a:ln>
                  <a:noFill/>
                </a:ln>
                <a:effectLst/>
                <a:uLnTx/>
                <a:uFillTx/>
                <a:latin typeface="+mn-lt"/>
              </a:rPr>
              <a:t>, conforme a los alcances de su lista de capacidad, de acuerdo con el LAR 145.305(d).</a:t>
            </a:r>
          </a:p>
        </p:txBody>
      </p:sp>
      <p:sp>
        <p:nvSpPr>
          <p:cNvPr id="18" name="Shape 989"/>
          <p:cNvSpPr>
            <a:spLocks noChangeArrowheads="1"/>
          </p:cNvSpPr>
          <p:nvPr/>
        </p:nvSpPr>
        <p:spPr bwMode="auto">
          <a:xfrm>
            <a:off x="4770438" y="4119563"/>
            <a:ext cx="3992052" cy="2716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marL="0" marR="0" lvl="0" indent="0" algn="just" defTabSz="914400" eaLnBrk="1" fontAlgn="base" latinLnBrk="0" hangingPunct="1">
              <a:lnSpc>
                <a:spcPct val="100000"/>
              </a:lnSpc>
              <a:spcBef>
                <a:spcPts val="600"/>
              </a:spcBef>
              <a:spcAft>
                <a:spcPts val="600"/>
              </a:spcAft>
              <a:buClrTx/>
              <a:buSzTx/>
              <a:buFontTx/>
              <a:buNone/>
              <a:tabLst/>
              <a:defRPr/>
            </a:pPr>
            <a:r>
              <a:rPr kumimoji="0" lang="es-PE" altLang="es-PE" sz="1800" b="0" i="0" u="none" strike="noStrike" kern="0" cap="none" spc="0" normalizeH="0" baseline="0" noProof="0" dirty="0" smtClean="0">
                <a:ln>
                  <a:noFill/>
                </a:ln>
                <a:effectLst/>
                <a:uLnTx/>
                <a:uFillTx/>
                <a:latin typeface="+mn-lt"/>
                <a:sym typeface="Open Sans"/>
              </a:rPr>
              <a:t>Un</a:t>
            </a:r>
            <a:r>
              <a:rPr kumimoji="0" lang="es-PE" altLang="es-PE" sz="1800" b="0" i="0" u="none" strike="noStrike" kern="0" cap="none" spc="0" normalizeH="0" baseline="0" noProof="0" dirty="0" smtClean="0">
                <a:ln>
                  <a:noFill/>
                </a:ln>
                <a:solidFill>
                  <a:srgbClr val="474747"/>
                </a:solidFill>
                <a:effectLst/>
                <a:uLnTx/>
                <a:uFillTx/>
                <a:latin typeface="+mn-lt"/>
                <a:sym typeface="Open Sans"/>
              </a:rPr>
              <a:t> </a:t>
            </a:r>
            <a:r>
              <a:rPr kumimoji="0" lang="es-PE" altLang="es-PE" sz="1800" b="1" i="0" u="none" strike="noStrike" kern="0" cap="none" spc="0" normalizeH="0" baseline="0" noProof="0" dirty="0" smtClean="0">
                <a:ln>
                  <a:noFill/>
                </a:ln>
                <a:solidFill>
                  <a:srgbClr val="C00000"/>
                </a:solidFill>
                <a:effectLst/>
                <a:uLnTx/>
                <a:uFillTx/>
                <a:latin typeface="+mn-lt"/>
                <a:sym typeface="Open Sans"/>
              </a:rPr>
              <a:t>mecánico de mantenimiento </a:t>
            </a:r>
            <a:r>
              <a:rPr kumimoji="0" lang="es-PE" altLang="es-PE" sz="1800" b="0" i="0" u="none" strike="noStrike" kern="0" cap="none" spc="0" normalizeH="0" baseline="0" noProof="0" dirty="0" smtClean="0">
                <a:ln>
                  <a:noFill/>
                </a:ln>
                <a:effectLst/>
                <a:uLnTx/>
                <a:uFillTx/>
                <a:latin typeface="+mn-lt"/>
                <a:sym typeface="Open Sans"/>
              </a:rPr>
              <a:t>aeronáutico con licencia otorgada o convalidada por la AAC del Estado de matrícula, según las atribuciones que le otorga la licencia, para aeronaves con masa máxima de despegue de hasta 5 700 kg, y helicópteros con masa máxima de despegue de hasta 3 175 kg </a:t>
            </a:r>
            <a:r>
              <a:rPr kumimoji="0" lang="es-PE" altLang="es-PE" sz="1800" b="1" i="0" u="none" strike="noStrike" kern="0" cap="none" spc="0" normalizeH="0" baseline="0" noProof="0" dirty="0" smtClean="0">
                <a:ln>
                  <a:noFill/>
                </a:ln>
                <a:solidFill>
                  <a:srgbClr val="C00000"/>
                </a:solidFill>
                <a:effectLst/>
                <a:uLnTx/>
                <a:uFillTx/>
                <a:latin typeface="+mn-lt"/>
                <a:sym typeface="Open Sans"/>
              </a:rPr>
              <a:t>operando  de acuerdo con los requisitos del LAR 91</a:t>
            </a:r>
            <a:r>
              <a:rPr kumimoji="0" lang="es-PE" altLang="es-PE" sz="1800" b="0" i="0" u="none" strike="noStrike" kern="0" cap="none" spc="0" normalizeH="0" baseline="0" noProof="0" dirty="0" smtClean="0">
                <a:ln>
                  <a:noFill/>
                </a:ln>
                <a:solidFill>
                  <a:srgbClr val="474747"/>
                </a:solidFill>
                <a:effectLst/>
                <a:uLnTx/>
                <a:uFillTx/>
                <a:latin typeface="+mn-lt"/>
                <a:sym typeface="Open Sans"/>
              </a:rPr>
              <a:t>.</a:t>
            </a:r>
          </a:p>
        </p:txBody>
      </p:sp>
    </p:spTree>
    <p:extLst>
      <p:ext uri="{BB962C8B-B14F-4D97-AF65-F5344CB8AC3E}">
        <p14:creationId xmlns:p14="http://schemas.microsoft.com/office/powerpoint/2010/main" val="3132039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7BF2BF7-CF6E-4F80-A9D4-CFE41C64D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793" y="3123614"/>
            <a:ext cx="7741920" cy="4354830"/>
          </a:xfrm>
          <a:prstGeom prst="rect">
            <a:avLst/>
          </a:prstGeom>
        </p:spPr>
      </p:pic>
      <p:sp>
        <p:nvSpPr>
          <p:cNvPr id="43" name="Rectangle 42">
            <a:extLst>
              <a:ext uri="{FF2B5EF4-FFF2-40B4-BE49-F238E27FC236}">
                <a16:creationId xmlns:a16="http://schemas.microsoft.com/office/drawing/2014/main" id="{D5B78467-4942-4D14-BCD6-BBD983514311}"/>
              </a:ext>
            </a:extLst>
          </p:cNvPr>
          <p:cNvSpPr/>
          <p:nvPr/>
        </p:nvSpPr>
        <p:spPr>
          <a:xfrm>
            <a:off x="274120" y="701843"/>
            <a:ext cx="8577943" cy="2554545"/>
          </a:xfrm>
          <a:prstGeom prst="rect">
            <a:avLst/>
          </a:prstGeom>
        </p:spPr>
        <p:txBody>
          <a:bodyPr wrap="square">
            <a:spAutoFit/>
          </a:bodyPr>
          <a:lstStyle/>
          <a:p>
            <a:pPr algn="just">
              <a:spcBef>
                <a:spcPts val="600"/>
              </a:spcBef>
              <a:spcAft>
                <a:spcPts val="600"/>
              </a:spcAft>
            </a:pPr>
            <a:r>
              <a:rPr lang="es-PE" sz="2000" dirty="0"/>
              <a:t>Desarrolla tres conceptos para </a:t>
            </a:r>
            <a:r>
              <a:rPr lang="es-PE" sz="2000" dirty="0" smtClean="0"/>
              <a:t>el mantenimiento: </a:t>
            </a:r>
            <a:r>
              <a:rPr lang="es-PE" sz="2000" b="1" dirty="0"/>
              <a:t>Realización de mantenimiento, inspección en proceso y emisión de la conformidad de mantenimiento</a:t>
            </a:r>
            <a:r>
              <a:rPr lang="es-PE" sz="2000" dirty="0"/>
              <a:t>. Siendo la inspección en proceso una inspección que garantizan un nivel adecuado de seguridad de un cambio de componente de aeronave, una reparación, una modificación y acciones correctivas de mantenimiento necesarias para solucionar las discrepancias derivadas de las tareas de mantenimiento de verificación de la condición de la aeronave o componente de aeronave.</a:t>
            </a:r>
          </a:p>
        </p:txBody>
      </p:sp>
      <p:sp>
        <p:nvSpPr>
          <p:cNvPr id="45" name="Oval 44">
            <a:extLst>
              <a:ext uri="{FF2B5EF4-FFF2-40B4-BE49-F238E27FC236}">
                <a16:creationId xmlns:a16="http://schemas.microsoft.com/office/drawing/2014/main" id="{BB82433A-CE78-4F8A-AF61-BA591E7A08D3}"/>
              </a:ext>
            </a:extLst>
          </p:cNvPr>
          <p:cNvSpPr/>
          <p:nvPr/>
        </p:nvSpPr>
        <p:spPr>
          <a:xfrm>
            <a:off x="5165009" y="3555710"/>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p:txBody>
      </p:sp>
      <p:sp>
        <p:nvSpPr>
          <p:cNvPr id="46" name="Oval 45">
            <a:extLst>
              <a:ext uri="{FF2B5EF4-FFF2-40B4-BE49-F238E27FC236}">
                <a16:creationId xmlns:a16="http://schemas.microsoft.com/office/drawing/2014/main" id="{EEB8B987-5D98-4661-92EA-147C71F23C09}"/>
              </a:ext>
            </a:extLst>
          </p:cNvPr>
          <p:cNvSpPr/>
          <p:nvPr/>
        </p:nvSpPr>
        <p:spPr>
          <a:xfrm>
            <a:off x="5240644" y="4572956"/>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p:txBody>
      </p:sp>
      <p:sp>
        <p:nvSpPr>
          <p:cNvPr id="47" name="Oval 46">
            <a:extLst>
              <a:ext uri="{FF2B5EF4-FFF2-40B4-BE49-F238E27FC236}">
                <a16:creationId xmlns:a16="http://schemas.microsoft.com/office/drawing/2014/main" id="{BF6FFCF0-7D52-4D98-8F6C-188A1DB4EB15}"/>
              </a:ext>
            </a:extLst>
          </p:cNvPr>
          <p:cNvSpPr/>
          <p:nvPr/>
        </p:nvSpPr>
        <p:spPr>
          <a:xfrm>
            <a:off x="5240695" y="5590202"/>
            <a:ext cx="565927" cy="565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solidFill>
                <a:schemeClr val="tx1"/>
              </a:solidFill>
            </a:endParaRPr>
          </a:p>
        </p:txBody>
      </p:sp>
      <p:sp>
        <p:nvSpPr>
          <p:cNvPr id="50" name="Rectangle 49">
            <a:extLst>
              <a:ext uri="{FF2B5EF4-FFF2-40B4-BE49-F238E27FC236}">
                <a16:creationId xmlns:a16="http://schemas.microsoft.com/office/drawing/2014/main" id="{570A8274-0756-4623-9B1E-E9C1099EF172}"/>
              </a:ext>
            </a:extLst>
          </p:cNvPr>
          <p:cNvSpPr/>
          <p:nvPr/>
        </p:nvSpPr>
        <p:spPr>
          <a:xfrm>
            <a:off x="5860632" y="3466429"/>
            <a:ext cx="2846913" cy="707886"/>
          </a:xfrm>
          <a:prstGeom prst="rect">
            <a:avLst/>
          </a:prstGeom>
        </p:spPr>
        <p:txBody>
          <a:bodyPr wrap="square">
            <a:spAutoFit/>
          </a:bodyPr>
          <a:lstStyle/>
          <a:p>
            <a:r>
              <a:rPr lang="es-PE" sz="2000" b="1" dirty="0" smtClean="0"/>
              <a:t>Capítulo A</a:t>
            </a:r>
            <a:r>
              <a:rPr lang="es-PE" sz="2000" dirty="0" smtClean="0"/>
              <a:t>: Generalidades </a:t>
            </a:r>
            <a:endParaRPr lang="es-PE" sz="2000" dirty="0"/>
          </a:p>
        </p:txBody>
      </p:sp>
      <p:sp>
        <p:nvSpPr>
          <p:cNvPr id="51" name="Rectangle 50">
            <a:extLst>
              <a:ext uri="{FF2B5EF4-FFF2-40B4-BE49-F238E27FC236}">
                <a16:creationId xmlns:a16="http://schemas.microsoft.com/office/drawing/2014/main" id="{8114F069-691B-4CD4-A1C4-1B3D3BF609CC}"/>
              </a:ext>
            </a:extLst>
          </p:cNvPr>
          <p:cNvSpPr/>
          <p:nvPr/>
        </p:nvSpPr>
        <p:spPr>
          <a:xfrm>
            <a:off x="5924573" y="4407761"/>
            <a:ext cx="2680091" cy="1015663"/>
          </a:xfrm>
          <a:prstGeom prst="rect">
            <a:avLst/>
          </a:prstGeom>
        </p:spPr>
        <p:txBody>
          <a:bodyPr wrap="square">
            <a:spAutoFit/>
          </a:bodyPr>
          <a:lstStyle/>
          <a:p>
            <a:r>
              <a:rPr lang="es-PE" sz="2000" b="1" dirty="0" smtClean="0"/>
              <a:t>Capítulo B</a:t>
            </a:r>
            <a:r>
              <a:rPr lang="es-PE" sz="2000" dirty="0" smtClean="0"/>
              <a:t>: Responsabilidad de mantenimiento</a:t>
            </a:r>
            <a:endParaRPr lang="es-PE" sz="2000" dirty="0"/>
          </a:p>
        </p:txBody>
      </p:sp>
      <p:sp>
        <p:nvSpPr>
          <p:cNvPr id="52" name="Rectangle 51">
            <a:extLst>
              <a:ext uri="{FF2B5EF4-FFF2-40B4-BE49-F238E27FC236}">
                <a16:creationId xmlns:a16="http://schemas.microsoft.com/office/drawing/2014/main" id="{54C70777-5CBB-4119-AD23-AEDB6B41A223}"/>
              </a:ext>
            </a:extLst>
          </p:cNvPr>
          <p:cNvSpPr/>
          <p:nvPr/>
        </p:nvSpPr>
        <p:spPr>
          <a:xfrm>
            <a:off x="5967289" y="5519222"/>
            <a:ext cx="2683563" cy="707886"/>
          </a:xfrm>
          <a:prstGeom prst="rect">
            <a:avLst/>
          </a:prstGeom>
        </p:spPr>
        <p:txBody>
          <a:bodyPr wrap="square">
            <a:spAutoFit/>
          </a:bodyPr>
          <a:lstStyle/>
          <a:p>
            <a:r>
              <a:rPr lang="es-PE" sz="2000" b="1" dirty="0" smtClean="0"/>
              <a:t>Capítulo C</a:t>
            </a:r>
            <a:r>
              <a:rPr lang="es-PE" sz="2000" dirty="0" smtClean="0"/>
              <a:t>: Personal de mantenimiento</a:t>
            </a:r>
            <a:endParaRPr lang="es-PE" sz="2000" dirty="0"/>
          </a:p>
        </p:txBody>
      </p:sp>
      <p:sp>
        <p:nvSpPr>
          <p:cNvPr id="67" name="Freeform 392">
            <a:extLst>
              <a:ext uri="{FF2B5EF4-FFF2-40B4-BE49-F238E27FC236}">
                <a16:creationId xmlns:a16="http://schemas.microsoft.com/office/drawing/2014/main" id="{E0483D0B-6917-42F0-A025-35AFDC466FFE}"/>
              </a:ext>
            </a:extLst>
          </p:cNvPr>
          <p:cNvSpPr>
            <a:spLocks noEditPoints="1"/>
          </p:cNvSpPr>
          <p:nvPr/>
        </p:nvSpPr>
        <p:spPr bwMode="auto">
          <a:xfrm>
            <a:off x="7791468" y="4855919"/>
            <a:ext cx="215036" cy="208372"/>
          </a:xfrm>
          <a:custGeom>
            <a:avLst/>
            <a:gdLst>
              <a:gd name="T0" fmla="*/ 585 w 3387"/>
              <a:gd name="T1" fmla="*/ 2370 h 3283"/>
              <a:gd name="T2" fmla="*/ 399 w 3387"/>
              <a:gd name="T3" fmla="*/ 2421 h 3283"/>
              <a:gd name="T4" fmla="*/ 270 w 3387"/>
              <a:gd name="T5" fmla="*/ 2573 h 3283"/>
              <a:gd name="T6" fmla="*/ 252 w 3387"/>
              <a:gd name="T7" fmla="*/ 2770 h 3283"/>
              <a:gd name="T8" fmla="*/ 347 w 3387"/>
              <a:gd name="T9" fmla="*/ 2940 h 3283"/>
              <a:gd name="T10" fmla="*/ 527 w 3387"/>
              <a:gd name="T11" fmla="*/ 3029 h 3283"/>
              <a:gd name="T12" fmla="*/ 719 w 3387"/>
              <a:gd name="T13" fmla="*/ 2999 h 3283"/>
              <a:gd name="T14" fmla="*/ 863 w 3387"/>
              <a:gd name="T15" fmla="*/ 2866 h 3283"/>
              <a:gd name="T16" fmla="*/ 906 w 3387"/>
              <a:gd name="T17" fmla="*/ 2670 h 3283"/>
              <a:gd name="T18" fmla="*/ 833 w 3387"/>
              <a:gd name="T19" fmla="*/ 2492 h 3283"/>
              <a:gd name="T20" fmla="*/ 665 w 3387"/>
              <a:gd name="T21" fmla="*/ 2382 h 3283"/>
              <a:gd name="T22" fmla="*/ 1860 w 3387"/>
              <a:gd name="T23" fmla="*/ 2378 h 3283"/>
              <a:gd name="T24" fmla="*/ 1694 w 3387"/>
              <a:gd name="T25" fmla="*/ 2489 h 3283"/>
              <a:gd name="T26" fmla="*/ 1622 w 3387"/>
              <a:gd name="T27" fmla="*/ 2668 h 3283"/>
              <a:gd name="T28" fmla="*/ 1666 w 3387"/>
              <a:gd name="T29" fmla="*/ 2864 h 3283"/>
              <a:gd name="T30" fmla="*/ 1810 w 3387"/>
              <a:gd name="T31" fmla="*/ 2996 h 3283"/>
              <a:gd name="T32" fmla="*/ 2003 w 3387"/>
              <a:gd name="T33" fmla="*/ 3023 h 3283"/>
              <a:gd name="T34" fmla="*/ 2184 w 3387"/>
              <a:gd name="T35" fmla="*/ 2933 h 3283"/>
              <a:gd name="T36" fmla="*/ 2276 w 3387"/>
              <a:gd name="T37" fmla="*/ 2764 h 3283"/>
              <a:gd name="T38" fmla="*/ 2256 w 3387"/>
              <a:gd name="T39" fmla="*/ 2566 h 3283"/>
              <a:gd name="T40" fmla="*/ 2128 w 3387"/>
              <a:gd name="T41" fmla="*/ 2416 h 3283"/>
              <a:gd name="T42" fmla="*/ 1941 w 3387"/>
              <a:gd name="T43" fmla="*/ 2366 h 3283"/>
              <a:gd name="T44" fmla="*/ 3378 w 3387"/>
              <a:gd name="T45" fmla="*/ 0 h 3283"/>
              <a:gd name="T46" fmla="*/ 1605 w 3387"/>
              <a:gd name="T47" fmla="*/ 2239 h 3283"/>
              <a:gd name="T48" fmla="*/ 1830 w 3387"/>
              <a:gd name="T49" fmla="*/ 2133 h 3283"/>
              <a:gd name="T50" fmla="*/ 2092 w 3387"/>
              <a:gd name="T51" fmla="*/ 2138 h 3283"/>
              <a:gd name="T52" fmla="*/ 2323 w 3387"/>
              <a:gd name="T53" fmla="*/ 2255 h 3283"/>
              <a:gd name="T54" fmla="*/ 2482 w 3387"/>
              <a:gd name="T55" fmla="*/ 2470 h 3283"/>
              <a:gd name="T56" fmla="*/ 2527 w 3387"/>
              <a:gd name="T57" fmla="*/ 2733 h 3283"/>
              <a:gd name="T58" fmla="*/ 2453 w 3387"/>
              <a:gd name="T59" fmla="*/ 2981 h 3283"/>
              <a:gd name="T60" fmla="*/ 2275 w 3387"/>
              <a:gd name="T61" fmla="*/ 3174 h 3283"/>
              <a:gd name="T62" fmla="*/ 2022 w 3387"/>
              <a:gd name="T63" fmla="*/ 3268 h 3283"/>
              <a:gd name="T64" fmla="*/ 1762 w 3387"/>
              <a:gd name="T65" fmla="*/ 3240 h 3283"/>
              <a:gd name="T66" fmla="*/ 1542 w 3387"/>
              <a:gd name="T67" fmla="*/ 3102 h 3283"/>
              <a:gd name="T68" fmla="*/ 1411 w 3387"/>
              <a:gd name="T69" fmla="*/ 2894 h 3283"/>
              <a:gd name="T70" fmla="*/ 1369 w 3387"/>
              <a:gd name="T71" fmla="*/ 2767 h 3283"/>
              <a:gd name="T72" fmla="*/ 1316 w 3387"/>
              <a:gd name="T73" fmla="*/ 2621 h 3283"/>
              <a:gd name="T74" fmla="*/ 1273 w 3387"/>
              <a:gd name="T75" fmla="*/ 2510 h 3283"/>
              <a:gd name="T76" fmla="*/ 1260 w 3387"/>
              <a:gd name="T77" fmla="*/ 2497 h 3283"/>
              <a:gd name="T78" fmla="*/ 1223 w 3387"/>
              <a:gd name="T79" fmla="*/ 2595 h 3283"/>
              <a:gd name="T80" fmla="*/ 1170 w 3387"/>
              <a:gd name="T81" fmla="*/ 2739 h 3283"/>
              <a:gd name="T82" fmla="*/ 1127 w 3387"/>
              <a:gd name="T83" fmla="*/ 2866 h 3283"/>
              <a:gd name="T84" fmla="*/ 1025 w 3387"/>
              <a:gd name="T85" fmla="*/ 3064 h 3283"/>
              <a:gd name="T86" fmla="*/ 818 w 3387"/>
              <a:gd name="T87" fmla="*/ 3224 h 3283"/>
              <a:gd name="T88" fmla="*/ 564 w 3387"/>
              <a:gd name="T89" fmla="*/ 3277 h 3283"/>
              <a:gd name="T90" fmla="*/ 303 w 3387"/>
              <a:gd name="T91" fmla="*/ 3208 h 3283"/>
              <a:gd name="T92" fmla="*/ 105 w 3387"/>
              <a:gd name="T93" fmla="*/ 3033 h 3283"/>
              <a:gd name="T94" fmla="*/ 7 w 3387"/>
              <a:gd name="T95" fmla="*/ 2793 h 3283"/>
              <a:gd name="T96" fmla="*/ 27 w 3387"/>
              <a:gd name="T97" fmla="*/ 2529 h 3283"/>
              <a:gd name="T98" fmla="*/ 164 w 3387"/>
              <a:gd name="T99" fmla="*/ 2298 h 3283"/>
              <a:gd name="T100" fmla="*/ 383 w 3387"/>
              <a:gd name="T101" fmla="*/ 2158 h 3283"/>
              <a:gd name="T102" fmla="*/ 642 w 3387"/>
              <a:gd name="T103" fmla="*/ 2128 h 3283"/>
              <a:gd name="T104" fmla="*/ 882 w 3387"/>
              <a:gd name="T105" fmla="*/ 2214 h 3283"/>
              <a:gd name="T106" fmla="*/ 785 w 3387"/>
              <a:gd name="T107" fmla="*/ 2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7" h="3283">
                <a:moveTo>
                  <a:pt x="3196" y="3009"/>
                </a:moveTo>
                <a:lnTo>
                  <a:pt x="3032" y="3283"/>
                </a:lnTo>
                <a:lnTo>
                  <a:pt x="2868" y="3010"/>
                </a:lnTo>
                <a:lnTo>
                  <a:pt x="3196" y="3009"/>
                </a:lnTo>
                <a:close/>
                <a:moveTo>
                  <a:pt x="585" y="2370"/>
                </a:moveTo>
                <a:lnTo>
                  <a:pt x="546" y="2371"/>
                </a:lnTo>
                <a:lnTo>
                  <a:pt x="507" y="2376"/>
                </a:lnTo>
                <a:lnTo>
                  <a:pt x="470" y="2387"/>
                </a:lnTo>
                <a:lnTo>
                  <a:pt x="434" y="2402"/>
                </a:lnTo>
                <a:lnTo>
                  <a:pt x="399" y="2421"/>
                </a:lnTo>
                <a:lnTo>
                  <a:pt x="367" y="2444"/>
                </a:lnTo>
                <a:lnTo>
                  <a:pt x="338" y="2471"/>
                </a:lnTo>
                <a:lnTo>
                  <a:pt x="312" y="2502"/>
                </a:lnTo>
                <a:lnTo>
                  <a:pt x="290" y="2536"/>
                </a:lnTo>
                <a:lnTo>
                  <a:pt x="270" y="2573"/>
                </a:lnTo>
                <a:lnTo>
                  <a:pt x="258" y="2612"/>
                </a:lnTo>
                <a:lnTo>
                  <a:pt x="249" y="2651"/>
                </a:lnTo>
                <a:lnTo>
                  <a:pt x="245" y="2691"/>
                </a:lnTo>
                <a:lnTo>
                  <a:pt x="246" y="2731"/>
                </a:lnTo>
                <a:lnTo>
                  <a:pt x="252" y="2770"/>
                </a:lnTo>
                <a:lnTo>
                  <a:pt x="263" y="2807"/>
                </a:lnTo>
                <a:lnTo>
                  <a:pt x="278" y="2844"/>
                </a:lnTo>
                <a:lnTo>
                  <a:pt x="297" y="2878"/>
                </a:lnTo>
                <a:lnTo>
                  <a:pt x="319" y="2910"/>
                </a:lnTo>
                <a:lnTo>
                  <a:pt x="347" y="2940"/>
                </a:lnTo>
                <a:lnTo>
                  <a:pt x="377" y="2965"/>
                </a:lnTo>
                <a:lnTo>
                  <a:pt x="410" y="2987"/>
                </a:lnTo>
                <a:lnTo>
                  <a:pt x="448" y="3006"/>
                </a:lnTo>
                <a:lnTo>
                  <a:pt x="487" y="3020"/>
                </a:lnTo>
                <a:lnTo>
                  <a:pt x="527" y="3029"/>
                </a:lnTo>
                <a:lnTo>
                  <a:pt x="566" y="3032"/>
                </a:lnTo>
                <a:lnTo>
                  <a:pt x="607" y="3031"/>
                </a:lnTo>
                <a:lnTo>
                  <a:pt x="645" y="3025"/>
                </a:lnTo>
                <a:lnTo>
                  <a:pt x="683" y="3014"/>
                </a:lnTo>
                <a:lnTo>
                  <a:pt x="719" y="2999"/>
                </a:lnTo>
                <a:lnTo>
                  <a:pt x="754" y="2981"/>
                </a:lnTo>
                <a:lnTo>
                  <a:pt x="786" y="2958"/>
                </a:lnTo>
                <a:lnTo>
                  <a:pt x="815" y="2931"/>
                </a:lnTo>
                <a:lnTo>
                  <a:pt x="841" y="2900"/>
                </a:lnTo>
                <a:lnTo>
                  <a:pt x="863" y="2866"/>
                </a:lnTo>
                <a:lnTo>
                  <a:pt x="881" y="2829"/>
                </a:lnTo>
                <a:lnTo>
                  <a:pt x="895" y="2790"/>
                </a:lnTo>
                <a:lnTo>
                  <a:pt x="904" y="2750"/>
                </a:lnTo>
                <a:lnTo>
                  <a:pt x="908" y="2711"/>
                </a:lnTo>
                <a:lnTo>
                  <a:pt x="906" y="2670"/>
                </a:lnTo>
                <a:lnTo>
                  <a:pt x="900" y="2632"/>
                </a:lnTo>
                <a:lnTo>
                  <a:pt x="890" y="2594"/>
                </a:lnTo>
                <a:lnTo>
                  <a:pt x="875" y="2558"/>
                </a:lnTo>
                <a:lnTo>
                  <a:pt x="856" y="2524"/>
                </a:lnTo>
                <a:lnTo>
                  <a:pt x="833" y="2492"/>
                </a:lnTo>
                <a:lnTo>
                  <a:pt x="806" y="2462"/>
                </a:lnTo>
                <a:lnTo>
                  <a:pt x="775" y="2437"/>
                </a:lnTo>
                <a:lnTo>
                  <a:pt x="741" y="2414"/>
                </a:lnTo>
                <a:lnTo>
                  <a:pt x="704" y="2396"/>
                </a:lnTo>
                <a:lnTo>
                  <a:pt x="665" y="2382"/>
                </a:lnTo>
                <a:lnTo>
                  <a:pt x="626" y="2373"/>
                </a:lnTo>
                <a:lnTo>
                  <a:pt x="585" y="2370"/>
                </a:lnTo>
                <a:close/>
                <a:moveTo>
                  <a:pt x="1941" y="2366"/>
                </a:moveTo>
                <a:lnTo>
                  <a:pt x="1901" y="2369"/>
                </a:lnTo>
                <a:lnTo>
                  <a:pt x="1860" y="2378"/>
                </a:lnTo>
                <a:lnTo>
                  <a:pt x="1821" y="2392"/>
                </a:lnTo>
                <a:lnTo>
                  <a:pt x="1784" y="2410"/>
                </a:lnTo>
                <a:lnTo>
                  <a:pt x="1751" y="2433"/>
                </a:lnTo>
                <a:lnTo>
                  <a:pt x="1720" y="2459"/>
                </a:lnTo>
                <a:lnTo>
                  <a:pt x="1694" y="2489"/>
                </a:lnTo>
                <a:lnTo>
                  <a:pt x="1672" y="2521"/>
                </a:lnTo>
                <a:lnTo>
                  <a:pt x="1652" y="2555"/>
                </a:lnTo>
                <a:lnTo>
                  <a:pt x="1638" y="2592"/>
                </a:lnTo>
                <a:lnTo>
                  <a:pt x="1628" y="2629"/>
                </a:lnTo>
                <a:lnTo>
                  <a:pt x="1622" y="2668"/>
                </a:lnTo>
                <a:lnTo>
                  <a:pt x="1621" y="2708"/>
                </a:lnTo>
                <a:lnTo>
                  <a:pt x="1625" y="2748"/>
                </a:lnTo>
                <a:lnTo>
                  <a:pt x="1633" y="2788"/>
                </a:lnTo>
                <a:lnTo>
                  <a:pt x="1647" y="2827"/>
                </a:lnTo>
                <a:lnTo>
                  <a:pt x="1666" y="2864"/>
                </a:lnTo>
                <a:lnTo>
                  <a:pt x="1688" y="2897"/>
                </a:lnTo>
                <a:lnTo>
                  <a:pt x="1715" y="2928"/>
                </a:lnTo>
                <a:lnTo>
                  <a:pt x="1745" y="2955"/>
                </a:lnTo>
                <a:lnTo>
                  <a:pt x="1777" y="2977"/>
                </a:lnTo>
                <a:lnTo>
                  <a:pt x="1810" y="2996"/>
                </a:lnTo>
                <a:lnTo>
                  <a:pt x="1848" y="3011"/>
                </a:lnTo>
                <a:lnTo>
                  <a:pt x="1885" y="3020"/>
                </a:lnTo>
                <a:lnTo>
                  <a:pt x="1924" y="3027"/>
                </a:lnTo>
                <a:lnTo>
                  <a:pt x="1963" y="3028"/>
                </a:lnTo>
                <a:lnTo>
                  <a:pt x="2003" y="3023"/>
                </a:lnTo>
                <a:lnTo>
                  <a:pt x="2043" y="3015"/>
                </a:lnTo>
                <a:lnTo>
                  <a:pt x="2082" y="3001"/>
                </a:lnTo>
                <a:lnTo>
                  <a:pt x="2119" y="2982"/>
                </a:lnTo>
                <a:lnTo>
                  <a:pt x="2153" y="2960"/>
                </a:lnTo>
                <a:lnTo>
                  <a:pt x="2184" y="2933"/>
                </a:lnTo>
                <a:lnTo>
                  <a:pt x="2210" y="2904"/>
                </a:lnTo>
                <a:lnTo>
                  <a:pt x="2233" y="2872"/>
                </a:lnTo>
                <a:lnTo>
                  <a:pt x="2252" y="2838"/>
                </a:lnTo>
                <a:lnTo>
                  <a:pt x="2267" y="2801"/>
                </a:lnTo>
                <a:lnTo>
                  <a:pt x="2276" y="2764"/>
                </a:lnTo>
                <a:lnTo>
                  <a:pt x="2282" y="2724"/>
                </a:lnTo>
                <a:lnTo>
                  <a:pt x="2283" y="2685"/>
                </a:lnTo>
                <a:lnTo>
                  <a:pt x="2279" y="2645"/>
                </a:lnTo>
                <a:lnTo>
                  <a:pt x="2271" y="2606"/>
                </a:lnTo>
                <a:lnTo>
                  <a:pt x="2256" y="2566"/>
                </a:lnTo>
                <a:lnTo>
                  <a:pt x="2238" y="2529"/>
                </a:lnTo>
                <a:lnTo>
                  <a:pt x="2216" y="2495"/>
                </a:lnTo>
                <a:lnTo>
                  <a:pt x="2189" y="2465"/>
                </a:lnTo>
                <a:lnTo>
                  <a:pt x="2159" y="2438"/>
                </a:lnTo>
                <a:lnTo>
                  <a:pt x="2128" y="2416"/>
                </a:lnTo>
                <a:lnTo>
                  <a:pt x="2094" y="2397"/>
                </a:lnTo>
                <a:lnTo>
                  <a:pt x="2057" y="2383"/>
                </a:lnTo>
                <a:lnTo>
                  <a:pt x="2019" y="2372"/>
                </a:lnTo>
                <a:lnTo>
                  <a:pt x="1980" y="2367"/>
                </a:lnTo>
                <a:lnTo>
                  <a:pt x="1941" y="2366"/>
                </a:lnTo>
                <a:close/>
                <a:moveTo>
                  <a:pt x="3378" y="0"/>
                </a:moveTo>
                <a:lnTo>
                  <a:pt x="3387" y="2688"/>
                </a:lnTo>
                <a:lnTo>
                  <a:pt x="2675" y="2691"/>
                </a:lnTo>
                <a:lnTo>
                  <a:pt x="2666" y="2"/>
                </a:lnTo>
                <a:lnTo>
                  <a:pt x="3378" y="0"/>
                </a:lnTo>
                <a:close/>
                <a:moveTo>
                  <a:pt x="1726" y="0"/>
                </a:moveTo>
                <a:lnTo>
                  <a:pt x="2064" y="147"/>
                </a:lnTo>
                <a:lnTo>
                  <a:pt x="1463" y="2017"/>
                </a:lnTo>
                <a:lnTo>
                  <a:pt x="1570" y="2268"/>
                </a:lnTo>
                <a:lnTo>
                  <a:pt x="1605" y="2239"/>
                </a:lnTo>
                <a:lnTo>
                  <a:pt x="1643" y="2211"/>
                </a:lnTo>
                <a:lnTo>
                  <a:pt x="1682" y="2188"/>
                </a:lnTo>
                <a:lnTo>
                  <a:pt x="1726" y="2166"/>
                </a:lnTo>
                <a:lnTo>
                  <a:pt x="1778" y="2147"/>
                </a:lnTo>
                <a:lnTo>
                  <a:pt x="1830" y="2133"/>
                </a:lnTo>
                <a:lnTo>
                  <a:pt x="1883" y="2124"/>
                </a:lnTo>
                <a:lnTo>
                  <a:pt x="1936" y="2120"/>
                </a:lnTo>
                <a:lnTo>
                  <a:pt x="1989" y="2121"/>
                </a:lnTo>
                <a:lnTo>
                  <a:pt x="2041" y="2127"/>
                </a:lnTo>
                <a:lnTo>
                  <a:pt x="2092" y="2138"/>
                </a:lnTo>
                <a:lnTo>
                  <a:pt x="2142" y="2153"/>
                </a:lnTo>
                <a:lnTo>
                  <a:pt x="2190" y="2172"/>
                </a:lnTo>
                <a:lnTo>
                  <a:pt x="2237" y="2195"/>
                </a:lnTo>
                <a:lnTo>
                  <a:pt x="2281" y="2223"/>
                </a:lnTo>
                <a:lnTo>
                  <a:pt x="2323" y="2255"/>
                </a:lnTo>
                <a:lnTo>
                  <a:pt x="2362" y="2291"/>
                </a:lnTo>
                <a:lnTo>
                  <a:pt x="2397" y="2330"/>
                </a:lnTo>
                <a:lnTo>
                  <a:pt x="2430" y="2373"/>
                </a:lnTo>
                <a:lnTo>
                  <a:pt x="2457" y="2420"/>
                </a:lnTo>
                <a:lnTo>
                  <a:pt x="2482" y="2470"/>
                </a:lnTo>
                <a:lnTo>
                  <a:pt x="2501" y="2522"/>
                </a:lnTo>
                <a:lnTo>
                  <a:pt x="2516" y="2575"/>
                </a:lnTo>
                <a:lnTo>
                  <a:pt x="2524" y="2628"/>
                </a:lnTo>
                <a:lnTo>
                  <a:pt x="2528" y="2681"/>
                </a:lnTo>
                <a:lnTo>
                  <a:pt x="2527" y="2733"/>
                </a:lnTo>
                <a:lnTo>
                  <a:pt x="2521" y="2786"/>
                </a:lnTo>
                <a:lnTo>
                  <a:pt x="2510" y="2837"/>
                </a:lnTo>
                <a:lnTo>
                  <a:pt x="2496" y="2887"/>
                </a:lnTo>
                <a:lnTo>
                  <a:pt x="2477" y="2934"/>
                </a:lnTo>
                <a:lnTo>
                  <a:pt x="2453" y="2981"/>
                </a:lnTo>
                <a:lnTo>
                  <a:pt x="2426" y="3026"/>
                </a:lnTo>
                <a:lnTo>
                  <a:pt x="2394" y="3067"/>
                </a:lnTo>
                <a:lnTo>
                  <a:pt x="2358" y="3106"/>
                </a:lnTo>
                <a:lnTo>
                  <a:pt x="2318" y="3141"/>
                </a:lnTo>
                <a:lnTo>
                  <a:pt x="2275" y="3174"/>
                </a:lnTo>
                <a:lnTo>
                  <a:pt x="2228" y="3202"/>
                </a:lnTo>
                <a:lnTo>
                  <a:pt x="2178" y="3226"/>
                </a:lnTo>
                <a:lnTo>
                  <a:pt x="2127" y="3245"/>
                </a:lnTo>
                <a:lnTo>
                  <a:pt x="2075" y="3260"/>
                </a:lnTo>
                <a:lnTo>
                  <a:pt x="2022" y="3268"/>
                </a:lnTo>
                <a:lnTo>
                  <a:pt x="1968" y="3273"/>
                </a:lnTo>
                <a:lnTo>
                  <a:pt x="1915" y="3272"/>
                </a:lnTo>
                <a:lnTo>
                  <a:pt x="1863" y="3265"/>
                </a:lnTo>
                <a:lnTo>
                  <a:pt x="1813" y="3255"/>
                </a:lnTo>
                <a:lnTo>
                  <a:pt x="1762" y="3240"/>
                </a:lnTo>
                <a:lnTo>
                  <a:pt x="1714" y="3221"/>
                </a:lnTo>
                <a:lnTo>
                  <a:pt x="1667" y="3197"/>
                </a:lnTo>
                <a:lnTo>
                  <a:pt x="1623" y="3170"/>
                </a:lnTo>
                <a:lnTo>
                  <a:pt x="1581" y="3138"/>
                </a:lnTo>
                <a:lnTo>
                  <a:pt x="1542" y="3102"/>
                </a:lnTo>
                <a:lnTo>
                  <a:pt x="1507" y="3063"/>
                </a:lnTo>
                <a:lnTo>
                  <a:pt x="1474" y="3019"/>
                </a:lnTo>
                <a:lnTo>
                  <a:pt x="1446" y="2973"/>
                </a:lnTo>
                <a:lnTo>
                  <a:pt x="1422" y="2923"/>
                </a:lnTo>
                <a:lnTo>
                  <a:pt x="1411" y="2894"/>
                </a:lnTo>
                <a:lnTo>
                  <a:pt x="1402" y="2865"/>
                </a:lnTo>
                <a:lnTo>
                  <a:pt x="1396" y="2844"/>
                </a:lnTo>
                <a:lnTo>
                  <a:pt x="1388" y="2821"/>
                </a:lnTo>
                <a:lnTo>
                  <a:pt x="1380" y="2794"/>
                </a:lnTo>
                <a:lnTo>
                  <a:pt x="1369" y="2767"/>
                </a:lnTo>
                <a:lnTo>
                  <a:pt x="1360" y="2738"/>
                </a:lnTo>
                <a:lnTo>
                  <a:pt x="1349" y="2708"/>
                </a:lnTo>
                <a:lnTo>
                  <a:pt x="1337" y="2679"/>
                </a:lnTo>
                <a:lnTo>
                  <a:pt x="1327" y="2649"/>
                </a:lnTo>
                <a:lnTo>
                  <a:pt x="1316" y="2621"/>
                </a:lnTo>
                <a:lnTo>
                  <a:pt x="1306" y="2594"/>
                </a:lnTo>
                <a:lnTo>
                  <a:pt x="1296" y="2568"/>
                </a:lnTo>
                <a:lnTo>
                  <a:pt x="1287" y="2546"/>
                </a:lnTo>
                <a:lnTo>
                  <a:pt x="1279" y="2526"/>
                </a:lnTo>
                <a:lnTo>
                  <a:pt x="1273" y="2510"/>
                </a:lnTo>
                <a:lnTo>
                  <a:pt x="1267" y="2497"/>
                </a:lnTo>
                <a:lnTo>
                  <a:pt x="1264" y="2490"/>
                </a:lnTo>
                <a:lnTo>
                  <a:pt x="1263" y="2487"/>
                </a:lnTo>
                <a:lnTo>
                  <a:pt x="1262" y="2490"/>
                </a:lnTo>
                <a:lnTo>
                  <a:pt x="1260" y="2497"/>
                </a:lnTo>
                <a:lnTo>
                  <a:pt x="1255" y="2510"/>
                </a:lnTo>
                <a:lnTo>
                  <a:pt x="1248" y="2526"/>
                </a:lnTo>
                <a:lnTo>
                  <a:pt x="1241" y="2546"/>
                </a:lnTo>
                <a:lnTo>
                  <a:pt x="1232" y="2570"/>
                </a:lnTo>
                <a:lnTo>
                  <a:pt x="1223" y="2595"/>
                </a:lnTo>
                <a:lnTo>
                  <a:pt x="1212" y="2621"/>
                </a:lnTo>
                <a:lnTo>
                  <a:pt x="1202" y="2650"/>
                </a:lnTo>
                <a:lnTo>
                  <a:pt x="1191" y="2680"/>
                </a:lnTo>
                <a:lnTo>
                  <a:pt x="1180" y="2710"/>
                </a:lnTo>
                <a:lnTo>
                  <a:pt x="1170" y="2739"/>
                </a:lnTo>
                <a:lnTo>
                  <a:pt x="1159" y="2768"/>
                </a:lnTo>
                <a:lnTo>
                  <a:pt x="1150" y="2796"/>
                </a:lnTo>
                <a:lnTo>
                  <a:pt x="1141" y="2822"/>
                </a:lnTo>
                <a:lnTo>
                  <a:pt x="1134" y="2845"/>
                </a:lnTo>
                <a:lnTo>
                  <a:pt x="1127" y="2866"/>
                </a:lnTo>
                <a:lnTo>
                  <a:pt x="1119" y="2895"/>
                </a:lnTo>
                <a:lnTo>
                  <a:pt x="1108" y="2924"/>
                </a:lnTo>
                <a:lnTo>
                  <a:pt x="1084" y="2975"/>
                </a:lnTo>
                <a:lnTo>
                  <a:pt x="1056" y="3021"/>
                </a:lnTo>
                <a:lnTo>
                  <a:pt x="1025" y="3064"/>
                </a:lnTo>
                <a:lnTo>
                  <a:pt x="988" y="3104"/>
                </a:lnTo>
                <a:lnTo>
                  <a:pt x="950" y="3140"/>
                </a:lnTo>
                <a:lnTo>
                  <a:pt x="909" y="3172"/>
                </a:lnTo>
                <a:lnTo>
                  <a:pt x="864" y="3200"/>
                </a:lnTo>
                <a:lnTo>
                  <a:pt x="818" y="3224"/>
                </a:lnTo>
                <a:lnTo>
                  <a:pt x="770" y="3243"/>
                </a:lnTo>
                <a:lnTo>
                  <a:pt x="720" y="3259"/>
                </a:lnTo>
                <a:lnTo>
                  <a:pt x="669" y="3270"/>
                </a:lnTo>
                <a:lnTo>
                  <a:pt x="617" y="3276"/>
                </a:lnTo>
                <a:lnTo>
                  <a:pt x="564" y="3277"/>
                </a:lnTo>
                <a:lnTo>
                  <a:pt x="511" y="3274"/>
                </a:lnTo>
                <a:lnTo>
                  <a:pt x="458" y="3265"/>
                </a:lnTo>
                <a:lnTo>
                  <a:pt x="405" y="3251"/>
                </a:lnTo>
                <a:lnTo>
                  <a:pt x="353" y="3232"/>
                </a:lnTo>
                <a:lnTo>
                  <a:pt x="303" y="3208"/>
                </a:lnTo>
                <a:lnTo>
                  <a:pt x="257" y="3180"/>
                </a:lnTo>
                <a:lnTo>
                  <a:pt x="213" y="3149"/>
                </a:lnTo>
                <a:lnTo>
                  <a:pt x="173" y="3113"/>
                </a:lnTo>
                <a:lnTo>
                  <a:pt x="138" y="3074"/>
                </a:lnTo>
                <a:lnTo>
                  <a:pt x="105" y="3033"/>
                </a:lnTo>
                <a:lnTo>
                  <a:pt x="77" y="2988"/>
                </a:lnTo>
                <a:lnTo>
                  <a:pt x="53" y="2943"/>
                </a:lnTo>
                <a:lnTo>
                  <a:pt x="34" y="2894"/>
                </a:lnTo>
                <a:lnTo>
                  <a:pt x="18" y="2844"/>
                </a:lnTo>
                <a:lnTo>
                  <a:pt x="7" y="2793"/>
                </a:lnTo>
                <a:lnTo>
                  <a:pt x="1" y="2741"/>
                </a:lnTo>
                <a:lnTo>
                  <a:pt x="0" y="2688"/>
                </a:lnTo>
                <a:lnTo>
                  <a:pt x="3" y="2635"/>
                </a:lnTo>
                <a:lnTo>
                  <a:pt x="13" y="2582"/>
                </a:lnTo>
                <a:lnTo>
                  <a:pt x="27" y="2529"/>
                </a:lnTo>
                <a:lnTo>
                  <a:pt x="46" y="2477"/>
                </a:lnTo>
                <a:lnTo>
                  <a:pt x="69" y="2427"/>
                </a:lnTo>
                <a:lnTo>
                  <a:pt x="98" y="2381"/>
                </a:lnTo>
                <a:lnTo>
                  <a:pt x="129" y="2337"/>
                </a:lnTo>
                <a:lnTo>
                  <a:pt x="164" y="2298"/>
                </a:lnTo>
                <a:lnTo>
                  <a:pt x="203" y="2262"/>
                </a:lnTo>
                <a:lnTo>
                  <a:pt x="244" y="2229"/>
                </a:lnTo>
                <a:lnTo>
                  <a:pt x="288" y="2201"/>
                </a:lnTo>
                <a:lnTo>
                  <a:pt x="335" y="2177"/>
                </a:lnTo>
                <a:lnTo>
                  <a:pt x="383" y="2158"/>
                </a:lnTo>
                <a:lnTo>
                  <a:pt x="433" y="2142"/>
                </a:lnTo>
                <a:lnTo>
                  <a:pt x="484" y="2131"/>
                </a:lnTo>
                <a:lnTo>
                  <a:pt x="536" y="2126"/>
                </a:lnTo>
                <a:lnTo>
                  <a:pt x="589" y="2124"/>
                </a:lnTo>
                <a:lnTo>
                  <a:pt x="642" y="2128"/>
                </a:lnTo>
                <a:lnTo>
                  <a:pt x="695" y="2137"/>
                </a:lnTo>
                <a:lnTo>
                  <a:pt x="748" y="2151"/>
                </a:lnTo>
                <a:lnTo>
                  <a:pt x="800" y="2170"/>
                </a:lnTo>
                <a:lnTo>
                  <a:pt x="842" y="2190"/>
                </a:lnTo>
                <a:lnTo>
                  <a:pt x="882" y="2214"/>
                </a:lnTo>
                <a:lnTo>
                  <a:pt x="921" y="2241"/>
                </a:lnTo>
                <a:lnTo>
                  <a:pt x="956" y="2270"/>
                </a:lnTo>
                <a:lnTo>
                  <a:pt x="1062" y="2018"/>
                </a:lnTo>
                <a:lnTo>
                  <a:pt x="443" y="147"/>
                </a:lnTo>
                <a:lnTo>
                  <a:pt x="785" y="2"/>
                </a:lnTo>
                <a:lnTo>
                  <a:pt x="1260" y="1548"/>
                </a:lnTo>
                <a:lnTo>
                  <a:pt x="172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600" dirty="0"/>
          </a:p>
        </p:txBody>
      </p:sp>
      <p:grpSp>
        <p:nvGrpSpPr>
          <p:cNvPr id="68" name="Group 362">
            <a:extLst>
              <a:ext uri="{FF2B5EF4-FFF2-40B4-BE49-F238E27FC236}">
                <a16:creationId xmlns:a16="http://schemas.microsoft.com/office/drawing/2014/main" id="{572878DE-24CE-4EDD-A2DC-1C85D302F1D4}"/>
              </a:ext>
            </a:extLst>
          </p:cNvPr>
          <p:cNvGrpSpPr>
            <a:grpSpLocks noChangeAspect="1"/>
          </p:cNvGrpSpPr>
          <p:nvPr/>
        </p:nvGrpSpPr>
        <p:grpSpPr bwMode="auto">
          <a:xfrm>
            <a:off x="5429208" y="4746307"/>
            <a:ext cx="240486" cy="223060"/>
            <a:chOff x="3907" y="1313"/>
            <a:chExt cx="483" cy="448"/>
          </a:xfrm>
          <a:solidFill>
            <a:schemeClr val="bg1"/>
          </a:solidFill>
        </p:grpSpPr>
        <p:sp>
          <p:nvSpPr>
            <p:cNvPr id="69" name="Freeform 364">
              <a:extLst>
                <a:ext uri="{FF2B5EF4-FFF2-40B4-BE49-F238E27FC236}">
                  <a16:creationId xmlns:a16="http://schemas.microsoft.com/office/drawing/2014/main" id="{72DCB08F-A58A-48A1-9D55-1E6C7DBF1406}"/>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p>
          </p:txBody>
        </p:sp>
        <p:sp>
          <p:nvSpPr>
            <p:cNvPr id="70" name="Freeform 365">
              <a:extLst>
                <a:ext uri="{FF2B5EF4-FFF2-40B4-BE49-F238E27FC236}">
                  <a16:creationId xmlns:a16="http://schemas.microsoft.com/office/drawing/2014/main" id="{74ADC585-236F-4D19-8CD7-14318A3AFE58}"/>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p>
          </p:txBody>
        </p:sp>
        <p:sp>
          <p:nvSpPr>
            <p:cNvPr id="71" name="Freeform 366">
              <a:extLst>
                <a:ext uri="{FF2B5EF4-FFF2-40B4-BE49-F238E27FC236}">
                  <a16:creationId xmlns:a16="http://schemas.microsoft.com/office/drawing/2014/main" id="{56D55ED2-CFD0-4275-86DD-A0275EF28BFD}"/>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p>
          </p:txBody>
        </p:sp>
      </p:grpSp>
      <p:sp>
        <p:nvSpPr>
          <p:cNvPr id="82" name="TextBox 81">
            <a:extLst>
              <a:ext uri="{FF2B5EF4-FFF2-40B4-BE49-F238E27FC236}">
                <a16:creationId xmlns:a16="http://schemas.microsoft.com/office/drawing/2014/main" id="{B45A2AE7-0C0F-48A0-AF00-BA2A8847DBA3}"/>
              </a:ext>
            </a:extLst>
          </p:cNvPr>
          <p:cNvSpPr txBox="1"/>
          <p:nvPr/>
        </p:nvSpPr>
        <p:spPr>
          <a:xfrm>
            <a:off x="3891904" y="0"/>
            <a:ext cx="1273105" cy="553998"/>
          </a:xfrm>
          <a:prstGeom prst="rect">
            <a:avLst/>
          </a:prstGeom>
          <a:noFill/>
        </p:spPr>
        <p:txBody>
          <a:bodyPr wrap="none" rtlCol="0">
            <a:spAutoFit/>
          </a:bodyPr>
          <a:lstStyle/>
          <a:p>
            <a:pPr algn="ctr"/>
            <a:r>
              <a:rPr lang="es-PE" sz="3000" b="1" dirty="0" smtClean="0">
                <a:solidFill>
                  <a:schemeClr val="tx1">
                    <a:lumMod val="75000"/>
                    <a:lumOff val="25000"/>
                  </a:schemeClr>
                </a:solidFill>
              </a:rPr>
              <a:t>LAR 43</a:t>
            </a:r>
            <a:endParaRPr lang="es-PE" sz="3000" b="1" dirty="0">
              <a:solidFill>
                <a:schemeClr val="tx1">
                  <a:lumMod val="75000"/>
                  <a:lumOff val="25000"/>
                </a:schemeClr>
              </a:solidFill>
            </a:endParaRPr>
          </a:p>
        </p:txBody>
      </p:sp>
      <p:grpSp>
        <p:nvGrpSpPr>
          <p:cNvPr id="84" name="Group 83">
            <a:extLst>
              <a:ext uri="{FF2B5EF4-FFF2-40B4-BE49-F238E27FC236}">
                <a16:creationId xmlns:a16="http://schemas.microsoft.com/office/drawing/2014/main" id="{D06609CB-6BBF-4976-9E47-72FAE02A9344}"/>
              </a:ext>
            </a:extLst>
          </p:cNvPr>
          <p:cNvGrpSpPr/>
          <p:nvPr/>
        </p:nvGrpSpPr>
        <p:grpSpPr>
          <a:xfrm>
            <a:off x="4287942" y="547001"/>
            <a:ext cx="481027" cy="64839"/>
            <a:chOff x="5843941" y="1171696"/>
            <a:chExt cx="641369" cy="86452"/>
          </a:xfrm>
        </p:grpSpPr>
        <p:sp>
          <p:nvSpPr>
            <p:cNvPr id="85" name="Oval 84">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6" name="Oval 85">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7" name="Oval 86">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8" name="Oval 87">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9" name="Oval 88">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3" name="Picture Placeholder 2"/>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12700" r="12700"/>
          <a:stretch>
            <a:fillRect/>
          </a:stretch>
        </p:blipFill>
        <p:spPr>
          <a:xfrm>
            <a:off x="410329" y="3466429"/>
            <a:ext cx="3041265" cy="2718487"/>
          </a:xfrm>
        </p:spPr>
      </p:pic>
      <p:grpSp>
        <p:nvGrpSpPr>
          <p:cNvPr id="92" name="Group 91"/>
          <p:cNvGrpSpPr/>
          <p:nvPr/>
        </p:nvGrpSpPr>
        <p:grpSpPr>
          <a:xfrm>
            <a:off x="5399157" y="5677893"/>
            <a:ext cx="241955" cy="345218"/>
            <a:chOff x="5643563" y="2357438"/>
            <a:chExt cx="344488" cy="415925"/>
          </a:xfrm>
          <a:solidFill>
            <a:schemeClr val="bg1"/>
          </a:solidFill>
        </p:grpSpPr>
        <p:sp>
          <p:nvSpPr>
            <p:cNvPr id="93" name="Freeform 6"/>
            <p:cNvSpPr>
              <a:spLocks noEditPoints="1"/>
            </p:cNvSpPr>
            <p:nvPr/>
          </p:nvSpPr>
          <p:spPr bwMode="auto">
            <a:xfrm>
              <a:off x="5722938" y="2357438"/>
              <a:ext cx="185738" cy="227012"/>
            </a:xfrm>
            <a:custGeom>
              <a:avLst/>
              <a:gdLst/>
              <a:ahLst/>
              <a:cxnLst>
                <a:cxn ang="0">
                  <a:pos x="47" y="52"/>
                </a:cxn>
                <a:cxn ang="0">
                  <a:pos x="36" y="56"/>
                </a:cxn>
                <a:cxn ang="0">
                  <a:pos x="27" y="61"/>
                </a:cxn>
                <a:cxn ang="0">
                  <a:pos x="22" y="66"/>
                </a:cxn>
                <a:cxn ang="0">
                  <a:pos x="18" y="69"/>
                </a:cxn>
                <a:cxn ang="0">
                  <a:pos x="13" y="66"/>
                </a:cxn>
                <a:cxn ang="0">
                  <a:pos x="9" y="62"/>
                </a:cxn>
                <a:cxn ang="0">
                  <a:pos x="9" y="77"/>
                </a:cxn>
                <a:cxn ang="0">
                  <a:pos x="12" y="95"/>
                </a:cxn>
                <a:cxn ang="0">
                  <a:pos x="19" y="108"/>
                </a:cxn>
                <a:cxn ang="0">
                  <a:pos x="27" y="118"/>
                </a:cxn>
                <a:cxn ang="0">
                  <a:pos x="38" y="128"/>
                </a:cxn>
                <a:cxn ang="0">
                  <a:pos x="50" y="133"/>
                </a:cxn>
                <a:cxn ang="0">
                  <a:pos x="59" y="135"/>
                </a:cxn>
                <a:cxn ang="0">
                  <a:pos x="67" y="133"/>
                </a:cxn>
                <a:cxn ang="0">
                  <a:pos x="79" y="128"/>
                </a:cxn>
                <a:cxn ang="0">
                  <a:pos x="91" y="118"/>
                </a:cxn>
                <a:cxn ang="0">
                  <a:pos x="99" y="108"/>
                </a:cxn>
                <a:cxn ang="0">
                  <a:pos x="105" y="95"/>
                </a:cxn>
                <a:cxn ang="0">
                  <a:pos x="109" y="77"/>
                </a:cxn>
                <a:cxn ang="0">
                  <a:pos x="108" y="62"/>
                </a:cxn>
                <a:cxn ang="0">
                  <a:pos x="105" y="66"/>
                </a:cxn>
                <a:cxn ang="0">
                  <a:pos x="100" y="69"/>
                </a:cxn>
                <a:cxn ang="0">
                  <a:pos x="96" y="66"/>
                </a:cxn>
                <a:cxn ang="0">
                  <a:pos x="90" y="61"/>
                </a:cxn>
                <a:cxn ang="0">
                  <a:pos x="82" y="56"/>
                </a:cxn>
                <a:cxn ang="0">
                  <a:pos x="70" y="52"/>
                </a:cxn>
                <a:cxn ang="0">
                  <a:pos x="57" y="23"/>
                </a:cxn>
                <a:cxn ang="0">
                  <a:pos x="40" y="26"/>
                </a:cxn>
                <a:cxn ang="0">
                  <a:pos x="42" y="34"/>
                </a:cxn>
                <a:cxn ang="0">
                  <a:pos x="52" y="36"/>
                </a:cxn>
                <a:cxn ang="0">
                  <a:pos x="66" y="36"/>
                </a:cxn>
                <a:cxn ang="0">
                  <a:pos x="75" y="34"/>
                </a:cxn>
                <a:cxn ang="0">
                  <a:pos x="73" y="25"/>
                </a:cxn>
                <a:cxn ang="0">
                  <a:pos x="57" y="23"/>
                </a:cxn>
                <a:cxn ang="0">
                  <a:pos x="74" y="1"/>
                </a:cxn>
                <a:cxn ang="0">
                  <a:pos x="91" y="6"/>
                </a:cxn>
                <a:cxn ang="0">
                  <a:pos x="102" y="14"/>
                </a:cxn>
                <a:cxn ang="0">
                  <a:pos x="111" y="26"/>
                </a:cxn>
                <a:cxn ang="0">
                  <a:pos x="115" y="42"/>
                </a:cxn>
                <a:cxn ang="0">
                  <a:pos x="117" y="65"/>
                </a:cxn>
                <a:cxn ang="0">
                  <a:pos x="116" y="88"/>
                </a:cxn>
                <a:cxn ang="0">
                  <a:pos x="109" y="106"/>
                </a:cxn>
                <a:cxn ang="0">
                  <a:pos x="100" y="121"/>
                </a:cxn>
                <a:cxn ang="0">
                  <a:pos x="89" y="131"/>
                </a:cxn>
                <a:cxn ang="0">
                  <a:pos x="77" y="139"/>
                </a:cxn>
                <a:cxn ang="0">
                  <a:pos x="66" y="142"/>
                </a:cxn>
                <a:cxn ang="0">
                  <a:pos x="57" y="143"/>
                </a:cxn>
                <a:cxn ang="0">
                  <a:pos x="46" y="141"/>
                </a:cxn>
                <a:cxn ang="0">
                  <a:pos x="35" y="135"/>
                </a:cxn>
                <a:cxn ang="0">
                  <a:pos x="23" y="127"/>
                </a:cxn>
                <a:cxn ang="0">
                  <a:pos x="12" y="114"/>
                </a:cxn>
                <a:cxn ang="0">
                  <a:pos x="4" y="98"/>
                </a:cxn>
                <a:cxn ang="0">
                  <a:pos x="0" y="78"/>
                </a:cxn>
                <a:cxn ang="0">
                  <a:pos x="1" y="52"/>
                </a:cxn>
                <a:cxn ang="0">
                  <a:pos x="4" y="34"/>
                </a:cxn>
                <a:cxn ang="0">
                  <a:pos x="11" y="19"/>
                </a:cxn>
                <a:cxn ang="0">
                  <a:pos x="20" y="10"/>
                </a:cxn>
                <a:cxn ang="0">
                  <a:pos x="34" y="3"/>
                </a:cxn>
                <a:cxn ang="0">
                  <a:pos x="53" y="0"/>
                </a:cxn>
              </a:cxnLst>
              <a:rect l="0" t="0" r="r" b="b"/>
              <a:pathLst>
                <a:path w="117" h="143">
                  <a:moveTo>
                    <a:pt x="59" y="50"/>
                  </a:moveTo>
                  <a:lnTo>
                    <a:pt x="55" y="51"/>
                  </a:lnTo>
                  <a:lnTo>
                    <a:pt x="51" y="51"/>
                  </a:lnTo>
                  <a:lnTo>
                    <a:pt x="47" y="52"/>
                  </a:lnTo>
                  <a:lnTo>
                    <a:pt x="44" y="52"/>
                  </a:lnTo>
                  <a:lnTo>
                    <a:pt x="41" y="53"/>
                  </a:lnTo>
                  <a:lnTo>
                    <a:pt x="38" y="55"/>
                  </a:lnTo>
                  <a:lnTo>
                    <a:pt x="36" y="56"/>
                  </a:lnTo>
                  <a:lnTo>
                    <a:pt x="33" y="57"/>
                  </a:lnTo>
                  <a:lnTo>
                    <a:pt x="31" y="58"/>
                  </a:lnTo>
                  <a:lnTo>
                    <a:pt x="29" y="60"/>
                  </a:lnTo>
                  <a:lnTo>
                    <a:pt x="27" y="61"/>
                  </a:lnTo>
                  <a:lnTo>
                    <a:pt x="26" y="62"/>
                  </a:lnTo>
                  <a:lnTo>
                    <a:pt x="24" y="64"/>
                  </a:lnTo>
                  <a:lnTo>
                    <a:pt x="23" y="65"/>
                  </a:lnTo>
                  <a:lnTo>
                    <a:pt x="22" y="66"/>
                  </a:lnTo>
                  <a:lnTo>
                    <a:pt x="20" y="67"/>
                  </a:lnTo>
                  <a:lnTo>
                    <a:pt x="19" y="68"/>
                  </a:lnTo>
                  <a:lnTo>
                    <a:pt x="18" y="68"/>
                  </a:lnTo>
                  <a:lnTo>
                    <a:pt x="18" y="69"/>
                  </a:lnTo>
                  <a:lnTo>
                    <a:pt x="17" y="69"/>
                  </a:lnTo>
                  <a:lnTo>
                    <a:pt x="15" y="68"/>
                  </a:lnTo>
                  <a:lnTo>
                    <a:pt x="14" y="67"/>
                  </a:lnTo>
                  <a:lnTo>
                    <a:pt x="13" y="66"/>
                  </a:lnTo>
                  <a:lnTo>
                    <a:pt x="11" y="65"/>
                  </a:lnTo>
                  <a:lnTo>
                    <a:pt x="11" y="64"/>
                  </a:lnTo>
                  <a:lnTo>
                    <a:pt x="10" y="63"/>
                  </a:lnTo>
                  <a:lnTo>
                    <a:pt x="9" y="62"/>
                  </a:lnTo>
                  <a:lnTo>
                    <a:pt x="9" y="61"/>
                  </a:lnTo>
                  <a:lnTo>
                    <a:pt x="9" y="66"/>
                  </a:lnTo>
                  <a:lnTo>
                    <a:pt x="9" y="72"/>
                  </a:lnTo>
                  <a:lnTo>
                    <a:pt x="9" y="77"/>
                  </a:lnTo>
                  <a:lnTo>
                    <a:pt x="9" y="82"/>
                  </a:lnTo>
                  <a:lnTo>
                    <a:pt x="10" y="86"/>
                  </a:lnTo>
                  <a:lnTo>
                    <a:pt x="11" y="91"/>
                  </a:lnTo>
                  <a:lnTo>
                    <a:pt x="12" y="95"/>
                  </a:lnTo>
                  <a:lnTo>
                    <a:pt x="14" y="99"/>
                  </a:lnTo>
                  <a:lnTo>
                    <a:pt x="15" y="102"/>
                  </a:lnTo>
                  <a:lnTo>
                    <a:pt x="17" y="105"/>
                  </a:lnTo>
                  <a:lnTo>
                    <a:pt x="19" y="108"/>
                  </a:lnTo>
                  <a:lnTo>
                    <a:pt x="21" y="111"/>
                  </a:lnTo>
                  <a:lnTo>
                    <a:pt x="23" y="114"/>
                  </a:lnTo>
                  <a:lnTo>
                    <a:pt x="25" y="116"/>
                  </a:lnTo>
                  <a:lnTo>
                    <a:pt x="27" y="118"/>
                  </a:lnTo>
                  <a:lnTo>
                    <a:pt x="29" y="120"/>
                  </a:lnTo>
                  <a:lnTo>
                    <a:pt x="32" y="123"/>
                  </a:lnTo>
                  <a:lnTo>
                    <a:pt x="35" y="125"/>
                  </a:lnTo>
                  <a:lnTo>
                    <a:pt x="38" y="128"/>
                  </a:lnTo>
                  <a:lnTo>
                    <a:pt x="41" y="129"/>
                  </a:lnTo>
                  <a:lnTo>
                    <a:pt x="44" y="131"/>
                  </a:lnTo>
                  <a:lnTo>
                    <a:pt x="47" y="132"/>
                  </a:lnTo>
                  <a:lnTo>
                    <a:pt x="50" y="133"/>
                  </a:lnTo>
                  <a:lnTo>
                    <a:pt x="53" y="134"/>
                  </a:lnTo>
                  <a:lnTo>
                    <a:pt x="55" y="134"/>
                  </a:lnTo>
                  <a:lnTo>
                    <a:pt x="57" y="135"/>
                  </a:lnTo>
                  <a:lnTo>
                    <a:pt x="59" y="135"/>
                  </a:lnTo>
                  <a:lnTo>
                    <a:pt x="60" y="135"/>
                  </a:lnTo>
                  <a:lnTo>
                    <a:pt x="62" y="134"/>
                  </a:lnTo>
                  <a:lnTo>
                    <a:pt x="65" y="134"/>
                  </a:lnTo>
                  <a:lnTo>
                    <a:pt x="67" y="133"/>
                  </a:lnTo>
                  <a:lnTo>
                    <a:pt x="70" y="132"/>
                  </a:lnTo>
                  <a:lnTo>
                    <a:pt x="73" y="131"/>
                  </a:lnTo>
                  <a:lnTo>
                    <a:pt x="76" y="129"/>
                  </a:lnTo>
                  <a:lnTo>
                    <a:pt x="79" y="128"/>
                  </a:lnTo>
                  <a:lnTo>
                    <a:pt x="82" y="125"/>
                  </a:lnTo>
                  <a:lnTo>
                    <a:pt x="86" y="123"/>
                  </a:lnTo>
                  <a:lnTo>
                    <a:pt x="89" y="120"/>
                  </a:lnTo>
                  <a:lnTo>
                    <a:pt x="91" y="118"/>
                  </a:lnTo>
                  <a:lnTo>
                    <a:pt x="93" y="116"/>
                  </a:lnTo>
                  <a:lnTo>
                    <a:pt x="95" y="114"/>
                  </a:lnTo>
                  <a:lnTo>
                    <a:pt x="97" y="111"/>
                  </a:lnTo>
                  <a:lnTo>
                    <a:pt x="99" y="108"/>
                  </a:lnTo>
                  <a:lnTo>
                    <a:pt x="100" y="105"/>
                  </a:lnTo>
                  <a:lnTo>
                    <a:pt x="102" y="102"/>
                  </a:lnTo>
                  <a:lnTo>
                    <a:pt x="104" y="99"/>
                  </a:lnTo>
                  <a:lnTo>
                    <a:pt x="105" y="95"/>
                  </a:lnTo>
                  <a:lnTo>
                    <a:pt x="106" y="91"/>
                  </a:lnTo>
                  <a:lnTo>
                    <a:pt x="107" y="86"/>
                  </a:lnTo>
                  <a:lnTo>
                    <a:pt x="108" y="82"/>
                  </a:lnTo>
                  <a:lnTo>
                    <a:pt x="109" y="77"/>
                  </a:lnTo>
                  <a:lnTo>
                    <a:pt x="109" y="72"/>
                  </a:lnTo>
                  <a:lnTo>
                    <a:pt x="109" y="66"/>
                  </a:lnTo>
                  <a:lnTo>
                    <a:pt x="108" y="61"/>
                  </a:lnTo>
                  <a:lnTo>
                    <a:pt x="108" y="62"/>
                  </a:lnTo>
                  <a:lnTo>
                    <a:pt x="108" y="63"/>
                  </a:lnTo>
                  <a:lnTo>
                    <a:pt x="107" y="64"/>
                  </a:lnTo>
                  <a:lnTo>
                    <a:pt x="106" y="65"/>
                  </a:lnTo>
                  <a:lnTo>
                    <a:pt x="105" y="66"/>
                  </a:lnTo>
                  <a:lnTo>
                    <a:pt x="104" y="67"/>
                  </a:lnTo>
                  <a:lnTo>
                    <a:pt x="102" y="68"/>
                  </a:lnTo>
                  <a:lnTo>
                    <a:pt x="101" y="69"/>
                  </a:lnTo>
                  <a:lnTo>
                    <a:pt x="100" y="69"/>
                  </a:lnTo>
                  <a:lnTo>
                    <a:pt x="99" y="68"/>
                  </a:lnTo>
                  <a:lnTo>
                    <a:pt x="98" y="68"/>
                  </a:lnTo>
                  <a:lnTo>
                    <a:pt x="97" y="67"/>
                  </a:lnTo>
                  <a:lnTo>
                    <a:pt x="96" y="66"/>
                  </a:lnTo>
                  <a:lnTo>
                    <a:pt x="95" y="65"/>
                  </a:lnTo>
                  <a:lnTo>
                    <a:pt x="93" y="64"/>
                  </a:lnTo>
                  <a:lnTo>
                    <a:pt x="92" y="62"/>
                  </a:lnTo>
                  <a:lnTo>
                    <a:pt x="90" y="61"/>
                  </a:lnTo>
                  <a:lnTo>
                    <a:pt x="88" y="60"/>
                  </a:lnTo>
                  <a:lnTo>
                    <a:pt x="86" y="58"/>
                  </a:lnTo>
                  <a:lnTo>
                    <a:pt x="84" y="57"/>
                  </a:lnTo>
                  <a:lnTo>
                    <a:pt x="82" y="56"/>
                  </a:lnTo>
                  <a:lnTo>
                    <a:pt x="79" y="55"/>
                  </a:lnTo>
                  <a:lnTo>
                    <a:pt x="76" y="53"/>
                  </a:lnTo>
                  <a:lnTo>
                    <a:pt x="73" y="52"/>
                  </a:lnTo>
                  <a:lnTo>
                    <a:pt x="70" y="52"/>
                  </a:lnTo>
                  <a:lnTo>
                    <a:pt x="67" y="51"/>
                  </a:lnTo>
                  <a:lnTo>
                    <a:pt x="63" y="51"/>
                  </a:lnTo>
                  <a:lnTo>
                    <a:pt x="59" y="50"/>
                  </a:lnTo>
                  <a:close/>
                  <a:moveTo>
                    <a:pt x="57" y="23"/>
                  </a:moveTo>
                  <a:lnTo>
                    <a:pt x="53" y="24"/>
                  </a:lnTo>
                  <a:lnTo>
                    <a:pt x="48" y="24"/>
                  </a:lnTo>
                  <a:lnTo>
                    <a:pt x="44" y="25"/>
                  </a:lnTo>
                  <a:lnTo>
                    <a:pt x="40" y="26"/>
                  </a:lnTo>
                  <a:lnTo>
                    <a:pt x="40" y="29"/>
                  </a:lnTo>
                  <a:lnTo>
                    <a:pt x="41" y="30"/>
                  </a:lnTo>
                  <a:lnTo>
                    <a:pt x="42" y="32"/>
                  </a:lnTo>
                  <a:lnTo>
                    <a:pt x="42" y="34"/>
                  </a:lnTo>
                  <a:lnTo>
                    <a:pt x="43" y="35"/>
                  </a:lnTo>
                  <a:lnTo>
                    <a:pt x="44" y="37"/>
                  </a:lnTo>
                  <a:lnTo>
                    <a:pt x="48" y="36"/>
                  </a:lnTo>
                  <a:lnTo>
                    <a:pt x="52" y="36"/>
                  </a:lnTo>
                  <a:lnTo>
                    <a:pt x="55" y="35"/>
                  </a:lnTo>
                  <a:lnTo>
                    <a:pt x="59" y="35"/>
                  </a:lnTo>
                  <a:lnTo>
                    <a:pt x="62" y="35"/>
                  </a:lnTo>
                  <a:lnTo>
                    <a:pt x="66" y="36"/>
                  </a:lnTo>
                  <a:lnTo>
                    <a:pt x="69" y="36"/>
                  </a:lnTo>
                  <a:lnTo>
                    <a:pt x="73" y="37"/>
                  </a:lnTo>
                  <a:lnTo>
                    <a:pt x="74" y="35"/>
                  </a:lnTo>
                  <a:lnTo>
                    <a:pt x="75" y="34"/>
                  </a:lnTo>
                  <a:lnTo>
                    <a:pt x="76" y="30"/>
                  </a:lnTo>
                  <a:lnTo>
                    <a:pt x="77" y="29"/>
                  </a:lnTo>
                  <a:lnTo>
                    <a:pt x="78" y="26"/>
                  </a:lnTo>
                  <a:lnTo>
                    <a:pt x="73" y="25"/>
                  </a:lnTo>
                  <a:lnTo>
                    <a:pt x="69" y="24"/>
                  </a:lnTo>
                  <a:lnTo>
                    <a:pt x="65" y="24"/>
                  </a:lnTo>
                  <a:lnTo>
                    <a:pt x="61" y="23"/>
                  </a:lnTo>
                  <a:lnTo>
                    <a:pt x="57" y="23"/>
                  </a:lnTo>
                  <a:close/>
                  <a:moveTo>
                    <a:pt x="59" y="0"/>
                  </a:moveTo>
                  <a:lnTo>
                    <a:pt x="64" y="0"/>
                  </a:lnTo>
                  <a:lnTo>
                    <a:pt x="69" y="1"/>
                  </a:lnTo>
                  <a:lnTo>
                    <a:pt x="74" y="1"/>
                  </a:lnTo>
                  <a:lnTo>
                    <a:pt x="79" y="2"/>
                  </a:lnTo>
                  <a:lnTo>
                    <a:pt x="83" y="3"/>
                  </a:lnTo>
                  <a:lnTo>
                    <a:pt x="87" y="5"/>
                  </a:lnTo>
                  <a:lnTo>
                    <a:pt x="91" y="6"/>
                  </a:lnTo>
                  <a:lnTo>
                    <a:pt x="94" y="8"/>
                  </a:lnTo>
                  <a:lnTo>
                    <a:pt x="97" y="10"/>
                  </a:lnTo>
                  <a:lnTo>
                    <a:pt x="100" y="12"/>
                  </a:lnTo>
                  <a:lnTo>
                    <a:pt x="102" y="14"/>
                  </a:lnTo>
                  <a:lnTo>
                    <a:pt x="104" y="16"/>
                  </a:lnTo>
                  <a:lnTo>
                    <a:pt x="106" y="19"/>
                  </a:lnTo>
                  <a:lnTo>
                    <a:pt x="109" y="22"/>
                  </a:lnTo>
                  <a:lnTo>
                    <a:pt x="111" y="26"/>
                  </a:lnTo>
                  <a:lnTo>
                    <a:pt x="112" y="30"/>
                  </a:lnTo>
                  <a:lnTo>
                    <a:pt x="114" y="34"/>
                  </a:lnTo>
                  <a:lnTo>
                    <a:pt x="115" y="38"/>
                  </a:lnTo>
                  <a:lnTo>
                    <a:pt x="115" y="42"/>
                  </a:lnTo>
                  <a:lnTo>
                    <a:pt x="116" y="47"/>
                  </a:lnTo>
                  <a:lnTo>
                    <a:pt x="116" y="52"/>
                  </a:lnTo>
                  <a:lnTo>
                    <a:pt x="117" y="58"/>
                  </a:lnTo>
                  <a:lnTo>
                    <a:pt x="117" y="65"/>
                  </a:lnTo>
                  <a:lnTo>
                    <a:pt x="117" y="72"/>
                  </a:lnTo>
                  <a:lnTo>
                    <a:pt x="117" y="78"/>
                  </a:lnTo>
                  <a:lnTo>
                    <a:pt x="116" y="83"/>
                  </a:lnTo>
                  <a:lnTo>
                    <a:pt x="116" y="88"/>
                  </a:lnTo>
                  <a:lnTo>
                    <a:pt x="114" y="93"/>
                  </a:lnTo>
                  <a:lnTo>
                    <a:pt x="113" y="98"/>
                  </a:lnTo>
                  <a:lnTo>
                    <a:pt x="111" y="102"/>
                  </a:lnTo>
                  <a:lnTo>
                    <a:pt x="109" y="106"/>
                  </a:lnTo>
                  <a:lnTo>
                    <a:pt x="107" y="110"/>
                  </a:lnTo>
                  <a:lnTo>
                    <a:pt x="105" y="114"/>
                  </a:lnTo>
                  <a:lnTo>
                    <a:pt x="103" y="117"/>
                  </a:lnTo>
                  <a:lnTo>
                    <a:pt x="100" y="121"/>
                  </a:lnTo>
                  <a:lnTo>
                    <a:pt x="97" y="124"/>
                  </a:lnTo>
                  <a:lnTo>
                    <a:pt x="94" y="127"/>
                  </a:lnTo>
                  <a:lnTo>
                    <a:pt x="92" y="129"/>
                  </a:lnTo>
                  <a:lnTo>
                    <a:pt x="89" y="131"/>
                  </a:lnTo>
                  <a:lnTo>
                    <a:pt x="86" y="134"/>
                  </a:lnTo>
                  <a:lnTo>
                    <a:pt x="83" y="135"/>
                  </a:lnTo>
                  <a:lnTo>
                    <a:pt x="80" y="137"/>
                  </a:lnTo>
                  <a:lnTo>
                    <a:pt x="77" y="139"/>
                  </a:lnTo>
                  <a:lnTo>
                    <a:pt x="74" y="140"/>
                  </a:lnTo>
                  <a:lnTo>
                    <a:pt x="71" y="141"/>
                  </a:lnTo>
                  <a:lnTo>
                    <a:pt x="68" y="142"/>
                  </a:lnTo>
                  <a:lnTo>
                    <a:pt x="66" y="142"/>
                  </a:lnTo>
                  <a:lnTo>
                    <a:pt x="63" y="143"/>
                  </a:lnTo>
                  <a:lnTo>
                    <a:pt x="61" y="143"/>
                  </a:lnTo>
                  <a:lnTo>
                    <a:pt x="59" y="143"/>
                  </a:lnTo>
                  <a:lnTo>
                    <a:pt x="57" y="143"/>
                  </a:lnTo>
                  <a:lnTo>
                    <a:pt x="54" y="143"/>
                  </a:lnTo>
                  <a:lnTo>
                    <a:pt x="52" y="142"/>
                  </a:lnTo>
                  <a:lnTo>
                    <a:pt x="49" y="142"/>
                  </a:lnTo>
                  <a:lnTo>
                    <a:pt x="46" y="141"/>
                  </a:lnTo>
                  <a:lnTo>
                    <a:pt x="44" y="140"/>
                  </a:lnTo>
                  <a:lnTo>
                    <a:pt x="41" y="139"/>
                  </a:lnTo>
                  <a:lnTo>
                    <a:pt x="38" y="137"/>
                  </a:lnTo>
                  <a:lnTo>
                    <a:pt x="35" y="135"/>
                  </a:lnTo>
                  <a:lnTo>
                    <a:pt x="32" y="134"/>
                  </a:lnTo>
                  <a:lnTo>
                    <a:pt x="29" y="131"/>
                  </a:lnTo>
                  <a:lnTo>
                    <a:pt x="26" y="129"/>
                  </a:lnTo>
                  <a:lnTo>
                    <a:pt x="23" y="127"/>
                  </a:lnTo>
                  <a:lnTo>
                    <a:pt x="20" y="124"/>
                  </a:lnTo>
                  <a:lnTo>
                    <a:pt x="17" y="121"/>
                  </a:lnTo>
                  <a:lnTo>
                    <a:pt x="15" y="117"/>
                  </a:lnTo>
                  <a:lnTo>
                    <a:pt x="12" y="114"/>
                  </a:lnTo>
                  <a:lnTo>
                    <a:pt x="10" y="110"/>
                  </a:lnTo>
                  <a:lnTo>
                    <a:pt x="8" y="106"/>
                  </a:lnTo>
                  <a:lnTo>
                    <a:pt x="6" y="102"/>
                  </a:lnTo>
                  <a:lnTo>
                    <a:pt x="4" y="98"/>
                  </a:lnTo>
                  <a:lnTo>
                    <a:pt x="3" y="93"/>
                  </a:lnTo>
                  <a:lnTo>
                    <a:pt x="2" y="88"/>
                  </a:lnTo>
                  <a:lnTo>
                    <a:pt x="1" y="83"/>
                  </a:lnTo>
                  <a:lnTo>
                    <a:pt x="0" y="78"/>
                  </a:lnTo>
                  <a:lnTo>
                    <a:pt x="0" y="72"/>
                  </a:lnTo>
                  <a:lnTo>
                    <a:pt x="0" y="65"/>
                  </a:lnTo>
                  <a:lnTo>
                    <a:pt x="0" y="58"/>
                  </a:lnTo>
                  <a:lnTo>
                    <a:pt x="1" y="52"/>
                  </a:lnTo>
                  <a:lnTo>
                    <a:pt x="1" y="47"/>
                  </a:lnTo>
                  <a:lnTo>
                    <a:pt x="2" y="42"/>
                  </a:lnTo>
                  <a:lnTo>
                    <a:pt x="3" y="38"/>
                  </a:lnTo>
                  <a:lnTo>
                    <a:pt x="4" y="34"/>
                  </a:lnTo>
                  <a:lnTo>
                    <a:pt x="5" y="30"/>
                  </a:lnTo>
                  <a:lnTo>
                    <a:pt x="7" y="26"/>
                  </a:lnTo>
                  <a:lnTo>
                    <a:pt x="9" y="22"/>
                  </a:lnTo>
                  <a:lnTo>
                    <a:pt x="11" y="19"/>
                  </a:lnTo>
                  <a:lnTo>
                    <a:pt x="13" y="16"/>
                  </a:lnTo>
                  <a:lnTo>
                    <a:pt x="15" y="14"/>
                  </a:lnTo>
                  <a:lnTo>
                    <a:pt x="18" y="12"/>
                  </a:lnTo>
                  <a:lnTo>
                    <a:pt x="20" y="10"/>
                  </a:lnTo>
                  <a:lnTo>
                    <a:pt x="23" y="8"/>
                  </a:lnTo>
                  <a:lnTo>
                    <a:pt x="27" y="6"/>
                  </a:lnTo>
                  <a:lnTo>
                    <a:pt x="30" y="5"/>
                  </a:lnTo>
                  <a:lnTo>
                    <a:pt x="34" y="3"/>
                  </a:lnTo>
                  <a:lnTo>
                    <a:pt x="38" y="2"/>
                  </a:lnTo>
                  <a:lnTo>
                    <a:pt x="43" y="1"/>
                  </a:lnTo>
                  <a:lnTo>
                    <a:pt x="48" y="1"/>
                  </a:lnTo>
                  <a:lnTo>
                    <a:pt x="53" y="0"/>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4" name="Freeform 7"/>
            <p:cNvSpPr>
              <a:spLocks/>
            </p:cNvSpPr>
            <p:nvPr/>
          </p:nvSpPr>
          <p:spPr bwMode="auto">
            <a:xfrm>
              <a:off x="5643563" y="2574925"/>
              <a:ext cx="344488" cy="166687"/>
            </a:xfrm>
            <a:custGeom>
              <a:avLst/>
              <a:gdLst/>
              <a:ahLst/>
              <a:cxnLst>
                <a:cxn ang="0">
                  <a:pos x="81" y="4"/>
                </a:cxn>
                <a:cxn ang="0">
                  <a:pos x="98" y="11"/>
                </a:cxn>
                <a:cxn ang="0">
                  <a:pos x="109" y="34"/>
                </a:cxn>
                <a:cxn ang="0">
                  <a:pos x="119" y="11"/>
                </a:cxn>
                <a:cxn ang="0">
                  <a:pos x="137" y="4"/>
                </a:cxn>
                <a:cxn ang="0">
                  <a:pos x="144" y="0"/>
                </a:cxn>
                <a:cxn ang="0">
                  <a:pos x="150" y="3"/>
                </a:cxn>
                <a:cxn ang="0">
                  <a:pos x="162" y="9"/>
                </a:cxn>
                <a:cxn ang="0">
                  <a:pos x="175" y="17"/>
                </a:cxn>
                <a:cxn ang="0">
                  <a:pos x="188" y="23"/>
                </a:cxn>
                <a:cxn ang="0">
                  <a:pos x="196" y="29"/>
                </a:cxn>
                <a:cxn ang="0">
                  <a:pos x="204" y="38"/>
                </a:cxn>
                <a:cxn ang="0">
                  <a:pos x="211" y="52"/>
                </a:cxn>
                <a:cxn ang="0">
                  <a:pos x="215" y="68"/>
                </a:cxn>
                <a:cxn ang="0">
                  <a:pos x="217" y="81"/>
                </a:cxn>
                <a:cxn ang="0">
                  <a:pos x="216" y="84"/>
                </a:cxn>
                <a:cxn ang="0">
                  <a:pos x="212" y="89"/>
                </a:cxn>
                <a:cxn ang="0">
                  <a:pos x="204" y="97"/>
                </a:cxn>
                <a:cxn ang="0">
                  <a:pos x="189" y="105"/>
                </a:cxn>
                <a:cxn ang="0">
                  <a:pos x="185" y="100"/>
                </a:cxn>
                <a:cxn ang="0">
                  <a:pos x="190" y="94"/>
                </a:cxn>
                <a:cxn ang="0">
                  <a:pos x="190" y="86"/>
                </a:cxn>
                <a:cxn ang="0">
                  <a:pos x="183" y="76"/>
                </a:cxn>
                <a:cxn ang="0">
                  <a:pos x="170" y="68"/>
                </a:cxn>
                <a:cxn ang="0">
                  <a:pos x="160" y="66"/>
                </a:cxn>
                <a:cxn ang="0">
                  <a:pos x="145" y="70"/>
                </a:cxn>
                <a:cxn ang="0">
                  <a:pos x="133" y="79"/>
                </a:cxn>
                <a:cxn ang="0">
                  <a:pos x="81" y="76"/>
                </a:cxn>
                <a:cxn ang="0">
                  <a:pos x="69" y="68"/>
                </a:cxn>
                <a:cxn ang="0">
                  <a:pos x="54" y="67"/>
                </a:cxn>
                <a:cxn ang="0">
                  <a:pos x="40" y="71"/>
                </a:cxn>
                <a:cxn ang="0">
                  <a:pos x="30" y="81"/>
                </a:cxn>
                <a:cxn ang="0">
                  <a:pos x="26" y="90"/>
                </a:cxn>
                <a:cxn ang="0">
                  <a:pos x="29" y="97"/>
                </a:cxn>
                <a:cxn ang="0">
                  <a:pos x="32" y="102"/>
                </a:cxn>
                <a:cxn ang="0">
                  <a:pos x="20" y="101"/>
                </a:cxn>
                <a:cxn ang="0">
                  <a:pos x="9" y="93"/>
                </a:cxn>
                <a:cxn ang="0">
                  <a:pos x="3" y="86"/>
                </a:cxn>
                <a:cxn ang="0">
                  <a:pos x="0" y="82"/>
                </a:cxn>
                <a:cxn ang="0">
                  <a:pos x="0" y="78"/>
                </a:cxn>
                <a:cxn ang="0">
                  <a:pos x="2" y="69"/>
                </a:cxn>
                <a:cxn ang="0">
                  <a:pos x="6" y="55"/>
                </a:cxn>
                <a:cxn ang="0">
                  <a:pos x="12" y="41"/>
                </a:cxn>
                <a:cxn ang="0">
                  <a:pos x="19" y="30"/>
                </a:cxn>
                <a:cxn ang="0">
                  <a:pos x="27" y="25"/>
                </a:cxn>
                <a:cxn ang="0">
                  <a:pos x="39" y="18"/>
                </a:cxn>
                <a:cxn ang="0">
                  <a:pos x="52" y="11"/>
                </a:cxn>
                <a:cxn ang="0">
                  <a:pos x="65" y="4"/>
                </a:cxn>
                <a:cxn ang="0">
                  <a:pos x="73" y="0"/>
                </a:cxn>
              </a:cxnLst>
              <a:rect l="0" t="0" r="r" b="b"/>
              <a:pathLst>
                <a:path w="217" h="105">
                  <a:moveTo>
                    <a:pt x="74" y="0"/>
                  </a:moveTo>
                  <a:lnTo>
                    <a:pt x="76" y="0"/>
                  </a:lnTo>
                  <a:lnTo>
                    <a:pt x="77" y="1"/>
                  </a:lnTo>
                  <a:lnTo>
                    <a:pt x="81" y="4"/>
                  </a:lnTo>
                  <a:lnTo>
                    <a:pt x="85" y="6"/>
                  </a:lnTo>
                  <a:lnTo>
                    <a:pt x="89" y="8"/>
                  </a:lnTo>
                  <a:lnTo>
                    <a:pt x="93" y="10"/>
                  </a:lnTo>
                  <a:lnTo>
                    <a:pt x="98" y="11"/>
                  </a:lnTo>
                  <a:lnTo>
                    <a:pt x="99" y="11"/>
                  </a:lnTo>
                  <a:lnTo>
                    <a:pt x="100" y="12"/>
                  </a:lnTo>
                  <a:lnTo>
                    <a:pt x="101" y="14"/>
                  </a:lnTo>
                  <a:lnTo>
                    <a:pt x="109" y="34"/>
                  </a:lnTo>
                  <a:lnTo>
                    <a:pt x="116" y="14"/>
                  </a:lnTo>
                  <a:lnTo>
                    <a:pt x="117" y="12"/>
                  </a:lnTo>
                  <a:lnTo>
                    <a:pt x="118" y="11"/>
                  </a:lnTo>
                  <a:lnTo>
                    <a:pt x="119" y="11"/>
                  </a:lnTo>
                  <a:lnTo>
                    <a:pt x="124" y="10"/>
                  </a:lnTo>
                  <a:lnTo>
                    <a:pt x="128" y="8"/>
                  </a:lnTo>
                  <a:lnTo>
                    <a:pt x="133" y="6"/>
                  </a:lnTo>
                  <a:lnTo>
                    <a:pt x="137" y="4"/>
                  </a:lnTo>
                  <a:lnTo>
                    <a:pt x="141" y="1"/>
                  </a:lnTo>
                  <a:lnTo>
                    <a:pt x="142" y="0"/>
                  </a:lnTo>
                  <a:lnTo>
                    <a:pt x="143" y="0"/>
                  </a:lnTo>
                  <a:lnTo>
                    <a:pt x="144" y="0"/>
                  </a:lnTo>
                  <a:lnTo>
                    <a:pt x="145" y="0"/>
                  </a:lnTo>
                  <a:lnTo>
                    <a:pt x="145" y="0"/>
                  </a:lnTo>
                  <a:lnTo>
                    <a:pt x="148" y="2"/>
                  </a:lnTo>
                  <a:lnTo>
                    <a:pt x="150" y="3"/>
                  </a:lnTo>
                  <a:lnTo>
                    <a:pt x="153" y="4"/>
                  </a:lnTo>
                  <a:lnTo>
                    <a:pt x="156" y="6"/>
                  </a:lnTo>
                  <a:lnTo>
                    <a:pt x="159" y="8"/>
                  </a:lnTo>
                  <a:lnTo>
                    <a:pt x="162" y="9"/>
                  </a:lnTo>
                  <a:lnTo>
                    <a:pt x="166" y="11"/>
                  </a:lnTo>
                  <a:lnTo>
                    <a:pt x="169" y="13"/>
                  </a:lnTo>
                  <a:lnTo>
                    <a:pt x="172" y="15"/>
                  </a:lnTo>
                  <a:lnTo>
                    <a:pt x="175" y="17"/>
                  </a:lnTo>
                  <a:lnTo>
                    <a:pt x="179" y="18"/>
                  </a:lnTo>
                  <a:lnTo>
                    <a:pt x="182" y="20"/>
                  </a:lnTo>
                  <a:lnTo>
                    <a:pt x="185" y="22"/>
                  </a:lnTo>
                  <a:lnTo>
                    <a:pt x="188" y="23"/>
                  </a:lnTo>
                  <a:lnTo>
                    <a:pt x="190" y="25"/>
                  </a:lnTo>
                  <a:lnTo>
                    <a:pt x="192" y="26"/>
                  </a:lnTo>
                  <a:lnTo>
                    <a:pt x="194" y="28"/>
                  </a:lnTo>
                  <a:lnTo>
                    <a:pt x="196" y="29"/>
                  </a:lnTo>
                  <a:lnTo>
                    <a:pt x="198" y="31"/>
                  </a:lnTo>
                  <a:lnTo>
                    <a:pt x="200" y="33"/>
                  </a:lnTo>
                  <a:lnTo>
                    <a:pt x="203" y="35"/>
                  </a:lnTo>
                  <a:lnTo>
                    <a:pt x="204" y="38"/>
                  </a:lnTo>
                  <a:lnTo>
                    <a:pt x="206" y="42"/>
                  </a:lnTo>
                  <a:lnTo>
                    <a:pt x="208" y="45"/>
                  </a:lnTo>
                  <a:lnTo>
                    <a:pt x="209" y="49"/>
                  </a:lnTo>
                  <a:lnTo>
                    <a:pt x="211" y="52"/>
                  </a:lnTo>
                  <a:lnTo>
                    <a:pt x="212" y="56"/>
                  </a:lnTo>
                  <a:lnTo>
                    <a:pt x="213" y="60"/>
                  </a:lnTo>
                  <a:lnTo>
                    <a:pt x="214" y="64"/>
                  </a:lnTo>
                  <a:lnTo>
                    <a:pt x="215" y="68"/>
                  </a:lnTo>
                  <a:lnTo>
                    <a:pt x="216" y="72"/>
                  </a:lnTo>
                  <a:lnTo>
                    <a:pt x="217" y="76"/>
                  </a:lnTo>
                  <a:lnTo>
                    <a:pt x="217" y="80"/>
                  </a:lnTo>
                  <a:lnTo>
                    <a:pt x="217" y="81"/>
                  </a:lnTo>
                  <a:lnTo>
                    <a:pt x="217" y="82"/>
                  </a:lnTo>
                  <a:lnTo>
                    <a:pt x="217" y="82"/>
                  </a:lnTo>
                  <a:lnTo>
                    <a:pt x="217" y="83"/>
                  </a:lnTo>
                  <a:lnTo>
                    <a:pt x="216" y="84"/>
                  </a:lnTo>
                  <a:lnTo>
                    <a:pt x="216" y="85"/>
                  </a:lnTo>
                  <a:lnTo>
                    <a:pt x="215" y="86"/>
                  </a:lnTo>
                  <a:lnTo>
                    <a:pt x="214" y="87"/>
                  </a:lnTo>
                  <a:lnTo>
                    <a:pt x="212" y="89"/>
                  </a:lnTo>
                  <a:lnTo>
                    <a:pt x="211" y="91"/>
                  </a:lnTo>
                  <a:lnTo>
                    <a:pt x="209" y="93"/>
                  </a:lnTo>
                  <a:lnTo>
                    <a:pt x="206" y="95"/>
                  </a:lnTo>
                  <a:lnTo>
                    <a:pt x="204" y="97"/>
                  </a:lnTo>
                  <a:lnTo>
                    <a:pt x="201" y="99"/>
                  </a:lnTo>
                  <a:lnTo>
                    <a:pt x="197" y="101"/>
                  </a:lnTo>
                  <a:lnTo>
                    <a:pt x="193" y="103"/>
                  </a:lnTo>
                  <a:lnTo>
                    <a:pt x="189" y="105"/>
                  </a:lnTo>
                  <a:lnTo>
                    <a:pt x="187" y="103"/>
                  </a:lnTo>
                  <a:lnTo>
                    <a:pt x="185" y="102"/>
                  </a:lnTo>
                  <a:lnTo>
                    <a:pt x="183" y="101"/>
                  </a:lnTo>
                  <a:lnTo>
                    <a:pt x="185" y="100"/>
                  </a:lnTo>
                  <a:lnTo>
                    <a:pt x="187" y="99"/>
                  </a:lnTo>
                  <a:lnTo>
                    <a:pt x="188" y="97"/>
                  </a:lnTo>
                  <a:lnTo>
                    <a:pt x="190" y="96"/>
                  </a:lnTo>
                  <a:lnTo>
                    <a:pt x="190" y="94"/>
                  </a:lnTo>
                  <a:lnTo>
                    <a:pt x="191" y="92"/>
                  </a:lnTo>
                  <a:lnTo>
                    <a:pt x="191" y="90"/>
                  </a:lnTo>
                  <a:lnTo>
                    <a:pt x="191" y="88"/>
                  </a:lnTo>
                  <a:lnTo>
                    <a:pt x="190" y="86"/>
                  </a:lnTo>
                  <a:lnTo>
                    <a:pt x="190" y="84"/>
                  </a:lnTo>
                  <a:lnTo>
                    <a:pt x="188" y="81"/>
                  </a:lnTo>
                  <a:lnTo>
                    <a:pt x="185" y="78"/>
                  </a:lnTo>
                  <a:lnTo>
                    <a:pt x="183" y="76"/>
                  </a:lnTo>
                  <a:lnTo>
                    <a:pt x="180" y="73"/>
                  </a:lnTo>
                  <a:lnTo>
                    <a:pt x="177" y="71"/>
                  </a:lnTo>
                  <a:lnTo>
                    <a:pt x="174" y="70"/>
                  </a:lnTo>
                  <a:lnTo>
                    <a:pt x="170" y="68"/>
                  </a:lnTo>
                  <a:lnTo>
                    <a:pt x="167" y="67"/>
                  </a:lnTo>
                  <a:lnTo>
                    <a:pt x="163" y="67"/>
                  </a:lnTo>
                  <a:lnTo>
                    <a:pt x="160" y="66"/>
                  </a:lnTo>
                  <a:lnTo>
                    <a:pt x="160" y="66"/>
                  </a:lnTo>
                  <a:lnTo>
                    <a:pt x="156" y="67"/>
                  </a:lnTo>
                  <a:lnTo>
                    <a:pt x="152" y="67"/>
                  </a:lnTo>
                  <a:lnTo>
                    <a:pt x="148" y="68"/>
                  </a:lnTo>
                  <a:lnTo>
                    <a:pt x="145" y="70"/>
                  </a:lnTo>
                  <a:lnTo>
                    <a:pt x="141" y="72"/>
                  </a:lnTo>
                  <a:lnTo>
                    <a:pt x="138" y="74"/>
                  </a:lnTo>
                  <a:lnTo>
                    <a:pt x="135" y="77"/>
                  </a:lnTo>
                  <a:lnTo>
                    <a:pt x="133" y="79"/>
                  </a:lnTo>
                  <a:lnTo>
                    <a:pt x="131" y="82"/>
                  </a:lnTo>
                  <a:lnTo>
                    <a:pt x="86" y="82"/>
                  </a:lnTo>
                  <a:lnTo>
                    <a:pt x="84" y="79"/>
                  </a:lnTo>
                  <a:lnTo>
                    <a:pt x="81" y="76"/>
                  </a:lnTo>
                  <a:lnTo>
                    <a:pt x="79" y="74"/>
                  </a:lnTo>
                  <a:lnTo>
                    <a:pt x="76" y="71"/>
                  </a:lnTo>
                  <a:lnTo>
                    <a:pt x="72" y="70"/>
                  </a:lnTo>
                  <a:lnTo>
                    <a:pt x="69" y="68"/>
                  </a:lnTo>
                  <a:lnTo>
                    <a:pt x="65" y="67"/>
                  </a:lnTo>
                  <a:lnTo>
                    <a:pt x="62" y="67"/>
                  </a:lnTo>
                  <a:lnTo>
                    <a:pt x="58" y="66"/>
                  </a:lnTo>
                  <a:lnTo>
                    <a:pt x="54" y="67"/>
                  </a:lnTo>
                  <a:lnTo>
                    <a:pt x="50" y="67"/>
                  </a:lnTo>
                  <a:lnTo>
                    <a:pt x="47" y="68"/>
                  </a:lnTo>
                  <a:lnTo>
                    <a:pt x="43" y="70"/>
                  </a:lnTo>
                  <a:lnTo>
                    <a:pt x="40" y="71"/>
                  </a:lnTo>
                  <a:lnTo>
                    <a:pt x="37" y="73"/>
                  </a:lnTo>
                  <a:lnTo>
                    <a:pt x="34" y="76"/>
                  </a:lnTo>
                  <a:lnTo>
                    <a:pt x="32" y="78"/>
                  </a:lnTo>
                  <a:lnTo>
                    <a:pt x="30" y="81"/>
                  </a:lnTo>
                  <a:lnTo>
                    <a:pt x="28" y="84"/>
                  </a:lnTo>
                  <a:lnTo>
                    <a:pt x="27" y="86"/>
                  </a:lnTo>
                  <a:lnTo>
                    <a:pt x="26" y="88"/>
                  </a:lnTo>
                  <a:lnTo>
                    <a:pt x="26" y="90"/>
                  </a:lnTo>
                  <a:lnTo>
                    <a:pt x="26" y="92"/>
                  </a:lnTo>
                  <a:lnTo>
                    <a:pt x="27" y="94"/>
                  </a:lnTo>
                  <a:lnTo>
                    <a:pt x="28" y="96"/>
                  </a:lnTo>
                  <a:lnTo>
                    <a:pt x="29" y="97"/>
                  </a:lnTo>
                  <a:lnTo>
                    <a:pt x="30" y="99"/>
                  </a:lnTo>
                  <a:lnTo>
                    <a:pt x="32" y="100"/>
                  </a:lnTo>
                  <a:lnTo>
                    <a:pt x="34" y="101"/>
                  </a:lnTo>
                  <a:lnTo>
                    <a:pt x="32" y="102"/>
                  </a:lnTo>
                  <a:lnTo>
                    <a:pt x="30" y="103"/>
                  </a:lnTo>
                  <a:lnTo>
                    <a:pt x="29" y="105"/>
                  </a:lnTo>
                  <a:lnTo>
                    <a:pt x="24" y="103"/>
                  </a:lnTo>
                  <a:lnTo>
                    <a:pt x="20" y="101"/>
                  </a:lnTo>
                  <a:lnTo>
                    <a:pt x="17" y="99"/>
                  </a:lnTo>
                  <a:lnTo>
                    <a:pt x="14" y="97"/>
                  </a:lnTo>
                  <a:lnTo>
                    <a:pt x="11" y="95"/>
                  </a:lnTo>
                  <a:lnTo>
                    <a:pt x="9" y="93"/>
                  </a:lnTo>
                  <a:lnTo>
                    <a:pt x="7" y="91"/>
                  </a:lnTo>
                  <a:lnTo>
                    <a:pt x="5" y="89"/>
                  </a:lnTo>
                  <a:lnTo>
                    <a:pt x="4" y="87"/>
                  </a:lnTo>
                  <a:lnTo>
                    <a:pt x="3" y="86"/>
                  </a:lnTo>
                  <a:lnTo>
                    <a:pt x="2" y="85"/>
                  </a:lnTo>
                  <a:lnTo>
                    <a:pt x="1" y="84"/>
                  </a:lnTo>
                  <a:lnTo>
                    <a:pt x="1" y="83"/>
                  </a:lnTo>
                  <a:lnTo>
                    <a:pt x="0" y="82"/>
                  </a:lnTo>
                  <a:lnTo>
                    <a:pt x="0" y="82"/>
                  </a:lnTo>
                  <a:lnTo>
                    <a:pt x="0" y="81"/>
                  </a:lnTo>
                  <a:lnTo>
                    <a:pt x="0" y="80"/>
                  </a:lnTo>
                  <a:lnTo>
                    <a:pt x="0" y="78"/>
                  </a:lnTo>
                  <a:lnTo>
                    <a:pt x="1" y="77"/>
                  </a:lnTo>
                  <a:lnTo>
                    <a:pt x="1" y="74"/>
                  </a:lnTo>
                  <a:lnTo>
                    <a:pt x="2" y="72"/>
                  </a:lnTo>
                  <a:lnTo>
                    <a:pt x="2" y="69"/>
                  </a:lnTo>
                  <a:lnTo>
                    <a:pt x="3" y="66"/>
                  </a:lnTo>
                  <a:lnTo>
                    <a:pt x="4" y="62"/>
                  </a:lnTo>
                  <a:lnTo>
                    <a:pt x="5" y="59"/>
                  </a:lnTo>
                  <a:lnTo>
                    <a:pt x="6" y="55"/>
                  </a:lnTo>
                  <a:lnTo>
                    <a:pt x="7" y="52"/>
                  </a:lnTo>
                  <a:lnTo>
                    <a:pt x="8" y="48"/>
                  </a:lnTo>
                  <a:lnTo>
                    <a:pt x="10" y="45"/>
                  </a:lnTo>
                  <a:lnTo>
                    <a:pt x="12" y="41"/>
                  </a:lnTo>
                  <a:lnTo>
                    <a:pt x="13" y="38"/>
                  </a:lnTo>
                  <a:lnTo>
                    <a:pt x="15" y="35"/>
                  </a:lnTo>
                  <a:lnTo>
                    <a:pt x="17" y="33"/>
                  </a:lnTo>
                  <a:lnTo>
                    <a:pt x="19" y="30"/>
                  </a:lnTo>
                  <a:lnTo>
                    <a:pt x="22" y="29"/>
                  </a:lnTo>
                  <a:lnTo>
                    <a:pt x="23" y="28"/>
                  </a:lnTo>
                  <a:lnTo>
                    <a:pt x="25" y="26"/>
                  </a:lnTo>
                  <a:lnTo>
                    <a:pt x="27" y="25"/>
                  </a:lnTo>
                  <a:lnTo>
                    <a:pt x="30" y="24"/>
                  </a:lnTo>
                  <a:lnTo>
                    <a:pt x="33" y="22"/>
                  </a:lnTo>
                  <a:lnTo>
                    <a:pt x="36" y="20"/>
                  </a:lnTo>
                  <a:lnTo>
                    <a:pt x="39" y="18"/>
                  </a:lnTo>
                  <a:lnTo>
                    <a:pt x="42" y="17"/>
                  </a:lnTo>
                  <a:lnTo>
                    <a:pt x="45" y="15"/>
                  </a:lnTo>
                  <a:lnTo>
                    <a:pt x="49" y="13"/>
                  </a:lnTo>
                  <a:lnTo>
                    <a:pt x="52" y="11"/>
                  </a:lnTo>
                  <a:lnTo>
                    <a:pt x="55" y="9"/>
                  </a:lnTo>
                  <a:lnTo>
                    <a:pt x="59" y="7"/>
                  </a:lnTo>
                  <a:lnTo>
                    <a:pt x="62" y="6"/>
                  </a:lnTo>
                  <a:lnTo>
                    <a:pt x="65" y="4"/>
                  </a:lnTo>
                  <a:lnTo>
                    <a:pt x="67" y="3"/>
                  </a:lnTo>
                  <a:lnTo>
                    <a:pt x="70" y="1"/>
                  </a:lnTo>
                  <a:lnTo>
                    <a:pt x="72" y="0"/>
                  </a:lnTo>
                  <a:lnTo>
                    <a:pt x="73" y="0"/>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5" name="Freeform 8"/>
            <p:cNvSpPr>
              <a:spLocks/>
            </p:cNvSpPr>
            <p:nvPr/>
          </p:nvSpPr>
          <p:spPr bwMode="auto">
            <a:xfrm>
              <a:off x="5700713" y="2697163"/>
              <a:ext cx="230188" cy="76200"/>
            </a:xfrm>
            <a:custGeom>
              <a:avLst/>
              <a:gdLst/>
              <a:ahLst/>
              <a:cxnLst>
                <a:cxn ang="0">
                  <a:pos x="129" y="0"/>
                </a:cxn>
                <a:cxn ang="0">
                  <a:pos x="137" y="4"/>
                </a:cxn>
                <a:cxn ang="0">
                  <a:pos x="143" y="10"/>
                </a:cxn>
                <a:cxn ang="0">
                  <a:pos x="145" y="14"/>
                </a:cxn>
                <a:cxn ang="0">
                  <a:pos x="144" y="14"/>
                </a:cxn>
                <a:cxn ang="0">
                  <a:pos x="122" y="15"/>
                </a:cxn>
                <a:cxn ang="0">
                  <a:pos x="121" y="18"/>
                </a:cxn>
                <a:cxn ang="0">
                  <a:pos x="121" y="24"/>
                </a:cxn>
                <a:cxn ang="0">
                  <a:pos x="121" y="30"/>
                </a:cxn>
                <a:cxn ang="0">
                  <a:pos x="122" y="33"/>
                </a:cxn>
                <a:cxn ang="0">
                  <a:pos x="144" y="33"/>
                </a:cxn>
                <a:cxn ang="0">
                  <a:pos x="145" y="34"/>
                </a:cxn>
                <a:cxn ang="0">
                  <a:pos x="145" y="35"/>
                </a:cxn>
                <a:cxn ang="0">
                  <a:pos x="139" y="42"/>
                </a:cxn>
                <a:cxn ang="0">
                  <a:pos x="132" y="47"/>
                </a:cxn>
                <a:cxn ang="0">
                  <a:pos x="124" y="48"/>
                </a:cxn>
                <a:cxn ang="0">
                  <a:pos x="117" y="47"/>
                </a:cxn>
                <a:cxn ang="0">
                  <a:pos x="109" y="43"/>
                </a:cxn>
                <a:cxn ang="0">
                  <a:pos x="102" y="36"/>
                </a:cxn>
                <a:cxn ang="0">
                  <a:pos x="43" y="35"/>
                </a:cxn>
                <a:cxn ang="0">
                  <a:pos x="39" y="41"/>
                </a:cxn>
                <a:cxn ang="0">
                  <a:pos x="31" y="46"/>
                </a:cxn>
                <a:cxn ang="0">
                  <a:pos x="22" y="48"/>
                </a:cxn>
                <a:cxn ang="0">
                  <a:pos x="16" y="47"/>
                </a:cxn>
                <a:cxn ang="0">
                  <a:pos x="8" y="44"/>
                </a:cxn>
                <a:cxn ang="0">
                  <a:pos x="2" y="38"/>
                </a:cxn>
                <a:cxn ang="0">
                  <a:pos x="0" y="34"/>
                </a:cxn>
                <a:cxn ang="0">
                  <a:pos x="1" y="33"/>
                </a:cxn>
                <a:cxn ang="0">
                  <a:pos x="24" y="33"/>
                </a:cxn>
                <a:cxn ang="0">
                  <a:pos x="24" y="30"/>
                </a:cxn>
                <a:cxn ang="0">
                  <a:pos x="25" y="24"/>
                </a:cxn>
                <a:cxn ang="0">
                  <a:pos x="24" y="18"/>
                </a:cxn>
                <a:cxn ang="0">
                  <a:pos x="24" y="15"/>
                </a:cxn>
                <a:cxn ang="0">
                  <a:pos x="1" y="14"/>
                </a:cxn>
                <a:cxn ang="0">
                  <a:pos x="0" y="14"/>
                </a:cxn>
                <a:cxn ang="0">
                  <a:pos x="2" y="10"/>
                </a:cxn>
                <a:cxn ang="0">
                  <a:pos x="8" y="4"/>
                </a:cxn>
                <a:cxn ang="0">
                  <a:pos x="16" y="0"/>
                </a:cxn>
                <a:cxn ang="0">
                  <a:pos x="25" y="0"/>
                </a:cxn>
                <a:cxn ang="0">
                  <a:pos x="34" y="3"/>
                </a:cxn>
                <a:cxn ang="0">
                  <a:pos x="41" y="9"/>
                </a:cxn>
                <a:cxn ang="0">
                  <a:pos x="101" y="15"/>
                </a:cxn>
                <a:cxn ang="0">
                  <a:pos x="105" y="9"/>
                </a:cxn>
                <a:cxn ang="0">
                  <a:pos x="111" y="3"/>
                </a:cxn>
                <a:cxn ang="0">
                  <a:pos x="120" y="0"/>
                </a:cxn>
              </a:cxnLst>
              <a:rect l="0" t="0" r="r" b="b"/>
              <a:pathLst>
                <a:path w="145" h="48">
                  <a:moveTo>
                    <a:pt x="124" y="0"/>
                  </a:moveTo>
                  <a:lnTo>
                    <a:pt x="127" y="0"/>
                  </a:lnTo>
                  <a:lnTo>
                    <a:pt x="129" y="0"/>
                  </a:lnTo>
                  <a:lnTo>
                    <a:pt x="132" y="1"/>
                  </a:lnTo>
                  <a:lnTo>
                    <a:pt x="135" y="2"/>
                  </a:lnTo>
                  <a:lnTo>
                    <a:pt x="137" y="4"/>
                  </a:lnTo>
                  <a:lnTo>
                    <a:pt x="139" y="5"/>
                  </a:lnTo>
                  <a:lnTo>
                    <a:pt x="141" y="7"/>
                  </a:lnTo>
                  <a:lnTo>
                    <a:pt x="143" y="10"/>
                  </a:lnTo>
                  <a:lnTo>
                    <a:pt x="145" y="12"/>
                  </a:lnTo>
                  <a:lnTo>
                    <a:pt x="145" y="13"/>
                  </a:lnTo>
                  <a:lnTo>
                    <a:pt x="145" y="14"/>
                  </a:lnTo>
                  <a:lnTo>
                    <a:pt x="145" y="14"/>
                  </a:lnTo>
                  <a:lnTo>
                    <a:pt x="144" y="14"/>
                  </a:lnTo>
                  <a:lnTo>
                    <a:pt x="144" y="14"/>
                  </a:lnTo>
                  <a:lnTo>
                    <a:pt x="144" y="14"/>
                  </a:lnTo>
                  <a:lnTo>
                    <a:pt x="122" y="14"/>
                  </a:lnTo>
                  <a:lnTo>
                    <a:pt x="122" y="15"/>
                  </a:lnTo>
                  <a:lnTo>
                    <a:pt x="122" y="16"/>
                  </a:lnTo>
                  <a:lnTo>
                    <a:pt x="121" y="17"/>
                  </a:lnTo>
                  <a:lnTo>
                    <a:pt x="121" y="18"/>
                  </a:lnTo>
                  <a:lnTo>
                    <a:pt x="121" y="19"/>
                  </a:lnTo>
                  <a:lnTo>
                    <a:pt x="121" y="21"/>
                  </a:lnTo>
                  <a:lnTo>
                    <a:pt x="121" y="24"/>
                  </a:lnTo>
                  <a:lnTo>
                    <a:pt x="121" y="26"/>
                  </a:lnTo>
                  <a:lnTo>
                    <a:pt x="121" y="28"/>
                  </a:lnTo>
                  <a:lnTo>
                    <a:pt x="121" y="30"/>
                  </a:lnTo>
                  <a:lnTo>
                    <a:pt x="121" y="31"/>
                  </a:lnTo>
                  <a:lnTo>
                    <a:pt x="122" y="32"/>
                  </a:lnTo>
                  <a:lnTo>
                    <a:pt x="122" y="33"/>
                  </a:lnTo>
                  <a:lnTo>
                    <a:pt x="122" y="33"/>
                  </a:lnTo>
                  <a:lnTo>
                    <a:pt x="144" y="33"/>
                  </a:lnTo>
                  <a:lnTo>
                    <a:pt x="144" y="33"/>
                  </a:lnTo>
                  <a:lnTo>
                    <a:pt x="144" y="33"/>
                  </a:lnTo>
                  <a:lnTo>
                    <a:pt x="144" y="33"/>
                  </a:lnTo>
                  <a:lnTo>
                    <a:pt x="145" y="34"/>
                  </a:lnTo>
                  <a:lnTo>
                    <a:pt x="145" y="34"/>
                  </a:lnTo>
                  <a:lnTo>
                    <a:pt x="145" y="35"/>
                  </a:lnTo>
                  <a:lnTo>
                    <a:pt x="145" y="35"/>
                  </a:lnTo>
                  <a:lnTo>
                    <a:pt x="143" y="38"/>
                  </a:lnTo>
                  <a:lnTo>
                    <a:pt x="141" y="40"/>
                  </a:lnTo>
                  <a:lnTo>
                    <a:pt x="139" y="42"/>
                  </a:lnTo>
                  <a:lnTo>
                    <a:pt x="137" y="44"/>
                  </a:lnTo>
                  <a:lnTo>
                    <a:pt x="135" y="45"/>
                  </a:lnTo>
                  <a:lnTo>
                    <a:pt x="132" y="47"/>
                  </a:lnTo>
                  <a:lnTo>
                    <a:pt x="129" y="47"/>
                  </a:lnTo>
                  <a:lnTo>
                    <a:pt x="127" y="48"/>
                  </a:lnTo>
                  <a:lnTo>
                    <a:pt x="124" y="48"/>
                  </a:lnTo>
                  <a:lnTo>
                    <a:pt x="124" y="48"/>
                  </a:lnTo>
                  <a:lnTo>
                    <a:pt x="120" y="48"/>
                  </a:lnTo>
                  <a:lnTo>
                    <a:pt x="117" y="47"/>
                  </a:lnTo>
                  <a:lnTo>
                    <a:pt x="114" y="46"/>
                  </a:lnTo>
                  <a:lnTo>
                    <a:pt x="111" y="45"/>
                  </a:lnTo>
                  <a:lnTo>
                    <a:pt x="109" y="43"/>
                  </a:lnTo>
                  <a:lnTo>
                    <a:pt x="106" y="41"/>
                  </a:lnTo>
                  <a:lnTo>
                    <a:pt x="104" y="38"/>
                  </a:lnTo>
                  <a:lnTo>
                    <a:pt x="102" y="36"/>
                  </a:lnTo>
                  <a:lnTo>
                    <a:pt x="101" y="33"/>
                  </a:lnTo>
                  <a:lnTo>
                    <a:pt x="44" y="33"/>
                  </a:lnTo>
                  <a:lnTo>
                    <a:pt x="43" y="35"/>
                  </a:lnTo>
                  <a:lnTo>
                    <a:pt x="42" y="37"/>
                  </a:lnTo>
                  <a:lnTo>
                    <a:pt x="41" y="39"/>
                  </a:lnTo>
                  <a:lnTo>
                    <a:pt x="39" y="41"/>
                  </a:lnTo>
                  <a:lnTo>
                    <a:pt x="36" y="43"/>
                  </a:lnTo>
                  <a:lnTo>
                    <a:pt x="34" y="45"/>
                  </a:lnTo>
                  <a:lnTo>
                    <a:pt x="31" y="46"/>
                  </a:lnTo>
                  <a:lnTo>
                    <a:pt x="28" y="47"/>
                  </a:lnTo>
                  <a:lnTo>
                    <a:pt x="25" y="48"/>
                  </a:lnTo>
                  <a:lnTo>
                    <a:pt x="22" y="48"/>
                  </a:lnTo>
                  <a:lnTo>
                    <a:pt x="22" y="48"/>
                  </a:lnTo>
                  <a:lnTo>
                    <a:pt x="19" y="48"/>
                  </a:lnTo>
                  <a:lnTo>
                    <a:pt x="16" y="47"/>
                  </a:lnTo>
                  <a:lnTo>
                    <a:pt x="13" y="47"/>
                  </a:lnTo>
                  <a:lnTo>
                    <a:pt x="11" y="45"/>
                  </a:lnTo>
                  <a:lnTo>
                    <a:pt x="8" y="44"/>
                  </a:lnTo>
                  <a:lnTo>
                    <a:pt x="6" y="42"/>
                  </a:lnTo>
                  <a:lnTo>
                    <a:pt x="4" y="40"/>
                  </a:lnTo>
                  <a:lnTo>
                    <a:pt x="2" y="38"/>
                  </a:lnTo>
                  <a:lnTo>
                    <a:pt x="0" y="36"/>
                  </a:lnTo>
                  <a:lnTo>
                    <a:pt x="0" y="35"/>
                  </a:lnTo>
                  <a:lnTo>
                    <a:pt x="0" y="34"/>
                  </a:lnTo>
                  <a:lnTo>
                    <a:pt x="1" y="34"/>
                  </a:lnTo>
                  <a:lnTo>
                    <a:pt x="1" y="34"/>
                  </a:lnTo>
                  <a:lnTo>
                    <a:pt x="1" y="33"/>
                  </a:lnTo>
                  <a:lnTo>
                    <a:pt x="2" y="33"/>
                  </a:lnTo>
                  <a:lnTo>
                    <a:pt x="23" y="33"/>
                  </a:lnTo>
                  <a:lnTo>
                    <a:pt x="24" y="33"/>
                  </a:lnTo>
                  <a:lnTo>
                    <a:pt x="24" y="32"/>
                  </a:lnTo>
                  <a:lnTo>
                    <a:pt x="24" y="31"/>
                  </a:lnTo>
                  <a:lnTo>
                    <a:pt x="24" y="30"/>
                  </a:lnTo>
                  <a:lnTo>
                    <a:pt x="24" y="28"/>
                  </a:lnTo>
                  <a:lnTo>
                    <a:pt x="24" y="26"/>
                  </a:lnTo>
                  <a:lnTo>
                    <a:pt x="25" y="24"/>
                  </a:lnTo>
                  <a:lnTo>
                    <a:pt x="24" y="21"/>
                  </a:lnTo>
                  <a:lnTo>
                    <a:pt x="24" y="19"/>
                  </a:lnTo>
                  <a:lnTo>
                    <a:pt x="24" y="18"/>
                  </a:lnTo>
                  <a:lnTo>
                    <a:pt x="24" y="17"/>
                  </a:lnTo>
                  <a:lnTo>
                    <a:pt x="24" y="16"/>
                  </a:lnTo>
                  <a:lnTo>
                    <a:pt x="24" y="15"/>
                  </a:lnTo>
                  <a:lnTo>
                    <a:pt x="23" y="14"/>
                  </a:lnTo>
                  <a:lnTo>
                    <a:pt x="2" y="14"/>
                  </a:lnTo>
                  <a:lnTo>
                    <a:pt x="1" y="14"/>
                  </a:lnTo>
                  <a:lnTo>
                    <a:pt x="1" y="14"/>
                  </a:lnTo>
                  <a:lnTo>
                    <a:pt x="1" y="14"/>
                  </a:lnTo>
                  <a:lnTo>
                    <a:pt x="0" y="14"/>
                  </a:lnTo>
                  <a:lnTo>
                    <a:pt x="0" y="13"/>
                  </a:lnTo>
                  <a:lnTo>
                    <a:pt x="0" y="12"/>
                  </a:lnTo>
                  <a:lnTo>
                    <a:pt x="2" y="10"/>
                  </a:lnTo>
                  <a:lnTo>
                    <a:pt x="4" y="7"/>
                  </a:lnTo>
                  <a:lnTo>
                    <a:pt x="6" y="5"/>
                  </a:lnTo>
                  <a:lnTo>
                    <a:pt x="8" y="4"/>
                  </a:lnTo>
                  <a:lnTo>
                    <a:pt x="11" y="2"/>
                  </a:lnTo>
                  <a:lnTo>
                    <a:pt x="13" y="1"/>
                  </a:lnTo>
                  <a:lnTo>
                    <a:pt x="16" y="0"/>
                  </a:lnTo>
                  <a:lnTo>
                    <a:pt x="19" y="0"/>
                  </a:lnTo>
                  <a:lnTo>
                    <a:pt x="22" y="0"/>
                  </a:lnTo>
                  <a:lnTo>
                    <a:pt x="25" y="0"/>
                  </a:lnTo>
                  <a:lnTo>
                    <a:pt x="28" y="0"/>
                  </a:lnTo>
                  <a:lnTo>
                    <a:pt x="31" y="2"/>
                  </a:lnTo>
                  <a:lnTo>
                    <a:pt x="34" y="3"/>
                  </a:lnTo>
                  <a:lnTo>
                    <a:pt x="37" y="5"/>
                  </a:lnTo>
                  <a:lnTo>
                    <a:pt x="39" y="7"/>
                  </a:lnTo>
                  <a:lnTo>
                    <a:pt x="41" y="9"/>
                  </a:lnTo>
                  <a:lnTo>
                    <a:pt x="43" y="12"/>
                  </a:lnTo>
                  <a:lnTo>
                    <a:pt x="44" y="15"/>
                  </a:lnTo>
                  <a:lnTo>
                    <a:pt x="101" y="15"/>
                  </a:lnTo>
                  <a:lnTo>
                    <a:pt x="102" y="13"/>
                  </a:lnTo>
                  <a:lnTo>
                    <a:pt x="103" y="11"/>
                  </a:lnTo>
                  <a:lnTo>
                    <a:pt x="105" y="9"/>
                  </a:lnTo>
                  <a:lnTo>
                    <a:pt x="106" y="7"/>
                  </a:lnTo>
                  <a:lnTo>
                    <a:pt x="109" y="5"/>
                  </a:lnTo>
                  <a:lnTo>
                    <a:pt x="111" y="3"/>
                  </a:lnTo>
                  <a:lnTo>
                    <a:pt x="114" y="1"/>
                  </a:lnTo>
                  <a:lnTo>
                    <a:pt x="117" y="0"/>
                  </a:lnTo>
                  <a:lnTo>
                    <a:pt x="120" y="0"/>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grpSp>
      <p:grpSp>
        <p:nvGrpSpPr>
          <p:cNvPr id="96" name="Group 95"/>
          <p:cNvGrpSpPr/>
          <p:nvPr/>
        </p:nvGrpSpPr>
        <p:grpSpPr>
          <a:xfrm>
            <a:off x="5302820" y="3632575"/>
            <a:ext cx="238913" cy="346683"/>
            <a:chOff x="6715125" y="1719263"/>
            <a:chExt cx="333375" cy="417512"/>
          </a:xfrm>
          <a:solidFill>
            <a:schemeClr val="bg1"/>
          </a:solidFill>
        </p:grpSpPr>
        <p:sp>
          <p:nvSpPr>
            <p:cNvPr id="97" name="Freeform 492"/>
            <p:cNvSpPr>
              <a:spLocks/>
            </p:cNvSpPr>
            <p:nvPr/>
          </p:nvSpPr>
          <p:spPr bwMode="auto">
            <a:xfrm>
              <a:off x="6896100" y="1846263"/>
              <a:ext cx="57150" cy="55563"/>
            </a:xfrm>
            <a:custGeom>
              <a:avLst/>
              <a:gdLst/>
              <a:ahLst/>
              <a:cxnLst>
                <a:cxn ang="0">
                  <a:pos x="18" y="0"/>
                </a:cxn>
                <a:cxn ang="0">
                  <a:pos x="21" y="0"/>
                </a:cxn>
                <a:cxn ang="0">
                  <a:pos x="24" y="1"/>
                </a:cxn>
                <a:cxn ang="0">
                  <a:pos x="26" y="2"/>
                </a:cxn>
                <a:cxn ang="0">
                  <a:pos x="28" y="3"/>
                </a:cxn>
                <a:cxn ang="0">
                  <a:pos x="30" y="5"/>
                </a:cxn>
                <a:cxn ang="0">
                  <a:pos x="32" y="7"/>
                </a:cxn>
                <a:cxn ang="0">
                  <a:pos x="34" y="9"/>
                </a:cxn>
                <a:cxn ang="0">
                  <a:pos x="35" y="12"/>
                </a:cxn>
                <a:cxn ang="0">
                  <a:pos x="35" y="15"/>
                </a:cxn>
                <a:cxn ang="0">
                  <a:pos x="36" y="18"/>
                </a:cxn>
                <a:cxn ang="0">
                  <a:pos x="35" y="21"/>
                </a:cxn>
                <a:cxn ang="0">
                  <a:pos x="35" y="23"/>
                </a:cxn>
                <a:cxn ang="0">
                  <a:pos x="34" y="26"/>
                </a:cxn>
                <a:cxn ang="0">
                  <a:pos x="32" y="28"/>
                </a:cxn>
                <a:cxn ang="0">
                  <a:pos x="30" y="30"/>
                </a:cxn>
                <a:cxn ang="0">
                  <a:pos x="28" y="32"/>
                </a:cxn>
                <a:cxn ang="0">
                  <a:pos x="26" y="33"/>
                </a:cxn>
                <a:cxn ang="0">
                  <a:pos x="24" y="35"/>
                </a:cxn>
                <a:cxn ang="0">
                  <a:pos x="21" y="35"/>
                </a:cxn>
                <a:cxn ang="0">
                  <a:pos x="18" y="35"/>
                </a:cxn>
                <a:cxn ang="0">
                  <a:pos x="15" y="35"/>
                </a:cxn>
                <a:cxn ang="0">
                  <a:pos x="12" y="35"/>
                </a:cxn>
                <a:cxn ang="0">
                  <a:pos x="10" y="33"/>
                </a:cxn>
                <a:cxn ang="0">
                  <a:pos x="7" y="32"/>
                </a:cxn>
                <a:cxn ang="0">
                  <a:pos x="5" y="30"/>
                </a:cxn>
                <a:cxn ang="0">
                  <a:pos x="4" y="28"/>
                </a:cxn>
                <a:cxn ang="0">
                  <a:pos x="2" y="26"/>
                </a:cxn>
                <a:cxn ang="0">
                  <a:pos x="1" y="23"/>
                </a:cxn>
                <a:cxn ang="0">
                  <a:pos x="0" y="21"/>
                </a:cxn>
                <a:cxn ang="0">
                  <a:pos x="0" y="18"/>
                </a:cxn>
                <a:cxn ang="0">
                  <a:pos x="0" y="15"/>
                </a:cxn>
                <a:cxn ang="0">
                  <a:pos x="1" y="12"/>
                </a:cxn>
                <a:cxn ang="0">
                  <a:pos x="2" y="9"/>
                </a:cxn>
                <a:cxn ang="0">
                  <a:pos x="4" y="7"/>
                </a:cxn>
                <a:cxn ang="0">
                  <a:pos x="5" y="5"/>
                </a:cxn>
                <a:cxn ang="0">
                  <a:pos x="7" y="3"/>
                </a:cxn>
                <a:cxn ang="0">
                  <a:pos x="10" y="2"/>
                </a:cxn>
                <a:cxn ang="0">
                  <a:pos x="12" y="1"/>
                </a:cxn>
                <a:cxn ang="0">
                  <a:pos x="15" y="0"/>
                </a:cxn>
                <a:cxn ang="0">
                  <a:pos x="18" y="0"/>
                </a:cxn>
              </a:cxnLst>
              <a:rect l="0" t="0" r="r" b="b"/>
              <a:pathLst>
                <a:path w="36" h="35">
                  <a:moveTo>
                    <a:pt x="18" y="0"/>
                  </a:moveTo>
                  <a:lnTo>
                    <a:pt x="21" y="0"/>
                  </a:lnTo>
                  <a:lnTo>
                    <a:pt x="24" y="1"/>
                  </a:lnTo>
                  <a:lnTo>
                    <a:pt x="26" y="2"/>
                  </a:lnTo>
                  <a:lnTo>
                    <a:pt x="28" y="3"/>
                  </a:lnTo>
                  <a:lnTo>
                    <a:pt x="30" y="5"/>
                  </a:lnTo>
                  <a:lnTo>
                    <a:pt x="32" y="7"/>
                  </a:lnTo>
                  <a:lnTo>
                    <a:pt x="34" y="9"/>
                  </a:lnTo>
                  <a:lnTo>
                    <a:pt x="35" y="12"/>
                  </a:lnTo>
                  <a:lnTo>
                    <a:pt x="35" y="15"/>
                  </a:lnTo>
                  <a:lnTo>
                    <a:pt x="36" y="18"/>
                  </a:lnTo>
                  <a:lnTo>
                    <a:pt x="35" y="21"/>
                  </a:lnTo>
                  <a:lnTo>
                    <a:pt x="35" y="23"/>
                  </a:lnTo>
                  <a:lnTo>
                    <a:pt x="34" y="26"/>
                  </a:lnTo>
                  <a:lnTo>
                    <a:pt x="32" y="28"/>
                  </a:lnTo>
                  <a:lnTo>
                    <a:pt x="30" y="30"/>
                  </a:lnTo>
                  <a:lnTo>
                    <a:pt x="28" y="32"/>
                  </a:lnTo>
                  <a:lnTo>
                    <a:pt x="26" y="33"/>
                  </a:lnTo>
                  <a:lnTo>
                    <a:pt x="24" y="35"/>
                  </a:lnTo>
                  <a:lnTo>
                    <a:pt x="21" y="35"/>
                  </a:lnTo>
                  <a:lnTo>
                    <a:pt x="18" y="35"/>
                  </a:lnTo>
                  <a:lnTo>
                    <a:pt x="15" y="35"/>
                  </a:lnTo>
                  <a:lnTo>
                    <a:pt x="12" y="35"/>
                  </a:lnTo>
                  <a:lnTo>
                    <a:pt x="10" y="33"/>
                  </a:lnTo>
                  <a:lnTo>
                    <a:pt x="7" y="32"/>
                  </a:lnTo>
                  <a:lnTo>
                    <a:pt x="5" y="30"/>
                  </a:lnTo>
                  <a:lnTo>
                    <a:pt x="4" y="28"/>
                  </a:lnTo>
                  <a:lnTo>
                    <a:pt x="2" y="26"/>
                  </a:lnTo>
                  <a:lnTo>
                    <a:pt x="1" y="23"/>
                  </a:lnTo>
                  <a:lnTo>
                    <a:pt x="0" y="21"/>
                  </a:lnTo>
                  <a:lnTo>
                    <a:pt x="0" y="18"/>
                  </a:lnTo>
                  <a:lnTo>
                    <a:pt x="0" y="15"/>
                  </a:lnTo>
                  <a:lnTo>
                    <a:pt x="1" y="12"/>
                  </a:lnTo>
                  <a:lnTo>
                    <a:pt x="2" y="9"/>
                  </a:lnTo>
                  <a:lnTo>
                    <a:pt x="4" y="7"/>
                  </a:lnTo>
                  <a:lnTo>
                    <a:pt x="5" y="5"/>
                  </a:lnTo>
                  <a:lnTo>
                    <a:pt x="7" y="3"/>
                  </a:lnTo>
                  <a:lnTo>
                    <a:pt x="10" y="2"/>
                  </a:lnTo>
                  <a:lnTo>
                    <a:pt x="12" y="1"/>
                  </a:lnTo>
                  <a:lnTo>
                    <a:pt x="15"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8" name="Freeform 493"/>
            <p:cNvSpPr>
              <a:spLocks/>
            </p:cNvSpPr>
            <p:nvPr/>
          </p:nvSpPr>
          <p:spPr bwMode="auto">
            <a:xfrm>
              <a:off x="6819900" y="1851025"/>
              <a:ext cx="228600" cy="285750"/>
            </a:xfrm>
            <a:custGeom>
              <a:avLst/>
              <a:gdLst/>
              <a:ahLst/>
              <a:cxnLst>
                <a:cxn ang="0">
                  <a:pos x="135" y="0"/>
                </a:cxn>
                <a:cxn ang="0">
                  <a:pos x="139" y="1"/>
                </a:cxn>
                <a:cxn ang="0">
                  <a:pos x="142" y="4"/>
                </a:cxn>
                <a:cxn ang="0">
                  <a:pos x="144" y="7"/>
                </a:cxn>
                <a:cxn ang="0">
                  <a:pos x="144" y="11"/>
                </a:cxn>
                <a:cxn ang="0">
                  <a:pos x="143" y="15"/>
                </a:cxn>
                <a:cxn ang="0">
                  <a:pos x="140" y="18"/>
                </a:cxn>
                <a:cxn ang="0">
                  <a:pos x="89" y="56"/>
                </a:cxn>
                <a:cxn ang="0">
                  <a:pos x="85" y="57"/>
                </a:cxn>
                <a:cxn ang="0">
                  <a:pos x="104" y="167"/>
                </a:cxn>
                <a:cxn ang="0">
                  <a:pos x="104" y="171"/>
                </a:cxn>
                <a:cxn ang="0">
                  <a:pos x="103" y="175"/>
                </a:cxn>
                <a:cxn ang="0">
                  <a:pos x="100" y="178"/>
                </a:cxn>
                <a:cxn ang="0">
                  <a:pos x="97" y="180"/>
                </a:cxn>
                <a:cxn ang="0">
                  <a:pos x="94" y="180"/>
                </a:cxn>
                <a:cxn ang="0">
                  <a:pos x="91" y="180"/>
                </a:cxn>
                <a:cxn ang="0">
                  <a:pos x="88" y="178"/>
                </a:cxn>
                <a:cxn ang="0">
                  <a:pos x="85" y="175"/>
                </a:cxn>
                <a:cxn ang="0">
                  <a:pos x="66" y="107"/>
                </a:cxn>
                <a:cxn ang="0">
                  <a:pos x="47" y="175"/>
                </a:cxn>
                <a:cxn ang="0">
                  <a:pos x="44" y="178"/>
                </a:cxn>
                <a:cxn ang="0">
                  <a:pos x="41" y="180"/>
                </a:cxn>
                <a:cxn ang="0">
                  <a:pos x="38" y="180"/>
                </a:cxn>
                <a:cxn ang="0">
                  <a:pos x="35" y="180"/>
                </a:cxn>
                <a:cxn ang="0">
                  <a:pos x="32" y="178"/>
                </a:cxn>
                <a:cxn ang="0">
                  <a:pos x="29" y="175"/>
                </a:cxn>
                <a:cxn ang="0">
                  <a:pos x="28" y="171"/>
                </a:cxn>
                <a:cxn ang="0">
                  <a:pos x="28" y="167"/>
                </a:cxn>
                <a:cxn ang="0">
                  <a:pos x="47" y="57"/>
                </a:cxn>
                <a:cxn ang="0">
                  <a:pos x="43" y="56"/>
                </a:cxn>
                <a:cxn ang="0">
                  <a:pos x="0" y="24"/>
                </a:cxn>
                <a:cxn ang="0">
                  <a:pos x="50" y="37"/>
                </a:cxn>
                <a:cxn ang="0">
                  <a:pos x="59" y="38"/>
                </a:cxn>
                <a:cxn ang="0">
                  <a:pos x="62" y="39"/>
                </a:cxn>
                <a:cxn ang="0">
                  <a:pos x="59" y="75"/>
                </a:cxn>
                <a:cxn ang="0">
                  <a:pos x="73" y="75"/>
                </a:cxn>
                <a:cxn ang="0">
                  <a:pos x="70" y="39"/>
                </a:cxn>
                <a:cxn ang="0">
                  <a:pos x="73" y="38"/>
                </a:cxn>
                <a:cxn ang="0">
                  <a:pos x="82" y="37"/>
                </a:cxn>
                <a:cxn ang="0">
                  <a:pos x="130" y="1"/>
                </a:cxn>
                <a:cxn ang="0">
                  <a:pos x="134" y="0"/>
                </a:cxn>
              </a:cxnLst>
              <a:rect l="0" t="0" r="r" b="b"/>
              <a:pathLst>
                <a:path w="144" h="180">
                  <a:moveTo>
                    <a:pt x="134" y="0"/>
                  </a:moveTo>
                  <a:lnTo>
                    <a:pt x="135" y="0"/>
                  </a:lnTo>
                  <a:lnTo>
                    <a:pt x="137" y="0"/>
                  </a:lnTo>
                  <a:lnTo>
                    <a:pt x="139" y="1"/>
                  </a:lnTo>
                  <a:lnTo>
                    <a:pt x="141" y="2"/>
                  </a:lnTo>
                  <a:lnTo>
                    <a:pt x="142" y="4"/>
                  </a:lnTo>
                  <a:lnTo>
                    <a:pt x="143" y="6"/>
                  </a:lnTo>
                  <a:lnTo>
                    <a:pt x="144" y="7"/>
                  </a:lnTo>
                  <a:lnTo>
                    <a:pt x="144" y="9"/>
                  </a:lnTo>
                  <a:lnTo>
                    <a:pt x="144" y="11"/>
                  </a:lnTo>
                  <a:lnTo>
                    <a:pt x="144" y="13"/>
                  </a:lnTo>
                  <a:lnTo>
                    <a:pt x="143" y="15"/>
                  </a:lnTo>
                  <a:lnTo>
                    <a:pt x="142" y="16"/>
                  </a:lnTo>
                  <a:lnTo>
                    <a:pt x="140" y="18"/>
                  </a:lnTo>
                  <a:lnTo>
                    <a:pt x="91" y="55"/>
                  </a:lnTo>
                  <a:lnTo>
                    <a:pt x="89" y="56"/>
                  </a:lnTo>
                  <a:lnTo>
                    <a:pt x="87" y="57"/>
                  </a:lnTo>
                  <a:lnTo>
                    <a:pt x="85" y="57"/>
                  </a:lnTo>
                  <a:lnTo>
                    <a:pt x="85" y="103"/>
                  </a:lnTo>
                  <a:lnTo>
                    <a:pt x="104" y="167"/>
                  </a:lnTo>
                  <a:lnTo>
                    <a:pt x="104" y="169"/>
                  </a:lnTo>
                  <a:lnTo>
                    <a:pt x="104" y="171"/>
                  </a:lnTo>
                  <a:lnTo>
                    <a:pt x="104" y="173"/>
                  </a:lnTo>
                  <a:lnTo>
                    <a:pt x="103" y="175"/>
                  </a:lnTo>
                  <a:lnTo>
                    <a:pt x="102" y="177"/>
                  </a:lnTo>
                  <a:lnTo>
                    <a:pt x="100" y="178"/>
                  </a:lnTo>
                  <a:lnTo>
                    <a:pt x="99" y="179"/>
                  </a:lnTo>
                  <a:lnTo>
                    <a:pt x="97" y="180"/>
                  </a:lnTo>
                  <a:lnTo>
                    <a:pt x="96" y="180"/>
                  </a:lnTo>
                  <a:lnTo>
                    <a:pt x="94" y="180"/>
                  </a:lnTo>
                  <a:lnTo>
                    <a:pt x="92" y="180"/>
                  </a:lnTo>
                  <a:lnTo>
                    <a:pt x="91" y="180"/>
                  </a:lnTo>
                  <a:lnTo>
                    <a:pt x="89" y="179"/>
                  </a:lnTo>
                  <a:lnTo>
                    <a:pt x="88" y="178"/>
                  </a:lnTo>
                  <a:lnTo>
                    <a:pt x="86" y="176"/>
                  </a:lnTo>
                  <a:lnTo>
                    <a:pt x="85" y="175"/>
                  </a:lnTo>
                  <a:lnTo>
                    <a:pt x="85" y="173"/>
                  </a:lnTo>
                  <a:lnTo>
                    <a:pt x="66" y="107"/>
                  </a:lnTo>
                  <a:lnTo>
                    <a:pt x="47" y="173"/>
                  </a:lnTo>
                  <a:lnTo>
                    <a:pt x="47" y="175"/>
                  </a:lnTo>
                  <a:lnTo>
                    <a:pt x="46" y="176"/>
                  </a:lnTo>
                  <a:lnTo>
                    <a:pt x="44" y="178"/>
                  </a:lnTo>
                  <a:lnTo>
                    <a:pt x="43" y="179"/>
                  </a:lnTo>
                  <a:lnTo>
                    <a:pt x="41" y="180"/>
                  </a:lnTo>
                  <a:lnTo>
                    <a:pt x="40" y="180"/>
                  </a:lnTo>
                  <a:lnTo>
                    <a:pt x="38" y="180"/>
                  </a:lnTo>
                  <a:lnTo>
                    <a:pt x="36" y="180"/>
                  </a:lnTo>
                  <a:lnTo>
                    <a:pt x="35" y="180"/>
                  </a:lnTo>
                  <a:lnTo>
                    <a:pt x="33" y="179"/>
                  </a:lnTo>
                  <a:lnTo>
                    <a:pt x="32" y="178"/>
                  </a:lnTo>
                  <a:lnTo>
                    <a:pt x="30" y="177"/>
                  </a:lnTo>
                  <a:lnTo>
                    <a:pt x="29" y="175"/>
                  </a:lnTo>
                  <a:lnTo>
                    <a:pt x="28" y="173"/>
                  </a:lnTo>
                  <a:lnTo>
                    <a:pt x="28" y="171"/>
                  </a:lnTo>
                  <a:lnTo>
                    <a:pt x="28" y="169"/>
                  </a:lnTo>
                  <a:lnTo>
                    <a:pt x="28" y="167"/>
                  </a:lnTo>
                  <a:lnTo>
                    <a:pt x="47" y="103"/>
                  </a:lnTo>
                  <a:lnTo>
                    <a:pt x="47" y="57"/>
                  </a:lnTo>
                  <a:lnTo>
                    <a:pt x="45" y="57"/>
                  </a:lnTo>
                  <a:lnTo>
                    <a:pt x="43" y="56"/>
                  </a:lnTo>
                  <a:lnTo>
                    <a:pt x="41" y="55"/>
                  </a:lnTo>
                  <a:lnTo>
                    <a:pt x="0" y="24"/>
                  </a:lnTo>
                  <a:lnTo>
                    <a:pt x="14" y="10"/>
                  </a:lnTo>
                  <a:lnTo>
                    <a:pt x="50" y="37"/>
                  </a:lnTo>
                  <a:lnTo>
                    <a:pt x="57" y="37"/>
                  </a:lnTo>
                  <a:lnTo>
                    <a:pt x="59" y="38"/>
                  </a:lnTo>
                  <a:lnTo>
                    <a:pt x="60" y="38"/>
                  </a:lnTo>
                  <a:lnTo>
                    <a:pt x="62" y="39"/>
                  </a:lnTo>
                  <a:lnTo>
                    <a:pt x="63" y="40"/>
                  </a:lnTo>
                  <a:lnTo>
                    <a:pt x="59" y="75"/>
                  </a:lnTo>
                  <a:lnTo>
                    <a:pt x="66" y="81"/>
                  </a:lnTo>
                  <a:lnTo>
                    <a:pt x="73" y="75"/>
                  </a:lnTo>
                  <a:lnTo>
                    <a:pt x="68" y="40"/>
                  </a:lnTo>
                  <a:lnTo>
                    <a:pt x="70" y="39"/>
                  </a:lnTo>
                  <a:lnTo>
                    <a:pt x="72" y="38"/>
                  </a:lnTo>
                  <a:lnTo>
                    <a:pt x="73" y="38"/>
                  </a:lnTo>
                  <a:lnTo>
                    <a:pt x="75" y="37"/>
                  </a:lnTo>
                  <a:lnTo>
                    <a:pt x="82" y="37"/>
                  </a:lnTo>
                  <a:lnTo>
                    <a:pt x="128" y="2"/>
                  </a:lnTo>
                  <a:lnTo>
                    <a:pt x="130" y="1"/>
                  </a:lnTo>
                  <a:lnTo>
                    <a:pt x="132" y="0"/>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9" name="Freeform 494"/>
            <p:cNvSpPr>
              <a:spLocks noEditPoints="1"/>
            </p:cNvSpPr>
            <p:nvPr/>
          </p:nvSpPr>
          <p:spPr bwMode="auto">
            <a:xfrm>
              <a:off x="6715125" y="1719263"/>
              <a:ext cx="228600" cy="241300"/>
            </a:xfrm>
            <a:custGeom>
              <a:avLst/>
              <a:gdLst/>
              <a:ahLst/>
              <a:cxnLst>
                <a:cxn ang="0">
                  <a:pos x="99" y="19"/>
                </a:cxn>
                <a:cxn ang="0">
                  <a:pos x="93" y="23"/>
                </a:cxn>
                <a:cxn ang="0">
                  <a:pos x="89" y="30"/>
                </a:cxn>
                <a:cxn ang="0">
                  <a:pos x="88" y="38"/>
                </a:cxn>
                <a:cxn ang="0">
                  <a:pos x="91" y="45"/>
                </a:cxn>
                <a:cxn ang="0">
                  <a:pos x="97" y="52"/>
                </a:cxn>
                <a:cxn ang="0">
                  <a:pos x="104" y="56"/>
                </a:cxn>
                <a:cxn ang="0">
                  <a:pos x="112" y="56"/>
                </a:cxn>
                <a:cxn ang="0">
                  <a:pos x="119" y="53"/>
                </a:cxn>
                <a:cxn ang="0">
                  <a:pos x="124" y="47"/>
                </a:cxn>
                <a:cxn ang="0">
                  <a:pos x="126" y="40"/>
                </a:cxn>
                <a:cxn ang="0">
                  <a:pos x="124" y="32"/>
                </a:cxn>
                <a:cxn ang="0">
                  <a:pos x="119" y="25"/>
                </a:cxn>
                <a:cxn ang="0">
                  <a:pos x="112" y="20"/>
                </a:cxn>
                <a:cxn ang="0">
                  <a:pos x="104" y="19"/>
                </a:cxn>
                <a:cxn ang="0">
                  <a:pos x="113" y="0"/>
                </a:cxn>
                <a:cxn ang="0">
                  <a:pos x="124" y="4"/>
                </a:cxn>
                <a:cxn ang="0">
                  <a:pos x="133" y="11"/>
                </a:cxn>
                <a:cxn ang="0">
                  <a:pos x="140" y="21"/>
                </a:cxn>
                <a:cxn ang="0">
                  <a:pos x="144" y="32"/>
                </a:cxn>
                <a:cxn ang="0">
                  <a:pos x="144" y="43"/>
                </a:cxn>
                <a:cxn ang="0">
                  <a:pos x="140" y="54"/>
                </a:cxn>
                <a:cxn ang="0">
                  <a:pos x="133" y="64"/>
                </a:cxn>
                <a:cxn ang="0">
                  <a:pos x="124" y="71"/>
                </a:cxn>
                <a:cxn ang="0">
                  <a:pos x="114" y="74"/>
                </a:cxn>
                <a:cxn ang="0">
                  <a:pos x="103" y="75"/>
                </a:cxn>
                <a:cxn ang="0">
                  <a:pos x="92" y="72"/>
                </a:cxn>
                <a:cxn ang="0">
                  <a:pos x="52" y="135"/>
                </a:cxn>
                <a:cxn ang="0">
                  <a:pos x="55" y="140"/>
                </a:cxn>
                <a:cxn ang="0">
                  <a:pos x="54" y="146"/>
                </a:cxn>
                <a:cxn ang="0">
                  <a:pos x="51" y="150"/>
                </a:cxn>
                <a:cxn ang="0">
                  <a:pos x="45" y="152"/>
                </a:cxn>
                <a:cxn ang="0">
                  <a:pos x="40" y="150"/>
                </a:cxn>
                <a:cxn ang="0">
                  <a:pos x="17" y="142"/>
                </a:cxn>
                <a:cxn ang="0">
                  <a:pos x="12" y="145"/>
                </a:cxn>
                <a:cxn ang="0">
                  <a:pos x="6" y="144"/>
                </a:cxn>
                <a:cxn ang="0">
                  <a:pos x="2" y="140"/>
                </a:cxn>
                <a:cxn ang="0">
                  <a:pos x="0" y="135"/>
                </a:cxn>
                <a:cxn ang="0">
                  <a:pos x="1" y="131"/>
                </a:cxn>
                <a:cxn ang="0">
                  <a:pos x="74" y="56"/>
                </a:cxn>
                <a:cxn ang="0">
                  <a:pos x="70" y="45"/>
                </a:cxn>
                <a:cxn ang="0">
                  <a:pos x="70" y="34"/>
                </a:cxn>
                <a:cxn ang="0">
                  <a:pos x="72" y="24"/>
                </a:cxn>
                <a:cxn ang="0">
                  <a:pos x="78" y="14"/>
                </a:cxn>
                <a:cxn ang="0">
                  <a:pos x="87" y="6"/>
                </a:cxn>
                <a:cxn ang="0">
                  <a:pos x="98" y="1"/>
                </a:cxn>
              </a:cxnLst>
              <a:rect l="0" t="0" r="r" b="b"/>
              <a:pathLst>
                <a:path w="144" h="152">
                  <a:moveTo>
                    <a:pt x="104" y="19"/>
                  </a:moveTo>
                  <a:lnTo>
                    <a:pt x="102" y="19"/>
                  </a:lnTo>
                  <a:lnTo>
                    <a:pt x="99" y="19"/>
                  </a:lnTo>
                  <a:lnTo>
                    <a:pt x="97" y="20"/>
                  </a:lnTo>
                  <a:lnTo>
                    <a:pt x="95" y="22"/>
                  </a:lnTo>
                  <a:lnTo>
                    <a:pt x="93" y="23"/>
                  </a:lnTo>
                  <a:lnTo>
                    <a:pt x="91" y="25"/>
                  </a:lnTo>
                  <a:lnTo>
                    <a:pt x="90" y="27"/>
                  </a:lnTo>
                  <a:lnTo>
                    <a:pt x="89" y="30"/>
                  </a:lnTo>
                  <a:lnTo>
                    <a:pt x="88" y="32"/>
                  </a:lnTo>
                  <a:lnTo>
                    <a:pt x="88" y="35"/>
                  </a:lnTo>
                  <a:lnTo>
                    <a:pt x="88" y="38"/>
                  </a:lnTo>
                  <a:lnTo>
                    <a:pt x="89" y="40"/>
                  </a:lnTo>
                  <a:lnTo>
                    <a:pt x="90" y="43"/>
                  </a:lnTo>
                  <a:lnTo>
                    <a:pt x="91" y="45"/>
                  </a:lnTo>
                  <a:lnTo>
                    <a:pt x="93" y="48"/>
                  </a:lnTo>
                  <a:lnTo>
                    <a:pt x="95" y="50"/>
                  </a:lnTo>
                  <a:lnTo>
                    <a:pt x="97" y="52"/>
                  </a:lnTo>
                  <a:lnTo>
                    <a:pt x="99" y="53"/>
                  </a:lnTo>
                  <a:lnTo>
                    <a:pt x="102" y="55"/>
                  </a:lnTo>
                  <a:lnTo>
                    <a:pt x="104" y="56"/>
                  </a:lnTo>
                  <a:lnTo>
                    <a:pt x="107" y="56"/>
                  </a:lnTo>
                  <a:lnTo>
                    <a:pt x="110" y="56"/>
                  </a:lnTo>
                  <a:lnTo>
                    <a:pt x="112" y="56"/>
                  </a:lnTo>
                  <a:lnTo>
                    <a:pt x="115" y="55"/>
                  </a:lnTo>
                  <a:lnTo>
                    <a:pt x="117" y="55"/>
                  </a:lnTo>
                  <a:lnTo>
                    <a:pt x="119" y="53"/>
                  </a:lnTo>
                  <a:lnTo>
                    <a:pt x="121" y="52"/>
                  </a:lnTo>
                  <a:lnTo>
                    <a:pt x="123" y="50"/>
                  </a:lnTo>
                  <a:lnTo>
                    <a:pt x="124" y="47"/>
                  </a:lnTo>
                  <a:lnTo>
                    <a:pt x="125" y="45"/>
                  </a:lnTo>
                  <a:lnTo>
                    <a:pt x="126" y="43"/>
                  </a:lnTo>
                  <a:lnTo>
                    <a:pt x="126" y="40"/>
                  </a:lnTo>
                  <a:lnTo>
                    <a:pt x="126" y="37"/>
                  </a:lnTo>
                  <a:lnTo>
                    <a:pt x="125" y="35"/>
                  </a:lnTo>
                  <a:lnTo>
                    <a:pt x="124" y="32"/>
                  </a:lnTo>
                  <a:lnTo>
                    <a:pt x="123" y="30"/>
                  </a:lnTo>
                  <a:lnTo>
                    <a:pt x="121" y="27"/>
                  </a:lnTo>
                  <a:lnTo>
                    <a:pt x="119" y="25"/>
                  </a:lnTo>
                  <a:lnTo>
                    <a:pt x="117" y="23"/>
                  </a:lnTo>
                  <a:lnTo>
                    <a:pt x="115" y="21"/>
                  </a:lnTo>
                  <a:lnTo>
                    <a:pt x="112" y="20"/>
                  </a:lnTo>
                  <a:lnTo>
                    <a:pt x="110" y="19"/>
                  </a:lnTo>
                  <a:lnTo>
                    <a:pt x="107" y="19"/>
                  </a:lnTo>
                  <a:lnTo>
                    <a:pt x="104" y="19"/>
                  </a:lnTo>
                  <a:close/>
                  <a:moveTo>
                    <a:pt x="105" y="0"/>
                  </a:moveTo>
                  <a:lnTo>
                    <a:pt x="109" y="0"/>
                  </a:lnTo>
                  <a:lnTo>
                    <a:pt x="113" y="0"/>
                  </a:lnTo>
                  <a:lnTo>
                    <a:pt x="116" y="1"/>
                  </a:lnTo>
                  <a:lnTo>
                    <a:pt x="120" y="2"/>
                  </a:lnTo>
                  <a:lnTo>
                    <a:pt x="124" y="4"/>
                  </a:lnTo>
                  <a:lnTo>
                    <a:pt x="127" y="6"/>
                  </a:lnTo>
                  <a:lnTo>
                    <a:pt x="130" y="8"/>
                  </a:lnTo>
                  <a:lnTo>
                    <a:pt x="133" y="11"/>
                  </a:lnTo>
                  <a:lnTo>
                    <a:pt x="136" y="14"/>
                  </a:lnTo>
                  <a:lnTo>
                    <a:pt x="138" y="17"/>
                  </a:lnTo>
                  <a:lnTo>
                    <a:pt x="140" y="21"/>
                  </a:lnTo>
                  <a:lnTo>
                    <a:pt x="142" y="24"/>
                  </a:lnTo>
                  <a:lnTo>
                    <a:pt x="143" y="28"/>
                  </a:lnTo>
                  <a:lnTo>
                    <a:pt x="144" y="32"/>
                  </a:lnTo>
                  <a:lnTo>
                    <a:pt x="144" y="36"/>
                  </a:lnTo>
                  <a:lnTo>
                    <a:pt x="144" y="39"/>
                  </a:lnTo>
                  <a:lnTo>
                    <a:pt x="144" y="43"/>
                  </a:lnTo>
                  <a:lnTo>
                    <a:pt x="143" y="47"/>
                  </a:lnTo>
                  <a:lnTo>
                    <a:pt x="142" y="51"/>
                  </a:lnTo>
                  <a:lnTo>
                    <a:pt x="140" y="54"/>
                  </a:lnTo>
                  <a:lnTo>
                    <a:pt x="138" y="58"/>
                  </a:lnTo>
                  <a:lnTo>
                    <a:pt x="136" y="61"/>
                  </a:lnTo>
                  <a:lnTo>
                    <a:pt x="133" y="64"/>
                  </a:lnTo>
                  <a:lnTo>
                    <a:pt x="130" y="67"/>
                  </a:lnTo>
                  <a:lnTo>
                    <a:pt x="127" y="69"/>
                  </a:lnTo>
                  <a:lnTo>
                    <a:pt x="124" y="71"/>
                  </a:lnTo>
                  <a:lnTo>
                    <a:pt x="121" y="72"/>
                  </a:lnTo>
                  <a:lnTo>
                    <a:pt x="117" y="74"/>
                  </a:lnTo>
                  <a:lnTo>
                    <a:pt x="114" y="74"/>
                  </a:lnTo>
                  <a:lnTo>
                    <a:pt x="110" y="75"/>
                  </a:lnTo>
                  <a:lnTo>
                    <a:pt x="106" y="75"/>
                  </a:lnTo>
                  <a:lnTo>
                    <a:pt x="103" y="75"/>
                  </a:lnTo>
                  <a:lnTo>
                    <a:pt x="99" y="74"/>
                  </a:lnTo>
                  <a:lnTo>
                    <a:pt x="95" y="73"/>
                  </a:lnTo>
                  <a:lnTo>
                    <a:pt x="92" y="72"/>
                  </a:lnTo>
                  <a:lnTo>
                    <a:pt x="89" y="70"/>
                  </a:lnTo>
                  <a:lnTo>
                    <a:pt x="38" y="121"/>
                  </a:lnTo>
                  <a:lnTo>
                    <a:pt x="52" y="135"/>
                  </a:lnTo>
                  <a:lnTo>
                    <a:pt x="54" y="136"/>
                  </a:lnTo>
                  <a:lnTo>
                    <a:pt x="54" y="138"/>
                  </a:lnTo>
                  <a:lnTo>
                    <a:pt x="55" y="140"/>
                  </a:lnTo>
                  <a:lnTo>
                    <a:pt x="55" y="142"/>
                  </a:lnTo>
                  <a:lnTo>
                    <a:pt x="55" y="144"/>
                  </a:lnTo>
                  <a:lnTo>
                    <a:pt x="54" y="146"/>
                  </a:lnTo>
                  <a:lnTo>
                    <a:pt x="54" y="147"/>
                  </a:lnTo>
                  <a:lnTo>
                    <a:pt x="52" y="149"/>
                  </a:lnTo>
                  <a:lnTo>
                    <a:pt x="51" y="150"/>
                  </a:lnTo>
                  <a:lnTo>
                    <a:pt x="49" y="151"/>
                  </a:lnTo>
                  <a:lnTo>
                    <a:pt x="47" y="152"/>
                  </a:lnTo>
                  <a:lnTo>
                    <a:pt x="45" y="152"/>
                  </a:lnTo>
                  <a:lnTo>
                    <a:pt x="43" y="152"/>
                  </a:lnTo>
                  <a:lnTo>
                    <a:pt x="41" y="151"/>
                  </a:lnTo>
                  <a:lnTo>
                    <a:pt x="40" y="150"/>
                  </a:lnTo>
                  <a:lnTo>
                    <a:pt x="38" y="149"/>
                  </a:lnTo>
                  <a:lnTo>
                    <a:pt x="24" y="135"/>
                  </a:lnTo>
                  <a:lnTo>
                    <a:pt x="17" y="142"/>
                  </a:lnTo>
                  <a:lnTo>
                    <a:pt x="15" y="143"/>
                  </a:lnTo>
                  <a:lnTo>
                    <a:pt x="14" y="144"/>
                  </a:lnTo>
                  <a:lnTo>
                    <a:pt x="12" y="145"/>
                  </a:lnTo>
                  <a:lnTo>
                    <a:pt x="10" y="145"/>
                  </a:lnTo>
                  <a:lnTo>
                    <a:pt x="8" y="145"/>
                  </a:lnTo>
                  <a:lnTo>
                    <a:pt x="6" y="144"/>
                  </a:lnTo>
                  <a:lnTo>
                    <a:pt x="4" y="143"/>
                  </a:lnTo>
                  <a:lnTo>
                    <a:pt x="3" y="142"/>
                  </a:lnTo>
                  <a:lnTo>
                    <a:pt x="2" y="140"/>
                  </a:lnTo>
                  <a:lnTo>
                    <a:pt x="1" y="139"/>
                  </a:lnTo>
                  <a:lnTo>
                    <a:pt x="0" y="137"/>
                  </a:lnTo>
                  <a:lnTo>
                    <a:pt x="0" y="135"/>
                  </a:lnTo>
                  <a:lnTo>
                    <a:pt x="0" y="135"/>
                  </a:lnTo>
                  <a:lnTo>
                    <a:pt x="0" y="133"/>
                  </a:lnTo>
                  <a:lnTo>
                    <a:pt x="1" y="131"/>
                  </a:lnTo>
                  <a:lnTo>
                    <a:pt x="2" y="129"/>
                  </a:lnTo>
                  <a:lnTo>
                    <a:pt x="3" y="128"/>
                  </a:lnTo>
                  <a:lnTo>
                    <a:pt x="74" y="56"/>
                  </a:lnTo>
                  <a:lnTo>
                    <a:pt x="73" y="53"/>
                  </a:lnTo>
                  <a:lnTo>
                    <a:pt x="71" y="49"/>
                  </a:lnTo>
                  <a:lnTo>
                    <a:pt x="70" y="45"/>
                  </a:lnTo>
                  <a:lnTo>
                    <a:pt x="70" y="42"/>
                  </a:lnTo>
                  <a:lnTo>
                    <a:pt x="70" y="38"/>
                  </a:lnTo>
                  <a:lnTo>
                    <a:pt x="70" y="34"/>
                  </a:lnTo>
                  <a:lnTo>
                    <a:pt x="70" y="31"/>
                  </a:lnTo>
                  <a:lnTo>
                    <a:pt x="71" y="27"/>
                  </a:lnTo>
                  <a:lnTo>
                    <a:pt x="72" y="24"/>
                  </a:lnTo>
                  <a:lnTo>
                    <a:pt x="74" y="20"/>
                  </a:lnTo>
                  <a:lnTo>
                    <a:pt x="76" y="17"/>
                  </a:lnTo>
                  <a:lnTo>
                    <a:pt x="78" y="14"/>
                  </a:lnTo>
                  <a:lnTo>
                    <a:pt x="81" y="11"/>
                  </a:lnTo>
                  <a:lnTo>
                    <a:pt x="84" y="8"/>
                  </a:lnTo>
                  <a:lnTo>
                    <a:pt x="87" y="6"/>
                  </a:lnTo>
                  <a:lnTo>
                    <a:pt x="90" y="4"/>
                  </a:lnTo>
                  <a:lnTo>
                    <a:pt x="94" y="2"/>
                  </a:lnTo>
                  <a:lnTo>
                    <a:pt x="98" y="1"/>
                  </a:lnTo>
                  <a:lnTo>
                    <a:pt x="101" y="0"/>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grpSp>
    </p:spTree>
    <p:extLst>
      <p:ext uri="{BB962C8B-B14F-4D97-AF65-F5344CB8AC3E}">
        <p14:creationId xmlns:p14="http://schemas.microsoft.com/office/powerpoint/2010/main" val="149744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10" presetClass="entr" presetSubtype="0" fill="hold"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6" grpId="0" animBg="1"/>
      <p:bldP spid="47" grpId="0" animBg="1"/>
      <p:bldP spid="50" grpId="0"/>
      <p:bldP spid="51" grpId="0"/>
      <p:bldP spid="52" grpId="0"/>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12009" y="-41123"/>
            <a:ext cx="9106597" cy="1015663"/>
          </a:xfrm>
          <a:prstGeom prst="rect">
            <a:avLst/>
          </a:prstGeom>
          <a:noFill/>
        </p:spPr>
        <p:txBody>
          <a:bodyPr wrap="none" rtlCol="0">
            <a:spAutoFit/>
          </a:bodyPr>
          <a:lstStyle/>
          <a:p>
            <a:pPr algn="ctr"/>
            <a:r>
              <a:rPr lang="es-PE" sz="3000" b="1" dirty="0"/>
              <a:t>Personas u organizaciones autorizadas a emitir </a:t>
            </a:r>
          </a:p>
          <a:p>
            <a:pPr algn="ctr"/>
            <a:r>
              <a:rPr lang="es-PE" sz="3000" b="1" dirty="0"/>
              <a:t>un certificado de conformidad de mantenimiento (CCM)</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24793" y="974540"/>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7" name="Shape 977"/>
          <p:cNvSpPr txBox="1">
            <a:spLocks/>
          </p:cNvSpPr>
          <p:nvPr/>
        </p:nvSpPr>
        <p:spPr bwMode="auto">
          <a:xfrm>
            <a:off x="289279" y="3446780"/>
            <a:ext cx="2762214" cy="341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ctr" defTabSz="914400" eaLnBrk="1" fontAlgn="base" hangingPunct="1">
              <a:lnSpc>
                <a:spcPct val="100000"/>
              </a:lnSpc>
              <a:spcBef>
                <a:spcPts val="600"/>
              </a:spcBef>
              <a:spcAft>
                <a:spcPts val="600"/>
              </a:spcAft>
            </a:pPr>
            <a:r>
              <a:rPr lang="es-PE" altLang="es-PE" sz="1800" b="1" kern="0" dirty="0">
                <a:solidFill>
                  <a:srgbClr val="C00000"/>
                </a:solidFill>
                <a:latin typeface="+mn-lt"/>
              </a:rPr>
              <a:t>Tener calificación y competencia </a:t>
            </a:r>
            <a:r>
              <a:rPr lang="es-PE" altLang="es-PE" sz="1800" kern="0" dirty="0">
                <a:solidFill>
                  <a:srgbClr val="404040"/>
                </a:solidFill>
                <a:latin typeface="+mn-lt"/>
              </a:rPr>
              <a:t>adecuada para garantizar la emisión apropiada del certificado de conformidad de mantenimiento, asegurando buenas prácticas de mantenimiento y el cumplimiento de todos los requisitos de aeronavegabilidad pertinentes</a:t>
            </a:r>
            <a:endParaRPr kumimoji="0" lang="es-PE" altLang="es-PE" sz="1800" b="0" i="0" u="none" strike="noStrike" kern="0" cap="none" spc="0" normalizeH="0" baseline="0" noProof="0" dirty="0" smtClean="0">
              <a:ln>
                <a:noFill/>
              </a:ln>
              <a:solidFill>
                <a:srgbClr val="404040"/>
              </a:solidFill>
              <a:effectLst/>
              <a:uLnTx/>
              <a:uFillTx/>
              <a:latin typeface="+mn-lt"/>
            </a:endParaRPr>
          </a:p>
        </p:txBody>
      </p:sp>
      <p:sp>
        <p:nvSpPr>
          <p:cNvPr id="20" name="Shape 989"/>
          <p:cNvSpPr>
            <a:spLocks noChangeArrowheads="1"/>
          </p:cNvSpPr>
          <p:nvPr/>
        </p:nvSpPr>
        <p:spPr bwMode="auto">
          <a:xfrm>
            <a:off x="6259513" y="3446780"/>
            <a:ext cx="2731732" cy="341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ctr" defTabSz="914400" eaLnBrk="1" fontAlgn="base" hangingPunct="1">
              <a:lnSpc>
                <a:spcPct val="100000"/>
              </a:lnSpc>
              <a:spcBef>
                <a:spcPts val="600"/>
              </a:spcBef>
              <a:spcAft>
                <a:spcPts val="600"/>
              </a:spcAft>
            </a:pPr>
            <a:r>
              <a:rPr lang="es-PE" altLang="es-PE" sz="1800" kern="0" dirty="0">
                <a:solidFill>
                  <a:srgbClr val="404040"/>
                </a:solidFill>
                <a:latin typeface="+mn-lt"/>
                <a:sym typeface="Open Sans"/>
              </a:rPr>
              <a:t>Tener </a:t>
            </a:r>
            <a:r>
              <a:rPr lang="es-PE" altLang="es-PE" sz="1800" b="1" kern="0" dirty="0">
                <a:solidFill>
                  <a:srgbClr val="C00000"/>
                </a:solidFill>
                <a:latin typeface="+mn-lt"/>
                <a:sym typeface="Open Sans"/>
              </a:rPr>
              <a:t>experiencia real </a:t>
            </a:r>
            <a:r>
              <a:rPr lang="es-PE" altLang="es-PE" sz="1800" kern="0" dirty="0">
                <a:solidFill>
                  <a:srgbClr val="404040"/>
                </a:solidFill>
                <a:latin typeface="+mn-lt"/>
                <a:sym typeface="Open Sans"/>
              </a:rPr>
              <a:t>en mantenimiento de aeronave o componentes de aeronaves en un período de seis (6) meses, en los últimos dos (2) años.</a:t>
            </a:r>
          </a:p>
        </p:txBody>
      </p:sp>
      <p:sp>
        <p:nvSpPr>
          <p:cNvPr id="22" name="Shape 977"/>
          <p:cNvSpPr txBox="1">
            <a:spLocks/>
          </p:cNvSpPr>
          <p:nvPr/>
        </p:nvSpPr>
        <p:spPr bwMode="auto">
          <a:xfrm>
            <a:off x="3289637" y="3446780"/>
            <a:ext cx="2731732" cy="341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ctr" defTabSz="914400" eaLnBrk="1" fontAlgn="base" hangingPunct="1">
              <a:lnSpc>
                <a:spcPct val="100000"/>
              </a:lnSpc>
              <a:spcBef>
                <a:spcPts val="600"/>
              </a:spcBef>
              <a:spcAft>
                <a:spcPts val="600"/>
              </a:spcAft>
            </a:pPr>
            <a:r>
              <a:rPr lang="es-PE" altLang="es-PE" sz="1800" kern="0" dirty="0">
                <a:solidFill>
                  <a:srgbClr val="404040"/>
                </a:solidFill>
                <a:latin typeface="+mn-lt"/>
              </a:rPr>
              <a:t>Estar adecuadamente </a:t>
            </a:r>
            <a:r>
              <a:rPr lang="es-PE" altLang="es-PE" sz="1800" b="1" kern="0" dirty="0">
                <a:solidFill>
                  <a:srgbClr val="C00000"/>
                </a:solidFill>
                <a:latin typeface="+mn-lt"/>
              </a:rPr>
              <a:t>familiarizado con los requerimientos </a:t>
            </a:r>
            <a:r>
              <a:rPr lang="es-PE" altLang="es-PE" sz="1800" kern="0" dirty="0">
                <a:solidFill>
                  <a:srgbClr val="404040"/>
                </a:solidFill>
                <a:latin typeface="+mn-lt"/>
              </a:rPr>
              <a:t>de este reglamento y con los métodos </a:t>
            </a:r>
            <a:r>
              <a:rPr lang="es-PE" altLang="es-PE" sz="1800" b="1" kern="0" dirty="0">
                <a:solidFill>
                  <a:srgbClr val="C00000"/>
                </a:solidFill>
                <a:latin typeface="+mn-lt"/>
              </a:rPr>
              <a:t>y técnicas </a:t>
            </a:r>
            <a:r>
              <a:rPr lang="es-PE" altLang="es-PE" sz="1800" kern="0" dirty="0">
                <a:solidFill>
                  <a:srgbClr val="404040"/>
                </a:solidFill>
                <a:latin typeface="+mn-lt"/>
              </a:rPr>
              <a:t>de inspección, prácticas, equipo y herramientas para determinar la aeronavegabilidad de las aeronaves o componentes de aeronave</a:t>
            </a:r>
            <a:endParaRPr kumimoji="0" lang="es-PE" altLang="es-PE" sz="1800" b="0" i="0" u="none" strike="noStrike" kern="0" cap="none" spc="0" normalizeH="0" baseline="0" noProof="0" dirty="0" smtClean="0">
              <a:ln>
                <a:noFill/>
              </a:ln>
              <a:solidFill>
                <a:srgbClr val="404040"/>
              </a:solidFill>
              <a:effectLst/>
              <a:uLnTx/>
              <a:uFillTx/>
              <a:latin typeface="+mn-lt"/>
            </a:endParaRPr>
          </a:p>
        </p:txBody>
      </p:sp>
      <p:pic>
        <p:nvPicPr>
          <p:cNvPr id="13" name="Picture Placehold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305" b="8305"/>
          <a:stretch>
            <a:fillRect/>
          </a:stretch>
        </p:blipFill>
        <p:spPr>
          <a:xfrm>
            <a:off x="288925" y="1136650"/>
            <a:ext cx="2732088" cy="2212975"/>
          </a:xfrm>
        </p:spPr>
      </p:pic>
      <p:pic>
        <p:nvPicPr>
          <p:cNvPr id="15" name="Picture Placeholder 14"/>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8847" r="8847"/>
          <a:stretch>
            <a:fillRect/>
          </a:stretch>
        </p:blipFill>
        <p:spPr>
          <a:xfrm>
            <a:off x="3289300" y="1136650"/>
            <a:ext cx="2732088" cy="2212975"/>
          </a:xfrm>
        </p:spPr>
      </p:pic>
      <p:pic>
        <p:nvPicPr>
          <p:cNvPr id="14" name="Picture Placeholder 13"/>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30853" r="8541"/>
          <a:stretch/>
        </p:blipFill>
        <p:spPr>
          <a:xfrm>
            <a:off x="6259513" y="1136650"/>
            <a:ext cx="2732087" cy="2212975"/>
          </a:xfrm>
        </p:spPr>
      </p:pic>
    </p:spTree>
    <p:extLst>
      <p:ext uri="{BB962C8B-B14F-4D97-AF65-F5344CB8AC3E}">
        <p14:creationId xmlns:p14="http://schemas.microsoft.com/office/powerpoint/2010/main" val="262810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0"/>
            <a:ext cx="9144000" cy="6858000"/>
          </a:xfrm>
        </p:spPr>
      </p:sp>
    </p:spTree>
    <p:extLst>
      <p:ext uri="{BB962C8B-B14F-4D97-AF65-F5344CB8AC3E}">
        <p14:creationId xmlns:p14="http://schemas.microsoft.com/office/powerpoint/2010/main" val="1015545981"/>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7" b="7807"/>
          <a:stretch>
            <a:fillRect/>
          </a:stretch>
        </p:blipFill>
        <p:spPr/>
      </p:pic>
    </p:spTree>
    <p:extLst>
      <p:ext uri="{BB962C8B-B14F-4D97-AF65-F5344CB8AC3E}">
        <p14:creationId xmlns:p14="http://schemas.microsoft.com/office/powerpoint/2010/main" val="349707578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p:cNvSpPr/>
          <p:nvPr/>
        </p:nvSpPr>
        <p:spPr>
          <a:xfrm>
            <a:off x="0" y="930275"/>
            <a:ext cx="9144000" cy="504983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a:spLocks noChangeArrowheads="1"/>
          </p:cNvSpPr>
          <p:nvPr/>
        </p:nvSpPr>
        <p:spPr bwMode="auto">
          <a:xfrm>
            <a:off x="1879600" y="3357563"/>
            <a:ext cx="540702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n-US" altLang="es-PE" sz="3000" b="1">
                <a:solidFill>
                  <a:srgbClr val="FFFFFF"/>
                </a:solidFill>
              </a:rPr>
              <a:t>Generalidades</a:t>
            </a:r>
            <a:endParaRPr lang="en-US" altLang="es-PE" sz="3000">
              <a:solidFill>
                <a:srgbClr val="FFFFFF"/>
              </a:solidFill>
            </a:endParaRPr>
          </a:p>
        </p:txBody>
      </p:sp>
      <p:sp>
        <p:nvSpPr>
          <p:cNvPr id="11" name="TextBox 10"/>
          <p:cNvSpPr txBox="1">
            <a:spLocks noChangeArrowheads="1"/>
          </p:cNvSpPr>
          <p:nvPr/>
        </p:nvSpPr>
        <p:spPr bwMode="auto">
          <a:xfrm>
            <a:off x="1868488" y="2803525"/>
            <a:ext cx="5407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2400">
                <a:solidFill>
                  <a:srgbClr val="FFFFFF"/>
                </a:solidFill>
              </a:rPr>
              <a:t>Capítulo A</a:t>
            </a:r>
          </a:p>
        </p:txBody>
      </p:sp>
    </p:spTree>
    <p:extLst>
      <p:ext uri="{BB962C8B-B14F-4D97-AF65-F5344CB8AC3E}">
        <p14:creationId xmlns:p14="http://schemas.microsoft.com/office/powerpoint/2010/main" val="39830140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063" b="8063"/>
          <a:stretch>
            <a:fillRect/>
          </a:stretch>
        </p:blipFill>
        <p:spPr>
          <a:xfrm>
            <a:off x="0" y="0"/>
            <a:ext cx="9144000" cy="5194300"/>
          </a:xfrm>
        </p:spPr>
      </p:pic>
      <p:sp>
        <p:nvSpPr>
          <p:cNvPr id="7" name="Text Placeholder 9"/>
          <p:cNvSpPr txBox="1">
            <a:spLocks/>
          </p:cNvSpPr>
          <p:nvPr/>
        </p:nvSpPr>
        <p:spPr>
          <a:xfrm>
            <a:off x="3712779" y="4157663"/>
            <a:ext cx="5094671"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b="1" i="1" dirty="0" smtClean="0">
                <a:solidFill>
                  <a:srgbClr val="FFFFFF"/>
                </a:solidFill>
                <a:latin typeface="Georgia"/>
                <a:cs typeface="Georgia"/>
              </a:rPr>
              <a:t>Competencia</a:t>
            </a:r>
            <a:r>
              <a:rPr lang="es-PE" i="1" dirty="0" smtClean="0">
                <a:solidFill>
                  <a:srgbClr val="FFFFFF"/>
                </a:solidFill>
                <a:latin typeface="Georgia"/>
                <a:cs typeface="Georgia"/>
              </a:rPr>
              <a:t>: Habilidad demostrada para aplicar conocimientos y aptitudes, en base a la educación, formación, pericia y experiencia apropiada.</a:t>
            </a:r>
            <a:endParaRPr lang="es-PE" i="1" dirty="0">
              <a:solidFill>
                <a:srgbClr val="FFFFFF"/>
              </a:solidFill>
              <a:latin typeface="Georgia"/>
              <a:cs typeface="Georgia"/>
            </a:endParaRPr>
          </a:p>
        </p:txBody>
      </p:sp>
    </p:spTree>
    <p:extLst>
      <p:ext uri="{BB962C8B-B14F-4D97-AF65-F5344CB8AC3E}">
        <p14:creationId xmlns:p14="http://schemas.microsoft.com/office/powerpoint/2010/main" val="1521319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286" b="11286"/>
          <a:stretch>
            <a:fillRect/>
          </a:stretch>
        </p:blipFill>
        <p:spPr>
          <a:xfrm>
            <a:off x="0" y="0"/>
            <a:ext cx="9144000" cy="5611813"/>
          </a:xfrm>
        </p:spPr>
      </p:pic>
      <p:sp>
        <p:nvSpPr>
          <p:cNvPr id="6" name="Text Placeholder 9"/>
          <p:cNvSpPr txBox="1">
            <a:spLocks/>
          </p:cNvSpPr>
          <p:nvPr/>
        </p:nvSpPr>
        <p:spPr>
          <a:xfrm>
            <a:off x="367868" y="4436341"/>
            <a:ext cx="5811260"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sz="2000" b="1" i="1" dirty="0">
                <a:solidFill>
                  <a:srgbClr val="FFFF00"/>
                </a:solidFill>
                <a:latin typeface="Georgia"/>
                <a:cs typeface="Georgia"/>
              </a:rPr>
              <a:t>Componente </a:t>
            </a:r>
            <a:r>
              <a:rPr lang="es-PE" sz="2000" b="1" i="1" dirty="0" smtClean="0">
                <a:solidFill>
                  <a:srgbClr val="FFFF00"/>
                </a:solidFill>
                <a:latin typeface="Georgia"/>
                <a:cs typeface="Georgia"/>
              </a:rPr>
              <a:t>con vida útil limitada</a:t>
            </a:r>
            <a:r>
              <a:rPr lang="es-PE" sz="2000" b="1" i="1" dirty="0" smtClean="0">
                <a:solidFill>
                  <a:srgbClr val="FFFFFF"/>
                </a:solidFill>
                <a:latin typeface="Georgia"/>
                <a:cs typeface="Georgia"/>
              </a:rPr>
              <a:t>. </a:t>
            </a:r>
            <a:r>
              <a:rPr lang="es-PE" sz="2000" i="1" dirty="0">
                <a:solidFill>
                  <a:srgbClr val="FFFFFF"/>
                </a:solidFill>
                <a:latin typeface="Georgia"/>
                <a:cs typeface="Georgia"/>
              </a:rPr>
              <a:t>Toda pieza para la cual se especifica un límite obligatorio de reemplazo en el diseño de </a:t>
            </a:r>
            <a:r>
              <a:rPr lang="es-PE" sz="2000" i="1" dirty="0" smtClean="0">
                <a:solidFill>
                  <a:srgbClr val="FFFFFF"/>
                </a:solidFill>
                <a:latin typeface="Georgia"/>
                <a:cs typeface="Georgia"/>
              </a:rPr>
              <a:t>tipo, </a:t>
            </a:r>
            <a:r>
              <a:rPr lang="es-PE" sz="2000" i="1" dirty="0">
                <a:solidFill>
                  <a:srgbClr val="FFFFFF"/>
                </a:solidFill>
                <a:latin typeface="Georgia"/>
                <a:cs typeface="Georgia"/>
              </a:rPr>
              <a:t>la información obligatoria sobre el mantenimiento de la aeronavegabilidad o las instrucciones para el mantenimiento de la aeronavegabilidad</a:t>
            </a:r>
          </a:p>
        </p:txBody>
      </p:sp>
    </p:spTree>
    <p:extLst>
      <p:ext uri="{BB962C8B-B14F-4D97-AF65-F5344CB8AC3E}">
        <p14:creationId xmlns:p14="http://schemas.microsoft.com/office/powerpoint/2010/main" val="3440704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924" b="7924"/>
          <a:stretch>
            <a:fillRect/>
          </a:stretch>
        </p:blipFill>
        <p:spPr>
          <a:xfrm>
            <a:off x="0" y="0"/>
            <a:ext cx="9144000" cy="5130800"/>
          </a:xfrm>
        </p:spPr>
      </p:pic>
      <p:sp>
        <p:nvSpPr>
          <p:cNvPr id="8" name="Text Placeholder 9"/>
          <p:cNvSpPr txBox="1">
            <a:spLocks/>
          </p:cNvSpPr>
          <p:nvPr/>
        </p:nvSpPr>
        <p:spPr>
          <a:xfrm>
            <a:off x="354013" y="4159250"/>
            <a:ext cx="5519737" cy="2070100"/>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b="1" i="1" dirty="0">
                <a:solidFill>
                  <a:srgbClr val="FFFFFF"/>
                </a:solidFill>
                <a:latin typeface="Georgia"/>
                <a:cs typeface="Georgia"/>
              </a:rPr>
              <a:t>Componente de aeronave. </a:t>
            </a:r>
            <a:r>
              <a:rPr lang="es-PE" i="1" dirty="0">
                <a:solidFill>
                  <a:srgbClr val="FFFFFF"/>
                </a:solidFill>
                <a:latin typeface="Georgia"/>
                <a:cs typeface="Georgia"/>
              </a:rPr>
              <a:t>Todo equipo, instrumento, incluyendo motor y hélice o parte de una </a:t>
            </a:r>
            <a:r>
              <a:rPr lang="es-PE" i="1" dirty="0" smtClean="0">
                <a:solidFill>
                  <a:srgbClr val="FFFFFF"/>
                </a:solidFill>
                <a:latin typeface="Georgia"/>
                <a:cs typeface="Georgia"/>
              </a:rPr>
              <a:t>aeronave </a:t>
            </a:r>
            <a:r>
              <a:rPr lang="es-PE" i="1" dirty="0">
                <a:solidFill>
                  <a:srgbClr val="FFFFFF"/>
                </a:solidFill>
                <a:latin typeface="Georgia"/>
                <a:cs typeface="Georgia"/>
              </a:rPr>
              <a:t>que, una vez instalado en ésta, sea esencial para su funcionamiento</a:t>
            </a:r>
          </a:p>
        </p:txBody>
      </p:sp>
    </p:spTree>
    <p:extLst>
      <p:ext uri="{BB962C8B-B14F-4D97-AF65-F5344CB8AC3E}">
        <p14:creationId xmlns:p14="http://schemas.microsoft.com/office/powerpoint/2010/main" val="31135333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3" r="123"/>
          <a:stretch>
            <a:fillRect/>
          </a:stretch>
        </p:blipFill>
        <p:spPr>
          <a:xfrm>
            <a:off x="0" y="0"/>
            <a:ext cx="9144000" cy="5156200"/>
          </a:xfrm>
        </p:spPr>
      </p:pic>
      <p:sp>
        <p:nvSpPr>
          <p:cNvPr id="8" name="Text Placeholder 9"/>
          <p:cNvSpPr txBox="1">
            <a:spLocks/>
          </p:cNvSpPr>
          <p:nvPr/>
        </p:nvSpPr>
        <p:spPr>
          <a:xfrm>
            <a:off x="2833255" y="4212842"/>
            <a:ext cx="6202795" cy="2140661"/>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b="1" i="1" dirty="0">
                <a:solidFill>
                  <a:srgbClr val="FFFFFF"/>
                </a:solidFill>
                <a:latin typeface="Georgia"/>
                <a:cs typeface="Georgia"/>
              </a:rPr>
              <a:t>Condición de aeronavegabilidad: </a:t>
            </a:r>
            <a:r>
              <a:rPr lang="es-PE" i="1" dirty="0">
                <a:solidFill>
                  <a:srgbClr val="FFFFFF"/>
                </a:solidFill>
                <a:latin typeface="Georgia"/>
                <a:cs typeface="Georgia"/>
              </a:rPr>
              <a:t>El estado de una aeronave, componente de aeronave que se ajusta al diseño aprobado correspondiente y está en condiciones de operar de modo seguro.</a:t>
            </a:r>
          </a:p>
        </p:txBody>
      </p:sp>
    </p:spTree>
    <p:extLst>
      <p:ext uri="{BB962C8B-B14F-4D97-AF65-F5344CB8AC3E}">
        <p14:creationId xmlns:p14="http://schemas.microsoft.com/office/powerpoint/2010/main" val="1336958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123" b="7123"/>
          <a:stretch>
            <a:fillRect/>
          </a:stretch>
        </p:blipFill>
        <p:spPr>
          <a:xfrm>
            <a:off x="0" y="0"/>
            <a:ext cx="9144000" cy="5232400"/>
          </a:xfrm>
        </p:spPr>
      </p:pic>
      <p:sp>
        <p:nvSpPr>
          <p:cNvPr id="6" name="Text Placeholder 9"/>
          <p:cNvSpPr txBox="1">
            <a:spLocks/>
          </p:cNvSpPr>
          <p:nvPr/>
        </p:nvSpPr>
        <p:spPr>
          <a:xfrm>
            <a:off x="126125" y="4159250"/>
            <a:ext cx="5747626" cy="2407088"/>
          </a:xfrm>
          <a:prstGeom prst="rect">
            <a:avLst/>
          </a:prstGeom>
          <a:solidFill>
            <a:schemeClr val="accent6"/>
          </a:soli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1" indent="9525" algn="just">
              <a:spcBef>
                <a:spcPts val="600"/>
              </a:spcBef>
              <a:spcAft>
                <a:spcPts val="600"/>
              </a:spcAft>
              <a:buFont typeface="Arial"/>
              <a:buNone/>
              <a:defRPr/>
            </a:pPr>
            <a:r>
              <a:rPr lang="es-PE" sz="2000" b="1" i="1" dirty="0">
                <a:solidFill>
                  <a:srgbClr val="FFFFFF"/>
                </a:solidFill>
                <a:latin typeface="Georgia"/>
                <a:cs typeface="Georgia"/>
              </a:rPr>
              <a:t>Datos de mantenimiento. </a:t>
            </a:r>
            <a:r>
              <a:rPr lang="es-PE" sz="2000" i="1" dirty="0">
                <a:solidFill>
                  <a:srgbClr val="FFFFFF"/>
                </a:solidFill>
                <a:latin typeface="Georgia"/>
                <a:cs typeface="Georgia"/>
              </a:rPr>
              <a:t>Cualquier dato aprobado o aceptado por la AAC del Estado de matrícula necesario para asegurar que la aeronave o componente de aeronave pueda ser mantenida en una condición tal que garantice la aeronavegabilidad de la aeronave, o la operación apropiada del equipo de emergencia u operacional.</a:t>
            </a:r>
          </a:p>
        </p:txBody>
      </p:sp>
    </p:spTree>
    <p:extLst>
      <p:ext uri="{BB962C8B-B14F-4D97-AF65-F5344CB8AC3E}">
        <p14:creationId xmlns:p14="http://schemas.microsoft.com/office/powerpoint/2010/main" val="25823868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5213</TotalTime>
  <Words>2688</Words>
  <Application>Microsoft Office PowerPoint</Application>
  <PresentationFormat>On-screen Show (4:3)</PresentationFormat>
  <Paragraphs>410</Paragraphs>
  <Slides>32</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Avenir Heavy</vt:lpstr>
      <vt:lpstr>Avenir Roman</vt:lpstr>
      <vt:lpstr>Calibri</vt:lpstr>
      <vt:lpstr>Calibri Light</vt:lpstr>
      <vt:lpstr>CIDFont+F1</vt:lpstr>
      <vt:lpstr>CIDFont+F3</vt:lpstr>
      <vt:lpstr>EUAlbertina-Regu</vt:lpstr>
      <vt:lpstr>Georgia</vt:lpstr>
      <vt:lpstr>Open Sans</vt:lpstr>
      <vt:lpstr>Symbol</vt:lpstr>
      <vt:lpstr>Times New Roman</vt:lpstr>
      <vt:lpstr>Office Theme</vt:lpstr>
      <vt:lpstr>PowerPoint Presentation</vt:lpstr>
      <vt:lpstr>CONTENIDO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Barrios, Jorge</cp:lastModifiedBy>
  <cp:revision>135</cp:revision>
  <dcterms:created xsi:type="dcterms:W3CDTF">2017-10-17T05:04:01Z</dcterms:created>
  <dcterms:modified xsi:type="dcterms:W3CDTF">2019-07-15T15:29:23Z</dcterms:modified>
</cp:coreProperties>
</file>