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908" r:id="rId2"/>
  </p:sldMasterIdLst>
  <p:notesMasterIdLst>
    <p:notesMasterId r:id="rId71"/>
  </p:notesMasterIdLst>
  <p:handoutMasterIdLst>
    <p:handoutMasterId r:id="rId72"/>
  </p:handoutMasterIdLst>
  <p:sldIdLst>
    <p:sldId id="533" r:id="rId3"/>
    <p:sldId id="465" r:id="rId4"/>
    <p:sldId id="466" r:id="rId5"/>
    <p:sldId id="467" r:id="rId6"/>
    <p:sldId id="468" r:id="rId7"/>
    <p:sldId id="469" r:id="rId8"/>
    <p:sldId id="470" r:id="rId9"/>
    <p:sldId id="471" r:id="rId10"/>
    <p:sldId id="472" r:id="rId11"/>
    <p:sldId id="473" r:id="rId12"/>
    <p:sldId id="474" r:id="rId13"/>
    <p:sldId id="475"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496" r:id="rId34"/>
    <p:sldId id="497" r:id="rId35"/>
    <p:sldId id="498" r:id="rId36"/>
    <p:sldId id="499" r:id="rId37"/>
    <p:sldId id="500" r:id="rId38"/>
    <p:sldId id="501" r:id="rId39"/>
    <p:sldId id="502" r:id="rId40"/>
    <p:sldId id="503" r:id="rId41"/>
    <p:sldId id="504" r:id="rId42"/>
    <p:sldId id="505" r:id="rId43"/>
    <p:sldId id="506" r:id="rId44"/>
    <p:sldId id="507"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C12"/>
    <a:srgbClr val="0066CC"/>
    <a:srgbClr val="FFDB69"/>
    <a:srgbClr val="996633"/>
    <a:srgbClr val="7F3D43"/>
    <a:srgbClr val="FFCE33"/>
    <a:srgbClr val="774F27"/>
    <a:srgbClr val="9BBB59"/>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5" autoAdjust="0"/>
    <p:restoredTop sz="66791" autoAdjust="0"/>
  </p:normalViewPr>
  <p:slideViewPr>
    <p:cSldViewPr snapToGrid="0">
      <p:cViewPr varScale="1">
        <p:scale>
          <a:sx n="54" d="100"/>
          <a:sy n="54" d="100"/>
        </p:scale>
        <p:origin x="1426" y="29"/>
      </p:cViewPr>
      <p:guideLst>
        <p:guide pos="6623"/>
        <p:guide orient="horz" pos="2463"/>
        <p:guide orient="horz" pos="1797"/>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2EF8FD94-06BB-4750-96EA-2FC2664009BD}" type="presOf" srcId="{48A0F087-753C-4E31-A95B-42E2AB2F7E0B}" destId="{4A1FB3E8-F9A7-4212-85B9-A4D20BB83731}" srcOrd="1" destOrd="0" presId="urn:microsoft.com/office/officeart/2005/8/layout/pyramid1"/>
    <dgm:cxn modelId="{250A80E3-CFD4-4BCE-BA74-C1ECE2E2C71E}" type="presOf" srcId="{5068563B-693E-4476-8FC0-F0F1169B6FCA}" destId="{C554DC49-3ABC-40E4-922B-3428746FF5D5}" srcOrd="0" destOrd="0" presId="urn:microsoft.com/office/officeart/2005/8/layout/pyramid1"/>
    <dgm:cxn modelId="{CC057132-5AAE-4013-A309-374ABFB914DE}" type="presOf" srcId="{48A0F087-753C-4E31-A95B-42E2AB2F7E0B}" destId="{456BD247-50D4-48E4-89EC-C7B66E8C9143}" srcOrd="0" destOrd="0" presId="urn:microsoft.com/office/officeart/2005/8/layout/pyramid1"/>
    <dgm:cxn modelId="{0A65CA66-75B8-4066-A70F-32885A1FD123}" type="presOf" srcId="{E4AE514C-B9DF-462B-B2E8-07BEFC9A0EBA}" destId="{C297003C-A793-4316-BF67-FA93D0D3C988}" srcOrd="0"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C5002A32-F421-4CDB-A9DF-D32ED9BE1E8A}" type="presOf" srcId="{48AF57F7-FF41-44A3-B50B-B21F8FCB974F}" destId="{1C018782-204B-464F-BCE4-45D490C49117}" srcOrd="0" destOrd="0" presId="urn:microsoft.com/office/officeart/2005/8/layout/pyramid1"/>
    <dgm:cxn modelId="{D98F05A8-5624-45BB-B070-B6691FE71BF7}" srcId="{5068563B-693E-4476-8FC0-F0F1169B6FCA}" destId="{48A0F087-753C-4E31-A95B-42E2AB2F7E0B}" srcOrd="0" destOrd="0" parTransId="{D1C7BC76-8E49-4E7A-837B-01FC7AC19C73}" sibTransId="{700442F1-C810-4265-9700-49A39FD9A083}"/>
    <dgm:cxn modelId="{36929256-F6C5-4B0A-B5AE-AA0DBF4807DF}" type="presOf" srcId="{48AF57F7-FF41-44A3-B50B-B21F8FCB974F}" destId="{DBBE3B05-9C3F-4976-A457-056879D870A5}" srcOrd="1" destOrd="0" presId="urn:microsoft.com/office/officeart/2005/8/layout/pyramid1"/>
    <dgm:cxn modelId="{39AD99F1-B28C-4CAC-A997-284FEF2C93BE}" type="presOf" srcId="{E4AE514C-B9DF-462B-B2E8-07BEFC9A0EBA}" destId="{CB6B00A5-BD19-4947-A5FF-C3981EB120B5}" srcOrd="1" destOrd="0" presId="urn:microsoft.com/office/officeart/2005/8/layout/pyramid1"/>
    <dgm:cxn modelId="{F515F9C2-236C-476F-8B3D-B885977D6FDB}" type="presParOf" srcId="{C554DC49-3ABC-40E4-922B-3428746FF5D5}" destId="{A5C95E51-822A-4A0B-8E95-3D9D883AFBC8}" srcOrd="0" destOrd="0" presId="urn:microsoft.com/office/officeart/2005/8/layout/pyramid1"/>
    <dgm:cxn modelId="{0364D73C-BB4C-4A0E-BE45-34D6CEB5DA23}" type="presParOf" srcId="{A5C95E51-822A-4A0B-8E95-3D9D883AFBC8}" destId="{456BD247-50D4-48E4-89EC-C7B66E8C9143}" srcOrd="0" destOrd="0" presId="urn:microsoft.com/office/officeart/2005/8/layout/pyramid1"/>
    <dgm:cxn modelId="{59B8F132-C6C4-464D-8C0F-D429451B2E45}" type="presParOf" srcId="{A5C95E51-822A-4A0B-8E95-3D9D883AFBC8}" destId="{4A1FB3E8-F9A7-4212-85B9-A4D20BB83731}" srcOrd="1" destOrd="0" presId="urn:microsoft.com/office/officeart/2005/8/layout/pyramid1"/>
    <dgm:cxn modelId="{92A90894-1A75-4352-9126-8C766ECBD49B}" type="presParOf" srcId="{C554DC49-3ABC-40E4-922B-3428746FF5D5}" destId="{C8E1FF5E-6875-4139-885B-5EA372BC459E}" srcOrd="1" destOrd="0" presId="urn:microsoft.com/office/officeart/2005/8/layout/pyramid1"/>
    <dgm:cxn modelId="{2B142C6D-1974-4741-8DE8-A94E4D8514DE}" type="presParOf" srcId="{C8E1FF5E-6875-4139-885B-5EA372BC459E}" destId="{C297003C-A793-4316-BF67-FA93D0D3C988}" srcOrd="0" destOrd="0" presId="urn:microsoft.com/office/officeart/2005/8/layout/pyramid1"/>
    <dgm:cxn modelId="{7DBD92BE-3C73-42F2-95D4-9F30DD0533AD}" type="presParOf" srcId="{C8E1FF5E-6875-4139-885B-5EA372BC459E}" destId="{CB6B00A5-BD19-4947-A5FF-C3981EB120B5}" srcOrd="1" destOrd="0" presId="urn:microsoft.com/office/officeart/2005/8/layout/pyramid1"/>
    <dgm:cxn modelId="{CC5833BA-9FA5-4D9C-BCD1-531EADD628CB}" type="presParOf" srcId="{C554DC49-3ABC-40E4-922B-3428746FF5D5}" destId="{6ACE9084-1EC9-4697-A335-9E5CFF7DF069}" srcOrd="2" destOrd="0" presId="urn:microsoft.com/office/officeart/2005/8/layout/pyramid1"/>
    <dgm:cxn modelId="{482B1BCB-E618-4452-AC73-17E848780E0A}" type="presParOf" srcId="{6ACE9084-1EC9-4697-A335-9E5CFF7DF069}" destId="{1C018782-204B-464F-BCE4-45D490C49117}" srcOrd="0" destOrd="0" presId="urn:microsoft.com/office/officeart/2005/8/layout/pyramid1"/>
    <dgm:cxn modelId="{DA194177-B7C3-4DE6-95F4-5564C14E4E9F}"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46998FEF-2F79-416C-8C10-AF8E772E310F}" type="presOf" srcId="{48AF57F7-FF41-44A3-B50B-B21F8FCB974F}" destId="{DBBE3B05-9C3F-4976-A457-056879D870A5}" srcOrd="1"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D98F05A8-5624-45BB-B070-B6691FE71BF7}" srcId="{5068563B-693E-4476-8FC0-F0F1169B6FCA}" destId="{48A0F087-753C-4E31-A95B-42E2AB2F7E0B}" srcOrd="0" destOrd="0" parTransId="{D1C7BC76-8E49-4E7A-837B-01FC7AC19C73}" sibTransId="{700442F1-C810-4265-9700-49A39FD9A083}"/>
    <dgm:cxn modelId="{6CDDE5FE-B795-47D5-9499-0F6AFDB945C4}" type="presOf" srcId="{48A0F087-753C-4E31-A95B-42E2AB2F7E0B}" destId="{4A1FB3E8-F9A7-4212-85B9-A4D20BB83731}" srcOrd="1" destOrd="0" presId="urn:microsoft.com/office/officeart/2005/8/layout/pyramid1"/>
    <dgm:cxn modelId="{14887184-5A22-4681-8671-36E4985577D5}" type="presOf" srcId="{5068563B-693E-4476-8FC0-F0F1169B6FCA}" destId="{C554DC49-3ABC-40E4-922B-3428746FF5D5}" srcOrd="0" destOrd="0" presId="urn:microsoft.com/office/officeart/2005/8/layout/pyramid1"/>
    <dgm:cxn modelId="{0DF8C73A-1E00-40EE-B5AB-8B0C3FE920A6}" type="presOf" srcId="{48AF57F7-FF41-44A3-B50B-B21F8FCB974F}" destId="{1C018782-204B-464F-BCE4-45D490C49117}" srcOrd="0" destOrd="0" presId="urn:microsoft.com/office/officeart/2005/8/layout/pyramid1"/>
    <dgm:cxn modelId="{72B0FF1B-3CA7-49A1-B584-BE842C2EC2A5}" type="presOf" srcId="{E4AE514C-B9DF-462B-B2E8-07BEFC9A0EBA}" destId="{CB6B00A5-BD19-4947-A5FF-C3981EB120B5}" srcOrd="1" destOrd="0" presId="urn:microsoft.com/office/officeart/2005/8/layout/pyramid1"/>
    <dgm:cxn modelId="{B8EA0D2C-4B3F-433A-B2D6-B3EDE98ED43D}" type="presOf" srcId="{E4AE514C-B9DF-462B-B2E8-07BEFC9A0EBA}" destId="{C297003C-A793-4316-BF67-FA93D0D3C988}" srcOrd="0" destOrd="0" presId="urn:microsoft.com/office/officeart/2005/8/layout/pyramid1"/>
    <dgm:cxn modelId="{4BF6A97D-C1BA-4CF7-A942-1C1458A1E95C}" type="presOf" srcId="{48A0F087-753C-4E31-A95B-42E2AB2F7E0B}" destId="{456BD247-50D4-48E4-89EC-C7B66E8C9143}" srcOrd="0" destOrd="0" presId="urn:microsoft.com/office/officeart/2005/8/layout/pyramid1"/>
    <dgm:cxn modelId="{FCA61D9B-D4DA-49A1-9EB7-31F20371BA85}" type="presParOf" srcId="{C554DC49-3ABC-40E4-922B-3428746FF5D5}" destId="{A5C95E51-822A-4A0B-8E95-3D9D883AFBC8}" srcOrd="0" destOrd="0" presId="urn:microsoft.com/office/officeart/2005/8/layout/pyramid1"/>
    <dgm:cxn modelId="{D4BC0D8D-C550-4483-BE32-671249EC4FE5}" type="presParOf" srcId="{A5C95E51-822A-4A0B-8E95-3D9D883AFBC8}" destId="{456BD247-50D4-48E4-89EC-C7B66E8C9143}" srcOrd="0" destOrd="0" presId="urn:microsoft.com/office/officeart/2005/8/layout/pyramid1"/>
    <dgm:cxn modelId="{84A65FD4-67E2-478F-B43E-5CADAD9C9B2C}" type="presParOf" srcId="{A5C95E51-822A-4A0B-8E95-3D9D883AFBC8}" destId="{4A1FB3E8-F9A7-4212-85B9-A4D20BB83731}" srcOrd="1" destOrd="0" presId="urn:microsoft.com/office/officeart/2005/8/layout/pyramid1"/>
    <dgm:cxn modelId="{1ABB47E0-3E9A-4B2C-9369-3066F897B472}" type="presParOf" srcId="{C554DC49-3ABC-40E4-922B-3428746FF5D5}" destId="{C8E1FF5E-6875-4139-885B-5EA372BC459E}" srcOrd="1" destOrd="0" presId="urn:microsoft.com/office/officeart/2005/8/layout/pyramid1"/>
    <dgm:cxn modelId="{AF1918D1-52B3-4A5F-B2E0-81D65E7A6187}" type="presParOf" srcId="{C8E1FF5E-6875-4139-885B-5EA372BC459E}" destId="{C297003C-A793-4316-BF67-FA93D0D3C988}" srcOrd="0" destOrd="0" presId="urn:microsoft.com/office/officeart/2005/8/layout/pyramid1"/>
    <dgm:cxn modelId="{E512047B-D86B-4A78-8046-C2B5D7A7ED86}" type="presParOf" srcId="{C8E1FF5E-6875-4139-885B-5EA372BC459E}" destId="{CB6B00A5-BD19-4947-A5FF-C3981EB120B5}" srcOrd="1" destOrd="0" presId="urn:microsoft.com/office/officeart/2005/8/layout/pyramid1"/>
    <dgm:cxn modelId="{DCE459AE-8B15-40D0-8F1D-FF571BDA7231}" type="presParOf" srcId="{C554DC49-3ABC-40E4-922B-3428746FF5D5}" destId="{6ACE9084-1EC9-4697-A335-9E5CFF7DF069}" srcOrd="2" destOrd="0" presId="urn:microsoft.com/office/officeart/2005/8/layout/pyramid1"/>
    <dgm:cxn modelId="{AE7980A9-6E28-4C10-A549-2B12FB2D65F1}" type="presParOf" srcId="{6ACE9084-1EC9-4697-A335-9E5CFF7DF069}" destId="{1C018782-204B-464F-BCE4-45D490C49117}" srcOrd="0" destOrd="0" presId="urn:microsoft.com/office/officeart/2005/8/layout/pyramid1"/>
    <dgm:cxn modelId="{E406ABDA-63BC-4B12-AD7B-67AA09B65681}"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68563B-693E-4476-8FC0-F0F1169B6FCA}" type="doc">
      <dgm:prSet loTypeId="urn:microsoft.com/office/officeart/2005/8/layout/pyramid1" loCatId="pyramid" qsTypeId="urn:microsoft.com/office/officeart/2005/8/quickstyle/simple1" qsCatId="simple" csTypeId="urn:microsoft.com/office/officeart/2005/8/colors/accent1_2" csCatId="accent1" phldr="1"/>
      <dgm:spPr/>
    </dgm:pt>
    <dgm:pt modelId="{48A0F087-753C-4E31-A95B-42E2AB2F7E0B}">
      <dgm:prSet phldrT="[Text]" custT="1"/>
      <dgm:spPr>
        <a:gradFill flip="none" rotWithShape="0">
          <a:gsLst>
            <a:gs pos="47000">
              <a:srgbClr val="FF0000"/>
            </a:gs>
            <a:gs pos="100000">
              <a:srgbClr val="FFFF00"/>
            </a:gs>
            <a:gs pos="100000">
              <a:schemeClr val="accent6">
                <a:tint val="12000"/>
                <a:satMod val="255000"/>
              </a:schemeClr>
            </a:gs>
          </a:gsLst>
          <a:lin ang="5400000" scaled="0"/>
          <a:tileRect/>
        </a:gradFill>
      </dgm:spPr>
      <dgm:t>
        <a:bodyPr/>
        <a:lstStyle/>
        <a:p>
          <a:pPr algn="ctr"/>
          <a:endParaRPr lang="es-PE" sz="1600" b="1" dirty="0"/>
        </a:p>
        <a:p>
          <a:pPr algn="ctr"/>
          <a:endParaRPr lang="es-PE" sz="1600" b="1" dirty="0"/>
        </a:p>
        <a:p>
          <a:pPr algn="ctr"/>
          <a:r>
            <a:rPr lang="es-PE" sz="1600" b="1" dirty="0">
              <a:solidFill>
                <a:schemeClr val="bg1"/>
              </a:solidFill>
            </a:rPr>
            <a:t>Accidente</a:t>
          </a:r>
        </a:p>
        <a:p>
          <a:pPr algn="ctr"/>
          <a:r>
            <a:rPr lang="es-PE" sz="1600" b="1" dirty="0"/>
            <a:t>Incidente</a:t>
          </a:r>
        </a:p>
      </dgm:t>
    </dgm:pt>
    <dgm:pt modelId="{D1C7BC76-8E49-4E7A-837B-01FC7AC19C73}" type="parTrans" cxnId="{D98F05A8-5624-45BB-B070-B6691FE71BF7}">
      <dgm:prSet/>
      <dgm:spPr/>
      <dgm:t>
        <a:bodyPr/>
        <a:lstStyle/>
        <a:p>
          <a:pPr algn="ctr"/>
          <a:endParaRPr lang="es-PE" sz="1800" b="1"/>
        </a:p>
      </dgm:t>
    </dgm:pt>
    <dgm:pt modelId="{700442F1-C810-4265-9700-49A39FD9A083}" type="sibTrans" cxnId="{D98F05A8-5624-45BB-B070-B6691FE71BF7}">
      <dgm:prSet/>
      <dgm:spPr/>
      <dgm:t>
        <a:bodyPr/>
        <a:lstStyle/>
        <a:p>
          <a:pPr algn="ctr"/>
          <a:endParaRPr lang="es-PE" sz="1800" b="1"/>
        </a:p>
      </dgm:t>
    </dgm:pt>
    <dgm:pt modelId="{E4AE514C-B9DF-462B-B2E8-07BEFC9A0EBA}">
      <dgm:prSet phldrT="[Text]" custT="1"/>
      <dgm:spPr>
        <a:gradFill flip="none" rotWithShape="0">
          <a:gsLst>
            <a:gs pos="43000">
              <a:srgbClr val="FFFF00"/>
            </a:gs>
            <a:gs pos="100000">
              <a:srgbClr val="00B050"/>
            </a:gs>
            <a:gs pos="100000">
              <a:schemeClr val="accent6">
                <a:tint val="12000"/>
                <a:satMod val="255000"/>
              </a:schemeClr>
            </a:gs>
          </a:gsLst>
          <a:lin ang="5400000" scaled="0"/>
          <a:tileRect/>
        </a:gradFill>
      </dgm:spPr>
      <dgm:t>
        <a:bodyPr/>
        <a:lstStyle/>
        <a:p>
          <a:pPr algn="ctr"/>
          <a:r>
            <a:rPr lang="es-PE" sz="2000" b="1" dirty="0"/>
            <a:t>Desviación</a:t>
          </a:r>
        </a:p>
        <a:p>
          <a:pPr algn="ctr"/>
          <a:r>
            <a:rPr lang="es-PE" sz="2000" b="1" dirty="0"/>
            <a:t>Condición de degradación</a:t>
          </a:r>
        </a:p>
      </dgm:t>
    </dgm:pt>
    <dgm:pt modelId="{626F2FD0-0728-48C9-8E56-2F43DF187AA9}" type="parTrans" cxnId="{9A168B59-AFD0-4F29-812C-311E5C57149A}">
      <dgm:prSet/>
      <dgm:spPr/>
      <dgm:t>
        <a:bodyPr/>
        <a:lstStyle/>
        <a:p>
          <a:pPr algn="ctr"/>
          <a:endParaRPr lang="es-PE" sz="1800" b="1"/>
        </a:p>
      </dgm:t>
    </dgm:pt>
    <dgm:pt modelId="{4053B83D-EE35-4268-BEE0-C64BD5EA44CD}" type="sibTrans" cxnId="{9A168B59-AFD0-4F29-812C-311E5C57149A}">
      <dgm:prSet/>
      <dgm:spPr/>
      <dgm:t>
        <a:bodyPr/>
        <a:lstStyle/>
        <a:p>
          <a:pPr algn="ctr"/>
          <a:endParaRPr lang="es-PE" sz="1800" b="1"/>
        </a:p>
      </dgm:t>
    </dgm:pt>
    <dgm:pt modelId="{48AF57F7-FF41-44A3-B50B-B21F8FCB974F}">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dgm:spPr>
      <dgm:t>
        <a:bodyPr/>
        <a:lstStyle/>
        <a:p>
          <a:pPr algn="ctr"/>
          <a:r>
            <a:rPr lang="es-PE" sz="2800" b="1" dirty="0">
              <a:solidFill>
                <a:schemeClr val="bg1"/>
              </a:solidFill>
            </a:rPr>
            <a:t>Condición normal</a:t>
          </a:r>
        </a:p>
      </dgm:t>
    </dgm:pt>
    <dgm:pt modelId="{57644EEB-1C5B-4FCC-AA69-A13B5C9CEEFE}" type="parTrans" cxnId="{46ACD33C-1AFC-440A-9A9C-535953639503}">
      <dgm:prSet/>
      <dgm:spPr/>
      <dgm:t>
        <a:bodyPr/>
        <a:lstStyle/>
        <a:p>
          <a:pPr algn="ctr"/>
          <a:endParaRPr lang="es-PE" sz="1800" b="1"/>
        </a:p>
      </dgm:t>
    </dgm:pt>
    <dgm:pt modelId="{BECC8B4E-F960-4DA2-A472-A6866D53F937}" type="sibTrans" cxnId="{46ACD33C-1AFC-440A-9A9C-535953639503}">
      <dgm:prSet/>
      <dgm:spPr/>
      <dgm:t>
        <a:bodyPr/>
        <a:lstStyle/>
        <a:p>
          <a:pPr algn="ctr"/>
          <a:endParaRPr lang="es-PE" sz="1800" b="1"/>
        </a:p>
      </dgm:t>
    </dgm:pt>
    <dgm:pt modelId="{C554DC49-3ABC-40E4-922B-3428746FF5D5}" type="pres">
      <dgm:prSet presAssocID="{5068563B-693E-4476-8FC0-F0F1169B6FCA}" presName="Name0" presStyleCnt="0">
        <dgm:presLayoutVars>
          <dgm:dir/>
          <dgm:animLvl val="lvl"/>
          <dgm:resizeHandles val="exact"/>
        </dgm:presLayoutVars>
      </dgm:prSet>
      <dgm:spPr/>
    </dgm:pt>
    <dgm:pt modelId="{A5C95E51-822A-4A0B-8E95-3D9D883AFBC8}" type="pres">
      <dgm:prSet presAssocID="{48A0F087-753C-4E31-A95B-42E2AB2F7E0B}" presName="Name8" presStyleCnt="0"/>
      <dgm:spPr/>
    </dgm:pt>
    <dgm:pt modelId="{456BD247-50D4-48E4-89EC-C7B66E8C9143}" type="pres">
      <dgm:prSet presAssocID="{48A0F087-753C-4E31-A95B-42E2AB2F7E0B}" presName="level" presStyleLbl="node1" presStyleIdx="0" presStyleCnt="3" custScaleY="160000">
        <dgm:presLayoutVars>
          <dgm:chMax val="1"/>
          <dgm:bulletEnabled val="1"/>
        </dgm:presLayoutVars>
      </dgm:prSet>
      <dgm:spPr/>
      <dgm:t>
        <a:bodyPr/>
        <a:lstStyle/>
        <a:p>
          <a:endParaRPr lang="es-PE"/>
        </a:p>
      </dgm:t>
    </dgm:pt>
    <dgm:pt modelId="{4A1FB3E8-F9A7-4212-85B9-A4D20BB83731}" type="pres">
      <dgm:prSet presAssocID="{48A0F087-753C-4E31-A95B-42E2AB2F7E0B}" presName="levelTx" presStyleLbl="revTx" presStyleIdx="0" presStyleCnt="0">
        <dgm:presLayoutVars>
          <dgm:chMax val="1"/>
          <dgm:bulletEnabled val="1"/>
        </dgm:presLayoutVars>
      </dgm:prSet>
      <dgm:spPr/>
      <dgm:t>
        <a:bodyPr/>
        <a:lstStyle/>
        <a:p>
          <a:endParaRPr lang="es-PE"/>
        </a:p>
      </dgm:t>
    </dgm:pt>
    <dgm:pt modelId="{C8E1FF5E-6875-4139-885B-5EA372BC459E}" type="pres">
      <dgm:prSet presAssocID="{E4AE514C-B9DF-462B-B2E8-07BEFC9A0EBA}" presName="Name8" presStyleCnt="0"/>
      <dgm:spPr/>
    </dgm:pt>
    <dgm:pt modelId="{C297003C-A793-4316-BF67-FA93D0D3C988}" type="pres">
      <dgm:prSet presAssocID="{E4AE514C-B9DF-462B-B2E8-07BEFC9A0EBA}" presName="level" presStyleLbl="node1" presStyleIdx="1" presStyleCnt="3" custScaleY="124892">
        <dgm:presLayoutVars>
          <dgm:chMax val="1"/>
          <dgm:bulletEnabled val="1"/>
        </dgm:presLayoutVars>
      </dgm:prSet>
      <dgm:spPr/>
      <dgm:t>
        <a:bodyPr/>
        <a:lstStyle/>
        <a:p>
          <a:endParaRPr lang="es-PE"/>
        </a:p>
      </dgm:t>
    </dgm:pt>
    <dgm:pt modelId="{CB6B00A5-BD19-4947-A5FF-C3981EB120B5}" type="pres">
      <dgm:prSet presAssocID="{E4AE514C-B9DF-462B-B2E8-07BEFC9A0EBA}" presName="levelTx" presStyleLbl="revTx" presStyleIdx="0" presStyleCnt="0">
        <dgm:presLayoutVars>
          <dgm:chMax val="1"/>
          <dgm:bulletEnabled val="1"/>
        </dgm:presLayoutVars>
      </dgm:prSet>
      <dgm:spPr/>
      <dgm:t>
        <a:bodyPr/>
        <a:lstStyle/>
        <a:p>
          <a:endParaRPr lang="es-PE"/>
        </a:p>
      </dgm:t>
    </dgm:pt>
    <dgm:pt modelId="{6ACE9084-1EC9-4697-A335-9E5CFF7DF069}" type="pres">
      <dgm:prSet presAssocID="{48AF57F7-FF41-44A3-B50B-B21F8FCB974F}" presName="Name8" presStyleCnt="0"/>
      <dgm:spPr/>
    </dgm:pt>
    <dgm:pt modelId="{1C018782-204B-464F-BCE4-45D490C49117}" type="pres">
      <dgm:prSet presAssocID="{48AF57F7-FF41-44A3-B50B-B21F8FCB974F}" presName="level" presStyleLbl="node1" presStyleIdx="2" presStyleCnt="3" custScaleY="162892" custLinFactNeighborX="-347">
        <dgm:presLayoutVars>
          <dgm:chMax val="1"/>
          <dgm:bulletEnabled val="1"/>
        </dgm:presLayoutVars>
      </dgm:prSet>
      <dgm:spPr/>
      <dgm:t>
        <a:bodyPr/>
        <a:lstStyle/>
        <a:p>
          <a:endParaRPr lang="es-PE"/>
        </a:p>
      </dgm:t>
    </dgm:pt>
    <dgm:pt modelId="{DBBE3B05-9C3F-4976-A457-056879D870A5}" type="pres">
      <dgm:prSet presAssocID="{48AF57F7-FF41-44A3-B50B-B21F8FCB974F}" presName="levelTx" presStyleLbl="revTx" presStyleIdx="0" presStyleCnt="0">
        <dgm:presLayoutVars>
          <dgm:chMax val="1"/>
          <dgm:bulletEnabled val="1"/>
        </dgm:presLayoutVars>
      </dgm:prSet>
      <dgm:spPr/>
      <dgm:t>
        <a:bodyPr/>
        <a:lstStyle/>
        <a:p>
          <a:endParaRPr lang="es-PE"/>
        </a:p>
      </dgm:t>
    </dgm:pt>
  </dgm:ptLst>
  <dgm:cxnLst>
    <dgm:cxn modelId="{9A168B59-AFD0-4F29-812C-311E5C57149A}" srcId="{5068563B-693E-4476-8FC0-F0F1169B6FCA}" destId="{E4AE514C-B9DF-462B-B2E8-07BEFC9A0EBA}" srcOrd="1" destOrd="0" parTransId="{626F2FD0-0728-48C9-8E56-2F43DF187AA9}" sibTransId="{4053B83D-EE35-4268-BEE0-C64BD5EA44CD}"/>
    <dgm:cxn modelId="{99202865-8768-4D16-B50F-22303AE18EDB}" type="presOf" srcId="{E4AE514C-B9DF-462B-B2E8-07BEFC9A0EBA}" destId="{C297003C-A793-4316-BF67-FA93D0D3C988}" srcOrd="0" destOrd="0" presId="urn:microsoft.com/office/officeart/2005/8/layout/pyramid1"/>
    <dgm:cxn modelId="{7CB4A683-71AB-47BD-9778-0A068355D9F2}" type="presOf" srcId="{48A0F087-753C-4E31-A95B-42E2AB2F7E0B}" destId="{456BD247-50D4-48E4-89EC-C7B66E8C9143}" srcOrd="0" destOrd="0" presId="urn:microsoft.com/office/officeart/2005/8/layout/pyramid1"/>
    <dgm:cxn modelId="{9C5006DC-7448-4B70-85E1-F77340E47B23}" type="presOf" srcId="{48AF57F7-FF41-44A3-B50B-B21F8FCB974F}" destId="{1C018782-204B-464F-BCE4-45D490C49117}" srcOrd="0" destOrd="0" presId="urn:microsoft.com/office/officeart/2005/8/layout/pyramid1"/>
    <dgm:cxn modelId="{5E9EE724-3EB7-4A11-AAC6-5DCB1A7E9950}" type="presOf" srcId="{48A0F087-753C-4E31-A95B-42E2AB2F7E0B}" destId="{4A1FB3E8-F9A7-4212-85B9-A4D20BB83731}" srcOrd="1" destOrd="0" presId="urn:microsoft.com/office/officeart/2005/8/layout/pyramid1"/>
    <dgm:cxn modelId="{46ACD33C-1AFC-440A-9A9C-535953639503}" srcId="{5068563B-693E-4476-8FC0-F0F1169B6FCA}" destId="{48AF57F7-FF41-44A3-B50B-B21F8FCB974F}" srcOrd="2" destOrd="0" parTransId="{57644EEB-1C5B-4FCC-AA69-A13B5C9CEEFE}" sibTransId="{BECC8B4E-F960-4DA2-A472-A6866D53F937}"/>
    <dgm:cxn modelId="{D98F05A8-5624-45BB-B070-B6691FE71BF7}" srcId="{5068563B-693E-4476-8FC0-F0F1169B6FCA}" destId="{48A0F087-753C-4E31-A95B-42E2AB2F7E0B}" srcOrd="0" destOrd="0" parTransId="{D1C7BC76-8E49-4E7A-837B-01FC7AC19C73}" sibTransId="{700442F1-C810-4265-9700-49A39FD9A083}"/>
    <dgm:cxn modelId="{76ADE1D9-D93C-457C-86B9-7EF523A38ACD}" type="presOf" srcId="{5068563B-693E-4476-8FC0-F0F1169B6FCA}" destId="{C554DC49-3ABC-40E4-922B-3428746FF5D5}" srcOrd="0" destOrd="0" presId="urn:microsoft.com/office/officeart/2005/8/layout/pyramid1"/>
    <dgm:cxn modelId="{88D3F9E0-60D5-4B22-8655-B0619F31C867}" type="presOf" srcId="{48AF57F7-FF41-44A3-B50B-B21F8FCB974F}" destId="{DBBE3B05-9C3F-4976-A457-056879D870A5}" srcOrd="1" destOrd="0" presId="urn:microsoft.com/office/officeart/2005/8/layout/pyramid1"/>
    <dgm:cxn modelId="{4B5416B2-851D-473E-8DEF-4CBC072B1E7E}" type="presOf" srcId="{E4AE514C-B9DF-462B-B2E8-07BEFC9A0EBA}" destId="{CB6B00A5-BD19-4947-A5FF-C3981EB120B5}" srcOrd="1" destOrd="0" presId="urn:microsoft.com/office/officeart/2005/8/layout/pyramid1"/>
    <dgm:cxn modelId="{75C012EE-23C0-4B47-B3FB-BB1539F25F48}" type="presParOf" srcId="{C554DC49-3ABC-40E4-922B-3428746FF5D5}" destId="{A5C95E51-822A-4A0B-8E95-3D9D883AFBC8}" srcOrd="0" destOrd="0" presId="urn:microsoft.com/office/officeart/2005/8/layout/pyramid1"/>
    <dgm:cxn modelId="{08500966-CA07-4BB1-A718-873B28F59E98}" type="presParOf" srcId="{A5C95E51-822A-4A0B-8E95-3D9D883AFBC8}" destId="{456BD247-50D4-48E4-89EC-C7B66E8C9143}" srcOrd="0" destOrd="0" presId="urn:microsoft.com/office/officeart/2005/8/layout/pyramid1"/>
    <dgm:cxn modelId="{648BEF5A-74F6-4DBF-A9B5-2091DC448013}" type="presParOf" srcId="{A5C95E51-822A-4A0B-8E95-3D9D883AFBC8}" destId="{4A1FB3E8-F9A7-4212-85B9-A4D20BB83731}" srcOrd="1" destOrd="0" presId="urn:microsoft.com/office/officeart/2005/8/layout/pyramid1"/>
    <dgm:cxn modelId="{105EBFB3-185B-4BD7-859D-3170002BFBA6}" type="presParOf" srcId="{C554DC49-3ABC-40E4-922B-3428746FF5D5}" destId="{C8E1FF5E-6875-4139-885B-5EA372BC459E}" srcOrd="1" destOrd="0" presId="urn:microsoft.com/office/officeart/2005/8/layout/pyramid1"/>
    <dgm:cxn modelId="{804BBB12-74C1-47DD-BFD8-9EF98B572D53}" type="presParOf" srcId="{C8E1FF5E-6875-4139-885B-5EA372BC459E}" destId="{C297003C-A793-4316-BF67-FA93D0D3C988}" srcOrd="0" destOrd="0" presId="urn:microsoft.com/office/officeart/2005/8/layout/pyramid1"/>
    <dgm:cxn modelId="{436B0EB8-5FFC-41F9-9759-8BBCC01933B3}" type="presParOf" srcId="{C8E1FF5E-6875-4139-885B-5EA372BC459E}" destId="{CB6B00A5-BD19-4947-A5FF-C3981EB120B5}" srcOrd="1" destOrd="0" presId="urn:microsoft.com/office/officeart/2005/8/layout/pyramid1"/>
    <dgm:cxn modelId="{6EDA5434-E871-4935-9C68-46C0DE2298B3}" type="presParOf" srcId="{C554DC49-3ABC-40E4-922B-3428746FF5D5}" destId="{6ACE9084-1EC9-4697-A335-9E5CFF7DF069}" srcOrd="2" destOrd="0" presId="urn:microsoft.com/office/officeart/2005/8/layout/pyramid1"/>
    <dgm:cxn modelId="{744886C8-404B-4DB3-A3A7-9563D6C7D5C1}" type="presParOf" srcId="{6ACE9084-1EC9-4697-A335-9E5CFF7DF069}" destId="{1C018782-204B-464F-BCE4-45D490C49117}" srcOrd="0" destOrd="0" presId="urn:microsoft.com/office/officeart/2005/8/layout/pyramid1"/>
    <dgm:cxn modelId="{53910A4C-4BC5-4E49-8190-FBA2D3F7D462}" type="presParOf" srcId="{6ACE9084-1EC9-4697-A335-9E5CFF7DF069}" destId="{DBBE3B05-9C3F-4976-A457-056879D87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BD247-50D4-48E4-89EC-C7B66E8C9143}">
      <dsp:nvSpPr>
        <dsp:cNvPr id="0" name=""/>
        <dsp:cNvSpPr/>
      </dsp:nvSpPr>
      <dsp:spPr>
        <a:xfrm>
          <a:off x="1196634" y="0"/>
          <a:ext cx="1330591" cy="1446532"/>
        </a:xfrm>
        <a:prstGeom prst="trapezoid">
          <a:avLst>
            <a:gd name="adj" fmla="val 50000"/>
          </a:avLst>
        </a:prstGeom>
        <a:gradFill flip="none" rotWithShape="0">
          <a:gsLst>
            <a:gs pos="47000">
              <a:srgbClr val="FF0000"/>
            </a:gs>
            <a:gs pos="100000">
              <a:srgbClr val="FFFF0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endParaRPr lang="es-PE" sz="1600" b="1" kern="1200" dirty="0"/>
        </a:p>
        <a:p>
          <a:pPr lvl="0" algn="ctr" defTabSz="711200">
            <a:lnSpc>
              <a:spcPct val="90000"/>
            </a:lnSpc>
            <a:spcBef>
              <a:spcPct val="0"/>
            </a:spcBef>
            <a:spcAft>
              <a:spcPct val="35000"/>
            </a:spcAft>
          </a:pPr>
          <a:r>
            <a:rPr lang="es-PE" sz="1600" b="1" kern="1200" dirty="0">
              <a:solidFill>
                <a:schemeClr val="bg1"/>
              </a:solidFill>
            </a:rPr>
            <a:t>Accidente</a:t>
          </a:r>
        </a:p>
        <a:p>
          <a:pPr lvl="0" algn="ctr" defTabSz="711200">
            <a:lnSpc>
              <a:spcPct val="90000"/>
            </a:lnSpc>
            <a:spcBef>
              <a:spcPct val="0"/>
            </a:spcBef>
            <a:spcAft>
              <a:spcPct val="35000"/>
            </a:spcAft>
          </a:pPr>
          <a:r>
            <a:rPr lang="es-PE" sz="1600" b="1" kern="1200" dirty="0"/>
            <a:t>Incidente</a:t>
          </a:r>
        </a:p>
      </dsp:txBody>
      <dsp:txXfrm>
        <a:off x="1196634" y="0"/>
        <a:ext cx="1330591" cy="1446532"/>
      </dsp:txXfrm>
    </dsp:sp>
    <dsp:sp modelId="{C297003C-A793-4316-BF67-FA93D0D3C988}">
      <dsp:nvSpPr>
        <dsp:cNvPr id="0" name=""/>
        <dsp:cNvSpPr/>
      </dsp:nvSpPr>
      <dsp:spPr>
        <a:xfrm>
          <a:off x="677321" y="1446532"/>
          <a:ext cx="2369218" cy="1129127"/>
        </a:xfrm>
        <a:prstGeom prst="trapezoid">
          <a:avLst>
            <a:gd name="adj" fmla="val 45992"/>
          </a:avLst>
        </a:prstGeom>
        <a:gradFill flip="none" rotWithShape="0">
          <a:gsLst>
            <a:gs pos="43000">
              <a:srgbClr val="FFFF00"/>
            </a:gs>
            <a:gs pos="100000">
              <a:srgbClr val="00B050"/>
            </a:gs>
            <a:gs pos="100000">
              <a:schemeClr val="accent6">
                <a:tint val="12000"/>
                <a:satMod val="255000"/>
              </a:schemeClr>
            </a:gs>
          </a:gsLst>
          <a:lin ang="5400000" scaled="0"/>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PE" sz="2000" b="1" kern="1200" dirty="0"/>
            <a:t>Desviación</a:t>
          </a:r>
        </a:p>
        <a:p>
          <a:pPr lvl="0" algn="ctr" defTabSz="889000">
            <a:lnSpc>
              <a:spcPct val="90000"/>
            </a:lnSpc>
            <a:spcBef>
              <a:spcPct val="0"/>
            </a:spcBef>
            <a:spcAft>
              <a:spcPct val="35000"/>
            </a:spcAft>
          </a:pPr>
          <a:r>
            <a:rPr lang="es-PE" sz="2000" b="1" kern="1200" dirty="0"/>
            <a:t>Condición de degradación</a:t>
          </a:r>
        </a:p>
      </dsp:txBody>
      <dsp:txXfrm>
        <a:off x="1091934" y="1446532"/>
        <a:ext cx="1539992" cy="1129127"/>
      </dsp:txXfrm>
    </dsp:sp>
    <dsp:sp modelId="{1C018782-204B-464F-BCE4-45D490C49117}">
      <dsp:nvSpPr>
        <dsp:cNvPr id="0" name=""/>
        <dsp:cNvSpPr/>
      </dsp:nvSpPr>
      <dsp:spPr>
        <a:xfrm>
          <a:off x="0" y="2575660"/>
          <a:ext cx="3723861" cy="1472678"/>
        </a:xfrm>
        <a:prstGeom prst="trapezoid">
          <a:avLst>
            <a:gd name="adj" fmla="val 45992"/>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PE" sz="2800" b="1" kern="1200" dirty="0">
              <a:solidFill>
                <a:schemeClr val="bg1"/>
              </a:solidFill>
            </a:rPr>
            <a:t>Condición normal</a:t>
          </a:r>
        </a:p>
      </dsp:txBody>
      <dsp:txXfrm>
        <a:off x="651675" y="2575660"/>
        <a:ext cx="2420509" cy="147267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13/10/2018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13/10/2018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72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donde obtengo datos (reactivas, predictivas y proactivas) dar ejemplos.</a:t>
            </a:r>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627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Conocida como base de datos. Sistema que permite almacenar y procesar dato dependiendo la dimensión y complejidad.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41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SDCPS - </a:t>
            </a:r>
            <a:r>
              <a:rPr lang="es-PE" dirty="0" err="1" smtClean="0"/>
              <a:t>Tipicos</a:t>
            </a:r>
            <a:r>
              <a:rPr lang="es-PE" dirty="0" smtClean="0"/>
              <a:t> recursos de datos e información de  seguridad operacional</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19203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SDCPS - </a:t>
            </a:r>
            <a:r>
              <a:rPr lang="es-PE" dirty="0" err="1" smtClean="0"/>
              <a:t>Tipicos</a:t>
            </a:r>
            <a:r>
              <a:rPr lang="es-PE" dirty="0" smtClean="0"/>
              <a:t> recursos de datos e información de  seguridad operacional</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25514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base de datos nos permite identificar los riesgos principales para la organización. (ejemplos CFIT,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Runway</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Excursion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etc.)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1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Esta es la forma como debe lucir una base de datos – </a:t>
            </a:r>
          </a:p>
          <a:p>
            <a:pPr marL="171450" indent="-171450">
              <a:buFont typeface="Arial" panose="020B0604020202020204" pitchFamily="34" charset="0"/>
              <a:buChar char="•"/>
            </a:pPr>
            <a:r>
              <a:rPr lang="es-PE" dirty="0" smtClean="0"/>
              <a:t>Prioridad es basada en nivel de riesgo, por lo </a:t>
            </a:r>
            <a:r>
              <a:rPr lang="es-PE" smtClean="0"/>
              <a:t>que el punto </a:t>
            </a:r>
            <a:r>
              <a:rPr lang="es-PE" dirty="0" smtClean="0"/>
              <a:t>de partida es el que tiene nivel de riesgo alto (muertes, daños potenciales a los equipos)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0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Son los</a:t>
            </a:r>
            <a:r>
              <a:rPr lang="es-PE" baseline="0" dirty="0" smtClean="0"/>
              <a:t> que tienen el mayor nivel de riesgo, los de color rojo (ALTO primero, MODERADO Segundo y BAJO como tercero</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55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Un proveedor que tiene 5 años y tiene suficiente data, (Fase 3). Verifican del mayor riesgoso al más bajo</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Estos fueron clasificados como riesgo muy alto</a:t>
            </a:r>
          </a:p>
          <a:p>
            <a:pPr marL="171450" indent="-171450">
              <a:buFont typeface="Arial" panose="020B0604020202020204" pitchFamily="34" charset="0"/>
              <a:buChar char="•"/>
            </a:pPr>
            <a:r>
              <a:rPr lang="es-PE" dirty="0" smtClean="0"/>
              <a:t>Primer paso es buscar los riesgos</a:t>
            </a:r>
            <a:r>
              <a:rPr lang="es-PE" baseline="0" dirty="0" smtClean="0"/>
              <a:t> principales (IDENTIFICAR)</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3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Identificar </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01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Como estamos hoy</a:t>
            </a:r>
          </a:p>
          <a:p>
            <a:pPr marL="171450" indent="-171450">
              <a:buFont typeface="Arial" panose="020B0604020202020204" pitchFamily="34" charset="0"/>
              <a:buChar char="•"/>
            </a:pPr>
            <a:r>
              <a:rPr lang="es-PE" dirty="0" smtClean="0"/>
              <a:t>Como quiero estar en un tiempo determinado</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30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1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Fijar objetivos</a:t>
            </a:r>
          </a:p>
          <a:p>
            <a:pPr marL="171450" indent="-171450">
              <a:buFont typeface="Arial" panose="020B0604020202020204" pitchFamily="34" charset="0"/>
              <a:buChar char="•"/>
            </a:pPr>
            <a:r>
              <a:rPr lang="es-PE" dirty="0" smtClean="0"/>
              <a:t>Como quiero que se vea en el futuro</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675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Como </a:t>
            </a:r>
            <a:r>
              <a:rPr lang="es-PE" dirty="0" err="1" smtClean="0"/>
              <a:t>quiereo</a:t>
            </a:r>
            <a:r>
              <a:rPr lang="es-PE" dirty="0" smtClean="0"/>
              <a:t> que se vea</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42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Primero necesito un punto de partida</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54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arenR"/>
            </a:pPr>
            <a:r>
              <a:rPr lang="es-PE" dirty="0" smtClean="0"/>
              <a:t>Cual es el dato actual – 100 salidas de pista por 1’000,000 operaciones (año 2017)</a:t>
            </a:r>
          </a:p>
          <a:p>
            <a:pPr marL="228600" indent="-228600">
              <a:buFont typeface="+mj-lt"/>
              <a:buAutoNum type="arabicParen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10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PE" dirty="0" smtClean="0"/>
              <a:t>PASO 2:</a:t>
            </a:r>
          </a:p>
          <a:p>
            <a:pPr marL="0" indent="0">
              <a:buFont typeface="Arial" panose="020B0604020202020204" pitchFamily="34" charset="0"/>
              <a:buNone/>
            </a:pPr>
            <a:endParaRPr lang="es-PE" dirty="0" smtClean="0"/>
          </a:p>
          <a:p>
            <a:pPr marL="171450" indent="-171450">
              <a:buFont typeface="Arial" panose="020B0604020202020204" pitchFamily="34" charset="0"/>
              <a:buChar char="•"/>
            </a:pPr>
            <a:r>
              <a:rPr lang="es-PE" b="1" dirty="0" smtClean="0"/>
              <a:t>Meta – A donde quiero llegar</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FIJAR LAS METAS usar el SMART</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Resultado deseado: reducir el 50% de salidas de pista en los próximos cuatro años</a:t>
            </a:r>
          </a:p>
          <a:p>
            <a:pPr marL="171450" indent="-171450">
              <a:buFont typeface="Arial" panose="020B0604020202020204" pitchFamily="34" charset="0"/>
              <a:buChar char="•"/>
            </a:pPr>
            <a:endParaRPr lang="es-PE" dirty="0" smtClean="0"/>
          </a:p>
          <a:p>
            <a:pPr marL="171450" indent="-171450">
              <a:buFont typeface="Arial" panose="020B0604020202020204" pitchFamily="34" charset="0"/>
              <a:buChar char="•"/>
            </a:pPr>
            <a:r>
              <a:rPr lang="es-PE" dirty="0" smtClean="0"/>
              <a:t>Un objetivo no puede ser solo</a:t>
            </a:r>
            <a:r>
              <a:rPr lang="es-PE" baseline="0" dirty="0" smtClean="0"/>
              <a:t> reducir, debe considerar en que tiempo</a:t>
            </a:r>
          </a:p>
          <a:p>
            <a:pPr marL="171450" indent="-171450">
              <a:buFont typeface="Arial" panose="020B0604020202020204" pitchFamily="34" charset="0"/>
              <a:buChar char="•"/>
            </a:pPr>
            <a:endParaRPr lang="es-PE" baseline="0" dirty="0" smtClean="0"/>
          </a:p>
          <a:p>
            <a:pPr marL="171450" indent="-171450">
              <a:buFont typeface="Arial" panose="020B0604020202020204" pitchFamily="34" charset="0"/>
              <a:buChar char="•"/>
            </a:pPr>
            <a:r>
              <a:rPr lang="es-PE" baseline="0" dirty="0" smtClean="0"/>
              <a:t>Necesitamos SPI</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089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Definir forma de medir: Esta es el indicador</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46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En muchos Estados y proveedores de servicios maduros , los SPI se dividen en diferentes tipos. La siguiente sección describe estos diferentes tipos. Sin embargo, es más importante que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se identifiquen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SPI que clasificarlos.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smtClean="0">
                <a:ln>
                  <a:noFill/>
                </a:ln>
                <a:solidFill>
                  <a:prstClr val="black"/>
                </a:solidFill>
                <a:effectLst/>
                <a:uLnTx/>
                <a:uFillTx/>
                <a:latin typeface="+mn-lt"/>
                <a:ea typeface="+mn-ea"/>
                <a:cs typeface="+mn-cs"/>
              </a:rPr>
              <a:t>Lagging</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Es lo que paso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4.3.1	Tipos de indicadores de seguridad operacional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Cualitativos y Cuantitativos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4.3.1.1	Como sus nombres lo indican,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cuantitativos se refieren a medir por la cantidad (total),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lugar de su calidad, mientras que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cualitativos son descriptivos en lugar de ser una cantidad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indicadores cuantitativos son generalmente más preferidos que los indicadores cualitativos porque son más fáciles de contar y comparar. Pero la elección del indicador más importante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depende de la disponibilidad de datos confiables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puedan medirse cuantitativamente. En última instancia, la alta gerencia desea saber si la organización probablemente alcanzará o no su objetivo de seguridad operacional. ¿La evidencia necesaria necesita ser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 forma de datos comparables y generalizables (cuantitativos)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imagen descriptiva de la situación de seguridad (cualitativa)?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Cada opción, cualitativa o cuantitativa, involucra diferentes tipos de SPI, que se pueden lograr mejor mediante un proceso de selección de SPI. Una combinación de enfoques es útil en muchas situaciones y puede resolver muchos de los problemas que pueden surgir al adoptar un enfoque único. Un ejemplo de indicador cualitativo para un proveedor de servicios podría ser la evaluación de la cultura de seguridad o para el Estado la madurez del SMS de los proveedores de servicios en un sector particular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14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600"/>
              </a:spcBef>
              <a:spcAft>
                <a:spcPts val="600"/>
              </a:spcAft>
              <a:buClrTx/>
              <a:buSzTx/>
              <a:buFontTx/>
              <a:buNone/>
              <a:tabLst>
                <a:tab pos="685800" algn="l"/>
              </a:tabLst>
              <a:defRPr/>
            </a:pPr>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ES" b="1" dirty="0" smtClean="0"/>
              <a:t>SPIs Reactivos (de resultados)</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PE" b="0" dirty="0" smtClean="0"/>
              <a:t>4.3.1.3	 Los SPI de resultados miden eventos que </a:t>
            </a:r>
            <a:r>
              <a:rPr lang="es-PE" b="1" dirty="0" smtClean="0"/>
              <a:t>ya han ocurrido</a:t>
            </a:r>
            <a:r>
              <a:rPr lang="es-PE" b="0" dirty="0" smtClean="0"/>
              <a:t>. También se los conoce como "</a:t>
            </a:r>
            <a:r>
              <a:rPr lang="es-PE" b="1" dirty="0" smtClean="0"/>
              <a:t>SPI basados en resultados</a:t>
            </a:r>
            <a:r>
              <a:rPr lang="es-PE" b="0" dirty="0" smtClean="0"/>
              <a:t>". Los SPI de resultados son normalmente (pero no siempre) los resultados negativos que la organización intenta evitar.</a:t>
            </a:r>
          </a:p>
          <a:p>
            <a:pPr marL="0" marR="0" algn="just">
              <a:lnSpc>
                <a:spcPct val="115000"/>
              </a:lnSpc>
              <a:spcBef>
                <a:spcPts val="600"/>
              </a:spcBef>
              <a:spcAft>
                <a:spcPts val="600"/>
              </a:spcAft>
              <a:tabLst>
                <a:tab pos="685800" algn="l"/>
              </a:tabLst>
            </a:pPr>
            <a:endParaRPr lang="es-PE" b="0" dirty="0" smtClean="0"/>
          </a:p>
          <a:p>
            <a:pPr marL="0" marR="0" algn="just">
              <a:lnSpc>
                <a:spcPct val="115000"/>
              </a:lnSpc>
              <a:spcBef>
                <a:spcPts val="600"/>
              </a:spcBef>
              <a:spcAft>
                <a:spcPts val="600"/>
              </a:spcAft>
              <a:tabLst>
                <a:tab pos="685800" algn="l"/>
              </a:tabLst>
            </a:pPr>
            <a:r>
              <a:rPr lang="es-PE" b="0" dirty="0" smtClean="0"/>
              <a:t>4.3.1.4	Los SPI de resultados ayudan a la organización a </a:t>
            </a:r>
            <a:r>
              <a:rPr lang="es-PE" b="1" dirty="0" smtClean="0"/>
              <a:t>comprender lo que sucedió en el pasado</a:t>
            </a:r>
            <a:r>
              <a:rPr lang="es-PE" b="0" dirty="0" smtClean="0"/>
              <a:t>. Son útiles para </a:t>
            </a:r>
            <a:r>
              <a:rPr lang="es-PE" b="1" dirty="0" smtClean="0"/>
              <a:t>tendencias a largo plazo</a:t>
            </a:r>
            <a:r>
              <a:rPr lang="es-PE" b="0" dirty="0" smtClean="0"/>
              <a:t>. Se pueden usar como un indicador de alto nivel o como una indicación de </a:t>
            </a:r>
            <a:r>
              <a:rPr lang="es-PE" b="1" dirty="0" smtClean="0"/>
              <a:t>tipos o lugares específicos de ocurrencia</a:t>
            </a:r>
            <a:r>
              <a:rPr lang="es-PE" b="0" dirty="0" smtClean="0"/>
              <a:t>, por ejemplo: "tipos de </a:t>
            </a:r>
            <a:r>
              <a:rPr lang="es-PE" b="1" dirty="0" smtClean="0"/>
              <a:t>accidentes por tipo de aeronave</a:t>
            </a:r>
            <a:r>
              <a:rPr lang="es-PE" b="0" dirty="0" smtClean="0"/>
              <a:t>" o "tipos de </a:t>
            </a:r>
            <a:r>
              <a:rPr lang="es-PE" b="1" dirty="0" smtClean="0"/>
              <a:t>incidentes específicos por región</a:t>
            </a:r>
            <a:r>
              <a:rPr lang="es-PE" b="0" dirty="0" smtClean="0"/>
              <a:t>". Debido a que los SPI de resultados miden los resultados de seguridad operacional, </a:t>
            </a:r>
            <a:r>
              <a:rPr lang="es-PE" b="1" dirty="0" smtClean="0"/>
              <a:t>pueden medir la efectividad de las medidas de mitigación </a:t>
            </a:r>
            <a:r>
              <a:rPr lang="es-PE" b="0" dirty="0" smtClean="0"/>
              <a:t>de seguridad operacional. Son efectivos para validar el rendimiento general de seguridad operacional del sistema. Por ejemplo, monitorear el </a:t>
            </a:r>
            <a:r>
              <a:rPr lang="es-PE" b="1" dirty="0" smtClean="0"/>
              <a:t>'número de colisiones de rampas por número de movimientos entre vehículos luego de un rediseño de marcas de rampa'</a:t>
            </a:r>
            <a:r>
              <a:rPr lang="es-PE" b="0" dirty="0" smtClean="0"/>
              <a:t> proporciona una medida de la efectividad de las nuevas marcas (suponiendo que nada más haya cambiado). La reducción en colisiones valida una mejora en el rendimiento de seguridad operacional general del sistema de rampa; que bien podría ser atribuible al cambio en cuestión.</a:t>
            </a:r>
          </a:p>
          <a:p>
            <a:pPr marL="0" marR="0" algn="just">
              <a:lnSpc>
                <a:spcPct val="115000"/>
              </a:lnSpc>
              <a:spcBef>
                <a:spcPts val="600"/>
              </a:spcBef>
              <a:spcAft>
                <a:spcPts val="600"/>
              </a:spcAft>
              <a:tabLst>
                <a:tab pos="685800" algn="l"/>
              </a:tabLst>
            </a:pPr>
            <a:endParaRPr lang="es-PE" b="0" dirty="0" smtClean="0"/>
          </a:p>
          <a:p>
            <a:pPr marL="0" marR="0" algn="just">
              <a:lnSpc>
                <a:spcPct val="115000"/>
              </a:lnSpc>
              <a:spcBef>
                <a:spcPts val="600"/>
              </a:spcBef>
              <a:spcAft>
                <a:spcPts val="600"/>
              </a:spcAft>
              <a:tabLst>
                <a:tab pos="685800" algn="l"/>
              </a:tabLst>
            </a:pPr>
            <a:r>
              <a:rPr lang="es-PE" b="0" dirty="0" smtClean="0"/>
              <a:t>4.3.1.5	Las tendencias en los indicadores de resultados pueden </a:t>
            </a:r>
            <a:r>
              <a:rPr lang="es-PE" b="1" dirty="0" smtClean="0"/>
              <a:t>analizarse para determinar las condiciones existentes en el sistema que deberían abordarse</a:t>
            </a:r>
            <a:r>
              <a:rPr lang="es-PE" b="0" dirty="0" smtClean="0"/>
              <a:t>. Entonces, usando el ejemplo anterior, una tendencia creciente en las colisiones de rampas por número de movimientos pudo haber sido lo que llevó a la identificación de marcas de rampa por debajo del estándar como una mitigación.</a:t>
            </a:r>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endParaRPr lang="es-ES" b="1" dirty="0" smtClean="0"/>
          </a:p>
          <a:p>
            <a:pPr marL="0" marR="0" algn="just">
              <a:lnSpc>
                <a:spcPct val="115000"/>
              </a:lnSpc>
              <a:spcBef>
                <a:spcPts val="600"/>
              </a:spcBef>
              <a:spcAft>
                <a:spcPts val="600"/>
              </a:spcAft>
              <a:tabLst>
                <a:tab pos="685800" algn="l"/>
              </a:tabLst>
            </a:pPr>
            <a:r>
              <a:rPr lang="es-ES" b="1" dirty="0" smtClean="0"/>
              <a:t/>
            </a:r>
            <a:br>
              <a:rPr lang="es-ES" b="1" dirty="0" smtClean="0"/>
            </a:br>
            <a:r>
              <a:rPr lang="es-ES" b="1" dirty="0" smtClean="0"/>
              <a:t>Los SPI de resultados son métricas que miden eventos que ya han ocurrido y que a veces se conocen como "SPI de resultados". Estos son normalmente </a:t>
            </a:r>
            <a:r>
              <a:rPr lang="es-ES" dirty="0" smtClean="0"/>
              <a:t>los resultados negativos que la organización está tratando de prevenir.</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Los SPI de resultados se utilizan para obtener una comprensión de lo que está sucediendo en una organización. También son útiles para las </a:t>
            </a:r>
            <a:r>
              <a:rPr lang="es-ES" b="1" dirty="0" smtClean="0"/>
              <a:t>tendencias agregadas a largo plazo</a:t>
            </a:r>
            <a:r>
              <a:rPr lang="es-ES" dirty="0" smtClean="0"/>
              <a:t>, ya sea a un nivel alto o para tipos o ubicaciones específicas de ocurrencia (por ejemplo, </a:t>
            </a:r>
            <a:r>
              <a:rPr lang="es-ES" b="1" dirty="0" smtClean="0"/>
              <a:t>tipos de accidentes por tipo de aeronave, incidentes específicos en una región determinada</a:t>
            </a:r>
            <a:r>
              <a:rPr lang="es-ES" dirty="0" smtClean="0"/>
              <a:t>). Debido a que los SPI de resultados miden los resultados de seguridad operacional, ellos pueden medir la efectividad de las mitigaciones de seguridad y son una forma de validar el desempeño general de seguridad operacional del sistema. Por ejemplo, el monitoreo del número de colisiones en rampa entre vehículos terrestres luego de un rediseño de las marcas de rampa proporciona una medida de la efectividad de las nuevas marcas. Siempre se debe reconocer que incluso si se consigue una reducción en las colisiones, puede no sólo ser debido a las nuevas marcas, sino debido a otros factores. Sin embargo, la reducción de colisiones valida una mejora en el rendimiento de seguridad operacional general del sistema de rampa.</a:t>
            </a:r>
          </a:p>
          <a:p>
            <a:pPr marL="0" marR="0" algn="just">
              <a:lnSpc>
                <a:spcPct val="115000"/>
              </a:lnSpc>
              <a:spcBef>
                <a:spcPts val="600"/>
              </a:spcBef>
              <a:spcAft>
                <a:spcPts val="600"/>
              </a:spcAft>
              <a:tabLst>
                <a:tab pos="685800" algn="l"/>
              </a:tabLst>
            </a:pPr>
            <a:endParaRPr lang="es-ES" dirty="0" smtClean="0"/>
          </a:p>
          <a:p>
            <a:pPr marL="0" marR="0" algn="just">
              <a:lnSpc>
                <a:spcPct val="115000"/>
              </a:lnSpc>
              <a:spcBef>
                <a:spcPts val="600"/>
              </a:spcBef>
              <a:spcAft>
                <a:spcPts val="600"/>
              </a:spcAft>
              <a:tabLst>
                <a:tab pos="685800" algn="l"/>
              </a:tabLst>
            </a:pPr>
            <a:r>
              <a:rPr lang="es-ES" dirty="0" smtClean="0"/>
              <a:t>También, se pueden analizar las tendencias de estos indicadores para determinar las condiciones existentes en el sistema que deben abordarse. Por ejemplo, una tendencia creciente con respecto a las colisiones en rampa entre vehículos terrestres puede conducir a identificar condiciones sub-estándar de las marcas de la rampa.</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Los SPI de resultados se dividen generalmente en dos tipos:</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 </a:t>
            </a:r>
            <a:r>
              <a:rPr lang="es-ES" b="1" dirty="0" smtClean="0"/>
              <a:t>baja probabilidad/alta gravedad </a:t>
            </a:r>
            <a:r>
              <a:rPr lang="es-ES" dirty="0" smtClean="0"/>
              <a:t>, como accidentes o incidentes graves. La baja frecuencia de resultados de alta gravedad significa que la agregación (a nivel de segmento de industria o nivel regional) puede resultar en análisis más significativos. Un ejemplo de este tipo de retraso SPI sería: Daños de aeronaves debido a los impactos con aves.</a:t>
            </a:r>
          </a:p>
          <a:p>
            <a:pPr marL="0" marR="0" algn="just">
              <a:lnSpc>
                <a:spcPct val="115000"/>
              </a:lnSpc>
              <a:spcBef>
                <a:spcPts val="600"/>
              </a:spcBef>
              <a:spcAft>
                <a:spcPts val="600"/>
              </a:spcAft>
              <a:tabLst>
                <a:tab pos="685800" algn="l"/>
              </a:tabLst>
            </a:pPr>
            <a:r>
              <a:rPr lang="es-ES" dirty="0" smtClean="0"/>
              <a:t/>
            </a:r>
            <a:br>
              <a:rPr lang="es-ES" dirty="0" smtClean="0"/>
            </a:br>
            <a:r>
              <a:rPr lang="es-ES" dirty="0" smtClean="0"/>
              <a:t>• </a:t>
            </a:r>
            <a:r>
              <a:rPr lang="es-ES" b="1" dirty="0" smtClean="0"/>
              <a:t>alta probabilidad/baja gravedad </a:t>
            </a:r>
            <a:r>
              <a:rPr lang="es-ES" dirty="0" smtClean="0"/>
              <a:t>que no se manifestaron en un incidente grave o accidente. Tales SPI se denominan a veces indicadores de "acontecimientos precursores". Los SPI de resultados de menor gravedad / mayor probabilidad son principalmente útiles para monitorear problemas específicos de seguridad operacional y medir la efectividad de las mitigaciones de riesgo de seguridad en el lugar contra las consecuencias potenciales de los peligros. Un ejemplo de este tipo de SPI precursor sería: Detecciones de aves en los radares.</a:t>
            </a:r>
          </a:p>
          <a:p>
            <a:pPr marL="0" marR="0" algn="just">
              <a:lnSpc>
                <a:spcPct val="115000"/>
              </a:lnSpc>
              <a:spcBef>
                <a:spcPts val="600"/>
              </a:spcBef>
              <a:spcAft>
                <a:spcPts val="600"/>
              </a:spcAft>
              <a:tabLst>
                <a:tab pos="685800" algn="l"/>
              </a:tabLst>
            </a:pPr>
            <a:endParaRPr lang="es-ES" sz="1200" b="1"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b="1" dirty="0" smtClean="0">
                <a:effectLst/>
                <a:latin typeface="+mn-lt"/>
                <a:ea typeface="Calibri"/>
                <a:cs typeface="Times New Roman"/>
              </a:rPr>
              <a:t>-------------------------------------------------------------------------------</a:t>
            </a:r>
          </a:p>
          <a:p>
            <a:pPr marL="0" marR="0" algn="just">
              <a:lnSpc>
                <a:spcPct val="115000"/>
              </a:lnSpc>
              <a:spcBef>
                <a:spcPts val="600"/>
              </a:spcBef>
              <a:spcAft>
                <a:spcPts val="600"/>
              </a:spcAft>
              <a:tabLst>
                <a:tab pos="685800" algn="l"/>
              </a:tabLst>
            </a:pPr>
            <a:endParaRPr lang="es-ES" sz="1200" b="1"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b="1" dirty="0" smtClean="0">
                <a:effectLst/>
                <a:latin typeface="+mn-lt"/>
                <a:ea typeface="Calibri"/>
                <a:cs typeface="Times New Roman"/>
              </a:rPr>
              <a:t>Indicador de resultados – Lagging (Reactivo)</a:t>
            </a:r>
            <a:r>
              <a:rPr lang="es-ES" sz="1200" dirty="0" smtClean="0">
                <a:effectLst/>
                <a:latin typeface="+mn-lt"/>
                <a:ea typeface="Calibri"/>
                <a:cs typeface="Times New Roman"/>
              </a:rPr>
              <a:t>: indicadores que </a:t>
            </a:r>
            <a:r>
              <a:rPr lang="es-ES" sz="1200" dirty="0" smtClean="0">
                <a:solidFill>
                  <a:srgbClr val="FF0000"/>
                </a:solidFill>
                <a:effectLst/>
                <a:latin typeface="+mn-lt"/>
                <a:ea typeface="Calibri"/>
                <a:cs typeface="Times New Roman"/>
              </a:rPr>
              <a:t>miden los eventos de seguridad operacional que ya han ocurrido </a:t>
            </a:r>
            <a:r>
              <a:rPr lang="es-ES" sz="1200" dirty="0" smtClean="0">
                <a:effectLst/>
                <a:latin typeface="+mn-lt"/>
                <a:ea typeface="Calibri"/>
                <a:cs typeface="Times New Roman"/>
              </a:rPr>
              <a:t>incluyendo aquellos </a:t>
            </a:r>
            <a:r>
              <a:rPr lang="es-ES" sz="1200" dirty="0" smtClean="0">
                <a:solidFill>
                  <a:srgbClr val="FF0000"/>
                </a:solidFill>
                <a:effectLst/>
                <a:latin typeface="+mn-lt"/>
                <a:ea typeface="Calibri"/>
                <a:cs typeface="Times New Roman"/>
              </a:rPr>
              <a:t>eventos de seguridad operacional no deseados que se está intentando prevenir</a:t>
            </a:r>
            <a:r>
              <a:rPr lang="es-ES" sz="1200" dirty="0" smtClean="0">
                <a:effectLst/>
                <a:latin typeface="+mn-lt"/>
                <a:ea typeface="Calibri"/>
                <a:cs typeface="Times New Roman"/>
              </a:rPr>
              <a:t>.</a:t>
            </a:r>
          </a:p>
          <a:p>
            <a:pPr marL="0" marR="0" algn="just">
              <a:lnSpc>
                <a:spcPct val="115000"/>
              </a:lnSpc>
              <a:spcBef>
                <a:spcPts val="600"/>
              </a:spcBef>
              <a:spcAft>
                <a:spcPts val="600"/>
              </a:spcAft>
              <a:tabLst>
                <a:tab pos="685800" algn="l"/>
              </a:tabLst>
            </a:pPr>
            <a:endParaRPr lang="es-PE" sz="1200"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dirty="0" smtClean="0">
                <a:effectLst/>
                <a:latin typeface="+mn-lt"/>
                <a:ea typeface="Calibri"/>
                <a:cs typeface="Times New Roman"/>
              </a:rPr>
              <a:t>Los SPI de resultado – Lagging (Reactivos) </a:t>
            </a:r>
            <a:r>
              <a:rPr lang="es-ES" sz="1200" u="sng" dirty="0" smtClean="0">
                <a:effectLst/>
                <a:latin typeface="+mn-lt"/>
                <a:ea typeface="Calibri"/>
                <a:cs typeface="Times New Roman"/>
              </a:rPr>
              <a:t>son medidas de ocurrencias de seguridad operacional</a:t>
            </a:r>
            <a:r>
              <a:rPr lang="es-ES" sz="1200" dirty="0" smtClean="0">
                <a:effectLst/>
                <a:latin typeface="+mn-lt"/>
                <a:ea typeface="Calibri"/>
                <a:cs typeface="Times New Roman"/>
              </a:rPr>
              <a:t>. Los SPI de resultado (reactivos) se usan principalmente para </a:t>
            </a:r>
            <a:r>
              <a:rPr lang="es-ES" sz="1200" b="1" dirty="0" smtClean="0">
                <a:effectLst/>
                <a:latin typeface="+mn-lt"/>
                <a:ea typeface="Calibri"/>
                <a:cs typeface="Times New Roman"/>
              </a:rPr>
              <a:t>tendencias a largo plazo</a:t>
            </a:r>
            <a:r>
              <a:rPr lang="es-ES" sz="1200" dirty="0" smtClean="0">
                <a:effectLst/>
                <a:latin typeface="+mn-lt"/>
                <a:ea typeface="Calibri"/>
                <a:cs typeface="Times New Roman"/>
              </a:rPr>
              <a:t>, ya sea a un nivel alto (por ejemplo, fatalidades) o para tipos o ubicaciones específicas de ocurrencia. Debido a que los SPI de resultado – Lagging (reactivos) miden los resultados de seguridad operacional, ellos evalúan la efectividad de las medidas de seguridad operacional, acciones o iniciativas y validan el rendimiento de seguridad operacional del sistema. Las tendencias en estos indicadores pueden</a:t>
            </a:r>
            <a:r>
              <a:rPr lang="es-ES" sz="1200" b="1" dirty="0" smtClean="0">
                <a:effectLst/>
                <a:latin typeface="+mn-lt"/>
                <a:ea typeface="Calibri"/>
                <a:cs typeface="Times New Roman"/>
              </a:rPr>
              <a:t> resaltar la necesidad de análisis de seguridad</a:t>
            </a:r>
            <a:r>
              <a:rPr lang="es-ES" sz="1200" dirty="0" smtClean="0">
                <a:effectLst/>
                <a:latin typeface="+mn-lt"/>
                <a:ea typeface="Calibri"/>
                <a:cs typeface="Times New Roman"/>
              </a:rPr>
              <a:t> operacional.</a:t>
            </a:r>
          </a:p>
          <a:p>
            <a:pPr marL="0" marR="0" algn="just">
              <a:lnSpc>
                <a:spcPct val="115000"/>
              </a:lnSpc>
              <a:spcBef>
                <a:spcPts val="600"/>
              </a:spcBef>
              <a:spcAft>
                <a:spcPts val="600"/>
              </a:spcAft>
              <a:tabLst>
                <a:tab pos="685800" algn="l"/>
              </a:tabLst>
            </a:pPr>
            <a:endParaRPr lang="es-PE" sz="1200" dirty="0" smtClean="0">
              <a:effectLst/>
              <a:latin typeface="+mn-lt"/>
              <a:ea typeface="Calibri"/>
              <a:cs typeface="Times New Roman"/>
            </a:endParaRPr>
          </a:p>
          <a:p>
            <a:pPr marL="0" marR="0" algn="just">
              <a:lnSpc>
                <a:spcPct val="115000"/>
              </a:lnSpc>
              <a:spcBef>
                <a:spcPts val="600"/>
              </a:spcBef>
              <a:spcAft>
                <a:spcPts val="600"/>
              </a:spcAft>
              <a:tabLst>
                <a:tab pos="685800" algn="l"/>
              </a:tabLst>
            </a:pPr>
            <a:r>
              <a:rPr lang="es-ES" sz="1200" u="sng" dirty="0" smtClean="0">
                <a:effectLst/>
                <a:latin typeface="+mn-lt"/>
                <a:ea typeface="Calibri"/>
                <a:cs typeface="Times New Roman"/>
              </a:rPr>
              <a:t>Dos tipos de SPI de resultados – lagging (reactivos)</a:t>
            </a:r>
            <a:r>
              <a:rPr lang="es-ES" sz="1200" dirty="0" smtClean="0">
                <a:effectLst/>
                <a:latin typeface="+mn-lt"/>
                <a:ea typeface="Calibri"/>
                <a:cs typeface="Times New Roman"/>
              </a:rPr>
              <a:t> son generalmente definidos:</a:t>
            </a:r>
            <a:endParaRPr lang="es-PE" sz="1200" dirty="0" smtClean="0">
              <a:effectLst/>
              <a:latin typeface="+mn-lt"/>
              <a:ea typeface="Calibri"/>
              <a:cs typeface="Times New Roman"/>
            </a:endParaRPr>
          </a:p>
          <a:p>
            <a:pPr marL="0" indent="0">
              <a:buFont typeface="Arial" panose="020B0604020202020204" pitchFamily="34" charset="0"/>
              <a:buNone/>
            </a:pPr>
            <a:endParaRPr lang="es-PE" dirty="0" smtClean="0"/>
          </a:p>
          <a:p>
            <a:pPr marL="171450" indent="-171450">
              <a:buFont typeface="Arial" panose="020B0604020202020204" pitchFamily="34" charset="0"/>
              <a:buChar char="•"/>
            </a:pPr>
            <a:r>
              <a:rPr lang="es-PE" dirty="0" smtClean="0"/>
              <a:t>SPI de resultados (outcomes) negativos de alto impacto como accidentes o incidentes graves. La baja frecuencia de los resultados negativos de alta gravedad significa que el incremento (a nivel de segmento de la industria o nivel regional) puede producir análisis más significativos.</a:t>
            </a:r>
          </a:p>
          <a:p>
            <a:pPr marL="171450" indent="-171450">
              <a:buFont typeface="Arial" panose="020B0604020202020204" pitchFamily="34" charset="0"/>
              <a:buChar char="•"/>
            </a:pPr>
            <a:endParaRPr lang="es-PE" dirty="0" smtClean="0"/>
          </a:p>
          <a:p>
            <a:pPr marL="171450" indent="-171450" algn="just">
              <a:buFont typeface="Arial" panose="020B0604020202020204" pitchFamily="34" charset="0"/>
              <a:buChar char="•"/>
            </a:pPr>
            <a:r>
              <a:rPr lang="es-PE" dirty="0" smtClean="0"/>
              <a:t>SPI para fallas del sistema de nivel inferior y eventos de seguridad operacional que no se manifestaron en incidentes graves o accidentes (incluyendo fallas del sistema y desviaciones de procedimiento). Dichos SPI se denominan a veces indicadores de "acontecimientos precursores". Los SPI para fallas en el sistema de nivel inferior y eventos de seguridad se utilizan principalmente para monitorear problemas de seguridad específicos y para medir la efectividad de los controles de riesgo de seguridad implementados para mitigar el riesgo de seguridad operacional asociado con las posibles consecuencias de los peligros.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72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004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CFIT, salidas de pista</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lang="es-PE" dirty="0" smtClean="0"/>
              <a:t>•</a:t>
            </a:r>
            <a:r>
              <a:rPr lang="es-PE" b="1" dirty="0" smtClean="0"/>
              <a:t>Baja probabilidad</a:t>
            </a:r>
            <a:r>
              <a:rPr lang="es-PE" b="0" baseline="0" dirty="0" smtClean="0"/>
              <a:t> / </a:t>
            </a:r>
            <a:r>
              <a:rPr lang="es-PE" b="1" dirty="0" smtClean="0"/>
              <a:t>Alta gravedad</a:t>
            </a:r>
            <a:r>
              <a:rPr lang="es-PE" dirty="0" smtClean="0"/>
              <a:t> como accidentes o incidentes graves. La baja frecuencia de los resultados de alta gravedad significa que la agregación de los datos (a nivel del segmento de la industria o nivel regional) puede dar lugar a </a:t>
            </a:r>
            <a:r>
              <a:rPr lang="es-PE" b="1" dirty="0" smtClean="0"/>
              <a:t>análisis más significativos</a:t>
            </a:r>
            <a:r>
              <a:rPr lang="es-PE" dirty="0" smtClean="0"/>
              <a:t>. Un ejemplo de este tipo de SPI de resultado sería: daños a la aeronave y/o al motor debido a un impacto de ave.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95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971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High-consequence indicators. </a:t>
            </a:r>
            <a:r>
              <a:rPr lang="en-US" b="0" dirty="0" smtClean="0"/>
              <a:t>Safety performance indicators pertaining to the monitoring and measurement of high-consequence occurrences, such as accidents or serious incidents. High-consequence indicators are sometimes  referred to as reactive indicators.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066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Observación de aeronaves durante las aproximaciones (no tienen gravedad pero pasan muchas más veces), especificar las horas para centralizar las acciones que se deben tomar.</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Esto es un indicador reactivo, pero no ocasiona un accidente.</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Alta probabilidad / Baja gravedad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resultados que no se manifestaron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necesariamente en un incidente o accidente grave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Dichos SPIs a veces se denominan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 de "evento precursor</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SPI para resultados de baja gravedad/alta probabilidad se usan principalmente para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monitorear problemas de seguridad operacional específicos y medir la efectividad de las mitigaciones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existentes. Un ejemplo de este tipo de SPI precursor sería: detecciones en el radar de aves (que indica un nivel de actividad de las aves antes que la cantidad real de impactos con aves).</a:t>
            </a: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361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1" i="0" u="none" strike="noStrike" kern="1200" cap="none" spc="0" normalizeH="0" baseline="0" noProof="0" dirty="0" smtClean="0">
                <a:ln>
                  <a:noFill/>
                </a:ln>
                <a:solidFill>
                  <a:prstClr val="black"/>
                </a:solidFill>
                <a:effectLst/>
                <a:uLnTx/>
                <a:uFillTx/>
                <a:latin typeface="+mn-lt"/>
                <a:ea typeface="+mn-ea"/>
                <a:cs typeface="+mn-cs"/>
              </a:rPr>
              <a:t>SPIs Avanzados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4.3.1.8	Los indicadores avanzados son medidas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centran en los procesos y aportes que se implementan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mejorar o mantener la seguridad operacional. Estos también se conocen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"SPI de actividad o proceso",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ya que supervisan y miden las condiciones que tienen el potencial de convertirse o contribuir a un resultado específico.</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4.3.1.9	Los ejemplos de SPIs avanzados que impulsan el desarrollo de capacidades organizacionales para la gestión proactiva del rendimiento de seguridad operacional incluyen cosas como: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"porcentaje de personal que ha completado con éxito la capacitación de seguridad a tiempo" o "porcentaje de finalización puntual de las medidas de mitigación acordadas".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4.3.1.10	Los SPIs avanzados también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pueden informar a la organización sobre cómo su operación enfrenta el cambio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incluidos los cambios en su entorno operacional. La atención se centrará en anticipar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debilidades y vulnerabilidades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como resultado del cambio o el monitoreo del rendimiento después de un cambio. Un ejemplo de SPIs para monitorear un cambio en las operaciones sería: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'porcentaje de sitios que han implementado el procedimiento x'.</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indicadores avanzados son métricas que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se centran en los procesos y entradas que se están implementando para mejorar o mantener la seguridad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operacional. Estos son también conocidos </a:t>
            </a:r>
            <a:r>
              <a:rPr kumimoji="0" lang="es-ES" sz="1200" b="1" i="0" u="sng" strike="noStrike" kern="1200" cap="none" spc="0" normalizeH="0" baseline="0" noProof="0" dirty="0" smtClean="0">
                <a:ln>
                  <a:noFill/>
                </a:ln>
                <a:solidFill>
                  <a:prstClr val="black"/>
                </a:solidFill>
                <a:effectLst/>
                <a:uLnTx/>
                <a:uFillTx/>
                <a:latin typeface="+mn-lt"/>
                <a:ea typeface="+mn-ea"/>
                <a:cs typeface="+mn-cs"/>
              </a:rPr>
              <a:t>como "SPI de la actividad o SPI del proceso"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ya que monitorean y miden las condiciones que tienen el potencial de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convertirse o contribuir </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 un resultado específico.</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Ejemplos de SPI avanzados que impulsan el desarrollo de capacidades organizativas para una gestión proactiva del desempeño de la seguridad podrían ser: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Porcentaje de personal que ha completado exitosamente el entrenamiento de seguridad operacional a tiempo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Y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Porcentaje de cumplimiento a tiempo de las acciones de mitigación acordadas</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avanzados también pueden informar a la organización acerca de las operaciones y cómo hacer frente a los cambios, incluidos los cambios en su entorno operacional. La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atención se centrará en la anticipación de las debilidades y vulnerabilidades como resultado del cambio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 o en el seguimiento del rendimiento después de un cambio. Un ejemplo de SPI para monitorear un cambio en las operaciones sería: "</a:t>
            </a:r>
            <a:r>
              <a:rPr kumimoji="0" lang="es-ES" sz="1200" b="1" i="0" u="none" strike="noStrike" kern="1200" cap="none" spc="0" normalizeH="0" baseline="0" noProof="0" dirty="0" smtClean="0">
                <a:ln>
                  <a:noFill/>
                </a:ln>
                <a:solidFill>
                  <a:prstClr val="black"/>
                </a:solidFill>
                <a:effectLst/>
                <a:uLnTx/>
                <a:uFillTx/>
                <a:latin typeface="+mn-lt"/>
                <a:ea typeface="+mn-ea"/>
                <a:cs typeface="+mn-cs"/>
              </a:rPr>
              <a:t>Número de sitios que tienen implementado un nuevo procedimiento</a:t>
            </a:r>
            <a:r>
              <a:rPr kumimoji="0" lang="es-E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2.4.3 Criterios de los indicadores de rendimiento de seguridad operacional</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
            </a:r>
            <a:br>
              <a:rPr kumimoji="0" lang="es-ES" sz="1200" b="0" i="0" u="none" strike="noStrike" kern="1200" cap="none" spc="0" normalizeH="0" baseline="0" noProof="0" dirty="0" smtClean="0">
                <a:ln>
                  <a:noFill/>
                </a:ln>
                <a:solidFill>
                  <a:prstClr val="black"/>
                </a:solidFill>
                <a:effectLst/>
                <a:uLnTx/>
                <a:uFillTx/>
                <a:latin typeface="+mn-lt"/>
                <a:ea typeface="+mn-ea"/>
                <a:cs typeface="+mn-cs"/>
              </a:rPr>
            </a:b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deben ser:</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Desarrollados basados en mediciones confiables;</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Apropiadamente específicos y cuantificables;</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Realista, teniendo en cuenta las posibilidades y limitaciones de la organización; y</a:t>
            </a:r>
          </a:p>
          <a:p>
            <a:pPr marL="171450" marR="0" lvl="0" indent="-171450" algn="just" defTabSz="457200" rtl="0" eaLnBrk="1" fontAlgn="auto" latinLnBrk="0" hangingPunct="1">
              <a:lnSpc>
                <a:spcPct val="115000"/>
              </a:lnSpc>
              <a:spcBef>
                <a:spcPts val="600"/>
              </a:spcBef>
              <a:spcAft>
                <a:spcPts val="600"/>
              </a:spcAft>
              <a:buClrTx/>
              <a:buSzTx/>
              <a:buFont typeface="Arial" panose="020B0604020202020204" pitchFamily="34" charset="0"/>
              <a:buChar char="•"/>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Auditable.</a:t>
            </a: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Indicador avanzados – Leading (Proactivo)</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 - Métricas que proporcionan </a:t>
            </a:r>
            <a:r>
              <a:rPr kumimoji="0" lang="es-PE" sz="1200" b="0" i="0" u="none" strike="noStrike" kern="1200" cap="none" spc="0" normalizeH="0" baseline="0" noProof="0" dirty="0" smtClean="0">
                <a:ln>
                  <a:noFill/>
                </a:ln>
                <a:solidFill>
                  <a:srgbClr val="FF0000"/>
                </a:solidFill>
                <a:effectLst/>
                <a:uLnTx/>
                <a:uFillTx/>
                <a:latin typeface="+mn-lt"/>
                <a:ea typeface="Calibri"/>
                <a:cs typeface="Times New Roman"/>
              </a:rPr>
              <a:t>información sobre la situación actual que puede afectar el rendimiento futuro</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Los SPI principales miden las condiciones que tienen el potencial de contribuir a resultados positivos o negativos. Desde la perspectiva de la gestión de la seguridad operacional, </a:t>
            </a:r>
            <a:r>
              <a:rPr kumimoji="0" lang="es-PE" sz="1200" b="1" i="0" u="none" strike="noStrike" kern="1200" cap="none" spc="0" normalizeH="0" baseline="0" noProof="0" dirty="0" smtClean="0">
                <a:ln>
                  <a:noFill/>
                </a:ln>
                <a:solidFill>
                  <a:srgbClr val="FF0000"/>
                </a:solidFill>
                <a:effectLst/>
                <a:uLnTx/>
                <a:uFillTx/>
                <a:latin typeface="+mn-lt"/>
                <a:ea typeface="Calibri"/>
                <a:cs typeface="Times New Roman"/>
              </a:rPr>
              <a:t>es importante prestar suficiente atención a la supervisión de los SPI positivos para permitir el fortalecimiento de los factores positivos que constituyen la capacidad de gestión de la seguridad </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operacional de una organización.</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Los indicadores avanzados (leading)  </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miden las actividades que influyen en el desempeño de seguridad </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operacional de un sistema y, en consecuencia,</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 impactan los indicadores de resultados (lagging).</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Los indicadores reactivos miden la efectividad de los controles de riesgo y por lo tanto una degradación en el indicador puede señalar el potencial incremento en la probabilidad o gravedad de eventos futuros.</a:t>
            </a: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tab pos="685800" algn="l"/>
              </a:tabLst>
              <a:defRPr/>
            </a:pP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También se pueden usar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SPIs avanzados - Leading (proactivos) positivos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para informar a la organización sobre la dinámica de su sistema y cómo se adapta a los cambios, incluidos los cambios en su entorno operativo. La atención se centrará en la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anticipación de las nuevas debilidades y vulnerabilidades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para determinar la necesidad de actuar o en el control de la medida en que se están llevando a cabo ciertas actividades necesarias para la seguridad operacional. Para estos </a:t>
            </a:r>
            <a:r>
              <a:rPr kumimoji="0" lang="es-ES" sz="1200" b="1" i="0" u="none" strike="noStrike" kern="1200" cap="none" spc="0" normalizeH="0" baseline="0" noProof="0" dirty="0" smtClean="0">
                <a:ln>
                  <a:noFill/>
                </a:ln>
                <a:solidFill>
                  <a:prstClr val="black"/>
                </a:solidFill>
                <a:effectLst/>
                <a:uLnTx/>
                <a:uFillTx/>
                <a:latin typeface="+mn-lt"/>
                <a:ea typeface="Calibri"/>
                <a:cs typeface="Times New Roman"/>
              </a:rPr>
              <a:t>indicadores de "monitoreo"</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se pueden definir </a:t>
            </a:r>
            <a:r>
              <a:rPr kumimoji="0" lang="es-ES" sz="1200" b="0" i="0" u="sng" strike="noStrike" kern="1200" cap="none" spc="0" normalizeH="0" baseline="0" noProof="0" dirty="0" smtClean="0">
                <a:ln>
                  <a:noFill/>
                </a:ln>
                <a:solidFill>
                  <a:prstClr val="black"/>
                </a:solidFill>
                <a:effectLst/>
                <a:uLnTx/>
                <a:uFillTx/>
                <a:latin typeface="+mn-lt"/>
                <a:ea typeface="Calibri"/>
                <a:cs typeface="Times New Roman"/>
              </a:rPr>
              <a:t>niveles de alertas</a:t>
            </a: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 Un ejemplo de SPI avanzado – leading (proactivo) positivo en este caso sería la medida en que el trabajo se lleva a cabo de acuerdo con los Procedimientos Operativos Estándar.</a:t>
            </a: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260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890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123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8218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058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SRA: Safety Risk Assessment</a:t>
            </a:r>
          </a:p>
          <a:p>
            <a:endParaRPr lang="es-PE" dirty="0" smtClean="0"/>
          </a:p>
          <a:p>
            <a:r>
              <a:rPr lang="es-PE" dirty="0" smtClean="0"/>
              <a:t>CFIT: Controlled flight into terrain (</a:t>
            </a:r>
            <a:r>
              <a:rPr lang="es-PE" sz="1200" b="0" kern="1200" dirty="0" smtClean="0">
                <a:solidFill>
                  <a:schemeClr val="tx1"/>
                </a:solidFill>
                <a:effectLst/>
                <a:latin typeface="+mn-lt"/>
                <a:ea typeface="+mn-ea"/>
                <a:cs typeface="+mn-cs"/>
              </a:rPr>
              <a:t>vuelo controlado contra el terreno)</a:t>
            </a:r>
          </a:p>
          <a:p>
            <a:endParaRPr lang="es-PE" sz="1200" b="0" kern="1200" dirty="0" smtClean="0">
              <a:solidFill>
                <a:schemeClr val="tx1"/>
              </a:solidFill>
              <a:effectLst/>
              <a:latin typeface="+mn-lt"/>
              <a:ea typeface="+mn-ea"/>
              <a:cs typeface="+mn-cs"/>
            </a:endParaRPr>
          </a:p>
          <a:p>
            <a:r>
              <a:rPr lang="es-PE" dirty="0" smtClean="0"/>
              <a:t>El vuelo controlado contra el terreno (CFIT por sus siglas en inglés), también llamado </a:t>
            </a:r>
            <a:r>
              <a:rPr lang="es-PE" b="1" dirty="0" smtClean="0"/>
              <a:t>vuelo controlado contra un obstáculo</a:t>
            </a:r>
            <a:r>
              <a:rPr lang="es-PE" dirty="0" smtClean="0"/>
              <a:t>, colisión contra el terreno en vuelo controlado o impacto contra el terreno sin pérdida de control, es el tipo de colisión en el cual una aeronave, bajo total control del piloto, vuela de manera inadvertida contra el terreno o contra un obstáculo. En estas situaciones, los pilotos usualmente no son conscientes del peligro hasta que ya es muy tarde para hacer algo al respecto.</a:t>
            </a:r>
          </a:p>
          <a:p>
            <a:endParaRPr lang="es-PE" dirty="0" smtClean="0"/>
          </a:p>
          <a:p>
            <a:r>
              <a:rPr lang="es-PE" dirty="0" smtClean="0"/>
              <a:t>En aviación civil, y especialmente en la aviación privada, el vuelo controlado contra el terreno es conocido de manera sarcástica como el resultado de «nubes con hueso» o «cumulogranito» (de la unión de los términos cúmulus y granito) cuando es causado por el choque contra un terreno oculto bajo un manto de nubes. A veces, este evento es descrito como el acto de volar un avión en perfectas condiciones contra el terreno.</a:t>
            </a:r>
          </a:p>
          <a:p>
            <a:endParaRPr lang="es-PE" dirty="0" smtClean="0"/>
          </a:p>
          <a:p>
            <a:r>
              <a:rPr lang="es-PE" dirty="0" smtClean="0"/>
              <a:t>Pilotos con cualquier tipo de experiencia, incluso los altamente entrenados y experimentados, pueden sufrir de un evento de vuelo controlado contra el terreno. La fatiga, la pérdida de conciencia situacional o la desorientación son claves en este tipo de accidentes. Estos incidentes usualmente involucran terreno montañoso y pobre visibilidad, generalmente causada por nubes y niebla. La mayoría de incidentes de este tipo ocurre durante el despegue y el aterrizaje.</a:t>
            </a:r>
          </a:p>
          <a:p>
            <a:endParaRPr lang="es-PE" dirty="0" smtClean="0"/>
          </a:p>
          <a:p>
            <a:r>
              <a:rPr lang="es-PE" dirty="0" smtClean="0"/>
              <a:t>El vuelo controlado contra el terreno </a:t>
            </a:r>
            <a:r>
              <a:rPr lang="es-PE" b="1" dirty="0" smtClean="0"/>
              <a:t>puede</a:t>
            </a:r>
            <a:r>
              <a:rPr lang="es-PE" dirty="0" smtClean="0"/>
              <a:t> </a:t>
            </a:r>
            <a:r>
              <a:rPr lang="es-PE" u="sng" dirty="0" smtClean="0"/>
              <a:t>estar asociado con un mal funcionamiento de los equipos del avión</a:t>
            </a:r>
            <a:r>
              <a:rPr lang="es-PE" dirty="0" smtClean="0"/>
              <a:t>. Si el mal funcionamiento se da en una pieza del equipo de navegación, esto puede llevar a la tripulación a guiar de manera incorrecta al avión sin importar la información de otros equipos o sin importar si hay cielo despejado, lo que le permitiría a la tripulación notar la proximidad con el terreno.</a:t>
            </a:r>
          </a:p>
          <a:p>
            <a:endParaRPr lang="es-PE" dirty="0" smtClean="0"/>
          </a:p>
          <a:p>
            <a:r>
              <a:rPr lang="es-PE" dirty="0" smtClean="0"/>
              <a:t>Con el fin de evitar este tipo de accidentes, los constructores de aeronaves y las autoridades en materia de seguridad aérea han desarrollado sistemas como el Aviso de proximidad a Tierra (GPWS o EGPWS), que usa un radioaltímetro para su funcionamiento. Las estadísticas muestran que las aeronaves equipadas con la última generación de EGPWS no han sufrido accidentes de este tipo de vuelo controlado contra el terreno.</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44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813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229">
              <a:defRPr/>
            </a:pPr>
            <a:r>
              <a:rPr lang="es-PE" b="1" dirty="0">
                <a:solidFill>
                  <a:prstClr val="black"/>
                </a:solidFill>
              </a:rPr>
              <a:t>Validez de los SPI</a:t>
            </a:r>
          </a:p>
          <a:p>
            <a:pPr defTabSz="462229">
              <a:defRPr/>
            </a:pPr>
            <a:endParaRPr lang="es-PE" b="1" dirty="0">
              <a:solidFill>
                <a:prstClr val="black"/>
              </a:solidFill>
            </a:endParaRPr>
          </a:p>
          <a:p>
            <a:pPr defTabSz="462229">
              <a:defRPr/>
            </a:pPr>
            <a:r>
              <a:rPr lang="es-PE" dirty="0">
                <a:solidFill>
                  <a:prstClr val="black"/>
                </a:solidFill>
              </a:rPr>
              <a:t>9.2.12	Se propone lo siguiente como lista no exhaustiva de factores útiles para evaluar si los SPI cumplen con los criterios de calidad establecidos en esta sección y para comparar los SPI propuestos o potenciales durante el desarrollo y la selección de SPI. No se espera que cualquier SPI tenga que cumplir con todos o un número predeterminado de estos factores para ser considerado válido:</a:t>
            </a:r>
          </a:p>
          <a:p>
            <a:pPr defTabSz="462229">
              <a:defRPr/>
            </a:pPr>
            <a:endParaRPr lang="es-PE" dirty="0">
              <a:solidFill>
                <a:prstClr val="black"/>
              </a:solidFill>
            </a:endParaRPr>
          </a:p>
          <a:p>
            <a:pPr marL="173336" indent="-173336" defTabSz="462229">
              <a:buFont typeface="Calibri" panose="020F0502020204030204" pitchFamily="34" charset="0"/>
              <a:buChar char="–"/>
              <a:defRPr/>
            </a:pPr>
            <a:r>
              <a:rPr lang="es-PE" dirty="0">
                <a:solidFill>
                  <a:prstClr val="black"/>
                </a:solidFill>
              </a:rPr>
              <a:t>¿Se puede medir el SPI?</a:t>
            </a:r>
          </a:p>
          <a:p>
            <a:pPr marL="173336" indent="-173336" defTabSz="462229">
              <a:buFont typeface="Calibri" panose="020F0502020204030204" pitchFamily="34" charset="0"/>
              <a:buChar char="–"/>
              <a:defRPr/>
            </a:pPr>
            <a:r>
              <a:rPr lang="es-PE" dirty="0">
                <a:solidFill>
                  <a:prstClr val="black"/>
                </a:solidFill>
              </a:rPr>
              <a:t>¿Hay suficientes puntos de datos para poder identificar tendencias?</a:t>
            </a:r>
          </a:p>
          <a:p>
            <a:pPr marL="173336" indent="-173336" defTabSz="462229">
              <a:buFont typeface="Calibri" panose="020F0502020204030204" pitchFamily="34" charset="0"/>
              <a:buChar char="–"/>
              <a:defRPr/>
            </a:pPr>
            <a:r>
              <a:rPr lang="es-PE" dirty="0">
                <a:solidFill>
                  <a:prstClr val="black"/>
                </a:solidFill>
              </a:rPr>
              <a:t>¿Es suficientemente fiable la calidad de los datos?</a:t>
            </a:r>
          </a:p>
          <a:p>
            <a:pPr marL="173336" indent="-173336" defTabSz="462229">
              <a:buFont typeface="Calibri" panose="020F0502020204030204" pitchFamily="34" charset="0"/>
              <a:buChar char="–"/>
              <a:defRPr/>
            </a:pPr>
            <a:r>
              <a:rPr lang="es-PE" dirty="0">
                <a:solidFill>
                  <a:prstClr val="black"/>
                </a:solidFill>
              </a:rPr>
              <a:t>¿Hay una relación estadísticamente comprobada entre los procesos, las interacciones operacionales, los indicadores de resultados o precursores y los indicadores de accidentes? (Deberá reconocerse que no es posible probar estadísticamente tales relaciones para ciertos tipos de datos, como muchos relacionados con el diseño y la fabricación del producto, debido a limitaciones de datos)</a:t>
            </a:r>
          </a:p>
          <a:p>
            <a:pPr marL="173336" indent="-173336" defTabSz="462229">
              <a:buFont typeface="Calibri" panose="020F0502020204030204" pitchFamily="34" charset="0"/>
              <a:buChar char="–"/>
              <a:defRPr/>
            </a:pPr>
            <a:r>
              <a:rPr lang="es-PE" dirty="0">
                <a:solidFill>
                  <a:prstClr val="black"/>
                </a:solidFill>
              </a:rPr>
              <a:t>¿Tiene el SPI una definición clara, que no está abierta a la interpretación?</a:t>
            </a:r>
          </a:p>
          <a:p>
            <a:pPr marL="173336" indent="-173336" defTabSz="462229">
              <a:buFont typeface="Calibri" panose="020F0502020204030204" pitchFamily="34" charset="0"/>
              <a:buChar char="–"/>
              <a:defRPr/>
            </a:pPr>
            <a:r>
              <a:rPr lang="es-PE" dirty="0">
                <a:solidFill>
                  <a:prstClr val="black"/>
                </a:solidFill>
              </a:rPr>
              <a:t>¿Es fácil comunicar el significado y el cálculo del SPI a la alta dirección?</a:t>
            </a:r>
          </a:p>
          <a:p>
            <a:pPr marL="173336" indent="-173336" defTabSz="462229">
              <a:buFont typeface="Calibri" panose="020F0502020204030204" pitchFamily="34" charset="0"/>
              <a:buChar char="–"/>
              <a:defRPr/>
            </a:pPr>
            <a:r>
              <a:rPr lang="es-PE" dirty="0">
                <a:solidFill>
                  <a:prstClr val="black"/>
                </a:solidFill>
              </a:rPr>
              <a:t>¿El SPI responderá rápidamente al cambio (en comparación con la velocidad a la que el deterioro del sistema de control de riesgos de seguridad podría conducir a un accidente)?</a:t>
            </a:r>
          </a:p>
          <a:p>
            <a:pPr marL="173336" indent="-173336" defTabSz="462229">
              <a:buFont typeface="Calibri" panose="020F0502020204030204" pitchFamily="34" charset="0"/>
              <a:buChar char="–"/>
              <a:defRPr/>
            </a:pPr>
            <a:r>
              <a:rPr lang="es-PE" dirty="0">
                <a:solidFill>
                  <a:prstClr val="black"/>
                </a:solidFill>
              </a:rPr>
              <a:t>¿El beneficio de la SPI justifica el costo requerido para recopilarlo, analizarlo y notificarlo?</a:t>
            </a:r>
          </a:p>
          <a:p>
            <a:pPr marL="173336" indent="-173336" defTabSz="462229">
              <a:buFont typeface="Calibri" panose="020F0502020204030204" pitchFamily="34" charset="0"/>
              <a:buChar char="–"/>
              <a:defRPr/>
            </a:pPr>
            <a:r>
              <a:rPr lang="es-PE" dirty="0">
                <a:solidFill>
                  <a:prstClr val="black"/>
                </a:solidFill>
              </a:rPr>
              <a:t>¿El SPI proporciona una medida que sea significativa y representativa del propósito original de la actividad?</a:t>
            </a:r>
          </a:p>
          <a:p>
            <a:pPr marL="173336" indent="-173336" defTabSz="462229">
              <a:buFont typeface="Calibri" panose="020F0502020204030204" pitchFamily="34" charset="0"/>
              <a:buChar char="–"/>
              <a:defRPr/>
            </a:pPr>
            <a:r>
              <a:rPr lang="es-PE" dirty="0">
                <a:solidFill>
                  <a:prstClr val="black"/>
                </a:solidFill>
              </a:rPr>
              <a:t>¿Los cambios en el SPI estimularán acciones que conduzcan a mejoras?</a:t>
            </a:r>
          </a:p>
          <a:p>
            <a:pPr marL="173336" indent="-173336" defTabSz="462229">
              <a:buFont typeface="Calibri" panose="020F0502020204030204" pitchFamily="34" charset="0"/>
              <a:buChar char="–"/>
              <a:defRPr/>
            </a:pPr>
            <a:r>
              <a:rPr lang="es-PE" dirty="0">
                <a:solidFill>
                  <a:prstClr val="black"/>
                </a:solidFill>
              </a:rPr>
              <a:t>¿El SPI promueve el comportamiento deseado (como apoyar la notificación de incidentes)?</a:t>
            </a:r>
          </a:p>
          <a:p>
            <a:pPr defTabSz="462229">
              <a:defRPr/>
            </a:pPr>
            <a:endParaRPr lang="es-PE" dirty="0">
              <a:solidFill>
                <a:prstClr val="black"/>
              </a:solidFill>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17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Los SPI tienen como </a:t>
            </a:r>
            <a:r>
              <a:rPr lang="es-ES" b="1" dirty="0" smtClean="0"/>
              <a:t>objetivo principal medir el nivel de SO </a:t>
            </a:r>
            <a:r>
              <a:rPr lang="es-ES" dirty="0" smtClean="0"/>
              <a:t>de acuerdo al indicador desarrollado, realizar un </a:t>
            </a:r>
            <a:r>
              <a:rPr lang="es-ES" b="1" dirty="0" smtClean="0"/>
              <a:t>diagnóstico</a:t>
            </a:r>
            <a:r>
              <a:rPr lang="es-ES" dirty="0" smtClean="0"/>
              <a:t> de la situación, </a:t>
            </a:r>
            <a:r>
              <a:rPr lang="es-ES" b="1" dirty="0" smtClean="0"/>
              <a:t>comunicar e informar sobre la situación y los objetivos</a:t>
            </a:r>
            <a:r>
              <a:rPr lang="es-ES" dirty="0" smtClean="0"/>
              <a:t>, </a:t>
            </a:r>
            <a:r>
              <a:rPr lang="es-ES" b="1" dirty="0" smtClean="0"/>
              <a:t>motivar</a:t>
            </a:r>
            <a:r>
              <a:rPr lang="es-ES" dirty="0" smtClean="0"/>
              <a:t> a los equipos responsables del cumplimiento de los objetivos reflejados en el SPI y, en general, </a:t>
            </a:r>
            <a:r>
              <a:rPr lang="es-ES" b="1" dirty="0" smtClean="0"/>
              <a:t>evaluar cualquier progreso o deterioro </a:t>
            </a:r>
            <a:r>
              <a:rPr lang="es-ES" dirty="0" smtClean="0"/>
              <a:t>de manera constante.</a:t>
            </a:r>
            <a:endParaRPr lang="es-PE" sz="1200" b="0" i="0" u="none" strike="noStrike" baseline="0" dirty="0" smtClean="0">
              <a:solidFill>
                <a:srgbClr val="000000"/>
              </a:solidFill>
              <a:latin typeface="Times New Roman"/>
            </a:endParaRPr>
          </a:p>
          <a:p>
            <a:pPr algn="just"/>
            <a:endParaRPr lang="es-PE" sz="1200" b="0" i="0" u="none" strike="noStrike" baseline="0" dirty="0" smtClean="0">
              <a:solidFill>
                <a:srgbClr val="000000"/>
              </a:solidFill>
              <a:latin typeface="Times New Roman"/>
            </a:endParaRPr>
          </a:p>
          <a:p>
            <a:pPr algn="just"/>
            <a:r>
              <a:rPr lang="es-PE" sz="1200" b="0" i="0" u="none" strike="noStrike" baseline="0" dirty="0" smtClean="0">
                <a:solidFill>
                  <a:srgbClr val="000000"/>
                </a:solidFill>
                <a:latin typeface="Times New Roman"/>
              </a:rPr>
              <a:t>Una medición efectiva del rendimiento en materia de seguridad operacional no solo servirá para la identificación de oportunidades de mejora relacionadas con la seguridad operacional, sino también con la </a:t>
            </a:r>
            <a:r>
              <a:rPr lang="es-PE" sz="1200" b="1" i="0" u="none" strike="noStrike" baseline="0" dirty="0" smtClean="0">
                <a:solidFill>
                  <a:srgbClr val="000000"/>
                </a:solidFill>
                <a:latin typeface="Times New Roman"/>
              </a:rPr>
              <a:t>eficiencia y la capacidad</a:t>
            </a:r>
            <a:r>
              <a:rPr lang="es-PE" sz="1200" b="0" i="0" u="none" strike="noStrike" baseline="0" dirty="0" smtClean="0">
                <a:solidFill>
                  <a:srgbClr val="000000"/>
                </a:solidFill>
                <a:latin typeface="Times New Roman"/>
              </a:rPr>
              <a:t>. </a:t>
            </a:r>
            <a:endParaRPr lang="es-PE" dirty="0" smtClean="0"/>
          </a:p>
          <a:p>
            <a:endParaRPr lang="en-US" dirty="0" smtClean="0"/>
          </a:p>
          <a:p>
            <a:endParaRPr lang="en-US" dirty="0" smtClean="0"/>
          </a:p>
          <a:p>
            <a:pPr algn="just"/>
            <a:r>
              <a:rPr lang="es-PE" dirty="0" smtClean="0"/>
              <a:t>4.3	</a:t>
            </a:r>
            <a:r>
              <a:rPr lang="es-PE" b="1" dirty="0" smtClean="0"/>
              <a:t>INDICADORES Y METAS DE RENDIMIENTO DE SEGURIDAD OPERACIONAL</a:t>
            </a:r>
          </a:p>
          <a:p>
            <a:pPr algn="just"/>
            <a:endParaRPr lang="es-PE" dirty="0" smtClean="0"/>
          </a:p>
          <a:p>
            <a:pPr algn="just"/>
            <a:r>
              <a:rPr lang="es-PE" dirty="0" smtClean="0"/>
              <a:t>4.3.1	Establecer la medición correcta del rendimiento de seguridad operacional implica decidir cómo alcanzar la mejor medida de los objetivos de seguridad operacional. Esto variará de Estado a Estado y de proveedor de servicios a proveedor de servicios. Por lo tanto, las organizaciones deberían tomarse un tiempo para desarrollar su conocimiento estratégico de qué es lo que impulsa la mejora de la seguridad operacional para sus objetivos de seguridad operacional.</a:t>
            </a:r>
          </a:p>
          <a:p>
            <a:pPr algn="just"/>
            <a:endParaRPr lang="es-PE" dirty="0" smtClean="0"/>
          </a:p>
          <a:p>
            <a:pPr algn="just"/>
            <a:r>
              <a:rPr lang="es-PE" dirty="0" smtClean="0"/>
              <a:t>4.3.2	Los SPIs y SPTs pueden ser utilizados de diferentes formas para demostrar el rendimiento de seguridad operacional. Es crucial que las organizaciones personalicen, seleccionen y apliquen diversas herramientas y enfoques de medición según sus circunstancias específicas y la naturaleza de lo que se está midiendo. Por ejemplo, en algunos casos, las organizaciones podrían adoptar SPI que todos tengan SPT específicos. En otra situación, puede ser preferible enfocarse en lograr una tendencia positiva en los asociados SPI, sin valores de metas específicas. El paquete de métricas de rendimiento seleccionadas usualmente empleará una combinación de estos enfoques.</a:t>
            </a: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092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El primero es el numero de salidas de pista por </a:t>
            </a:r>
            <a:r>
              <a:rPr lang="es-PE" dirty="0" err="1" smtClean="0"/>
              <a:t>millon</a:t>
            </a:r>
            <a:r>
              <a:rPr lang="es-PE" dirty="0" smtClean="0"/>
              <a:t> de operaciones cada año</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847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509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El Estado actual es un dato confiable (es histórico)</a:t>
            </a:r>
          </a:p>
          <a:p>
            <a:pPr marL="171450" indent="-171450">
              <a:buFont typeface="Arial" panose="020B0604020202020204" pitchFamily="34" charset="0"/>
              <a:buChar char="•"/>
            </a:pPr>
            <a:r>
              <a:rPr lang="es-PE" dirty="0" smtClean="0"/>
              <a:t>Objetivo. Reducir el 50% en tres años</a:t>
            </a:r>
          </a:p>
          <a:p>
            <a:pPr marL="171450" indent="-171450">
              <a:buFont typeface="Arial" panose="020B0604020202020204" pitchFamily="34" charset="0"/>
              <a:buChar char="•"/>
            </a:pPr>
            <a:r>
              <a:rPr lang="es-PE" dirty="0" smtClean="0"/>
              <a:t>Indicador es lo que mido: cantidad de salidas de pista por cada millón de operaciones en el año (UNIDAD DE MEDIDA)</a:t>
            </a:r>
          </a:p>
          <a:p>
            <a:pPr marL="171450" indent="-171450">
              <a:buFont typeface="Arial" panose="020B0604020202020204" pitchFamily="34" charset="0"/>
              <a:buChar char="•"/>
            </a:pPr>
            <a:endParaRPr lang="es-PE" dirty="0" smtClean="0"/>
          </a:p>
          <a:p>
            <a:pPr marL="0" indent="0">
              <a:buFont typeface="Arial" panose="020B0604020202020204" pitchFamily="34" charset="0"/>
              <a:buNone/>
            </a:pPr>
            <a:r>
              <a:rPr lang="es-PE" dirty="0" smtClean="0"/>
              <a:t>TASA: SALIDAS DE PISTA POR CADA MILLON DE OPERACIONES EN EL AÑO 2017</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147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322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187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887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E" dirty="0" smtClean="0"/>
              <a:t>Para cada año se debe fijar</a:t>
            </a:r>
            <a:r>
              <a:rPr lang="es-PE" baseline="0" dirty="0" smtClean="0"/>
              <a:t> un control de progreso</a:t>
            </a:r>
            <a:endParaRPr lang="es-PE" dirty="0" smtClean="0"/>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714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732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Reducir 70% es bajar un 23.3 % cada año</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03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 primer grafico son los riesgos principales</a:t>
            </a:r>
          </a:p>
          <a:p>
            <a:pPr marL="171450" indent="-171450">
              <a:buFont typeface="Arial" panose="020B0604020202020204" pitchFamily="34" charset="0"/>
              <a:buChar char="•"/>
            </a:pPr>
            <a:r>
              <a:rPr lang="es-PE" dirty="0" smtClean="0"/>
              <a:t>El objetivos es SMART (reducir</a:t>
            </a:r>
            <a:r>
              <a:rPr lang="es-PE" baseline="0" dirty="0" smtClean="0"/>
              <a:t> en 50% las tasa de salidas de pista) (largo plazo)</a:t>
            </a:r>
          </a:p>
          <a:p>
            <a:pPr marL="171450" indent="-171450">
              <a:buFont typeface="Arial" panose="020B0604020202020204" pitchFamily="34" charset="0"/>
              <a:buChar char="•"/>
            </a:pPr>
            <a:r>
              <a:rPr lang="es-PE" baseline="0" dirty="0" smtClean="0"/>
              <a:t>Para cada año me fijo hitos (corto plazo)</a:t>
            </a:r>
            <a:endParaRPr lang="es-PE" dirty="0" smtClean="0"/>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9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4.3.2	Los SPIs y SPTs pueden </a:t>
            </a:r>
            <a:r>
              <a:rPr lang="es-PE" b="1" dirty="0" smtClean="0"/>
              <a:t>ser utilizados de diferentes formas </a:t>
            </a:r>
            <a:r>
              <a:rPr lang="es-PE" dirty="0" smtClean="0"/>
              <a:t>para </a:t>
            </a:r>
            <a:r>
              <a:rPr lang="es-PE" b="1" dirty="0" smtClean="0"/>
              <a:t>demostrar el rendimiento </a:t>
            </a:r>
            <a:r>
              <a:rPr lang="es-PE" dirty="0" smtClean="0"/>
              <a:t>de seguridad operacional. Es crucial que las organizaciones </a:t>
            </a:r>
            <a:r>
              <a:rPr lang="es-PE" b="1" dirty="0" smtClean="0"/>
              <a:t>personalicen, seleccionen y apliquen</a:t>
            </a:r>
            <a:r>
              <a:rPr lang="es-PE" dirty="0" smtClean="0"/>
              <a:t> diversas herramientas y enfoques de medición según sus circunstancias específicas y la naturaleza de lo que se está midiendo. Por ejemplo, en algunos casos, las organizaciones podrían adoptar </a:t>
            </a:r>
            <a:r>
              <a:rPr lang="es-PE" b="1" dirty="0" smtClean="0"/>
              <a:t>SPI que todos tengan SPT específicos</a:t>
            </a:r>
            <a:r>
              <a:rPr lang="es-PE" dirty="0" smtClean="0"/>
              <a:t>. En otra situación, puede ser preferible </a:t>
            </a:r>
            <a:r>
              <a:rPr lang="es-PE" b="1" dirty="0" smtClean="0"/>
              <a:t>enfocarse en lograr una tendencia positiva en los asociados SPI, sin valores de metas específicas</a:t>
            </a:r>
            <a:r>
              <a:rPr lang="es-PE" dirty="0" smtClean="0"/>
              <a:t>. El paquete de métricas de rendimiento seleccionadas usualmente empleará una combinación de estos enfoques.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882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smtClean="0">
                <a:ln>
                  <a:noFill/>
                </a:ln>
                <a:solidFill>
                  <a:prstClr val="black"/>
                </a:solidFill>
                <a:effectLst/>
                <a:uLnTx/>
                <a:uFillTx/>
                <a:latin typeface="+mn-lt"/>
                <a:ea typeface="+mn-ea"/>
                <a:cs typeface="+mn-cs"/>
              </a:rPr>
              <a:t>Revisar la eficacia del rendimiento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El conjunto de SPIs y SPTs seleccionados por una organización deben revisarse periódicamente para comprobar que continúan proporcionando información significativa para mejorar el rendimiento de seguridad. Algunas de las razones para interrumpir o cambiar SPI incluyen: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Instancias en las que los SPI informan continuamente el mismo valor (como cero o 100%). Es improbable que estos SPI proporcionen una contribución significativa a la toma de decisiones de la alta dirección;</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Un SPI que mide algo similar a otro SPI y proporciona las mismas garantías. Esto es esfuerzo duplicado;</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Cuando se ha cumplido el SPT para un SPI implementado para medir la introducción de un programa o mejora dirigida;</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Cuando otros problemas de seguridad operacional se conviertan en una prioridad más alta para monitorear y medir; y</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Obtener una mejor comprensión de un problema de seguridad particular al reducir los detalles de un SPI (es decir, reducir el "ruido" para aclarar la "señal").</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200" b="0" i="0" u="none" strike="noStrike" kern="1200" cap="none" spc="0" normalizeH="0" baseline="0" noProof="0" dirty="0" smtClean="0">
                <a:ln>
                  <a:noFill/>
                </a:ln>
                <a:solidFill>
                  <a:prstClr val="black"/>
                </a:solidFill>
                <a:effectLst/>
                <a:uLnTx/>
                <a:uFillTx/>
                <a:latin typeface="+mn-lt"/>
                <a:ea typeface="+mn-ea"/>
                <a:cs typeface="+mn-cs"/>
              </a:rPr>
              <a:t>Los SPI deben ser revisados ​​cuando se cambian los objetivos de seguridad para asegurar que sigan siendo relevantes y apropiados.</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092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Base Line Performance (donde estoy) en el momento (año 2018)</a:t>
            </a:r>
          </a:p>
          <a:p>
            <a:pPr marL="171450" indent="-171450">
              <a:buFont typeface="Arial" panose="020B0604020202020204" pitchFamily="34" charset="0"/>
              <a:buChar char="•"/>
            </a:pPr>
            <a:r>
              <a:rPr lang="es-PE" dirty="0" smtClean="0"/>
              <a:t>La línea no es recta, por que esta en porcentaje</a:t>
            </a:r>
          </a:p>
          <a:p>
            <a:pPr marL="171450" indent="-171450">
              <a:buFont typeface="Arial" panose="020B0604020202020204" pitchFamily="34" charset="0"/>
              <a:buChar char="•"/>
            </a:pPr>
            <a:r>
              <a:rPr lang="es-PE" dirty="0" smtClean="0"/>
              <a:t>Por mas que todo se haga bien hay fluctuaciones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41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Fluctuaciones</a:t>
            </a:r>
          </a:p>
          <a:p>
            <a:pPr marL="171450" indent="-171450">
              <a:buFont typeface="Arial" panose="020B0604020202020204" pitchFamily="34" charset="0"/>
              <a:buChar char="•"/>
            </a:pPr>
            <a:r>
              <a:rPr lang="es-PE" dirty="0" smtClean="0"/>
              <a:t>Barras es control cada dos meses</a:t>
            </a:r>
          </a:p>
          <a:p>
            <a:pPr marL="171450" indent="-171450">
              <a:buFont typeface="Arial" panose="020B0604020202020204" pitchFamily="34" charset="0"/>
              <a:buChar char="•"/>
            </a:pPr>
            <a:r>
              <a:rPr lang="es-PE" dirty="0" smtClean="0"/>
              <a:t>La línea roja es el ideal</a:t>
            </a:r>
          </a:p>
          <a:p>
            <a:pPr marL="171450" indent="-171450">
              <a:buFont typeface="Arial" panose="020B0604020202020204" pitchFamily="34" charset="0"/>
              <a:buChar char="•"/>
            </a:pPr>
            <a:r>
              <a:rPr lang="es-PE" dirty="0" smtClean="0"/>
              <a:t>La línea punteada es el nivel de alerta</a:t>
            </a:r>
          </a:p>
          <a:p>
            <a:pPr marL="171450" indent="-171450">
              <a:buFont typeface="Arial" panose="020B0604020202020204" pitchFamily="34" charset="0"/>
              <a:buChar char="•"/>
            </a:pPr>
            <a:r>
              <a:rPr lang="es-PE" dirty="0" smtClean="0"/>
              <a:t>Los puntos naranja son las metas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031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PE" dirty="0" smtClean="0"/>
              <a:t>Formula del nivel de alerta es el nivel estándar</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674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Reducir 70% es bajar un 23.3 % cada año</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92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886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09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393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78FEC-480F-4DAB-BBC1-D34055C648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596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3 – Se necesita métrica – Salidas de pista por cada año</a:t>
            </a:r>
          </a:p>
          <a:p>
            <a:r>
              <a:rPr lang="es-PE" dirty="0" smtClean="0"/>
              <a:t>4 – Metas de rendimiento a mediano y corto plazo alineados con el objetivo</a:t>
            </a:r>
          </a:p>
          <a:p>
            <a:r>
              <a:rPr lang="es-PE" dirty="0" smtClean="0"/>
              <a:t>5 – Opcionalmente, podemos definir niveles de alerta</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56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4.3.2	Los SPIs y SPTs pueden </a:t>
            </a:r>
            <a:r>
              <a:rPr lang="es-PE" b="1" dirty="0" smtClean="0"/>
              <a:t>ser utilizados de diferentes formas </a:t>
            </a:r>
            <a:r>
              <a:rPr lang="es-PE" dirty="0" smtClean="0"/>
              <a:t>para </a:t>
            </a:r>
            <a:r>
              <a:rPr lang="es-PE" b="1" dirty="0" smtClean="0"/>
              <a:t>demostrar el rendimiento </a:t>
            </a:r>
            <a:r>
              <a:rPr lang="es-PE" dirty="0" smtClean="0"/>
              <a:t>de seguridad operacional. Es crucial que las organizaciones </a:t>
            </a:r>
            <a:r>
              <a:rPr lang="es-PE" b="1" dirty="0" smtClean="0"/>
              <a:t>personalicen, seleccionen y apliquen</a:t>
            </a:r>
            <a:r>
              <a:rPr lang="es-PE" dirty="0" smtClean="0"/>
              <a:t> diversas herramientas y enfoques de medición según sus circunstancias específicas y la naturaleza de lo que se está midiendo. Por ejemplo, en algunos casos, las organizaciones podrían adoptar </a:t>
            </a:r>
            <a:r>
              <a:rPr lang="es-PE" b="1" dirty="0" smtClean="0"/>
              <a:t>SPI que todos tengan SPT específicos</a:t>
            </a:r>
            <a:r>
              <a:rPr lang="es-PE" dirty="0" smtClean="0"/>
              <a:t>. En otra situación, puede ser preferible </a:t>
            </a:r>
            <a:r>
              <a:rPr lang="es-PE" b="1" dirty="0" smtClean="0"/>
              <a:t>enfocarse en lograr una tendencia positiva en los asociados SPI, sin valores de metas específicas</a:t>
            </a:r>
            <a:r>
              <a:rPr lang="es-PE" dirty="0" smtClean="0"/>
              <a:t>. El paquete de métricas de rendimiento seleccionadas usualmente empleará una combinación de estos enfoques.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5722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Es una herramienta muy valiosa para</a:t>
            </a:r>
            <a:r>
              <a:rPr lang="es-PE" baseline="0" dirty="0" smtClean="0"/>
              <a:t> la toma de decisiones del ejecutivo responsable</a:t>
            </a:r>
          </a:p>
          <a:p>
            <a:pPr marL="171450" indent="-171450">
              <a:buFont typeface="Arial" panose="020B0604020202020204" pitchFamily="34" charset="0"/>
              <a:buChar char="•"/>
            </a:pPr>
            <a:r>
              <a:rPr lang="es-PE" baseline="0" dirty="0" smtClean="0"/>
              <a:t>El dashboard debe ser siempre actualizado</a:t>
            </a:r>
          </a:p>
          <a:p>
            <a:pPr marL="171450" indent="-171450">
              <a:buFont typeface="Arial" panose="020B0604020202020204" pitchFamily="34" charset="0"/>
              <a:buChar char="•"/>
            </a:pPr>
            <a:r>
              <a:rPr lang="es-PE" baseline="0" dirty="0" smtClean="0"/>
              <a:t>El 3.1 es la herramienta que necesita el ER</a:t>
            </a:r>
          </a:p>
          <a:p>
            <a:pPr marL="171450" indent="-171450">
              <a:buFont typeface="Arial" panose="020B0604020202020204" pitchFamily="34" charset="0"/>
              <a:buChar char="•"/>
            </a:pPr>
            <a:r>
              <a:rPr lang="es-PE" baseline="0" dirty="0" smtClean="0"/>
              <a:t>Son datos puros</a:t>
            </a:r>
            <a:endParaRPr lang="es-PE" dirty="0" smtClean="0"/>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83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s-PE" dirty="0" smtClean="0"/>
              <a:t>Cantidad de pasajeros,</a:t>
            </a:r>
            <a:r>
              <a:rPr lang="es-PE" baseline="0" dirty="0" smtClean="0"/>
              <a:t> precios de los insumos de la OMA. Debe definirse que tipo de información debe recolectarse</a:t>
            </a:r>
          </a:p>
          <a:p>
            <a:pPr marL="228600" indent="-228600">
              <a:buAutoNum type="arabicPeriod"/>
            </a:pPr>
            <a:r>
              <a:rPr lang="es-PE" baseline="0" dirty="0" smtClean="0"/>
              <a:t>Con los datos se determinan los riesgos. Necesitamos un sistema de priorización (nivel de riesgo). Si tengo varios riesgos debo priorizar los principales, para priorizar la solución</a:t>
            </a:r>
          </a:p>
          <a:p>
            <a:pPr marL="228600" indent="-228600">
              <a:buAutoNum type="arabicPeriod"/>
            </a:pPr>
            <a:r>
              <a:rPr lang="es-PE" baseline="0" dirty="0" smtClean="0"/>
              <a:t>Definir los objetivos, a que situación quiero llevar los riesgos</a:t>
            </a:r>
          </a:p>
          <a:p>
            <a:pPr marL="228600" indent="-228600">
              <a:buAutoNum type="arabicPeriod"/>
            </a:pPr>
            <a:r>
              <a:rPr lang="es-PE" baseline="0" dirty="0" smtClean="0"/>
              <a:t>Me tienen que ayudar si estoy caminando en la dirección correcta (reunir datos, priorizar, fijar una visión (CFIT, Runway </a:t>
            </a:r>
            <a:r>
              <a:rPr lang="es-PE" baseline="0" dirty="0" err="1" smtClean="0"/>
              <a:t>Excursion</a:t>
            </a:r>
            <a:r>
              <a:rPr lang="es-PE" baseline="0" dirty="0" smtClean="0"/>
              <a:t>, perdida de control en vuelo) y se fijan objetivos</a:t>
            </a:r>
          </a:p>
          <a:p>
            <a:pPr marL="0" indent="0">
              <a:buNone/>
            </a:pPr>
            <a:endParaRPr lang="es-PE"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CFIT: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Controlled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flight</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into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terrain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(vuelo controlado contra el terreno)</a:t>
            </a:r>
          </a:p>
          <a:p>
            <a:pPr marL="0" indent="0">
              <a:buNone/>
            </a:pPr>
            <a:endParaRPr lang="es-PE" baseline="0" dirty="0" smtClean="0"/>
          </a:p>
          <a:p>
            <a:pPr marL="0" indent="0">
              <a:buNone/>
            </a:pPr>
            <a:endParaRPr lang="es-PE" baseline="0" dirty="0" smtClean="0"/>
          </a:p>
          <a:p>
            <a:pPr marL="0" indent="0">
              <a:buNone/>
            </a:pPr>
            <a:r>
              <a:rPr lang="es-PE" baseline="0" dirty="0" smtClean="0"/>
              <a:t>Por ejemplo: Quiero eliminar los CFITS (obligatorio en EGPWS, instrucción, </a:t>
            </a:r>
            <a:r>
              <a:rPr lang="es-PE" baseline="0" dirty="0" err="1" smtClean="0"/>
              <a:t>etc</a:t>
            </a:r>
            <a:r>
              <a:rPr lang="es-PE" baseline="0" dirty="0" smtClean="0"/>
              <a:t>). Como saber si estoy en camino correcto:</a:t>
            </a:r>
          </a:p>
          <a:p>
            <a:pPr marL="228600" indent="-228600">
              <a:buFont typeface="+mj-lt"/>
              <a:buAutoNum type="arabicPeriod"/>
            </a:pPr>
            <a:r>
              <a:rPr lang="es-PE" baseline="0" dirty="0" smtClean="0"/>
              <a:t>Midiendo</a:t>
            </a:r>
          </a:p>
          <a:p>
            <a:pPr marL="228600" indent="-228600">
              <a:buFont typeface="+mj-lt"/>
              <a:buAutoNum type="arabicPeriod"/>
            </a:pPr>
            <a:r>
              <a:rPr lang="es-PE" baseline="0" dirty="0" smtClean="0"/>
              <a:t>Indicador (Cantidad de CFITS por año)</a:t>
            </a:r>
          </a:p>
          <a:p>
            <a:pPr marL="228600" indent="-228600">
              <a:buFont typeface="+mj-lt"/>
              <a:buAutoNum type="arabicPeriod"/>
            </a:pPr>
            <a:endParaRPr lang="es-PE" baseline="0" dirty="0" smtClean="0"/>
          </a:p>
          <a:p>
            <a:pPr marL="0" indent="0">
              <a:buFont typeface="+mj-lt"/>
              <a:buNone/>
            </a:pPr>
            <a:r>
              <a:rPr lang="es-PE" baseline="0" dirty="0" smtClean="0"/>
              <a:t>Esa misma lógica la debe utilizar el PS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10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Se inicia con cero Data.</a:t>
            </a:r>
          </a:p>
          <a:p>
            <a:pPr marL="171450" indent="-171450">
              <a:buFont typeface="Arial" panose="020B0604020202020204" pitchFamily="34" charset="0"/>
              <a:buChar char="•"/>
            </a:pPr>
            <a:r>
              <a:rPr lang="es-PE" dirty="0" smtClean="0"/>
              <a:t>Por eso se nace sin indicadores (un auto quieto no da indicadores)</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15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PE" dirty="0" smtClean="0"/>
              <a:t>Se inicia con </a:t>
            </a:r>
            <a:r>
              <a:rPr lang="es-PE" sz="1600" b="1" dirty="0" smtClean="0"/>
              <a:t>cero</a:t>
            </a:r>
            <a:r>
              <a:rPr lang="es-PE" dirty="0" smtClean="0"/>
              <a:t> Data.</a:t>
            </a:r>
          </a:p>
          <a:p>
            <a:pPr marL="171450" indent="-171450">
              <a:buFont typeface="Arial" panose="020B0604020202020204" pitchFamily="34" charset="0"/>
              <a:buChar char="•"/>
            </a:pPr>
            <a:r>
              <a:rPr lang="es-PE" dirty="0" smtClean="0"/>
              <a:t>Por eso se nace sin indicadores (un auto quieto no da indicadores)</a:t>
            </a:r>
          </a:p>
          <a:p>
            <a:pPr marL="171450" indent="-171450">
              <a:buFont typeface="Arial" panose="020B0604020202020204" pitchFamily="34" charset="0"/>
              <a:buChar char="•"/>
            </a:pPr>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337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13/10/2018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13/10/2018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13/10/2018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22288692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9438983"/>
      </p:ext>
    </p:extLst>
  </p:cSld>
  <p:clrMapOvr>
    <a:masterClrMapping/>
  </p:clrMapOvr>
  <p:transition spd="slow">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24331169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4280190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25838950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2160629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9238748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3084940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13/10/2018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91916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328391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25205891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1520289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3162076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1940919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2879945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59490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230927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65696" y="0"/>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64567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13/10/2018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Tree>
    <p:extLst>
      <p:ext uri="{BB962C8B-B14F-4D97-AF65-F5344CB8AC3E}">
        <p14:creationId xmlns:p14="http://schemas.microsoft.com/office/powerpoint/2010/main" val="4697757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Tree>
    <p:extLst>
      <p:ext uri="{BB962C8B-B14F-4D97-AF65-F5344CB8AC3E}">
        <p14:creationId xmlns:p14="http://schemas.microsoft.com/office/powerpoint/2010/main" val="752684220"/>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a:lstStyle/>
          <a:p>
            <a:endParaRPr lang="en-US"/>
          </a:p>
        </p:txBody>
      </p:sp>
    </p:spTree>
    <p:extLst>
      <p:ext uri="{BB962C8B-B14F-4D97-AF65-F5344CB8AC3E}">
        <p14:creationId xmlns:p14="http://schemas.microsoft.com/office/powerpoint/2010/main" val="14026693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Tree>
    <p:extLst>
      <p:ext uri="{BB962C8B-B14F-4D97-AF65-F5344CB8AC3E}">
        <p14:creationId xmlns:p14="http://schemas.microsoft.com/office/powerpoint/2010/main" val="1290828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03915582"/>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7757986"/>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877036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54359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1829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846441725"/>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13/10/2018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956296975"/>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790873631"/>
      </p:ext>
    </p:extLst>
  </p:cSld>
  <p:clrMapOvr>
    <a:masterClrMapping/>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663319630"/>
      </p:ext>
    </p:extLst>
  </p:cSld>
  <p:clrMapOvr>
    <a:masterClrMapping/>
  </p:clrMapOvr>
  <p:transition spd="slow">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1015052389"/>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017756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58400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6779266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3902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05710130"/>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8814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13/10/2018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75924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4508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Tree>
    <p:extLst>
      <p:ext uri="{BB962C8B-B14F-4D97-AF65-F5344CB8AC3E}">
        <p14:creationId xmlns:p14="http://schemas.microsoft.com/office/powerpoint/2010/main" val="534824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Tree>
    <p:extLst>
      <p:ext uri="{BB962C8B-B14F-4D97-AF65-F5344CB8AC3E}">
        <p14:creationId xmlns:p14="http://schemas.microsoft.com/office/powerpoint/2010/main" val="3394919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66CC"/>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a:solidFill>
            <a:srgbClr val="0066CC"/>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74023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053736"/>
      </p:ext>
    </p:extLst>
  </p:cSld>
  <p:clrMapOvr>
    <a:masterClrMapping/>
  </p:clrMapOvr>
  <p:transition spd="slow">
    <p:wip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Resu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280383"/>
      </p:ext>
    </p:extLst>
  </p:cSld>
  <p:clrMapOvr>
    <a:masterClrMapping/>
  </p:clrMapOvr>
  <p:transition spd="slow">
    <p:push/>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28062351"/>
      </p:ext>
    </p:extLst>
  </p:cSld>
  <p:clrMapOvr>
    <a:masterClrMapping/>
  </p:clrMapOvr>
  <p:transition spd="slow">
    <p:wip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5644535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1900891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13/10/2018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22168917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Box 6"/>
          <p:cNvSpPr txBox="1">
            <a:spLocks noChangeArrowheads="1"/>
          </p:cNvSpPr>
          <p:nvPr userDrawn="1"/>
        </p:nvSpPr>
        <p:spPr bwMode="auto">
          <a:xfrm>
            <a:off x="1445476" y="6599201"/>
            <a:ext cx="1301958" cy="1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Open Sans" charset="0"/>
                <a:ea typeface="ＭＳ Ｐゴシック" charset="0"/>
                <a:cs typeface="Open Sans" charset="0"/>
              </a:rPr>
              <a:t>CURSO SMS / 2015   |   </a:t>
            </a:r>
            <a:fld id="{3E6D2F31-20B7-A449-B563-1F1D3E820EC5}" type="slidenum">
              <a:rPr kumimoji="0" lang="en-US" sz="8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charset="0"/>
              <a:ea typeface="ＭＳ Ｐゴシック" charset="0"/>
              <a:cs typeface="Open Sans" charset="0"/>
            </a:endParaRPr>
          </a:p>
        </p:txBody>
      </p:sp>
    </p:spTree>
    <p:extLst>
      <p:ext uri="{BB962C8B-B14F-4D97-AF65-F5344CB8AC3E}">
        <p14:creationId xmlns:p14="http://schemas.microsoft.com/office/powerpoint/2010/main" val="3117635495"/>
      </p:ext>
    </p:extLst>
  </p:cSld>
  <p:clrMapOvr>
    <a:masterClrMapping/>
  </p:clrMapOvr>
  <p:transition spd="slow">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653287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ontact-02">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12695"/>
      </p:ext>
    </p:extLst>
  </p:cSld>
  <p:clrMapOvr>
    <a:masterClrMapping/>
  </p:clrMapOvr>
  <p:transition spd="slow">
    <p:pu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32573" y="0"/>
            <a:ext cx="6059428"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76549209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2388720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13/10/2018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13/10/2018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13/10/2018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54"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13/10/2018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9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08652499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 id="2147483952" r:id="rId44"/>
    <p:sldLayoutId id="2147483953" r:id="rId45"/>
    <p:sldLayoutId id="2147483954" r:id="rId46"/>
    <p:sldLayoutId id="2147483955" r:id="rId47"/>
    <p:sldLayoutId id="2147483956" r:id="rId48"/>
    <p:sldLayoutId id="2147483957" r:id="rId49"/>
    <p:sldLayoutId id="2147483958" r:id="rId50"/>
    <p:sldLayoutId id="2147483959" r:id="rId51"/>
    <p:sldLayoutId id="2147483960" r:id="rId52"/>
    <p:sldLayoutId id="2147483961" r:id="rId53"/>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6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35.tif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8</a:t>
            </a:r>
            <a:endParaRPr lang="id-ID" sz="6600" dirty="0">
              <a:solidFill>
                <a:schemeClr val="bg2"/>
              </a:solidFill>
            </a:endParaRPr>
          </a:p>
        </p:txBody>
      </p:sp>
      <p:sp>
        <p:nvSpPr>
          <p:cNvPr id="23" name="TextBox 22"/>
          <p:cNvSpPr txBox="1"/>
          <p:nvPr/>
        </p:nvSpPr>
        <p:spPr>
          <a:xfrm>
            <a:off x="6773323" y="517998"/>
            <a:ext cx="5368659" cy="1200329"/>
          </a:xfrm>
          <a:prstGeom prst="rect">
            <a:avLst/>
          </a:prstGeom>
          <a:noFill/>
        </p:spPr>
        <p:txBody>
          <a:bodyPr wrap="square" rtlCol="0">
            <a:spAutoFit/>
          </a:bodyPr>
          <a:lstStyle/>
          <a:p>
            <a:r>
              <a:rPr lang="es-PE" sz="3600" b="1" dirty="0" smtClean="0">
                <a:solidFill>
                  <a:schemeClr val="bg1"/>
                </a:solidFill>
              </a:rPr>
              <a:t>Indicadores de seguridad operacional</a:t>
            </a:r>
            <a:endParaRPr lang="id-ID" sz="36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a:p>
          </p:txBody>
        </p:sp>
      </p:grpSp>
    </p:spTree>
    <p:extLst>
      <p:ext uri="{BB962C8B-B14F-4D97-AF65-F5344CB8AC3E}">
        <p14:creationId xmlns:p14="http://schemas.microsoft.com/office/powerpoint/2010/main" val="406472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693" b="6693"/>
          <a:stretch>
            <a:fillRect/>
          </a:stretch>
        </p:blipFill>
        <p:spPr/>
      </p:pic>
    </p:spTree>
    <p:extLst>
      <p:ext uri="{BB962C8B-B14F-4D97-AF65-F5344CB8AC3E}">
        <p14:creationId xmlns:p14="http://schemas.microsoft.com/office/powerpoint/2010/main" val="2478191535"/>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accent4"/>
                </a:solidFill>
                <a:latin typeface="Calibri"/>
              </a:rPr>
              <a:t>Control y medición del rendimiento en materia de seguridad operacional</a:t>
            </a:r>
          </a:p>
        </p:txBody>
      </p:sp>
      <p:sp>
        <p:nvSpPr>
          <p:cNvPr id="12" name="TextBox 11"/>
          <p:cNvSpPr txBox="1"/>
          <p:nvPr/>
        </p:nvSpPr>
        <p:spPr>
          <a:xfrm>
            <a:off x="2046514" y="3377478"/>
            <a:ext cx="8077200" cy="523220"/>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principales riesgos de la organización?</a:t>
            </a:r>
          </a:p>
        </p:txBody>
      </p:sp>
      <p:sp>
        <p:nvSpPr>
          <p:cNvPr id="13" name="TextBox 12"/>
          <p:cNvSpPr txBox="1"/>
          <p:nvPr/>
        </p:nvSpPr>
        <p:spPr>
          <a:xfrm>
            <a:off x="2046510" y="413949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objetivos de seguridad operacional de la organización?</a:t>
            </a:r>
          </a:p>
        </p:txBody>
      </p:sp>
      <p:sp>
        <p:nvSpPr>
          <p:cNvPr id="14" name="TextBox 13"/>
          <p:cNvSpPr txBox="1"/>
          <p:nvPr/>
        </p:nvSpPr>
        <p:spPr>
          <a:xfrm>
            <a:off x="2046506" y="527163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¿Cómo va a determinar la organización si está avanzando hacia sus objetivos?</a:t>
            </a:r>
          </a:p>
        </p:txBody>
      </p:sp>
      <p:sp>
        <p:nvSpPr>
          <p:cNvPr id="15" name="TextBox 14"/>
          <p:cNvSpPr txBox="1"/>
          <p:nvPr/>
        </p:nvSpPr>
        <p:spPr>
          <a:xfrm>
            <a:off x="4721702" y="1382472"/>
            <a:ext cx="3096233" cy="769441"/>
          </a:xfrm>
          <a:prstGeom prst="rect">
            <a:avLst/>
          </a:prstGeom>
          <a:noFill/>
        </p:spPr>
        <p:txBody>
          <a:bodyPr wrap="none" rtlCol="0">
            <a:spAutoFit/>
          </a:bodyPr>
          <a:lstStyle/>
          <a:p>
            <a:pPr algn="ctr" defTabSz="457200"/>
            <a:r>
              <a:rPr lang="es-PE" sz="4400" b="1" dirty="0">
                <a:solidFill>
                  <a:schemeClr val="accent4">
                    <a:lumMod val="50000"/>
                  </a:schemeClr>
                </a:solidFill>
                <a:latin typeface="Calibri"/>
              </a:rPr>
              <a:t>4 preguntas:</a:t>
            </a:r>
          </a:p>
        </p:txBody>
      </p:sp>
      <p:sp>
        <p:nvSpPr>
          <p:cNvPr id="16" name="TextBox 15"/>
          <p:cNvSpPr txBox="1"/>
          <p:nvPr/>
        </p:nvSpPr>
        <p:spPr>
          <a:xfrm>
            <a:off x="2054792" y="2267185"/>
            <a:ext cx="8077200" cy="954107"/>
          </a:xfrm>
          <a:prstGeom prst="rect">
            <a:avLst/>
          </a:prstGeom>
          <a:noFill/>
        </p:spPr>
        <p:txBody>
          <a:bodyPr wrap="square" rtlCol="0">
            <a:spAutoFit/>
          </a:bodyPr>
          <a:lstStyle/>
          <a:p>
            <a:pPr algn="ctr" defTabSz="457200"/>
            <a:r>
              <a:rPr lang="es-PE" sz="2800" b="1" dirty="0">
                <a:solidFill>
                  <a:schemeClr val="accent4">
                    <a:lumMod val="50000"/>
                  </a:schemeClr>
                </a:solidFill>
                <a:latin typeface="Calibri"/>
              </a:rPr>
              <a:t>¿Qué tipo de información necesita la organización para tomar decisiones informadas?</a:t>
            </a:r>
          </a:p>
        </p:txBody>
      </p:sp>
    </p:spTree>
    <p:extLst>
      <p:ext uri="{BB962C8B-B14F-4D97-AF65-F5344CB8AC3E}">
        <p14:creationId xmlns:p14="http://schemas.microsoft.com/office/powerpoint/2010/main" val="278606443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accent4">
                    <a:lumMod val="50000"/>
                  </a:schemeClr>
                </a:solidFill>
                <a:latin typeface="Calibri"/>
              </a:rPr>
              <a:t>Control y medición del rendimiento en materia de seguridad operacional</a:t>
            </a:r>
          </a:p>
        </p:txBody>
      </p:sp>
      <p:sp>
        <p:nvSpPr>
          <p:cNvPr id="17" name="TextBox 16"/>
          <p:cNvSpPr txBox="1"/>
          <p:nvPr/>
        </p:nvSpPr>
        <p:spPr>
          <a:xfrm>
            <a:off x="4887176" y="2192476"/>
            <a:ext cx="2417650" cy="1107996"/>
          </a:xfrm>
          <a:prstGeom prst="rect">
            <a:avLst/>
          </a:prstGeom>
          <a:noFill/>
        </p:spPr>
        <p:txBody>
          <a:bodyPr wrap="none" rtlCol="0">
            <a:spAutoFit/>
          </a:bodyPr>
          <a:lstStyle/>
          <a:p>
            <a:pPr algn="ctr" defTabSz="457200"/>
            <a:r>
              <a:rPr lang="es-PE" sz="6600" b="1" dirty="0">
                <a:solidFill>
                  <a:schemeClr val="accent4">
                    <a:lumMod val="50000"/>
                  </a:schemeClr>
                </a:solidFill>
                <a:latin typeface="Calibri"/>
              </a:rPr>
              <a:t>SDCPS</a:t>
            </a:r>
          </a:p>
        </p:txBody>
      </p:sp>
      <p:sp>
        <p:nvSpPr>
          <p:cNvPr id="18" name="TextBox 17"/>
          <p:cNvSpPr txBox="1"/>
          <p:nvPr/>
        </p:nvSpPr>
        <p:spPr>
          <a:xfrm>
            <a:off x="2057401" y="3620273"/>
            <a:ext cx="8077200" cy="1446550"/>
          </a:xfrm>
          <a:prstGeom prst="rect">
            <a:avLst/>
          </a:prstGeom>
          <a:noFill/>
        </p:spPr>
        <p:txBody>
          <a:bodyPr wrap="square" rtlCol="0">
            <a:spAutoFit/>
          </a:bodyPr>
          <a:lstStyle/>
          <a:p>
            <a:pPr algn="ctr" defTabSz="457200"/>
            <a:r>
              <a:rPr lang="en-US" sz="4400" dirty="0">
                <a:solidFill>
                  <a:schemeClr val="accent4">
                    <a:lumMod val="50000"/>
                  </a:schemeClr>
                </a:solidFill>
                <a:latin typeface="Calibri"/>
              </a:rPr>
              <a:t>Safety Data Collection and Processing Systems </a:t>
            </a:r>
            <a:endParaRPr lang="es-PE" sz="4400" dirty="0">
              <a:solidFill>
                <a:schemeClr val="accent4">
                  <a:lumMod val="50000"/>
                </a:schemeClr>
              </a:solidFill>
              <a:latin typeface="Calibri"/>
            </a:endParaRPr>
          </a:p>
        </p:txBody>
      </p:sp>
    </p:spTree>
    <p:extLst>
      <p:ext uri="{BB962C8B-B14F-4D97-AF65-F5344CB8AC3E}">
        <p14:creationId xmlns:p14="http://schemas.microsoft.com/office/powerpoint/2010/main" val="2231593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accent4">
                    <a:lumMod val="50000"/>
                  </a:schemeClr>
                </a:solidFill>
                <a:latin typeface="Calibri"/>
              </a:rPr>
              <a:t>Control y medición del rendimiento en materia de seguridad operacional</a:t>
            </a:r>
          </a:p>
        </p:txBody>
      </p:sp>
      <p:pic>
        <p:nvPicPr>
          <p:cNvPr id="2" name="Picture 1"/>
          <p:cNvPicPr>
            <a:picLocks noChangeAspect="1"/>
          </p:cNvPicPr>
          <p:nvPr/>
        </p:nvPicPr>
        <p:blipFill>
          <a:blip r:embed="rId3"/>
          <a:stretch>
            <a:fillRect/>
          </a:stretch>
        </p:blipFill>
        <p:spPr>
          <a:xfrm>
            <a:off x="1907822" y="1167970"/>
            <a:ext cx="8410222" cy="5443886"/>
          </a:xfrm>
          <a:prstGeom prst="rect">
            <a:avLst/>
          </a:prstGeom>
        </p:spPr>
      </p:pic>
    </p:spTree>
    <p:extLst>
      <p:ext uri="{BB962C8B-B14F-4D97-AF65-F5344CB8AC3E}">
        <p14:creationId xmlns:p14="http://schemas.microsoft.com/office/powerpoint/2010/main" val="413766799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accent4">
                    <a:lumMod val="50000"/>
                  </a:schemeClr>
                </a:solidFill>
                <a:latin typeface="Calibri"/>
              </a:rPr>
              <a:t>Control y medición del rendimiento </a:t>
            </a:r>
            <a:r>
              <a:rPr lang="es-PE" sz="3000" b="1" dirty="0">
                <a:solidFill>
                  <a:schemeClr val="tx1">
                    <a:lumMod val="50000"/>
                  </a:schemeClr>
                </a:solidFill>
                <a:latin typeface="Calibri"/>
              </a:rPr>
              <a:t>en</a:t>
            </a:r>
            <a:r>
              <a:rPr lang="es-PE" sz="3000" b="1" dirty="0">
                <a:solidFill>
                  <a:schemeClr val="accent4">
                    <a:lumMod val="50000"/>
                  </a:schemeClr>
                </a:solidFill>
                <a:latin typeface="Calibri"/>
              </a:rPr>
              <a:t> materia de seguridad operacional</a:t>
            </a:r>
          </a:p>
        </p:txBody>
      </p:sp>
      <p:pic>
        <p:nvPicPr>
          <p:cNvPr id="4" name="Picture 3"/>
          <p:cNvPicPr>
            <a:picLocks noChangeAspect="1"/>
          </p:cNvPicPr>
          <p:nvPr/>
        </p:nvPicPr>
        <p:blipFill>
          <a:blip r:embed="rId3"/>
          <a:stretch>
            <a:fillRect/>
          </a:stretch>
        </p:blipFill>
        <p:spPr>
          <a:xfrm>
            <a:off x="2264302" y="898914"/>
            <a:ext cx="8313387" cy="5959086"/>
          </a:xfrm>
          <a:prstGeom prst="rect">
            <a:avLst/>
          </a:prstGeom>
        </p:spPr>
      </p:pic>
    </p:spTree>
    <p:extLst>
      <p:ext uri="{BB962C8B-B14F-4D97-AF65-F5344CB8AC3E}">
        <p14:creationId xmlns:p14="http://schemas.microsoft.com/office/powerpoint/2010/main" val="226468399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
        <p:nvSpPr>
          <p:cNvPr id="12" name="TextBox 11"/>
          <p:cNvSpPr txBox="1"/>
          <p:nvPr/>
        </p:nvSpPr>
        <p:spPr>
          <a:xfrm>
            <a:off x="1790926" y="3407958"/>
            <a:ext cx="8539617" cy="523220"/>
          </a:xfrm>
          <a:prstGeom prst="rect">
            <a:avLst/>
          </a:prstGeom>
          <a:noFill/>
        </p:spPr>
        <p:txBody>
          <a:bodyPr wrap="square" rtlCol="0">
            <a:spAutoFit/>
          </a:bodyPr>
          <a:lstStyle/>
          <a:p>
            <a:pPr algn="ctr" defTabSz="457200"/>
            <a:r>
              <a:rPr lang="es-PE" sz="2800" b="1" dirty="0">
                <a:solidFill>
                  <a:srgbClr val="474747">
                    <a:lumMod val="75000"/>
                  </a:srgbClr>
                </a:solidFill>
                <a:latin typeface="Calibri"/>
              </a:rPr>
              <a:t>¿Cuáles son los principales riesgos de la organización?</a:t>
            </a:r>
          </a:p>
        </p:txBody>
      </p:sp>
      <p:sp>
        <p:nvSpPr>
          <p:cNvPr id="13" name="TextBox 12"/>
          <p:cNvSpPr txBox="1"/>
          <p:nvPr/>
        </p:nvSpPr>
        <p:spPr>
          <a:xfrm>
            <a:off x="2046510" y="416997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objetivos de seguridad operacional de la organización?</a:t>
            </a:r>
          </a:p>
        </p:txBody>
      </p:sp>
      <p:sp>
        <p:nvSpPr>
          <p:cNvPr id="14" name="TextBox 13"/>
          <p:cNvSpPr txBox="1"/>
          <p:nvPr/>
        </p:nvSpPr>
        <p:spPr>
          <a:xfrm>
            <a:off x="2046506" y="530211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¿Cómo va a determinar la organización si está avanzando hacia sus objetivos?</a:t>
            </a:r>
          </a:p>
        </p:txBody>
      </p:sp>
      <p:sp>
        <p:nvSpPr>
          <p:cNvPr id="15" name="TextBox 14"/>
          <p:cNvSpPr txBox="1"/>
          <p:nvPr/>
        </p:nvSpPr>
        <p:spPr>
          <a:xfrm>
            <a:off x="4721702" y="1412952"/>
            <a:ext cx="3096233" cy="769441"/>
          </a:xfrm>
          <a:prstGeom prst="rect">
            <a:avLst/>
          </a:prstGeom>
          <a:noFill/>
        </p:spPr>
        <p:txBody>
          <a:bodyPr wrap="none" rtlCol="0">
            <a:spAutoFit/>
          </a:bodyPr>
          <a:lstStyle/>
          <a:p>
            <a:pPr algn="ctr" defTabSz="457200"/>
            <a:r>
              <a:rPr lang="es-PE" sz="4400" b="1" dirty="0">
                <a:solidFill>
                  <a:schemeClr val="tx1">
                    <a:lumMod val="50000"/>
                  </a:schemeClr>
                </a:solidFill>
                <a:latin typeface="Calibri"/>
              </a:rPr>
              <a:t>4 preguntas:</a:t>
            </a:r>
          </a:p>
        </p:txBody>
      </p:sp>
      <p:sp>
        <p:nvSpPr>
          <p:cNvPr id="16" name="TextBox 15"/>
          <p:cNvSpPr txBox="1"/>
          <p:nvPr/>
        </p:nvSpPr>
        <p:spPr>
          <a:xfrm>
            <a:off x="2054792" y="229766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¿Qué tipo de información necesita la organización para tomar decisiones informadas?</a:t>
            </a:r>
          </a:p>
        </p:txBody>
      </p:sp>
    </p:spTree>
    <p:extLst>
      <p:ext uri="{BB962C8B-B14F-4D97-AF65-F5344CB8AC3E}">
        <p14:creationId xmlns:p14="http://schemas.microsoft.com/office/powerpoint/2010/main" val="28901255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7610" y="1458472"/>
            <a:ext cx="7045431" cy="465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10440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728" r="13704"/>
          <a:stretch/>
        </p:blipFill>
        <p:spPr>
          <a:xfrm>
            <a:off x="1524000" y="1023257"/>
            <a:ext cx="5056156" cy="5083629"/>
          </a:xfrm>
          <a:prstGeom prst="rect">
            <a:avLst/>
          </a:prstGeom>
        </p:spPr>
      </p:pic>
      <p:sp>
        <p:nvSpPr>
          <p:cNvPr id="7" name="TextBox 6"/>
          <p:cNvSpPr txBox="1"/>
          <p:nvPr/>
        </p:nvSpPr>
        <p:spPr>
          <a:xfrm>
            <a:off x="4610493" y="2677590"/>
            <a:ext cx="848309" cy="1862048"/>
          </a:xfrm>
          <a:prstGeom prst="rect">
            <a:avLst/>
          </a:prstGeom>
          <a:noFill/>
        </p:spPr>
        <p:txBody>
          <a:bodyPr wrap="none" rtlCol="0">
            <a:spAutoFit/>
          </a:bodyPr>
          <a:lstStyle/>
          <a:p>
            <a:pPr defTabSz="457200"/>
            <a:r>
              <a:rPr lang="en-US" sz="11500" dirty="0">
                <a:solidFill>
                  <a:srgbClr val="E72264"/>
                </a:solidFill>
                <a:latin typeface="Comic Sans MS" panose="030F0702030302020204" pitchFamily="66" charset="0"/>
              </a:rPr>
              <a:t>1</a:t>
            </a:r>
            <a:endParaRPr lang="es-PE" sz="11500" dirty="0">
              <a:solidFill>
                <a:srgbClr val="E72264"/>
              </a:solidFill>
              <a:latin typeface="Comic Sans MS" panose="030F0702030302020204" pitchFamily="66" charset="0"/>
            </a:endParaRPr>
          </a:p>
        </p:txBody>
      </p:sp>
      <p:sp>
        <p:nvSpPr>
          <p:cNvPr id="8" name="Donut 7"/>
          <p:cNvSpPr/>
          <p:nvPr/>
        </p:nvSpPr>
        <p:spPr>
          <a:xfrm>
            <a:off x="4038604" y="2569027"/>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474747"/>
              </a:solidFill>
              <a:latin typeface="Calibri"/>
            </a:endParaRPr>
          </a:p>
        </p:txBody>
      </p:sp>
      <p:sp>
        <p:nvSpPr>
          <p:cNvPr id="10" name="TextBox 9"/>
          <p:cNvSpPr txBox="1"/>
          <p:nvPr/>
        </p:nvSpPr>
        <p:spPr>
          <a:xfrm>
            <a:off x="6580156" y="1638528"/>
            <a:ext cx="4087844" cy="3046988"/>
          </a:xfrm>
          <a:prstGeom prst="rect">
            <a:avLst/>
          </a:prstGeom>
          <a:noFill/>
        </p:spPr>
        <p:txBody>
          <a:bodyPr wrap="square" rtlCol="0">
            <a:spAutoFit/>
          </a:bodyPr>
          <a:lstStyle/>
          <a:p>
            <a:pPr algn="ctr" defTabSz="457200"/>
            <a:r>
              <a:rPr lang="es-PE" sz="4800" dirty="0">
                <a:solidFill>
                  <a:srgbClr val="474747"/>
                </a:solidFill>
                <a:latin typeface="Calibri"/>
              </a:rPr>
              <a:t>Identificar los </a:t>
            </a:r>
          </a:p>
          <a:p>
            <a:pPr algn="ctr" defTabSz="457200"/>
            <a:r>
              <a:rPr lang="es-PE" sz="4800" dirty="0">
                <a:solidFill>
                  <a:srgbClr val="474747"/>
                </a:solidFill>
                <a:latin typeface="Calibri"/>
              </a:rPr>
              <a:t>riesgos principales de la organización</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524001" y="-15002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217392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3119" y="1575316"/>
            <a:ext cx="6033601" cy="398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57487A9-E840-44FF-9BB1-6BFCE62D7E31}"/>
              </a:ext>
            </a:extLst>
          </p:cNvPr>
          <p:cNvSpPr txBox="1"/>
          <p:nvPr/>
        </p:nvSpPr>
        <p:spPr>
          <a:xfrm>
            <a:off x="1524001"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47438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695718" y="1750422"/>
          <a:ext cx="7075714" cy="4262406"/>
        </p:xfrm>
        <a:graphic>
          <a:graphicData uri="http://schemas.openxmlformats.org/drawingml/2006/table">
            <a:tbl>
              <a:tblPr firstRow="1" bandRow="1">
                <a:tableStyleId>{5C22544A-7EE6-4342-B048-85BDC9FD1C3A}</a:tableStyleId>
              </a:tblPr>
              <a:tblGrid>
                <a:gridCol w="7075714">
                  <a:extLst>
                    <a:ext uri="{9D8B030D-6E8A-4147-A177-3AD203B41FA5}">
                      <a16:colId xmlns:a16="http://schemas.microsoft.com/office/drawing/2014/main" val="20000"/>
                    </a:ext>
                  </a:extLst>
                </a:gridCol>
              </a:tblGrid>
              <a:tr h="1039354">
                <a:tc>
                  <a:txBody>
                    <a:bodyPr/>
                    <a:lstStyle/>
                    <a:p>
                      <a:r>
                        <a:rPr lang="es-PE" sz="4400" noProof="0" dirty="0" smtClean="0"/>
                        <a:t>Riesgos principales </a:t>
                      </a:r>
                      <a:endParaRPr lang="es-PE" sz="4400" noProof="0" dirty="0"/>
                    </a:p>
                  </a:txBody>
                  <a:tcPr>
                    <a:solidFill>
                      <a:srgbClr val="002060"/>
                    </a:solidFill>
                  </a:tcPr>
                </a:tc>
                <a:extLst>
                  <a:ext uri="{0D108BD9-81ED-4DB2-BD59-A6C34878D82A}">
                    <a16:rowId xmlns:a16="http://schemas.microsoft.com/office/drawing/2014/main" val="10000"/>
                  </a:ext>
                </a:extLst>
              </a:tr>
              <a:tr h="956206">
                <a:tc>
                  <a:txBody>
                    <a:bodyPr/>
                    <a:lstStyle/>
                    <a:p>
                      <a:r>
                        <a:rPr lang="es-PE" sz="4000" noProof="0" dirty="0" smtClean="0"/>
                        <a:t>Salidas de pista </a:t>
                      </a:r>
                      <a:endParaRPr lang="es-PE" sz="4000" noProof="0" dirty="0"/>
                    </a:p>
                  </a:txBody>
                  <a:tcPr/>
                </a:tc>
                <a:extLst>
                  <a:ext uri="{0D108BD9-81ED-4DB2-BD59-A6C34878D82A}">
                    <a16:rowId xmlns:a16="http://schemas.microsoft.com/office/drawing/2014/main" val="10001"/>
                  </a:ext>
                </a:extLst>
              </a:tr>
              <a:tr h="956206">
                <a:tc>
                  <a:txBody>
                    <a:bodyPr/>
                    <a:lstStyle/>
                    <a:p>
                      <a:r>
                        <a:rPr lang="es-PE" sz="4000" noProof="0" dirty="0" smtClean="0"/>
                        <a:t>Falla de la unidad de control de combustible</a:t>
                      </a:r>
                      <a:endParaRPr lang="es-PE" sz="4000" noProof="0" dirty="0"/>
                    </a:p>
                  </a:txBody>
                  <a:tcPr/>
                </a:tc>
                <a:extLst>
                  <a:ext uri="{0D108BD9-81ED-4DB2-BD59-A6C34878D82A}">
                    <a16:rowId xmlns:a16="http://schemas.microsoft.com/office/drawing/2014/main" val="10002"/>
                  </a:ext>
                </a:extLst>
              </a:tr>
              <a:tr h="956206">
                <a:tc>
                  <a:txBody>
                    <a:bodyPr/>
                    <a:lstStyle/>
                    <a:p>
                      <a:r>
                        <a:rPr lang="es-PE" sz="4000" noProof="0" dirty="0" smtClean="0"/>
                        <a:t>Corte de motor en vuelo (IFSD)</a:t>
                      </a:r>
                      <a:endParaRPr lang="es-PE" sz="4000" noProof="0" dirty="0"/>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rgbClr val="474747">
                    <a:lumMod val="75000"/>
                    <a:lumOff val="25000"/>
                  </a:srgbClr>
                </a:solidFill>
                <a:latin typeface="Calibri"/>
              </a:rPr>
              <a:t>Control y medición del rendimiento en materia de seguridad operacional</a:t>
            </a:r>
          </a:p>
        </p:txBody>
      </p:sp>
    </p:spTree>
    <p:extLst>
      <p:ext uri="{BB962C8B-B14F-4D97-AF65-F5344CB8AC3E}">
        <p14:creationId xmlns:p14="http://schemas.microsoft.com/office/powerpoint/2010/main" val="2397838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784" b="16784"/>
          <a:stretch>
            <a:fillRect/>
          </a:stretch>
        </p:blipFill>
        <p:spPr>
          <a:xfrm>
            <a:off x="-4763" y="-6350"/>
            <a:ext cx="12196763" cy="5407025"/>
          </a:xfrm>
        </p:spPr>
      </p:pic>
      <p:sp>
        <p:nvSpPr>
          <p:cNvPr id="9" name="Text Placeholder 9"/>
          <p:cNvSpPr>
            <a:spLocks noGrp="1"/>
          </p:cNvSpPr>
          <p:nvPr>
            <p:ph type="body" sz="quarter" idx="19"/>
          </p:nvPr>
        </p:nvSpPr>
        <p:spPr>
          <a:xfrm>
            <a:off x="4572000" y="4158078"/>
            <a:ext cx="7089421" cy="2592678"/>
          </a:xfrm>
          <a:solidFill>
            <a:srgbClr val="0066CC"/>
          </a:solidFill>
        </p:spPr>
        <p:txBody>
          <a:bodyPr anchor="ctr">
            <a:normAutofit fontScale="92500" lnSpcReduction="20000"/>
          </a:bodyPr>
          <a:lstStyle/>
          <a:p>
            <a:pPr marL="174625" lvl="1" algn="just">
              <a:lnSpc>
                <a:spcPct val="120000"/>
              </a:lnSpc>
              <a:spcBef>
                <a:spcPts val="600"/>
              </a:spcBef>
              <a:spcAft>
                <a:spcPts val="600"/>
              </a:spcAft>
            </a:pPr>
            <a:r>
              <a:rPr lang="es-PE" sz="2400" b="1" i="1" dirty="0">
                <a:solidFill>
                  <a:srgbClr val="FFFFFF"/>
                </a:solidFill>
                <a:latin typeface="Georgia"/>
                <a:cs typeface="Georgia"/>
              </a:rPr>
              <a:t>Rendimiento en materia de seguridad operacional</a:t>
            </a:r>
          </a:p>
          <a:p>
            <a:pPr marL="174625" lvl="1" algn="just">
              <a:lnSpc>
                <a:spcPct val="120000"/>
              </a:lnSpc>
              <a:spcBef>
                <a:spcPts val="600"/>
              </a:spcBef>
              <a:spcAft>
                <a:spcPts val="600"/>
              </a:spcAft>
            </a:pPr>
            <a:r>
              <a:rPr lang="es-PE" sz="2400" i="1" dirty="0">
                <a:solidFill>
                  <a:srgbClr val="FFFFFF"/>
                </a:solidFill>
                <a:latin typeface="Georgia"/>
                <a:cs typeface="Georgia"/>
              </a:rPr>
              <a:t>Logro de un Estado o un proveedor de servicios en lo que respecta a la seguridad operacional, de conformidad con lo definido </a:t>
            </a:r>
            <a:r>
              <a:rPr lang="es-PE" sz="2400" b="1" i="1" dirty="0">
                <a:solidFill>
                  <a:srgbClr val="FFFF00"/>
                </a:solidFill>
                <a:latin typeface="Georgia"/>
                <a:cs typeface="Georgia"/>
              </a:rPr>
              <a:t>mediante sus metas e indicadores </a:t>
            </a:r>
            <a:r>
              <a:rPr lang="es-PE" sz="2400" i="1" dirty="0">
                <a:solidFill>
                  <a:srgbClr val="FFFFFF"/>
                </a:solidFill>
                <a:latin typeface="Georgia"/>
                <a:cs typeface="Georgia"/>
              </a:rPr>
              <a:t>de rendimiento en materia de seguridad operacional. </a:t>
            </a:r>
          </a:p>
        </p:txBody>
      </p:sp>
    </p:spTree>
    <p:extLst>
      <p:ext uri="{BB962C8B-B14F-4D97-AF65-F5344CB8AC3E}">
        <p14:creationId xmlns:p14="http://schemas.microsoft.com/office/powerpoint/2010/main" val="9174939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6514" y="3148878"/>
            <a:ext cx="8077200" cy="523220"/>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principales riesgos de la organización?</a:t>
            </a:r>
          </a:p>
        </p:txBody>
      </p:sp>
      <p:sp>
        <p:nvSpPr>
          <p:cNvPr id="8" name="TextBox 7"/>
          <p:cNvSpPr txBox="1"/>
          <p:nvPr/>
        </p:nvSpPr>
        <p:spPr>
          <a:xfrm>
            <a:off x="2046510" y="3910895"/>
            <a:ext cx="8077200" cy="954107"/>
          </a:xfrm>
          <a:prstGeom prst="rect">
            <a:avLst/>
          </a:prstGeom>
          <a:noFill/>
        </p:spPr>
        <p:txBody>
          <a:bodyPr wrap="square" rtlCol="0">
            <a:spAutoFit/>
          </a:bodyPr>
          <a:lstStyle/>
          <a:p>
            <a:pPr algn="ctr" defTabSz="457200"/>
            <a:r>
              <a:rPr lang="es-PE" sz="2800" b="1" dirty="0">
                <a:solidFill>
                  <a:srgbClr val="474747">
                    <a:lumMod val="75000"/>
                  </a:srgbClr>
                </a:solidFill>
                <a:latin typeface="Calibri"/>
              </a:rPr>
              <a:t>¿Cuáles son los objetivos de seguridad operacional de la organización?</a:t>
            </a:r>
          </a:p>
        </p:txBody>
      </p:sp>
      <p:sp>
        <p:nvSpPr>
          <p:cNvPr id="9" name="TextBox 8"/>
          <p:cNvSpPr txBox="1"/>
          <p:nvPr/>
        </p:nvSpPr>
        <p:spPr>
          <a:xfrm>
            <a:off x="2046506" y="504303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¿Cómo va a determinar la organización si está avanzando hacia sus objetivos?</a:t>
            </a:r>
          </a:p>
        </p:txBody>
      </p:sp>
      <p:sp>
        <p:nvSpPr>
          <p:cNvPr id="11" name="TextBox 10"/>
          <p:cNvSpPr txBox="1"/>
          <p:nvPr/>
        </p:nvSpPr>
        <p:spPr>
          <a:xfrm>
            <a:off x="4723558" y="1169515"/>
            <a:ext cx="3096233" cy="769441"/>
          </a:xfrm>
          <a:prstGeom prst="rect">
            <a:avLst/>
          </a:prstGeom>
          <a:noFill/>
        </p:spPr>
        <p:txBody>
          <a:bodyPr wrap="none" rtlCol="0">
            <a:spAutoFit/>
          </a:bodyPr>
          <a:lstStyle/>
          <a:p>
            <a:pPr algn="ctr" defTabSz="457200"/>
            <a:r>
              <a:rPr lang="es-PE" sz="4400" b="1" dirty="0">
                <a:solidFill>
                  <a:srgbClr val="002060"/>
                </a:solidFill>
                <a:latin typeface="Calibri"/>
              </a:rPr>
              <a:t>4 preguntas:</a:t>
            </a:r>
          </a:p>
        </p:txBody>
      </p:sp>
      <p:sp>
        <p:nvSpPr>
          <p:cNvPr id="13" name="TextBox 12"/>
          <p:cNvSpPr txBox="1"/>
          <p:nvPr/>
        </p:nvSpPr>
        <p:spPr>
          <a:xfrm>
            <a:off x="2054792" y="203858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¿Qué tipo de información necesita la organización para tomar decisiones informadas?</a:t>
            </a:r>
          </a:p>
        </p:txBody>
      </p:sp>
      <p:sp>
        <p:nvSpPr>
          <p:cNvPr id="14" name="TextBox 13">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rgbClr val="474747">
                    <a:lumMod val="75000"/>
                    <a:lumOff val="25000"/>
                  </a:srgbClr>
                </a:solidFill>
                <a:latin typeface="Calibri"/>
              </a:rPr>
              <a:t>Control y medición del rendimiento en materia de seguridad operacional</a:t>
            </a:r>
          </a:p>
        </p:txBody>
      </p:sp>
    </p:spTree>
    <p:extLst>
      <p:ext uri="{BB962C8B-B14F-4D97-AF65-F5344CB8AC3E}">
        <p14:creationId xmlns:p14="http://schemas.microsoft.com/office/powerpoint/2010/main" val="226130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2381" r="15499"/>
          <a:stretch/>
        </p:blipFill>
        <p:spPr>
          <a:xfrm>
            <a:off x="1524000" y="930433"/>
            <a:ext cx="5425440" cy="6018245"/>
          </a:xfrm>
          <a:prstGeom prst="rect">
            <a:avLst/>
          </a:prstGeom>
        </p:spPr>
      </p:pic>
      <p:sp>
        <p:nvSpPr>
          <p:cNvPr id="7" name="TextBox 6"/>
          <p:cNvSpPr txBox="1"/>
          <p:nvPr/>
        </p:nvSpPr>
        <p:spPr>
          <a:xfrm>
            <a:off x="4629916" y="2752864"/>
            <a:ext cx="1085554" cy="1862048"/>
          </a:xfrm>
          <a:prstGeom prst="rect">
            <a:avLst/>
          </a:prstGeom>
          <a:noFill/>
        </p:spPr>
        <p:txBody>
          <a:bodyPr wrap="none" rtlCol="0">
            <a:spAutoFit/>
          </a:bodyPr>
          <a:lstStyle/>
          <a:p>
            <a:pPr defTabSz="457200"/>
            <a:r>
              <a:rPr lang="es-PE" sz="11500" dirty="0">
                <a:solidFill>
                  <a:srgbClr val="E72264"/>
                </a:solidFill>
                <a:latin typeface="Comic Sans MS" panose="030F0702030302020204" pitchFamily="66" charset="0"/>
              </a:rPr>
              <a:t>2</a:t>
            </a:r>
          </a:p>
        </p:txBody>
      </p:sp>
      <p:sp>
        <p:nvSpPr>
          <p:cNvPr id="8" name="Donut 7"/>
          <p:cNvSpPr/>
          <p:nvPr/>
        </p:nvSpPr>
        <p:spPr>
          <a:xfrm>
            <a:off x="4176650" y="2687845"/>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dirty="0">
              <a:solidFill>
                <a:srgbClr val="474747"/>
              </a:solidFill>
              <a:latin typeface="Calibri"/>
            </a:endParaRPr>
          </a:p>
        </p:txBody>
      </p:sp>
      <p:sp>
        <p:nvSpPr>
          <p:cNvPr id="10" name="TextBox 9"/>
          <p:cNvSpPr txBox="1"/>
          <p:nvPr/>
        </p:nvSpPr>
        <p:spPr>
          <a:xfrm>
            <a:off x="6215742" y="1812193"/>
            <a:ext cx="4267200" cy="3046988"/>
          </a:xfrm>
          <a:prstGeom prst="rect">
            <a:avLst/>
          </a:prstGeom>
          <a:noFill/>
        </p:spPr>
        <p:txBody>
          <a:bodyPr wrap="square" rtlCol="0">
            <a:spAutoFit/>
          </a:bodyPr>
          <a:lstStyle/>
          <a:p>
            <a:pPr algn="ctr" defTabSz="457200"/>
            <a:r>
              <a:rPr lang="es-PE" sz="4800" dirty="0">
                <a:solidFill>
                  <a:srgbClr val="474747"/>
                </a:solidFill>
                <a:latin typeface="Calibri"/>
              </a:rPr>
              <a:t>Definir los objetivos de seguridad operacional</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rgbClr val="474747">
                    <a:lumMod val="75000"/>
                    <a:lumOff val="25000"/>
                  </a:srgbClr>
                </a:solidFill>
                <a:latin typeface="Calibri"/>
              </a:rPr>
              <a:t>Control y medición del rendimiento en materia de seguridad operacional</a:t>
            </a:r>
          </a:p>
        </p:txBody>
      </p:sp>
    </p:spTree>
    <p:extLst>
      <p:ext uri="{BB962C8B-B14F-4D97-AF65-F5344CB8AC3E}">
        <p14:creationId xmlns:p14="http://schemas.microsoft.com/office/powerpoint/2010/main" val="336201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79171" y="2070694"/>
            <a:ext cx="8251372" cy="1754326"/>
          </a:xfrm>
          <a:prstGeom prst="rect">
            <a:avLst/>
          </a:prstGeom>
          <a:noFill/>
        </p:spPr>
        <p:txBody>
          <a:bodyPr wrap="square" rtlCol="0">
            <a:spAutoFit/>
          </a:bodyPr>
          <a:lstStyle/>
          <a:p>
            <a:pPr algn="ctr" defTabSz="457200"/>
            <a:r>
              <a:rPr lang="es-PE" sz="5400" b="1" dirty="0">
                <a:solidFill>
                  <a:srgbClr val="474747"/>
                </a:solidFill>
                <a:latin typeface="Calibri"/>
              </a:rPr>
              <a:t>Objetivos de seguridad </a:t>
            </a:r>
          </a:p>
          <a:p>
            <a:pPr algn="ctr" defTabSz="457200"/>
            <a:r>
              <a:rPr lang="es-PE" sz="5400" b="1" dirty="0">
                <a:solidFill>
                  <a:srgbClr val="474747"/>
                </a:solidFill>
                <a:latin typeface="Calibri"/>
              </a:rPr>
              <a:t>operacional</a:t>
            </a:r>
          </a:p>
        </p:txBody>
      </p:sp>
      <p:sp>
        <p:nvSpPr>
          <p:cNvPr id="8" name="TextBox 7"/>
          <p:cNvSpPr txBox="1"/>
          <p:nvPr/>
        </p:nvSpPr>
        <p:spPr>
          <a:xfrm>
            <a:off x="2107889" y="4289196"/>
            <a:ext cx="8251372" cy="923330"/>
          </a:xfrm>
          <a:prstGeom prst="rect">
            <a:avLst/>
          </a:prstGeom>
          <a:noFill/>
        </p:spPr>
        <p:txBody>
          <a:bodyPr wrap="square" rtlCol="0">
            <a:spAutoFit/>
          </a:bodyPr>
          <a:lstStyle/>
          <a:p>
            <a:pPr algn="ctr" defTabSz="457200"/>
            <a:r>
              <a:rPr lang="es-PE" sz="5400" b="1" dirty="0">
                <a:solidFill>
                  <a:srgbClr val="03A9F5">
                    <a:lumMod val="50000"/>
                  </a:srgbClr>
                </a:solidFill>
                <a:latin typeface="Calibri"/>
              </a:rPr>
              <a:t>Resultados deseados </a:t>
            </a:r>
          </a:p>
        </p:txBody>
      </p:sp>
      <p:sp>
        <p:nvSpPr>
          <p:cNvPr id="10" name="TextBox 9">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111646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0821547"/>
              </p:ext>
            </p:extLst>
          </p:nvPr>
        </p:nvGraphicFramePr>
        <p:xfrm>
          <a:off x="2615979" y="2032725"/>
          <a:ext cx="7075714" cy="3785638"/>
        </p:xfrm>
        <a:graphic>
          <a:graphicData uri="http://schemas.openxmlformats.org/drawingml/2006/table">
            <a:tbl>
              <a:tblPr firstRow="1" bandRow="1">
                <a:tableStyleId>{5C22544A-7EE6-4342-B048-85BDC9FD1C3A}</a:tableStyleId>
              </a:tblPr>
              <a:tblGrid>
                <a:gridCol w="3537857">
                  <a:extLst>
                    <a:ext uri="{9D8B030D-6E8A-4147-A177-3AD203B41FA5}">
                      <a16:colId xmlns:a16="http://schemas.microsoft.com/office/drawing/2014/main" val="20000"/>
                    </a:ext>
                  </a:extLst>
                </a:gridCol>
                <a:gridCol w="3537857">
                  <a:extLst>
                    <a:ext uri="{9D8B030D-6E8A-4147-A177-3AD203B41FA5}">
                      <a16:colId xmlns:a16="http://schemas.microsoft.com/office/drawing/2014/main" val="20001"/>
                    </a:ext>
                  </a:extLst>
                </a:gridCol>
              </a:tblGrid>
              <a:tr h="1018384">
                <a:tc>
                  <a:txBody>
                    <a:bodyPr/>
                    <a:lstStyle/>
                    <a:p>
                      <a:r>
                        <a:rPr lang="es-PE" sz="3200" noProof="0" dirty="0" smtClean="0"/>
                        <a:t>Riesgos principales </a:t>
                      </a:r>
                      <a:endParaRPr lang="es-PE" sz="3200" noProof="0" dirty="0"/>
                    </a:p>
                  </a:txBody>
                  <a:tcPr>
                    <a:solidFill>
                      <a:srgbClr val="002060"/>
                    </a:solidFill>
                  </a:tcPr>
                </a:tc>
                <a:tc>
                  <a:txBody>
                    <a:bodyPr/>
                    <a:lstStyle/>
                    <a:p>
                      <a:r>
                        <a:rPr lang="es-PE" sz="3200" noProof="0" dirty="0" smtClean="0"/>
                        <a:t>Resultado</a:t>
                      </a:r>
                      <a:r>
                        <a:rPr lang="es-PE" sz="3200" baseline="0" noProof="0" dirty="0" smtClean="0"/>
                        <a:t> deseado</a:t>
                      </a:r>
                      <a:endParaRPr lang="es-PE" sz="3200" noProof="0" dirty="0"/>
                    </a:p>
                  </a:txBody>
                  <a:tcPr>
                    <a:solidFill>
                      <a:srgbClr val="002060"/>
                    </a:solidFill>
                  </a:tcPr>
                </a:tc>
                <a:extLst>
                  <a:ext uri="{0D108BD9-81ED-4DB2-BD59-A6C34878D82A}">
                    <a16:rowId xmlns:a16="http://schemas.microsoft.com/office/drawing/2014/main" val="10000"/>
                  </a:ext>
                </a:extLst>
              </a:tr>
              <a:tr h="911187">
                <a:tc>
                  <a:txBody>
                    <a:bodyPr/>
                    <a:lstStyle/>
                    <a:p>
                      <a:r>
                        <a:rPr lang="es-PE" sz="2800" noProof="0" dirty="0" smtClean="0">
                          <a:solidFill>
                            <a:schemeClr val="tx1">
                              <a:lumMod val="50000"/>
                            </a:schemeClr>
                          </a:solidFill>
                        </a:rPr>
                        <a:t>Salidas de pista </a:t>
                      </a:r>
                      <a:endParaRPr lang="es-PE" sz="2800" noProof="0" dirty="0">
                        <a:solidFill>
                          <a:schemeClr val="tx1">
                            <a:lumMod val="50000"/>
                          </a:schemeClr>
                        </a:solidFill>
                      </a:endParaRPr>
                    </a:p>
                  </a:txBody>
                  <a:tcPr anchor="ctr"/>
                </a:tc>
                <a:tc>
                  <a:txBody>
                    <a:bodyPr/>
                    <a:lstStyle/>
                    <a:p>
                      <a:endParaRPr lang="es-PE" sz="2800" noProof="0" dirty="0"/>
                    </a:p>
                  </a:txBody>
                  <a:tcPr/>
                </a:tc>
                <a:extLst>
                  <a:ext uri="{0D108BD9-81ED-4DB2-BD59-A6C34878D82A}">
                    <a16:rowId xmlns:a16="http://schemas.microsoft.com/office/drawing/2014/main" val="10001"/>
                  </a:ext>
                </a:extLst>
              </a:tr>
              <a:tr h="911187">
                <a:tc>
                  <a:txBody>
                    <a:bodyPr/>
                    <a:lstStyle/>
                    <a:p>
                      <a:r>
                        <a:rPr lang="es-PE" sz="2800" noProof="0" dirty="0" smtClean="0">
                          <a:solidFill>
                            <a:schemeClr val="tx1">
                              <a:lumMod val="50000"/>
                            </a:schemeClr>
                          </a:solidFill>
                        </a:rPr>
                        <a:t>Falla de la unidad de control de combustible</a:t>
                      </a:r>
                    </a:p>
                  </a:txBody>
                  <a:tcPr anchor="ctr"/>
                </a:tc>
                <a:tc>
                  <a:txBody>
                    <a:bodyPr/>
                    <a:lstStyle/>
                    <a:p>
                      <a:endParaRPr lang="es-PE" sz="2800" noProof="0" dirty="0"/>
                    </a:p>
                  </a:txBody>
                  <a:tcPr/>
                </a:tc>
                <a:extLst>
                  <a:ext uri="{0D108BD9-81ED-4DB2-BD59-A6C34878D82A}">
                    <a16:rowId xmlns:a16="http://schemas.microsoft.com/office/drawing/2014/main" val="10002"/>
                  </a:ext>
                </a:extLst>
              </a:tr>
              <a:tr h="911187">
                <a:tc>
                  <a:txBody>
                    <a:bodyPr/>
                    <a:lstStyle/>
                    <a:p>
                      <a:r>
                        <a:rPr lang="es-PE" sz="2800" noProof="0" dirty="0" smtClean="0">
                          <a:solidFill>
                            <a:schemeClr val="tx1">
                              <a:lumMod val="50000"/>
                            </a:schemeClr>
                          </a:solidFill>
                        </a:rPr>
                        <a:t>IFSD</a:t>
                      </a:r>
                      <a:endParaRPr lang="es-PE" sz="2800" noProof="0" dirty="0">
                        <a:solidFill>
                          <a:schemeClr val="tx1">
                            <a:lumMod val="50000"/>
                          </a:schemeClr>
                        </a:solidFill>
                      </a:endParaRPr>
                    </a:p>
                  </a:txBody>
                  <a:tcPr anchor="ctr"/>
                </a:tc>
                <a:tc>
                  <a:txBody>
                    <a:bodyPr/>
                    <a:lstStyle/>
                    <a:p>
                      <a:endParaRPr lang="es-PE" sz="2800" noProof="0" dirty="0"/>
                    </a:p>
                  </a:txBody>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324105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72161528"/>
              </p:ext>
            </p:extLst>
          </p:nvPr>
        </p:nvGraphicFramePr>
        <p:xfrm>
          <a:off x="2079172" y="2688046"/>
          <a:ext cx="8251371" cy="3331460"/>
        </p:xfrm>
        <a:graphic>
          <a:graphicData uri="http://schemas.openxmlformats.org/drawingml/2006/table">
            <a:tbl>
              <a:tblPr firstRow="1" bandRow="1">
                <a:tableStyleId>{5C22544A-7EE6-4342-B048-85BDC9FD1C3A}</a:tableStyleId>
              </a:tblPr>
              <a:tblGrid>
                <a:gridCol w="2750457">
                  <a:extLst>
                    <a:ext uri="{9D8B030D-6E8A-4147-A177-3AD203B41FA5}">
                      <a16:colId xmlns:a16="http://schemas.microsoft.com/office/drawing/2014/main" val="20000"/>
                    </a:ext>
                  </a:extLst>
                </a:gridCol>
                <a:gridCol w="2750457">
                  <a:extLst>
                    <a:ext uri="{9D8B030D-6E8A-4147-A177-3AD203B41FA5}">
                      <a16:colId xmlns:a16="http://schemas.microsoft.com/office/drawing/2014/main" val="20001"/>
                    </a:ext>
                  </a:extLst>
                </a:gridCol>
                <a:gridCol w="2750457">
                  <a:extLst>
                    <a:ext uri="{9D8B030D-6E8A-4147-A177-3AD203B41FA5}">
                      <a16:colId xmlns:a16="http://schemas.microsoft.com/office/drawing/2014/main" val="20002"/>
                    </a:ext>
                  </a:extLst>
                </a:gridCol>
              </a:tblGrid>
              <a:tr h="850836">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737392">
                <a:tc>
                  <a:txBody>
                    <a:bodyPr/>
                    <a:lstStyle/>
                    <a:p>
                      <a:pPr algn="ctr"/>
                      <a:r>
                        <a:rPr lang="es-PE" sz="2000" noProof="0" dirty="0" smtClean="0">
                          <a:solidFill>
                            <a:schemeClr val="tx1">
                              <a:lumMod val="50000"/>
                            </a:schemeClr>
                          </a:solidFill>
                        </a:rPr>
                        <a:t>Salidas de pista </a:t>
                      </a:r>
                      <a:endParaRPr lang="es-PE" sz="2000" noProof="0" dirty="0">
                        <a:solidFill>
                          <a:schemeClr val="tx1">
                            <a:lumMod val="50000"/>
                          </a:schemeClr>
                        </a:solidFill>
                      </a:endParaRPr>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1"/>
                  </a:ext>
                </a:extLst>
              </a:tr>
              <a:tr h="866434">
                <a:tc>
                  <a:txBody>
                    <a:bodyPr/>
                    <a:lstStyle/>
                    <a:p>
                      <a:pPr algn="ctr"/>
                      <a:r>
                        <a:rPr lang="es-PE" sz="2000" noProof="0" dirty="0" smtClean="0">
                          <a:solidFill>
                            <a:schemeClr val="tx1">
                              <a:lumMod val="50000"/>
                            </a:schemeClr>
                          </a:solidFill>
                        </a:rPr>
                        <a:t>Falla de la unidad de control de combustible (FFCU)</a:t>
                      </a:r>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2"/>
                  </a:ext>
                </a:extLst>
              </a:tr>
              <a:tr h="737392">
                <a:tc>
                  <a:txBody>
                    <a:bodyPr/>
                    <a:lstStyle/>
                    <a:p>
                      <a:pPr algn="ctr"/>
                      <a:r>
                        <a:rPr lang="es-PE" sz="2000" noProof="0" dirty="0" smtClean="0">
                          <a:solidFill>
                            <a:schemeClr val="tx1">
                              <a:lumMod val="50000"/>
                            </a:schemeClr>
                          </a:solidFill>
                        </a:rPr>
                        <a:t>IFSD</a:t>
                      </a:r>
                      <a:endParaRPr lang="es-PE" sz="2000" noProof="0" dirty="0">
                        <a:solidFill>
                          <a:schemeClr val="tx1">
                            <a:lumMod val="50000"/>
                          </a:schemeClr>
                        </a:solidFill>
                      </a:endParaRPr>
                    </a:p>
                  </a:txBody>
                  <a:tcPr anchor="ctr"/>
                </a:tc>
                <a:tc>
                  <a:txBody>
                    <a:bodyPr/>
                    <a:lstStyle/>
                    <a:p>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3"/>
                  </a:ext>
                </a:extLst>
              </a:tr>
            </a:tbl>
          </a:graphicData>
        </a:graphic>
      </p:graphicFrame>
      <p:sp>
        <p:nvSpPr>
          <p:cNvPr id="7" name="Down Arrow 6"/>
          <p:cNvSpPr/>
          <p:nvPr/>
        </p:nvSpPr>
        <p:spPr>
          <a:xfrm>
            <a:off x="5749636" y="1672794"/>
            <a:ext cx="838200" cy="10014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75011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90926" y="2398487"/>
          <a:ext cx="8739914" cy="3560353"/>
        </p:xfrm>
        <a:graphic>
          <a:graphicData uri="http://schemas.openxmlformats.org/drawingml/2006/table">
            <a:tbl>
              <a:tblPr firstRow="1" bandRow="1">
                <a:tableStyleId>{5C22544A-7EE6-4342-B048-85BDC9FD1C3A}</a:tableStyleId>
              </a:tblPr>
              <a:tblGrid>
                <a:gridCol w="2913305">
                  <a:extLst>
                    <a:ext uri="{9D8B030D-6E8A-4147-A177-3AD203B41FA5}">
                      <a16:colId xmlns:a16="http://schemas.microsoft.com/office/drawing/2014/main" val="20000"/>
                    </a:ext>
                  </a:extLst>
                </a:gridCol>
                <a:gridCol w="3224062">
                  <a:extLst>
                    <a:ext uri="{9D8B030D-6E8A-4147-A177-3AD203B41FA5}">
                      <a16:colId xmlns:a16="http://schemas.microsoft.com/office/drawing/2014/main" val="20001"/>
                    </a:ext>
                  </a:extLst>
                </a:gridCol>
                <a:gridCol w="2602547">
                  <a:extLst>
                    <a:ext uri="{9D8B030D-6E8A-4147-A177-3AD203B41FA5}">
                      <a16:colId xmlns:a16="http://schemas.microsoft.com/office/drawing/2014/main" val="20002"/>
                    </a:ext>
                  </a:extLst>
                </a:gridCol>
              </a:tblGrid>
              <a:tr h="972261">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902840">
                <a:tc>
                  <a:txBody>
                    <a:bodyPr/>
                    <a:lstStyle/>
                    <a:p>
                      <a:r>
                        <a:rPr lang="es-PE" sz="2000" noProof="0" dirty="0" smtClean="0"/>
                        <a:t>Salidas de pista </a:t>
                      </a:r>
                      <a:endParaRPr lang="es-PE" sz="2000" noProof="0" dirty="0"/>
                    </a:p>
                  </a:txBody>
                  <a:tcPr/>
                </a:tc>
                <a:tc>
                  <a:txBody>
                    <a:bodyPr/>
                    <a:lstStyle/>
                    <a:p>
                      <a:pPr algn="ctr"/>
                      <a:r>
                        <a:rPr lang="es-PE" sz="2000" noProof="0" dirty="0" smtClean="0"/>
                        <a:t>100 SdP/1’000,000</a:t>
                      </a:r>
                      <a:r>
                        <a:rPr lang="es-PE" sz="2000" baseline="0" noProof="0" dirty="0" smtClean="0"/>
                        <a:t> Operaciones</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1"/>
                  </a:ext>
                </a:extLst>
              </a:tr>
              <a:tr h="842626">
                <a:tc>
                  <a:txBody>
                    <a:bodyPr/>
                    <a:lstStyle/>
                    <a:p>
                      <a:r>
                        <a:rPr lang="es-PE" sz="2000" noProof="0" dirty="0" smtClean="0"/>
                        <a:t>Falla de la unidad de control de combustible</a:t>
                      </a:r>
                    </a:p>
                  </a:txBody>
                  <a:tcPr/>
                </a:tc>
                <a:tc>
                  <a:txBody>
                    <a:bodyPr/>
                    <a:lstStyle/>
                    <a:p>
                      <a:pPr algn="ctr"/>
                      <a:r>
                        <a:rPr lang="es-PE" sz="2000" noProof="0" dirty="0" smtClean="0"/>
                        <a:t>17 FUCC/1,000</a:t>
                      </a:r>
                      <a:r>
                        <a:rPr lang="es-PE" sz="2000" baseline="0" noProof="0" dirty="0" smtClean="0"/>
                        <a:t> ovehhaul</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2"/>
                  </a:ext>
                </a:extLst>
              </a:tr>
              <a:tr h="842626">
                <a:tc>
                  <a:txBody>
                    <a:bodyPr/>
                    <a:lstStyle/>
                    <a:p>
                      <a:r>
                        <a:rPr lang="es-PE" sz="2000" noProof="0" dirty="0" smtClean="0"/>
                        <a:t>IFSD</a:t>
                      </a:r>
                      <a:endParaRPr lang="es-PE" sz="2000" noProof="0" dirty="0"/>
                    </a:p>
                  </a:txBody>
                  <a:tcPr/>
                </a:tc>
                <a:tc>
                  <a:txBody>
                    <a:bodyPr/>
                    <a:lstStyle/>
                    <a:p>
                      <a:pPr algn="ctr"/>
                      <a:r>
                        <a:rPr lang="es-PE" sz="2000" noProof="0" dirty="0" smtClean="0"/>
                        <a:t>9 IFSD/100,000 HdV</a:t>
                      </a:r>
                      <a:endParaRPr lang="es-PE" sz="2000" noProof="0" dirty="0"/>
                    </a:p>
                  </a:txBody>
                  <a:tcPr/>
                </a:tc>
                <a:tc>
                  <a:txBody>
                    <a:bodyPr/>
                    <a:lstStyle/>
                    <a:p>
                      <a:endParaRPr lang="es-PE" sz="2000" noProof="0" dirty="0"/>
                    </a:p>
                  </a:txBody>
                  <a:tcPr/>
                </a:tc>
                <a:extLst>
                  <a:ext uri="{0D108BD9-81ED-4DB2-BD59-A6C34878D82A}">
                    <a16:rowId xmlns:a16="http://schemas.microsoft.com/office/drawing/2014/main" val="10003"/>
                  </a:ext>
                </a:extLst>
              </a:tr>
            </a:tbl>
          </a:graphicData>
        </a:graphic>
      </p:graphicFrame>
      <p:sp>
        <p:nvSpPr>
          <p:cNvPr id="7" name="Down Arrow 6"/>
          <p:cNvSpPr/>
          <p:nvPr/>
        </p:nvSpPr>
        <p:spPr>
          <a:xfrm>
            <a:off x="5741783" y="1397000"/>
            <a:ext cx="838200" cy="100148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22934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0440" y="1449313"/>
            <a:ext cx="2727561" cy="190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447993285"/>
              </p:ext>
            </p:extLst>
          </p:nvPr>
        </p:nvGraphicFramePr>
        <p:xfrm>
          <a:off x="2002973" y="3352075"/>
          <a:ext cx="8392887" cy="3302725"/>
        </p:xfrm>
        <a:graphic>
          <a:graphicData uri="http://schemas.openxmlformats.org/drawingml/2006/table">
            <a:tbl>
              <a:tblPr firstRow="1" bandRow="1">
                <a:tableStyleId>{5C22544A-7EE6-4342-B048-85BDC9FD1C3A}</a:tableStyleId>
              </a:tblPr>
              <a:tblGrid>
                <a:gridCol w="2797629">
                  <a:extLst>
                    <a:ext uri="{9D8B030D-6E8A-4147-A177-3AD203B41FA5}">
                      <a16:colId xmlns:a16="http://schemas.microsoft.com/office/drawing/2014/main" val="20000"/>
                    </a:ext>
                  </a:extLst>
                </a:gridCol>
                <a:gridCol w="2797629">
                  <a:extLst>
                    <a:ext uri="{9D8B030D-6E8A-4147-A177-3AD203B41FA5}">
                      <a16:colId xmlns:a16="http://schemas.microsoft.com/office/drawing/2014/main" val="20001"/>
                    </a:ext>
                  </a:extLst>
                </a:gridCol>
                <a:gridCol w="2797629">
                  <a:extLst>
                    <a:ext uri="{9D8B030D-6E8A-4147-A177-3AD203B41FA5}">
                      <a16:colId xmlns:a16="http://schemas.microsoft.com/office/drawing/2014/main" val="20002"/>
                    </a:ext>
                  </a:extLst>
                </a:gridCol>
              </a:tblGrid>
              <a:tr h="884177">
                <a:tc>
                  <a:txBody>
                    <a:bodyPr/>
                    <a:lstStyle/>
                    <a:p>
                      <a:pPr algn="ctr"/>
                      <a:r>
                        <a:rPr lang="es-PE" sz="2400" noProof="0" dirty="0" smtClean="0"/>
                        <a:t>Riesgos principales </a:t>
                      </a:r>
                      <a:endParaRPr lang="es-PE" sz="2400" noProof="0" dirty="0"/>
                    </a:p>
                  </a:txBody>
                  <a:tcPr>
                    <a:solidFill>
                      <a:srgbClr val="002060"/>
                    </a:solidFill>
                  </a:tcPr>
                </a:tc>
                <a:tc>
                  <a:txBody>
                    <a:bodyPr/>
                    <a:lstStyle/>
                    <a:p>
                      <a:pPr algn="ctr"/>
                      <a:r>
                        <a:rPr lang="es-PE" sz="2400" noProof="0" dirty="0" smtClean="0"/>
                        <a:t>Estado</a:t>
                      </a:r>
                      <a:r>
                        <a:rPr lang="es-PE" sz="2400" baseline="0" noProof="0" dirty="0" smtClean="0"/>
                        <a:t> actual</a:t>
                      </a:r>
                      <a:endParaRPr lang="es-PE" sz="2400" noProof="0" dirty="0"/>
                    </a:p>
                  </a:txBody>
                  <a:tcP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solidFill>
                      <a:srgbClr val="002060"/>
                    </a:solidFill>
                  </a:tcPr>
                </a:tc>
                <a:extLst>
                  <a:ext uri="{0D108BD9-81ED-4DB2-BD59-A6C34878D82A}">
                    <a16:rowId xmlns:a16="http://schemas.microsoft.com/office/drawing/2014/main" val="10000"/>
                  </a:ext>
                </a:extLst>
              </a:tr>
              <a:tr h="826131">
                <a:tc>
                  <a:txBody>
                    <a:bodyPr/>
                    <a:lstStyle/>
                    <a:p>
                      <a:r>
                        <a:rPr lang="es-PE" sz="2000" noProof="0" dirty="0" smtClean="0">
                          <a:solidFill>
                            <a:schemeClr val="tx1">
                              <a:lumMod val="50000"/>
                            </a:schemeClr>
                          </a:solidFill>
                        </a:rPr>
                        <a:t>Salidas de pista </a:t>
                      </a:r>
                      <a:endParaRPr lang="es-PE" sz="2000" noProof="0" dirty="0">
                        <a:solidFill>
                          <a:schemeClr val="tx1">
                            <a:lumMod val="50000"/>
                          </a:schemeClr>
                        </a:solidFill>
                      </a:endParaRPr>
                    </a:p>
                  </a:txBody>
                  <a:tcPr/>
                </a:tc>
                <a:tc>
                  <a:txBody>
                    <a:bodyPr/>
                    <a:lstStyle/>
                    <a:p>
                      <a:pPr algn="ctr"/>
                      <a:r>
                        <a:rPr lang="es-PE" sz="2000" noProof="0" dirty="0" smtClean="0">
                          <a:solidFill>
                            <a:schemeClr val="tx1">
                              <a:lumMod val="50000"/>
                            </a:schemeClr>
                          </a:solidFill>
                        </a:rPr>
                        <a:t>100 SdP/1,000,000</a:t>
                      </a:r>
                      <a:r>
                        <a:rPr lang="es-PE" sz="2000" baseline="0" noProof="0" dirty="0" smtClean="0">
                          <a:solidFill>
                            <a:schemeClr val="tx1">
                              <a:lumMod val="50000"/>
                            </a:schemeClr>
                          </a:solidFill>
                        </a:rPr>
                        <a:t> Operaciones</a:t>
                      </a:r>
                      <a:endParaRPr lang="es-PE" sz="2000" noProof="0" dirty="0">
                        <a:solidFill>
                          <a:schemeClr val="tx1">
                            <a:lumMod val="50000"/>
                          </a:schemeClr>
                        </a:solidFill>
                      </a:endParaRPr>
                    </a:p>
                  </a:txBody>
                  <a:tcPr/>
                </a:tc>
                <a:tc>
                  <a:txBody>
                    <a:bodyPr/>
                    <a:lstStyle/>
                    <a:p>
                      <a:r>
                        <a:rPr lang="es-PE" sz="2000" noProof="0" dirty="0" smtClean="0">
                          <a:solidFill>
                            <a:schemeClr val="tx1">
                              <a:lumMod val="50000"/>
                            </a:schemeClr>
                          </a:solidFill>
                        </a:rPr>
                        <a:t>Reducir 50% SdP 4 años</a:t>
                      </a:r>
                      <a:endParaRPr lang="es-PE" sz="2000" noProof="0" dirty="0">
                        <a:solidFill>
                          <a:schemeClr val="tx1">
                            <a:lumMod val="50000"/>
                          </a:schemeClr>
                        </a:solidFill>
                      </a:endParaRPr>
                    </a:p>
                  </a:txBody>
                  <a:tcPr/>
                </a:tc>
                <a:extLst>
                  <a:ext uri="{0D108BD9-81ED-4DB2-BD59-A6C34878D82A}">
                    <a16:rowId xmlns:a16="http://schemas.microsoft.com/office/drawing/2014/main" val="10001"/>
                  </a:ext>
                </a:extLst>
              </a:tr>
              <a:tr h="826131">
                <a:tc>
                  <a:txBody>
                    <a:bodyPr/>
                    <a:lstStyle/>
                    <a:p>
                      <a:r>
                        <a:rPr lang="es-PE" sz="2000" noProof="0" dirty="0" smtClean="0">
                          <a:solidFill>
                            <a:schemeClr val="tx1">
                              <a:lumMod val="50000"/>
                            </a:schemeClr>
                          </a:solidFill>
                        </a:rPr>
                        <a:t>Falla de la unidad de control de combustible</a:t>
                      </a:r>
                    </a:p>
                  </a:txBody>
                  <a:tcPr/>
                </a:tc>
                <a:tc>
                  <a:txBody>
                    <a:bodyPr/>
                    <a:lstStyle/>
                    <a:p>
                      <a:pPr algn="ctr"/>
                      <a:r>
                        <a:rPr lang="es-PE" sz="2000" noProof="0" dirty="0" smtClean="0">
                          <a:solidFill>
                            <a:schemeClr val="tx1">
                              <a:lumMod val="50000"/>
                            </a:schemeClr>
                          </a:solidFill>
                        </a:rPr>
                        <a:t>17 FUCC/1,000 ovehhaul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2000" b="0" i="0" u="none" strike="noStrike" kern="1200" cap="none" spc="0" normalizeH="0" baseline="0" noProof="0" dirty="0" smtClean="0">
                          <a:ln>
                            <a:noFill/>
                          </a:ln>
                          <a:solidFill>
                            <a:schemeClr val="tx1">
                              <a:lumMod val="50000"/>
                            </a:schemeClr>
                          </a:solidFill>
                          <a:effectLst/>
                          <a:uLnTx/>
                          <a:uFillTx/>
                          <a:latin typeface="+mn-lt"/>
                          <a:ea typeface="+mn-ea"/>
                          <a:cs typeface="+mn-cs"/>
                        </a:rPr>
                        <a:t>Reducir 70% FFCU 4 años</a:t>
                      </a:r>
                      <a:endParaRPr kumimoji="0" lang="es-PE" sz="2000" b="0" i="0" u="none" strike="noStrike" kern="1200" cap="none" spc="0" normalizeH="0" baseline="0" noProof="0" dirty="0">
                        <a:ln>
                          <a:noFill/>
                        </a:ln>
                        <a:solidFill>
                          <a:schemeClr val="tx1">
                            <a:lumMod val="50000"/>
                          </a:schemeClr>
                        </a:solidFill>
                        <a:effectLst/>
                        <a:uLnTx/>
                        <a:uFillTx/>
                        <a:latin typeface="+mn-lt"/>
                        <a:ea typeface="+mn-ea"/>
                        <a:cs typeface="+mn-cs"/>
                      </a:endParaRPr>
                    </a:p>
                  </a:txBody>
                  <a:tcPr/>
                </a:tc>
                <a:extLst>
                  <a:ext uri="{0D108BD9-81ED-4DB2-BD59-A6C34878D82A}">
                    <a16:rowId xmlns:a16="http://schemas.microsoft.com/office/drawing/2014/main" val="10002"/>
                  </a:ext>
                </a:extLst>
              </a:tr>
              <a:tr h="766286">
                <a:tc>
                  <a:txBody>
                    <a:bodyPr/>
                    <a:lstStyle/>
                    <a:p>
                      <a:r>
                        <a:rPr lang="es-PE" sz="2000" noProof="0" dirty="0" smtClean="0">
                          <a:solidFill>
                            <a:schemeClr val="tx1">
                              <a:lumMod val="50000"/>
                            </a:schemeClr>
                          </a:solidFill>
                        </a:rPr>
                        <a:t>IFSD</a:t>
                      </a:r>
                      <a:endParaRPr lang="es-PE" sz="2000" noProof="0" dirty="0">
                        <a:solidFill>
                          <a:schemeClr val="tx1">
                            <a:lumMod val="50000"/>
                          </a:schemeClr>
                        </a:solidFill>
                      </a:endParaRPr>
                    </a:p>
                  </a:txBody>
                  <a:tcPr/>
                </a:tc>
                <a:tc>
                  <a:txBody>
                    <a:bodyPr/>
                    <a:lstStyle/>
                    <a:p>
                      <a:pPr algn="ctr"/>
                      <a:r>
                        <a:rPr lang="es-PE" sz="2000" noProof="0" dirty="0" smtClean="0">
                          <a:solidFill>
                            <a:schemeClr val="tx1">
                              <a:lumMod val="50000"/>
                            </a:schemeClr>
                          </a:solidFill>
                        </a:rPr>
                        <a:t>9 IFSD/100,000 HdV</a:t>
                      </a:r>
                      <a:endParaRPr lang="es-PE" sz="2000" noProof="0" dirty="0">
                        <a:solidFill>
                          <a:schemeClr val="tx1">
                            <a:lumMod val="50000"/>
                          </a:schemeClr>
                        </a:solidFill>
                      </a:endParaRPr>
                    </a:p>
                  </a:txBody>
                  <a:tcPr/>
                </a:tc>
                <a:tc>
                  <a:txBody>
                    <a:bodyPr/>
                    <a:lstStyle/>
                    <a:p>
                      <a:r>
                        <a:rPr lang="es-PE" sz="2000" noProof="0" dirty="0" smtClean="0">
                          <a:solidFill>
                            <a:schemeClr val="tx1">
                              <a:lumMod val="50000"/>
                            </a:schemeClr>
                          </a:solidFill>
                        </a:rPr>
                        <a:t>Reducir</a:t>
                      </a:r>
                      <a:r>
                        <a:rPr lang="es-PE" sz="2000" baseline="0" noProof="0" dirty="0" smtClean="0">
                          <a:solidFill>
                            <a:schemeClr val="tx1">
                              <a:lumMod val="50000"/>
                            </a:schemeClr>
                          </a:solidFill>
                        </a:rPr>
                        <a:t> 50%  IFSD 4 años</a:t>
                      </a:r>
                      <a:endParaRPr lang="es-PE" sz="2000" noProof="0" dirty="0">
                        <a:solidFill>
                          <a:schemeClr val="tx1">
                            <a:lumMod val="50000"/>
                          </a:schemeClr>
                        </a:solidFill>
                      </a:endParaRPr>
                    </a:p>
                  </a:txBody>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228304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92234" y="3377478"/>
            <a:ext cx="8077200" cy="523220"/>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principales riesgos de la organización?</a:t>
            </a:r>
          </a:p>
        </p:txBody>
      </p:sp>
      <p:sp>
        <p:nvSpPr>
          <p:cNvPr id="8" name="TextBox 7"/>
          <p:cNvSpPr txBox="1"/>
          <p:nvPr/>
        </p:nvSpPr>
        <p:spPr>
          <a:xfrm>
            <a:off x="2092230" y="413949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¿Cuáles son los objetivos de seguridad operacional de la organización?</a:t>
            </a:r>
          </a:p>
        </p:txBody>
      </p:sp>
      <p:sp>
        <p:nvSpPr>
          <p:cNvPr id="9" name="TextBox 8"/>
          <p:cNvSpPr txBox="1"/>
          <p:nvPr/>
        </p:nvSpPr>
        <p:spPr>
          <a:xfrm>
            <a:off x="2092226" y="5271635"/>
            <a:ext cx="8077200" cy="954107"/>
          </a:xfrm>
          <a:prstGeom prst="rect">
            <a:avLst/>
          </a:prstGeom>
          <a:noFill/>
        </p:spPr>
        <p:txBody>
          <a:bodyPr wrap="square" rtlCol="0">
            <a:spAutoFit/>
          </a:bodyPr>
          <a:lstStyle/>
          <a:p>
            <a:pPr algn="ctr" defTabSz="457200"/>
            <a:r>
              <a:rPr lang="es-PE" sz="2800" b="1" dirty="0">
                <a:solidFill>
                  <a:srgbClr val="474747">
                    <a:lumMod val="75000"/>
                  </a:srgbClr>
                </a:solidFill>
                <a:latin typeface="Calibri"/>
              </a:rPr>
              <a:t>¿Cómo va a determinar la organización si está avanzando hacia sus objetivos?</a:t>
            </a:r>
          </a:p>
        </p:txBody>
      </p:sp>
      <p:sp>
        <p:nvSpPr>
          <p:cNvPr id="11" name="TextBox 10"/>
          <p:cNvSpPr txBox="1"/>
          <p:nvPr/>
        </p:nvSpPr>
        <p:spPr>
          <a:xfrm>
            <a:off x="4767422" y="1382472"/>
            <a:ext cx="3096233" cy="769441"/>
          </a:xfrm>
          <a:prstGeom prst="rect">
            <a:avLst/>
          </a:prstGeom>
          <a:noFill/>
        </p:spPr>
        <p:txBody>
          <a:bodyPr wrap="none" rtlCol="0">
            <a:spAutoFit/>
          </a:bodyPr>
          <a:lstStyle/>
          <a:p>
            <a:pPr algn="ctr" defTabSz="457200"/>
            <a:r>
              <a:rPr lang="es-PE" sz="4400" b="1" dirty="0">
                <a:solidFill>
                  <a:srgbClr val="002060"/>
                </a:solidFill>
                <a:latin typeface="Calibri"/>
              </a:rPr>
              <a:t>4 preguntas:</a:t>
            </a:r>
          </a:p>
        </p:txBody>
      </p:sp>
      <p:sp>
        <p:nvSpPr>
          <p:cNvPr id="13" name="TextBox 12"/>
          <p:cNvSpPr txBox="1"/>
          <p:nvPr/>
        </p:nvSpPr>
        <p:spPr>
          <a:xfrm>
            <a:off x="2100512" y="2267185"/>
            <a:ext cx="8077200" cy="954107"/>
          </a:xfrm>
          <a:prstGeom prst="rect">
            <a:avLst/>
          </a:prstGeom>
          <a:noFill/>
        </p:spPr>
        <p:txBody>
          <a:bodyPr wrap="square" rtlCol="0">
            <a:spAutoFit/>
          </a:bodyPr>
          <a:lstStyle/>
          <a:p>
            <a:pPr algn="ctr" defTabSz="457200"/>
            <a:r>
              <a:rPr lang="es-PE" sz="2800" dirty="0">
                <a:solidFill>
                  <a:srgbClr val="FFFFFF">
                    <a:lumMod val="85000"/>
                  </a:srgbClr>
                </a:solidFill>
                <a:latin typeface="Calibri"/>
              </a:rPr>
              <a:t>¿Qué tipo de información necesita la organización para tomar decisiones informadas?</a:t>
            </a:r>
          </a:p>
        </p:txBody>
      </p:sp>
      <p:sp>
        <p:nvSpPr>
          <p:cNvPr id="14" name="TextBox 13">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011625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3925" r="16339"/>
          <a:stretch/>
        </p:blipFill>
        <p:spPr>
          <a:xfrm>
            <a:off x="1554480" y="1081826"/>
            <a:ext cx="4748348" cy="5776174"/>
          </a:xfrm>
          <a:prstGeom prst="rect">
            <a:avLst/>
          </a:prstGeom>
        </p:spPr>
      </p:pic>
      <p:sp>
        <p:nvSpPr>
          <p:cNvPr id="7" name="TextBox 6"/>
          <p:cNvSpPr txBox="1"/>
          <p:nvPr/>
        </p:nvSpPr>
        <p:spPr>
          <a:xfrm>
            <a:off x="4266642" y="2961532"/>
            <a:ext cx="1085554" cy="1862048"/>
          </a:xfrm>
          <a:prstGeom prst="rect">
            <a:avLst/>
          </a:prstGeom>
          <a:noFill/>
        </p:spPr>
        <p:txBody>
          <a:bodyPr wrap="none" rtlCol="0">
            <a:spAutoFit/>
          </a:bodyPr>
          <a:lstStyle/>
          <a:p>
            <a:pPr defTabSz="457200"/>
            <a:r>
              <a:rPr lang="en-US" sz="11500" dirty="0">
                <a:solidFill>
                  <a:srgbClr val="E72264"/>
                </a:solidFill>
                <a:latin typeface="Comic Sans MS" panose="030F0702030302020204" pitchFamily="66" charset="0"/>
              </a:rPr>
              <a:t>3</a:t>
            </a:r>
            <a:endParaRPr lang="es-PE" sz="11500" dirty="0">
              <a:solidFill>
                <a:srgbClr val="E72264"/>
              </a:solidFill>
              <a:latin typeface="Comic Sans MS" panose="030F0702030302020204" pitchFamily="66" charset="0"/>
            </a:endParaRPr>
          </a:p>
        </p:txBody>
      </p:sp>
      <p:sp>
        <p:nvSpPr>
          <p:cNvPr id="8" name="Donut 7"/>
          <p:cNvSpPr/>
          <p:nvPr/>
        </p:nvSpPr>
        <p:spPr>
          <a:xfrm>
            <a:off x="3758832" y="2838180"/>
            <a:ext cx="2134573" cy="2263469"/>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474747"/>
              </a:solidFill>
              <a:latin typeface="Calibri"/>
            </a:endParaRPr>
          </a:p>
        </p:txBody>
      </p:sp>
      <p:sp>
        <p:nvSpPr>
          <p:cNvPr id="10" name="TextBox 9"/>
          <p:cNvSpPr txBox="1"/>
          <p:nvPr/>
        </p:nvSpPr>
        <p:spPr>
          <a:xfrm>
            <a:off x="6401215" y="1707756"/>
            <a:ext cx="4114802" cy="4524315"/>
          </a:xfrm>
          <a:prstGeom prst="rect">
            <a:avLst/>
          </a:prstGeom>
          <a:noFill/>
        </p:spPr>
        <p:txBody>
          <a:bodyPr wrap="square" rtlCol="0">
            <a:spAutoFit/>
          </a:bodyPr>
          <a:lstStyle/>
          <a:p>
            <a:pPr algn="ctr" defTabSz="457200"/>
            <a:r>
              <a:rPr lang="es-PE" sz="4800" dirty="0">
                <a:solidFill>
                  <a:srgbClr val="474747"/>
                </a:solidFill>
                <a:latin typeface="Calibri"/>
              </a:rPr>
              <a:t>Definir los indicadores de rendimiento de la seguridad operacional</a:t>
            </a:r>
          </a:p>
          <a:p>
            <a:pPr algn="ctr" defTabSz="457200"/>
            <a:r>
              <a:rPr lang="es-PE" sz="4800" dirty="0">
                <a:solidFill>
                  <a:srgbClr val="474747"/>
                </a:solidFill>
                <a:latin typeface="Calibri"/>
              </a:rPr>
              <a:t>(SPI)</a:t>
            </a:r>
          </a:p>
        </p:txBody>
      </p:sp>
      <p:sp>
        <p:nvSpPr>
          <p:cNvPr id="11" name="TextBox 10">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382587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4140782" y="91133"/>
            <a:ext cx="4147546" cy="523220"/>
          </a:xfrm>
          <a:prstGeom prst="rect">
            <a:avLst/>
          </a:prstGeom>
          <a:noFill/>
        </p:spPr>
        <p:txBody>
          <a:bodyPr wrap="none" rtlCol="0">
            <a:spAutoFit/>
          </a:bodyPr>
          <a:lstStyle/>
          <a:p>
            <a:pPr algn="ctr" defTabSz="457200"/>
            <a:r>
              <a:rPr lang="es-PE" sz="2800" b="1" dirty="0">
                <a:solidFill>
                  <a:schemeClr val="tx1">
                    <a:lumMod val="50000"/>
                  </a:schemeClr>
                </a:solidFill>
                <a:latin typeface="Calibri"/>
              </a:rPr>
              <a:t>Categorías</a:t>
            </a:r>
            <a:r>
              <a:rPr lang="es-PE" sz="2800" b="1" dirty="0">
                <a:solidFill>
                  <a:srgbClr val="474747">
                    <a:lumMod val="75000"/>
                    <a:lumOff val="25000"/>
                  </a:srgbClr>
                </a:solidFill>
                <a:latin typeface="Calibri"/>
              </a:rPr>
              <a:t> de indicadores</a:t>
            </a:r>
          </a:p>
        </p:txBody>
      </p:sp>
      <p:sp>
        <p:nvSpPr>
          <p:cNvPr id="11" name="Content Placeholder 2"/>
          <p:cNvSpPr txBox="1">
            <a:spLocks/>
          </p:cNvSpPr>
          <p:nvPr/>
        </p:nvSpPr>
        <p:spPr>
          <a:xfrm>
            <a:off x="1989642" y="934633"/>
            <a:ext cx="8183535" cy="39838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indent="-452438" algn="just">
              <a:buFont typeface="Wingdings" panose="05000000000000000000" pitchFamily="2" charset="2"/>
              <a:buChar char="ü"/>
            </a:pPr>
            <a:r>
              <a:rPr lang="es-PE" b="1" dirty="0">
                <a:solidFill>
                  <a:srgbClr val="C00000"/>
                </a:solidFill>
                <a:latin typeface="Calibri"/>
              </a:rPr>
              <a:t>Indicadores de resultados (lagging indicators)</a:t>
            </a:r>
          </a:p>
          <a:p>
            <a:pPr marL="808038" lvl="1" indent="-350838" algn="just">
              <a:spcBef>
                <a:spcPts val="1200"/>
              </a:spcBef>
              <a:spcAft>
                <a:spcPts val="1200"/>
              </a:spcAft>
              <a:buFont typeface="Wingdings" panose="05000000000000000000" pitchFamily="2" charset="2"/>
              <a:buChar char="Ø"/>
            </a:pPr>
            <a:r>
              <a:rPr lang="es-PE" b="1" dirty="0">
                <a:solidFill>
                  <a:schemeClr val="tx1">
                    <a:lumMod val="50000"/>
                  </a:schemeClr>
                </a:solidFill>
                <a:latin typeface="Calibri"/>
              </a:rPr>
              <a:t>Baja probabilidad/alta gravedad</a:t>
            </a:r>
          </a:p>
          <a:p>
            <a:pPr marL="808038" lvl="1" indent="-350838" algn="just">
              <a:spcBef>
                <a:spcPts val="1200"/>
              </a:spcBef>
              <a:spcAft>
                <a:spcPts val="1200"/>
              </a:spcAft>
              <a:buFont typeface="Wingdings" panose="05000000000000000000" pitchFamily="2" charset="2"/>
              <a:buChar char="Ø"/>
            </a:pPr>
            <a:r>
              <a:rPr lang="es-PE" b="1" dirty="0">
                <a:solidFill>
                  <a:schemeClr val="tx1">
                    <a:lumMod val="50000"/>
                  </a:schemeClr>
                </a:solidFill>
                <a:latin typeface="Calibri"/>
              </a:rPr>
              <a:t>Alta probabilidad/baja gravedad</a:t>
            </a:r>
          </a:p>
          <a:p>
            <a:pPr marL="452438" indent="-452438" algn="just">
              <a:buFont typeface="Wingdings" panose="05000000000000000000" pitchFamily="2" charset="2"/>
              <a:buChar char="ü"/>
            </a:pPr>
            <a:r>
              <a:rPr lang="es-PE" b="1" dirty="0">
                <a:solidFill>
                  <a:srgbClr val="C00000"/>
                </a:solidFill>
                <a:latin typeface="Calibri"/>
              </a:rPr>
              <a:t>Indicadores avanzados (leading indicators)</a:t>
            </a:r>
          </a:p>
          <a:p>
            <a:pPr marL="0" indent="0" algn="just">
              <a:buNone/>
            </a:pPr>
            <a:endParaRPr lang="es-PE" dirty="0">
              <a:solidFill>
                <a:srgbClr val="474747"/>
              </a:solidFill>
              <a:latin typeface="Calibri"/>
            </a:endParaRPr>
          </a:p>
          <a:p>
            <a:pPr algn="just"/>
            <a:endParaRPr lang="es-PE" dirty="0">
              <a:solidFill>
                <a:srgbClr val="474747"/>
              </a:solidFill>
              <a:latin typeface="Calibri"/>
            </a:endParaRPr>
          </a:p>
        </p:txBody>
      </p:sp>
      <p:pic>
        <p:nvPicPr>
          <p:cNvPr id="10"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400" b="8400"/>
          <a:stretch>
            <a:fillRect/>
          </a:stretch>
        </p:blipFill>
        <p:spPr>
          <a:xfrm>
            <a:off x="2552701" y="3614738"/>
            <a:ext cx="6986588" cy="3243262"/>
          </a:xfrm>
        </p:spPr>
      </p:pic>
    </p:spTree>
    <p:extLst>
      <p:ext uri="{BB962C8B-B14F-4D97-AF65-F5344CB8AC3E}">
        <p14:creationId xmlns:p14="http://schemas.microsoft.com/office/powerpoint/2010/main" val="5743475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pic>
        <p:nvPicPr>
          <p:cNvPr id="8"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153" b="17153"/>
          <a:stretch>
            <a:fillRect/>
          </a:stretch>
        </p:blipFill>
        <p:spPr>
          <a:xfrm>
            <a:off x="-4763" y="-6350"/>
            <a:ext cx="12196763" cy="5492750"/>
          </a:xfrm>
        </p:spPr>
      </p:pic>
      <p:sp>
        <p:nvSpPr>
          <p:cNvPr id="13" name="Text Placeholder 9"/>
          <p:cNvSpPr>
            <a:spLocks noGrp="1"/>
          </p:cNvSpPr>
          <p:nvPr>
            <p:ph type="body" sz="quarter" idx="19"/>
          </p:nvPr>
        </p:nvSpPr>
        <p:spPr>
          <a:xfrm>
            <a:off x="4572001" y="4158078"/>
            <a:ext cx="7171764" cy="2220951"/>
          </a:xfrm>
          <a:solidFill>
            <a:srgbClr val="0066CC"/>
          </a:solidFill>
        </p:spPr>
        <p:txBody>
          <a:bodyPr anchor="ctr">
            <a:normAutofit lnSpcReduction="10000"/>
          </a:bodyPr>
          <a:lstStyle/>
          <a:p>
            <a:pPr marL="174625" lvl="1" algn="just">
              <a:lnSpc>
                <a:spcPct val="110000"/>
              </a:lnSpc>
              <a:spcBef>
                <a:spcPts val="600"/>
              </a:spcBef>
              <a:spcAft>
                <a:spcPts val="600"/>
              </a:spcAft>
            </a:pPr>
            <a:r>
              <a:rPr lang="es-PE" sz="2400" b="1" i="1" dirty="0">
                <a:solidFill>
                  <a:srgbClr val="FFFFFF"/>
                </a:solidFill>
                <a:latin typeface="Georgia"/>
                <a:cs typeface="Georgia"/>
              </a:rPr>
              <a:t>Indicador de rendimiento en materia de seguridad operacional</a:t>
            </a:r>
          </a:p>
          <a:p>
            <a:pPr marL="174625" lvl="1" algn="just">
              <a:lnSpc>
                <a:spcPct val="110000"/>
              </a:lnSpc>
              <a:spcBef>
                <a:spcPts val="600"/>
              </a:spcBef>
              <a:spcAft>
                <a:spcPts val="600"/>
              </a:spcAft>
            </a:pPr>
            <a:r>
              <a:rPr lang="es-PE" sz="2400" i="1" dirty="0">
                <a:solidFill>
                  <a:srgbClr val="FFFFFF"/>
                </a:solidFill>
                <a:latin typeface="Georgia"/>
                <a:cs typeface="Georgia"/>
              </a:rPr>
              <a:t>Parámetro basado en datos que se utiliza para </a:t>
            </a:r>
            <a:r>
              <a:rPr lang="es-PE" sz="2400" b="1" i="1" dirty="0">
                <a:solidFill>
                  <a:srgbClr val="FFFF00"/>
                </a:solidFill>
                <a:latin typeface="Georgia"/>
                <a:cs typeface="Georgia"/>
              </a:rPr>
              <a:t>observar y evaluar </a:t>
            </a:r>
            <a:r>
              <a:rPr lang="es-PE" sz="2400" i="1" dirty="0">
                <a:solidFill>
                  <a:srgbClr val="FFFFFF"/>
                </a:solidFill>
                <a:latin typeface="Georgia"/>
                <a:cs typeface="Georgia"/>
              </a:rPr>
              <a:t>el rendimiento en materia de seguridad operacional. </a:t>
            </a:r>
          </a:p>
        </p:txBody>
      </p:sp>
    </p:spTree>
    <p:extLst>
      <p:ext uri="{BB962C8B-B14F-4D97-AF65-F5344CB8AC3E}">
        <p14:creationId xmlns:p14="http://schemas.microsoft.com/office/powerpoint/2010/main" val="3901038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5923" y="118621"/>
            <a:ext cx="8501742" cy="584775"/>
          </a:xfrm>
          <a:prstGeom prst="rect">
            <a:avLst/>
          </a:prstGeom>
        </p:spPr>
        <p:txBody>
          <a:bodyPr wrap="square">
            <a:spAutoFit/>
          </a:bodyPr>
          <a:lstStyle/>
          <a:p>
            <a:pPr algn="ctr" defTabSz="457200"/>
            <a:r>
              <a:rPr lang="es-PE" sz="3200" b="1" dirty="0">
                <a:solidFill>
                  <a:schemeClr val="tx1">
                    <a:lumMod val="50000"/>
                  </a:schemeClr>
                </a:solidFill>
                <a:latin typeface="Calibri"/>
              </a:rPr>
              <a:t>Indicadores de resultados </a:t>
            </a:r>
            <a:r>
              <a:rPr lang="es-PE" sz="3200" i="1" dirty="0">
                <a:solidFill>
                  <a:schemeClr val="tx1">
                    <a:lumMod val="50000"/>
                  </a:schemeClr>
                </a:solidFill>
                <a:latin typeface="Calibri"/>
              </a:rPr>
              <a:t>(lagging indicators)  </a:t>
            </a:r>
          </a:p>
        </p:txBody>
      </p:sp>
      <p:pic>
        <p:nvPicPr>
          <p:cNvPr id="6"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6335" b="16335"/>
          <a:stretch>
            <a:fillRect/>
          </a:stretch>
        </p:blipFill>
        <p:spPr>
          <a:xfrm>
            <a:off x="-1588" y="703264"/>
            <a:ext cx="12193588" cy="6154736"/>
          </a:xfrm>
        </p:spPr>
      </p:pic>
      <p:sp>
        <p:nvSpPr>
          <p:cNvPr id="7" name="Text Placeholder 9"/>
          <p:cNvSpPr txBox="1">
            <a:spLocks/>
          </p:cNvSpPr>
          <p:nvPr/>
        </p:nvSpPr>
        <p:spPr>
          <a:xfrm>
            <a:off x="5802489" y="4143022"/>
            <a:ext cx="6265334" cy="2613378"/>
          </a:xfrm>
          <a:prstGeom prst="rect">
            <a:avLst/>
          </a:prstGeom>
          <a:solidFill>
            <a:srgbClr val="0066CC"/>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gn="just"/>
            <a:endParaRPr lang="es-PE" sz="1800" b="1" dirty="0">
              <a:solidFill>
                <a:srgbClr val="FFFFFF"/>
              </a:solidFill>
              <a:latin typeface="Georgia"/>
              <a:cs typeface="Georgia"/>
            </a:endParaRPr>
          </a:p>
          <a:p>
            <a:pPr marL="0" lvl="1" indent="0" algn="just">
              <a:buNone/>
            </a:pPr>
            <a:r>
              <a:rPr lang="es-PE" sz="1800" b="1" dirty="0">
                <a:solidFill>
                  <a:srgbClr val="FFFFFF"/>
                </a:solidFill>
                <a:latin typeface="Georgia"/>
                <a:cs typeface="Georgia"/>
              </a:rPr>
              <a:t>Indicadores de baja probabilidad/alta gravedad</a:t>
            </a:r>
            <a:r>
              <a:rPr lang="es-PE" sz="1800" dirty="0">
                <a:solidFill>
                  <a:srgbClr val="FFFFFF"/>
                </a:solidFill>
                <a:latin typeface="Georgia"/>
                <a:cs typeface="Georgia"/>
              </a:rPr>
              <a:t>. </a:t>
            </a:r>
          </a:p>
          <a:p>
            <a:pPr marL="228600" lvl="1" algn="just"/>
            <a:r>
              <a:rPr lang="es-PE" sz="1800" dirty="0">
                <a:solidFill>
                  <a:srgbClr val="FFFF00"/>
                </a:solidFill>
                <a:latin typeface="Georgia"/>
                <a:cs typeface="Georgia"/>
              </a:rPr>
              <a:t>Son resultados tales como accidentes o incidentes graves.</a:t>
            </a:r>
          </a:p>
          <a:p>
            <a:pPr marL="228600" lvl="1" algn="just"/>
            <a:r>
              <a:rPr lang="es-PE" sz="1800" dirty="0">
                <a:solidFill>
                  <a:srgbClr val="FFFFFF"/>
                </a:solidFill>
                <a:latin typeface="Georgia"/>
                <a:cs typeface="Georgia"/>
              </a:rPr>
              <a:t>Ejemplos: </a:t>
            </a:r>
          </a:p>
          <a:p>
            <a:pPr marL="228600" lvl="1" indent="0" algn="just">
              <a:buNone/>
            </a:pPr>
            <a:r>
              <a:rPr lang="es-PE" sz="1800" dirty="0">
                <a:solidFill>
                  <a:srgbClr val="FFFFFF"/>
                </a:solidFill>
                <a:latin typeface="Georgia"/>
                <a:cs typeface="Georgia"/>
              </a:rPr>
              <a:t>-   Impacto contra el suelo sin pérdida de control (CFIT)</a:t>
            </a:r>
          </a:p>
          <a:p>
            <a:pPr marL="539750" lvl="1" indent="-311150" algn="just">
              <a:buFontTx/>
              <a:buChar char="-"/>
            </a:pPr>
            <a:r>
              <a:rPr lang="es-PE" sz="1800" dirty="0">
                <a:solidFill>
                  <a:srgbClr val="FFFFFF"/>
                </a:solidFill>
                <a:latin typeface="Georgia"/>
                <a:cs typeface="Georgia"/>
              </a:rPr>
              <a:t>Pérdida de control en vuelo (LOC-I)</a:t>
            </a:r>
          </a:p>
          <a:p>
            <a:pPr marL="539750" lvl="1" indent="-311150" algn="just">
              <a:buFontTx/>
              <a:buChar char="-"/>
            </a:pPr>
            <a:r>
              <a:rPr lang="es-PE" sz="1800" dirty="0">
                <a:solidFill>
                  <a:srgbClr val="FFFFFF"/>
                </a:solidFill>
                <a:latin typeface="Georgia"/>
                <a:cs typeface="Georgia"/>
              </a:rPr>
              <a:t>Excursiones de pista (RE)</a:t>
            </a:r>
          </a:p>
          <a:p>
            <a:pPr marL="539750" lvl="1" indent="-311150" algn="just">
              <a:buFontTx/>
              <a:buChar char="-"/>
            </a:pPr>
            <a:r>
              <a:rPr lang="es-PE" sz="1800" dirty="0">
                <a:solidFill>
                  <a:srgbClr val="FFFFFF"/>
                </a:solidFill>
                <a:latin typeface="Georgia"/>
                <a:cs typeface="Georgia"/>
              </a:rPr>
              <a:t>Impacto con aves / Ingestión de aves</a:t>
            </a:r>
          </a:p>
          <a:p>
            <a:pPr marL="539750" lvl="1" indent="-311150" algn="just">
              <a:buFontTx/>
              <a:buChar char="-"/>
            </a:pPr>
            <a:r>
              <a:rPr lang="es-PE" sz="1800" dirty="0">
                <a:solidFill>
                  <a:srgbClr val="FFFFFF"/>
                </a:solidFill>
                <a:latin typeface="Georgia"/>
                <a:cs typeface="Georgia"/>
              </a:rPr>
              <a:t>Colisiones en tierra / Colisiones en vuelo</a:t>
            </a:r>
          </a:p>
          <a:p>
            <a:pPr marL="228600" lvl="1" algn="just"/>
            <a:endParaRPr lang="en-US" sz="1800" b="1" i="1" dirty="0">
              <a:solidFill>
                <a:srgbClr val="FFFFFF"/>
              </a:solidFill>
              <a:latin typeface="Georgia"/>
              <a:cs typeface="Georgia"/>
            </a:endParaRPr>
          </a:p>
        </p:txBody>
      </p:sp>
    </p:spTree>
    <p:extLst>
      <p:ext uri="{BB962C8B-B14F-4D97-AF65-F5344CB8AC3E}">
        <p14:creationId xmlns:p14="http://schemas.microsoft.com/office/powerpoint/2010/main" val="817231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984793-C5B5-4F69-AC2A-F0896B1A4587}"/>
              </a:ext>
            </a:extLst>
          </p:cNvPr>
          <p:cNvSpPr txBox="1"/>
          <p:nvPr/>
        </p:nvSpPr>
        <p:spPr>
          <a:xfrm>
            <a:off x="2755960" y="91133"/>
            <a:ext cx="6917215" cy="523220"/>
          </a:xfrm>
          <a:prstGeom prst="rect">
            <a:avLst/>
          </a:prstGeom>
          <a:noFill/>
        </p:spPr>
        <p:txBody>
          <a:bodyPr wrap="none" rtlCol="0">
            <a:spAutoFit/>
          </a:bodyPr>
          <a:lstStyle/>
          <a:p>
            <a:pPr algn="ctr" defTabSz="457200"/>
            <a:r>
              <a:rPr lang="es-PE" sz="2800" b="1" dirty="0">
                <a:solidFill>
                  <a:srgbClr val="C00000"/>
                </a:solidFill>
                <a:latin typeface="Calibri"/>
              </a:rPr>
              <a:t>Indicadores de resultados (lagging indicators)</a:t>
            </a:r>
          </a:p>
        </p:txBody>
      </p:sp>
      <p:pic>
        <p:nvPicPr>
          <p:cNvPr id="8"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126" b="13126"/>
          <a:stretch>
            <a:fillRect/>
          </a:stretch>
        </p:blipFill>
        <p:spPr>
          <a:xfrm>
            <a:off x="-4763" y="958849"/>
            <a:ext cx="12196763" cy="5899151"/>
          </a:xfrm>
        </p:spPr>
      </p:pic>
      <p:sp>
        <p:nvSpPr>
          <p:cNvPr id="9" name="Text Placeholder 9"/>
          <p:cNvSpPr>
            <a:spLocks noGrp="1"/>
          </p:cNvSpPr>
          <p:nvPr>
            <p:ph type="body" sz="quarter" idx="19"/>
          </p:nvPr>
        </p:nvSpPr>
        <p:spPr>
          <a:xfrm>
            <a:off x="5949244" y="4222045"/>
            <a:ext cx="6073423" cy="2489200"/>
          </a:xfrm>
          <a:solidFill>
            <a:srgbClr val="0066CC"/>
          </a:solidFill>
        </p:spPr>
        <p:txBody>
          <a:bodyPr anchor="ctr">
            <a:noAutofit/>
          </a:bodyPr>
          <a:lstStyle/>
          <a:p>
            <a:pPr marL="228600" lvl="1" algn="just">
              <a:spcBef>
                <a:spcPts val="0"/>
              </a:spcBef>
            </a:pPr>
            <a:endParaRPr lang="es-PE" sz="1600" b="1" dirty="0">
              <a:solidFill>
                <a:srgbClr val="FFFFFF"/>
              </a:solidFill>
              <a:latin typeface="Georgia"/>
              <a:cs typeface="Georgia"/>
            </a:endParaRPr>
          </a:p>
          <a:p>
            <a:pPr marL="228600" lvl="1" algn="just">
              <a:spcBef>
                <a:spcPts val="0"/>
              </a:spcBef>
            </a:pPr>
            <a:r>
              <a:rPr lang="es-PE" sz="1600" b="1" dirty="0">
                <a:solidFill>
                  <a:srgbClr val="FFFFFF"/>
                </a:solidFill>
                <a:latin typeface="Georgia"/>
                <a:cs typeface="Georgia"/>
              </a:rPr>
              <a:t>Indicadores de alta probabilidad/baja gravedad (eventos precursores)</a:t>
            </a:r>
            <a:r>
              <a:rPr lang="es-PE" sz="1600" dirty="0">
                <a:solidFill>
                  <a:srgbClr val="FFFFFF"/>
                </a:solidFill>
                <a:latin typeface="Georgia"/>
                <a:cs typeface="Georgia"/>
              </a:rPr>
              <a:t>. </a:t>
            </a:r>
          </a:p>
          <a:p>
            <a:pPr marL="228600" lvl="1" algn="just">
              <a:spcBef>
                <a:spcPts val="0"/>
              </a:spcBef>
            </a:pPr>
            <a:r>
              <a:rPr lang="es-PE" sz="1600" dirty="0" smtClean="0">
                <a:solidFill>
                  <a:srgbClr val="FFFF00"/>
                </a:solidFill>
                <a:latin typeface="Georgia"/>
                <a:cs typeface="Georgia"/>
              </a:rPr>
              <a:t>Son </a:t>
            </a:r>
            <a:r>
              <a:rPr lang="es-PE" sz="1600" dirty="0">
                <a:solidFill>
                  <a:srgbClr val="FFFF00"/>
                </a:solidFill>
                <a:latin typeface="Georgia"/>
                <a:cs typeface="Georgia"/>
              </a:rPr>
              <a:t>resultados que no se manifestaron necesariamente en un accidente o incidentes graves.</a:t>
            </a:r>
          </a:p>
          <a:p>
            <a:pPr marL="228600" lvl="1" algn="just">
              <a:spcBef>
                <a:spcPts val="0"/>
              </a:spcBef>
            </a:pPr>
            <a:r>
              <a:rPr lang="es-PE" sz="1600" dirty="0">
                <a:solidFill>
                  <a:srgbClr val="FFFFFF"/>
                </a:solidFill>
                <a:latin typeface="Georgia"/>
                <a:cs typeface="Georgia"/>
              </a:rPr>
              <a:t>Ejemplos: </a:t>
            </a:r>
          </a:p>
          <a:p>
            <a:pPr marL="539750" lvl="1" indent="-311150" algn="just">
              <a:spcBef>
                <a:spcPts val="0"/>
              </a:spcBef>
            </a:pPr>
            <a:r>
              <a:rPr lang="es-PE" sz="1600" dirty="0">
                <a:solidFill>
                  <a:srgbClr val="FFFFFF"/>
                </a:solidFill>
                <a:latin typeface="Georgia"/>
                <a:cs typeface="Georgia"/>
              </a:rPr>
              <a:t>-   Número de fallas técnicas con impacto operacional</a:t>
            </a:r>
          </a:p>
          <a:p>
            <a:pPr marL="539750" lvl="1" indent="-311150" algn="just">
              <a:spcBef>
                <a:spcPts val="0"/>
              </a:spcBef>
              <a:buFontTx/>
              <a:buChar char="-"/>
            </a:pPr>
            <a:r>
              <a:rPr lang="es-PE" sz="1600" dirty="0">
                <a:solidFill>
                  <a:srgbClr val="FFFFFF"/>
                </a:solidFill>
                <a:latin typeface="Georgia"/>
                <a:cs typeface="Georgia"/>
              </a:rPr>
              <a:t>Número de aproximaciones no estabilizadas  / 1000 aterrizajes</a:t>
            </a:r>
          </a:p>
          <a:p>
            <a:pPr marL="539750" lvl="1" indent="-311150" algn="just">
              <a:spcBef>
                <a:spcPts val="0"/>
              </a:spcBef>
              <a:buFontTx/>
              <a:buChar char="-"/>
            </a:pPr>
            <a:r>
              <a:rPr lang="es-PE" sz="1600" dirty="0">
                <a:solidFill>
                  <a:srgbClr val="FFFFFF"/>
                </a:solidFill>
                <a:latin typeface="Georgia"/>
                <a:cs typeface="Georgia"/>
              </a:rPr>
              <a:t>Visualización de aves / detección de aves en los radares</a:t>
            </a:r>
          </a:p>
          <a:p>
            <a:pPr marL="228600" lvl="1" algn="just">
              <a:spcBef>
                <a:spcPts val="0"/>
              </a:spcBef>
            </a:pPr>
            <a:endParaRPr lang="en-US" sz="1600" b="1" i="1" dirty="0">
              <a:solidFill>
                <a:srgbClr val="FFFFFF"/>
              </a:solidFill>
              <a:latin typeface="Georgia"/>
              <a:cs typeface="Georgia"/>
            </a:endParaRPr>
          </a:p>
        </p:txBody>
      </p:sp>
    </p:spTree>
    <p:extLst>
      <p:ext uri="{BB962C8B-B14F-4D97-AF65-F5344CB8AC3E}">
        <p14:creationId xmlns:p14="http://schemas.microsoft.com/office/powerpoint/2010/main" val="25805496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7664824" y="4608923"/>
            <a:ext cx="2667000" cy="1618621"/>
          </a:xfrm>
        </p:spPr>
        <p:txBody>
          <a:bodyPr/>
          <a:lstStyle/>
          <a:p>
            <a:endParaRPr lang="es-PE"/>
          </a:p>
        </p:txBody>
      </p:sp>
      <p:sp>
        <p:nvSpPr>
          <p:cNvPr id="6" name="Text Placeholder 5"/>
          <p:cNvSpPr>
            <a:spLocks noGrp="1"/>
          </p:cNvSpPr>
          <p:nvPr>
            <p:ph type="body" sz="quarter" idx="4294967295"/>
          </p:nvPr>
        </p:nvSpPr>
        <p:spPr>
          <a:xfrm>
            <a:off x="7664824" y="4608923"/>
            <a:ext cx="2667000" cy="1618621"/>
          </a:xfrm>
        </p:spPr>
        <p:txBody>
          <a:bodyPr/>
          <a:lstStyle/>
          <a:p>
            <a:endParaRPr lang="es-PE"/>
          </a:p>
        </p:txBody>
      </p:sp>
      <p:sp>
        <p:nvSpPr>
          <p:cNvPr id="11" name="Text Placeholder 10"/>
          <p:cNvSpPr>
            <a:spLocks noGrp="1"/>
          </p:cNvSpPr>
          <p:nvPr>
            <p:ph type="body" sz="quarter" idx="4294967295"/>
          </p:nvPr>
        </p:nvSpPr>
        <p:spPr>
          <a:xfrm>
            <a:off x="7664824" y="4608923"/>
            <a:ext cx="2667000" cy="1618621"/>
          </a:xfrm>
        </p:spPr>
        <p:txBody>
          <a:bodyPr/>
          <a:lstStyle/>
          <a:p>
            <a:endParaRPr lang="es-PE"/>
          </a:p>
        </p:txBody>
      </p:sp>
      <p:sp>
        <p:nvSpPr>
          <p:cNvPr id="4" name="Text Placeholder 3"/>
          <p:cNvSpPr>
            <a:spLocks noGrp="1"/>
          </p:cNvSpPr>
          <p:nvPr>
            <p:ph type="body" sz="quarter" idx="4294967295"/>
          </p:nvPr>
        </p:nvSpPr>
        <p:spPr>
          <a:xfrm>
            <a:off x="7664824" y="4608923"/>
            <a:ext cx="2667000" cy="1618621"/>
          </a:xfrm>
        </p:spPr>
        <p:txBody>
          <a:bodyPr/>
          <a:lstStyle/>
          <a:p>
            <a:endParaRPr lang="es-PE"/>
          </a:p>
        </p:txBody>
      </p:sp>
      <p:sp>
        <p:nvSpPr>
          <p:cNvPr id="8" name="Text Placeholder 7"/>
          <p:cNvSpPr>
            <a:spLocks noGrp="1"/>
          </p:cNvSpPr>
          <p:nvPr>
            <p:ph type="body" sz="quarter" idx="4294967295"/>
          </p:nvPr>
        </p:nvSpPr>
        <p:spPr>
          <a:xfrm>
            <a:off x="7664824" y="4608923"/>
            <a:ext cx="2667000" cy="1618621"/>
          </a:xfrm>
        </p:spPr>
        <p:txBody>
          <a:bodyPr/>
          <a:lstStyle/>
          <a:p>
            <a:endParaRPr lang="es-PE"/>
          </a:p>
        </p:txBody>
      </p:sp>
      <p:sp>
        <p:nvSpPr>
          <p:cNvPr id="9" name="Text Placeholder 8"/>
          <p:cNvSpPr>
            <a:spLocks noGrp="1"/>
          </p:cNvSpPr>
          <p:nvPr>
            <p:ph type="body" sz="quarter" idx="4294967295"/>
          </p:nvPr>
        </p:nvSpPr>
        <p:spPr>
          <a:xfrm>
            <a:off x="7664824" y="4608923"/>
            <a:ext cx="2667000" cy="1618621"/>
          </a:xfrm>
        </p:spPr>
        <p:txBody>
          <a:bodyPr/>
          <a:lstStyle/>
          <a:p>
            <a:endParaRPr lang="es-PE"/>
          </a:p>
        </p:txBody>
      </p:sp>
      <p:sp>
        <p:nvSpPr>
          <p:cNvPr id="10" name="Text Placeholder 9"/>
          <p:cNvSpPr>
            <a:spLocks noGrp="1"/>
          </p:cNvSpPr>
          <p:nvPr>
            <p:ph type="body" sz="quarter" idx="4294967295"/>
          </p:nvPr>
        </p:nvSpPr>
        <p:spPr>
          <a:xfrm>
            <a:off x="7664824" y="4608923"/>
            <a:ext cx="2667000" cy="1618621"/>
          </a:xfrm>
        </p:spPr>
        <p:txBody>
          <a:bodyPr/>
          <a:lstStyle/>
          <a:p>
            <a:endParaRPr lang="es-PE"/>
          </a:p>
        </p:txBody>
      </p:sp>
      <p:pic>
        <p:nvPicPr>
          <p:cNvPr id="12" name="Picture Placeholder 6"/>
          <p:cNvPicPr>
            <a:picLocks noGrp="1" noChangeAspect="1"/>
          </p:cNvPicPr>
          <p:nvPr>
            <p:ph type="pic" sz="quarter" idx="10"/>
          </p:nvPr>
        </p:nvPicPr>
        <p:blipFill>
          <a:blip r:embed="rId3">
            <a:extLst>
              <a:ext uri="{28A0092B-C50C-407E-A947-70E740481C1C}">
                <a14:useLocalDpi xmlns:a14="http://schemas.microsoft.com/office/drawing/2010/main"/>
              </a:ext>
            </a:extLst>
          </a:blip>
          <a:srcRect t="18224" b="18224"/>
          <a:stretch>
            <a:fillRect/>
          </a:stretch>
        </p:blipFill>
        <p:spPr>
          <a:xfrm>
            <a:off x="-4763" y="-6350"/>
            <a:ext cx="12196763" cy="5684838"/>
          </a:xfrm>
        </p:spPr>
      </p:pic>
      <p:sp>
        <p:nvSpPr>
          <p:cNvPr id="13" name="Text Placeholder 9"/>
          <p:cNvSpPr txBox="1">
            <a:spLocks/>
          </p:cNvSpPr>
          <p:nvPr/>
        </p:nvSpPr>
        <p:spPr>
          <a:xfrm>
            <a:off x="6118410" y="4582512"/>
            <a:ext cx="5759828" cy="2080663"/>
          </a:xfrm>
          <a:prstGeom prst="rect">
            <a:avLst/>
          </a:prstGeom>
          <a:solidFill>
            <a:srgbClr val="0066CC"/>
          </a:soli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100" lvl="1" indent="0" algn="just">
              <a:buFont typeface="Arial"/>
              <a:buNone/>
            </a:pPr>
            <a:r>
              <a:rPr lang="es-PE" sz="3200" i="1" smtClean="0">
                <a:solidFill>
                  <a:srgbClr val="FFFFFF"/>
                </a:solidFill>
                <a:latin typeface="Georgia"/>
                <a:cs typeface="Georgia"/>
              </a:rPr>
              <a:t>Baja probabilidad / Alta gravedad</a:t>
            </a:r>
            <a:endParaRPr lang="es-PE" sz="3200" i="1" dirty="0">
              <a:solidFill>
                <a:srgbClr val="FFFFFF"/>
              </a:solidFill>
              <a:latin typeface="Georgia"/>
              <a:cs typeface="Georgia"/>
            </a:endParaRPr>
          </a:p>
        </p:txBody>
      </p:sp>
    </p:spTree>
    <p:extLst>
      <p:ext uri="{BB962C8B-B14F-4D97-AF65-F5344CB8AC3E}">
        <p14:creationId xmlns:p14="http://schemas.microsoft.com/office/powerpoint/2010/main" val="4042414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443" y="1052417"/>
            <a:ext cx="9832623" cy="4708981"/>
          </a:xfrm>
          <a:prstGeom prst="rect">
            <a:avLst/>
          </a:prstGeom>
          <a:noFill/>
        </p:spPr>
        <p:txBody>
          <a:bodyPr wrap="square" lIns="91440" tIns="45720" rIns="91440" bIns="45720">
            <a:spAutoFit/>
          </a:bodyPr>
          <a:lstStyle/>
          <a:p>
            <a:pPr algn="ctr" defTabSz="457200"/>
            <a:r>
              <a:rPr lang="es-PE" sz="6000" b="1" dirty="0">
                <a:ln w="1905"/>
                <a:solidFill>
                  <a:schemeClr val="tx1">
                    <a:lumMod val="50000"/>
                  </a:schemeClr>
                </a:solidFill>
                <a:effectLst>
                  <a:innerShdw blurRad="69850" dist="43180" dir="5400000">
                    <a:srgbClr val="000000">
                      <a:alpha val="65000"/>
                    </a:srgbClr>
                  </a:innerShdw>
                </a:effectLst>
                <a:latin typeface="Calibri"/>
              </a:rPr>
              <a:t>Un historial operacional sin accidentes, </a:t>
            </a:r>
            <a:r>
              <a:rPr lang="es-PE" sz="6000" b="1" dirty="0">
                <a:ln w="1905"/>
                <a:solidFill>
                  <a:srgbClr val="C00000"/>
                </a:solidFill>
                <a:effectLst>
                  <a:innerShdw blurRad="69850" dist="43180" dir="5400000">
                    <a:srgbClr val="000000">
                      <a:alpha val="65000"/>
                    </a:srgbClr>
                  </a:innerShdw>
                </a:effectLst>
                <a:latin typeface="Calibri"/>
              </a:rPr>
              <a:t>no refleja </a:t>
            </a:r>
            <a:r>
              <a:rPr lang="es-PE" sz="6000" b="1" dirty="0">
                <a:ln w="1905"/>
                <a:solidFill>
                  <a:schemeClr val="tx1">
                    <a:lumMod val="50000"/>
                  </a:schemeClr>
                </a:solidFill>
                <a:effectLst>
                  <a:innerShdw blurRad="69850" dist="43180" dir="5400000">
                    <a:srgbClr val="000000">
                      <a:alpha val="65000"/>
                    </a:srgbClr>
                  </a:innerShdw>
                </a:effectLst>
                <a:latin typeface="Calibri"/>
              </a:rPr>
              <a:t>necesariamente una adecuada gestión de la seguridad operacional </a:t>
            </a:r>
          </a:p>
        </p:txBody>
      </p:sp>
    </p:spTree>
    <p:extLst>
      <p:ext uri="{BB962C8B-B14F-4D97-AF65-F5344CB8AC3E}">
        <p14:creationId xmlns:p14="http://schemas.microsoft.com/office/powerpoint/2010/main" val="1390330463"/>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endParaRPr lang="es-PE" dirty="0"/>
          </a:p>
        </p:txBody>
      </p:sp>
      <p:sp>
        <p:nvSpPr>
          <p:cNvPr id="8" name="Text Placeholder 7"/>
          <p:cNvSpPr>
            <a:spLocks noGrp="1"/>
          </p:cNvSpPr>
          <p:nvPr>
            <p:ph type="body" sz="quarter" idx="19"/>
          </p:nvPr>
        </p:nvSpPr>
        <p:spPr/>
        <p:txBody>
          <a:bodyPr/>
          <a:lstStyle/>
          <a:p>
            <a:endParaRPr lang="es-PE"/>
          </a:p>
        </p:txBody>
      </p:sp>
      <p:sp>
        <p:nvSpPr>
          <p:cNvPr id="10" name="TextBox 9">
            <a:extLst>
              <a:ext uri="{FF2B5EF4-FFF2-40B4-BE49-F238E27FC236}">
                <a16:creationId xmlns:a16="http://schemas.microsoft.com/office/drawing/2014/main" id="{38984793-C5B5-4F69-AC2A-F0896B1A4587}"/>
              </a:ext>
            </a:extLst>
          </p:cNvPr>
          <p:cNvSpPr txBox="1"/>
          <p:nvPr/>
        </p:nvSpPr>
        <p:spPr>
          <a:xfrm>
            <a:off x="5312618" y="0"/>
            <a:ext cx="6661439" cy="523220"/>
          </a:xfrm>
          <a:prstGeom prst="rect">
            <a:avLst/>
          </a:prstGeom>
          <a:solidFill>
            <a:schemeClr val="bg1">
              <a:lumMod val="95000"/>
            </a:schemeClr>
          </a:solidFill>
        </p:spPr>
        <p:txBody>
          <a:bodyPr wrap="none" rtlCol="0">
            <a:spAutoFit/>
          </a:bodyPr>
          <a:lstStyle/>
          <a:p>
            <a:pPr algn="ctr" defTabSz="457200"/>
            <a:r>
              <a:rPr lang="es-PE" sz="2800" b="1" dirty="0">
                <a:solidFill>
                  <a:srgbClr val="C00000"/>
                </a:solidFill>
                <a:latin typeface="Calibri"/>
              </a:rPr>
              <a:t>Indicadores avanzados (leading indicators)</a:t>
            </a:r>
          </a:p>
        </p:txBody>
      </p:sp>
      <p:pic>
        <p:nvPicPr>
          <p:cNvPr id="12"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0" b="370"/>
          <a:stretch/>
        </p:blipFill>
        <p:spPr>
          <a:xfrm>
            <a:off x="-4763" y="-6350"/>
            <a:ext cx="12196763" cy="6864350"/>
          </a:xfrm>
        </p:spPr>
      </p:pic>
      <p:sp>
        <p:nvSpPr>
          <p:cNvPr id="3" name="Text Placeholder 2"/>
          <p:cNvSpPr>
            <a:spLocks noGrp="1"/>
          </p:cNvSpPr>
          <p:nvPr>
            <p:ph type="body" sz="quarter" idx="19"/>
          </p:nvPr>
        </p:nvSpPr>
        <p:spPr/>
        <p:txBody>
          <a:bodyPr/>
          <a:lstStyle/>
          <a:p>
            <a:endParaRPr lang="es-PE"/>
          </a:p>
        </p:txBody>
      </p:sp>
      <p:sp>
        <p:nvSpPr>
          <p:cNvPr id="13" name="Text Placeholder 9"/>
          <p:cNvSpPr>
            <a:spLocks noGrp="1"/>
          </p:cNvSpPr>
          <p:nvPr>
            <p:ph type="body" sz="quarter" idx="19"/>
          </p:nvPr>
        </p:nvSpPr>
        <p:spPr>
          <a:xfrm>
            <a:off x="5113867" y="4224715"/>
            <a:ext cx="6987821" cy="2545081"/>
          </a:xfrm>
          <a:solidFill>
            <a:srgbClr val="0066CC"/>
          </a:solidFill>
        </p:spPr>
        <p:txBody>
          <a:bodyPr anchor="ctr">
            <a:noAutofit/>
          </a:bodyPr>
          <a:lstStyle/>
          <a:p>
            <a:pPr marL="228600" lvl="1" algn="just"/>
            <a:endParaRPr lang="es-PE" sz="1800" b="1" dirty="0">
              <a:solidFill>
                <a:srgbClr val="FFFFFF"/>
              </a:solidFill>
              <a:latin typeface="Georgia"/>
              <a:cs typeface="Georgia"/>
            </a:endParaRPr>
          </a:p>
          <a:p>
            <a:pPr marL="228600" lvl="1" algn="just"/>
            <a:r>
              <a:rPr lang="es-PE" sz="1800" dirty="0">
                <a:solidFill>
                  <a:srgbClr val="FFFF00"/>
                </a:solidFill>
                <a:latin typeface="Georgia"/>
                <a:cs typeface="Georgia"/>
              </a:rPr>
              <a:t>Son medidas que se centran en los procesos y aportes que se implementan para mejorar o mantener la seguridad operacional. </a:t>
            </a:r>
            <a:r>
              <a:rPr lang="es-PE" sz="1800" dirty="0">
                <a:solidFill>
                  <a:srgbClr val="FFDB69"/>
                </a:solidFill>
                <a:latin typeface="Georgia"/>
                <a:cs typeface="Georgia"/>
              </a:rPr>
              <a:t>Conocidos también como SPIs de “actividad o proceso”</a:t>
            </a:r>
          </a:p>
          <a:p>
            <a:pPr marL="228600" lvl="1" algn="just"/>
            <a:r>
              <a:rPr lang="es-PE" sz="1800" dirty="0">
                <a:solidFill>
                  <a:srgbClr val="FFFFFF"/>
                </a:solidFill>
                <a:latin typeface="Georgia"/>
                <a:cs typeface="Georgia"/>
              </a:rPr>
              <a:t>Ejemplos: </a:t>
            </a:r>
          </a:p>
          <a:p>
            <a:pPr marL="539750" lvl="1" indent="-311150" algn="just"/>
            <a:r>
              <a:rPr lang="es-PE" sz="1800" dirty="0">
                <a:solidFill>
                  <a:srgbClr val="FFFFFF"/>
                </a:solidFill>
                <a:latin typeface="Georgia"/>
                <a:cs typeface="Georgia"/>
              </a:rPr>
              <a:t>-  Porcentaje de personal que ha completado con éxito la instrucción</a:t>
            </a:r>
          </a:p>
          <a:p>
            <a:pPr marL="539750" lvl="1" indent="-311150" algn="just">
              <a:buFontTx/>
              <a:buChar char="-"/>
            </a:pPr>
            <a:r>
              <a:rPr lang="es-PE" sz="1800" dirty="0">
                <a:solidFill>
                  <a:srgbClr val="FFFFFF"/>
                </a:solidFill>
                <a:latin typeface="Georgia"/>
                <a:cs typeface="Georgia"/>
              </a:rPr>
              <a:t>Actividades para ahuyentar las aves</a:t>
            </a:r>
          </a:p>
          <a:p>
            <a:pPr marL="539750" lvl="1" indent="-311150" algn="just">
              <a:buFontTx/>
              <a:buChar char="-"/>
            </a:pPr>
            <a:r>
              <a:rPr lang="es-PE" sz="1800" dirty="0">
                <a:solidFill>
                  <a:srgbClr val="FFFFFF"/>
                </a:solidFill>
                <a:latin typeface="Georgia"/>
                <a:cs typeface="Georgia"/>
              </a:rPr>
              <a:t>Corte de cultivos</a:t>
            </a:r>
          </a:p>
          <a:p>
            <a:pPr marL="228600" lvl="1" algn="just"/>
            <a:endParaRPr lang="en-US" sz="1800" b="1" i="1" dirty="0">
              <a:solidFill>
                <a:srgbClr val="FFFFFF"/>
              </a:solidFill>
              <a:latin typeface="Georgia"/>
              <a:cs typeface="Georgia"/>
            </a:endParaRPr>
          </a:p>
        </p:txBody>
      </p:sp>
    </p:spTree>
    <p:extLst>
      <p:ext uri="{BB962C8B-B14F-4D97-AF65-F5344CB8AC3E}">
        <p14:creationId xmlns:p14="http://schemas.microsoft.com/office/powerpoint/2010/main" val="3903738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7664824" y="4608923"/>
            <a:ext cx="2667000" cy="1618621"/>
          </a:xfrm>
        </p:spPr>
        <p:txBody>
          <a:bodyPr/>
          <a:lstStyle/>
          <a:p>
            <a:endParaRPr lang="es-PE"/>
          </a:p>
        </p:txBody>
      </p:sp>
      <p:sp>
        <p:nvSpPr>
          <p:cNvPr id="6" name="Text Placeholder 5"/>
          <p:cNvSpPr>
            <a:spLocks noGrp="1"/>
          </p:cNvSpPr>
          <p:nvPr>
            <p:ph type="body" sz="quarter" idx="4294967295"/>
          </p:nvPr>
        </p:nvSpPr>
        <p:spPr>
          <a:xfrm>
            <a:off x="7664824" y="4608923"/>
            <a:ext cx="2667000" cy="1618621"/>
          </a:xfrm>
        </p:spPr>
        <p:txBody>
          <a:bodyPr/>
          <a:lstStyle/>
          <a:p>
            <a:endParaRPr lang="es-PE"/>
          </a:p>
        </p:txBody>
      </p:sp>
      <p:sp>
        <p:nvSpPr>
          <p:cNvPr id="11" name="Text Placeholder 10"/>
          <p:cNvSpPr>
            <a:spLocks noGrp="1"/>
          </p:cNvSpPr>
          <p:nvPr>
            <p:ph type="body" sz="quarter" idx="4294967295"/>
          </p:nvPr>
        </p:nvSpPr>
        <p:spPr>
          <a:xfrm>
            <a:off x="7664824" y="4608923"/>
            <a:ext cx="2667000" cy="1618621"/>
          </a:xfrm>
        </p:spPr>
        <p:txBody>
          <a:bodyPr/>
          <a:lstStyle/>
          <a:p>
            <a:endParaRPr lang="es-PE"/>
          </a:p>
        </p:txBody>
      </p:sp>
      <p:sp>
        <p:nvSpPr>
          <p:cNvPr id="4" name="Text Placeholder 3"/>
          <p:cNvSpPr>
            <a:spLocks noGrp="1"/>
          </p:cNvSpPr>
          <p:nvPr>
            <p:ph type="body" sz="quarter" idx="4294967295"/>
          </p:nvPr>
        </p:nvSpPr>
        <p:spPr>
          <a:xfrm>
            <a:off x="7664824" y="4608923"/>
            <a:ext cx="2667000" cy="1618621"/>
          </a:xfrm>
        </p:spPr>
        <p:txBody>
          <a:bodyPr/>
          <a:lstStyle/>
          <a:p>
            <a:endParaRPr lang="es-PE"/>
          </a:p>
        </p:txBody>
      </p:sp>
      <p:sp>
        <p:nvSpPr>
          <p:cNvPr id="8" name="Text Placeholder 7"/>
          <p:cNvSpPr>
            <a:spLocks noGrp="1"/>
          </p:cNvSpPr>
          <p:nvPr>
            <p:ph type="body" sz="quarter" idx="4294967295"/>
          </p:nvPr>
        </p:nvSpPr>
        <p:spPr>
          <a:xfrm>
            <a:off x="7664824" y="4608923"/>
            <a:ext cx="2667000" cy="1618621"/>
          </a:xfrm>
        </p:spPr>
        <p:txBody>
          <a:bodyPr/>
          <a:lstStyle/>
          <a:p>
            <a:endParaRPr lang="es-PE"/>
          </a:p>
        </p:txBody>
      </p:sp>
      <p:sp>
        <p:nvSpPr>
          <p:cNvPr id="9" name="Text Placeholder 8"/>
          <p:cNvSpPr>
            <a:spLocks noGrp="1"/>
          </p:cNvSpPr>
          <p:nvPr>
            <p:ph type="body" sz="quarter" idx="4294967295"/>
          </p:nvPr>
        </p:nvSpPr>
        <p:spPr>
          <a:xfrm>
            <a:off x="7664824" y="4608923"/>
            <a:ext cx="2667000" cy="1618621"/>
          </a:xfrm>
        </p:spPr>
        <p:txBody>
          <a:bodyPr/>
          <a:lstStyle/>
          <a:p>
            <a:endParaRPr lang="es-PE"/>
          </a:p>
        </p:txBody>
      </p:sp>
      <p:sp>
        <p:nvSpPr>
          <p:cNvPr id="3" name="Text Placeholder 2"/>
          <p:cNvSpPr>
            <a:spLocks noGrp="1"/>
          </p:cNvSpPr>
          <p:nvPr>
            <p:ph type="body" sz="quarter" idx="4294967295"/>
          </p:nvPr>
        </p:nvSpPr>
        <p:spPr>
          <a:xfrm>
            <a:off x="7664824" y="4608923"/>
            <a:ext cx="2667000" cy="1618621"/>
          </a:xfrm>
        </p:spPr>
        <p:txBody>
          <a:bodyPr/>
          <a:lstStyle/>
          <a:p>
            <a:endParaRPr lang="es-PE"/>
          </a:p>
        </p:txBody>
      </p:sp>
      <p:pic>
        <p:nvPicPr>
          <p:cNvPr id="13" name="Picture Placeholder 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7841" b="7841"/>
          <a:stretch>
            <a:fillRect/>
          </a:stretch>
        </p:blipFill>
        <p:spPr>
          <a:xfrm>
            <a:off x="-4763" y="-6350"/>
            <a:ext cx="12196763" cy="5786438"/>
          </a:xfrm>
        </p:spPr>
      </p:pic>
      <p:sp>
        <p:nvSpPr>
          <p:cNvPr id="14" name="Text Placeholder 9"/>
          <p:cNvSpPr txBox="1">
            <a:spLocks/>
          </p:cNvSpPr>
          <p:nvPr/>
        </p:nvSpPr>
        <p:spPr>
          <a:xfrm>
            <a:off x="6093618" y="4406433"/>
            <a:ext cx="5759828" cy="2220951"/>
          </a:xfrm>
          <a:prstGeom prst="rect">
            <a:avLst/>
          </a:prstGeom>
          <a:solidFill>
            <a:srgbClr val="0066CC"/>
          </a:soli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lvl="1" indent="0" algn="just">
              <a:buFont typeface="Arial"/>
              <a:buNone/>
            </a:pPr>
            <a:r>
              <a:rPr lang="es-PE" sz="3200" i="1" smtClean="0">
                <a:solidFill>
                  <a:srgbClr val="FFFFFF"/>
                </a:solidFill>
                <a:latin typeface="Georgia"/>
                <a:cs typeface="Georgia"/>
              </a:rPr>
              <a:t>Alta probabilidad / Baja gravedad</a:t>
            </a:r>
            <a:endParaRPr lang="es-PE" sz="3200" i="1" dirty="0">
              <a:solidFill>
                <a:srgbClr val="FFFFFF"/>
              </a:solidFill>
              <a:latin typeface="Georgia"/>
              <a:cs typeface="Georgia"/>
            </a:endParaRPr>
          </a:p>
        </p:txBody>
      </p:sp>
    </p:spTree>
    <p:extLst>
      <p:ext uri="{BB962C8B-B14F-4D97-AF65-F5344CB8AC3E}">
        <p14:creationId xmlns:p14="http://schemas.microsoft.com/office/powerpoint/2010/main" val="17288811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7664824" y="4608923"/>
            <a:ext cx="2667000" cy="1618621"/>
          </a:xfrm>
        </p:spPr>
        <p:txBody>
          <a:bodyPr/>
          <a:lstStyle/>
          <a:p>
            <a:endParaRPr lang="es-PE"/>
          </a:p>
        </p:txBody>
      </p:sp>
      <p:sp>
        <p:nvSpPr>
          <p:cNvPr id="6" name="Text Placeholder 5"/>
          <p:cNvSpPr>
            <a:spLocks noGrp="1"/>
          </p:cNvSpPr>
          <p:nvPr>
            <p:ph type="body" sz="quarter" idx="4294967295"/>
          </p:nvPr>
        </p:nvSpPr>
        <p:spPr>
          <a:xfrm>
            <a:off x="7664824" y="4608923"/>
            <a:ext cx="2667000" cy="1618621"/>
          </a:xfrm>
        </p:spPr>
        <p:txBody>
          <a:bodyPr/>
          <a:lstStyle/>
          <a:p>
            <a:endParaRPr lang="es-PE"/>
          </a:p>
        </p:txBody>
      </p:sp>
      <p:sp>
        <p:nvSpPr>
          <p:cNvPr id="11" name="Text Placeholder 10"/>
          <p:cNvSpPr>
            <a:spLocks noGrp="1"/>
          </p:cNvSpPr>
          <p:nvPr>
            <p:ph type="body" sz="quarter" idx="4294967295"/>
          </p:nvPr>
        </p:nvSpPr>
        <p:spPr>
          <a:xfrm>
            <a:off x="7664824" y="4608923"/>
            <a:ext cx="2667000" cy="1618621"/>
          </a:xfrm>
        </p:spPr>
        <p:txBody>
          <a:bodyPr/>
          <a:lstStyle/>
          <a:p>
            <a:endParaRPr lang="es-PE"/>
          </a:p>
        </p:txBody>
      </p:sp>
      <p:sp>
        <p:nvSpPr>
          <p:cNvPr id="4" name="Text Placeholder 3"/>
          <p:cNvSpPr>
            <a:spLocks noGrp="1"/>
          </p:cNvSpPr>
          <p:nvPr>
            <p:ph type="body" sz="quarter" idx="4294967295"/>
          </p:nvPr>
        </p:nvSpPr>
        <p:spPr>
          <a:xfrm>
            <a:off x="7664824" y="4608923"/>
            <a:ext cx="2667000" cy="1618621"/>
          </a:xfrm>
        </p:spPr>
        <p:txBody>
          <a:bodyPr/>
          <a:lstStyle/>
          <a:p>
            <a:endParaRPr lang="es-PE"/>
          </a:p>
        </p:txBody>
      </p:sp>
      <p:sp>
        <p:nvSpPr>
          <p:cNvPr id="8" name="Text Placeholder 7"/>
          <p:cNvSpPr>
            <a:spLocks noGrp="1"/>
          </p:cNvSpPr>
          <p:nvPr>
            <p:ph type="body" sz="quarter" idx="4294967295"/>
          </p:nvPr>
        </p:nvSpPr>
        <p:spPr>
          <a:xfrm>
            <a:off x="7664824" y="4608923"/>
            <a:ext cx="2667000" cy="1618621"/>
          </a:xfrm>
        </p:spPr>
        <p:txBody>
          <a:bodyPr/>
          <a:lstStyle/>
          <a:p>
            <a:endParaRPr lang="es-PE"/>
          </a:p>
        </p:txBody>
      </p:sp>
      <p:sp>
        <p:nvSpPr>
          <p:cNvPr id="9" name="Text Placeholder 8"/>
          <p:cNvSpPr>
            <a:spLocks noGrp="1"/>
          </p:cNvSpPr>
          <p:nvPr>
            <p:ph type="body" sz="quarter" idx="4294967295"/>
          </p:nvPr>
        </p:nvSpPr>
        <p:spPr>
          <a:xfrm>
            <a:off x="7664824" y="4608923"/>
            <a:ext cx="2667000" cy="1618621"/>
          </a:xfrm>
        </p:spPr>
        <p:txBody>
          <a:bodyPr/>
          <a:lstStyle/>
          <a:p>
            <a:endParaRPr lang="es-PE"/>
          </a:p>
        </p:txBody>
      </p:sp>
      <p:sp>
        <p:nvSpPr>
          <p:cNvPr id="3" name="Text Placeholder 2"/>
          <p:cNvSpPr>
            <a:spLocks noGrp="1"/>
          </p:cNvSpPr>
          <p:nvPr>
            <p:ph type="body" sz="quarter" idx="4294967295"/>
          </p:nvPr>
        </p:nvSpPr>
        <p:spPr>
          <a:xfrm>
            <a:off x="7664824" y="4608923"/>
            <a:ext cx="2667000" cy="1618621"/>
          </a:xfrm>
        </p:spPr>
        <p:txBody>
          <a:bodyPr/>
          <a:lstStyle/>
          <a:p>
            <a:endParaRPr lang="es-PE"/>
          </a:p>
        </p:txBody>
      </p:sp>
      <p:pic>
        <p:nvPicPr>
          <p:cNvPr id="14"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770" b="14770"/>
          <a:stretch>
            <a:fillRect/>
          </a:stretch>
        </p:blipFill>
        <p:spPr>
          <a:xfrm>
            <a:off x="-4763" y="-6350"/>
            <a:ext cx="12196763" cy="5729288"/>
          </a:xfrm>
        </p:spPr>
      </p:pic>
      <p:sp>
        <p:nvSpPr>
          <p:cNvPr id="15" name="Text Placeholder 9"/>
          <p:cNvSpPr txBox="1">
            <a:spLocks/>
          </p:cNvSpPr>
          <p:nvPr/>
        </p:nvSpPr>
        <p:spPr>
          <a:xfrm>
            <a:off x="5181601" y="4440300"/>
            <a:ext cx="6871898" cy="2220951"/>
          </a:xfrm>
          <a:prstGeom prst="rect">
            <a:avLst/>
          </a:prstGeom>
          <a:solidFill>
            <a:srgbClr val="0066CC"/>
          </a:soli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lvl="1" indent="0" algn="just">
              <a:buNone/>
            </a:pPr>
            <a:r>
              <a:rPr lang="es-PE" sz="2000" b="1" i="1" dirty="0">
                <a:solidFill>
                  <a:srgbClr val="FFFFFF"/>
                </a:solidFill>
                <a:latin typeface="Georgia"/>
                <a:cs typeface="Georgia"/>
              </a:rPr>
              <a:t>SPIs Avanzados</a:t>
            </a:r>
          </a:p>
          <a:p>
            <a:pPr marL="177800" lvl="1" indent="0" algn="just">
              <a:buNone/>
            </a:pPr>
            <a:r>
              <a:rPr lang="es-PE" sz="2000" i="1" dirty="0">
                <a:solidFill>
                  <a:srgbClr val="FFFFFF"/>
                </a:solidFill>
                <a:latin typeface="Georgia"/>
                <a:cs typeface="Georgia"/>
              </a:rPr>
              <a:t>Los indicadores avanzados son métricas que se centran en los </a:t>
            </a:r>
            <a:r>
              <a:rPr lang="es-PE" sz="2000" i="1" dirty="0">
                <a:solidFill>
                  <a:srgbClr val="FFFF00"/>
                </a:solidFill>
                <a:latin typeface="Georgia"/>
                <a:cs typeface="Georgia"/>
              </a:rPr>
              <a:t>procesos y entradas que se están implementando </a:t>
            </a:r>
            <a:r>
              <a:rPr lang="es-PE" sz="2000" i="1" dirty="0">
                <a:solidFill>
                  <a:srgbClr val="FFFFFF"/>
                </a:solidFill>
                <a:latin typeface="Georgia"/>
                <a:cs typeface="Georgia"/>
              </a:rPr>
              <a:t>para mejorar o mantener la seguridad operacional. Estos son también conocidos como "SPI de </a:t>
            </a:r>
            <a:r>
              <a:rPr lang="es-PE" sz="2000" i="1" dirty="0" smtClean="0">
                <a:solidFill>
                  <a:srgbClr val="FFFFFF"/>
                </a:solidFill>
                <a:latin typeface="Georgia"/>
                <a:cs typeface="Georgia"/>
              </a:rPr>
              <a:t>actividad </a:t>
            </a:r>
            <a:r>
              <a:rPr lang="es-PE" sz="2000" i="1" dirty="0">
                <a:solidFill>
                  <a:srgbClr val="FFFFFF"/>
                </a:solidFill>
                <a:latin typeface="Georgia"/>
                <a:cs typeface="Georgia"/>
              </a:rPr>
              <a:t>o SPI del proceso", </a:t>
            </a:r>
          </a:p>
        </p:txBody>
      </p:sp>
    </p:spTree>
    <p:extLst>
      <p:ext uri="{BB962C8B-B14F-4D97-AF65-F5344CB8AC3E}">
        <p14:creationId xmlns:p14="http://schemas.microsoft.com/office/powerpoint/2010/main" val="40328127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3754591" y="91134"/>
            <a:ext cx="4919937" cy="584775"/>
          </a:xfrm>
          <a:prstGeom prst="rect">
            <a:avLst/>
          </a:prstGeom>
          <a:noFill/>
        </p:spPr>
        <p:txBody>
          <a:bodyPr wrap="none" rtlCol="0">
            <a:spAutoFit/>
          </a:bodyPr>
          <a:lstStyle/>
          <a:p>
            <a:pPr algn="ctr" defTabSz="457200"/>
            <a:r>
              <a:rPr lang="es-PE" sz="3200" b="1" dirty="0">
                <a:solidFill>
                  <a:schemeClr val="tx1">
                    <a:lumMod val="50000"/>
                  </a:schemeClr>
                </a:solidFill>
                <a:latin typeface="Calibri"/>
              </a:rPr>
              <a:t>¿Cómo seleccionar los SPIs?</a:t>
            </a:r>
          </a:p>
        </p:txBody>
      </p:sp>
      <p:sp>
        <p:nvSpPr>
          <p:cNvPr id="11" name="Content Placeholder 2"/>
          <p:cNvSpPr txBox="1">
            <a:spLocks/>
          </p:cNvSpPr>
          <p:nvPr/>
        </p:nvSpPr>
        <p:spPr>
          <a:xfrm>
            <a:off x="801511" y="1285153"/>
            <a:ext cx="10656711" cy="4901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b="1" dirty="0">
                <a:solidFill>
                  <a:schemeClr val="tx1">
                    <a:lumMod val="50000"/>
                  </a:schemeClr>
                </a:solidFill>
                <a:latin typeface="Calibri"/>
              </a:rPr>
              <a:t>Los SPIs deberían ser:</a:t>
            </a:r>
          </a:p>
          <a:p>
            <a:pPr marL="452438" indent="-452438" algn="just">
              <a:spcBef>
                <a:spcPts val="1200"/>
              </a:spcBef>
              <a:spcAft>
                <a:spcPts val="1200"/>
              </a:spcAft>
              <a:buFont typeface="Wingdings" panose="05000000000000000000" pitchFamily="2" charset="2"/>
              <a:buChar char="ü"/>
            </a:pPr>
            <a:r>
              <a:rPr lang="es-PE" dirty="0">
                <a:solidFill>
                  <a:schemeClr val="tx1">
                    <a:lumMod val="50000"/>
                  </a:schemeClr>
                </a:solidFill>
                <a:latin typeface="Calibri"/>
              </a:rPr>
              <a:t>relacionados con el objetivo de seguridad operacional que pretenden indicar;</a:t>
            </a:r>
          </a:p>
          <a:p>
            <a:pPr marL="452438" indent="-452438" algn="just">
              <a:spcBef>
                <a:spcPts val="1200"/>
              </a:spcBef>
              <a:spcAft>
                <a:spcPts val="1200"/>
              </a:spcAft>
              <a:buFont typeface="Wingdings" panose="05000000000000000000" pitchFamily="2" charset="2"/>
              <a:buChar char="ü"/>
            </a:pPr>
            <a:r>
              <a:rPr lang="es-PE" dirty="0">
                <a:solidFill>
                  <a:schemeClr val="tx1">
                    <a:lumMod val="50000"/>
                  </a:schemeClr>
                </a:solidFill>
                <a:latin typeface="Calibri"/>
              </a:rPr>
              <a:t>seleccionado o desarrollado en base a datos disponibles y  medición confiable;</a:t>
            </a:r>
          </a:p>
          <a:p>
            <a:pPr marL="452438" indent="-452438" algn="just">
              <a:spcBef>
                <a:spcPts val="1200"/>
              </a:spcBef>
              <a:spcAft>
                <a:spcPts val="1200"/>
              </a:spcAft>
              <a:buFont typeface="Wingdings" panose="05000000000000000000" pitchFamily="2" charset="2"/>
              <a:buChar char="ü"/>
            </a:pPr>
            <a:r>
              <a:rPr lang="es-PE" dirty="0">
                <a:solidFill>
                  <a:schemeClr val="tx1">
                    <a:lumMod val="50000"/>
                  </a:schemeClr>
                </a:solidFill>
                <a:latin typeface="Calibri"/>
              </a:rPr>
              <a:t>apropiadamente específico y cuantificable; y</a:t>
            </a:r>
          </a:p>
          <a:p>
            <a:pPr marL="452438" indent="-452438" algn="just">
              <a:spcBef>
                <a:spcPts val="1200"/>
              </a:spcBef>
              <a:spcAft>
                <a:spcPts val="1200"/>
              </a:spcAft>
              <a:buFont typeface="Wingdings" panose="05000000000000000000" pitchFamily="2" charset="2"/>
              <a:buChar char="ü"/>
            </a:pPr>
            <a:r>
              <a:rPr lang="es-PE" dirty="0">
                <a:solidFill>
                  <a:schemeClr val="tx1">
                    <a:lumMod val="50000"/>
                  </a:schemeClr>
                </a:solidFill>
                <a:latin typeface="Calibri"/>
              </a:rPr>
              <a:t>realista, teniendo en cuenta las posibilidades y limitaciones de la organización</a:t>
            </a:r>
          </a:p>
          <a:p>
            <a:pPr marL="0" indent="0" algn="just">
              <a:buNone/>
            </a:pPr>
            <a:endParaRPr lang="es-PE" dirty="0">
              <a:solidFill>
                <a:schemeClr val="tx1">
                  <a:lumMod val="50000"/>
                </a:schemeClr>
              </a:solidFill>
              <a:latin typeface="Calibri"/>
            </a:endParaRPr>
          </a:p>
          <a:p>
            <a:pPr algn="just"/>
            <a:endParaRPr lang="es-PE" dirty="0">
              <a:solidFill>
                <a:schemeClr val="tx1">
                  <a:lumMod val="50000"/>
                </a:schemeClr>
              </a:solidFill>
              <a:latin typeface="Calibri"/>
            </a:endParaRPr>
          </a:p>
        </p:txBody>
      </p:sp>
    </p:spTree>
    <p:extLst>
      <p:ext uri="{BB962C8B-B14F-4D97-AF65-F5344CB8AC3E}">
        <p14:creationId xmlns:p14="http://schemas.microsoft.com/office/powerpoint/2010/main" val="284015609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3719528" y="146757"/>
            <a:ext cx="4129850" cy="584775"/>
          </a:xfrm>
          <a:prstGeom prst="rect">
            <a:avLst/>
          </a:prstGeom>
          <a:noFill/>
        </p:spPr>
        <p:txBody>
          <a:bodyPr wrap="none" rtlCol="0">
            <a:spAutoFit/>
          </a:bodyPr>
          <a:lstStyle/>
          <a:p>
            <a:pPr algn="ctr" defTabSz="457200"/>
            <a:r>
              <a:rPr lang="es-PE" sz="3200" b="1" dirty="0">
                <a:solidFill>
                  <a:schemeClr val="tx1">
                    <a:lumMod val="50000"/>
                  </a:schemeClr>
                </a:solidFill>
                <a:latin typeface="Calibri"/>
              </a:rPr>
              <a:t>¿Cómo definir los SPIs?</a:t>
            </a:r>
          </a:p>
        </p:txBody>
      </p:sp>
      <p:sp>
        <p:nvSpPr>
          <p:cNvPr id="11" name="Content Placeholder 2"/>
          <p:cNvSpPr txBox="1">
            <a:spLocks/>
          </p:cNvSpPr>
          <p:nvPr/>
        </p:nvSpPr>
        <p:spPr>
          <a:xfrm>
            <a:off x="948268" y="1207911"/>
            <a:ext cx="10656710" cy="52602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b="1" dirty="0">
                <a:solidFill>
                  <a:schemeClr val="tx1">
                    <a:lumMod val="50000"/>
                  </a:schemeClr>
                </a:solidFill>
                <a:latin typeface="Calibri"/>
              </a:rPr>
              <a:t>El contenido de cada SPI debería incluir:</a:t>
            </a: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una descripción de lo que mide el SPI;</a:t>
            </a:r>
            <a:endParaRPr lang="en-US" sz="2600" dirty="0">
              <a:solidFill>
                <a:schemeClr val="tx1">
                  <a:lumMod val="50000"/>
                </a:schemeClr>
              </a:solidFill>
              <a:latin typeface="Calibri"/>
            </a:endParaRP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el propósito del SPI (qué se pretende gestionar y a quién se desea informar);</a:t>
            </a:r>
            <a:endParaRPr lang="en-US" sz="2600" dirty="0">
              <a:solidFill>
                <a:schemeClr val="tx1">
                  <a:lumMod val="50000"/>
                </a:schemeClr>
              </a:solidFill>
              <a:latin typeface="Calibri"/>
            </a:endParaRP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las unidades de medida y cualquier requisito para su cálculo;</a:t>
            </a:r>
            <a:endParaRPr lang="en-US" sz="2600" dirty="0">
              <a:solidFill>
                <a:schemeClr val="tx1">
                  <a:lumMod val="50000"/>
                </a:schemeClr>
              </a:solidFill>
              <a:latin typeface="Calibri"/>
            </a:endParaRP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quién es responsable de recopilar, validar, controlar, informar y actuar sobre el SPI;</a:t>
            </a:r>
            <a:endParaRPr lang="en-US" sz="2600" dirty="0">
              <a:solidFill>
                <a:schemeClr val="tx1">
                  <a:lumMod val="50000"/>
                </a:schemeClr>
              </a:solidFill>
              <a:latin typeface="Calibri"/>
            </a:endParaRP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dónde o cómo deben recopilarse los datos; y</a:t>
            </a:r>
            <a:endParaRPr lang="en-US" sz="2600" dirty="0">
              <a:solidFill>
                <a:schemeClr val="tx1">
                  <a:lumMod val="50000"/>
                </a:schemeClr>
              </a:solidFill>
              <a:latin typeface="Calibri"/>
            </a:endParaRPr>
          </a:p>
          <a:p>
            <a:pPr marL="452438" indent="-452438">
              <a:spcBef>
                <a:spcPts val="600"/>
              </a:spcBef>
              <a:spcAft>
                <a:spcPts val="600"/>
              </a:spcAft>
              <a:buFont typeface="Wingdings" panose="05000000000000000000" pitchFamily="2" charset="2"/>
              <a:buChar char="ü"/>
            </a:pPr>
            <a:r>
              <a:rPr lang="es-ES" sz="2600" dirty="0">
                <a:solidFill>
                  <a:schemeClr val="tx1">
                    <a:lumMod val="50000"/>
                  </a:schemeClr>
                </a:solidFill>
                <a:latin typeface="Calibri"/>
              </a:rPr>
              <a:t>la frecuencia de los informes, la recopilación, el seguimiento y el análisis de los datos del SPI.</a:t>
            </a:r>
            <a:endParaRPr lang="en-US" sz="2600" dirty="0">
              <a:solidFill>
                <a:schemeClr val="tx1">
                  <a:lumMod val="50000"/>
                </a:schemeClr>
              </a:solidFill>
              <a:latin typeface="Calibri"/>
            </a:endParaRPr>
          </a:p>
          <a:p>
            <a:pPr marL="0" indent="0" algn="just">
              <a:spcBef>
                <a:spcPts val="1200"/>
              </a:spcBef>
              <a:spcAft>
                <a:spcPts val="1200"/>
              </a:spcAft>
              <a:buNone/>
            </a:pPr>
            <a:endParaRPr lang="es-PE" sz="2400" b="1" dirty="0">
              <a:solidFill>
                <a:schemeClr val="tx1">
                  <a:lumMod val="50000"/>
                </a:schemeClr>
              </a:solidFill>
              <a:latin typeface="Calibri"/>
            </a:endParaRPr>
          </a:p>
          <a:p>
            <a:pPr marL="0" indent="0" algn="just">
              <a:buNone/>
            </a:pPr>
            <a:endParaRPr lang="es-PE" dirty="0">
              <a:solidFill>
                <a:schemeClr val="tx1">
                  <a:lumMod val="50000"/>
                </a:schemeClr>
              </a:solidFill>
              <a:latin typeface="Calibri"/>
            </a:endParaRPr>
          </a:p>
          <a:p>
            <a:pPr algn="just"/>
            <a:endParaRPr lang="es-PE" dirty="0">
              <a:solidFill>
                <a:schemeClr val="tx1">
                  <a:lumMod val="50000"/>
                </a:schemeClr>
              </a:solidFill>
              <a:latin typeface="Calibri"/>
            </a:endParaRPr>
          </a:p>
        </p:txBody>
      </p:sp>
    </p:spTree>
    <p:extLst>
      <p:ext uri="{BB962C8B-B14F-4D97-AF65-F5344CB8AC3E}">
        <p14:creationId xmlns:p14="http://schemas.microsoft.com/office/powerpoint/2010/main" val="3117651745"/>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524002" y="1804246"/>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4426233" y="2309385"/>
            <a:ext cx="1401229"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600" b="1" dirty="0">
                <a:solidFill>
                  <a:srgbClr val="54C3F6">
                    <a:lumMod val="50000"/>
                  </a:srgb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6570173" y="1416347"/>
            <a:ext cx="3474978" cy="92683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defTabSz="457200">
              <a:lnSpc>
                <a:spcPct val="115000"/>
              </a:lnSpc>
              <a:buFont typeface="Calibri" panose="020F0502020204030204" pitchFamily="34" charset="0"/>
              <a:buChar char="–"/>
            </a:pPr>
            <a:r>
              <a:rPr lang="es-PE" sz="1600" b="1" u="sng" dirty="0">
                <a:solidFill>
                  <a:srgbClr val="54C3F6">
                    <a:lumMod val="50000"/>
                  </a:srgbClr>
                </a:solidFill>
                <a:latin typeface="Calibri"/>
                <a:ea typeface="Calibri"/>
                <a:cs typeface="Times New Roman"/>
              </a:rPr>
              <a:t>Baja probabilidad / Alta gravedad</a:t>
            </a:r>
          </a:p>
          <a:p>
            <a:pPr marL="195784" indent="-243407" defTabSz="457200">
              <a:lnSpc>
                <a:spcPct val="115000"/>
              </a:lnSpc>
              <a:buFont typeface="Calibri" panose="020F0502020204030204" pitchFamily="34" charset="0"/>
              <a:buChar char="–"/>
            </a:pPr>
            <a:r>
              <a:rPr lang="es-PE" sz="1600" b="1" dirty="0">
                <a:solidFill>
                  <a:srgbClr val="474747"/>
                </a:solidFill>
                <a:latin typeface="Calibri"/>
                <a:ea typeface="Calibri"/>
                <a:cs typeface="Times New Roman"/>
              </a:rPr>
              <a:t>Impacto con aves</a:t>
            </a:r>
          </a:p>
          <a:p>
            <a:pPr marL="195784" indent="-243407" defTabSz="457200">
              <a:lnSpc>
                <a:spcPct val="115000"/>
              </a:lnSpc>
              <a:buFont typeface="Calibri" panose="020F0502020204030204" pitchFamily="34" charset="0"/>
              <a:buChar char="–"/>
            </a:pPr>
            <a:r>
              <a:rPr lang="es-PE" sz="1600" b="1" dirty="0">
                <a:solidFill>
                  <a:srgbClr val="474747"/>
                </a:solidFill>
                <a:latin typeface="Calibri"/>
                <a:ea typeface="Calibri"/>
                <a:cs typeface="Times New Roman"/>
              </a:rPr>
              <a:t>Ingestión de aves (uno o más motores)</a:t>
            </a:r>
          </a:p>
          <a:p>
            <a:pPr marL="195784" indent="-243407" defTabSz="457200">
              <a:lnSpc>
                <a:spcPct val="115000"/>
              </a:lnSpc>
              <a:buFont typeface="Calibri" panose="020F0502020204030204" pitchFamily="34" charset="0"/>
              <a:buChar char="–"/>
            </a:pPr>
            <a:endParaRPr lang="es-PE" sz="1600" b="1" dirty="0">
              <a:solidFill>
                <a:srgbClr val="474747"/>
              </a:solidFill>
              <a:latin typeface="Calibri"/>
              <a:ea typeface="Calibri"/>
              <a:cs typeface="Times New Roman"/>
            </a:endParaRPr>
          </a:p>
        </p:txBody>
      </p:sp>
      <p:sp>
        <p:nvSpPr>
          <p:cNvPr id="6" name="Text Box 2"/>
          <p:cNvSpPr txBox="1">
            <a:spLocks noChangeArrowheads="1"/>
          </p:cNvSpPr>
          <p:nvPr/>
        </p:nvSpPr>
        <p:spPr bwMode="auto">
          <a:xfrm>
            <a:off x="6640143" y="2725040"/>
            <a:ext cx="1441232" cy="1492716"/>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600" b="1" u="sng" dirty="0">
                <a:solidFill>
                  <a:srgbClr val="54C3F6">
                    <a:lumMod val="50000"/>
                  </a:srgbClr>
                </a:solidFill>
                <a:latin typeface="Calibri"/>
                <a:ea typeface="Calibri"/>
                <a:cs typeface="Times New Roman"/>
              </a:rPr>
              <a:t>Alta probabilidad </a:t>
            </a:r>
            <a:r>
              <a:rPr lang="es-PE" sz="1600" b="1" dirty="0">
                <a:solidFill>
                  <a:srgbClr val="54C3F6">
                    <a:lumMod val="50000"/>
                  </a:srgbClr>
                </a:solidFill>
                <a:latin typeface="Calibri"/>
                <a:ea typeface="Calibri"/>
                <a:cs typeface="Times New Roman"/>
              </a:rPr>
              <a:t>/ </a:t>
            </a:r>
            <a:r>
              <a:rPr lang="es-PE" sz="1600" b="1" u="sng" dirty="0">
                <a:solidFill>
                  <a:srgbClr val="54C3F6">
                    <a:lumMod val="50000"/>
                  </a:srgbClr>
                </a:solidFill>
                <a:latin typeface="Calibri"/>
                <a:ea typeface="Calibri"/>
                <a:cs typeface="Times New Roman"/>
              </a:rPr>
              <a:t>Baja gravedad</a:t>
            </a:r>
          </a:p>
          <a:p>
            <a:pPr algn="ctr" defTabSz="457200">
              <a:lnSpc>
                <a:spcPct val="115000"/>
              </a:lnSpc>
            </a:pPr>
            <a:r>
              <a:rPr lang="es-PE" sz="1600" b="1" dirty="0">
                <a:solidFill>
                  <a:srgbClr val="FF0000"/>
                </a:solidFill>
                <a:latin typeface="Calibri"/>
                <a:ea typeface="Calibri"/>
                <a:cs typeface="Times New Roman"/>
              </a:rPr>
              <a:t>Eventos precursores</a:t>
            </a:r>
            <a:endParaRPr lang="es-PE" sz="1600" dirty="0">
              <a:solidFill>
                <a:srgbClr val="FF0000"/>
              </a:solidFill>
              <a:latin typeface="Calibri"/>
              <a:ea typeface="Calibri"/>
              <a:cs typeface="Times New Roman"/>
            </a:endParaRPr>
          </a:p>
        </p:txBody>
      </p:sp>
      <p:sp>
        <p:nvSpPr>
          <p:cNvPr id="7" name="Text Box 2"/>
          <p:cNvSpPr txBox="1">
            <a:spLocks noChangeArrowheads="1"/>
          </p:cNvSpPr>
          <p:nvPr/>
        </p:nvSpPr>
        <p:spPr bwMode="auto">
          <a:xfrm>
            <a:off x="8150094" y="2902555"/>
            <a:ext cx="2653373" cy="94692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0492" indent="-190492" algn="just" defTabSz="457200">
              <a:lnSpc>
                <a:spcPct val="115000"/>
              </a:lnSpc>
              <a:buFont typeface="Arial" panose="020B0604020202020204" pitchFamily="34" charset="0"/>
              <a:buChar char="•"/>
            </a:pPr>
            <a:r>
              <a:rPr lang="es-PE" sz="1800" b="1" dirty="0">
                <a:solidFill>
                  <a:srgbClr val="474747"/>
                </a:solidFill>
                <a:latin typeface="Calibri"/>
                <a:ea typeface="Calibri"/>
                <a:cs typeface="Times New Roman"/>
              </a:rPr>
              <a:t>Visualización de aves</a:t>
            </a:r>
          </a:p>
          <a:p>
            <a:pPr marL="190492" indent="-190492" algn="just" defTabSz="457200">
              <a:lnSpc>
                <a:spcPct val="115000"/>
              </a:lnSpc>
              <a:buFont typeface="Arial" panose="020B0604020202020204" pitchFamily="34" charset="0"/>
              <a:buChar char="•"/>
            </a:pPr>
            <a:r>
              <a:rPr lang="es-PE" sz="1800" b="1" dirty="0">
                <a:solidFill>
                  <a:srgbClr val="474747"/>
                </a:solidFill>
                <a:latin typeface="Calibri"/>
                <a:ea typeface="Calibri"/>
                <a:cs typeface="Times New Roman"/>
              </a:rPr>
              <a:t>Detección de aves en los radares</a:t>
            </a:r>
          </a:p>
          <a:p>
            <a:pPr marL="190492" indent="-190492" algn="just" defTabSz="457200">
              <a:lnSpc>
                <a:spcPct val="115000"/>
              </a:lnSpc>
              <a:buFont typeface="Arial" panose="020B0604020202020204" pitchFamily="34" charset="0"/>
              <a:buChar char="•"/>
            </a:pPr>
            <a:endParaRPr lang="es-PE" sz="1800" b="1" dirty="0">
              <a:solidFill>
                <a:srgbClr val="474747"/>
              </a:solidFill>
              <a:latin typeface="Calibri"/>
              <a:ea typeface="Calibri"/>
              <a:cs typeface="Times New Roman"/>
            </a:endParaRPr>
          </a:p>
        </p:txBody>
      </p:sp>
      <p:sp>
        <p:nvSpPr>
          <p:cNvPr id="8" name="Text Box 2"/>
          <p:cNvSpPr txBox="1">
            <a:spLocks noChangeArrowheads="1"/>
          </p:cNvSpPr>
          <p:nvPr/>
        </p:nvSpPr>
        <p:spPr bwMode="auto">
          <a:xfrm>
            <a:off x="5207444" y="4847884"/>
            <a:ext cx="1233348"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600" b="1" dirty="0">
                <a:solidFill>
                  <a:srgbClr val="54C3F6">
                    <a:lumMod val="50000"/>
                  </a:srgbClr>
                </a:solidFill>
                <a:latin typeface="Calibri"/>
                <a:ea typeface="Calibri"/>
                <a:cs typeface="Times New Roman"/>
              </a:rPr>
              <a:t>Indicadores</a:t>
            </a:r>
            <a:endParaRPr lang="es-PE" sz="1600" dirty="0">
              <a:solidFill>
                <a:srgbClr val="54C3F6">
                  <a:lumMod val="50000"/>
                </a:srgbClr>
              </a:solidFill>
              <a:latin typeface="Calibri"/>
              <a:ea typeface="Calibri"/>
              <a:cs typeface="Times New Roman"/>
            </a:endParaRPr>
          </a:p>
          <a:p>
            <a:pPr algn="ctr" defTabSz="457200">
              <a:lnSpc>
                <a:spcPct val="115000"/>
              </a:lnSpc>
            </a:pPr>
            <a:r>
              <a:rPr lang="es-PE" sz="1600" b="1" dirty="0">
                <a:solidFill>
                  <a:srgbClr val="54C3F6">
                    <a:lumMod val="50000"/>
                  </a:srgbClr>
                </a:solidFill>
                <a:latin typeface="Calibri"/>
                <a:ea typeface="Calibri"/>
                <a:cs typeface="Times New Roman"/>
              </a:rPr>
              <a:t>“Avanzados / leading”</a:t>
            </a:r>
            <a:endParaRPr lang="es-PE" sz="1600" dirty="0">
              <a:solidFill>
                <a:srgbClr val="54C3F6">
                  <a:lumMod val="50000"/>
                </a:srgbClr>
              </a:solidFill>
              <a:latin typeface="Calibri"/>
              <a:ea typeface="Calibri"/>
              <a:cs typeface="Times New Roman"/>
            </a:endParaRPr>
          </a:p>
        </p:txBody>
      </p:sp>
      <p:sp>
        <p:nvSpPr>
          <p:cNvPr id="9" name="Text Box 2"/>
          <p:cNvSpPr txBox="1">
            <a:spLocks noChangeArrowheads="1"/>
          </p:cNvSpPr>
          <p:nvPr/>
        </p:nvSpPr>
        <p:spPr bwMode="auto">
          <a:xfrm>
            <a:off x="6480117" y="4631081"/>
            <a:ext cx="4741039" cy="1398247"/>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238115" indent="-238115"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Actividades para ahuyentar aves</a:t>
            </a:r>
          </a:p>
          <a:p>
            <a:pPr marL="238115" indent="-238115"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Control de sembríos</a:t>
            </a:r>
          </a:p>
          <a:p>
            <a:pPr marL="238115" indent="-238115"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Corte de pasto</a:t>
            </a:r>
          </a:p>
          <a:p>
            <a:pPr marL="238115" indent="-238115"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Ubicación de los lugares de alimentación de las aves </a:t>
            </a:r>
          </a:p>
        </p:txBody>
      </p:sp>
      <p:sp>
        <p:nvSpPr>
          <p:cNvPr id="10" name="Left Brace 9"/>
          <p:cNvSpPr/>
          <p:nvPr/>
        </p:nvSpPr>
        <p:spPr>
          <a:xfrm>
            <a:off x="8003770" y="2871797"/>
            <a:ext cx="263932" cy="11430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1" name="Left Brace 10"/>
          <p:cNvSpPr/>
          <p:nvPr/>
        </p:nvSpPr>
        <p:spPr>
          <a:xfrm>
            <a:off x="6397127" y="45030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2" name="Left Brace 11"/>
          <p:cNvSpPr/>
          <p:nvPr/>
        </p:nvSpPr>
        <p:spPr>
          <a:xfrm>
            <a:off x="6303886" y="1400176"/>
            <a:ext cx="320752" cy="282892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3" name="TextBox 12">
            <a:extLst>
              <a:ext uri="{FF2B5EF4-FFF2-40B4-BE49-F238E27FC236}">
                <a16:creationId xmlns:a16="http://schemas.microsoft.com/office/drawing/2014/main" id="{38984793-C5B5-4F69-AC2A-F0896B1A4587}"/>
              </a:ext>
            </a:extLst>
          </p:cNvPr>
          <p:cNvSpPr txBox="1"/>
          <p:nvPr/>
        </p:nvSpPr>
        <p:spPr>
          <a:xfrm>
            <a:off x="1524002" y="144911"/>
            <a:ext cx="9143999" cy="584775"/>
          </a:xfrm>
          <a:prstGeom prst="rect">
            <a:avLst/>
          </a:prstGeom>
          <a:noFill/>
        </p:spPr>
        <p:txBody>
          <a:bodyPr wrap="square" rtlCol="0">
            <a:spAutoFit/>
          </a:bodyPr>
          <a:lstStyle/>
          <a:p>
            <a:pPr algn="ctr" defTabSz="457200"/>
            <a:r>
              <a:rPr lang="es-PE" sz="3200" b="1" dirty="0">
                <a:solidFill>
                  <a:schemeClr val="tx1">
                    <a:lumMod val="50000"/>
                  </a:schemeClr>
                </a:solidFill>
                <a:latin typeface="Calibri"/>
              </a:rPr>
              <a:t>Indicadores “de resultados” y “avanzados”</a:t>
            </a:r>
          </a:p>
        </p:txBody>
      </p:sp>
    </p:spTree>
    <p:extLst>
      <p:ext uri="{BB962C8B-B14F-4D97-AF65-F5344CB8AC3E}">
        <p14:creationId xmlns:p14="http://schemas.microsoft.com/office/powerpoint/2010/main" val="41508223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509" b="16509"/>
          <a:stretch>
            <a:fillRect/>
          </a:stretch>
        </p:blipFill>
        <p:spPr>
          <a:xfrm>
            <a:off x="-4763" y="-6350"/>
            <a:ext cx="12196763" cy="5537200"/>
          </a:xfrm>
        </p:spPr>
      </p:pic>
      <p:sp>
        <p:nvSpPr>
          <p:cNvPr id="12" name="Text Placeholder 9"/>
          <p:cNvSpPr>
            <a:spLocks noGrp="1"/>
          </p:cNvSpPr>
          <p:nvPr>
            <p:ph type="body" sz="quarter" idx="19"/>
          </p:nvPr>
        </p:nvSpPr>
        <p:spPr>
          <a:xfrm>
            <a:off x="4572000" y="4158077"/>
            <a:ext cx="7337777" cy="2536233"/>
          </a:xfrm>
          <a:solidFill>
            <a:srgbClr val="0066CC"/>
          </a:solidFill>
        </p:spPr>
        <p:txBody>
          <a:bodyPr anchor="ctr">
            <a:normAutofit fontScale="85000" lnSpcReduction="20000"/>
          </a:bodyPr>
          <a:lstStyle/>
          <a:p>
            <a:pPr marL="174625" lvl="1" algn="just">
              <a:lnSpc>
                <a:spcPct val="120000"/>
              </a:lnSpc>
              <a:spcBef>
                <a:spcPts val="600"/>
              </a:spcBef>
              <a:spcAft>
                <a:spcPts val="600"/>
              </a:spcAft>
            </a:pPr>
            <a:r>
              <a:rPr lang="es-PE" sz="2400" b="1" i="1" dirty="0">
                <a:solidFill>
                  <a:srgbClr val="FFFFFF"/>
                </a:solidFill>
                <a:latin typeface="Georgia"/>
                <a:cs typeface="Georgia"/>
              </a:rPr>
              <a:t>Meta de rendimiento en materia de seguridad operacional</a:t>
            </a:r>
          </a:p>
          <a:p>
            <a:pPr marL="174625" lvl="1" algn="just">
              <a:lnSpc>
                <a:spcPct val="120000"/>
              </a:lnSpc>
              <a:spcBef>
                <a:spcPts val="600"/>
              </a:spcBef>
              <a:spcAft>
                <a:spcPts val="600"/>
              </a:spcAft>
            </a:pPr>
            <a:r>
              <a:rPr lang="es-PE" sz="2400" i="1" dirty="0">
                <a:solidFill>
                  <a:srgbClr val="FFFFFF"/>
                </a:solidFill>
                <a:latin typeface="Georgia"/>
                <a:cs typeface="Georgia"/>
              </a:rPr>
              <a:t>La meta proyectada o prevista que se desea conseguir, en cuanto a un indicador de rendimiento en materia de seguridad operacional, </a:t>
            </a:r>
            <a:r>
              <a:rPr lang="es-PE" sz="2400" b="1" i="1" dirty="0">
                <a:solidFill>
                  <a:srgbClr val="FFFF00"/>
                </a:solidFill>
                <a:latin typeface="Georgia"/>
                <a:cs typeface="Georgia"/>
              </a:rPr>
              <a:t>en un período de tiempo determinado</a:t>
            </a:r>
            <a:r>
              <a:rPr lang="es-PE" sz="2400" i="1" dirty="0">
                <a:solidFill>
                  <a:srgbClr val="FFFFFF"/>
                </a:solidFill>
                <a:latin typeface="Georgia"/>
                <a:cs typeface="Georgia"/>
              </a:rPr>
              <a:t> que coincide con los objetivos de seguridad operacional. </a:t>
            </a:r>
          </a:p>
        </p:txBody>
      </p:sp>
    </p:spTree>
    <p:extLst>
      <p:ext uri="{BB962C8B-B14F-4D97-AF65-F5344CB8AC3E}">
        <p14:creationId xmlns:p14="http://schemas.microsoft.com/office/powerpoint/2010/main" val="1825324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524002" y="2413846"/>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4426233" y="2918985"/>
            <a:ext cx="1401229"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600" b="1" dirty="0">
                <a:solidFill>
                  <a:srgbClr val="54C3F6">
                    <a:lumMod val="50000"/>
                  </a:srgb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6000499" y="1054367"/>
            <a:ext cx="4044653" cy="2213028"/>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defTabSz="457200">
              <a:lnSpc>
                <a:spcPct val="115000"/>
              </a:lnSpc>
              <a:buFont typeface="Calibri" panose="020F0502020204030204" pitchFamily="34" charset="0"/>
              <a:buChar char="–"/>
            </a:pPr>
            <a:r>
              <a:rPr lang="es-PE" sz="1400" b="1" u="sng" dirty="0">
                <a:solidFill>
                  <a:srgbClr val="54C3F6">
                    <a:lumMod val="50000"/>
                  </a:srgbClr>
                </a:solidFill>
                <a:latin typeface="Calibri"/>
                <a:ea typeface="Calibri"/>
                <a:cs typeface="Times New Roman"/>
              </a:rPr>
              <a:t>Baja probabilidad / Alta gravedad</a:t>
            </a:r>
          </a:p>
          <a:p>
            <a:pPr marL="195784" indent="-243407" defTabSz="457200">
              <a:lnSpc>
                <a:spcPct val="115000"/>
              </a:lnSpc>
              <a:buFont typeface="Calibri" panose="020F0502020204030204" pitchFamily="34" charset="0"/>
              <a:buChar char="–"/>
            </a:pPr>
            <a:r>
              <a:rPr lang="es-PE" sz="1400" b="1" dirty="0">
                <a:solidFill>
                  <a:srgbClr val="474747"/>
                </a:solidFill>
                <a:latin typeface="Calibri"/>
                <a:ea typeface="Calibri"/>
                <a:cs typeface="Times New Roman"/>
              </a:rPr>
              <a:t>Accidentes. Número por movimientos de aeronaves:</a:t>
            </a:r>
          </a:p>
          <a:p>
            <a:pPr marL="338653" indent="-148161" defTabSz="457200">
              <a:lnSpc>
                <a:spcPct val="115000"/>
              </a:lnSpc>
              <a:buFont typeface="Arial"/>
              <a:buChar char="•"/>
            </a:pPr>
            <a:r>
              <a:rPr lang="es-PE" sz="1400" b="1" dirty="0">
                <a:solidFill>
                  <a:srgbClr val="474747"/>
                </a:solidFill>
                <a:latin typeface="Calibri"/>
                <a:ea typeface="Calibri"/>
                <a:cs typeface="Times New Roman"/>
              </a:rPr>
              <a:t>Colisiones en vuelo</a:t>
            </a:r>
          </a:p>
          <a:p>
            <a:pPr marL="338653" indent="-148161" defTabSz="457200">
              <a:lnSpc>
                <a:spcPct val="115000"/>
              </a:lnSpc>
              <a:buFont typeface="Arial"/>
              <a:buChar char="•"/>
            </a:pPr>
            <a:r>
              <a:rPr lang="es-PE" sz="1400" b="1" dirty="0">
                <a:solidFill>
                  <a:srgbClr val="474747"/>
                </a:solidFill>
                <a:latin typeface="Calibri"/>
                <a:ea typeface="Calibri"/>
                <a:cs typeface="Times New Roman"/>
              </a:rPr>
              <a:t>CFITs</a:t>
            </a:r>
          </a:p>
          <a:p>
            <a:pPr marL="338653" indent="-148161" defTabSz="457200">
              <a:lnSpc>
                <a:spcPct val="115000"/>
              </a:lnSpc>
              <a:buFont typeface="Arial"/>
              <a:buChar char="•"/>
            </a:pPr>
            <a:r>
              <a:rPr lang="es-PE" sz="1400" b="1" dirty="0">
                <a:solidFill>
                  <a:srgbClr val="474747"/>
                </a:solidFill>
                <a:latin typeface="Calibri"/>
                <a:ea typeface="Calibri"/>
                <a:cs typeface="Times New Roman"/>
              </a:rPr>
              <a:t>Colisiones en tierra</a:t>
            </a:r>
          </a:p>
          <a:p>
            <a:pPr marL="190492" indent="-238115" defTabSz="457200">
              <a:lnSpc>
                <a:spcPct val="115000"/>
              </a:lnSpc>
              <a:buFont typeface="Calibri" panose="020F0502020204030204" pitchFamily="34" charset="0"/>
              <a:buChar char="–"/>
            </a:pPr>
            <a:r>
              <a:rPr lang="es-PE" sz="1400" b="1" dirty="0">
                <a:solidFill>
                  <a:srgbClr val="474747"/>
                </a:solidFill>
                <a:latin typeface="Calibri"/>
                <a:ea typeface="Calibri"/>
                <a:cs typeface="Times New Roman"/>
              </a:rPr>
              <a:t>Incidentes graves. Número por movimiento de aviones:</a:t>
            </a:r>
          </a:p>
          <a:p>
            <a:pPr marL="338653" indent="-148161" defTabSz="457200">
              <a:lnSpc>
                <a:spcPct val="115000"/>
              </a:lnSpc>
              <a:buFont typeface="Arial"/>
              <a:buChar char="•"/>
            </a:pPr>
            <a:r>
              <a:rPr lang="es-PE" sz="1400" b="1" dirty="0">
                <a:solidFill>
                  <a:srgbClr val="474747"/>
                </a:solidFill>
                <a:latin typeface="Calibri"/>
                <a:ea typeface="Calibri"/>
                <a:cs typeface="Times New Roman"/>
              </a:rPr>
              <a:t>Infringir la separación minima</a:t>
            </a:r>
          </a:p>
          <a:p>
            <a:pPr marL="338653" indent="-148161" defTabSz="457200">
              <a:lnSpc>
                <a:spcPct val="115000"/>
              </a:lnSpc>
              <a:spcAft>
                <a:spcPts val="833"/>
              </a:spcAft>
              <a:buFont typeface="Arial"/>
              <a:buChar char="•"/>
            </a:pPr>
            <a:r>
              <a:rPr lang="es-PE" sz="1400" b="1" dirty="0">
                <a:solidFill>
                  <a:srgbClr val="474747"/>
                </a:solidFill>
                <a:latin typeface="Calibri"/>
                <a:ea typeface="Calibri"/>
                <a:cs typeface="Times New Roman"/>
              </a:rPr>
              <a:t>Incursiones en la pista</a:t>
            </a:r>
          </a:p>
        </p:txBody>
      </p:sp>
      <p:sp>
        <p:nvSpPr>
          <p:cNvPr id="6" name="Text Box 2"/>
          <p:cNvSpPr txBox="1">
            <a:spLocks noChangeArrowheads="1"/>
          </p:cNvSpPr>
          <p:nvPr/>
        </p:nvSpPr>
        <p:spPr bwMode="auto">
          <a:xfrm>
            <a:off x="5929058" y="3988650"/>
            <a:ext cx="1441232" cy="572464"/>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400" b="1" u="sng" dirty="0">
                <a:solidFill>
                  <a:srgbClr val="54C3F6">
                    <a:lumMod val="50000"/>
                  </a:srgbClr>
                </a:solidFill>
                <a:latin typeface="Calibri"/>
                <a:ea typeface="Calibri"/>
                <a:cs typeface="Times New Roman"/>
              </a:rPr>
              <a:t>Alta probabilidad </a:t>
            </a:r>
            <a:r>
              <a:rPr lang="es-PE" sz="1400" b="1" dirty="0">
                <a:solidFill>
                  <a:srgbClr val="54C3F6">
                    <a:lumMod val="50000"/>
                  </a:srgbClr>
                </a:solidFill>
                <a:latin typeface="Calibri"/>
                <a:ea typeface="Calibri"/>
                <a:cs typeface="Times New Roman"/>
              </a:rPr>
              <a:t>/ Baja gravedad</a:t>
            </a:r>
            <a:endParaRPr lang="es-PE" sz="1400" dirty="0">
              <a:solidFill>
                <a:srgbClr val="54C3F6">
                  <a:lumMod val="50000"/>
                </a:srgbClr>
              </a:solidFill>
              <a:latin typeface="Calibri"/>
              <a:ea typeface="Calibri"/>
              <a:cs typeface="Times New Roman"/>
            </a:endParaRPr>
          </a:p>
        </p:txBody>
      </p:sp>
      <p:sp>
        <p:nvSpPr>
          <p:cNvPr id="7" name="Text Box 2"/>
          <p:cNvSpPr txBox="1">
            <a:spLocks noChangeArrowheads="1"/>
          </p:cNvSpPr>
          <p:nvPr/>
        </p:nvSpPr>
        <p:spPr bwMode="auto">
          <a:xfrm>
            <a:off x="7370937" y="3553156"/>
            <a:ext cx="3058524" cy="1493841"/>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0492" indent="-190492" algn="just" defTabSz="457200">
              <a:lnSpc>
                <a:spcPct val="115000"/>
              </a:lnSpc>
              <a:buFont typeface="Arial" panose="020B0604020202020204" pitchFamily="34" charset="0"/>
              <a:buChar char="•"/>
            </a:pPr>
            <a:r>
              <a:rPr lang="es-PE" sz="1400" b="1" dirty="0">
                <a:solidFill>
                  <a:srgbClr val="474747"/>
                </a:solidFill>
                <a:latin typeface="Calibri"/>
                <a:ea typeface="Calibri"/>
                <a:cs typeface="Times New Roman"/>
              </a:rPr>
              <a:t>Número de fallas técnicas con impacto operacional</a:t>
            </a:r>
          </a:p>
          <a:p>
            <a:pPr marL="190492" indent="-190492" algn="just" defTabSz="457200">
              <a:lnSpc>
                <a:spcPct val="115000"/>
              </a:lnSpc>
              <a:buFont typeface="Arial" panose="020B0604020202020204" pitchFamily="34" charset="0"/>
              <a:buChar char="•"/>
            </a:pPr>
            <a:r>
              <a:rPr lang="es-PE" sz="1400" b="1" dirty="0">
                <a:solidFill>
                  <a:srgbClr val="474747"/>
                </a:solidFill>
                <a:latin typeface="Calibri"/>
                <a:ea typeface="Calibri"/>
                <a:cs typeface="Times New Roman"/>
              </a:rPr>
              <a:t>Número de códigos de llamadas reportados</a:t>
            </a:r>
          </a:p>
          <a:p>
            <a:pPr marL="190492" indent="-190492" algn="just" defTabSz="457200">
              <a:lnSpc>
                <a:spcPct val="115000"/>
              </a:lnSpc>
              <a:spcAft>
                <a:spcPts val="833"/>
              </a:spcAft>
              <a:buFont typeface="Arial" panose="020B0604020202020204" pitchFamily="34" charset="0"/>
              <a:buChar char="•"/>
            </a:pPr>
            <a:r>
              <a:rPr lang="es-PE" sz="1400" b="1" dirty="0">
                <a:solidFill>
                  <a:srgbClr val="474747"/>
                </a:solidFill>
                <a:latin typeface="Calibri"/>
                <a:ea typeface="Calibri"/>
                <a:cs typeface="Times New Roman"/>
              </a:rPr>
              <a:t>Número de aproximaciones no estabilizadas /1000 aterrizajes</a:t>
            </a:r>
          </a:p>
        </p:txBody>
      </p:sp>
      <p:sp>
        <p:nvSpPr>
          <p:cNvPr id="8" name="Text Box 2"/>
          <p:cNvSpPr txBox="1">
            <a:spLocks noChangeArrowheads="1"/>
          </p:cNvSpPr>
          <p:nvPr/>
        </p:nvSpPr>
        <p:spPr bwMode="auto">
          <a:xfrm>
            <a:off x="6121858" y="5457484"/>
            <a:ext cx="1233348" cy="926407"/>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600" b="1" dirty="0">
                <a:solidFill>
                  <a:srgbClr val="54C3F6">
                    <a:lumMod val="50000"/>
                  </a:srgbClr>
                </a:solidFill>
                <a:latin typeface="Calibri"/>
                <a:ea typeface="Calibri"/>
                <a:cs typeface="Times New Roman"/>
              </a:rPr>
              <a:t>Indicadores</a:t>
            </a:r>
            <a:endParaRPr lang="es-PE" sz="1600" dirty="0">
              <a:solidFill>
                <a:srgbClr val="54C3F6">
                  <a:lumMod val="50000"/>
                </a:srgbClr>
              </a:solidFill>
              <a:latin typeface="Calibri"/>
              <a:ea typeface="Calibri"/>
              <a:cs typeface="Times New Roman"/>
            </a:endParaRPr>
          </a:p>
          <a:p>
            <a:pPr algn="ctr" defTabSz="457200">
              <a:lnSpc>
                <a:spcPct val="115000"/>
              </a:lnSpc>
            </a:pPr>
            <a:r>
              <a:rPr lang="es-PE" sz="1600" b="1" dirty="0">
                <a:solidFill>
                  <a:srgbClr val="54C3F6">
                    <a:lumMod val="50000"/>
                  </a:srgbClr>
                </a:solidFill>
                <a:latin typeface="Calibri"/>
                <a:ea typeface="Calibri"/>
                <a:cs typeface="Times New Roman"/>
              </a:rPr>
              <a:t>“Avanzados / leading”</a:t>
            </a:r>
            <a:endParaRPr lang="es-PE" sz="1600" dirty="0">
              <a:solidFill>
                <a:srgbClr val="54C3F6">
                  <a:lumMod val="50000"/>
                </a:srgbClr>
              </a:solidFill>
              <a:latin typeface="Calibri"/>
              <a:ea typeface="Calibri"/>
              <a:cs typeface="Times New Roman"/>
            </a:endParaRPr>
          </a:p>
        </p:txBody>
      </p:sp>
      <p:sp>
        <p:nvSpPr>
          <p:cNvPr id="9" name="Text Box 2"/>
          <p:cNvSpPr txBox="1">
            <a:spLocks noChangeArrowheads="1"/>
          </p:cNvSpPr>
          <p:nvPr/>
        </p:nvSpPr>
        <p:spPr bwMode="auto">
          <a:xfrm>
            <a:off x="7394534" y="5183528"/>
            <a:ext cx="3154196" cy="1619808"/>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238115" indent="-238115" algn="just" defTabSz="457200">
              <a:lnSpc>
                <a:spcPct val="115000"/>
              </a:lnSpc>
              <a:buFont typeface="Arial" panose="020B0604020202020204" pitchFamily="34" charset="0"/>
              <a:buChar char="•"/>
            </a:pPr>
            <a:r>
              <a:rPr lang="es-PE" sz="1400" b="1" dirty="0">
                <a:solidFill>
                  <a:srgbClr val="474747"/>
                </a:solidFill>
                <a:latin typeface="Calibri"/>
                <a:ea typeface="Calibri"/>
                <a:cs typeface="Times New Roman"/>
              </a:rPr>
              <a:t>Número de no-cumplimiento por ciclo de auditoria planeada</a:t>
            </a:r>
          </a:p>
          <a:p>
            <a:pPr marL="238115" indent="-238115" algn="just" defTabSz="457200">
              <a:lnSpc>
                <a:spcPct val="115000"/>
              </a:lnSpc>
              <a:buFont typeface="Arial" panose="020B0604020202020204" pitchFamily="34" charset="0"/>
              <a:buChar char="•"/>
            </a:pPr>
            <a:r>
              <a:rPr lang="es-PE" sz="1400" b="1" dirty="0">
                <a:solidFill>
                  <a:srgbClr val="474747"/>
                </a:solidFill>
                <a:latin typeface="Calibri"/>
                <a:ea typeface="Calibri"/>
                <a:cs typeface="Times New Roman"/>
              </a:rPr>
              <a:t>Número de reportes de SO recibidos por periodo y tendencia</a:t>
            </a:r>
          </a:p>
          <a:p>
            <a:pPr marL="238115" indent="-238115" algn="just" defTabSz="457200">
              <a:lnSpc>
                <a:spcPct val="115000"/>
              </a:lnSpc>
              <a:buFont typeface="Arial" panose="020B0604020202020204" pitchFamily="34" charset="0"/>
              <a:buChar char="•"/>
            </a:pPr>
            <a:r>
              <a:rPr lang="es-PE" sz="1400" b="1" dirty="0">
                <a:solidFill>
                  <a:srgbClr val="474747"/>
                </a:solidFill>
                <a:latin typeface="Calibri"/>
                <a:ea typeface="Calibri"/>
                <a:cs typeface="Times New Roman"/>
              </a:rPr>
              <a:t>Cambios en la organización con evaluación de riesgo de SO (SRA) </a:t>
            </a:r>
          </a:p>
        </p:txBody>
      </p:sp>
      <p:sp>
        <p:nvSpPr>
          <p:cNvPr id="10" name="Left Brace 9"/>
          <p:cNvSpPr/>
          <p:nvPr/>
        </p:nvSpPr>
        <p:spPr>
          <a:xfrm>
            <a:off x="7260819" y="3657603"/>
            <a:ext cx="157315" cy="1259417"/>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1" name="Left Brace 10"/>
          <p:cNvSpPr/>
          <p:nvPr/>
        </p:nvSpPr>
        <p:spPr>
          <a:xfrm>
            <a:off x="7268683" y="51126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2" name="Left Brace 11"/>
          <p:cNvSpPr/>
          <p:nvPr/>
        </p:nvSpPr>
        <p:spPr>
          <a:xfrm>
            <a:off x="5803811" y="1166814"/>
            <a:ext cx="120740" cy="389477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3" name="TextBox 12">
            <a:extLst>
              <a:ext uri="{FF2B5EF4-FFF2-40B4-BE49-F238E27FC236}">
                <a16:creationId xmlns:a16="http://schemas.microsoft.com/office/drawing/2014/main" id="{38984793-C5B5-4F69-AC2A-F0896B1A4587}"/>
              </a:ext>
            </a:extLst>
          </p:cNvPr>
          <p:cNvSpPr txBox="1"/>
          <p:nvPr/>
        </p:nvSpPr>
        <p:spPr>
          <a:xfrm>
            <a:off x="1524001" y="1"/>
            <a:ext cx="9143999" cy="584775"/>
          </a:xfrm>
          <a:prstGeom prst="rect">
            <a:avLst/>
          </a:prstGeom>
          <a:noFill/>
        </p:spPr>
        <p:txBody>
          <a:bodyPr wrap="square" rtlCol="0">
            <a:spAutoFit/>
          </a:bodyPr>
          <a:lstStyle/>
          <a:p>
            <a:pPr algn="ctr" defTabSz="457200"/>
            <a:r>
              <a:rPr lang="es-PE" sz="3200" b="1" dirty="0">
                <a:solidFill>
                  <a:schemeClr val="tx1">
                    <a:lumMod val="50000"/>
                  </a:schemeClr>
                </a:solidFill>
                <a:latin typeface="Calibri"/>
              </a:rPr>
              <a:t>Indicadores “de resultados” y “avanzados”</a:t>
            </a:r>
          </a:p>
        </p:txBody>
      </p:sp>
    </p:spTree>
    <p:extLst>
      <p:ext uri="{BB962C8B-B14F-4D97-AF65-F5344CB8AC3E}">
        <p14:creationId xmlns:p14="http://schemas.microsoft.com/office/powerpoint/2010/main" val="2228943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524002" y="1804246"/>
          <a:ext cx="3723861" cy="404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2"/>
          <p:cNvSpPr txBox="1">
            <a:spLocks noChangeArrowheads="1"/>
          </p:cNvSpPr>
          <p:nvPr/>
        </p:nvSpPr>
        <p:spPr bwMode="auto">
          <a:xfrm>
            <a:off x="4686125" y="2071476"/>
            <a:ext cx="1401229" cy="1351139"/>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800" b="1" dirty="0">
                <a:solidFill>
                  <a:srgbClr val="54C3F6">
                    <a:lumMod val="50000"/>
                  </a:srgbClr>
                </a:solidFill>
                <a:latin typeface="Calibri"/>
                <a:ea typeface="Calibri"/>
                <a:cs typeface="Times New Roman"/>
              </a:rPr>
              <a:t>Indicadores “de resultados / lagging”</a:t>
            </a:r>
          </a:p>
        </p:txBody>
      </p:sp>
      <p:sp>
        <p:nvSpPr>
          <p:cNvPr id="5" name="Text Box 2"/>
          <p:cNvSpPr txBox="1">
            <a:spLocks noChangeArrowheads="1"/>
          </p:cNvSpPr>
          <p:nvPr/>
        </p:nvSpPr>
        <p:spPr bwMode="auto">
          <a:xfrm>
            <a:off x="6767513" y="1616379"/>
            <a:ext cx="3626167" cy="926833"/>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5784" indent="-243407" defTabSz="457200">
              <a:lnSpc>
                <a:spcPct val="115000"/>
              </a:lnSpc>
              <a:buFont typeface="Calibri" panose="020F0502020204030204" pitchFamily="34" charset="0"/>
              <a:buChar char="–"/>
            </a:pPr>
            <a:r>
              <a:rPr lang="es-PE" sz="1800" b="1" u="sng" dirty="0">
                <a:solidFill>
                  <a:srgbClr val="54C3F6">
                    <a:lumMod val="50000"/>
                  </a:srgbClr>
                </a:solidFill>
                <a:latin typeface="Calibri"/>
                <a:ea typeface="Calibri"/>
                <a:cs typeface="Times New Roman"/>
              </a:rPr>
              <a:t>Baja probabilidad / Alta gravedad</a:t>
            </a:r>
          </a:p>
          <a:p>
            <a:pPr marL="233363" indent="-280988" defTabSz="457200">
              <a:lnSpc>
                <a:spcPct val="115000"/>
              </a:lnSpc>
              <a:buFont typeface="Calibri" panose="020F0502020204030204" pitchFamily="34" charset="0"/>
              <a:buChar char="–"/>
            </a:pPr>
            <a:r>
              <a:rPr lang="es-PE" sz="1600" b="1" dirty="0">
                <a:solidFill>
                  <a:srgbClr val="474747"/>
                </a:solidFill>
                <a:latin typeface="Calibri"/>
                <a:ea typeface="Calibri"/>
                <a:cs typeface="Times New Roman"/>
              </a:rPr>
              <a:t>Número de excursiones de pista / 1000    aterrizajes</a:t>
            </a:r>
          </a:p>
          <a:p>
            <a:pPr marL="195784" indent="-243407" defTabSz="457200">
              <a:lnSpc>
                <a:spcPct val="115000"/>
              </a:lnSpc>
              <a:buFont typeface="Calibri" panose="020F0502020204030204" pitchFamily="34" charset="0"/>
              <a:buChar char="–"/>
            </a:pPr>
            <a:endParaRPr lang="es-PE" sz="1400" b="1" dirty="0">
              <a:solidFill>
                <a:srgbClr val="474747"/>
              </a:solidFill>
              <a:latin typeface="Calibri"/>
              <a:ea typeface="Calibri"/>
              <a:cs typeface="Times New Roman"/>
            </a:endParaRPr>
          </a:p>
        </p:txBody>
      </p:sp>
      <p:sp>
        <p:nvSpPr>
          <p:cNvPr id="6" name="Text Box 2"/>
          <p:cNvSpPr txBox="1">
            <a:spLocks noChangeArrowheads="1"/>
          </p:cNvSpPr>
          <p:nvPr/>
        </p:nvSpPr>
        <p:spPr bwMode="auto">
          <a:xfrm>
            <a:off x="6495058" y="2672920"/>
            <a:ext cx="1508712" cy="1669688"/>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800" b="1" u="sng" dirty="0">
                <a:solidFill>
                  <a:srgbClr val="54C3F6">
                    <a:lumMod val="50000"/>
                  </a:srgbClr>
                </a:solidFill>
                <a:latin typeface="Calibri"/>
                <a:ea typeface="Calibri"/>
                <a:cs typeface="Times New Roman"/>
              </a:rPr>
              <a:t>Alta probabilidad </a:t>
            </a:r>
            <a:r>
              <a:rPr lang="es-PE" sz="1800" b="1" dirty="0">
                <a:solidFill>
                  <a:srgbClr val="54C3F6">
                    <a:lumMod val="50000"/>
                  </a:srgbClr>
                </a:solidFill>
                <a:latin typeface="Calibri"/>
                <a:ea typeface="Calibri"/>
                <a:cs typeface="Times New Roman"/>
              </a:rPr>
              <a:t>/ </a:t>
            </a:r>
            <a:r>
              <a:rPr lang="es-PE" sz="1800" b="1" u="sng" dirty="0">
                <a:solidFill>
                  <a:srgbClr val="54C3F6">
                    <a:lumMod val="50000"/>
                  </a:srgbClr>
                </a:solidFill>
                <a:latin typeface="Calibri"/>
                <a:ea typeface="Calibri"/>
                <a:cs typeface="Times New Roman"/>
              </a:rPr>
              <a:t>Baja gravedad</a:t>
            </a:r>
          </a:p>
          <a:p>
            <a:pPr algn="ctr" defTabSz="457200">
              <a:lnSpc>
                <a:spcPct val="115000"/>
              </a:lnSpc>
            </a:pPr>
            <a:r>
              <a:rPr lang="es-PE" sz="1800" b="1" dirty="0">
                <a:solidFill>
                  <a:srgbClr val="54C3F6">
                    <a:lumMod val="50000"/>
                  </a:srgbClr>
                </a:solidFill>
                <a:latin typeface="Calibri"/>
                <a:ea typeface="Calibri"/>
                <a:cs typeface="Times New Roman"/>
              </a:rPr>
              <a:t>Eventos precursores</a:t>
            </a:r>
            <a:endParaRPr lang="es-PE" sz="1800" dirty="0">
              <a:solidFill>
                <a:srgbClr val="54C3F6">
                  <a:lumMod val="50000"/>
                </a:srgbClr>
              </a:solidFill>
              <a:latin typeface="Calibri"/>
              <a:ea typeface="Calibri"/>
              <a:cs typeface="Times New Roman"/>
            </a:endParaRPr>
          </a:p>
        </p:txBody>
      </p:sp>
      <p:sp>
        <p:nvSpPr>
          <p:cNvPr id="7" name="Text Box 2"/>
          <p:cNvSpPr txBox="1">
            <a:spLocks noChangeArrowheads="1"/>
          </p:cNvSpPr>
          <p:nvPr/>
        </p:nvSpPr>
        <p:spPr bwMode="auto">
          <a:xfrm>
            <a:off x="8181975" y="2843536"/>
            <a:ext cx="1900238" cy="1428424"/>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190492" indent="-190492"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Número de aproximaciones no estabilizadas  / 1000 aterrizajes</a:t>
            </a:r>
          </a:p>
          <a:p>
            <a:pPr marL="190492" indent="-190492" algn="just" defTabSz="457200">
              <a:lnSpc>
                <a:spcPct val="115000"/>
              </a:lnSpc>
              <a:buFont typeface="Arial" panose="020B0604020202020204" pitchFamily="34" charset="0"/>
              <a:buChar char="•"/>
            </a:pPr>
            <a:endParaRPr lang="es-PE" sz="1400" b="1" dirty="0">
              <a:solidFill>
                <a:srgbClr val="474747"/>
              </a:solidFill>
              <a:latin typeface="Calibri"/>
              <a:ea typeface="Calibri"/>
              <a:cs typeface="Times New Roman"/>
            </a:endParaRPr>
          </a:p>
        </p:txBody>
      </p:sp>
      <p:sp>
        <p:nvSpPr>
          <p:cNvPr id="8" name="Text Box 2"/>
          <p:cNvSpPr txBox="1">
            <a:spLocks noChangeArrowheads="1"/>
          </p:cNvSpPr>
          <p:nvPr/>
        </p:nvSpPr>
        <p:spPr bwMode="auto">
          <a:xfrm>
            <a:off x="5247862" y="4833595"/>
            <a:ext cx="1543450" cy="1032590"/>
          </a:xfrm>
          <a:prstGeom prst="rect">
            <a:avLst/>
          </a:prstGeom>
          <a:solidFill>
            <a:srgbClr val="FFFFFF"/>
          </a:solidFill>
          <a:ln w="9525">
            <a:noFill/>
            <a:miter lim="800000"/>
            <a:headEnd/>
            <a:tailEnd/>
          </a:ln>
        </p:spPr>
        <p:txBody>
          <a:bodyPr rot="0" vert="horz" wrap="square" lIns="76200" tIns="38100" rIns="76200" bIns="38100" anchor="t" anchorCtr="0">
            <a:spAutoFit/>
          </a:bodyPr>
          <a:lstStyle/>
          <a:p>
            <a:pPr algn="ctr" defTabSz="457200">
              <a:lnSpc>
                <a:spcPct val="115000"/>
              </a:lnSpc>
            </a:pPr>
            <a:r>
              <a:rPr lang="es-PE" sz="1800" b="1" dirty="0">
                <a:solidFill>
                  <a:srgbClr val="54C3F6">
                    <a:lumMod val="50000"/>
                  </a:srgbClr>
                </a:solidFill>
                <a:latin typeface="Calibri"/>
                <a:ea typeface="Calibri"/>
                <a:cs typeface="Times New Roman"/>
              </a:rPr>
              <a:t>Indicadores</a:t>
            </a:r>
            <a:endParaRPr lang="es-PE" sz="1800" dirty="0">
              <a:solidFill>
                <a:srgbClr val="54C3F6">
                  <a:lumMod val="50000"/>
                </a:srgbClr>
              </a:solidFill>
              <a:latin typeface="Calibri"/>
              <a:ea typeface="Calibri"/>
              <a:cs typeface="Times New Roman"/>
            </a:endParaRPr>
          </a:p>
          <a:p>
            <a:pPr algn="ctr" defTabSz="457200">
              <a:lnSpc>
                <a:spcPct val="115000"/>
              </a:lnSpc>
            </a:pPr>
            <a:r>
              <a:rPr lang="es-PE" sz="1800" b="1" dirty="0">
                <a:solidFill>
                  <a:srgbClr val="54C3F6">
                    <a:lumMod val="50000"/>
                  </a:srgbClr>
                </a:solidFill>
                <a:latin typeface="Calibri"/>
                <a:ea typeface="Calibri"/>
                <a:cs typeface="Times New Roman"/>
              </a:rPr>
              <a:t>“Avanzados / leading”</a:t>
            </a:r>
            <a:endParaRPr lang="es-PE" sz="1800" dirty="0">
              <a:solidFill>
                <a:srgbClr val="54C3F6">
                  <a:lumMod val="50000"/>
                </a:srgbClr>
              </a:solidFill>
              <a:latin typeface="Calibri"/>
              <a:ea typeface="Calibri"/>
              <a:cs typeface="Times New Roman"/>
            </a:endParaRPr>
          </a:p>
        </p:txBody>
      </p:sp>
      <p:sp>
        <p:nvSpPr>
          <p:cNvPr id="9" name="Text Box 2"/>
          <p:cNvSpPr txBox="1">
            <a:spLocks noChangeArrowheads="1"/>
          </p:cNvSpPr>
          <p:nvPr/>
        </p:nvSpPr>
        <p:spPr bwMode="auto">
          <a:xfrm>
            <a:off x="6830637" y="4745385"/>
            <a:ext cx="3573513" cy="1155351"/>
          </a:xfrm>
          <a:prstGeom prst="rect">
            <a:avLst/>
          </a:prstGeom>
          <a:solidFill>
            <a:srgbClr val="FFFFFF"/>
          </a:solidFill>
          <a:ln w="9525">
            <a:noFill/>
            <a:miter lim="800000"/>
            <a:headEnd/>
            <a:tailEnd/>
          </a:ln>
        </p:spPr>
        <p:txBody>
          <a:bodyPr rot="0" vert="horz" wrap="square" lIns="76200" tIns="38100" rIns="76200" bIns="38100" anchor="t" anchorCtr="0">
            <a:noAutofit/>
          </a:bodyPr>
          <a:lstStyle/>
          <a:p>
            <a:pPr marL="238115" indent="-238115" algn="just" defTabSz="457200">
              <a:lnSpc>
                <a:spcPct val="115000"/>
              </a:lnSpc>
              <a:buFont typeface="Arial" panose="020B0604020202020204" pitchFamily="34" charset="0"/>
              <a:buChar char="•"/>
            </a:pPr>
            <a:r>
              <a:rPr lang="es-PE" sz="1600" b="1" dirty="0">
                <a:solidFill>
                  <a:srgbClr val="474747"/>
                </a:solidFill>
                <a:latin typeface="Calibri"/>
                <a:ea typeface="Calibri"/>
                <a:cs typeface="Times New Roman"/>
              </a:rPr>
              <a:t>Porcentajes de pilotos que han recibido instrucción en procedimientos de aproximaciones estabilizadas </a:t>
            </a:r>
          </a:p>
        </p:txBody>
      </p:sp>
      <p:sp>
        <p:nvSpPr>
          <p:cNvPr id="10" name="Left Brace 9"/>
          <p:cNvSpPr/>
          <p:nvPr/>
        </p:nvSpPr>
        <p:spPr>
          <a:xfrm>
            <a:off x="8003771" y="2785548"/>
            <a:ext cx="223923" cy="144355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1" name="Left Brace 10"/>
          <p:cNvSpPr/>
          <p:nvPr/>
        </p:nvSpPr>
        <p:spPr>
          <a:xfrm>
            <a:off x="6747647" y="4503048"/>
            <a:ext cx="173046" cy="162470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2" name="Left Brace 11"/>
          <p:cNvSpPr/>
          <p:nvPr/>
        </p:nvSpPr>
        <p:spPr>
          <a:xfrm>
            <a:off x="6303886" y="1400176"/>
            <a:ext cx="320752" cy="282892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76200" tIns="38100" rIns="76200" bIns="38100" numCol="1" spcCol="0" rtlCol="0" fromWordArt="0" anchor="ctr" anchorCtr="0" forceAA="0" compatLnSpc="1">
            <a:prstTxWarp prst="textNoShape">
              <a:avLst/>
            </a:prstTxWarp>
            <a:noAutofit/>
          </a:bodyPr>
          <a:lstStyle/>
          <a:p>
            <a:pPr defTabSz="457200"/>
            <a:endParaRPr lang="es-PE" sz="1800" dirty="0">
              <a:solidFill>
                <a:srgbClr val="474747"/>
              </a:solidFill>
              <a:latin typeface="Calibri"/>
            </a:endParaRPr>
          </a:p>
        </p:txBody>
      </p:sp>
      <p:sp>
        <p:nvSpPr>
          <p:cNvPr id="14" name="TextBox 13">
            <a:extLst>
              <a:ext uri="{FF2B5EF4-FFF2-40B4-BE49-F238E27FC236}">
                <a16:creationId xmlns:a16="http://schemas.microsoft.com/office/drawing/2014/main" id="{38984793-C5B5-4F69-AC2A-F0896B1A4587}"/>
              </a:ext>
            </a:extLst>
          </p:cNvPr>
          <p:cNvSpPr txBox="1"/>
          <p:nvPr/>
        </p:nvSpPr>
        <p:spPr>
          <a:xfrm>
            <a:off x="1524002" y="68635"/>
            <a:ext cx="9143999" cy="1077218"/>
          </a:xfrm>
          <a:prstGeom prst="rect">
            <a:avLst/>
          </a:prstGeom>
          <a:noFill/>
        </p:spPr>
        <p:txBody>
          <a:bodyPr wrap="square" rtlCol="0">
            <a:spAutoFit/>
          </a:bodyPr>
          <a:lstStyle/>
          <a:p>
            <a:pPr algn="ctr" defTabSz="457200"/>
            <a:r>
              <a:rPr lang="es-PE" sz="3200" b="1" dirty="0">
                <a:solidFill>
                  <a:schemeClr val="tx1">
                    <a:lumMod val="50000"/>
                  </a:schemeClr>
                </a:solidFill>
                <a:latin typeface="Calibri"/>
              </a:rPr>
              <a:t>Ejemplo de enlaces entre indicadores “de resultados” y “avanzados”</a:t>
            </a:r>
          </a:p>
        </p:txBody>
      </p:sp>
    </p:spTree>
    <p:extLst>
      <p:ext uri="{BB962C8B-B14F-4D97-AF65-F5344CB8AC3E}">
        <p14:creationId xmlns:p14="http://schemas.microsoft.com/office/powerpoint/2010/main" val="21315907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1C018782-204B-464F-BCE4-45D490C49117}"/>
                                            </p:graphicEl>
                                          </p:spTgt>
                                        </p:tgtEl>
                                        <p:attrNameLst>
                                          <p:attrName>style.visibility</p:attrName>
                                        </p:attrNameLst>
                                      </p:cBhvr>
                                      <p:to>
                                        <p:strVal val="visible"/>
                                      </p:to>
                                    </p:set>
                                    <p:animEffect transition="in" filter="fade">
                                      <p:cBhvr>
                                        <p:cTn id="7" dur="500"/>
                                        <p:tgtEl>
                                          <p:spTgt spid="3">
                                            <p:graphicEl>
                                              <a:dgm id="{1C018782-204B-464F-BCE4-45D490C4911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297003C-A793-4316-BF67-FA93D0D3C988}"/>
                                            </p:graphicEl>
                                          </p:spTgt>
                                        </p:tgtEl>
                                        <p:attrNameLst>
                                          <p:attrName>style.visibility</p:attrName>
                                        </p:attrNameLst>
                                      </p:cBhvr>
                                      <p:to>
                                        <p:strVal val="visible"/>
                                      </p:to>
                                    </p:set>
                                    <p:animEffect transition="in" filter="fade">
                                      <p:cBhvr>
                                        <p:cTn id="12" dur="500"/>
                                        <p:tgtEl>
                                          <p:spTgt spid="3">
                                            <p:graphicEl>
                                              <a:dgm id="{C297003C-A793-4316-BF67-FA93D0D3C9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456BD247-50D4-48E4-89EC-C7B66E8C9143}"/>
                                            </p:graphicEl>
                                          </p:spTgt>
                                        </p:tgtEl>
                                        <p:attrNameLst>
                                          <p:attrName>style.visibility</p:attrName>
                                        </p:attrNameLst>
                                      </p:cBhvr>
                                      <p:to>
                                        <p:strVal val="visible"/>
                                      </p:to>
                                    </p:set>
                                    <p:animEffect transition="in" filter="fade">
                                      <p:cBhvr>
                                        <p:cTn id="17" dur="500"/>
                                        <p:tgtEl>
                                          <p:spTgt spid="3">
                                            <p:graphicEl>
                                              <a:dgm id="{456BD247-50D4-48E4-89EC-C7B66E8C91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rev="1"/>
        </p:bldSub>
      </p:bldGraphic>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1377244" y="158222"/>
            <a:ext cx="9290756" cy="954107"/>
          </a:xfrm>
          <a:prstGeom prst="rect">
            <a:avLst/>
          </a:prstGeom>
          <a:noFill/>
        </p:spPr>
        <p:txBody>
          <a:bodyPr wrap="square" rtlCol="0">
            <a:spAutoFit/>
          </a:bodyPr>
          <a:lstStyle/>
          <a:p>
            <a:pPr algn="ctr" defTabSz="457200"/>
            <a:r>
              <a:rPr lang="es-PE" sz="2800" b="1" dirty="0">
                <a:solidFill>
                  <a:schemeClr val="tx1">
                    <a:lumMod val="50000"/>
                  </a:schemeClr>
                </a:solidFill>
                <a:latin typeface="Calibri"/>
              </a:rPr>
              <a:t>Etapas del concepto de indicador avanzado </a:t>
            </a:r>
          </a:p>
          <a:p>
            <a:pPr algn="ctr" defTabSz="457200"/>
            <a:r>
              <a:rPr lang="es-PE" sz="2800" b="1" dirty="0">
                <a:solidFill>
                  <a:schemeClr val="tx1">
                    <a:lumMod val="50000"/>
                  </a:schemeClr>
                </a:solidFill>
                <a:latin typeface="Calibri"/>
              </a:rPr>
              <a:t>versus indicador de resultado</a:t>
            </a:r>
          </a:p>
        </p:txBody>
      </p:sp>
      <p:pic>
        <p:nvPicPr>
          <p:cNvPr id="2" name="Picture 1"/>
          <p:cNvPicPr>
            <a:picLocks noChangeAspect="1"/>
          </p:cNvPicPr>
          <p:nvPr/>
        </p:nvPicPr>
        <p:blipFill>
          <a:blip r:embed="rId3"/>
          <a:stretch>
            <a:fillRect/>
          </a:stretch>
        </p:blipFill>
        <p:spPr>
          <a:xfrm>
            <a:off x="1690815" y="1420182"/>
            <a:ext cx="8787456" cy="4863660"/>
          </a:xfrm>
          <a:prstGeom prst="rect">
            <a:avLst/>
          </a:prstGeom>
        </p:spPr>
      </p:pic>
    </p:spTree>
    <p:extLst>
      <p:ext uri="{BB962C8B-B14F-4D97-AF65-F5344CB8AC3E}">
        <p14:creationId xmlns:p14="http://schemas.microsoft.com/office/powerpoint/2010/main" val="2843100239"/>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0500" y="3495911"/>
            <a:ext cx="1656292" cy="942881"/>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667" b="1" dirty="0">
                <a:solidFill>
                  <a:srgbClr val="FFFFFF"/>
                </a:solidFill>
                <a:latin typeface="Open Sans"/>
                <a:cs typeface="Open Sans"/>
              </a:rPr>
              <a:t>Validez</a:t>
            </a:r>
          </a:p>
        </p:txBody>
      </p:sp>
      <p:grpSp>
        <p:nvGrpSpPr>
          <p:cNvPr id="2" name="Group 1"/>
          <p:cNvGrpSpPr/>
          <p:nvPr/>
        </p:nvGrpSpPr>
        <p:grpSpPr>
          <a:xfrm>
            <a:off x="1722783" y="1107469"/>
            <a:ext cx="3547718" cy="5613370"/>
            <a:chOff x="219075" y="1457136"/>
            <a:chExt cx="3362325" cy="2438383"/>
          </a:xfr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8900000" scaled="1"/>
            <a:tileRect/>
          </a:gradFill>
        </p:grpSpPr>
        <p:grpSp>
          <p:nvGrpSpPr>
            <p:cNvPr id="58" name="Group 99"/>
            <p:cNvGrpSpPr>
              <a:grpSpLocks/>
            </p:cNvGrpSpPr>
            <p:nvPr/>
          </p:nvGrpSpPr>
          <p:grpSpPr bwMode="auto">
            <a:xfrm>
              <a:off x="2368550" y="1613586"/>
              <a:ext cx="1212850" cy="2146300"/>
              <a:chOff x="2369261" y="1924050"/>
              <a:chExt cx="1211428" cy="2146300"/>
            </a:xfrm>
            <a:grpFill/>
          </p:grpSpPr>
          <p:cxnSp>
            <p:nvCxnSpPr>
              <p:cNvPr id="63" name="Straight Connector 62"/>
              <p:cNvCxnSpPr/>
              <p:nvPr/>
            </p:nvCxnSpPr>
            <p:spPr>
              <a:xfrm>
                <a:off x="2369261" y="19240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3365042" y="1924050"/>
                <a:ext cx="0" cy="9731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365042" y="2897188"/>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365042" y="3092450"/>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365042" y="3097213"/>
                <a:ext cx="0" cy="97313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2369261" y="40703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369261" y="235585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3301617" y="2352675"/>
                <a:ext cx="0" cy="5794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3301617" y="2938463"/>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3301617" y="3054350"/>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3301617" y="3051175"/>
                <a:ext cx="0" cy="581025"/>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2369261" y="363220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2369261" y="3214688"/>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2369261" y="2775713"/>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3244534" y="2779713"/>
                <a:ext cx="0" cy="20478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a:off x="3244534" y="2982913"/>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3244534" y="3006725"/>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3244534" y="3009900"/>
                <a:ext cx="0" cy="20478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grpSp>
        <p:sp>
          <p:nvSpPr>
            <p:cNvPr id="111" name="Rectangle 110"/>
            <p:cNvSpPr/>
            <p:nvPr/>
          </p:nvSpPr>
          <p:spPr>
            <a:xfrm>
              <a:off x="219075" y="1457136"/>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400" dirty="0">
                  <a:solidFill>
                    <a:srgbClr val="FFFFFF"/>
                  </a:solidFill>
                  <a:latin typeface="Open Sans"/>
                  <a:cs typeface="Open Sans"/>
                </a:rPr>
                <a:t>¿Se puede medir el SPI?</a:t>
              </a:r>
            </a:p>
          </p:txBody>
        </p:sp>
        <p:sp>
          <p:nvSpPr>
            <p:cNvPr id="112" name="Rectangle 111"/>
            <p:cNvSpPr/>
            <p:nvPr/>
          </p:nvSpPr>
          <p:spPr>
            <a:xfrm>
              <a:off x="219075" y="1888487"/>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400" dirty="0">
                  <a:solidFill>
                    <a:srgbClr val="FFFFFF"/>
                  </a:solidFill>
                  <a:latin typeface="Open Sans"/>
                  <a:cs typeface="Open Sans"/>
                </a:rPr>
                <a:t>¿Hay suficientes datos para poder identificar tendencias?</a:t>
              </a:r>
            </a:p>
          </p:txBody>
        </p:sp>
        <p:sp>
          <p:nvSpPr>
            <p:cNvPr id="113" name="Rectangle 112"/>
            <p:cNvSpPr/>
            <p:nvPr/>
          </p:nvSpPr>
          <p:spPr>
            <a:xfrm>
              <a:off x="219075" y="2316187"/>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400" dirty="0">
                  <a:solidFill>
                    <a:srgbClr val="FFFFFF"/>
                  </a:solidFill>
                  <a:latin typeface="Open Sans"/>
                  <a:cs typeface="Open Sans"/>
                </a:rPr>
                <a:t>¿Es fiable la calidad de los datos?</a:t>
              </a:r>
            </a:p>
          </p:txBody>
        </p:sp>
        <p:sp>
          <p:nvSpPr>
            <p:cNvPr id="114" name="Rectangle 113"/>
            <p:cNvSpPr/>
            <p:nvPr/>
          </p:nvSpPr>
          <p:spPr>
            <a:xfrm>
              <a:off x="219075" y="2692097"/>
              <a:ext cx="2898775" cy="40927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200" dirty="0">
                  <a:solidFill>
                    <a:srgbClr val="FFFFFF"/>
                  </a:solidFill>
                  <a:latin typeface="Open Sans"/>
                  <a:cs typeface="Open Sans"/>
                </a:rPr>
                <a:t>¿Hay una relación estadística entre los procesos, las interacciones operacionales, los indicadores de resultados y los indicadores de accidentes? </a:t>
              </a:r>
            </a:p>
          </p:txBody>
        </p:sp>
        <p:sp>
          <p:nvSpPr>
            <p:cNvPr id="115" name="Rectangle 114"/>
            <p:cNvSpPr/>
            <p:nvPr/>
          </p:nvSpPr>
          <p:spPr>
            <a:xfrm>
              <a:off x="219075" y="3163522"/>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400" dirty="0">
                  <a:solidFill>
                    <a:srgbClr val="FFFFFF"/>
                  </a:solidFill>
                  <a:latin typeface="Open Sans"/>
                  <a:cs typeface="Open Sans"/>
                </a:rPr>
                <a:t>¿Tiene el SPI una definición clara, que no está abierta a la interpretación?</a:t>
              </a:r>
            </a:p>
          </p:txBody>
        </p:sp>
        <p:sp>
          <p:nvSpPr>
            <p:cNvPr id="116" name="Rectangle 115"/>
            <p:cNvSpPr/>
            <p:nvPr/>
          </p:nvSpPr>
          <p:spPr>
            <a:xfrm>
              <a:off x="219075" y="3592570"/>
              <a:ext cx="2898775" cy="3029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r>
                <a:rPr lang="es-PE" sz="1400" dirty="0">
                  <a:solidFill>
                    <a:srgbClr val="FFFFFF"/>
                  </a:solidFill>
                  <a:latin typeface="Open Sans"/>
                  <a:cs typeface="Open Sans"/>
                </a:rPr>
                <a:t>¿Los cambios en el SPI estimularán acciones que conduzcan a mejoras?</a:t>
              </a:r>
            </a:p>
          </p:txBody>
        </p:sp>
      </p:grpSp>
      <p:grpSp>
        <p:nvGrpSpPr>
          <p:cNvPr id="5" name="Group 4"/>
          <p:cNvGrpSpPr/>
          <p:nvPr/>
        </p:nvGrpSpPr>
        <p:grpSpPr>
          <a:xfrm>
            <a:off x="6926792" y="1036321"/>
            <a:ext cx="3595434" cy="5082817"/>
            <a:chOff x="5568950" y="1414291"/>
            <a:chExt cx="3384550" cy="2207917"/>
          </a:xfr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0800000" scaled="1"/>
            <a:tileRect/>
          </a:gradFill>
        </p:grpSpPr>
        <p:grpSp>
          <p:nvGrpSpPr>
            <p:cNvPr id="83" name="Group 100"/>
            <p:cNvGrpSpPr>
              <a:grpSpLocks/>
            </p:cNvGrpSpPr>
            <p:nvPr/>
          </p:nvGrpSpPr>
          <p:grpSpPr bwMode="auto">
            <a:xfrm flipH="1">
              <a:off x="5568950" y="1613586"/>
              <a:ext cx="1212850" cy="1811471"/>
              <a:chOff x="2369261" y="1924050"/>
              <a:chExt cx="1211428" cy="1811471"/>
            </a:xfrm>
            <a:grpFill/>
          </p:grpSpPr>
          <p:cxnSp>
            <p:nvCxnSpPr>
              <p:cNvPr id="88" name="Straight Connector 87"/>
              <p:cNvCxnSpPr/>
              <p:nvPr/>
            </p:nvCxnSpPr>
            <p:spPr>
              <a:xfrm>
                <a:off x="2369261" y="1924050"/>
                <a:ext cx="995781"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3365042" y="1924050"/>
                <a:ext cx="0" cy="9731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3365042" y="2897188"/>
                <a:ext cx="215647"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2369261" y="2355850"/>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3301617" y="2352675"/>
                <a:ext cx="0" cy="579438"/>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301617" y="2938463"/>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301617" y="3078950"/>
                <a:ext cx="279072"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flipH="1">
                <a:off x="3301617" y="3075775"/>
                <a:ext cx="0" cy="659746"/>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2369261" y="3735521"/>
                <a:ext cx="932356"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369261" y="3243336"/>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2369261" y="2780821"/>
                <a:ext cx="875273"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244534" y="2779713"/>
                <a:ext cx="0" cy="204787"/>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3244534" y="2982913"/>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3244534" y="3006725"/>
                <a:ext cx="336155" cy="0"/>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H="1">
                <a:off x="3244534" y="3009900"/>
                <a:ext cx="0" cy="233436"/>
              </a:xfrm>
              <a:prstGeom prst="line">
                <a:avLst/>
              </a:prstGeom>
              <a:grpFill/>
              <a:ln>
                <a:solidFill>
                  <a:schemeClr val="tx2"/>
                </a:solidFill>
                <a:prstDash val="sysDash"/>
              </a:ln>
            </p:spPr>
            <p:style>
              <a:lnRef idx="1">
                <a:schemeClr val="dk1"/>
              </a:lnRef>
              <a:fillRef idx="0">
                <a:schemeClr val="dk1"/>
              </a:fillRef>
              <a:effectRef idx="0">
                <a:schemeClr val="dk1"/>
              </a:effectRef>
              <a:fontRef idx="minor">
                <a:schemeClr val="tx1"/>
              </a:fontRef>
            </p:style>
          </p:cxnSp>
        </p:grpSp>
        <p:sp>
          <p:nvSpPr>
            <p:cNvPr id="119" name="Rectangle 118"/>
            <p:cNvSpPr/>
            <p:nvPr/>
          </p:nvSpPr>
          <p:spPr>
            <a:xfrm>
              <a:off x="6035676" y="1414291"/>
              <a:ext cx="2917824" cy="37184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1400" dirty="0">
                  <a:solidFill>
                    <a:srgbClr val="FFFFFF"/>
                  </a:solidFill>
                  <a:latin typeface="Open Sans"/>
                  <a:cs typeface="Open Sans"/>
                </a:rPr>
                <a:t>¿Es fácil comunicar el significado y el cálculo del SPI a la alta dirección?</a:t>
              </a:r>
            </a:p>
          </p:txBody>
        </p:sp>
        <p:sp>
          <p:nvSpPr>
            <p:cNvPr id="120" name="Rectangle 119"/>
            <p:cNvSpPr/>
            <p:nvPr/>
          </p:nvSpPr>
          <p:spPr>
            <a:xfrm>
              <a:off x="6035676" y="1853546"/>
              <a:ext cx="2917824" cy="36295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1400" dirty="0">
                  <a:solidFill>
                    <a:srgbClr val="FFFFFF"/>
                  </a:solidFill>
                  <a:latin typeface="Open Sans"/>
                  <a:cs typeface="Open Sans"/>
                </a:rPr>
                <a:t>¿El SPI responderá rápidamente al cambio?</a:t>
              </a:r>
            </a:p>
          </p:txBody>
        </p:sp>
        <p:sp>
          <p:nvSpPr>
            <p:cNvPr id="121" name="Rectangle 120"/>
            <p:cNvSpPr/>
            <p:nvPr/>
          </p:nvSpPr>
          <p:spPr>
            <a:xfrm>
              <a:off x="6035676" y="2292959"/>
              <a:ext cx="2917824" cy="36907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1400" dirty="0">
                  <a:solidFill>
                    <a:srgbClr val="FFFFFF"/>
                  </a:solidFill>
                  <a:latin typeface="Open Sans"/>
                  <a:cs typeface="Open Sans"/>
                </a:rPr>
                <a:t>¿El beneficio del SPI justifica el costo requerido para recopilarlo, analizarlo y notificarlo?</a:t>
              </a:r>
            </a:p>
          </p:txBody>
        </p:sp>
        <p:sp>
          <p:nvSpPr>
            <p:cNvPr id="122" name="Rectangle 121"/>
            <p:cNvSpPr/>
            <p:nvPr/>
          </p:nvSpPr>
          <p:spPr>
            <a:xfrm>
              <a:off x="6035676" y="2742087"/>
              <a:ext cx="2917824" cy="361862"/>
            </a:xfrm>
            <a:prstGeom prst="rect">
              <a:avLst/>
            </a:prstGeom>
            <a:gr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1400" dirty="0">
                  <a:solidFill>
                    <a:srgbClr val="FFFFFF"/>
                  </a:solidFill>
                  <a:latin typeface="Open Sans"/>
                  <a:cs typeface="Open Sans"/>
                </a:rPr>
                <a:t>¿El SPI proporciona una medida que sea significativa y representativa del propósito original de la actividad?</a:t>
              </a:r>
            </a:p>
          </p:txBody>
        </p:sp>
        <p:sp>
          <p:nvSpPr>
            <p:cNvPr id="123" name="Rectangle 122"/>
            <p:cNvSpPr/>
            <p:nvPr/>
          </p:nvSpPr>
          <p:spPr>
            <a:xfrm>
              <a:off x="6035676" y="3199785"/>
              <a:ext cx="2917824" cy="42242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1400" dirty="0">
                  <a:solidFill>
                    <a:srgbClr val="FFFFFF"/>
                  </a:solidFill>
                  <a:latin typeface="Open Sans"/>
                  <a:cs typeface="Open Sans"/>
                </a:rPr>
                <a:t>¿El SPI promueve el comportamiento deseado (como apoyar la notificación de incidentes)?</a:t>
              </a:r>
            </a:p>
          </p:txBody>
        </p:sp>
      </p:grpSp>
      <p:sp>
        <p:nvSpPr>
          <p:cNvPr id="52" name="TextBox 51">
            <a:extLst>
              <a:ext uri="{FF2B5EF4-FFF2-40B4-BE49-F238E27FC236}">
                <a16:creationId xmlns:a16="http://schemas.microsoft.com/office/drawing/2014/main" id="{38984793-C5B5-4F69-AC2A-F0896B1A4587}"/>
              </a:ext>
            </a:extLst>
          </p:cNvPr>
          <p:cNvSpPr txBox="1"/>
          <p:nvPr/>
        </p:nvSpPr>
        <p:spPr>
          <a:xfrm>
            <a:off x="1524001" y="1"/>
            <a:ext cx="9143999" cy="584775"/>
          </a:xfrm>
          <a:prstGeom prst="rect">
            <a:avLst/>
          </a:prstGeom>
          <a:noFill/>
        </p:spPr>
        <p:txBody>
          <a:bodyPr wrap="square" rtlCol="0">
            <a:spAutoFit/>
          </a:bodyPr>
          <a:lstStyle/>
          <a:p>
            <a:pPr algn="ctr" defTabSz="457200"/>
            <a:r>
              <a:rPr lang="es-PE" sz="3200" b="1" dirty="0">
                <a:solidFill>
                  <a:schemeClr val="tx1">
                    <a:lumMod val="50000"/>
                  </a:schemeClr>
                </a:solidFill>
                <a:latin typeface="Calibri"/>
              </a:rPr>
              <a:t>Validez de los indicadores</a:t>
            </a:r>
          </a:p>
        </p:txBody>
      </p:sp>
    </p:spTree>
    <p:extLst>
      <p:ext uri="{BB962C8B-B14F-4D97-AF65-F5344CB8AC3E}">
        <p14:creationId xmlns:p14="http://schemas.microsoft.com/office/powerpoint/2010/main" val="1488217483"/>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3689" y="1470573"/>
            <a:ext cx="9437511" cy="4247317"/>
          </a:xfrm>
          <a:prstGeom prst="rect">
            <a:avLst/>
          </a:prstGeom>
        </p:spPr>
        <p:txBody>
          <a:bodyPr wrap="square">
            <a:spAutoFit/>
          </a:bodyPr>
          <a:lstStyle/>
          <a:p>
            <a:pPr algn="ctr" defTabSz="457200"/>
            <a:r>
              <a:rPr lang="es-PE" sz="5400" b="1" dirty="0">
                <a:solidFill>
                  <a:schemeClr val="tx1">
                    <a:lumMod val="50000"/>
                  </a:schemeClr>
                </a:solidFill>
                <a:latin typeface="Calibri"/>
              </a:rPr>
              <a:t>Los indicadores deberían enfocarse en parámetros que son </a:t>
            </a:r>
            <a:r>
              <a:rPr lang="es-PE" sz="5400" b="1" dirty="0">
                <a:solidFill>
                  <a:srgbClr val="C00000"/>
                </a:solidFill>
                <a:latin typeface="Calibri"/>
              </a:rPr>
              <a:t>importantes</a:t>
            </a:r>
            <a:r>
              <a:rPr lang="es-PE" sz="5400" b="1" dirty="0">
                <a:solidFill>
                  <a:schemeClr val="tx1">
                    <a:lumMod val="50000"/>
                  </a:schemeClr>
                </a:solidFill>
                <a:latin typeface="Calibri"/>
              </a:rPr>
              <a:t>, en lugar de parámetros que son fáciles de conseguir. </a:t>
            </a:r>
            <a:endParaRPr lang="es-PE" sz="5400" i="1" dirty="0">
              <a:solidFill>
                <a:schemeClr val="tx1">
                  <a:lumMod val="50000"/>
                </a:schemeClr>
              </a:solidFill>
              <a:latin typeface="Calibri"/>
            </a:endParaRPr>
          </a:p>
        </p:txBody>
      </p:sp>
      <p:sp>
        <p:nvSpPr>
          <p:cNvPr id="9" name="TextBox 8">
            <a:extLst>
              <a:ext uri="{FF2B5EF4-FFF2-40B4-BE49-F238E27FC236}">
                <a16:creationId xmlns:a16="http://schemas.microsoft.com/office/drawing/2014/main" id="{957487A9-E840-44FF-9BB1-6BFCE62D7E31}"/>
              </a:ext>
            </a:extLst>
          </p:cNvPr>
          <p:cNvSpPr txBox="1"/>
          <p:nvPr/>
        </p:nvSpPr>
        <p:spPr>
          <a:xfrm>
            <a:off x="1580446" y="0"/>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281516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6" name="Table 15"/>
          <p:cNvGraphicFramePr>
            <a:graphicFrameLocks noGrp="1"/>
          </p:cNvGraphicFramePr>
          <p:nvPr>
            <p:extLst>
              <p:ext uri="{D42A27DB-BD31-4B8C-83A1-F6EECF244321}">
                <p14:modId xmlns:p14="http://schemas.microsoft.com/office/powerpoint/2010/main" val="4008984102"/>
              </p:ext>
            </p:extLst>
          </p:nvPr>
        </p:nvGraphicFramePr>
        <p:xfrm>
          <a:off x="1253066" y="1388533"/>
          <a:ext cx="9742311" cy="4876800"/>
        </p:xfrm>
        <a:graphic>
          <a:graphicData uri="http://schemas.openxmlformats.org/drawingml/2006/table">
            <a:tbl>
              <a:tblPr firstRow="1" bandRow="1"/>
              <a:tblGrid>
                <a:gridCol w="3247437">
                  <a:extLst>
                    <a:ext uri="{9D8B030D-6E8A-4147-A177-3AD203B41FA5}">
                      <a16:colId xmlns:a16="http://schemas.microsoft.com/office/drawing/2014/main" val="20000"/>
                    </a:ext>
                  </a:extLst>
                </a:gridCol>
                <a:gridCol w="3247437">
                  <a:extLst>
                    <a:ext uri="{9D8B030D-6E8A-4147-A177-3AD203B41FA5}">
                      <a16:colId xmlns:a16="http://schemas.microsoft.com/office/drawing/2014/main" val="20001"/>
                    </a:ext>
                  </a:extLst>
                </a:gridCol>
                <a:gridCol w="3247437">
                  <a:extLst>
                    <a:ext uri="{9D8B030D-6E8A-4147-A177-3AD203B41FA5}">
                      <a16:colId xmlns:a16="http://schemas.microsoft.com/office/drawing/2014/main" val="20002"/>
                    </a:ext>
                  </a:extLst>
                </a:gridCol>
              </a:tblGrid>
              <a:tr h="8718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 (2017)</a:t>
                      </a:r>
                      <a:endParaRPr lang="es-PE" sz="2400" noProof="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3367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noProof="0" dirty="0" smtClean="0">
                          <a:solidFill>
                            <a:schemeClr val="tx1">
                              <a:lumMod val="50000"/>
                            </a:schemeClr>
                          </a:solidFill>
                        </a:rPr>
                        <a:t>Salidas de pista </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100 </a:t>
                      </a:r>
                      <a:r>
                        <a:rPr lang="es-PE" sz="2400" noProof="0" dirty="0" err="1" smtClean="0">
                          <a:solidFill>
                            <a:schemeClr val="tx1">
                              <a:lumMod val="50000"/>
                            </a:schemeClr>
                          </a:solidFill>
                        </a:rPr>
                        <a:t>SdP</a:t>
                      </a:r>
                      <a:r>
                        <a:rPr lang="es-PE" sz="2400" noProof="0" dirty="0" smtClean="0">
                          <a:solidFill>
                            <a:schemeClr val="tx1">
                              <a:lumMod val="50000"/>
                            </a:schemeClr>
                          </a:solidFill>
                        </a:rPr>
                        <a:t>/1,000,000</a:t>
                      </a:r>
                      <a:r>
                        <a:rPr lang="es-PE" sz="2400" baseline="0" noProof="0" dirty="0" smtClean="0">
                          <a:solidFill>
                            <a:schemeClr val="tx1">
                              <a:lumMod val="50000"/>
                            </a:schemeClr>
                          </a:solidFill>
                        </a:rPr>
                        <a:t> Aterrizajes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noProof="0" dirty="0" smtClean="0">
                          <a:solidFill>
                            <a:schemeClr val="tx1">
                              <a:lumMod val="50000"/>
                            </a:schemeClr>
                          </a:solidFill>
                        </a:rPr>
                        <a:t>Reducir 50% SdP 4 años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261214">
                <a:tc>
                  <a:txBody>
                    <a:bodyPr/>
                    <a:lstStyle/>
                    <a:p>
                      <a:pPr algn="l"/>
                      <a:r>
                        <a:rPr lang="es-PE" sz="2400" noProof="0" dirty="0" smtClean="0">
                          <a:solidFill>
                            <a:schemeClr val="tx1">
                              <a:lumMod val="50000"/>
                            </a:schemeClr>
                          </a:solidFill>
                        </a:rPr>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solidFill>
                            <a:schemeClr val="tx1">
                              <a:lumMod val="50000"/>
                            </a:schemeClr>
                          </a:solidFill>
                        </a:rPr>
                        <a:t>17 FUCC/1,000 </a:t>
                      </a:r>
                      <a:r>
                        <a:rPr lang="es-PE" sz="2400" noProof="0" dirty="0" err="1" smtClean="0">
                          <a:solidFill>
                            <a:schemeClr val="tx1">
                              <a:lumMod val="50000"/>
                            </a:schemeClr>
                          </a:solidFill>
                        </a:rPr>
                        <a:t>ovehhauls</a:t>
                      </a:r>
                      <a:endParaRPr lang="es-PE" sz="2400" noProof="0" dirty="0" smtClean="0">
                        <a:solidFill>
                          <a:schemeClr val="tx1">
                            <a:lumMod val="50000"/>
                          </a:schemeClr>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solidFill>
                            <a:schemeClr val="tx1">
                              <a:lumMod val="50000"/>
                            </a:schemeClr>
                          </a:solidFill>
                        </a:rPr>
                        <a:t>Reducir 70% FFCU 4 años</a:t>
                      </a:r>
                      <a:endParaRPr lang="es-PE" sz="2400" noProof="0" dirty="0">
                        <a:solidFill>
                          <a:schemeClr val="tx1">
                            <a:lumMod val="50000"/>
                          </a:schemeClr>
                        </a:solidFill>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40696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noProof="0" dirty="0" smtClean="0">
                          <a:solidFill>
                            <a:schemeClr val="tx1">
                              <a:lumMod val="50000"/>
                            </a:schemeClr>
                          </a:solidFill>
                        </a:rPr>
                        <a:t>IFSD</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9 IFSD/100,000 HdV</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noProof="0" dirty="0" smtClean="0">
                          <a:solidFill>
                            <a:schemeClr val="tx1">
                              <a:lumMod val="50000"/>
                            </a:schemeClr>
                          </a:solidFill>
                        </a:rPr>
                        <a:t>Reducir</a:t>
                      </a:r>
                      <a:r>
                        <a:rPr lang="es-PE" sz="2400" baseline="0" noProof="0" dirty="0" smtClean="0">
                          <a:solidFill>
                            <a:schemeClr val="tx1">
                              <a:lumMod val="50000"/>
                            </a:schemeClr>
                          </a:solidFill>
                        </a:rPr>
                        <a:t> 50%  IFSD 4 años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668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7" name="Table 16"/>
          <p:cNvGraphicFramePr>
            <a:graphicFrameLocks noGrp="1"/>
          </p:cNvGraphicFramePr>
          <p:nvPr>
            <p:extLst>
              <p:ext uri="{D42A27DB-BD31-4B8C-83A1-F6EECF244321}">
                <p14:modId xmlns:p14="http://schemas.microsoft.com/office/powerpoint/2010/main" val="1533238833"/>
              </p:ext>
            </p:extLst>
          </p:nvPr>
        </p:nvGraphicFramePr>
        <p:xfrm>
          <a:off x="1524003" y="1433689"/>
          <a:ext cx="9313332" cy="5067610"/>
        </p:xfrm>
        <a:graphic>
          <a:graphicData uri="http://schemas.openxmlformats.org/drawingml/2006/table">
            <a:tbl>
              <a:tblPr firstRow="1" bandRow="1"/>
              <a:tblGrid>
                <a:gridCol w="2328333">
                  <a:extLst>
                    <a:ext uri="{9D8B030D-6E8A-4147-A177-3AD203B41FA5}">
                      <a16:colId xmlns:a16="http://schemas.microsoft.com/office/drawing/2014/main" val="20000"/>
                    </a:ext>
                  </a:extLst>
                </a:gridCol>
                <a:gridCol w="2328333">
                  <a:extLst>
                    <a:ext uri="{9D8B030D-6E8A-4147-A177-3AD203B41FA5}">
                      <a16:colId xmlns:a16="http://schemas.microsoft.com/office/drawing/2014/main" val="20001"/>
                    </a:ext>
                  </a:extLst>
                </a:gridCol>
                <a:gridCol w="2328333">
                  <a:extLst>
                    <a:ext uri="{9D8B030D-6E8A-4147-A177-3AD203B41FA5}">
                      <a16:colId xmlns:a16="http://schemas.microsoft.com/office/drawing/2014/main" val="20002"/>
                    </a:ext>
                  </a:extLst>
                </a:gridCol>
                <a:gridCol w="2328333">
                  <a:extLst>
                    <a:ext uri="{9D8B030D-6E8A-4147-A177-3AD203B41FA5}">
                      <a16:colId xmlns:a16="http://schemas.microsoft.com/office/drawing/2014/main" val="20003"/>
                    </a:ext>
                  </a:extLst>
                </a:gridCol>
              </a:tblGrid>
              <a:tr h="103098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 (2017)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2600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Salidas de pista </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100 </a:t>
                      </a:r>
                      <a:r>
                        <a:rPr lang="es-PE" sz="2400" noProof="0" dirty="0" err="1" smtClean="0">
                          <a:solidFill>
                            <a:schemeClr val="tx1">
                              <a:lumMod val="50000"/>
                            </a:schemeClr>
                          </a:solidFill>
                        </a:rPr>
                        <a:t>SdP</a:t>
                      </a:r>
                      <a:r>
                        <a:rPr lang="es-PE" sz="2400" noProof="0" dirty="0" smtClean="0">
                          <a:solidFill>
                            <a:schemeClr val="tx1">
                              <a:lumMod val="50000"/>
                            </a:schemeClr>
                          </a:solidFill>
                        </a:rPr>
                        <a:t>/1,000,000</a:t>
                      </a:r>
                      <a:r>
                        <a:rPr lang="es-PE" sz="2400" baseline="0" noProof="0" dirty="0" smtClean="0">
                          <a:solidFill>
                            <a:schemeClr val="tx1">
                              <a:lumMod val="50000"/>
                            </a:schemeClr>
                          </a:solidFill>
                        </a:rPr>
                        <a:t> Aterrizajes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Reducir 50% SdP 4 años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89946">
                <a:tc>
                  <a:txBody>
                    <a:bodyPr/>
                    <a:lstStyle/>
                    <a:p>
                      <a:pPr algn="ctr"/>
                      <a:r>
                        <a:rPr lang="es-PE" sz="2400" noProof="0" dirty="0" smtClean="0">
                          <a:solidFill>
                            <a:schemeClr val="tx1">
                              <a:lumMod val="50000"/>
                            </a:schemeClr>
                          </a:solidFill>
                        </a:rPr>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solidFill>
                            <a:schemeClr val="tx1">
                              <a:lumMod val="50000"/>
                            </a:schemeClr>
                          </a:solidFill>
                        </a:rPr>
                        <a:t>17 FUCC/1,000 ovehhaul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solidFill>
                            <a:schemeClr val="tx1">
                              <a:lumMod val="50000"/>
                            </a:schemeClr>
                          </a:solidFill>
                        </a:rPr>
                        <a:t>Reducir 70% FFCU 4 años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222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IFSD</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9 IFSD/100,000 Horas de</a:t>
                      </a:r>
                      <a:r>
                        <a:rPr lang="es-PE" sz="2400" baseline="0" noProof="0" dirty="0" smtClean="0">
                          <a:solidFill>
                            <a:schemeClr val="tx1">
                              <a:lumMod val="50000"/>
                            </a:schemeClr>
                          </a:solidFill>
                        </a:rPr>
                        <a:t> </a:t>
                      </a:r>
                      <a:r>
                        <a:rPr lang="es-PE" sz="2400" noProof="0" dirty="0" smtClean="0">
                          <a:solidFill>
                            <a:schemeClr val="tx1">
                              <a:lumMod val="50000"/>
                            </a:schemeClr>
                          </a:solidFill>
                        </a:rPr>
                        <a:t>Vuelo</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solidFill>
                            <a:schemeClr val="tx1">
                              <a:lumMod val="50000"/>
                            </a:schemeClr>
                          </a:solidFill>
                        </a:rPr>
                        <a:t>Reducir</a:t>
                      </a:r>
                      <a:r>
                        <a:rPr lang="es-PE" sz="2400" baseline="0" noProof="0" dirty="0" smtClean="0">
                          <a:solidFill>
                            <a:schemeClr val="tx1">
                              <a:lumMod val="50000"/>
                            </a:schemeClr>
                          </a:solidFill>
                        </a:rPr>
                        <a:t> 50%  IFSD 4 años</a:t>
                      </a:r>
                      <a:endParaRPr lang="es-PE" sz="24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853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6" name="Table 15"/>
          <p:cNvGraphicFramePr>
            <a:graphicFrameLocks noGrp="1"/>
          </p:cNvGraphicFramePr>
          <p:nvPr>
            <p:extLst>
              <p:ext uri="{D42A27DB-BD31-4B8C-83A1-F6EECF244321}">
                <p14:modId xmlns:p14="http://schemas.microsoft.com/office/powerpoint/2010/main" val="1623586448"/>
              </p:ext>
            </p:extLst>
          </p:nvPr>
        </p:nvGraphicFramePr>
        <p:xfrm>
          <a:off x="1140179" y="1490134"/>
          <a:ext cx="10205156" cy="4888088"/>
        </p:xfrm>
        <a:graphic>
          <a:graphicData uri="http://schemas.openxmlformats.org/drawingml/2006/table">
            <a:tbl>
              <a:tblPr firstRow="1" bandRow="1"/>
              <a:tblGrid>
                <a:gridCol w="2551289">
                  <a:extLst>
                    <a:ext uri="{9D8B030D-6E8A-4147-A177-3AD203B41FA5}">
                      <a16:colId xmlns:a16="http://schemas.microsoft.com/office/drawing/2014/main" val="20000"/>
                    </a:ext>
                  </a:extLst>
                </a:gridCol>
                <a:gridCol w="2551289">
                  <a:extLst>
                    <a:ext uri="{9D8B030D-6E8A-4147-A177-3AD203B41FA5}">
                      <a16:colId xmlns:a16="http://schemas.microsoft.com/office/drawing/2014/main" val="20001"/>
                    </a:ext>
                  </a:extLst>
                </a:gridCol>
                <a:gridCol w="2551289">
                  <a:extLst>
                    <a:ext uri="{9D8B030D-6E8A-4147-A177-3AD203B41FA5}">
                      <a16:colId xmlns:a16="http://schemas.microsoft.com/office/drawing/2014/main" val="20002"/>
                    </a:ext>
                  </a:extLst>
                </a:gridCol>
                <a:gridCol w="2551289">
                  <a:extLst>
                    <a:ext uri="{9D8B030D-6E8A-4147-A177-3AD203B41FA5}">
                      <a16:colId xmlns:a16="http://schemas.microsoft.com/office/drawing/2014/main" val="20003"/>
                    </a:ext>
                  </a:extLst>
                </a:gridCol>
              </a:tblGrid>
              <a:tr h="94543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15553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Salidas de pista </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100 </a:t>
                      </a:r>
                      <a:r>
                        <a:rPr lang="es-PE" sz="2000" noProof="0" dirty="0" err="1" smtClean="0">
                          <a:solidFill>
                            <a:schemeClr val="tx1">
                              <a:lumMod val="50000"/>
                            </a:schemeClr>
                          </a:solidFill>
                        </a:rPr>
                        <a:t>SdP</a:t>
                      </a:r>
                      <a:r>
                        <a:rPr lang="es-PE" sz="2000" noProof="0" dirty="0" smtClean="0">
                          <a:solidFill>
                            <a:schemeClr val="tx1">
                              <a:lumMod val="50000"/>
                            </a:schemeClr>
                          </a:solidFill>
                        </a:rPr>
                        <a:t>/1,000,000</a:t>
                      </a:r>
                      <a:r>
                        <a:rPr lang="es-PE" sz="2000" baseline="0" noProof="0" dirty="0" smtClean="0">
                          <a:solidFill>
                            <a:schemeClr val="tx1">
                              <a:lumMod val="50000"/>
                            </a:schemeClr>
                          </a:solidFill>
                        </a:rPr>
                        <a:t> Aterrizajes</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Reducir 50% SdP en 4 años</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 de Salidas de Pista/1,000.000</a:t>
                      </a:r>
                      <a:r>
                        <a:rPr lang="es-PE" sz="2000" baseline="0" noProof="0" dirty="0" smtClean="0">
                          <a:solidFill>
                            <a:schemeClr val="tx1">
                              <a:lumMod val="50000"/>
                            </a:schemeClr>
                          </a:solidFill>
                        </a:rPr>
                        <a:t> de aterrizajes/año</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316444">
                <a:tc>
                  <a:txBody>
                    <a:bodyPr/>
                    <a:lstStyle/>
                    <a:p>
                      <a:pPr algn="ctr"/>
                      <a:r>
                        <a:rPr lang="es-PE" sz="2000" noProof="0" dirty="0" smtClean="0">
                          <a:solidFill>
                            <a:schemeClr val="tx1">
                              <a:lumMod val="50000"/>
                            </a:schemeClr>
                          </a:solidFill>
                        </a:rPr>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solidFill>
                            <a:schemeClr val="tx1">
                              <a:lumMod val="50000"/>
                            </a:schemeClr>
                          </a:solidFill>
                        </a:rPr>
                        <a:t>17 FUCC/1,000 ovehhaul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000" noProof="0" dirty="0" smtClean="0">
                          <a:solidFill>
                            <a:schemeClr val="tx1">
                              <a:lumMod val="50000"/>
                            </a:schemeClr>
                          </a:solidFill>
                        </a:rPr>
                        <a:t>Reducir 70% FFCU 4 años</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 de fallas de FCU/1,000</a:t>
                      </a:r>
                      <a:r>
                        <a:rPr lang="es-PE" sz="2000" baseline="0" noProof="0" dirty="0" smtClean="0">
                          <a:solidFill>
                            <a:schemeClr val="tx1">
                              <a:lumMod val="50000"/>
                            </a:schemeClr>
                          </a:solidFill>
                        </a:rPr>
                        <a:t> OVH/año</a:t>
                      </a:r>
                      <a:endParaRPr lang="es-PE" sz="2000" noProof="0" dirty="0">
                        <a:solidFill>
                          <a:schemeClr val="tx1">
                            <a:lumMod val="50000"/>
                          </a:schemeClr>
                        </a:solidFill>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47067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IFSD</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9 IFSD/100,000 Horas de</a:t>
                      </a:r>
                      <a:r>
                        <a:rPr lang="es-PE" sz="2000" baseline="0" noProof="0" dirty="0" smtClean="0">
                          <a:solidFill>
                            <a:schemeClr val="tx1">
                              <a:lumMod val="50000"/>
                            </a:schemeClr>
                          </a:solidFill>
                        </a:rPr>
                        <a:t> </a:t>
                      </a:r>
                      <a:r>
                        <a:rPr lang="es-PE" sz="2000" noProof="0" dirty="0" smtClean="0">
                          <a:solidFill>
                            <a:schemeClr val="tx1">
                              <a:lumMod val="50000"/>
                            </a:schemeClr>
                          </a:solidFill>
                        </a:rPr>
                        <a:t>Vuelo</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Reducir</a:t>
                      </a:r>
                      <a:r>
                        <a:rPr lang="es-PE" sz="2000" baseline="0" noProof="0" dirty="0" smtClean="0">
                          <a:solidFill>
                            <a:schemeClr val="tx1">
                              <a:lumMod val="50000"/>
                            </a:schemeClr>
                          </a:solidFill>
                        </a:rPr>
                        <a:t> 50%  IFSD en 3 años</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000" noProof="0" dirty="0" smtClean="0">
                          <a:solidFill>
                            <a:schemeClr val="tx1">
                              <a:lumMod val="50000"/>
                            </a:schemeClr>
                          </a:solidFill>
                        </a:rPr>
                        <a:t>#IFSD/100,000</a:t>
                      </a:r>
                      <a:r>
                        <a:rPr lang="es-PE" sz="2000" baseline="0" noProof="0" dirty="0" smtClean="0">
                          <a:solidFill>
                            <a:schemeClr val="tx1">
                              <a:lumMod val="50000"/>
                            </a:schemeClr>
                          </a:solidFill>
                        </a:rPr>
                        <a:t> </a:t>
                      </a:r>
                      <a:r>
                        <a:rPr lang="es-PE" sz="2000" baseline="0" noProof="0" dirty="0" err="1" smtClean="0">
                          <a:solidFill>
                            <a:schemeClr val="tx1">
                              <a:lumMod val="50000"/>
                            </a:schemeClr>
                          </a:solidFill>
                        </a:rPr>
                        <a:t>HdV</a:t>
                      </a:r>
                      <a:r>
                        <a:rPr lang="es-PE" sz="2000" baseline="0" noProof="0" dirty="0" smtClean="0">
                          <a:solidFill>
                            <a:schemeClr val="tx1">
                              <a:lumMod val="50000"/>
                            </a:schemeClr>
                          </a:solidFill>
                        </a:rPr>
                        <a:t>/año</a:t>
                      </a:r>
                      <a:endParaRPr lang="es-PE" sz="2000" noProof="0" dirty="0">
                        <a:solidFill>
                          <a:schemeClr val="tx1">
                            <a:lumMod val="50000"/>
                          </a:schemeClr>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0628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
        <p:nvSpPr>
          <p:cNvPr id="17" name="TextBox 16"/>
          <p:cNvSpPr txBox="1"/>
          <p:nvPr/>
        </p:nvSpPr>
        <p:spPr>
          <a:xfrm>
            <a:off x="1365956" y="1630680"/>
            <a:ext cx="10035822" cy="3862596"/>
          </a:xfrm>
          <a:prstGeom prst="rect">
            <a:avLst/>
          </a:prstGeom>
          <a:noFill/>
        </p:spPr>
        <p:txBody>
          <a:bodyPr wrap="square" rtlCol="0">
            <a:spAutoFit/>
          </a:bodyPr>
          <a:lstStyle/>
          <a:p>
            <a:pPr algn="just" defTabSz="457200" fontAlgn="base">
              <a:lnSpc>
                <a:spcPct val="120000"/>
              </a:lnSpc>
              <a:spcBef>
                <a:spcPct val="20000"/>
              </a:spcBef>
              <a:spcAft>
                <a:spcPct val="0"/>
              </a:spcAft>
            </a:pPr>
            <a:r>
              <a:rPr lang="es-PE" sz="2400" dirty="0">
                <a:solidFill>
                  <a:schemeClr val="tx1">
                    <a:lumMod val="50000"/>
                  </a:schemeClr>
                </a:solidFill>
                <a:latin typeface="Open Sans"/>
                <a:ea typeface="ＭＳ Ｐゴシック" charset="0"/>
              </a:rPr>
              <a:t>Un indicador es un </a:t>
            </a:r>
            <a:r>
              <a:rPr lang="es-PE" sz="2400" b="1" dirty="0">
                <a:solidFill>
                  <a:srgbClr val="C00000"/>
                </a:solidFill>
                <a:latin typeface="Open Sans"/>
                <a:ea typeface="ＭＳ Ｐゴシック" charset="0"/>
              </a:rPr>
              <a:t>algoritmo o fórmula </a:t>
            </a:r>
            <a:r>
              <a:rPr lang="es-PE" sz="2400" dirty="0">
                <a:solidFill>
                  <a:schemeClr val="tx1">
                    <a:lumMod val="50000"/>
                  </a:schemeClr>
                </a:solidFill>
                <a:latin typeface="Open Sans"/>
                <a:ea typeface="ＭＳ Ｐゴシック" charset="0"/>
              </a:rPr>
              <a:t>que expresa la relación cualitativa o cuantitativa entre dos o más variables y que sirve para medir cuánto se ha logrado del objetivo.</a:t>
            </a:r>
            <a:endParaRPr lang="es-ES_tradnl" sz="2400" b="1" dirty="0">
              <a:solidFill>
                <a:schemeClr val="tx1">
                  <a:lumMod val="50000"/>
                </a:schemeClr>
              </a:solidFill>
              <a:latin typeface="Open Sans" charset="0"/>
              <a:ea typeface="ＭＳ Ｐゴシック" charset="0"/>
            </a:endParaRPr>
          </a:p>
          <a:p>
            <a:pPr algn="just" defTabSz="457200" fontAlgn="base">
              <a:spcAft>
                <a:spcPct val="0"/>
              </a:spcAft>
            </a:pPr>
            <a:endParaRPr lang="es-PE" sz="2400" dirty="0">
              <a:solidFill>
                <a:schemeClr val="tx1">
                  <a:lumMod val="50000"/>
                </a:schemeClr>
              </a:solidFill>
              <a:latin typeface="Open Sans"/>
              <a:ea typeface="ＭＳ Ｐゴシック" charset="0"/>
            </a:endParaRPr>
          </a:p>
          <a:p>
            <a:pPr algn="just" defTabSz="457200" fontAlgn="base">
              <a:spcBef>
                <a:spcPts val="600"/>
              </a:spcBef>
              <a:spcAft>
                <a:spcPct val="0"/>
              </a:spcAft>
            </a:pPr>
            <a:r>
              <a:rPr lang="es-PE" sz="2400" dirty="0" err="1">
                <a:solidFill>
                  <a:schemeClr val="tx1">
                    <a:lumMod val="50000"/>
                  </a:schemeClr>
                </a:solidFill>
                <a:latin typeface="Open Sans"/>
                <a:ea typeface="ＭＳ Ｐゴシック" charset="0"/>
              </a:rPr>
              <a:t>Acc</a:t>
            </a:r>
            <a:r>
              <a:rPr lang="es-PE" sz="2400" dirty="0">
                <a:solidFill>
                  <a:schemeClr val="tx1">
                    <a:lumMod val="50000"/>
                  </a:schemeClr>
                </a:solidFill>
                <a:latin typeface="Open Sans"/>
                <a:ea typeface="ＭＳ Ｐゴシック" charset="0"/>
              </a:rPr>
              <a:t>/Millón salidas =   </a:t>
            </a:r>
            <a:r>
              <a:rPr lang="es-PE" sz="2400" u="sng" dirty="0">
                <a:solidFill>
                  <a:schemeClr val="tx1">
                    <a:lumMod val="50000"/>
                  </a:schemeClr>
                </a:solidFill>
                <a:latin typeface="Open Sans"/>
                <a:ea typeface="ＭＳ Ｐゴシック" charset="0"/>
              </a:rPr>
              <a:t>   # accidentes  </a:t>
            </a:r>
            <a:r>
              <a:rPr lang="es-PE" sz="2400" dirty="0">
                <a:solidFill>
                  <a:schemeClr val="tx1">
                    <a:lumMod val="50000"/>
                  </a:schemeClr>
                </a:solidFill>
                <a:latin typeface="Open Sans"/>
                <a:ea typeface="ＭＳ Ｐゴシック" charset="0"/>
              </a:rPr>
              <a:t>  x 1.000.000</a:t>
            </a:r>
          </a:p>
          <a:p>
            <a:pPr algn="just" defTabSz="457200" fontAlgn="base">
              <a:spcAft>
                <a:spcPct val="0"/>
              </a:spcAft>
            </a:pPr>
            <a:r>
              <a:rPr lang="es-PE" sz="2400" dirty="0">
                <a:solidFill>
                  <a:schemeClr val="tx1">
                    <a:lumMod val="50000"/>
                  </a:schemeClr>
                </a:solidFill>
                <a:latin typeface="Open Sans"/>
                <a:ea typeface="ＭＳ Ｐゴシック" charset="0"/>
              </a:rPr>
              <a:t>                                        # salidas</a:t>
            </a:r>
          </a:p>
          <a:p>
            <a:pPr algn="just" defTabSz="457200" fontAlgn="base">
              <a:spcAft>
                <a:spcPct val="0"/>
              </a:spcAft>
            </a:pPr>
            <a:endParaRPr lang="es-PE" sz="2400" dirty="0">
              <a:solidFill>
                <a:srgbClr val="474747"/>
              </a:solidFill>
              <a:latin typeface="Open Sans"/>
              <a:ea typeface="ＭＳ Ｐゴシック" charset="0"/>
            </a:endParaRPr>
          </a:p>
          <a:p>
            <a:pPr algn="just" defTabSz="457200" fontAlgn="base">
              <a:lnSpc>
                <a:spcPct val="120000"/>
              </a:lnSpc>
              <a:spcBef>
                <a:spcPct val="20000"/>
              </a:spcBef>
              <a:spcAft>
                <a:spcPct val="0"/>
              </a:spcAft>
            </a:pPr>
            <a:r>
              <a:rPr lang="es-PE" sz="2400" dirty="0" err="1">
                <a:solidFill>
                  <a:schemeClr val="tx1">
                    <a:lumMod val="50000"/>
                  </a:schemeClr>
                </a:solidFill>
                <a:latin typeface="Open Sans"/>
                <a:ea typeface="ＭＳ Ｐゴシック" charset="0"/>
              </a:rPr>
              <a:t>Acc</a:t>
            </a:r>
            <a:r>
              <a:rPr lang="es-PE" sz="2400" dirty="0">
                <a:solidFill>
                  <a:schemeClr val="tx1">
                    <a:lumMod val="50000"/>
                  </a:schemeClr>
                </a:solidFill>
                <a:latin typeface="Open Sans"/>
                <a:ea typeface="ＭＳ Ｐゴシック" charset="0"/>
              </a:rPr>
              <a:t>/Millón salidas = </a:t>
            </a:r>
            <a:r>
              <a:rPr lang="es-PE" sz="2400" u="sng" dirty="0">
                <a:solidFill>
                  <a:schemeClr val="tx1">
                    <a:lumMod val="50000"/>
                  </a:schemeClr>
                </a:solidFill>
                <a:latin typeface="Open Sans"/>
                <a:ea typeface="ＭＳ Ｐゴシック" charset="0"/>
              </a:rPr>
              <a:t>  2 accidentes </a:t>
            </a:r>
            <a:r>
              <a:rPr lang="es-PE" sz="2400" dirty="0">
                <a:solidFill>
                  <a:schemeClr val="tx1">
                    <a:lumMod val="50000"/>
                  </a:schemeClr>
                </a:solidFill>
                <a:latin typeface="Open Sans"/>
                <a:ea typeface="ＭＳ Ｐゴシック" charset="0"/>
              </a:rPr>
              <a:t>  x 1.000.000 =</a:t>
            </a:r>
            <a:r>
              <a:rPr lang="es-PE" sz="2400" dirty="0">
                <a:solidFill>
                  <a:srgbClr val="474747"/>
                </a:solidFill>
                <a:latin typeface="Open Sans"/>
                <a:ea typeface="ＭＳ Ｐゴシック" charset="0"/>
              </a:rPr>
              <a:t> </a:t>
            </a:r>
            <a:r>
              <a:rPr lang="es-PE" sz="2400" b="1" dirty="0">
                <a:solidFill>
                  <a:srgbClr val="C00000"/>
                </a:solidFill>
                <a:latin typeface="Open Sans"/>
                <a:ea typeface="ＭＳ Ｐゴシック" charset="0"/>
              </a:rPr>
              <a:t>1.05</a:t>
            </a:r>
          </a:p>
          <a:p>
            <a:pPr algn="just" defTabSz="457200" fontAlgn="base">
              <a:spcAft>
                <a:spcPct val="0"/>
              </a:spcAft>
            </a:pPr>
            <a:r>
              <a:rPr lang="es-PE" sz="2400" dirty="0">
                <a:solidFill>
                  <a:schemeClr val="tx1">
                    <a:lumMod val="50000"/>
                  </a:schemeClr>
                </a:solidFill>
                <a:latin typeface="Open Sans"/>
                <a:ea typeface="ＭＳ Ｐゴシック" charset="0"/>
              </a:rPr>
              <a:t>                                     1.900.000</a:t>
            </a:r>
          </a:p>
        </p:txBody>
      </p:sp>
    </p:spTree>
    <p:extLst>
      <p:ext uri="{BB962C8B-B14F-4D97-AF65-F5344CB8AC3E}">
        <p14:creationId xmlns:p14="http://schemas.microsoft.com/office/powerpoint/2010/main" val="20089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493321" y="1213352"/>
            <a:ext cx="5136079" cy="5644649"/>
            <a:chOff x="121721" y="1213351"/>
            <a:chExt cx="4569392" cy="5083629"/>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0496" r="17596"/>
            <a:stretch/>
          </p:blipFill>
          <p:spPr>
            <a:xfrm>
              <a:off x="121721" y="1213351"/>
              <a:ext cx="4569392" cy="5083629"/>
            </a:xfrm>
            <a:prstGeom prst="rect">
              <a:avLst/>
            </a:prstGeom>
          </p:spPr>
        </p:pic>
        <p:sp>
          <p:nvSpPr>
            <p:cNvPr id="7" name="TextBox 6"/>
            <p:cNvSpPr txBox="1"/>
            <p:nvPr/>
          </p:nvSpPr>
          <p:spPr>
            <a:xfrm>
              <a:off x="2870752" y="2867685"/>
              <a:ext cx="965780" cy="1676980"/>
            </a:xfrm>
            <a:prstGeom prst="rect">
              <a:avLst/>
            </a:prstGeom>
            <a:noFill/>
          </p:spPr>
          <p:txBody>
            <a:bodyPr wrap="none" rtlCol="0">
              <a:spAutoFit/>
            </a:bodyPr>
            <a:lstStyle/>
            <a:p>
              <a:pPr defTabSz="457200"/>
              <a:r>
                <a:rPr lang="en-US" sz="11500" dirty="0">
                  <a:solidFill>
                    <a:srgbClr val="E72264"/>
                  </a:solidFill>
                  <a:latin typeface="Comic Sans MS" panose="030F0702030302020204" pitchFamily="66" charset="0"/>
                </a:rPr>
                <a:t>4</a:t>
              </a:r>
              <a:endParaRPr lang="es-PE" sz="11500" dirty="0">
                <a:solidFill>
                  <a:srgbClr val="E72264"/>
                </a:solidFill>
                <a:latin typeface="Comic Sans MS" panose="030F0702030302020204" pitchFamily="66" charset="0"/>
              </a:endParaRPr>
            </a:p>
          </p:txBody>
        </p:sp>
        <p:sp>
          <p:nvSpPr>
            <p:cNvPr id="8" name="Donut 7"/>
            <p:cNvSpPr/>
            <p:nvPr/>
          </p:nvSpPr>
          <p:spPr>
            <a:xfrm>
              <a:off x="2396838" y="2759122"/>
              <a:ext cx="1992086" cy="1992086"/>
            </a:xfrm>
            <a:prstGeom prst="donut">
              <a:avLst>
                <a:gd name="adj" fmla="val 6323"/>
              </a:avLst>
            </a:prstGeom>
            <a:solidFill>
              <a:srgbClr val="E7226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474747"/>
                </a:solidFill>
                <a:latin typeface="Calibri"/>
              </a:endParaRPr>
            </a:p>
          </p:txBody>
        </p:sp>
      </p:grpSp>
      <p:sp>
        <p:nvSpPr>
          <p:cNvPr id="10" name="TextBox 9"/>
          <p:cNvSpPr txBox="1"/>
          <p:nvPr/>
        </p:nvSpPr>
        <p:spPr>
          <a:xfrm>
            <a:off x="6527706" y="1905883"/>
            <a:ext cx="4087844" cy="3785652"/>
          </a:xfrm>
          <a:prstGeom prst="rect">
            <a:avLst/>
          </a:prstGeom>
          <a:noFill/>
        </p:spPr>
        <p:txBody>
          <a:bodyPr wrap="square" rtlCol="0">
            <a:spAutoFit/>
          </a:bodyPr>
          <a:lstStyle/>
          <a:p>
            <a:pPr algn="ctr" defTabSz="457200"/>
            <a:r>
              <a:rPr lang="es-PE" sz="4800" dirty="0">
                <a:solidFill>
                  <a:srgbClr val="474747"/>
                </a:solidFill>
                <a:latin typeface="Calibri"/>
              </a:rPr>
              <a:t>Definir las metas de rendimientos de la seguridad operacional </a:t>
            </a:r>
          </a:p>
        </p:txBody>
      </p:sp>
      <p:sp>
        <p:nvSpPr>
          <p:cNvPr id="12" name="TextBox 11">
            <a:extLst>
              <a:ext uri="{FF2B5EF4-FFF2-40B4-BE49-F238E27FC236}">
                <a16:creationId xmlns:a16="http://schemas.microsoft.com/office/drawing/2014/main" id="{957487A9-E840-44FF-9BB1-6BFCE62D7E31}"/>
              </a:ext>
            </a:extLst>
          </p:cNvPr>
          <p:cNvSpPr txBox="1"/>
          <p:nvPr/>
        </p:nvSpPr>
        <p:spPr>
          <a:xfrm>
            <a:off x="1524002" y="137417"/>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1509506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487A9-E840-44FF-9BB1-6BFCE62D7E31}"/>
              </a:ext>
            </a:extLst>
          </p:cNvPr>
          <p:cNvSpPr txBox="1"/>
          <p:nvPr/>
        </p:nvSpPr>
        <p:spPr>
          <a:xfrm>
            <a:off x="1524002" y="0"/>
            <a:ext cx="9143999" cy="707886"/>
          </a:xfrm>
          <a:prstGeom prst="rect">
            <a:avLst/>
          </a:prstGeom>
          <a:noFill/>
        </p:spPr>
        <p:txBody>
          <a:bodyPr wrap="square" rtlCol="0">
            <a:spAutoFit/>
          </a:bodyPr>
          <a:lstStyle/>
          <a:p>
            <a:pPr algn="ctr" defTabSz="457200"/>
            <a:r>
              <a:rPr lang="es-PE" sz="4000" b="1" dirty="0">
                <a:solidFill>
                  <a:schemeClr val="accent4"/>
                </a:solidFill>
                <a:latin typeface="Calibri"/>
              </a:rPr>
              <a:t>Para que sirven los SPIs y SPTs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455" y="2760091"/>
            <a:ext cx="8034363" cy="3626569"/>
          </a:xfrm>
          <a:prstGeom prst="rect">
            <a:avLst/>
          </a:prstGeom>
        </p:spPr>
      </p:pic>
      <p:sp>
        <p:nvSpPr>
          <p:cNvPr id="10" name="TextBox 9"/>
          <p:cNvSpPr txBox="1"/>
          <p:nvPr/>
        </p:nvSpPr>
        <p:spPr>
          <a:xfrm>
            <a:off x="3070918" y="836147"/>
            <a:ext cx="6119437" cy="769441"/>
          </a:xfrm>
          <a:prstGeom prst="rect">
            <a:avLst/>
          </a:prstGeom>
          <a:noFill/>
        </p:spPr>
        <p:txBody>
          <a:bodyPr wrap="square" rtlCol="0">
            <a:spAutoFit/>
          </a:bodyPr>
          <a:lstStyle/>
          <a:p>
            <a:pPr algn="ctr" defTabSz="457200"/>
            <a:r>
              <a:rPr lang="es-PE" sz="4400" b="1" dirty="0">
                <a:solidFill>
                  <a:srgbClr val="474747"/>
                </a:solidFill>
                <a:latin typeface="Calibri"/>
              </a:rPr>
              <a:t>DASHBOARD</a:t>
            </a:r>
          </a:p>
        </p:txBody>
      </p:sp>
      <p:sp>
        <p:nvSpPr>
          <p:cNvPr id="11" name="TextBox 10"/>
          <p:cNvSpPr txBox="1"/>
          <p:nvPr/>
        </p:nvSpPr>
        <p:spPr>
          <a:xfrm>
            <a:off x="3449045" y="1438944"/>
            <a:ext cx="5220822" cy="646331"/>
          </a:xfrm>
          <a:prstGeom prst="rect">
            <a:avLst/>
          </a:prstGeom>
          <a:noFill/>
        </p:spPr>
        <p:txBody>
          <a:bodyPr wrap="square" rtlCol="0">
            <a:spAutoFit/>
          </a:bodyPr>
          <a:lstStyle/>
          <a:p>
            <a:pPr algn="ctr" defTabSz="457200"/>
            <a:r>
              <a:rPr lang="es-PE" sz="3600" b="1" dirty="0">
                <a:solidFill>
                  <a:srgbClr val="FF0000"/>
                </a:solidFill>
                <a:latin typeface="Calibri"/>
              </a:rPr>
              <a:t>Indicadores</a:t>
            </a:r>
          </a:p>
        </p:txBody>
      </p:sp>
      <p:cxnSp>
        <p:nvCxnSpPr>
          <p:cNvPr id="12" name="Straight Arrow Connector 11"/>
          <p:cNvCxnSpPr/>
          <p:nvPr/>
        </p:nvCxnSpPr>
        <p:spPr>
          <a:xfrm flipH="1">
            <a:off x="3473329" y="2131659"/>
            <a:ext cx="1498638" cy="208375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111638" y="2213888"/>
            <a:ext cx="1110102"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971968" y="2213888"/>
            <a:ext cx="638309"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887801" y="2213889"/>
            <a:ext cx="513422" cy="178206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144512" y="2213888"/>
            <a:ext cx="1394566"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401223" y="2213888"/>
            <a:ext cx="1609648" cy="34370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841796" y="2213889"/>
            <a:ext cx="1030313" cy="178206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206048" y="2131659"/>
            <a:ext cx="1651277" cy="283329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4839979"/>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7664824" y="4608923"/>
            <a:ext cx="2667000" cy="1618621"/>
          </a:xfrm>
        </p:spPr>
        <p:txBody>
          <a:bodyPr/>
          <a:lstStyle/>
          <a:p>
            <a:endParaRPr lang="es-PE"/>
          </a:p>
        </p:txBody>
      </p:sp>
      <p:sp>
        <p:nvSpPr>
          <p:cNvPr id="6" name="Text Placeholder 5"/>
          <p:cNvSpPr>
            <a:spLocks noGrp="1"/>
          </p:cNvSpPr>
          <p:nvPr>
            <p:ph type="body" sz="quarter" idx="4294967295"/>
          </p:nvPr>
        </p:nvSpPr>
        <p:spPr>
          <a:xfrm>
            <a:off x="7664824" y="4608923"/>
            <a:ext cx="2667000" cy="1618621"/>
          </a:xfrm>
        </p:spPr>
        <p:txBody>
          <a:bodyPr/>
          <a:lstStyle/>
          <a:p>
            <a:endParaRPr lang="es-PE"/>
          </a:p>
        </p:txBody>
      </p:sp>
      <p:sp>
        <p:nvSpPr>
          <p:cNvPr id="11" name="Text Placeholder 10"/>
          <p:cNvSpPr>
            <a:spLocks noGrp="1"/>
          </p:cNvSpPr>
          <p:nvPr>
            <p:ph type="body" sz="quarter" idx="4294967295"/>
          </p:nvPr>
        </p:nvSpPr>
        <p:spPr>
          <a:xfrm>
            <a:off x="7664824" y="4608923"/>
            <a:ext cx="2667000" cy="1618621"/>
          </a:xfrm>
        </p:spPr>
        <p:txBody>
          <a:bodyPr/>
          <a:lstStyle/>
          <a:p>
            <a:endParaRPr lang="es-PE"/>
          </a:p>
        </p:txBody>
      </p:sp>
      <p:sp>
        <p:nvSpPr>
          <p:cNvPr id="4" name="Text Placeholder 3"/>
          <p:cNvSpPr>
            <a:spLocks noGrp="1"/>
          </p:cNvSpPr>
          <p:nvPr>
            <p:ph type="body" sz="quarter" idx="4294967295"/>
          </p:nvPr>
        </p:nvSpPr>
        <p:spPr>
          <a:xfrm>
            <a:off x="7664824" y="4608923"/>
            <a:ext cx="2667000" cy="1618621"/>
          </a:xfrm>
        </p:spPr>
        <p:txBody>
          <a:bodyPr/>
          <a:lstStyle/>
          <a:p>
            <a:endParaRPr lang="es-PE"/>
          </a:p>
        </p:txBody>
      </p:sp>
      <p:pic>
        <p:nvPicPr>
          <p:cNvPr id="12" name="Picture Placeholder 2"/>
          <p:cNvPicPr>
            <a:picLocks noGrp="1" noChangeAspect="1"/>
          </p:cNvPicPr>
          <p:nvPr>
            <p:ph type="pic" sz="quarter" idx="10"/>
          </p:nvPr>
        </p:nvPicPr>
        <p:blipFill>
          <a:blip r:embed="rId3">
            <a:extLst>
              <a:ext uri="{28A0092B-C50C-407E-A947-70E740481C1C}">
                <a14:useLocalDpi xmlns:a14="http://schemas.microsoft.com/office/drawing/2010/main"/>
              </a:ext>
            </a:extLst>
          </a:blip>
          <a:srcRect t="8520" b="8520"/>
          <a:stretch>
            <a:fillRect/>
          </a:stretch>
        </p:blipFill>
        <p:spPr>
          <a:xfrm>
            <a:off x="-4763" y="0"/>
            <a:ext cx="12196763" cy="6858000"/>
          </a:xfrm>
        </p:spPr>
      </p:pic>
      <p:sp>
        <p:nvSpPr>
          <p:cNvPr id="14" name="Text Placeholder 9"/>
          <p:cNvSpPr txBox="1">
            <a:spLocks/>
          </p:cNvSpPr>
          <p:nvPr/>
        </p:nvSpPr>
        <p:spPr>
          <a:xfrm>
            <a:off x="112890" y="127945"/>
            <a:ext cx="5759828" cy="2220951"/>
          </a:xfrm>
          <a:prstGeom prst="rect">
            <a:avLst/>
          </a:prstGeom>
          <a:solidFill>
            <a:srgbClr val="0066CC"/>
          </a:soli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lvl="1" indent="0" algn="just">
              <a:spcBef>
                <a:spcPts val="0"/>
              </a:spcBef>
              <a:buFont typeface="Arial"/>
              <a:buNone/>
            </a:pPr>
            <a:r>
              <a:rPr lang="es-PE" sz="1800" b="1" i="1" smtClean="0">
                <a:solidFill>
                  <a:srgbClr val="FFFFFF"/>
                </a:solidFill>
                <a:latin typeface="Georgia"/>
                <a:cs typeface="Georgia"/>
              </a:rPr>
              <a:t>Meta de rendimiento en materia de seguridad operacional</a:t>
            </a:r>
          </a:p>
          <a:p>
            <a:pPr marL="177800" lvl="1" indent="0" algn="just">
              <a:buFont typeface="Arial"/>
              <a:buNone/>
            </a:pPr>
            <a:r>
              <a:rPr lang="es-PE" sz="1800" i="1" smtClean="0">
                <a:solidFill>
                  <a:srgbClr val="FFFFFF"/>
                </a:solidFill>
                <a:latin typeface="Georgia"/>
                <a:cs typeface="Georgia"/>
              </a:rPr>
              <a:t>La meta proyectada o prevista que se desea conseguir, en cuanto a un indicador de rendimiento en materia de seguridad operacional, </a:t>
            </a:r>
            <a:r>
              <a:rPr lang="es-PE" sz="1800" b="1" i="1" smtClean="0">
                <a:solidFill>
                  <a:srgbClr val="FFFF00"/>
                </a:solidFill>
                <a:latin typeface="Georgia"/>
                <a:cs typeface="Georgia"/>
              </a:rPr>
              <a:t>en un período de tiempo determinado</a:t>
            </a:r>
            <a:r>
              <a:rPr lang="es-PE" sz="1800" i="1" smtClean="0">
                <a:solidFill>
                  <a:srgbClr val="FFFFFF"/>
                </a:solidFill>
                <a:latin typeface="Georgia"/>
                <a:cs typeface="Georgia"/>
              </a:rPr>
              <a:t> que coincide con los objetivos de seguridad operacional. </a:t>
            </a:r>
            <a:endParaRPr lang="es-PE" sz="1800" i="1" dirty="0">
              <a:solidFill>
                <a:srgbClr val="FFFFFF"/>
              </a:solidFill>
              <a:latin typeface="Georgia"/>
              <a:cs typeface="Georgia"/>
            </a:endParaRPr>
          </a:p>
        </p:txBody>
      </p:sp>
    </p:spTree>
    <p:extLst>
      <p:ext uri="{BB962C8B-B14F-4D97-AF65-F5344CB8AC3E}">
        <p14:creationId xmlns:p14="http://schemas.microsoft.com/office/powerpoint/2010/main" val="22194297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524001" y="3497"/>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6" name="Table 15"/>
          <p:cNvGraphicFramePr>
            <a:graphicFrameLocks noGrp="1"/>
          </p:cNvGraphicFramePr>
          <p:nvPr>
            <p:extLst>
              <p:ext uri="{D42A27DB-BD31-4B8C-83A1-F6EECF244321}">
                <p14:modId xmlns:p14="http://schemas.microsoft.com/office/powerpoint/2010/main" val="1772896382"/>
              </p:ext>
            </p:extLst>
          </p:nvPr>
        </p:nvGraphicFramePr>
        <p:xfrm>
          <a:off x="1140179" y="1582053"/>
          <a:ext cx="9889064" cy="4737319"/>
        </p:xfrm>
        <a:graphic>
          <a:graphicData uri="http://schemas.openxmlformats.org/drawingml/2006/table">
            <a:tbl>
              <a:tblPr firstRow="1" bandRow="1"/>
              <a:tblGrid>
                <a:gridCol w="2472266">
                  <a:extLst>
                    <a:ext uri="{9D8B030D-6E8A-4147-A177-3AD203B41FA5}">
                      <a16:colId xmlns:a16="http://schemas.microsoft.com/office/drawing/2014/main" val="20000"/>
                    </a:ext>
                  </a:extLst>
                </a:gridCol>
                <a:gridCol w="2472266">
                  <a:extLst>
                    <a:ext uri="{9D8B030D-6E8A-4147-A177-3AD203B41FA5}">
                      <a16:colId xmlns:a16="http://schemas.microsoft.com/office/drawing/2014/main" val="20001"/>
                    </a:ext>
                  </a:extLst>
                </a:gridCol>
                <a:gridCol w="2472266">
                  <a:extLst>
                    <a:ext uri="{9D8B030D-6E8A-4147-A177-3AD203B41FA5}">
                      <a16:colId xmlns:a16="http://schemas.microsoft.com/office/drawing/2014/main" val="20002"/>
                    </a:ext>
                  </a:extLst>
                </a:gridCol>
                <a:gridCol w="2472266">
                  <a:extLst>
                    <a:ext uri="{9D8B030D-6E8A-4147-A177-3AD203B41FA5}">
                      <a16:colId xmlns:a16="http://schemas.microsoft.com/office/drawing/2014/main" val="20003"/>
                    </a:ext>
                  </a:extLst>
                </a:gridCol>
              </a:tblGrid>
              <a:tr h="94684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1572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Salidas de pista </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100 </a:t>
                      </a:r>
                      <a:r>
                        <a:rPr lang="es-PE" sz="2400" noProof="0" dirty="0" err="1" smtClean="0"/>
                        <a:t>SdP</a:t>
                      </a:r>
                      <a:r>
                        <a:rPr lang="es-PE" sz="2400" noProof="0" dirty="0" smtClean="0"/>
                        <a:t>/1,000,000</a:t>
                      </a:r>
                      <a:r>
                        <a:rPr lang="es-PE" sz="2400" baseline="0" noProof="0" dirty="0" smtClean="0"/>
                        <a:t> Aterrizajes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 50% SdP en 4 años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Salidas de Pista/1,000.000</a:t>
                      </a:r>
                      <a:r>
                        <a:rPr lang="es-PE" sz="2400" baseline="0" noProof="0" dirty="0" smtClean="0"/>
                        <a:t> de aterrizajes/año</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371013">
                <a:tc>
                  <a:txBody>
                    <a:bodyPr/>
                    <a:lstStyle/>
                    <a:p>
                      <a:pPr algn="ctr"/>
                      <a:r>
                        <a:rPr lang="es-PE" sz="24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Reducir 70% FFCU 4 años</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fallas de FCU/1,000</a:t>
                      </a:r>
                      <a:r>
                        <a:rPr lang="es-PE" sz="2400" baseline="0" noProof="0" dirty="0" smtClean="0"/>
                        <a:t> OVH/año</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2307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9 IFSD/100,000 Horas de</a:t>
                      </a:r>
                      <a:r>
                        <a:rPr lang="es-PE" sz="2400" baseline="0" noProof="0" dirty="0" smtClean="0"/>
                        <a:t> </a:t>
                      </a:r>
                      <a:r>
                        <a:rPr lang="es-PE" sz="2400" noProof="0" dirty="0" smtClean="0"/>
                        <a:t>Vuelo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a:t>
                      </a:r>
                      <a:r>
                        <a:rPr lang="es-PE" sz="2400" baseline="0" noProof="0" dirty="0" smtClean="0"/>
                        <a:t> 50%  IFSD en 4 años</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#IFSD/100,000</a:t>
                      </a:r>
                      <a:r>
                        <a:rPr lang="es-PE" sz="2400" baseline="0" noProof="0" dirty="0" smtClean="0"/>
                        <a:t> </a:t>
                      </a:r>
                      <a:r>
                        <a:rPr lang="es-PE" sz="2400" baseline="0" noProof="0" dirty="0" err="1" smtClean="0"/>
                        <a:t>HdV</a:t>
                      </a:r>
                      <a:r>
                        <a:rPr lang="es-PE" sz="2400" baseline="0" noProof="0" dirty="0" smtClean="0"/>
                        <a:t>/año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7876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5" name="Table 14"/>
          <p:cNvGraphicFramePr>
            <a:graphicFrameLocks noGrp="1"/>
          </p:cNvGraphicFramePr>
          <p:nvPr>
            <p:extLst>
              <p:ext uri="{D42A27DB-BD31-4B8C-83A1-F6EECF244321}">
                <p14:modId xmlns:p14="http://schemas.microsoft.com/office/powerpoint/2010/main" val="2700431274"/>
              </p:ext>
            </p:extLst>
          </p:nvPr>
        </p:nvGraphicFramePr>
        <p:xfrm>
          <a:off x="502356" y="1015664"/>
          <a:ext cx="11187290" cy="5674162"/>
        </p:xfrm>
        <a:graphic>
          <a:graphicData uri="http://schemas.openxmlformats.org/drawingml/2006/table">
            <a:tbl>
              <a:tblPr firstRow="1" bandRow="1"/>
              <a:tblGrid>
                <a:gridCol w="2237458">
                  <a:extLst>
                    <a:ext uri="{9D8B030D-6E8A-4147-A177-3AD203B41FA5}">
                      <a16:colId xmlns:a16="http://schemas.microsoft.com/office/drawing/2014/main" val="20000"/>
                    </a:ext>
                  </a:extLst>
                </a:gridCol>
                <a:gridCol w="2237458">
                  <a:extLst>
                    <a:ext uri="{9D8B030D-6E8A-4147-A177-3AD203B41FA5}">
                      <a16:colId xmlns:a16="http://schemas.microsoft.com/office/drawing/2014/main" val="20001"/>
                    </a:ext>
                  </a:extLst>
                </a:gridCol>
                <a:gridCol w="2237458">
                  <a:extLst>
                    <a:ext uri="{9D8B030D-6E8A-4147-A177-3AD203B41FA5}">
                      <a16:colId xmlns:a16="http://schemas.microsoft.com/office/drawing/2014/main" val="20002"/>
                    </a:ext>
                  </a:extLst>
                </a:gridCol>
                <a:gridCol w="2237458">
                  <a:extLst>
                    <a:ext uri="{9D8B030D-6E8A-4147-A177-3AD203B41FA5}">
                      <a16:colId xmlns:a16="http://schemas.microsoft.com/office/drawing/2014/main" val="20003"/>
                    </a:ext>
                  </a:extLst>
                </a:gridCol>
                <a:gridCol w="2237458">
                  <a:extLst>
                    <a:ext uri="{9D8B030D-6E8A-4147-A177-3AD203B41FA5}">
                      <a16:colId xmlns:a16="http://schemas.microsoft.com/office/drawing/2014/main" val="20004"/>
                    </a:ext>
                  </a:extLst>
                </a:gridCol>
              </a:tblGrid>
              <a:tr h="146766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Metas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4676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Salidas de pista </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100 </a:t>
                      </a:r>
                      <a:r>
                        <a:rPr lang="es-PE" sz="2400" noProof="0" dirty="0" err="1" smtClean="0"/>
                        <a:t>SdP</a:t>
                      </a:r>
                      <a:r>
                        <a:rPr lang="es-PE" sz="2400" noProof="0" dirty="0" smtClean="0"/>
                        <a:t>/1,000,000</a:t>
                      </a:r>
                      <a:r>
                        <a:rPr lang="es-PE" sz="2400" baseline="0" noProof="0" dirty="0" smtClean="0"/>
                        <a:t> Aterrizajes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 50% SdP en 4 años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Salidas de Pista/1,000.000</a:t>
                      </a:r>
                      <a:r>
                        <a:rPr lang="es-PE" sz="2400" baseline="0" noProof="0" dirty="0" smtClean="0"/>
                        <a:t> de aterrizajes/año</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273930">
                <a:tc>
                  <a:txBody>
                    <a:bodyPr/>
                    <a:lstStyle/>
                    <a:p>
                      <a:pPr algn="ctr"/>
                      <a:r>
                        <a:rPr lang="es-PE" sz="24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Reducir 70% FFCU 4 años</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fallas de FCU/1,000</a:t>
                      </a:r>
                      <a:r>
                        <a:rPr lang="es-PE" sz="2400" baseline="0" noProof="0" dirty="0" smtClean="0"/>
                        <a:t> OVH/año</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0975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9 IFSD/100,000 Horas de</a:t>
                      </a:r>
                      <a:r>
                        <a:rPr lang="es-PE" sz="2400" baseline="0" noProof="0" dirty="0" smtClean="0"/>
                        <a:t> </a:t>
                      </a:r>
                      <a:r>
                        <a:rPr lang="es-PE" sz="2400" noProof="0" dirty="0" smtClean="0"/>
                        <a:t>Vuelo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a:t>
                      </a:r>
                      <a:r>
                        <a:rPr lang="es-PE" sz="2400" baseline="0" noProof="0" dirty="0" smtClean="0"/>
                        <a:t> 50%  IFSD en 4 años</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#IFSD/100,000</a:t>
                      </a:r>
                      <a:r>
                        <a:rPr lang="es-PE" sz="2400" baseline="0" noProof="0" dirty="0" smtClean="0"/>
                        <a:t> HdV/año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877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524002" y="0"/>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6" name="Table 15"/>
          <p:cNvGraphicFramePr>
            <a:graphicFrameLocks noGrp="1"/>
          </p:cNvGraphicFramePr>
          <p:nvPr>
            <p:extLst>
              <p:ext uri="{D42A27DB-BD31-4B8C-83A1-F6EECF244321}">
                <p14:modId xmlns:p14="http://schemas.microsoft.com/office/powerpoint/2010/main" val="1973080781"/>
              </p:ext>
            </p:extLst>
          </p:nvPr>
        </p:nvGraphicFramePr>
        <p:xfrm>
          <a:off x="338668" y="1106704"/>
          <a:ext cx="11514665" cy="5672238"/>
        </p:xfrm>
        <a:graphic>
          <a:graphicData uri="http://schemas.openxmlformats.org/drawingml/2006/table">
            <a:tbl>
              <a:tblPr firstRow="1" bandRow="1"/>
              <a:tblGrid>
                <a:gridCol w="2302933">
                  <a:extLst>
                    <a:ext uri="{9D8B030D-6E8A-4147-A177-3AD203B41FA5}">
                      <a16:colId xmlns:a16="http://schemas.microsoft.com/office/drawing/2014/main" val="20000"/>
                    </a:ext>
                  </a:extLst>
                </a:gridCol>
                <a:gridCol w="2302933">
                  <a:extLst>
                    <a:ext uri="{9D8B030D-6E8A-4147-A177-3AD203B41FA5}">
                      <a16:colId xmlns:a16="http://schemas.microsoft.com/office/drawing/2014/main" val="20001"/>
                    </a:ext>
                  </a:extLst>
                </a:gridCol>
                <a:gridCol w="2302933">
                  <a:extLst>
                    <a:ext uri="{9D8B030D-6E8A-4147-A177-3AD203B41FA5}">
                      <a16:colId xmlns:a16="http://schemas.microsoft.com/office/drawing/2014/main" val="20002"/>
                    </a:ext>
                  </a:extLst>
                </a:gridCol>
                <a:gridCol w="2302933">
                  <a:extLst>
                    <a:ext uri="{9D8B030D-6E8A-4147-A177-3AD203B41FA5}">
                      <a16:colId xmlns:a16="http://schemas.microsoft.com/office/drawing/2014/main" val="20003"/>
                    </a:ext>
                  </a:extLst>
                </a:gridCol>
                <a:gridCol w="2302933">
                  <a:extLst>
                    <a:ext uri="{9D8B030D-6E8A-4147-A177-3AD203B41FA5}">
                      <a16:colId xmlns:a16="http://schemas.microsoft.com/office/drawing/2014/main" val="20004"/>
                    </a:ext>
                  </a:extLst>
                </a:gridCol>
              </a:tblGrid>
              <a:tr h="13784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Riesgos principales </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noProof="0" dirty="0" smtClean="0"/>
                        <a:t>Estado</a:t>
                      </a:r>
                      <a:r>
                        <a:rPr lang="es-PE" sz="2400" baseline="0" noProof="0" dirty="0" smtClean="0"/>
                        <a:t> actual</a:t>
                      </a:r>
                    </a:p>
                    <a:p>
                      <a:pPr algn="ctr"/>
                      <a:r>
                        <a:rPr lang="es-PE" sz="2400" baseline="0" noProof="0" dirty="0" smtClean="0"/>
                        <a:t>(2017)</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Resultado</a:t>
                      </a:r>
                      <a:r>
                        <a:rPr lang="es-PE" sz="2400" baseline="0" noProof="0" dirty="0" smtClean="0"/>
                        <a:t> deseado</a:t>
                      </a:r>
                      <a:endParaRPr lang="es-PE" sz="24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400" noProof="0" dirty="0" smtClean="0"/>
                        <a:t>Metas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3784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Salidas de pista </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100 </a:t>
                      </a:r>
                      <a:r>
                        <a:rPr lang="es-PE" sz="2400" noProof="0" dirty="0" err="1" smtClean="0"/>
                        <a:t>SdP</a:t>
                      </a:r>
                      <a:r>
                        <a:rPr lang="es-PE" sz="2400" noProof="0" dirty="0" smtClean="0"/>
                        <a:t>/1,000,000</a:t>
                      </a:r>
                      <a:r>
                        <a:rPr lang="es-PE" sz="2400" baseline="0" noProof="0" dirty="0" smtClean="0"/>
                        <a:t> Aterrizajes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 50% SdP en 4 años</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Salidas de Pista/1,000.000</a:t>
                      </a:r>
                      <a:r>
                        <a:rPr lang="es-PE" sz="2400" baseline="0" noProof="0" dirty="0" smtClean="0"/>
                        <a:t> de aterrizajes/año</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smtClean="0"/>
                        <a:t>Reducir</a:t>
                      </a:r>
                      <a:r>
                        <a:rPr lang="es-PE" sz="2400" baseline="0" noProof="0" smtClean="0"/>
                        <a:t>  12.5% </a:t>
                      </a:r>
                      <a:r>
                        <a:rPr lang="es-PE" sz="2400" baseline="0" noProof="0" dirty="0" smtClean="0"/>
                        <a:t>las salidas de pista cada año</a:t>
                      </a:r>
                      <a:endParaRPr lang="es-PE" sz="2400" noProof="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60313">
                <a:tc>
                  <a:txBody>
                    <a:bodyPr/>
                    <a:lstStyle/>
                    <a:p>
                      <a:pPr algn="ctr"/>
                      <a:r>
                        <a:rPr lang="es-PE" sz="24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400" noProof="0" dirty="0" smtClean="0"/>
                        <a:t>Reducir 70% FFCU 4 años</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 de fallas de FCU/1,000</a:t>
                      </a:r>
                      <a:r>
                        <a:rPr lang="es-PE" sz="2400" baseline="0" noProof="0" dirty="0" smtClean="0"/>
                        <a:t> OVH/año</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 23.3% las fallas de FCU</a:t>
                      </a:r>
                      <a:r>
                        <a:rPr lang="es-PE" sz="2400" baseline="0" noProof="0" dirty="0" smtClean="0"/>
                        <a:t> cada año</a:t>
                      </a:r>
                      <a:endParaRPr lang="es-PE" sz="24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184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9 IFSD/100,000 Horas de</a:t>
                      </a:r>
                      <a:r>
                        <a:rPr lang="es-PE" sz="2400" baseline="0" noProof="0" dirty="0" smtClean="0"/>
                        <a:t> </a:t>
                      </a:r>
                      <a:r>
                        <a:rPr lang="es-PE" sz="2400" noProof="0" dirty="0" smtClean="0"/>
                        <a:t>Vuelo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a:t>
                      </a:r>
                      <a:r>
                        <a:rPr lang="es-PE" sz="2400" baseline="0" noProof="0" dirty="0" smtClean="0"/>
                        <a:t> 50%  IFSD en 3 años</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#IFSD/100,000</a:t>
                      </a:r>
                      <a:r>
                        <a:rPr lang="es-PE" sz="2400" baseline="0" noProof="0" dirty="0" smtClean="0"/>
                        <a:t> </a:t>
                      </a:r>
                      <a:r>
                        <a:rPr lang="es-PE" sz="2400" baseline="0" noProof="0" dirty="0" err="1" smtClean="0"/>
                        <a:t>HdV</a:t>
                      </a:r>
                      <a:r>
                        <a:rPr lang="es-PE" sz="2400" baseline="0" noProof="0" dirty="0" smtClean="0"/>
                        <a:t>/año</a:t>
                      </a:r>
                      <a:endParaRPr lang="es-PE" sz="24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400" noProof="0" dirty="0" smtClean="0"/>
                        <a:t>Reducir</a:t>
                      </a:r>
                      <a:r>
                        <a:rPr lang="es-PE" sz="2400" baseline="0" noProof="0" dirty="0" smtClean="0"/>
                        <a:t> 17% los IFSD cada año</a:t>
                      </a:r>
                      <a:endParaRPr lang="es-PE" sz="24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4083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815" y="27214"/>
            <a:ext cx="8550729" cy="637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0" name="Group 59"/>
          <p:cNvGrpSpPr/>
          <p:nvPr/>
        </p:nvGrpSpPr>
        <p:grpSpPr>
          <a:xfrm>
            <a:off x="1354731" y="914401"/>
            <a:ext cx="948686" cy="2554162"/>
            <a:chOff x="-169269" y="914401"/>
            <a:chExt cx="948686" cy="2554162"/>
          </a:xfrm>
        </p:grpSpPr>
        <p:sp>
          <p:nvSpPr>
            <p:cNvPr id="61" name="Rectangle 60"/>
            <p:cNvSpPr/>
            <p:nvPr/>
          </p:nvSpPr>
          <p:spPr>
            <a:xfrm>
              <a:off x="293100" y="914401"/>
              <a:ext cx="486317" cy="255416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62" name="Right Arrow 61"/>
            <p:cNvSpPr/>
            <p:nvPr/>
          </p:nvSpPr>
          <p:spPr>
            <a:xfrm>
              <a:off x="-169269" y="2000982"/>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grpSp>
        <p:nvGrpSpPr>
          <p:cNvPr id="63" name="Group 62"/>
          <p:cNvGrpSpPr/>
          <p:nvPr/>
        </p:nvGrpSpPr>
        <p:grpSpPr>
          <a:xfrm>
            <a:off x="1500325" y="47086"/>
            <a:ext cx="3188696" cy="6241933"/>
            <a:chOff x="-23675" y="47085"/>
            <a:chExt cx="3188696" cy="6241933"/>
          </a:xfrm>
        </p:grpSpPr>
        <p:sp>
          <p:nvSpPr>
            <p:cNvPr id="64" name="Rectangle 63"/>
            <p:cNvSpPr/>
            <p:nvPr/>
          </p:nvSpPr>
          <p:spPr>
            <a:xfrm>
              <a:off x="633142" y="47085"/>
              <a:ext cx="2531879"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65" name="Right Arrow 64"/>
            <p:cNvSpPr/>
            <p:nvPr/>
          </p:nvSpPr>
          <p:spPr>
            <a:xfrm>
              <a:off x="52526" y="82666"/>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sp>
          <p:nvSpPr>
            <p:cNvPr id="66" name="Right Arrow 65"/>
            <p:cNvSpPr/>
            <p:nvPr/>
          </p:nvSpPr>
          <p:spPr>
            <a:xfrm>
              <a:off x="-23675" y="5872436"/>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sp>
          <p:nvSpPr>
            <p:cNvPr id="67" name="Rectangle 66"/>
            <p:cNvSpPr/>
            <p:nvPr/>
          </p:nvSpPr>
          <p:spPr>
            <a:xfrm>
              <a:off x="564155" y="5836855"/>
              <a:ext cx="655045"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grpSp>
      <p:grpSp>
        <p:nvGrpSpPr>
          <p:cNvPr id="68" name="Group 67"/>
          <p:cNvGrpSpPr/>
          <p:nvPr/>
        </p:nvGrpSpPr>
        <p:grpSpPr>
          <a:xfrm>
            <a:off x="9006842" y="488362"/>
            <a:ext cx="1493521" cy="5821065"/>
            <a:chOff x="7143553" y="720566"/>
            <a:chExt cx="1662990" cy="4964700"/>
          </a:xfrm>
        </p:grpSpPr>
        <p:sp>
          <p:nvSpPr>
            <p:cNvPr id="69" name="Rectangle 68"/>
            <p:cNvSpPr/>
            <p:nvPr/>
          </p:nvSpPr>
          <p:spPr>
            <a:xfrm>
              <a:off x="7143553" y="1485300"/>
              <a:ext cx="1662990" cy="419996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70" name="Right Arrow 69"/>
            <p:cNvSpPr/>
            <p:nvPr/>
          </p:nvSpPr>
          <p:spPr>
            <a:xfrm rot="5400000">
              <a:off x="7900749" y="78588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grpSp>
        <p:nvGrpSpPr>
          <p:cNvPr id="71" name="Group 70"/>
          <p:cNvGrpSpPr/>
          <p:nvPr/>
        </p:nvGrpSpPr>
        <p:grpSpPr>
          <a:xfrm>
            <a:off x="1244512" y="788303"/>
            <a:ext cx="6082793" cy="6095862"/>
            <a:chOff x="-279489" y="788303"/>
            <a:chExt cx="6082793" cy="6095862"/>
          </a:xfrm>
        </p:grpSpPr>
        <p:grpSp>
          <p:nvGrpSpPr>
            <p:cNvPr id="72" name="Group 71"/>
            <p:cNvGrpSpPr/>
            <p:nvPr/>
          </p:nvGrpSpPr>
          <p:grpSpPr>
            <a:xfrm>
              <a:off x="-279489" y="788303"/>
              <a:ext cx="1058906" cy="4257142"/>
              <a:chOff x="-279489" y="788303"/>
              <a:chExt cx="1058906" cy="4257142"/>
            </a:xfrm>
          </p:grpSpPr>
          <p:sp>
            <p:nvSpPr>
              <p:cNvPr id="74" name="Rectangle 73"/>
              <p:cNvSpPr/>
              <p:nvPr/>
            </p:nvSpPr>
            <p:spPr>
              <a:xfrm>
                <a:off x="155940" y="788303"/>
                <a:ext cx="623477" cy="425714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75" name="Right Arrow 74"/>
              <p:cNvSpPr/>
              <p:nvPr/>
            </p:nvSpPr>
            <p:spPr>
              <a:xfrm>
                <a:off x="-279489" y="346856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sp>
          <p:nvSpPr>
            <p:cNvPr id="73" name="Right Arrow 72"/>
            <p:cNvSpPr/>
            <p:nvPr/>
          </p:nvSpPr>
          <p:spPr>
            <a:xfrm rot="18353948">
              <a:off x="5356989" y="643785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grpSp>
        <p:nvGrpSpPr>
          <p:cNvPr id="76" name="Group 75"/>
          <p:cNvGrpSpPr/>
          <p:nvPr/>
        </p:nvGrpSpPr>
        <p:grpSpPr>
          <a:xfrm>
            <a:off x="1832341" y="1173247"/>
            <a:ext cx="3112495" cy="3872198"/>
            <a:chOff x="338495" y="1072269"/>
            <a:chExt cx="3112495" cy="3872198"/>
          </a:xfrm>
        </p:grpSpPr>
        <p:sp>
          <p:nvSpPr>
            <p:cNvPr id="77" name="Rectangle 76"/>
            <p:cNvSpPr/>
            <p:nvPr/>
          </p:nvSpPr>
          <p:spPr>
            <a:xfrm>
              <a:off x="338495" y="1409550"/>
              <a:ext cx="2733332" cy="45216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78" name="Rectangle 77"/>
            <p:cNvSpPr/>
            <p:nvPr/>
          </p:nvSpPr>
          <p:spPr>
            <a:xfrm>
              <a:off x="1899081" y="1403683"/>
              <a:ext cx="1158444" cy="3540784"/>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es-PE" sz="1800">
                <a:solidFill>
                  <a:srgbClr val="474747"/>
                </a:solidFill>
                <a:latin typeface="Calibri"/>
              </a:endParaRPr>
            </a:p>
          </p:txBody>
        </p:sp>
        <p:sp>
          <p:nvSpPr>
            <p:cNvPr id="79" name="Right Arrow 78"/>
            <p:cNvSpPr/>
            <p:nvPr/>
          </p:nvSpPr>
          <p:spPr>
            <a:xfrm rot="8111092">
              <a:off x="2939361" y="1072269"/>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grpSp>
        <p:nvGrpSpPr>
          <p:cNvPr id="80" name="Group 79"/>
          <p:cNvGrpSpPr/>
          <p:nvPr/>
        </p:nvGrpSpPr>
        <p:grpSpPr>
          <a:xfrm>
            <a:off x="6311623" y="1904591"/>
            <a:ext cx="2372423" cy="911641"/>
            <a:chOff x="4787622" y="1904590"/>
            <a:chExt cx="2372423" cy="911641"/>
          </a:xfrm>
        </p:grpSpPr>
        <p:sp>
          <p:nvSpPr>
            <p:cNvPr id="81" name="Right Arrow 80"/>
            <p:cNvSpPr/>
            <p:nvPr/>
          </p:nvSpPr>
          <p:spPr>
            <a:xfrm rot="8111092">
              <a:off x="4787622" y="1904590"/>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sp>
          <p:nvSpPr>
            <p:cNvPr id="82" name="Right Arrow 81"/>
            <p:cNvSpPr/>
            <p:nvPr/>
          </p:nvSpPr>
          <p:spPr>
            <a:xfrm rot="8111092">
              <a:off x="6648416" y="2435231"/>
              <a:ext cx="511629" cy="381000"/>
            </a:xfrm>
            <a:prstGeom prst="rightArrow">
              <a:avLst/>
            </a:prstGeom>
            <a:solidFill>
              <a:srgbClr val="FF0000"/>
            </a:solidFill>
            <a:ln>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457200"/>
              <a:endParaRPr lang="es-PE" sz="1800">
                <a:solidFill>
                  <a:srgbClr val="FFFFFF"/>
                </a:solidFill>
                <a:latin typeface="Calibri"/>
              </a:endParaRPr>
            </a:p>
          </p:txBody>
        </p:sp>
      </p:grpSp>
    </p:spTree>
    <p:extLst>
      <p:ext uri="{BB962C8B-B14F-4D97-AF65-F5344CB8AC3E}">
        <p14:creationId xmlns:p14="http://schemas.microsoft.com/office/powerpoint/2010/main" val="3201816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1940280" y="73057"/>
            <a:ext cx="1954389" cy="1336387"/>
          </a:xfrm>
        </p:spPr>
        <p:txBody>
          <a:bodyPr/>
          <a:lstStyle/>
          <a:p>
            <a:r>
              <a:rPr lang="es-PE" sz="2000" b="1" dirty="0">
                <a:solidFill>
                  <a:schemeClr val="bg1"/>
                </a:solidFill>
              </a:rPr>
              <a:t>Revisar la eficacia del rendimiento de SO</a:t>
            </a:r>
            <a:endParaRPr lang="es-PE" sz="2000" dirty="0">
              <a:solidFill>
                <a:schemeClr val="bg1"/>
              </a:solidFill>
            </a:endParaRPr>
          </a:p>
        </p:txBody>
      </p:sp>
      <p:grpSp>
        <p:nvGrpSpPr>
          <p:cNvPr id="115" name="Group 114"/>
          <p:cNvGrpSpPr>
            <a:grpSpLocks/>
          </p:cNvGrpSpPr>
          <p:nvPr/>
        </p:nvGrpSpPr>
        <p:grpSpPr bwMode="auto">
          <a:xfrm>
            <a:off x="8455375" y="4841473"/>
            <a:ext cx="2029411" cy="1322019"/>
            <a:chOff x="3433260" y="3287722"/>
            <a:chExt cx="2237290" cy="1174633"/>
          </a:xfrm>
        </p:grpSpPr>
        <p:sp>
          <p:nvSpPr>
            <p:cNvPr id="116"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5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1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6">
                <a:lumMod val="60000"/>
                <a:lumOff val="4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1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b="1" dirty="0">
                  <a:solidFill>
                    <a:srgbClr val="FFFFFF">
                      <a:alpha val="50000"/>
                    </a:srgbClr>
                  </a:solidFill>
                  <a:latin typeface="Open Sans"/>
                  <a:ea typeface="Roboto Condensed Regular"/>
                  <a:cs typeface="Open Sans"/>
                </a:rPr>
                <a:t>05</a:t>
              </a:r>
            </a:p>
          </p:txBody>
        </p:sp>
      </p:grpSp>
      <p:grpSp>
        <p:nvGrpSpPr>
          <p:cNvPr id="122" name="Group 121"/>
          <p:cNvGrpSpPr>
            <a:grpSpLocks/>
          </p:cNvGrpSpPr>
          <p:nvPr/>
        </p:nvGrpSpPr>
        <p:grpSpPr bwMode="auto">
          <a:xfrm>
            <a:off x="8443853" y="4065187"/>
            <a:ext cx="2029411" cy="1322019"/>
            <a:chOff x="3433260" y="3287722"/>
            <a:chExt cx="2237290" cy="1174633"/>
          </a:xfrm>
        </p:grpSpPr>
        <p:sp>
          <p:nvSpPr>
            <p:cNvPr id="12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5">
                <a:lumMod val="5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2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lumMod val="60000"/>
                <a:lumOff val="4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2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5"/>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b="1" dirty="0">
                  <a:solidFill>
                    <a:srgbClr val="FFFFFF">
                      <a:alpha val="50000"/>
                    </a:srgbClr>
                  </a:solidFill>
                  <a:latin typeface="Open Sans"/>
                  <a:ea typeface="Roboto Condensed Regular"/>
                  <a:cs typeface="Open Sans"/>
                </a:rPr>
                <a:t>04</a:t>
              </a:r>
            </a:p>
          </p:txBody>
        </p:sp>
      </p:grpSp>
      <p:grpSp>
        <p:nvGrpSpPr>
          <p:cNvPr id="126" name="Group 125"/>
          <p:cNvGrpSpPr/>
          <p:nvPr/>
        </p:nvGrpSpPr>
        <p:grpSpPr>
          <a:xfrm>
            <a:off x="1828801" y="4371926"/>
            <a:ext cx="6524417" cy="547468"/>
            <a:chOff x="1132810" y="3159412"/>
            <a:chExt cx="4712193" cy="486926"/>
          </a:xfrm>
        </p:grpSpPr>
        <p:sp>
          <p:nvSpPr>
            <p:cNvPr id="127" name="Text Placeholder 22"/>
            <p:cNvSpPr txBox="1">
              <a:spLocks/>
            </p:cNvSpPr>
            <p:nvPr/>
          </p:nvSpPr>
          <p:spPr>
            <a:xfrm>
              <a:off x="1132810" y="3159412"/>
              <a:ext cx="4359916" cy="48692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b="1" dirty="0">
                  <a:solidFill>
                    <a:srgbClr val="C00000"/>
                  </a:solidFill>
                  <a:latin typeface="Calibri"/>
                </a:rPr>
                <a:t>Evolución de los SPI </a:t>
              </a:r>
              <a:r>
                <a:rPr lang="es-PE" sz="2800" dirty="0">
                  <a:solidFill>
                    <a:srgbClr val="474747"/>
                  </a:solidFill>
                  <a:latin typeface="Calibri"/>
                </a:rPr>
                <a:t>(más específicos)</a:t>
              </a:r>
              <a:endParaRPr lang="en-US" sz="2800" dirty="0">
                <a:solidFill>
                  <a:srgbClr val="474747"/>
                </a:solidFill>
                <a:latin typeface="Calibri"/>
              </a:endParaRPr>
            </a:p>
          </p:txBody>
        </p:sp>
        <p:cxnSp>
          <p:nvCxnSpPr>
            <p:cNvPr id="128" name="Straight Connector 127"/>
            <p:cNvCxnSpPr/>
            <p:nvPr/>
          </p:nvCxnSpPr>
          <p:spPr>
            <a:xfrm flipH="1">
              <a:off x="5504879" y="3534637"/>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29" name="Group 128"/>
          <p:cNvGrpSpPr>
            <a:grpSpLocks/>
          </p:cNvGrpSpPr>
          <p:nvPr/>
        </p:nvGrpSpPr>
        <p:grpSpPr bwMode="auto">
          <a:xfrm>
            <a:off x="8443853" y="3312312"/>
            <a:ext cx="2029411" cy="1322019"/>
            <a:chOff x="3433260" y="3287722"/>
            <a:chExt cx="2237290" cy="1174633"/>
          </a:xfrm>
        </p:grpSpPr>
        <p:sp>
          <p:nvSpPr>
            <p:cNvPr id="13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4">
                <a:lumMod val="5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3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4">
                <a:lumMod val="60000"/>
                <a:lumOff val="4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3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4"/>
            </a:solidFill>
            <a:ln w="3175">
              <a:noFill/>
            </a:ln>
            <a:extLst/>
          </p:spPr>
          <p:txBody>
            <a:bodyPr lIns="0" tIns="0" rIns="0" bIns="0" anchor="ctr"/>
            <a:lstStyle/>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600" b="1" dirty="0">
                  <a:solidFill>
                    <a:srgbClr val="FFFFFF">
                      <a:alpha val="50000"/>
                    </a:srgbClr>
                  </a:solidFill>
                  <a:latin typeface="Open Sans"/>
                  <a:ea typeface="Roboto Condensed Regular"/>
                  <a:cs typeface="Open Sans"/>
                </a:rPr>
                <a:t>03</a:t>
              </a:r>
            </a:p>
          </p:txBody>
        </p:sp>
      </p:grpSp>
      <p:grpSp>
        <p:nvGrpSpPr>
          <p:cNvPr id="133" name="Group 132"/>
          <p:cNvGrpSpPr/>
          <p:nvPr/>
        </p:nvGrpSpPr>
        <p:grpSpPr>
          <a:xfrm>
            <a:off x="1611087" y="3600017"/>
            <a:ext cx="6742131" cy="594442"/>
            <a:chOff x="1123640" y="2509054"/>
            <a:chExt cx="4721364" cy="528705"/>
          </a:xfrm>
        </p:grpSpPr>
        <p:sp>
          <p:nvSpPr>
            <p:cNvPr id="134" name="Text Placeholder 22"/>
            <p:cNvSpPr txBox="1">
              <a:spLocks/>
            </p:cNvSpPr>
            <p:nvPr/>
          </p:nvSpPr>
          <p:spPr>
            <a:xfrm>
              <a:off x="1123640" y="2509054"/>
              <a:ext cx="4369088" cy="52870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dirty="0">
                  <a:solidFill>
                    <a:srgbClr val="474747"/>
                  </a:solidFill>
                  <a:latin typeface="Calibri"/>
                </a:rPr>
                <a:t>Consideraciones de </a:t>
              </a:r>
              <a:r>
                <a:rPr lang="es-PE" sz="2800" b="1" dirty="0">
                  <a:solidFill>
                    <a:srgbClr val="C00000"/>
                  </a:solidFill>
                  <a:latin typeface="Calibri"/>
                </a:rPr>
                <a:t>nuevos riesgos</a:t>
              </a:r>
              <a:endParaRPr lang="en-US" sz="2800" b="1" dirty="0">
                <a:solidFill>
                  <a:srgbClr val="C00000"/>
                </a:solidFill>
                <a:latin typeface="Calibri"/>
              </a:endParaRPr>
            </a:p>
          </p:txBody>
        </p:sp>
        <p:cxnSp>
          <p:nvCxnSpPr>
            <p:cNvPr id="135" name="Straight Connector 134"/>
            <p:cNvCxnSpPr/>
            <p:nvPr/>
          </p:nvCxnSpPr>
          <p:spPr>
            <a:xfrm flipH="1">
              <a:off x="5504880" y="2876377"/>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36" name="Group 135"/>
          <p:cNvGrpSpPr>
            <a:grpSpLocks/>
          </p:cNvGrpSpPr>
          <p:nvPr/>
        </p:nvGrpSpPr>
        <p:grpSpPr bwMode="auto">
          <a:xfrm>
            <a:off x="8443853" y="2572134"/>
            <a:ext cx="2029411" cy="1320234"/>
            <a:chOff x="3433260" y="3287731"/>
            <a:chExt cx="2237290" cy="1174624"/>
          </a:xfrm>
        </p:grpSpPr>
        <p:sp>
          <p:nvSpPr>
            <p:cNvPr id="137"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2">
                <a:lumMod val="5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38"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2">
                <a:lumMod val="60000"/>
                <a:lumOff val="40000"/>
              </a:schemeClr>
            </a:solidFill>
            <a:ln w="3175">
              <a:noFill/>
            </a:ln>
            <a:extLst/>
          </p:spPr>
          <p:txBody>
            <a:bodyPr/>
            <a:lstStyle/>
            <a:p>
              <a:pPr defTabSz="457200">
                <a:defRPr/>
              </a:pPr>
              <a:endParaRPr lang="ko-KR" altLang="en-US" sz="1600" b="1" dirty="0">
                <a:solidFill>
                  <a:srgbClr val="474747"/>
                </a:solidFill>
                <a:latin typeface="Calibri"/>
                <a:ea typeface="맑은 고딕" panose="020B0503020000020004" pitchFamily="34" charset="-127"/>
              </a:endParaRPr>
            </a:p>
          </p:txBody>
        </p:sp>
        <p:sp>
          <p:nvSpPr>
            <p:cNvPr id="139"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600" b="1"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b="1"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b="1" dirty="0">
                  <a:solidFill>
                    <a:srgbClr val="FFFFFF">
                      <a:alpha val="50000"/>
                    </a:srgbClr>
                  </a:solidFill>
                  <a:latin typeface="Open Sans"/>
                  <a:ea typeface="Roboto Condensed Regular"/>
                  <a:cs typeface="Open Sans"/>
                </a:rPr>
                <a:t>02</a:t>
              </a:r>
            </a:p>
          </p:txBody>
        </p:sp>
      </p:grpSp>
      <p:grpSp>
        <p:nvGrpSpPr>
          <p:cNvPr id="140" name="Group 139"/>
          <p:cNvGrpSpPr/>
          <p:nvPr/>
        </p:nvGrpSpPr>
        <p:grpSpPr>
          <a:xfrm>
            <a:off x="1816100" y="2759466"/>
            <a:ext cx="6537118" cy="647994"/>
            <a:chOff x="1123637" y="1872101"/>
            <a:chExt cx="4721366" cy="576335"/>
          </a:xfrm>
        </p:grpSpPr>
        <p:sp>
          <p:nvSpPr>
            <p:cNvPr id="141" name="Text Placeholder 22"/>
            <p:cNvSpPr txBox="1">
              <a:spLocks/>
            </p:cNvSpPr>
            <p:nvPr/>
          </p:nvSpPr>
          <p:spPr>
            <a:xfrm>
              <a:off x="1123637" y="1872101"/>
              <a:ext cx="4369089" cy="5763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ES" sz="2800" dirty="0">
                  <a:solidFill>
                    <a:srgbClr val="474747"/>
                  </a:solidFill>
                  <a:latin typeface="Calibri"/>
                  <a:cs typeface="+mn-cs"/>
                </a:rPr>
                <a:t>SPI </a:t>
              </a:r>
              <a:r>
                <a:rPr lang="es-ES" sz="2800" b="1" dirty="0">
                  <a:solidFill>
                    <a:srgbClr val="C00000"/>
                  </a:solidFill>
                  <a:latin typeface="Calibri"/>
                  <a:cs typeface="+mn-cs"/>
                </a:rPr>
                <a:t>similares</a:t>
              </a:r>
              <a:endParaRPr lang="en-US" sz="2800" b="1" dirty="0">
                <a:solidFill>
                  <a:srgbClr val="C00000"/>
                </a:solidFill>
                <a:latin typeface="Calibri"/>
              </a:endParaRPr>
            </a:p>
          </p:txBody>
        </p:sp>
        <p:cxnSp>
          <p:nvCxnSpPr>
            <p:cNvPr id="142" name="Straight Connector 141"/>
            <p:cNvCxnSpPr/>
            <p:nvPr/>
          </p:nvCxnSpPr>
          <p:spPr>
            <a:xfrm flipH="1">
              <a:off x="5504879" y="2264034"/>
              <a:ext cx="34012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43" name="Group 142"/>
          <p:cNvGrpSpPr>
            <a:grpSpLocks/>
          </p:cNvGrpSpPr>
          <p:nvPr/>
        </p:nvGrpSpPr>
        <p:grpSpPr bwMode="auto">
          <a:xfrm>
            <a:off x="8443853" y="1837411"/>
            <a:ext cx="2029411" cy="1327480"/>
            <a:chOff x="3433260" y="1508627"/>
            <a:chExt cx="2237290" cy="1181491"/>
          </a:xfrm>
        </p:grpSpPr>
        <p:sp>
          <p:nvSpPr>
            <p:cNvPr id="144"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600" b="1">
                <a:solidFill>
                  <a:srgbClr val="474747"/>
                </a:solidFill>
                <a:latin typeface="Calibri"/>
              </a:endParaRPr>
            </a:p>
          </p:txBody>
        </p:sp>
        <p:sp>
          <p:nvSpPr>
            <p:cNvPr id="14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600" b="1">
                <a:solidFill>
                  <a:srgbClr val="474747"/>
                </a:solidFill>
                <a:latin typeface="Calibri"/>
              </a:endParaRPr>
            </a:p>
          </p:txBody>
        </p:sp>
        <p:sp>
          <p:nvSpPr>
            <p:cNvPr id="14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algn="ctr" defTabSz="457200">
                <a:spcAft>
                  <a:spcPts val="300"/>
                </a:spcAft>
                <a:defRPr/>
              </a:pPr>
              <a:endParaRPr lang="en-US" altLang="ko-KR" sz="1600" b="1"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600" b="1"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600" b="1" dirty="0">
                  <a:solidFill>
                    <a:srgbClr val="FFFFFF">
                      <a:alpha val="50000"/>
                    </a:srgbClr>
                  </a:solidFill>
                  <a:latin typeface="Open Sans"/>
                  <a:ea typeface="Roboto Condensed Regular"/>
                  <a:cs typeface="Open Sans"/>
                </a:rPr>
                <a:t>01</a:t>
              </a:r>
            </a:p>
          </p:txBody>
        </p:sp>
      </p:grpSp>
      <p:grpSp>
        <p:nvGrpSpPr>
          <p:cNvPr id="147" name="Group 146"/>
          <p:cNvGrpSpPr/>
          <p:nvPr/>
        </p:nvGrpSpPr>
        <p:grpSpPr>
          <a:xfrm>
            <a:off x="1719943" y="2015451"/>
            <a:ext cx="6633276" cy="780203"/>
            <a:chOff x="1054191" y="1266833"/>
            <a:chExt cx="4790813" cy="693927"/>
          </a:xfrm>
        </p:grpSpPr>
        <p:sp>
          <p:nvSpPr>
            <p:cNvPr id="148" name="Text Placeholder 22"/>
            <p:cNvSpPr txBox="1">
              <a:spLocks/>
            </p:cNvSpPr>
            <p:nvPr/>
          </p:nvSpPr>
          <p:spPr>
            <a:xfrm>
              <a:off x="1054191" y="1266833"/>
              <a:ext cx="4438535" cy="69392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dirty="0">
                  <a:solidFill>
                    <a:srgbClr val="474747"/>
                  </a:solidFill>
                  <a:latin typeface="Calibri"/>
                </a:rPr>
                <a:t>Valores </a:t>
              </a:r>
              <a:r>
                <a:rPr lang="es-PE" sz="2800" b="1" dirty="0">
                  <a:solidFill>
                    <a:srgbClr val="C00000"/>
                  </a:solidFill>
                  <a:latin typeface="Calibri"/>
                </a:rPr>
                <a:t>estáticos</a:t>
              </a:r>
              <a:endParaRPr lang="en-US" sz="2800" b="1" dirty="0">
                <a:solidFill>
                  <a:srgbClr val="C00000"/>
                </a:solidFill>
                <a:latin typeface="Calibri"/>
              </a:endParaRPr>
            </a:p>
          </p:txBody>
        </p:sp>
        <p:cxnSp>
          <p:nvCxnSpPr>
            <p:cNvPr id="149" name="Straight Connector 148"/>
            <p:cNvCxnSpPr/>
            <p:nvPr/>
          </p:nvCxnSpPr>
          <p:spPr>
            <a:xfrm flipH="1">
              <a:off x="5504879" y="1694599"/>
              <a:ext cx="340125" cy="10878"/>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878378" y="5349379"/>
            <a:ext cx="6486367" cy="640115"/>
            <a:chOff x="354377" y="3812678"/>
            <a:chExt cx="6486367" cy="640115"/>
          </a:xfrm>
        </p:grpSpPr>
        <p:cxnSp>
          <p:nvCxnSpPr>
            <p:cNvPr id="121" name="Straight Connector 120"/>
            <p:cNvCxnSpPr/>
            <p:nvPr/>
          </p:nvCxnSpPr>
          <p:spPr>
            <a:xfrm flipH="1">
              <a:off x="6358288" y="4038412"/>
              <a:ext cx="48245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152" name="Text Placeholder 22"/>
            <p:cNvSpPr txBox="1">
              <a:spLocks/>
            </p:cNvSpPr>
            <p:nvPr/>
          </p:nvSpPr>
          <p:spPr>
            <a:xfrm>
              <a:off x="354377" y="3812678"/>
              <a:ext cx="5987083" cy="64011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800" b="1" dirty="0">
                  <a:solidFill>
                    <a:srgbClr val="C00000"/>
                  </a:solidFill>
                  <a:latin typeface="Calibri"/>
                </a:rPr>
                <a:t>Relevantes y apropiados</a:t>
              </a:r>
            </a:p>
          </p:txBody>
        </p:sp>
      </p:grpSp>
      <p:sp>
        <p:nvSpPr>
          <p:cNvPr id="38" name="Text Placeholder 2"/>
          <p:cNvSpPr>
            <a:spLocks noGrp="1"/>
          </p:cNvSpPr>
          <p:nvPr>
            <p:ph type="body" sz="quarter" idx="4294967295"/>
          </p:nvPr>
        </p:nvSpPr>
        <p:spPr>
          <a:xfrm>
            <a:off x="1816101" y="121392"/>
            <a:ext cx="8657163" cy="1695938"/>
          </a:xfrm>
        </p:spPr>
        <p:txBody>
          <a:bodyPr>
            <a:normAutofit/>
          </a:bodyPr>
          <a:lstStyle/>
          <a:p>
            <a:pPr algn="just"/>
            <a:r>
              <a:rPr lang="es-PE" sz="2800" dirty="0"/>
              <a:t>Los SPI y SPT se deben </a:t>
            </a:r>
            <a:r>
              <a:rPr lang="es-PE" sz="2800" b="1" dirty="0">
                <a:solidFill>
                  <a:srgbClr val="C00000"/>
                </a:solidFill>
              </a:rPr>
              <a:t>revisar periódicamente </a:t>
            </a:r>
            <a:r>
              <a:rPr lang="es-PE" sz="2800" dirty="0"/>
              <a:t>para determinar si siguen proporcionando información significativa.</a:t>
            </a:r>
          </a:p>
        </p:txBody>
      </p:sp>
    </p:spTree>
    <p:extLst>
      <p:ext uri="{BB962C8B-B14F-4D97-AF65-F5344CB8AC3E}">
        <p14:creationId xmlns:p14="http://schemas.microsoft.com/office/powerpoint/2010/main" val="2708758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1000"/>
                                        <p:tgtEl>
                                          <p:spTgt spid="143"/>
                                        </p:tgtEl>
                                      </p:cBhvr>
                                    </p:animEffect>
                                    <p:anim calcmode="lin" valueType="num">
                                      <p:cBhvr>
                                        <p:cTn id="13" dur="1000" fill="hold"/>
                                        <p:tgtEl>
                                          <p:spTgt spid="143"/>
                                        </p:tgtEl>
                                        <p:attrNameLst>
                                          <p:attrName>ppt_x</p:attrName>
                                        </p:attrNameLst>
                                      </p:cBhvr>
                                      <p:tavLst>
                                        <p:tav tm="0">
                                          <p:val>
                                            <p:strVal val="#ppt_x"/>
                                          </p:val>
                                        </p:tav>
                                        <p:tav tm="100000">
                                          <p:val>
                                            <p:strVal val="#ppt_x"/>
                                          </p:val>
                                        </p:tav>
                                      </p:tavLst>
                                    </p:anim>
                                    <p:anim calcmode="lin" valueType="num">
                                      <p:cBhvr>
                                        <p:cTn id="14" dur="1000" fill="hold"/>
                                        <p:tgtEl>
                                          <p:spTgt spid="14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1000"/>
                                        <p:tgtEl>
                                          <p:spTgt spid="140"/>
                                        </p:tgtEl>
                                      </p:cBhvr>
                                    </p:animEffect>
                                    <p:anim calcmode="lin" valueType="num">
                                      <p:cBhvr>
                                        <p:cTn id="19" dur="1000" fill="hold"/>
                                        <p:tgtEl>
                                          <p:spTgt spid="140"/>
                                        </p:tgtEl>
                                        <p:attrNameLst>
                                          <p:attrName>ppt_x</p:attrName>
                                        </p:attrNameLst>
                                      </p:cBhvr>
                                      <p:tavLst>
                                        <p:tav tm="0">
                                          <p:val>
                                            <p:strVal val="#ppt_x"/>
                                          </p:val>
                                        </p:tav>
                                        <p:tav tm="100000">
                                          <p:val>
                                            <p:strVal val="#ppt_x"/>
                                          </p:val>
                                        </p:tav>
                                      </p:tavLst>
                                    </p:anim>
                                    <p:anim calcmode="lin" valueType="num">
                                      <p:cBhvr>
                                        <p:cTn id="20" dur="1000" fill="hold"/>
                                        <p:tgtEl>
                                          <p:spTgt spid="14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fade">
                                      <p:cBhvr>
                                        <p:cTn id="23" dur="1000"/>
                                        <p:tgtEl>
                                          <p:spTgt spid="136"/>
                                        </p:tgtEl>
                                      </p:cBhvr>
                                    </p:animEffect>
                                    <p:anim calcmode="lin" valueType="num">
                                      <p:cBhvr>
                                        <p:cTn id="24" dur="1000" fill="hold"/>
                                        <p:tgtEl>
                                          <p:spTgt spid="136"/>
                                        </p:tgtEl>
                                        <p:attrNameLst>
                                          <p:attrName>ppt_x</p:attrName>
                                        </p:attrNameLst>
                                      </p:cBhvr>
                                      <p:tavLst>
                                        <p:tav tm="0">
                                          <p:val>
                                            <p:strVal val="#ppt_x"/>
                                          </p:val>
                                        </p:tav>
                                        <p:tav tm="100000">
                                          <p:val>
                                            <p:strVal val="#ppt_x"/>
                                          </p:val>
                                        </p:tav>
                                      </p:tavLst>
                                    </p:anim>
                                    <p:anim calcmode="lin" valueType="num">
                                      <p:cBhvr>
                                        <p:cTn id="25" dur="1000" fill="hold"/>
                                        <p:tgtEl>
                                          <p:spTgt spid="13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fade">
                                      <p:cBhvr>
                                        <p:cTn id="29" dur="1000"/>
                                        <p:tgtEl>
                                          <p:spTgt spid="133"/>
                                        </p:tgtEl>
                                      </p:cBhvr>
                                    </p:animEffect>
                                    <p:anim calcmode="lin" valueType="num">
                                      <p:cBhvr>
                                        <p:cTn id="30" dur="1000" fill="hold"/>
                                        <p:tgtEl>
                                          <p:spTgt spid="133"/>
                                        </p:tgtEl>
                                        <p:attrNameLst>
                                          <p:attrName>ppt_x</p:attrName>
                                        </p:attrNameLst>
                                      </p:cBhvr>
                                      <p:tavLst>
                                        <p:tav tm="0">
                                          <p:val>
                                            <p:strVal val="#ppt_x"/>
                                          </p:val>
                                        </p:tav>
                                        <p:tav tm="100000">
                                          <p:val>
                                            <p:strVal val="#ppt_x"/>
                                          </p:val>
                                        </p:tav>
                                      </p:tavLst>
                                    </p:anim>
                                    <p:anim calcmode="lin" valueType="num">
                                      <p:cBhvr>
                                        <p:cTn id="31" dur="1000" fill="hold"/>
                                        <p:tgtEl>
                                          <p:spTgt spid="13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anim calcmode="lin" valueType="num">
                                      <p:cBhvr>
                                        <p:cTn id="35" dur="1000" fill="hold"/>
                                        <p:tgtEl>
                                          <p:spTgt spid="129"/>
                                        </p:tgtEl>
                                        <p:attrNameLst>
                                          <p:attrName>ppt_x</p:attrName>
                                        </p:attrNameLst>
                                      </p:cBhvr>
                                      <p:tavLst>
                                        <p:tav tm="0">
                                          <p:val>
                                            <p:strVal val="#ppt_x"/>
                                          </p:val>
                                        </p:tav>
                                        <p:tav tm="100000">
                                          <p:val>
                                            <p:strVal val="#ppt_x"/>
                                          </p:val>
                                        </p:tav>
                                      </p:tavLst>
                                    </p:anim>
                                    <p:anim calcmode="lin" valueType="num">
                                      <p:cBhvr>
                                        <p:cTn id="36" dur="1000" fill="hold"/>
                                        <p:tgtEl>
                                          <p:spTgt spid="129"/>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1000"/>
                                        <p:tgtEl>
                                          <p:spTgt spid="126"/>
                                        </p:tgtEl>
                                      </p:cBhvr>
                                    </p:animEffect>
                                    <p:anim calcmode="lin" valueType="num">
                                      <p:cBhvr>
                                        <p:cTn id="41" dur="1000" fill="hold"/>
                                        <p:tgtEl>
                                          <p:spTgt spid="126"/>
                                        </p:tgtEl>
                                        <p:attrNameLst>
                                          <p:attrName>ppt_x</p:attrName>
                                        </p:attrNameLst>
                                      </p:cBhvr>
                                      <p:tavLst>
                                        <p:tav tm="0">
                                          <p:val>
                                            <p:strVal val="#ppt_x"/>
                                          </p:val>
                                        </p:tav>
                                        <p:tav tm="100000">
                                          <p:val>
                                            <p:strVal val="#ppt_x"/>
                                          </p:val>
                                        </p:tav>
                                      </p:tavLst>
                                    </p:anim>
                                    <p:anim calcmode="lin" valueType="num">
                                      <p:cBhvr>
                                        <p:cTn id="42" dur="1000" fill="hold"/>
                                        <p:tgtEl>
                                          <p:spTgt spid="12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22"/>
                                        </p:tgtEl>
                                        <p:attrNameLst>
                                          <p:attrName>style.visibility</p:attrName>
                                        </p:attrNameLst>
                                      </p:cBhvr>
                                      <p:to>
                                        <p:strVal val="visible"/>
                                      </p:to>
                                    </p:set>
                                    <p:animEffect transition="in" filter="fade">
                                      <p:cBhvr>
                                        <p:cTn id="45" dur="1000"/>
                                        <p:tgtEl>
                                          <p:spTgt spid="122"/>
                                        </p:tgtEl>
                                      </p:cBhvr>
                                    </p:animEffect>
                                    <p:anim calcmode="lin" valueType="num">
                                      <p:cBhvr>
                                        <p:cTn id="46" dur="1000" fill="hold"/>
                                        <p:tgtEl>
                                          <p:spTgt spid="122"/>
                                        </p:tgtEl>
                                        <p:attrNameLst>
                                          <p:attrName>ppt_x</p:attrName>
                                        </p:attrNameLst>
                                      </p:cBhvr>
                                      <p:tavLst>
                                        <p:tav tm="0">
                                          <p:val>
                                            <p:strVal val="#ppt_x"/>
                                          </p:val>
                                        </p:tav>
                                        <p:tav tm="100000">
                                          <p:val>
                                            <p:strVal val="#ppt_x"/>
                                          </p:val>
                                        </p:tav>
                                      </p:tavLst>
                                    </p:anim>
                                    <p:anim calcmode="lin" valueType="num">
                                      <p:cBhvr>
                                        <p:cTn id="47" dur="1000" fill="hold"/>
                                        <p:tgtEl>
                                          <p:spTgt spid="122"/>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1000"/>
                                        <p:tgtEl>
                                          <p:spTgt spid="115"/>
                                        </p:tgtEl>
                                      </p:cBhvr>
                                    </p:animEffect>
                                    <p:anim calcmode="lin" valueType="num">
                                      <p:cBhvr>
                                        <p:cTn id="57" dur="1000" fill="hold"/>
                                        <p:tgtEl>
                                          <p:spTgt spid="115"/>
                                        </p:tgtEl>
                                        <p:attrNameLst>
                                          <p:attrName>ppt_x</p:attrName>
                                        </p:attrNameLst>
                                      </p:cBhvr>
                                      <p:tavLst>
                                        <p:tav tm="0">
                                          <p:val>
                                            <p:strVal val="#ppt_x"/>
                                          </p:val>
                                        </p:tav>
                                        <p:tav tm="100000">
                                          <p:val>
                                            <p:strVal val="#ppt_x"/>
                                          </p:val>
                                        </p:tav>
                                      </p:tavLst>
                                    </p:anim>
                                    <p:anim calcmode="lin" valueType="num">
                                      <p:cBhvr>
                                        <p:cTn id="58"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532" y="313660"/>
            <a:ext cx="8987028" cy="627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69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5696" y="206722"/>
            <a:ext cx="9012305" cy="6523959"/>
          </a:xfrm>
          <a:prstGeom prst="rect">
            <a:avLst/>
          </a:prstGeom>
        </p:spPr>
      </p:pic>
    </p:spTree>
    <p:extLst>
      <p:ext uri="{BB962C8B-B14F-4D97-AF65-F5344CB8AC3E}">
        <p14:creationId xmlns:p14="http://schemas.microsoft.com/office/powerpoint/2010/main" val="3661315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487A9-E840-44FF-9BB1-6BFCE62D7E31}"/>
              </a:ext>
            </a:extLst>
          </p:cNvPr>
          <p:cNvSpPr txBox="1"/>
          <p:nvPr/>
        </p:nvSpPr>
        <p:spPr>
          <a:xfrm>
            <a:off x="-1" y="304800"/>
            <a:ext cx="4283341" cy="553998"/>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Nivel de alerta</a:t>
            </a:r>
          </a:p>
        </p:txBody>
      </p:sp>
      <p:sp>
        <p:nvSpPr>
          <p:cNvPr id="10" name="Rectangle 9"/>
          <p:cNvSpPr/>
          <p:nvPr/>
        </p:nvSpPr>
        <p:spPr>
          <a:xfrm>
            <a:off x="838087" y="1274435"/>
            <a:ext cx="3916680" cy="2677656"/>
          </a:xfrm>
          <a:prstGeom prst="rect">
            <a:avLst/>
          </a:prstGeom>
        </p:spPr>
        <p:txBody>
          <a:bodyPr wrap="square">
            <a:spAutoFit/>
          </a:bodyPr>
          <a:lstStyle/>
          <a:p>
            <a:pPr algn="just" defTabSz="457200"/>
            <a:r>
              <a:rPr lang="es-PE" sz="2800" dirty="0">
                <a:solidFill>
                  <a:schemeClr val="tx1">
                    <a:lumMod val="50000"/>
                  </a:schemeClr>
                </a:solidFill>
                <a:latin typeface="Calibri"/>
              </a:rPr>
              <a:t>Valor que sirva para dar lugar a una evaluación, decisión, ajuste o acción correctiva relacionada con un indicador específico. </a:t>
            </a:r>
            <a:endParaRPr lang="es-PE" sz="2800" i="1" dirty="0">
              <a:solidFill>
                <a:schemeClr val="tx1">
                  <a:lumMod val="50000"/>
                </a:schemeClr>
              </a:solidFill>
              <a:latin typeface="Calibri"/>
            </a:endParaRPr>
          </a:p>
        </p:txBody>
      </p:sp>
      <p:pic>
        <p:nvPicPr>
          <p:cNvPr id="11"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065" r="31065"/>
          <a:stretch>
            <a:fillRect/>
          </a:stretch>
        </p:blipFill>
        <p:spPr/>
      </p:pic>
    </p:spTree>
    <p:extLst>
      <p:ext uri="{BB962C8B-B14F-4D97-AF65-F5344CB8AC3E}">
        <p14:creationId xmlns:p14="http://schemas.microsoft.com/office/powerpoint/2010/main" val="1814725355"/>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524002" y="0"/>
            <a:ext cx="9143999" cy="553998"/>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Desviación estándar (STDVEP)</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4857" y="1140178"/>
            <a:ext cx="7124921" cy="5048007"/>
          </a:xfrm>
          <a:prstGeom prst="rect">
            <a:avLst/>
          </a:prstGeom>
        </p:spPr>
      </p:pic>
      <p:pic>
        <p:nvPicPr>
          <p:cNvPr id="16" name="Picture 15"/>
          <p:cNvPicPr>
            <a:picLocks noChangeAspect="1"/>
          </p:cNvPicPr>
          <p:nvPr/>
        </p:nvPicPr>
        <p:blipFill>
          <a:blip r:embed="rId4"/>
          <a:stretch>
            <a:fillRect/>
          </a:stretch>
        </p:blipFill>
        <p:spPr>
          <a:xfrm>
            <a:off x="481348" y="2352085"/>
            <a:ext cx="3748845" cy="2624192"/>
          </a:xfrm>
          <a:prstGeom prst="rect">
            <a:avLst/>
          </a:prstGeom>
        </p:spPr>
      </p:pic>
    </p:spTree>
    <p:extLst>
      <p:ext uri="{BB962C8B-B14F-4D97-AF65-F5344CB8AC3E}">
        <p14:creationId xmlns:p14="http://schemas.microsoft.com/office/powerpoint/2010/main" val="3858320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9228" b="9228"/>
          <a:stretch>
            <a:fillRect/>
          </a:stretch>
        </p:blipFill>
        <p:spPr>
          <a:xfrm>
            <a:off x="2027239" y="1173164"/>
            <a:ext cx="8123237" cy="5532437"/>
          </a:xfrm>
        </p:spPr>
      </p:pic>
      <p:sp>
        <p:nvSpPr>
          <p:cNvPr id="5" name="TextBox 4">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accent4"/>
                </a:solidFill>
                <a:latin typeface="Calibri"/>
              </a:rPr>
              <a:t>Control y medición del rendimiento en materia de seguridad operacional</a:t>
            </a:r>
          </a:p>
        </p:txBody>
      </p:sp>
    </p:spTree>
    <p:extLst>
      <p:ext uri="{BB962C8B-B14F-4D97-AF65-F5344CB8AC3E}">
        <p14:creationId xmlns:p14="http://schemas.microsoft.com/office/powerpoint/2010/main" val="3075723606"/>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7487A9-E840-44FF-9BB1-6BFCE62D7E31}"/>
              </a:ext>
            </a:extLst>
          </p:cNvPr>
          <p:cNvSpPr txBox="1"/>
          <p:nvPr/>
        </p:nvSpPr>
        <p:spPr>
          <a:xfrm>
            <a:off x="1524001"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graphicFrame>
        <p:nvGraphicFramePr>
          <p:cNvPr id="16" name="Table 15"/>
          <p:cNvGraphicFramePr>
            <a:graphicFrameLocks noGrp="1"/>
          </p:cNvGraphicFramePr>
          <p:nvPr>
            <p:extLst>
              <p:ext uri="{D42A27DB-BD31-4B8C-83A1-F6EECF244321}">
                <p14:modId xmlns:p14="http://schemas.microsoft.com/office/powerpoint/2010/main" val="2887741799"/>
              </p:ext>
            </p:extLst>
          </p:nvPr>
        </p:nvGraphicFramePr>
        <p:xfrm>
          <a:off x="440267" y="1015664"/>
          <a:ext cx="11492088" cy="5705438"/>
        </p:xfrm>
        <a:graphic>
          <a:graphicData uri="http://schemas.openxmlformats.org/drawingml/2006/table">
            <a:tbl>
              <a:tblPr firstRow="1" bandRow="1"/>
              <a:tblGrid>
                <a:gridCol w="1862506">
                  <a:extLst>
                    <a:ext uri="{9D8B030D-6E8A-4147-A177-3AD203B41FA5}">
                      <a16:colId xmlns:a16="http://schemas.microsoft.com/office/drawing/2014/main" val="20000"/>
                    </a:ext>
                  </a:extLst>
                </a:gridCol>
                <a:gridCol w="1862506">
                  <a:extLst>
                    <a:ext uri="{9D8B030D-6E8A-4147-A177-3AD203B41FA5}">
                      <a16:colId xmlns:a16="http://schemas.microsoft.com/office/drawing/2014/main" val="20001"/>
                    </a:ext>
                  </a:extLst>
                </a:gridCol>
                <a:gridCol w="1862506">
                  <a:extLst>
                    <a:ext uri="{9D8B030D-6E8A-4147-A177-3AD203B41FA5}">
                      <a16:colId xmlns:a16="http://schemas.microsoft.com/office/drawing/2014/main" val="20002"/>
                    </a:ext>
                  </a:extLst>
                </a:gridCol>
                <a:gridCol w="1862506">
                  <a:extLst>
                    <a:ext uri="{9D8B030D-6E8A-4147-A177-3AD203B41FA5}">
                      <a16:colId xmlns:a16="http://schemas.microsoft.com/office/drawing/2014/main" val="20003"/>
                    </a:ext>
                  </a:extLst>
                </a:gridCol>
                <a:gridCol w="2089086">
                  <a:extLst>
                    <a:ext uri="{9D8B030D-6E8A-4147-A177-3AD203B41FA5}">
                      <a16:colId xmlns:a16="http://schemas.microsoft.com/office/drawing/2014/main" val="20004"/>
                    </a:ext>
                  </a:extLst>
                </a:gridCol>
                <a:gridCol w="1952978">
                  <a:extLst>
                    <a:ext uri="{9D8B030D-6E8A-4147-A177-3AD203B41FA5}">
                      <a16:colId xmlns:a16="http://schemas.microsoft.com/office/drawing/2014/main" val="825725366"/>
                    </a:ext>
                  </a:extLst>
                </a:gridCol>
              </a:tblGrid>
              <a:tr h="107247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200" noProof="0" dirty="0" smtClean="0"/>
                        <a:t>Riesgos principales </a:t>
                      </a:r>
                      <a:endParaRPr lang="es-PE" sz="22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200" noProof="0" dirty="0" smtClean="0"/>
                        <a:t>Estado</a:t>
                      </a:r>
                      <a:r>
                        <a:rPr lang="es-PE" sz="2200" baseline="0" noProof="0" dirty="0" smtClean="0"/>
                        <a:t> actual</a:t>
                      </a:r>
                    </a:p>
                    <a:p>
                      <a:pPr algn="ctr"/>
                      <a:r>
                        <a:rPr lang="es-PE" sz="2200" baseline="0" noProof="0" dirty="0" smtClean="0"/>
                        <a:t>(2017)</a:t>
                      </a:r>
                      <a:endParaRPr lang="es-PE" sz="2200" noProof="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200" noProof="0" dirty="0" smtClean="0"/>
                        <a:t>Resultado</a:t>
                      </a:r>
                      <a:r>
                        <a:rPr lang="es-PE" sz="2200" baseline="0" noProof="0" dirty="0" smtClean="0"/>
                        <a:t> deseado</a:t>
                      </a:r>
                      <a:endParaRPr lang="es-PE" sz="2200" noProof="0" dirty="0" smtClean="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200" noProof="0" dirty="0" smtClean="0"/>
                        <a:t>Indicador</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PE" sz="2200" noProof="0" dirty="0" smtClean="0"/>
                        <a:t>Metas</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206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noProof="0" dirty="0" smtClean="0">
                          <a:solidFill>
                            <a:schemeClr val="bg1"/>
                          </a:solidFill>
                        </a:rPr>
                        <a:t>Nivel de alerta</a:t>
                      </a:r>
                      <a:endParaRPr lang="es-PE" sz="2200" noProof="0" dirty="0" smtClean="0">
                        <a:solidFill>
                          <a:schemeClr val="bg1"/>
                        </a:solidFill>
                      </a:endParaRPr>
                    </a:p>
                  </a:txBody>
                  <a:tcPr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3784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Salidas de pista </a:t>
                      </a:r>
                      <a:endParaRPr lang="es-PE" sz="22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100 </a:t>
                      </a:r>
                      <a:r>
                        <a:rPr lang="es-PE" sz="2200" noProof="0" dirty="0" err="1" smtClean="0"/>
                        <a:t>SdP</a:t>
                      </a:r>
                      <a:r>
                        <a:rPr lang="es-PE" sz="2200" noProof="0" dirty="0" smtClean="0"/>
                        <a:t>/1,000,000</a:t>
                      </a:r>
                      <a:r>
                        <a:rPr lang="es-PE" sz="2200" baseline="0" noProof="0" dirty="0" smtClean="0"/>
                        <a:t> Aterrizajes</a:t>
                      </a:r>
                      <a:endParaRPr lang="es-PE" sz="22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Reducir 50% SdP en 4 años</a:t>
                      </a:r>
                      <a:endParaRPr lang="es-PE" sz="22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 de Salidas de Pista/1,000.000</a:t>
                      </a:r>
                      <a:r>
                        <a:rPr lang="es-PE" sz="2200" baseline="0" noProof="0" dirty="0" smtClean="0"/>
                        <a:t> de aterrizajes/año</a:t>
                      </a:r>
                      <a:endParaRPr lang="es-PE" sz="2200" noProof="0" dirty="0"/>
                    </a:p>
                  </a:txBody>
                  <a:tcPr anchor="ctr">
                    <a:lnL w="12700" cmpd="sng">
                      <a:solidFill>
                        <a:srgbClr val="FFFFFF"/>
                      </a:solidFill>
                    </a:lnL>
                    <a:lnR w="12700" cmpd="sng">
                      <a:solidFill>
                        <a:srgbClr val="FFFFFF"/>
                      </a:solidFill>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smtClean="0"/>
                        <a:t>Reducir</a:t>
                      </a:r>
                      <a:r>
                        <a:rPr lang="es-PE" sz="2200" baseline="0" noProof="0" smtClean="0"/>
                        <a:t>  12.5% </a:t>
                      </a:r>
                      <a:r>
                        <a:rPr lang="es-PE" sz="2200" baseline="0" noProof="0" dirty="0" smtClean="0"/>
                        <a:t>las salidas de pista cada año</a:t>
                      </a:r>
                      <a:endParaRPr lang="es-PE" sz="2200" noProof="0" dirty="0"/>
                    </a:p>
                  </a:txBody>
                  <a:tcPr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p>
                      <a:pPr algn="ctr"/>
                      <a:endParaRPr lang="es-PE" sz="2200" noProof="0" dirty="0"/>
                    </a:p>
                  </a:txBody>
                  <a:tcPr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1"/>
                  </a:ext>
                </a:extLst>
              </a:tr>
              <a:tr h="1060313">
                <a:tc>
                  <a:txBody>
                    <a:bodyPr/>
                    <a:lstStyle/>
                    <a:p>
                      <a:pPr algn="ctr"/>
                      <a:r>
                        <a:rPr lang="es-PE" sz="2200" noProof="0" dirty="0" smtClean="0"/>
                        <a:t>Falla de la unidad de control de combustible</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200" noProof="0" dirty="0" smtClean="0"/>
                        <a:t>17 FUCC/1,000 overhaul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r>
                        <a:rPr lang="es-PE" sz="2200" noProof="0" dirty="0" smtClean="0"/>
                        <a:t>Reducir 70% FFCU 4 años</a:t>
                      </a:r>
                      <a:endParaRPr lang="es-PE" sz="22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 de fallas de FCU/1,000</a:t>
                      </a:r>
                      <a:r>
                        <a:rPr lang="es-PE" sz="2200" baseline="0" noProof="0" dirty="0" smtClean="0"/>
                        <a:t> OVH/año</a:t>
                      </a:r>
                      <a:endParaRPr lang="es-PE" sz="2200" noProof="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Reducir 23.3% las fallas de FCU</a:t>
                      </a:r>
                      <a:r>
                        <a:rPr lang="es-PE" sz="2200" baseline="0" noProof="0" dirty="0" smtClean="0"/>
                        <a:t> cada año</a:t>
                      </a:r>
                      <a:endParaRPr lang="es-PE" sz="2200" noProof="0" dirty="0"/>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20000"/>
                      </a:srgbClr>
                    </a:solidFill>
                  </a:tcPr>
                </a:tc>
                <a:tc>
                  <a:txBody>
                    <a:bodyPr/>
                    <a:lstStyle/>
                    <a:p>
                      <a:pPr algn="ctr"/>
                      <a:endParaRPr lang="es-PE" sz="2200" noProof="0" dirty="0"/>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E9E9E">
                        <a:tint val="20000"/>
                      </a:srgbClr>
                    </a:solidFill>
                  </a:tcPr>
                </a:tc>
                <a:extLst>
                  <a:ext uri="{0D108BD9-81ED-4DB2-BD59-A6C34878D82A}">
                    <a16:rowId xmlns:a16="http://schemas.microsoft.com/office/drawing/2014/main" val="10002"/>
                  </a:ext>
                </a:extLst>
              </a:tr>
              <a:tr h="1184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IFSD</a:t>
                      </a:r>
                      <a:endParaRPr lang="es-PE" sz="22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9 IFSD/100,000 Horas de</a:t>
                      </a:r>
                      <a:r>
                        <a:rPr lang="es-PE" sz="2200" baseline="0" noProof="0" dirty="0" smtClean="0"/>
                        <a:t> </a:t>
                      </a:r>
                      <a:r>
                        <a:rPr lang="es-PE" sz="2200" noProof="0" dirty="0" smtClean="0"/>
                        <a:t>Vuelo</a:t>
                      </a:r>
                      <a:endParaRPr lang="es-PE" sz="22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Reducir</a:t>
                      </a:r>
                      <a:r>
                        <a:rPr lang="es-PE" sz="2200" baseline="0" noProof="0" dirty="0" smtClean="0"/>
                        <a:t> 50%  IFSD en 3 años</a:t>
                      </a:r>
                      <a:endParaRPr lang="es-PE" sz="22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#IFSD/100,000</a:t>
                      </a:r>
                      <a:r>
                        <a:rPr lang="es-PE" sz="2200" baseline="0" noProof="0" dirty="0" smtClean="0"/>
                        <a:t> HdV/año</a:t>
                      </a:r>
                      <a:endParaRPr lang="es-PE" sz="22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s-PE" sz="2200" noProof="0" dirty="0" smtClean="0"/>
                        <a:t>Reducir</a:t>
                      </a:r>
                      <a:r>
                        <a:rPr lang="es-PE" sz="2200" baseline="0" noProof="0" dirty="0" smtClean="0"/>
                        <a:t> 17% los IFSD cada año</a:t>
                      </a:r>
                      <a:endParaRPr lang="es-PE" sz="2200" noProof="0" dirty="0"/>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E9E9E">
                        <a:tint val="40000"/>
                      </a:srgbClr>
                    </a:solidFill>
                  </a:tcPr>
                </a:tc>
                <a:tc>
                  <a:txBody>
                    <a:bodyPr/>
                    <a:lstStyle/>
                    <a:p>
                      <a:pPr algn="ctr"/>
                      <a:endParaRPr lang="es-PE" sz="2200" noProof="0" dirty="0"/>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E9E9E">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3931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screen">
            <a:extLst>
              <a:ext uri="{28A0092B-C50C-407E-A947-70E740481C1C}">
                <a14:useLocalDpi xmlns:a14="http://schemas.microsoft.com/office/drawing/2010/main"/>
              </a:ext>
            </a:extLst>
          </a:blip>
          <a:stretch>
            <a:fillRect/>
          </a:stretch>
        </p:blipFill>
        <p:spPr>
          <a:xfrm>
            <a:off x="1524002" y="1230488"/>
            <a:ext cx="9539109" cy="5429955"/>
          </a:xfrm>
          <a:prstGeom prst="rect">
            <a:avLst/>
          </a:prstGeom>
        </p:spPr>
      </p:pic>
      <p:sp>
        <p:nvSpPr>
          <p:cNvPr id="2" name="Down Arrow 1"/>
          <p:cNvSpPr/>
          <p:nvPr/>
        </p:nvSpPr>
        <p:spPr>
          <a:xfrm>
            <a:off x="8458200" y="2682241"/>
            <a:ext cx="522514" cy="6966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FFFFFF"/>
              </a:solidFill>
              <a:latin typeface="Calibri"/>
            </a:endParaRPr>
          </a:p>
        </p:txBody>
      </p:sp>
      <p:sp>
        <p:nvSpPr>
          <p:cNvPr id="12" name="Down Arrow 11"/>
          <p:cNvSpPr/>
          <p:nvPr/>
        </p:nvSpPr>
        <p:spPr>
          <a:xfrm rot="10800000">
            <a:off x="8458200" y="4500152"/>
            <a:ext cx="522514" cy="696686"/>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800">
              <a:solidFill>
                <a:srgbClr val="FFFFFF"/>
              </a:solidFill>
              <a:latin typeface="Calibri"/>
            </a:endParaRPr>
          </a:p>
        </p:txBody>
      </p:sp>
      <p:sp>
        <p:nvSpPr>
          <p:cNvPr id="10" name="TextBox 9">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4177876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4879717" y="29808"/>
            <a:ext cx="2533066" cy="523220"/>
          </a:xfrm>
          <a:prstGeom prst="rect">
            <a:avLst/>
          </a:prstGeom>
          <a:noFill/>
        </p:spPr>
        <p:txBody>
          <a:bodyPr wrap="none" rtlCol="0">
            <a:spAutoFit/>
          </a:bodyPr>
          <a:lstStyle/>
          <a:p>
            <a:pPr algn="ctr" defTabSz="457200"/>
            <a:r>
              <a:rPr lang="es-PE" sz="2800" b="1" dirty="0">
                <a:solidFill>
                  <a:schemeClr val="tx1">
                    <a:lumMod val="50000"/>
                  </a:schemeClr>
                </a:solidFill>
                <a:latin typeface="Calibri"/>
              </a:rPr>
              <a:t>Ejemplo de SPIs</a:t>
            </a:r>
          </a:p>
        </p:txBody>
      </p:sp>
      <p:sp>
        <p:nvSpPr>
          <p:cNvPr id="12" name="TextBox 11">
            <a:extLst>
              <a:ext uri="{FF2B5EF4-FFF2-40B4-BE49-F238E27FC236}">
                <a16:creationId xmlns:a16="http://schemas.microsoft.com/office/drawing/2014/main" id="{38984793-C5B5-4F69-AC2A-F0896B1A4587}"/>
              </a:ext>
            </a:extLst>
          </p:cNvPr>
          <p:cNvSpPr txBox="1"/>
          <p:nvPr/>
        </p:nvSpPr>
        <p:spPr>
          <a:xfrm>
            <a:off x="2021825" y="615847"/>
            <a:ext cx="8248851" cy="707886"/>
          </a:xfrm>
          <a:prstGeom prst="rect">
            <a:avLst/>
          </a:prstGeom>
          <a:noFill/>
        </p:spPr>
        <p:txBody>
          <a:bodyPr wrap="square" rtlCol="0">
            <a:spAutoFit/>
          </a:bodyPr>
          <a:lstStyle/>
          <a:p>
            <a:pPr algn="ctr" defTabSz="457200"/>
            <a:r>
              <a:rPr lang="es-PE" sz="2000" dirty="0">
                <a:solidFill>
                  <a:schemeClr val="tx1">
                    <a:lumMod val="50000"/>
                  </a:schemeClr>
                </a:solidFill>
                <a:latin typeface="Calibri"/>
              </a:rPr>
              <a:t>Tasa de accidentes en operaciones de transporte aéreo comercial regular con aviones de más de 5 7000 kg</a:t>
            </a:r>
          </a:p>
        </p:txBody>
      </p:sp>
      <p:grpSp>
        <p:nvGrpSpPr>
          <p:cNvPr id="2" name="Group 1"/>
          <p:cNvGrpSpPr/>
          <p:nvPr/>
        </p:nvGrpSpPr>
        <p:grpSpPr>
          <a:xfrm>
            <a:off x="2802332" y="4094146"/>
            <a:ext cx="7042708" cy="2585323"/>
            <a:chOff x="741801" y="4017944"/>
            <a:chExt cx="8248851" cy="4002045"/>
          </a:xfrm>
        </p:grpSpPr>
        <p:sp>
          <p:nvSpPr>
            <p:cNvPr id="13" name="TextBox 12">
              <a:extLst>
                <a:ext uri="{FF2B5EF4-FFF2-40B4-BE49-F238E27FC236}">
                  <a16:creationId xmlns:a16="http://schemas.microsoft.com/office/drawing/2014/main" id="{38984793-C5B5-4F69-AC2A-F0896B1A4587}"/>
                </a:ext>
              </a:extLst>
            </p:cNvPr>
            <p:cNvSpPr txBox="1"/>
            <p:nvPr/>
          </p:nvSpPr>
          <p:spPr>
            <a:xfrm>
              <a:off x="741801" y="4017944"/>
              <a:ext cx="8248851" cy="4002045"/>
            </a:xfrm>
            <a:prstGeom prst="rect">
              <a:avLst/>
            </a:prstGeom>
            <a:noFill/>
          </p:spPr>
          <p:txBody>
            <a:bodyPr wrap="square" rtlCol="0">
              <a:spAutoFit/>
            </a:bodyPr>
            <a:lstStyle/>
            <a:p>
              <a:pPr defTabSz="457200"/>
              <a:r>
                <a:rPr lang="es-PE" sz="1800" dirty="0">
                  <a:solidFill>
                    <a:schemeClr val="tx1">
                      <a:lumMod val="50000"/>
                    </a:schemeClr>
                  </a:solidFill>
                  <a:latin typeface="Calibri"/>
                </a:rPr>
                <a:t>Para calcular manualmente la desviación estándar (STDEV), utilice la siguiente formula:</a:t>
              </a:r>
            </a:p>
            <a:p>
              <a:pPr defTabSz="457200"/>
              <a:endParaRPr lang="es-PE" sz="1800" dirty="0">
                <a:solidFill>
                  <a:schemeClr val="tx1">
                    <a:lumMod val="50000"/>
                  </a:schemeClr>
                </a:solidFill>
                <a:latin typeface="Calibri"/>
              </a:endParaRPr>
            </a:p>
            <a:p>
              <a:pPr algn="ctr" defTabSz="457200"/>
              <a:r>
                <a:rPr lang="es-PE" sz="1800" dirty="0">
                  <a:solidFill>
                    <a:schemeClr val="tx1">
                      <a:lumMod val="50000"/>
                    </a:schemeClr>
                  </a:solidFill>
                  <a:latin typeface="Calibri"/>
                </a:rPr>
                <a:t> </a:t>
              </a:r>
            </a:p>
            <a:p>
              <a:pPr defTabSz="457200"/>
              <a:r>
                <a:rPr lang="es-PE" sz="1800" dirty="0">
                  <a:solidFill>
                    <a:schemeClr val="tx1">
                      <a:lumMod val="50000"/>
                    </a:schemeClr>
                  </a:solidFill>
                  <a:latin typeface="Calibri"/>
                </a:rPr>
                <a:t>Donde:</a:t>
              </a:r>
            </a:p>
            <a:p>
              <a:pPr defTabSz="457200"/>
              <a:r>
                <a:rPr lang="es-PE" sz="1800" dirty="0">
                  <a:solidFill>
                    <a:schemeClr val="tx1">
                      <a:lumMod val="50000"/>
                    </a:schemeClr>
                  </a:solidFill>
                  <a:latin typeface="Calibri"/>
                </a:rPr>
                <a:t>∑: es el símbolo de sumatoria</a:t>
              </a:r>
            </a:p>
            <a:p>
              <a:pPr defTabSz="457200"/>
              <a:r>
                <a:rPr lang="es-PE" sz="1800" dirty="0">
                  <a:solidFill>
                    <a:schemeClr val="tx1">
                      <a:lumMod val="50000"/>
                    </a:schemeClr>
                  </a:solidFill>
                  <a:latin typeface="Calibri"/>
                </a:rPr>
                <a:t>X: es el valor de cada punto de dato</a:t>
              </a:r>
            </a:p>
            <a:p>
              <a:pPr defTabSz="457200"/>
              <a:r>
                <a:rPr lang="es-PE" sz="1800" dirty="0">
                  <a:solidFill>
                    <a:schemeClr val="tx1">
                      <a:lumMod val="50000"/>
                    </a:schemeClr>
                  </a:solidFill>
                  <a:latin typeface="Calibri"/>
                </a:rPr>
                <a:t>µ: es el valor promedio de todos los puntos de datos</a:t>
              </a:r>
            </a:p>
            <a:p>
              <a:pPr defTabSz="457200"/>
              <a:r>
                <a:rPr lang="es-PE" sz="1800" dirty="0">
                  <a:solidFill>
                    <a:schemeClr val="tx1">
                      <a:lumMod val="50000"/>
                    </a:schemeClr>
                  </a:solidFill>
                  <a:latin typeface="Calibri"/>
                </a:rPr>
                <a:t>N: es el valor de los puntos de datos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01" y="4922796"/>
              <a:ext cx="2303462" cy="91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2636521" y="1514984"/>
            <a:ext cx="7288211" cy="2386456"/>
          </a:xfrm>
          <a:prstGeom prst="rect">
            <a:avLst/>
          </a:prstGeom>
        </p:spPr>
      </p:pic>
    </p:spTree>
    <p:extLst>
      <p:ext uri="{BB962C8B-B14F-4D97-AF65-F5344CB8AC3E}">
        <p14:creationId xmlns:p14="http://schemas.microsoft.com/office/powerpoint/2010/main" val="3058655799"/>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4649581" y="160582"/>
            <a:ext cx="2868094" cy="584775"/>
          </a:xfrm>
          <a:prstGeom prst="rect">
            <a:avLst/>
          </a:prstGeom>
          <a:noFill/>
        </p:spPr>
        <p:txBody>
          <a:bodyPr wrap="none" rtlCol="0">
            <a:spAutoFit/>
          </a:bodyPr>
          <a:lstStyle/>
          <a:p>
            <a:pPr algn="ctr" defTabSz="457200"/>
            <a:r>
              <a:rPr lang="es-PE" sz="3200" b="1" dirty="0">
                <a:solidFill>
                  <a:schemeClr val="tx1">
                    <a:lumMod val="50000"/>
                  </a:schemeClr>
                </a:solidFill>
                <a:latin typeface="Calibri"/>
              </a:rPr>
              <a:t>Ejemplo de SPIs</a:t>
            </a:r>
          </a:p>
        </p:txBody>
      </p:sp>
      <p:sp>
        <p:nvSpPr>
          <p:cNvPr id="12" name="TextBox 11">
            <a:extLst>
              <a:ext uri="{FF2B5EF4-FFF2-40B4-BE49-F238E27FC236}">
                <a16:creationId xmlns:a16="http://schemas.microsoft.com/office/drawing/2014/main" id="{38984793-C5B5-4F69-AC2A-F0896B1A4587}"/>
              </a:ext>
            </a:extLst>
          </p:cNvPr>
          <p:cNvSpPr txBox="1"/>
          <p:nvPr/>
        </p:nvSpPr>
        <p:spPr>
          <a:xfrm>
            <a:off x="1343378" y="1184965"/>
            <a:ext cx="9787466" cy="1077218"/>
          </a:xfrm>
          <a:prstGeom prst="rect">
            <a:avLst/>
          </a:prstGeom>
          <a:noFill/>
        </p:spPr>
        <p:txBody>
          <a:bodyPr wrap="square" rtlCol="0">
            <a:spAutoFit/>
          </a:bodyPr>
          <a:lstStyle/>
          <a:p>
            <a:pPr defTabSz="457200"/>
            <a:r>
              <a:rPr lang="es-EC" sz="3200" dirty="0">
                <a:solidFill>
                  <a:schemeClr val="tx1">
                    <a:lumMod val="50000"/>
                  </a:schemeClr>
                </a:solidFill>
                <a:latin typeface="Calibri"/>
              </a:rPr>
              <a:t>Como primer paso calcule la tasa promedio de los años 2012, 2013, 2014 y 2015  </a:t>
            </a:r>
            <a:r>
              <a:rPr lang="es-ES" sz="3200" dirty="0">
                <a:solidFill>
                  <a:schemeClr val="tx1">
                    <a:lumMod val="50000"/>
                  </a:schemeClr>
                </a:solidFill>
                <a:latin typeface="Calibri"/>
              </a:rPr>
              <a:t> </a:t>
            </a:r>
            <a:endParaRPr lang="es-PE" sz="3200" dirty="0">
              <a:solidFill>
                <a:schemeClr val="tx1">
                  <a:lumMod val="50000"/>
                </a:schemeClr>
              </a:solidFill>
              <a:latin typeface="Calibri"/>
            </a:endParaRPr>
          </a:p>
        </p:txBody>
      </p:sp>
      <p:sp>
        <p:nvSpPr>
          <p:cNvPr id="2" name="Rectangle 1"/>
          <p:cNvSpPr/>
          <p:nvPr/>
        </p:nvSpPr>
        <p:spPr>
          <a:xfrm>
            <a:off x="2236860" y="3141399"/>
            <a:ext cx="7693536" cy="1077218"/>
          </a:xfrm>
          <a:prstGeom prst="rect">
            <a:avLst/>
          </a:prstGeom>
        </p:spPr>
        <p:txBody>
          <a:bodyPr wrap="square">
            <a:spAutoFit/>
          </a:bodyPr>
          <a:lstStyle/>
          <a:p>
            <a:pPr algn="ctr" defTabSz="457200"/>
            <a:r>
              <a:rPr lang="es-ES" sz="3200" u="sng" dirty="0">
                <a:solidFill>
                  <a:schemeClr val="tx1">
                    <a:lumMod val="50000"/>
                  </a:schemeClr>
                </a:solidFill>
                <a:latin typeface="Times New Roman" panose="02020603050405020304" pitchFamily="18" charset="0"/>
                <a:ea typeface="Times New Roman" panose="02020603050405020304" pitchFamily="18" charset="0"/>
              </a:rPr>
              <a:t>4.1 + 3.6 + 3.6 + 2.8</a:t>
            </a:r>
            <a:r>
              <a:rPr lang="es-ES" sz="3200" dirty="0">
                <a:solidFill>
                  <a:schemeClr val="tx1">
                    <a:lumMod val="50000"/>
                  </a:schemeClr>
                </a:solidFill>
                <a:latin typeface="Times New Roman" panose="02020603050405020304" pitchFamily="18" charset="0"/>
                <a:ea typeface="Times New Roman" panose="02020603050405020304" pitchFamily="18" charset="0"/>
              </a:rPr>
              <a:t> = </a:t>
            </a:r>
            <a:r>
              <a:rPr lang="es-ES" sz="3200" b="1" dirty="0" smtClean="0">
                <a:solidFill>
                  <a:srgbClr val="FF0000"/>
                </a:solidFill>
                <a:latin typeface="Times New Roman" panose="02020603050405020304" pitchFamily="18" charset="0"/>
                <a:ea typeface="Times New Roman" panose="02020603050405020304" pitchFamily="18" charset="0"/>
              </a:rPr>
              <a:t>3.52</a:t>
            </a:r>
            <a:endParaRPr lang="es-PE" sz="3200" dirty="0" smtClean="0">
              <a:solidFill>
                <a:srgbClr val="FF0000"/>
              </a:solidFill>
              <a:latin typeface="Times New Roman" panose="02020603050405020304" pitchFamily="18" charset="0"/>
              <a:ea typeface="Times New Roman" panose="02020603050405020304" pitchFamily="18" charset="0"/>
            </a:endParaRPr>
          </a:p>
          <a:p>
            <a:pPr algn="ctr" defTabSz="457200"/>
            <a:r>
              <a:rPr lang="es-ES" sz="3200" dirty="0" smtClean="0">
                <a:solidFill>
                  <a:schemeClr val="tx1">
                    <a:lumMod val="50000"/>
                  </a:schemeClr>
                </a:solidFill>
                <a:latin typeface="Times New Roman" panose="02020603050405020304" pitchFamily="18" charset="0"/>
                <a:ea typeface="Times New Roman" panose="02020603050405020304" pitchFamily="18" charset="0"/>
              </a:rPr>
              <a:t>4</a:t>
            </a:r>
            <a:r>
              <a:rPr lang="es-ES" sz="3200" dirty="0" smtClean="0">
                <a:solidFill>
                  <a:srgbClr val="474747"/>
                </a:solidFill>
                <a:latin typeface="Times New Roman" panose="02020603050405020304" pitchFamily="18" charset="0"/>
                <a:ea typeface="Times New Roman" panose="02020603050405020304" pitchFamily="18" charset="0"/>
              </a:rPr>
              <a:t>            </a:t>
            </a:r>
            <a:endParaRPr lang="es-PE" sz="3200"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3632953"/>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4769965" y="137378"/>
            <a:ext cx="2868094" cy="584775"/>
          </a:xfrm>
          <a:prstGeom prst="rect">
            <a:avLst/>
          </a:prstGeom>
          <a:noFill/>
        </p:spPr>
        <p:txBody>
          <a:bodyPr wrap="none" rtlCol="0">
            <a:spAutoFit/>
          </a:bodyPr>
          <a:lstStyle/>
          <a:p>
            <a:pPr algn="ctr" defTabSz="457200"/>
            <a:r>
              <a:rPr lang="es-PE" sz="3200" b="1" dirty="0">
                <a:solidFill>
                  <a:srgbClr val="474747">
                    <a:lumMod val="75000"/>
                    <a:lumOff val="25000"/>
                  </a:srgbClr>
                </a:solidFill>
                <a:latin typeface="Calibri"/>
              </a:rPr>
              <a:t>Ejemplo </a:t>
            </a:r>
            <a:r>
              <a:rPr lang="es-PE" sz="3200" b="1" dirty="0">
                <a:solidFill>
                  <a:schemeClr val="tx1">
                    <a:lumMod val="50000"/>
                  </a:schemeClr>
                </a:solidFill>
                <a:latin typeface="Calibri"/>
              </a:rPr>
              <a:t>de</a:t>
            </a:r>
            <a:r>
              <a:rPr lang="es-PE" sz="3200" b="1" dirty="0">
                <a:solidFill>
                  <a:srgbClr val="474747">
                    <a:lumMod val="75000"/>
                    <a:lumOff val="25000"/>
                  </a:srgbClr>
                </a:solidFill>
                <a:latin typeface="Calibri"/>
              </a:rPr>
              <a:t> SPIs</a:t>
            </a:r>
          </a:p>
        </p:txBody>
      </p:sp>
      <p:sp>
        <p:nvSpPr>
          <p:cNvPr id="12" name="TextBox 11">
            <a:extLst>
              <a:ext uri="{FF2B5EF4-FFF2-40B4-BE49-F238E27FC236}">
                <a16:creationId xmlns:a16="http://schemas.microsoft.com/office/drawing/2014/main" id="{38984793-C5B5-4F69-AC2A-F0896B1A4587}"/>
              </a:ext>
            </a:extLst>
          </p:cNvPr>
          <p:cNvSpPr txBox="1"/>
          <p:nvPr/>
        </p:nvSpPr>
        <p:spPr>
          <a:xfrm>
            <a:off x="1162756" y="1184966"/>
            <a:ext cx="10160000" cy="4878259"/>
          </a:xfrm>
          <a:prstGeom prst="rect">
            <a:avLst/>
          </a:prstGeom>
          <a:noFill/>
        </p:spPr>
        <p:txBody>
          <a:bodyPr wrap="square" rtlCol="0">
            <a:spAutoFit/>
          </a:bodyPr>
          <a:lstStyle/>
          <a:p>
            <a:pPr algn="just" defTabSz="457200">
              <a:spcBef>
                <a:spcPts val="600"/>
              </a:spcBef>
              <a:spcAft>
                <a:spcPts val="600"/>
              </a:spcAft>
            </a:pPr>
            <a:r>
              <a:rPr lang="es-ES" sz="2400" dirty="0">
                <a:solidFill>
                  <a:srgbClr val="474747"/>
                </a:solidFill>
                <a:latin typeface="Arial" panose="020B0604020202020204" pitchFamily="34" charset="0"/>
                <a:ea typeface="Times New Roman" panose="02020603050405020304" pitchFamily="18" charset="0"/>
              </a:rPr>
              <a:t>A continuación calcule la diferencia de cada tasa con el promedio y eleve al cuadrado cada valor </a:t>
            </a:r>
            <a:r>
              <a:rPr lang="es-ES" sz="2400" b="1" dirty="0">
                <a:solidFill>
                  <a:srgbClr val="474747"/>
                </a:solidFill>
                <a:latin typeface="Arial" panose="020B0604020202020204" pitchFamily="34" charset="0"/>
                <a:ea typeface="Times New Roman" panose="02020603050405020304" pitchFamily="18" charset="0"/>
              </a:rPr>
              <a:t>(x-</a:t>
            </a:r>
            <a:r>
              <a:rPr lang="es-EC" sz="2400" b="1" dirty="0">
                <a:solidFill>
                  <a:srgbClr val="474747"/>
                </a:solidFill>
                <a:latin typeface="Arial" panose="020B0604020202020204" pitchFamily="34" charset="0"/>
                <a:ea typeface="Times New Roman" panose="02020603050405020304" pitchFamily="18" charset="0"/>
              </a:rPr>
              <a:t> µ)</a:t>
            </a:r>
            <a:r>
              <a:rPr lang="es-EC" sz="2400" b="1" baseline="30000" dirty="0">
                <a:solidFill>
                  <a:srgbClr val="474747"/>
                </a:solidFill>
                <a:latin typeface="Arial" panose="020B0604020202020204" pitchFamily="34" charset="0"/>
                <a:ea typeface="Times New Roman" panose="02020603050405020304" pitchFamily="18" charset="0"/>
              </a:rPr>
              <a:t>2</a:t>
            </a:r>
            <a:r>
              <a:rPr lang="es-ES" sz="2400" dirty="0">
                <a:solidFill>
                  <a:srgbClr val="474747"/>
                </a:solidFill>
                <a:latin typeface="Arial" panose="020B0604020202020204" pitchFamily="34" charset="0"/>
                <a:ea typeface="Times New Roman" panose="02020603050405020304" pitchFamily="18" charset="0"/>
              </a:rPr>
              <a:t>.</a:t>
            </a:r>
          </a:p>
          <a:p>
            <a:pPr algn="just" defTabSz="457200">
              <a:spcBef>
                <a:spcPts val="600"/>
              </a:spcBef>
              <a:spcAft>
                <a:spcPts val="600"/>
              </a:spcAft>
            </a:pPr>
            <a:endParaRPr lang="es-ES" sz="3200" dirty="0">
              <a:solidFill>
                <a:srgbClr val="474747"/>
              </a:solidFill>
              <a:latin typeface="Arial" panose="020B0604020202020204" pitchFamily="34" charset="0"/>
              <a:ea typeface="Times New Roman" panose="02020603050405020304" pitchFamily="18" charset="0"/>
            </a:endParaRPr>
          </a:p>
          <a:p>
            <a:pPr defTabSz="457200"/>
            <a:r>
              <a:rPr lang="es-ES" sz="2400" dirty="0">
                <a:solidFill>
                  <a:srgbClr val="C00000"/>
                </a:solidFill>
                <a:latin typeface="Calibri"/>
              </a:rPr>
              <a:t>(4.1 –     )</a:t>
            </a:r>
            <a:r>
              <a:rPr lang="es-ES" sz="2400" baseline="30000" dirty="0">
                <a:solidFill>
                  <a:srgbClr val="C00000"/>
                </a:solidFill>
                <a:latin typeface="Calibri"/>
              </a:rPr>
              <a:t>2</a:t>
            </a:r>
            <a:r>
              <a:rPr lang="es-ES" sz="2400" dirty="0">
                <a:solidFill>
                  <a:srgbClr val="C00000"/>
                </a:solidFill>
                <a:latin typeface="Calibri"/>
              </a:rPr>
              <a:t> = (     )</a:t>
            </a:r>
            <a:r>
              <a:rPr lang="es-ES" sz="2400" baseline="30000" dirty="0">
                <a:solidFill>
                  <a:srgbClr val="C00000"/>
                </a:solidFill>
                <a:latin typeface="Calibri"/>
              </a:rPr>
              <a:t>2</a:t>
            </a:r>
            <a:r>
              <a:rPr lang="es-ES" sz="2400" dirty="0">
                <a:solidFill>
                  <a:srgbClr val="C00000"/>
                </a:solidFill>
                <a:latin typeface="Calibri"/>
              </a:rPr>
              <a:t> = </a:t>
            </a:r>
            <a:endParaRPr lang="es-PE" sz="2400" dirty="0">
              <a:solidFill>
                <a:srgbClr val="C00000"/>
              </a:solidFill>
              <a:latin typeface="Calibri"/>
            </a:endParaRPr>
          </a:p>
          <a:p>
            <a:pPr defTabSz="457200"/>
            <a:r>
              <a:rPr lang="es-ES" sz="2400" dirty="0">
                <a:solidFill>
                  <a:srgbClr val="C00000"/>
                </a:solidFill>
                <a:latin typeface="Calibri"/>
              </a:rPr>
              <a:t>(3.6 –     )</a:t>
            </a:r>
            <a:r>
              <a:rPr lang="es-ES" sz="2400" baseline="30000" dirty="0">
                <a:solidFill>
                  <a:srgbClr val="C00000"/>
                </a:solidFill>
                <a:latin typeface="Calibri"/>
              </a:rPr>
              <a:t>2</a:t>
            </a:r>
            <a:r>
              <a:rPr lang="es-ES" sz="2400" dirty="0">
                <a:solidFill>
                  <a:srgbClr val="C00000"/>
                </a:solidFill>
                <a:latin typeface="Calibri"/>
              </a:rPr>
              <a:t> = (     )</a:t>
            </a:r>
            <a:r>
              <a:rPr lang="es-ES" sz="2400" baseline="30000" dirty="0">
                <a:solidFill>
                  <a:srgbClr val="C00000"/>
                </a:solidFill>
                <a:latin typeface="Calibri"/>
              </a:rPr>
              <a:t>2</a:t>
            </a:r>
            <a:r>
              <a:rPr lang="es-ES" sz="2400" dirty="0">
                <a:solidFill>
                  <a:srgbClr val="C00000"/>
                </a:solidFill>
                <a:latin typeface="Calibri"/>
              </a:rPr>
              <a:t> = </a:t>
            </a:r>
            <a:endParaRPr lang="es-PE" sz="2400" dirty="0">
              <a:solidFill>
                <a:srgbClr val="C00000"/>
              </a:solidFill>
              <a:latin typeface="Calibri"/>
            </a:endParaRPr>
          </a:p>
          <a:p>
            <a:pPr defTabSz="457200"/>
            <a:r>
              <a:rPr lang="es-ES" sz="2400" dirty="0">
                <a:solidFill>
                  <a:srgbClr val="C00000"/>
                </a:solidFill>
                <a:latin typeface="Calibri"/>
              </a:rPr>
              <a:t>(3.6 –     )</a:t>
            </a:r>
            <a:r>
              <a:rPr lang="es-ES" sz="2400" baseline="30000" dirty="0">
                <a:solidFill>
                  <a:srgbClr val="C00000"/>
                </a:solidFill>
                <a:latin typeface="Calibri"/>
              </a:rPr>
              <a:t>2</a:t>
            </a:r>
            <a:r>
              <a:rPr lang="es-ES" sz="2400" dirty="0">
                <a:solidFill>
                  <a:srgbClr val="C00000"/>
                </a:solidFill>
                <a:latin typeface="Calibri"/>
              </a:rPr>
              <a:t> = (     )</a:t>
            </a:r>
            <a:r>
              <a:rPr lang="es-ES" sz="2400" baseline="30000" dirty="0">
                <a:solidFill>
                  <a:srgbClr val="C00000"/>
                </a:solidFill>
                <a:latin typeface="Calibri"/>
              </a:rPr>
              <a:t>2</a:t>
            </a:r>
            <a:r>
              <a:rPr lang="es-ES" sz="2400" dirty="0">
                <a:solidFill>
                  <a:srgbClr val="C00000"/>
                </a:solidFill>
                <a:latin typeface="Calibri"/>
              </a:rPr>
              <a:t> = </a:t>
            </a:r>
            <a:endParaRPr lang="es-PE" sz="2400" dirty="0">
              <a:solidFill>
                <a:srgbClr val="C00000"/>
              </a:solidFill>
              <a:latin typeface="Calibri"/>
            </a:endParaRPr>
          </a:p>
          <a:p>
            <a:pPr defTabSz="457200"/>
            <a:r>
              <a:rPr lang="es-ES" sz="2400" dirty="0">
                <a:solidFill>
                  <a:srgbClr val="C00000"/>
                </a:solidFill>
                <a:latin typeface="Calibri"/>
              </a:rPr>
              <a:t>(2.8 –     )</a:t>
            </a:r>
            <a:r>
              <a:rPr lang="es-ES" sz="2400" baseline="30000" dirty="0">
                <a:solidFill>
                  <a:srgbClr val="C00000"/>
                </a:solidFill>
                <a:latin typeface="Calibri"/>
              </a:rPr>
              <a:t>2</a:t>
            </a:r>
            <a:r>
              <a:rPr lang="es-ES" sz="2400" dirty="0">
                <a:solidFill>
                  <a:srgbClr val="C00000"/>
                </a:solidFill>
                <a:latin typeface="Calibri"/>
              </a:rPr>
              <a:t> = (     )</a:t>
            </a:r>
            <a:r>
              <a:rPr lang="es-ES" sz="2400" baseline="30000" dirty="0">
                <a:solidFill>
                  <a:srgbClr val="C00000"/>
                </a:solidFill>
                <a:latin typeface="Calibri"/>
              </a:rPr>
              <a:t>2</a:t>
            </a:r>
            <a:r>
              <a:rPr lang="es-ES" sz="2400" dirty="0">
                <a:solidFill>
                  <a:srgbClr val="C00000"/>
                </a:solidFill>
                <a:latin typeface="Calibri"/>
              </a:rPr>
              <a:t> = </a:t>
            </a:r>
          </a:p>
          <a:p>
            <a:pPr defTabSz="457200"/>
            <a:endParaRPr lang="es-PE" sz="2400" dirty="0">
              <a:solidFill>
                <a:srgbClr val="474747"/>
              </a:solidFill>
              <a:latin typeface="Calibri"/>
            </a:endParaRPr>
          </a:p>
          <a:p>
            <a:pPr defTabSz="457200"/>
            <a:r>
              <a:rPr lang="es-ES" sz="2400" dirty="0">
                <a:solidFill>
                  <a:srgbClr val="474747"/>
                </a:solidFill>
                <a:latin typeface="Calibri"/>
              </a:rPr>
              <a:t>(4.1 – 3.52)</a:t>
            </a:r>
            <a:r>
              <a:rPr lang="es-ES" sz="2400" baseline="30000" dirty="0">
                <a:solidFill>
                  <a:srgbClr val="474747"/>
                </a:solidFill>
                <a:latin typeface="Calibri"/>
              </a:rPr>
              <a:t>2</a:t>
            </a:r>
            <a:r>
              <a:rPr lang="es-ES" sz="2400" dirty="0">
                <a:solidFill>
                  <a:srgbClr val="474747"/>
                </a:solidFill>
                <a:latin typeface="Calibri"/>
              </a:rPr>
              <a:t> = (0.58)</a:t>
            </a:r>
            <a:r>
              <a:rPr lang="es-ES" sz="2400" baseline="30000" dirty="0">
                <a:solidFill>
                  <a:srgbClr val="474747"/>
                </a:solidFill>
                <a:latin typeface="Calibri"/>
              </a:rPr>
              <a:t>2</a:t>
            </a:r>
            <a:r>
              <a:rPr lang="es-ES" sz="2400" dirty="0">
                <a:solidFill>
                  <a:srgbClr val="474747"/>
                </a:solidFill>
                <a:latin typeface="Calibri"/>
              </a:rPr>
              <a:t> = 	0.33</a:t>
            </a:r>
            <a:endParaRPr lang="es-PE" sz="2400" dirty="0">
              <a:solidFill>
                <a:srgbClr val="474747"/>
              </a:solidFill>
              <a:latin typeface="Calibri"/>
            </a:endParaRPr>
          </a:p>
          <a:p>
            <a:pPr defTabSz="457200"/>
            <a:r>
              <a:rPr lang="es-ES" sz="2400" dirty="0">
                <a:solidFill>
                  <a:srgbClr val="474747"/>
                </a:solidFill>
                <a:latin typeface="Calibri"/>
              </a:rPr>
              <a:t>(3.6 – 3.52)</a:t>
            </a:r>
            <a:r>
              <a:rPr lang="es-ES" sz="2400" baseline="30000" dirty="0">
                <a:solidFill>
                  <a:srgbClr val="474747"/>
                </a:solidFill>
                <a:latin typeface="Calibri"/>
              </a:rPr>
              <a:t>2</a:t>
            </a:r>
            <a:r>
              <a:rPr lang="es-ES" sz="2400" dirty="0">
                <a:solidFill>
                  <a:srgbClr val="474747"/>
                </a:solidFill>
                <a:latin typeface="Calibri"/>
              </a:rPr>
              <a:t> = (0.08)</a:t>
            </a:r>
            <a:r>
              <a:rPr lang="es-ES" sz="2400" baseline="30000" dirty="0">
                <a:solidFill>
                  <a:srgbClr val="474747"/>
                </a:solidFill>
                <a:latin typeface="Calibri"/>
              </a:rPr>
              <a:t>2</a:t>
            </a:r>
            <a:r>
              <a:rPr lang="es-ES" sz="2400" dirty="0">
                <a:solidFill>
                  <a:srgbClr val="474747"/>
                </a:solidFill>
                <a:latin typeface="Calibri"/>
              </a:rPr>
              <a:t> = 	0.0064</a:t>
            </a:r>
            <a:endParaRPr lang="es-PE" sz="2400" dirty="0">
              <a:solidFill>
                <a:srgbClr val="474747"/>
              </a:solidFill>
              <a:latin typeface="Calibri"/>
            </a:endParaRPr>
          </a:p>
          <a:p>
            <a:pPr defTabSz="457200"/>
            <a:r>
              <a:rPr lang="es-ES" sz="2400" dirty="0">
                <a:solidFill>
                  <a:srgbClr val="474747"/>
                </a:solidFill>
                <a:latin typeface="Calibri"/>
              </a:rPr>
              <a:t>(3.6 – 3.52)</a:t>
            </a:r>
            <a:r>
              <a:rPr lang="es-ES" sz="2400" baseline="30000" dirty="0">
                <a:solidFill>
                  <a:srgbClr val="474747"/>
                </a:solidFill>
                <a:latin typeface="Calibri"/>
              </a:rPr>
              <a:t>2</a:t>
            </a:r>
            <a:r>
              <a:rPr lang="es-ES" sz="2400" dirty="0">
                <a:solidFill>
                  <a:srgbClr val="474747"/>
                </a:solidFill>
                <a:latin typeface="Calibri"/>
              </a:rPr>
              <a:t> = (0.08)</a:t>
            </a:r>
            <a:r>
              <a:rPr lang="es-ES" sz="2400" baseline="30000" dirty="0">
                <a:solidFill>
                  <a:srgbClr val="474747"/>
                </a:solidFill>
                <a:latin typeface="Calibri"/>
              </a:rPr>
              <a:t>2</a:t>
            </a:r>
            <a:r>
              <a:rPr lang="es-ES" sz="2400" dirty="0">
                <a:solidFill>
                  <a:srgbClr val="474747"/>
                </a:solidFill>
                <a:latin typeface="Calibri"/>
              </a:rPr>
              <a:t> = 	0.0064</a:t>
            </a:r>
            <a:endParaRPr lang="es-PE" sz="2400" dirty="0">
              <a:solidFill>
                <a:srgbClr val="474747"/>
              </a:solidFill>
              <a:latin typeface="Calibri"/>
            </a:endParaRPr>
          </a:p>
          <a:p>
            <a:pPr defTabSz="457200"/>
            <a:r>
              <a:rPr lang="es-ES" sz="2400" dirty="0">
                <a:solidFill>
                  <a:srgbClr val="474747"/>
                </a:solidFill>
                <a:latin typeface="Calibri"/>
              </a:rPr>
              <a:t>(2.8 – 3.52)</a:t>
            </a:r>
            <a:r>
              <a:rPr lang="es-ES" sz="2400" baseline="30000" dirty="0">
                <a:solidFill>
                  <a:srgbClr val="474747"/>
                </a:solidFill>
                <a:latin typeface="Calibri"/>
              </a:rPr>
              <a:t>2</a:t>
            </a:r>
            <a:r>
              <a:rPr lang="es-ES" sz="2400" dirty="0">
                <a:solidFill>
                  <a:srgbClr val="474747"/>
                </a:solidFill>
                <a:latin typeface="Calibri"/>
              </a:rPr>
              <a:t> = (- 0.72)</a:t>
            </a:r>
            <a:r>
              <a:rPr lang="es-ES" sz="2400" baseline="30000" dirty="0">
                <a:solidFill>
                  <a:srgbClr val="474747"/>
                </a:solidFill>
                <a:latin typeface="Calibri"/>
              </a:rPr>
              <a:t>2</a:t>
            </a:r>
            <a:r>
              <a:rPr lang="es-ES" sz="2400" dirty="0">
                <a:solidFill>
                  <a:srgbClr val="474747"/>
                </a:solidFill>
                <a:latin typeface="Calibri"/>
              </a:rPr>
              <a:t> = 	0.52</a:t>
            </a:r>
            <a:r>
              <a:rPr lang="en-US" sz="1800" dirty="0">
                <a:solidFill>
                  <a:srgbClr val="474747"/>
                </a:solidFill>
                <a:latin typeface="Calibri"/>
              </a:rPr>
              <a:t> </a:t>
            </a:r>
            <a:endParaRPr lang="es-PE" sz="1800" dirty="0">
              <a:solidFill>
                <a:srgbClr val="474747"/>
              </a:solidFill>
              <a:latin typeface="Calibri"/>
            </a:endParaRPr>
          </a:p>
        </p:txBody>
      </p:sp>
    </p:spTree>
    <p:extLst>
      <p:ext uri="{BB962C8B-B14F-4D97-AF65-F5344CB8AC3E}">
        <p14:creationId xmlns:p14="http://schemas.microsoft.com/office/powerpoint/2010/main" val="1646294288"/>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38984793-C5B5-4F69-AC2A-F0896B1A4587}"/>
              </a:ext>
            </a:extLst>
          </p:cNvPr>
          <p:cNvSpPr txBox="1"/>
          <p:nvPr/>
        </p:nvSpPr>
        <p:spPr>
          <a:xfrm>
            <a:off x="4769965" y="137378"/>
            <a:ext cx="2868094" cy="584775"/>
          </a:xfrm>
          <a:prstGeom prst="rect">
            <a:avLst/>
          </a:prstGeom>
          <a:noFill/>
        </p:spPr>
        <p:txBody>
          <a:bodyPr wrap="none" rtlCol="0">
            <a:spAutoFit/>
          </a:bodyPr>
          <a:lstStyle/>
          <a:p>
            <a:pPr algn="ctr" defTabSz="457200"/>
            <a:r>
              <a:rPr lang="es-PE" sz="3200" b="1" dirty="0">
                <a:solidFill>
                  <a:schemeClr val="tx1">
                    <a:lumMod val="50000"/>
                  </a:schemeClr>
                </a:solidFill>
                <a:latin typeface="Calibri"/>
              </a:rPr>
              <a:t>Ejemplo de SPIs</a:t>
            </a:r>
          </a:p>
        </p:txBody>
      </p:sp>
      <p:sp>
        <p:nvSpPr>
          <p:cNvPr id="12" name="TextBox 11">
            <a:extLst>
              <a:ext uri="{FF2B5EF4-FFF2-40B4-BE49-F238E27FC236}">
                <a16:creationId xmlns:a16="http://schemas.microsoft.com/office/drawing/2014/main" id="{38984793-C5B5-4F69-AC2A-F0896B1A4587}"/>
              </a:ext>
            </a:extLst>
          </p:cNvPr>
          <p:cNvSpPr txBox="1"/>
          <p:nvPr/>
        </p:nvSpPr>
        <p:spPr>
          <a:xfrm>
            <a:off x="2448554" y="901237"/>
            <a:ext cx="7952618" cy="1261884"/>
          </a:xfrm>
          <a:prstGeom prst="rect">
            <a:avLst/>
          </a:prstGeom>
          <a:noFill/>
        </p:spPr>
        <p:txBody>
          <a:bodyPr wrap="square" rtlCol="0">
            <a:spAutoFit/>
          </a:bodyPr>
          <a:lstStyle/>
          <a:p>
            <a:pPr defTabSz="457200"/>
            <a:r>
              <a:rPr lang="es-ES" sz="3200" b="1" dirty="0">
                <a:solidFill>
                  <a:srgbClr val="474747"/>
                </a:solidFill>
                <a:latin typeface="Times New Roman" panose="02020603050405020304" pitchFamily="18" charset="0"/>
                <a:ea typeface="Times New Roman" panose="02020603050405020304" pitchFamily="18" charset="0"/>
              </a:rPr>
              <a:t>SD</a:t>
            </a:r>
            <a:r>
              <a:rPr lang="es-ES" sz="3200" dirty="0">
                <a:solidFill>
                  <a:srgbClr val="474747"/>
                </a:solidFill>
                <a:latin typeface="Times New Roman" panose="02020603050405020304" pitchFamily="18" charset="0"/>
                <a:ea typeface="Times New Roman" panose="02020603050405020304" pitchFamily="18" charset="0"/>
              </a:rPr>
              <a:t> = </a:t>
            </a:r>
            <a:r>
              <a:rPr lang="es-ES" sz="4400" dirty="0">
                <a:solidFill>
                  <a:srgbClr val="474747"/>
                </a:solidFill>
                <a:latin typeface="Times New Roman" panose="02020603050405020304" pitchFamily="18" charset="0"/>
                <a:ea typeface="Times New Roman" panose="02020603050405020304" pitchFamily="18" charset="0"/>
              </a:rPr>
              <a:t>√</a:t>
            </a:r>
            <a:r>
              <a:rPr lang="es-ES" sz="3200" dirty="0">
                <a:solidFill>
                  <a:srgbClr val="474747"/>
                </a:solidFill>
                <a:latin typeface="Times New Roman" panose="02020603050405020304" pitchFamily="18" charset="0"/>
                <a:ea typeface="Times New Roman" panose="02020603050405020304" pitchFamily="18" charset="0"/>
              </a:rPr>
              <a:t> </a:t>
            </a:r>
            <a:r>
              <a:rPr lang="es-ES" sz="3200" u="sng" dirty="0">
                <a:solidFill>
                  <a:srgbClr val="474747"/>
                </a:solidFill>
                <a:latin typeface="Times New Roman" panose="02020603050405020304" pitchFamily="18" charset="0"/>
                <a:ea typeface="Times New Roman" panose="02020603050405020304" pitchFamily="18" charset="0"/>
              </a:rPr>
              <a:t>(0.33+0.0064+0.0064+0.52)</a:t>
            </a:r>
            <a:r>
              <a:rPr lang="es-ES" sz="3200" dirty="0">
                <a:solidFill>
                  <a:srgbClr val="474747"/>
                </a:solidFill>
                <a:latin typeface="Times New Roman" panose="02020603050405020304" pitchFamily="18" charset="0"/>
                <a:ea typeface="Times New Roman" panose="02020603050405020304" pitchFamily="18" charset="0"/>
              </a:rPr>
              <a:t> = </a:t>
            </a:r>
            <a:r>
              <a:rPr lang="es-ES" sz="3200" b="1" dirty="0">
                <a:solidFill>
                  <a:srgbClr val="00B050"/>
                </a:solidFill>
                <a:latin typeface="Times New Roman" panose="02020603050405020304" pitchFamily="18" charset="0"/>
                <a:ea typeface="Times New Roman" panose="02020603050405020304" pitchFamily="18" charset="0"/>
              </a:rPr>
              <a:t>0.46</a:t>
            </a:r>
            <a:endParaRPr lang="es-PE" sz="3200" b="1" dirty="0">
              <a:solidFill>
                <a:srgbClr val="00B050"/>
              </a:solidFill>
              <a:latin typeface="Times New Roman" panose="02020603050405020304" pitchFamily="18" charset="0"/>
              <a:ea typeface="Times New Roman" panose="02020603050405020304" pitchFamily="18" charset="0"/>
            </a:endParaRPr>
          </a:p>
          <a:p>
            <a:pPr defTabSz="457200"/>
            <a:r>
              <a:rPr lang="es-ES" sz="3200" dirty="0">
                <a:solidFill>
                  <a:srgbClr val="474747"/>
                </a:solidFill>
                <a:latin typeface="Times New Roman" panose="02020603050405020304" pitchFamily="18" charset="0"/>
                <a:ea typeface="Times New Roman" panose="02020603050405020304" pitchFamily="18" charset="0"/>
              </a:rPr>
              <a:t>                                      4</a:t>
            </a:r>
            <a:endParaRPr lang="es-PE" sz="3200" dirty="0">
              <a:solidFill>
                <a:srgbClr val="474747"/>
              </a:solidFill>
              <a:latin typeface="Times New Roman" panose="02020603050405020304" pitchFamily="18" charset="0"/>
              <a:ea typeface="Times New Roman" panose="02020603050405020304" pitchFamily="18" charset="0"/>
            </a:endParaRPr>
          </a:p>
        </p:txBody>
      </p:sp>
      <p:cxnSp>
        <p:nvCxnSpPr>
          <p:cNvPr id="3" name="Straight Connector 2"/>
          <p:cNvCxnSpPr/>
          <p:nvPr/>
        </p:nvCxnSpPr>
        <p:spPr>
          <a:xfrm>
            <a:off x="3788206" y="996432"/>
            <a:ext cx="4831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91822" y="2028617"/>
            <a:ext cx="10668000" cy="4216539"/>
          </a:xfrm>
          <a:prstGeom prst="rect">
            <a:avLst/>
          </a:prstGeom>
        </p:spPr>
        <p:txBody>
          <a:bodyPr wrap="square">
            <a:spAutoFit/>
          </a:bodyPr>
          <a:lstStyle/>
          <a:p>
            <a:pPr algn="just" defTabSz="457200">
              <a:spcBef>
                <a:spcPts val="600"/>
              </a:spcBef>
              <a:spcAft>
                <a:spcPts val="600"/>
              </a:spcAft>
            </a:pPr>
            <a:r>
              <a:rPr lang="es-ES" sz="2000" dirty="0">
                <a:solidFill>
                  <a:srgbClr val="474747"/>
                </a:solidFill>
                <a:latin typeface="Arial" panose="020B0604020202020204" pitchFamily="34" charset="0"/>
                <a:ea typeface="Times New Roman" panose="02020603050405020304" pitchFamily="18" charset="0"/>
              </a:rPr>
              <a:t>Con la desviación estándar (SD) obtenida y utilizando el valor promedio calcule los niveles de alerta con una, dos y tres desviaciones estándar para el año 2016, utilizando las siguientes ecuaciones:  </a:t>
            </a:r>
            <a:endParaRPr lang="es-PE" sz="2000" dirty="0">
              <a:solidFill>
                <a:srgbClr val="474747"/>
              </a:solidFill>
              <a:latin typeface="Times New Roman" panose="02020603050405020304" pitchFamily="18" charset="0"/>
              <a:ea typeface="Times New Roman" panose="02020603050405020304" pitchFamily="18" charset="0"/>
            </a:endParaRPr>
          </a:p>
          <a:p>
            <a:pPr marL="630555" indent="-270510" defTabSz="457200">
              <a:spcAft>
                <a:spcPts val="870"/>
              </a:spcAft>
            </a:pPr>
            <a:r>
              <a:rPr lang="es-EC" sz="2000" dirty="0">
                <a:solidFill>
                  <a:srgbClr val="000000"/>
                </a:solidFill>
                <a:latin typeface="Arial" panose="020B0604020202020204" pitchFamily="34" charset="0"/>
                <a:ea typeface="Times New Roman" panose="02020603050405020304" pitchFamily="18" charset="0"/>
              </a:rPr>
              <a:t>1)  promedio + 1 SD; </a:t>
            </a:r>
            <a:endParaRPr lang="es-PE" sz="2000" dirty="0">
              <a:solidFill>
                <a:srgbClr val="000000"/>
              </a:solidFill>
              <a:latin typeface="Arial" panose="020B0604020202020204" pitchFamily="34" charset="0"/>
              <a:ea typeface="Times New Roman" panose="02020603050405020304" pitchFamily="18" charset="0"/>
            </a:endParaRPr>
          </a:p>
          <a:p>
            <a:pPr marL="630555" indent="-270510" defTabSz="457200">
              <a:spcAft>
                <a:spcPts val="870"/>
              </a:spcAft>
            </a:pPr>
            <a:r>
              <a:rPr lang="es-EC" sz="2000" dirty="0">
                <a:solidFill>
                  <a:srgbClr val="000000"/>
                </a:solidFill>
                <a:latin typeface="Arial" panose="020B0604020202020204" pitchFamily="34" charset="0"/>
                <a:ea typeface="Times New Roman" panose="02020603050405020304" pitchFamily="18" charset="0"/>
              </a:rPr>
              <a:t>2) 	promedio + 2 SD; y </a:t>
            </a:r>
            <a:endParaRPr lang="es-PE" sz="2000" dirty="0">
              <a:solidFill>
                <a:srgbClr val="000000"/>
              </a:solidFill>
              <a:latin typeface="Arial" panose="020B0604020202020204" pitchFamily="34" charset="0"/>
              <a:ea typeface="Times New Roman" panose="02020603050405020304" pitchFamily="18" charset="0"/>
            </a:endParaRPr>
          </a:p>
          <a:p>
            <a:pPr marL="702945" indent="-342900" defTabSz="457200">
              <a:buFontTx/>
              <a:buAutoNum type="arabicParenR" startAt="3"/>
            </a:pPr>
            <a:r>
              <a:rPr lang="es-EC" sz="2000" dirty="0">
                <a:solidFill>
                  <a:srgbClr val="000000"/>
                </a:solidFill>
                <a:latin typeface="Arial" panose="020B0604020202020204" pitchFamily="34" charset="0"/>
                <a:ea typeface="Times New Roman" panose="02020603050405020304" pitchFamily="18" charset="0"/>
              </a:rPr>
              <a:t>promedio + 3 SD. </a:t>
            </a:r>
          </a:p>
          <a:p>
            <a:pPr marL="702945" indent="-342900" defTabSz="457200">
              <a:buFontTx/>
              <a:buAutoNum type="arabicParenR" startAt="3"/>
            </a:pPr>
            <a:endParaRPr lang="es-EC" sz="1600" dirty="0">
              <a:solidFill>
                <a:srgbClr val="000000"/>
              </a:solidFill>
              <a:latin typeface="Arial" panose="020B0604020202020204" pitchFamily="34" charset="0"/>
              <a:ea typeface="Times New Roman" panose="02020603050405020304" pitchFamily="18" charset="0"/>
            </a:endParaRPr>
          </a:p>
          <a:p>
            <a:pPr marL="360045" defTabSz="457200"/>
            <a:endParaRPr lang="es-EC" sz="1600" dirty="0">
              <a:solidFill>
                <a:srgbClr val="000000"/>
              </a:solidFill>
              <a:latin typeface="Arial" panose="020B0604020202020204" pitchFamily="34" charset="0"/>
              <a:ea typeface="Times New Roman" panose="02020603050405020304" pitchFamily="18" charset="0"/>
            </a:endParaRPr>
          </a:p>
          <a:p>
            <a:pPr marL="746125" indent="-746125" defTabSz="457200">
              <a:buClr>
                <a:srgbClr val="474747"/>
              </a:buClr>
              <a:buFont typeface="+mj-lt"/>
              <a:buAutoNum type="arabicParenR"/>
            </a:pPr>
            <a:r>
              <a:rPr lang="es-ES" sz="3200" b="1" dirty="0">
                <a:solidFill>
                  <a:srgbClr val="FF0000"/>
                </a:solidFill>
                <a:latin typeface="Calibri"/>
              </a:rPr>
              <a:t>3.52</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3.98                   </a:t>
            </a:r>
            <a:endParaRPr lang="es-PE" sz="3200" dirty="0">
              <a:solidFill>
                <a:srgbClr val="474747"/>
              </a:solidFill>
              <a:latin typeface="Calibri"/>
            </a:endParaRPr>
          </a:p>
          <a:p>
            <a:pPr marL="746125" indent="-746125" defTabSz="457200">
              <a:buClr>
                <a:srgbClr val="474747"/>
              </a:buClr>
              <a:buFont typeface="+mj-lt"/>
              <a:buAutoNum type="arabicParenR"/>
            </a:pPr>
            <a:r>
              <a:rPr lang="es-ES" sz="3200" b="1" dirty="0">
                <a:solidFill>
                  <a:srgbClr val="FF0000"/>
                </a:solidFill>
                <a:latin typeface="Calibri"/>
              </a:rPr>
              <a:t>3.52</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4.44    </a:t>
            </a:r>
            <a:endParaRPr lang="es-PE" sz="3200" dirty="0">
              <a:solidFill>
                <a:srgbClr val="474747"/>
              </a:solidFill>
              <a:latin typeface="Calibri"/>
            </a:endParaRPr>
          </a:p>
          <a:p>
            <a:pPr marL="746125" indent="-746125" defTabSz="457200">
              <a:buClr>
                <a:srgbClr val="474747"/>
              </a:buClr>
              <a:buFont typeface="+mj-lt"/>
              <a:buAutoNum type="arabicParenR"/>
            </a:pPr>
            <a:r>
              <a:rPr lang="es-ES" sz="3200" b="1" dirty="0">
                <a:solidFill>
                  <a:srgbClr val="FF0000"/>
                </a:solidFill>
                <a:latin typeface="Calibri"/>
              </a:rPr>
              <a:t>3.52</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a:t>
            </a:r>
            <a:r>
              <a:rPr lang="es-ES" sz="3200" b="1" dirty="0">
                <a:solidFill>
                  <a:srgbClr val="00B050"/>
                </a:solidFill>
                <a:latin typeface="Calibri"/>
              </a:rPr>
              <a:t>0.46</a:t>
            </a:r>
            <a:r>
              <a:rPr lang="es-ES" sz="3200" dirty="0">
                <a:solidFill>
                  <a:srgbClr val="474747"/>
                </a:solidFill>
                <a:latin typeface="Calibri"/>
              </a:rPr>
              <a:t> = 4.90 </a:t>
            </a:r>
            <a:endParaRPr lang="es-PE" sz="3200" dirty="0">
              <a:solidFill>
                <a:srgbClr val="000000"/>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1033877"/>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62007" y="1125575"/>
            <a:ext cx="530915" cy="1015663"/>
          </a:xfrm>
          <a:prstGeom prst="rect">
            <a:avLst/>
          </a:prstGeom>
          <a:noFill/>
        </p:spPr>
        <p:txBody>
          <a:bodyPr wrap="none" rtlCol="0">
            <a:spAutoFit/>
          </a:bodyPr>
          <a:lstStyle/>
          <a:p>
            <a:pPr defTabSz="457200"/>
            <a:r>
              <a:rPr lang="es-PE" sz="6000" dirty="0">
                <a:solidFill>
                  <a:srgbClr val="E72264"/>
                </a:solidFill>
                <a:latin typeface="Comic Sans MS" panose="030F0702030302020204" pitchFamily="66" charset="0"/>
              </a:rPr>
              <a:t>1</a:t>
            </a:r>
          </a:p>
        </p:txBody>
      </p:sp>
      <p:sp>
        <p:nvSpPr>
          <p:cNvPr id="11" name="Donut 10"/>
          <p:cNvSpPr/>
          <p:nvPr/>
        </p:nvSpPr>
        <p:spPr>
          <a:xfrm>
            <a:off x="2129443" y="1125575"/>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000" dirty="0">
              <a:solidFill>
                <a:srgbClr val="474747"/>
              </a:solidFill>
              <a:latin typeface="Calibri"/>
            </a:endParaRPr>
          </a:p>
        </p:txBody>
      </p:sp>
      <p:sp>
        <p:nvSpPr>
          <p:cNvPr id="12" name="TextBox 11"/>
          <p:cNvSpPr txBox="1"/>
          <p:nvPr/>
        </p:nvSpPr>
        <p:spPr>
          <a:xfrm>
            <a:off x="3322320" y="1121010"/>
            <a:ext cx="6226628" cy="954107"/>
          </a:xfrm>
          <a:prstGeom prst="rect">
            <a:avLst/>
          </a:prstGeom>
          <a:noFill/>
        </p:spPr>
        <p:txBody>
          <a:bodyPr wrap="square" rtlCol="0">
            <a:spAutoFit/>
          </a:bodyPr>
          <a:lstStyle/>
          <a:p>
            <a:pPr defTabSz="457200"/>
            <a:r>
              <a:rPr lang="es-PE" sz="2800" dirty="0">
                <a:solidFill>
                  <a:srgbClr val="474747"/>
                </a:solidFill>
                <a:latin typeface="Calibri"/>
              </a:rPr>
              <a:t>Identificar los  riesgos principales de la organización</a:t>
            </a:r>
          </a:p>
        </p:txBody>
      </p:sp>
      <p:sp>
        <p:nvSpPr>
          <p:cNvPr id="14" name="TextBox 13"/>
          <p:cNvSpPr txBox="1"/>
          <p:nvPr/>
        </p:nvSpPr>
        <p:spPr>
          <a:xfrm>
            <a:off x="2300290" y="2335764"/>
            <a:ext cx="654346" cy="1015663"/>
          </a:xfrm>
          <a:prstGeom prst="rect">
            <a:avLst/>
          </a:prstGeom>
          <a:noFill/>
        </p:spPr>
        <p:txBody>
          <a:bodyPr wrap="none" rtlCol="0">
            <a:spAutoFit/>
          </a:bodyPr>
          <a:lstStyle/>
          <a:p>
            <a:pPr defTabSz="457200"/>
            <a:r>
              <a:rPr lang="es-PE" sz="6000" dirty="0">
                <a:solidFill>
                  <a:srgbClr val="E72264"/>
                </a:solidFill>
                <a:latin typeface="Comic Sans MS" panose="030F0702030302020204" pitchFamily="66" charset="0"/>
              </a:rPr>
              <a:t>2</a:t>
            </a:r>
          </a:p>
        </p:txBody>
      </p:sp>
      <p:sp>
        <p:nvSpPr>
          <p:cNvPr id="16" name="TextBox 15"/>
          <p:cNvSpPr txBox="1"/>
          <p:nvPr/>
        </p:nvSpPr>
        <p:spPr>
          <a:xfrm>
            <a:off x="3322320" y="2326208"/>
            <a:ext cx="5257800" cy="954107"/>
          </a:xfrm>
          <a:prstGeom prst="rect">
            <a:avLst/>
          </a:prstGeom>
          <a:noFill/>
        </p:spPr>
        <p:txBody>
          <a:bodyPr wrap="square" rtlCol="0">
            <a:spAutoFit/>
          </a:bodyPr>
          <a:lstStyle/>
          <a:p>
            <a:pPr defTabSz="457200"/>
            <a:r>
              <a:rPr lang="es-PE" sz="2800" dirty="0">
                <a:solidFill>
                  <a:srgbClr val="474747"/>
                </a:solidFill>
                <a:latin typeface="Calibri"/>
              </a:rPr>
              <a:t>Definir los objetivos de seguridad operacional</a:t>
            </a:r>
          </a:p>
        </p:txBody>
      </p:sp>
      <p:sp>
        <p:nvSpPr>
          <p:cNvPr id="17" name="Donut 16"/>
          <p:cNvSpPr/>
          <p:nvPr/>
        </p:nvSpPr>
        <p:spPr>
          <a:xfrm>
            <a:off x="2129443" y="2305239"/>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000" dirty="0">
              <a:solidFill>
                <a:srgbClr val="474747"/>
              </a:solidFill>
              <a:latin typeface="Calibri"/>
            </a:endParaRPr>
          </a:p>
        </p:txBody>
      </p:sp>
      <p:sp>
        <p:nvSpPr>
          <p:cNvPr id="18" name="TextBox 17"/>
          <p:cNvSpPr txBox="1"/>
          <p:nvPr/>
        </p:nvSpPr>
        <p:spPr>
          <a:xfrm>
            <a:off x="3322320" y="3430138"/>
            <a:ext cx="7086600" cy="954107"/>
          </a:xfrm>
          <a:prstGeom prst="rect">
            <a:avLst/>
          </a:prstGeom>
          <a:noFill/>
        </p:spPr>
        <p:txBody>
          <a:bodyPr wrap="square" rtlCol="0">
            <a:spAutoFit/>
          </a:bodyPr>
          <a:lstStyle/>
          <a:p>
            <a:pPr defTabSz="457200"/>
            <a:r>
              <a:rPr lang="es-PE" sz="2800" dirty="0">
                <a:solidFill>
                  <a:srgbClr val="474747"/>
                </a:solidFill>
                <a:latin typeface="Calibri"/>
              </a:rPr>
              <a:t>Definir los indicadores de rendimiento de la seguridad operacional (SPI)</a:t>
            </a:r>
          </a:p>
        </p:txBody>
      </p:sp>
      <p:sp>
        <p:nvSpPr>
          <p:cNvPr id="19" name="TextBox 18"/>
          <p:cNvSpPr txBox="1"/>
          <p:nvPr/>
        </p:nvSpPr>
        <p:spPr>
          <a:xfrm>
            <a:off x="2300290" y="3471549"/>
            <a:ext cx="654346" cy="1015663"/>
          </a:xfrm>
          <a:prstGeom prst="rect">
            <a:avLst/>
          </a:prstGeom>
          <a:noFill/>
        </p:spPr>
        <p:txBody>
          <a:bodyPr wrap="none" rtlCol="0">
            <a:spAutoFit/>
          </a:bodyPr>
          <a:lstStyle/>
          <a:p>
            <a:pPr defTabSz="457200"/>
            <a:r>
              <a:rPr lang="es-PE" sz="6000" dirty="0">
                <a:solidFill>
                  <a:srgbClr val="E72264"/>
                </a:solidFill>
                <a:latin typeface="Comic Sans MS" panose="030F0702030302020204" pitchFamily="66" charset="0"/>
              </a:rPr>
              <a:t>3</a:t>
            </a:r>
          </a:p>
        </p:txBody>
      </p:sp>
      <p:sp>
        <p:nvSpPr>
          <p:cNvPr id="20" name="Donut 19"/>
          <p:cNvSpPr/>
          <p:nvPr/>
        </p:nvSpPr>
        <p:spPr>
          <a:xfrm>
            <a:off x="2129443" y="3441024"/>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000" dirty="0">
              <a:solidFill>
                <a:srgbClr val="474747"/>
              </a:solidFill>
              <a:latin typeface="Calibri"/>
            </a:endParaRPr>
          </a:p>
        </p:txBody>
      </p:sp>
      <p:sp>
        <p:nvSpPr>
          <p:cNvPr id="21" name="TextBox 20"/>
          <p:cNvSpPr txBox="1"/>
          <p:nvPr/>
        </p:nvSpPr>
        <p:spPr>
          <a:xfrm>
            <a:off x="3322320" y="4614995"/>
            <a:ext cx="7162800" cy="954107"/>
          </a:xfrm>
          <a:prstGeom prst="rect">
            <a:avLst/>
          </a:prstGeom>
          <a:noFill/>
        </p:spPr>
        <p:txBody>
          <a:bodyPr wrap="square" rtlCol="0">
            <a:spAutoFit/>
          </a:bodyPr>
          <a:lstStyle/>
          <a:p>
            <a:pPr defTabSz="457200"/>
            <a:r>
              <a:rPr lang="es-PE" sz="2800" dirty="0">
                <a:solidFill>
                  <a:srgbClr val="474747"/>
                </a:solidFill>
                <a:latin typeface="Calibri"/>
              </a:rPr>
              <a:t>Definir las metas de rendimientos de la seguridad operacional (SPT)</a:t>
            </a:r>
          </a:p>
        </p:txBody>
      </p:sp>
      <p:sp>
        <p:nvSpPr>
          <p:cNvPr id="22" name="TextBox 21"/>
          <p:cNvSpPr txBox="1"/>
          <p:nvPr/>
        </p:nvSpPr>
        <p:spPr>
          <a:xfrm>
            <a:off x="2300290" y="4627489"/>
            <a:ext cx="654346" cy="1015663"/>
          </a:xfrm>
          <a:prstGeom prst="rect">
            <a:avLst/>
          </a:prstGeom>
          <a:noFill/>
        </p:spPr>
        <p:txBody>
          <a:bodyPr wrap="none" rtlCol="0">
            <a:spAutoFit/>
          </a:bodyPr>
          <a:lstStyle/>
          <a:p>
            <a:pPr defTabSz="457200"/>
            <a:r>
              <a:rPr lang="es-PE" sz="6000" dirty="0">
                <a:solidFill>
                  <a:srgbClr val="E72264"/>
                </a:solidFill>
                <a:latin typeface="Comic Sans MS" panose="030F0702030302020204" pitchFamily="66" charset="0"/>
              </a:rPr>
              <a:t>4</a:t>
            </a:r>
          </a:p>
        </p:txBody>
      </p:sp>
      <p:sp>
        <p:nvSpPr>
          <p:cNvPr id="23" name="Donut 22"/>
          <p:cNvSpPr/>
          <p:nvPr/>
        </p:nvSpPr>
        <p:spPr>
          <a:xfrm>
            <a:off x="2129443" y="4616603"/>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000" dirty="0">
              <a:solidFill>
                <a:srgbClr val="474747"/>
              </a:solidFill>
              <a:latin typeface="Calibri"/>
            </a:endParaRPr>
          </a:p>
        </p:txBody>
      </p:sp>
      <p:sp>
        <p:nvSpPr>
          <p:cNvPr id="24" name="TextBox 23"/>
          <p:cNvSpPr txBox="1"/>
          <p:nvPr/>
        </p:nvSpPr>
        <p:spPr>
          <a:xfrm>
            <a:off x="3452949" y="5721502"/>
            <a:ext cx="7162800" cy="954107"/>
          </a:xfrm>
          <a:prstGeom prst="rect">
            <a:avLst/>
          </a:prstGeom>
          <a:noFill/>
        </p:spPr>
        <p:txBody>
          <a:bodyPr wrap="square" rtlCol="0">
            <a:spAutoFit/>
          </a:bodyPr>
          <a:lstStyle/>
          <a:p>
            <a:pPr defTabSz="457200"/>
            <a:r>
              <a:rPr lang="es-PE" sz="2800" dirty="0">
                <a:solidFill>
                  <a:srgbClr val="474747"/>
                </a:solidFill>
                <a:latin typeface="Calibri"/>
              </a:rPr>
              <a:t>Definir las niveles de alerta de seguridad operacional</a:t>
            </a:r>
          </a:p>
        </p:txBody>
      </p:sp>
      <p:sp>
        <p:nvSpPr>
          <p:cNvPr id="25" name="TextBox 24"/>
          <p:cNvSpPr txBox="1"/>
          <p:nvPr/>
        </p:nvSpPr>
        <p:spPr>
          <a:xfrm>
            <a:off x="2300290" y="5775932"/>
            <a:ext cx="654346" cy="1015663"/>
          </a:xfrm>
          <a:prstGeom prst="rect">
            <a:avLst/>
          </a:prstGeom>
          <a:noFill/>
        </p:spPr>
        <p:txBody>
          <a:bodyPr wrap="none" rtlCol="0">
            <a:spAutoFit/>
          </a:bodyPr>
          <a:lstStyle/>
          <a:p>
            <a:pPr defTabSz="457200"/>
            <a:r>
              <a:rPr lang="es-PE" sz="6000" dirty="0">
                <a:solidFill>
                  <a:srgbClr val="E72264"/>
                </a:solidFill>
                <a:latin typeface="Comic Sans MS" panose="030F0702030302020204" pitchFamily="66" charset="0"/>
              </a:rPr>
              <a:t>5</a:t>
            </a:r>
          </a:p>
        </p:txBody>
      </p:sp>
      <p:sp>
        <p:nvSpPr>
          <p:cNvPr id="26" name="Donut 25"/>
          <p:cNvSpPr/>
          <p:nvPr/>
        </p:nvSpPr>
        <p:spPr>
          <a:xfrm>
            <a:off x="2129443" y="5765046"/>
            <a:ext cx="996043" cy="996043"/>
          </a:xfrm>
          <a:prstGeom prst="donut">
            <a:avLst>
              <a:gd name="adj" fmla="val 6323"/>
            </a:avLst>
          </a:prstGeom>
          <a:solidFill>
            <a:srgbClr val="E72264"/>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PE" sz="1000" dirty="0">
              <a:solidFill>
                <a:srgbClr val="474747"/>
              </a:solidFill>
              <a:latin typeface="Calibri"/>
            </a:endParaRPr>
          </a:p>
        </p:txBody>
      </p:sp>
      <p:sp>
        <p:nvSpPr>
          <p:cNvPr id="27" name="TextBox 26">
            <a:extLst>
              <a:ext uri="{FF2B5EF4-FFF2-40B4-BE49-F238E27FC236}">
                <a16:creationId xmlns:a16="http://schemas.microsoft.com/office/drawing/2014/main" id="{957487A9-E840-44FF-9BB1-6BFCE62D7E31}"/>
              </a:ext>
            </a:extLst>
          </p:cNvPr>
          <p:cNvSpPr txBox="1"/>
          <p:nvPr/>
        </p:nvSpPr>
        <p:spPr>
          <a:xfrm>
            <a:off x="1524002" y="1"/>
            <a:ext cx="9143999" cy="830997"/>
          </a:xfrm>
          <a:prstGeom prst="rect">
            <a:avLst/>
          </a:prstGeom>
          <a:noFill/>
        </p:spPr>
        <p:txBody>
          <a:bodyPr wrap="square" rtlCol="0">
            <a:spAutoFit/>
          </a:bodyPr>
          <a:lstStyle/>
          <a:p>
            <a:pPr algn="ctr" defTabSz="457200"/>
            <a:r>
              <a:rPr lang="es-PE" sz="2400" b="1" dirty="0">
                <a:solidFill>
                  <a:schemeClr val="tx1">
                    <a:lumMod val="50000"/>
                  </a:schemeClr>
                </a:solidFill>
                <a:latin typeface="Calibri"/>
              </a:rPr>
              <a:t>Control y medición del rendimiento en materia de seguridad operacional</a:t>
            </a:r>
          </a:p>
        </p:txBody>
      </p:sp>
    </p:spTree>
    <p:extLst>
      <p:ext uri="{BB962C8B-B14F-4D97-AF65-F5344CB8AC3E}">
        <p14:creationId xmlns:p14="http://schemas.microsoft.com/office/powerpoint/2010/main" val="294699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4" grpId="0"/>
      <p:bldP spid="16" grpId="0"/>
      <p:bldP spid="17" grpId="0" animBg="1"/>
      <p:bldP spid="18" grpId="0"/>
      <p:bldP spid="19" grpId="0"/>
      <p:bldP spid="20" grpId="0" animBg="1"/>
      <p:bldP spid="21" grpId="0"/>
      <p:bldP spid="22" grpId="0"/>
      <p:bldP spid="23" grpId="0" animBg="1"/>
      <p:bldP spid="24" grpId="0"/>
      <p:bldP spid="25" grpId="0"/>
      <p:bldP spid="2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7487A9-E840-44FF-9BB1-6BFCE62D7E31}"/>
              </a:ext>
            </a:extLst>
          </p:cNvPr>
          <p:cNvSpPr txBox="1"/>
          <p:nvPr/>
        </p:nvSpPr>
        <p:spPr>
          <a:xfrm>
            <a:off x="1524002" y="1"/>
            <a:ext cx="9143999" cy="1015663"/>
          </a:xfrm>
          <a:prstGeom prst="rect">
            <a:avLst/>
          </a:prstGeom>
          <a:noFill/>
        </p:spPr>
        <p:txBody>
          <a:bodyPr wrap="square" rtlCol="0">
            <a:spAutoFit/>
          </a:bodyPr>
          <a:lstStyle/>
          <a:p>
            <a:pPr algn="ctr" defTabSz="457200"/>
            <a:r>
              <a:rPr lang="es-PE" sz="3000" b="1" dirty="0">
                <a:solidFill>
                  <a:schemeClr val="tx1">
                    <a:lumMod val="50000"/>
                  </a:schemeClr>
                </a:solidFill>
                <a:latin typeface="Calibri"/>
              </a:rPr>
              <a:t>Control y medición del rendimiento en materia de seguridad operacional</a:t>
            </a:r>
          </a:p>
        </p:txBody>
      </p:sp>
      <p:pic>
        <p:nvPicPr>
          <p:cNvPr id="18" name="Picture Placeholder 17"/>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1272" b="12961"/>
          <a:stretch/>
        </p:blipFill>
        <p:spPr>
          <a:xfrm>
            <a:off x="2209801" y="1569720"/>
            <a:ext cx="7878763" cy="5181600"/>
          </a:xfrm>
        </p:spPr>
      </p:pic>
    </p:spTree>
    <p:extLst>
      <p:ext uri="{BB962C8B-B14F-4D97-AF65-F5344CB8AC3E}">
        <p14:creationId xmlns:p14="http://schemas.microsoft.com/office/powerpoint/2010/main" val="160764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9379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6" name="TextBox 25"/>
          <p:cNvSpPr txBox="1"/>
          <p:nvPr/>
        </p:nvSpPr>
        <p:spPr>
          <a:xfrm>
            <a:off x="3460445" y="3287973"/>
            <a:ext cx="5234229" cy="1015663"/>
          </a:xfrm>
          <a:prstGeom prst="rect">
            <a:avLst/>
          </a:prstGeom>
          <a:noFill/>
        </p:spPr>
        <p:txBody>
          <a:bodyPr wrap="square" rtlCol="0">
            <a:spAutoFit/>
          </a:bodyPr>
          <a:lstStyle/>
          <a:p>
            <a:pPr algn="ctr"/>
            <a:r>
              <a:rPr lang="es-PE" sz="2000" i="1" dirty="0">
                <a:solidFill>
                  <a:schemeClr val="tx1">
                    <a:lumMod val="50000"/>
                  </a:schemeClr>
                </a:solidFill>
                <a:cs typeface="Raavi" panose="02000500000000000000" pitchFamily="2"/>
              </a:rPr>
              <a:t>“Para administrar el riesgo es necesario profundizar el conocimiento de ellos y estar alerta al comportamiento de los indicadores</a:t>
            </a:r>
            <a:r>
              <a:rPr lang="es-PE" sz="2000" i="1" dirty="0" smtClean="0">
                <a:solidFill>
                  <a:schemeClr val="tx1">
                    <a:lumMod val="50000"/>
                  </a:schemeClr>
                </a:solidFill>
                <a:cs typeface="Raavi" panose="02000500000000000000" pitchFamily="2"/>
              </a:rPr>
              <a:t>”</a:t>
            </a:r>
            <a:endParaRPr lang="id-ID" sz="2000" i="1" dirty="0">
              <a:solidFill>
                <a:schemeClr val="tx1">
                  <a:lumMod val="50000"/>
                </a:schemeClr>
              </a:solidFill>
              <a:cs typeface="Raavi" panose="02000500000000000000" pitchFamily="2"/>
            </a:endParaRPr>
          </a:p>
        </p:txBody>
      </p:sp>
      <p:sp>
        <p:nvSpPr>
          <p:cNvPr id="43" name="TextBox 42"/>
          <p:cNvSpPr txBox="1"/>
          <p:nvPr/>
        </p:nvSpPr>
        <p:spPr>
          <a:xfrm>
            <a:off x="5131678" y="4363831"/>
            <a:ext cx="2061590" cy="461665"/>
          </a:xfrm>
          <a:prstGeom prst="rect">
            <a:avLst/>
          </a:prstGeom>
          <a:noFill/>
        </p:spPr>
        <p:txBody>
          <a:bodyPr wrap="none" rtlCol="0">
            <a:spAutoFit/>
          </a:bodyPr>
          <a:lstStyle/>
          <a:p>
            <a:pPr algn="ctr"/>
            <a:r>
              <a:rPr lang="es-PE" sz="2400" dirty="0">
                <a:latin typeface="+mj-lt"/>
              </a:rPr>
              <a:t>C</a:t>
            </a:r>
            <a:r>
              <a:rPr lang="es-PE" sz="2400" dirty="0" smtClean="0">
                <a:latin typeface="+mj-lt"/>
              </a:rPr>
              <a:t>omité </a:t>
            </a:r>
            <a:r>
              <a:rPr lang="es-PE" sz="2400" dirty="0">
                <a:latin typeface="+mj-lt"/>
              </a:rPr>
              <a:t>Técnico</a:t>
            </a:r>
            <a:endParaRPr lang="id-ID" sz="2400" dirty="0">
              <a:latin typeface="+mj-lt"/>
            </a:endParaRPr>
          </a:p>
        </p:txBody>
      </p:sp>
      <p:sp>
        <p:nvSpPr>
          <p:cNvPr id="44" name="TextBox 43"/>
          <p:cNvSpPr txBox="1"/>
          <p:nvPr/>
        </p:nvSpPr>
        <p:spPr>
          <a:xfrm>
            <a:off x="5563495" y="4797974"/>
            <a:ext cx="1197957" cy="461665"/>
          </a:xfrm>
          <a:prstGeom prst="rect">
            <a:avLst/>
          </a:prstGeom>
          <a:noFill/>
        </p:spPr>
        <p:txBody>
          <a:bodyPr wrap="none" rtlCol="0">
            <a:spAutoFit/>
          </a:bodyPr>
          <a:lstStyle/>
          <a:p>
            <a:pPr algn="ctr"/>
            <a:r>
              <a:rPr lang="es-PE" sz="2400" b="1" dirty="0">
                <a:solidFill>
                  <a:srgbClr val="0066CC"/>
                </a:solidFill>
              </a:rPr>
              <a:t>SRVSOP</a:t>
            </a:r>
            <a:endParaRPr lang="id-ID" sz="2400" b="1" dirty="0">
              <a:solidFill>
                <a:srgbClr val="0066CC"/>
              </a:solidFill>
            </a:endParaRPr>
          </a:p>
        </p:txBody>
      </p:sp>
      <p:grpSp>
        <p:nvGrpSpPr>
          <p:cNvPr id="176" name="Group 175"/>
          <p:cNvGrpSpPr/>
          <p:nvPr/>
        </p:nvGrpSpPr>
        <p:grpSpPr>
          <a:xfrm>
            <a:off x="5800211" y="2445503"/>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rgbClr val="0066CC">
                <a:alpha val="45000"/>
              </a:srgb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grpSp>
      <p:pic>
        <p:nvPicPr>
          <p:cNvPr id="45" name="Picture 2" descr="G:\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4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7487A9-E840-44FF-9BB1-6BFCE62D7E31}"/>
              </a:ext>
            </a:extLst>
          </p:cNvPr>
          <p:cNvSpPr txBox="1"/>
          <p:nvPr/>
        </p:nvSpPr>
        <p:spPr>
          <a:xfrm>
            <a:off x="1524001" y="1"/>
            <a:ext cx="9143999" cy="1015663"/>
          </a:xfrm>
          <a:prstGeom prst="rect">
            <a:avLst/>
          </a:prstGeom>
          <a:noFill/>
        </p:spPr>
        <p:txBody>
          <a:bodyPr wrap="square" rtlCol="0">
            <a:spAutoFit/>
          </a:bodyPr>
          <a:lstStyle/>
          <a:p>
            <a:pPr algn="ctr" defTabSz="457200"/>
            <a:r>
              <a:rPr lang="es-PE" sz="3000" b="1" dirty="0">
                <a:solidFill>
                  <a:schemeClr val="accent4"/>
                </a:solidFill>
                <a:latin typeface="Calibri"/>
              </a:rPr>
              <a:t>Control y medición del rendimiento en materia de seguridad operacional</a:t>
            </a:r>
          </a:p>
        </p:txBody>
      </p:sp>
      <p:sp>
        <p:nvSpPr>
          <p:cNvPr id="12" name="TextBox 11"/>
          <p:cNvSpPr txBox="1"/>
          <p:nvPr/>
        </p:nvSpPr>
        <p:spPr>
          <a:xfrm>
            <a:off x="925690" y="1262188"/>
            <a:ext cx="10013244" cy="1877437"/>
          </a:xfrm>
          <a:prstGeom prst="rect">
            <a:avLst/>
          </a:prstGeom>
          <a:noFill/>
        </p:spPr>
        <p:txBody>
          <a:bodyPr wrap="square" rtlCol="0">
            <a:spAutoFit/>
          </a:bodyPr>
          <a:lstStyle/>
          <a:p>
            <a:pPr algn="ctr" defTabSz="457200"/>
            <a:r>
              <a:rPr lang="es-PE" sz="3600" dirty="0">
                <a:solidFill>
                  <a:schemeClr val="accent4"/>
                </a:solidFill>
                <a:latin typeface="Calibri"/>
              </a:rPr>
              <a:t>Para el proveedor de servicios aéreos, el SMS debe ser concebido como una </a:t>
            </a:r>
            <a:r>
              <a:rPr lang="es-PE" sz="4000" b="1" dirty="0">
                <a:solidFill>
                  <a:srgbClr val="C00000"/>
                </a:solidFill>
                <a:latin typeface="Calibri"/>
              </a:rPr>
              <a:t>herramienta de toma de decisiones </a:t>
            </a:r>
            <a:r>
              <a:rPr lang="es-PE" sz="4000" b="1" dirty="0" smtClean="0">
                <a:solidFill>
                  <a:srgbClr val="C00000"/>
                </a:solidFill>
                <a:latin typeface="Calibri"/>
              </a:rPr>
              <a:t>informadas</a:t>
            </a:r>
            <a:r>
              <a:rPr lang="es-PE" sz="3600" dirty="0" smtClean="0">
                <a:solidFill>
                  <a:srgbClr val="C00000"/>
                </a:solidFill>
                <a:latin typeface="Calibri"/>
              </a:rPr>
              <a:t> </a:t>
            </a:r>
            <a:r>
              <a:rPr lang="es-PE" sz="3600" dirty="0">
                <a:solidFill>
                  <a:schemeClr val="accent4"/>
                </a:solidFill>
                <a:latin typeface="Calibri"/>
              </a:rPr>
              <a:t>de seguridad operacional</a:t>
            </a:r>
          </a:p>
        </p:txBody>
      </p:sp>
      <p:sp>
        <p:nvSpPr>
          <p:cNvPr id="13" name="TextBox 12"/>
          <p:cNvSpPr txBox="1"/>
          <p:nvPr/>
        </p:nvSpPr>
        <p:spPr>
          <a:xfrm>
            <a:off x="3003145" y="3940146"/>
            <a:ext cx="5984267" cy="923330"/>
          </a:xfrm>
          <a:prstGeom prst="rect">
            <a:avLst/>
          </a:prstGeom>
          <a:noFill/>
        </p:spPr>
        <p:txBody>
          <a:bodyPr wrap="none" rtlCol="0">
            <a:spAutoFit/>
          </a:bodyPr>
          <a:lstStyle/>
          <a:p>
            <a:pPr defTabSz="457200"/>
            <a:r>
              <a:rPr lang="es-PE" sz="5400" b="1" dirty="0">
                <a:solidFill>
                  <a:srgbClr val="C00000"/>
                </a:solidFill>
                <a:latin typeface="Calibri"/>
              </a:rPr>
              <a:t>Información = Datos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077"/>
          <a:stretch/>
        </p:blipFill>
        <p:spPr>
          <a:xfrm>
            <a:off x="8518994" y="4818088"/>
            <a:ext cx="2149006" cy="2039913"/>
          </a:xfrm>
          <a:prstGeom prst="rect">
            <a:avLst/>
          </a:prstGeom>
        </p:spPr>
      </p:pic>
    </p:spTree>
    <p:extLst>
      <p:ext uri="{BB962C8B-B14F-4D97-AF65-F5344CB8AC3E}">
        <p14:creationId xmlns:p14="http://schemas.microsoft.com/office/powerpoint/2010/main" val="13596291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487A9-E840-44FF-9BB1-6BFCE62D7E31}"/>
              </a:ext>
            </a:extLst>
          </p:cNvPr>
          <p:cNvSpPr txBox="1"/>
          <p:nvPr/>
        </p:nvSpPr>
        <p:spPr>
          <a:xfrm>
            <a:off x="1558637" y="30074"/>
            <a:ext cx="9143999" cy="553998"/>
          </a:xfrm>
          <a:prstGeom prst="rect">
            <a:avLst/>
          </a:prstGeom>
          <a:noFill/>
        </p:spPr>
        <p:txBody>
          <a:bodyPr wrap="square" rtlCol="0">
            <a:spAutoFit/>
          </a:bodyPr>
          <a:lstStyle/>
          <a:p>
            <a:pPr algn="ctr" defTabSz="457200"/>
            <a:r>
              <a:rPr lang="es-PE" sz="3000" b="1" dirty="0">
                <a:solidFill>
                  <a:schemeClr val="accent4"/>
                </a:solidFill>
                <a:latin typeface="Calibri"/>
              </a:rPr>
              <a:t>4 preguntas</a:t>
            </a:r>
          </a:p>
        </p:txBody>
      </p:sp>
      <p:pic>
        <p:nvPicPr>
          <p:cNvPr id="48" name="Picture 47">
            <a:extLst>
              <a:ext uri="{FF2B5EF4-FFF2-40B4-BE49-F238E27FC236}">
                <a16:creationId xmlns:a16="http://schemas.microsoft.com/office/drawing/2014/main" id="{059046EE-F81A-486E-A92C-9E93EBFA8339}"/>
              </a:ext>
            </a:extLst>
          </p:cNvPr>
          <p:cNvPicPr>
            <a:picLocks noChangeAspect="1"/>
          </p:cNvPicPr>
          <p:nvPr/>
        </p:nvPicPr>
        <p:blipFill rotWithShape="1">
          <a:blip r:embed="rId3">
            <a:extLst>
              <a:ext uri="{28A0092B-C50C-407E-A947-70E740481C1C}">
                <a14:useLocalDpi xmlns:a14="http://schemas.microsoft.com/office/drawing/2010/main" val="0"/>
              </a:ext>
            </a:extLst>
          </a:blip>
          <a:srcRect l="24027" r="27972"/>
          <a:stretch/>
        </p:blipFill>
        <p:spPr>
          <a:xfrm>
            <a:off x="7807569" y="2315452"/>
            <a:ext cx="3716216" cy="4354830"/>
          </a:xfrm>
          <a:prstGeom prst="rect">
            <a:avLst/>
          </a:prstGeom>
        </p:spPr>
      </p:pic>
      <p:sp>
        <p:nvSpPr>
          <p:cNvPr id="49" name="Oval 48">
            <a:extLst>
              <a:ext uri="{FF2B5EF4-FFF2-40B4-BE49-F238E27FC236}">
                <a16:creationId xmlns:a16="http://schemas.microsoft.com/office/drawing/2014/main" id="{7E23A8A3-B2AB-4197-9A9C-9943DB877B61}"/>
              </a:ext>
            </a:extLst>
          </p:cNvPr>
          <p:cNvSpPr/>
          <p:nvPr/>
        </p:nvSpPr>
        <p:spPr>
          <a:xfrm>
            <a:off x="692669" y="2525336"/>
            <a:ext cx="702877" cy="678186"/>
          </a:xfrm>
          <a:prstGeom prst="ellipse">
            <a:avLst/>
          </a:prstGeom>
          <a:solidFill>
            <a:srgbClr val="F39C1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sz="1800" dirty="0">
              <a:solidFill>
                <a:srgbClr val="FFFFFF"/>
              </a:solidFill>
              <a:latin typeface="Calibri"/>
            </a:endParaRPr>
          </a:p>
        </p:txBody>
      </p:sp>
      <p:sp>
        <p:nvSpPr>
          <p:cNvPr id="50" name="Oval 49">
            <a:extLst>
              <a:ext uri="{FF2B5EF4-FFF2-40B4-BE49-F238E27FC236}">
                <a16:creationId xmlns:a16="http://schemas.microsoft.com/office/drawing/2014/main" id="{5440EEBE-D44B-43BD-BBA3-BB08C98C3499}"/>
              </a:ext>
            </a:extLst>
          </p:cNvPr>
          <p:cNvSpPr/>
          <p:nvPr/>
        </p:nvSpPr>
        <p:spPr>
          <a:xfrm>
            <a:off x="692663" y="1038561"/>
            <a:ext cx="702877" cy="678186"/>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sz="1800" dirty="0">
              <a:solidFill>
                <a:srgbClr val="FFFFFF"/>
              </a:solidFill>
              <a:latin typeface="Calibri"/>
            </a:endParaRPr>
          </a:p>
        </p:txBody>
      </p:sp>
      <p:sp>
        <p:nvSpPr>
          <p:cNvPr id="51" name="Oval 50">
            <a:extLst>
              <a:ext uri="{FF2B5EF4-FFF2-40B4-BE49-F238E27FC236}">
                <a16:creationId xmlns:a16="http://schemas.microsoft.com/office/drawing/2014/main" id="{B408163D-985F-41CF-9356-E2EA68F133F8}"/>
              </a:ext>
            </a:extLst>
          </p:cNvPr>
          <p:cNvSpPr/>
          <p:nvPr/>
        </p:nvSpPr>
        <p:spPr>
          <a:xfrm>
            <a:off x="692663" y="3705731"/>
            <a:ext cx="702877" cy="678186"/>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sz="1800" dirty="0">
              <a:solidFill>
                <a:srgbClr val="FFFFFF"/>
              </a:solidFill>
              <a:latin typeface="Calibri"/>
            </a:endParaRPr>
          </a:p>
        </p:txBody>
      </p:sp>
      <p:sp>
        <p:nvSpPr>
          <p:cNvPr id="52" name="Rectangle 51">
            <a:extLst>
              <a:ext uri="{FF2B5EF4-FFF2-40B4-BE49-F238E27FC236}">
                <a16:creationId xmlns:a16="http://schemas.microsoft.com/office/drawing/2014/main" id="{BBE519E0-AF70-4F8C-8525-D2FEFE3B4EB3}"/>
              </a:ext>
            </a:extLst>
          </p:cNvPr>
          <p:cNvSpPr/>
          <p:nvPr/>
        </p:nvSpPr>
        <p:spPr>
          <a:xfrm>
            <a:off x="1496574" y="757264"/>
            <a:ext cx="6480064" cy="1384995"/>
          </a:xfrm>
          <a:prstGeom prst="rect">
            <a:avLst/>
          </a:prstGeom>
        </p:spPr>
        <p:txBody>
          <a:bodyPr wrap="square">
            <a:spAutoFit/>
          </a:bodyPr>
          <a:lstStyle/>
          <a:p>
            <a:pPr defTabSz="457200"/>
            <a:r>
              <a:rPr lang="es-PE" sz="2800" dirty="0">
                <a:solidFill>
                  <a:schemeClr val="accent4"/>
                </a:solidFill>
                <a:latin typeface="Calibri"/>
              </a:rPr>
              <a:t>¿Qué tipo de información necesita la organización para tomar decisiones informadas?</a:t>
            </a:r>
          </a:p>
        </p:txBody>
      </p:sp>
      <p:sp>
        <p:nvSpPr>
          <p:cNvPr id="53" name="Rectangle 52">
            <a:extLst>
              <a:ext uri="{FF2B5EF4-FFF2-40B4-BE49-F238E27FC236}">
                <a16:creationId xmlns:a16="http://schemas.microsoft.com/office/drawing/2014/main" id="{95E74066-7238-4B48-9CA4-B3794F3ECC55}"/>
              </a:ext>
            </a:extLst>
          </p:cNvPr>
          <p:cNvSpPr/>
          <p:nvPr/>
        </p:nvSpPr>
        <p:spPr>
          <a:xfrm>
            <a:off x="1496935" y="2396673"/>
            <a:ext cx="6479342" cy="954107"/>
          </a:xfrm>
          <a:prstGeom prst="rect">
            <a:avLst/>
          </a:prstGeom>
        </p:spPr>
        <p:txBody>
          <a:bodyPr wrap="square">
            <a:spAutoFit/>
          </a:bodyPr>
          <a:lstStyle/>
          <a:p>
            <a:pPr defTabSz="457200"/>
            <a:r>
              <a:rPr lang="es-PE" sz="2800" dirty="0">
                <a:solidFill>
                  <a:schemeClr val="accent4"/>
                </a:solidFill>
                <a:latin typeface="Calibri"/>
              </a:rPr>
              <a:t>¿Cuáles son los principales riesgos de la organización?</a:t>
            </a:r>
          </a:p>
        </p:txBody>
      </p:sp>
      <p:sp>
        <p:nvSpPr>
          <p:cNvPr id="54" name="Rectangle 53">
            <a:extLst>
              <a:ext uri="{FF2B5EF4-FFF2-40B4-BE49-F238E27FC236}">
                <a16:creationId xmlns:a16="http://schemas.microsoft.com/office/drawing/2014/main" id="{181FF7D8-3D8A-4E2D-BD36-D5AE1D7AE101}"/>
              </a:ext>
            </a:extLst>
          </p:cNvPr>
          <p:cNvSpPr/>
          <p:nvPr/>
        </p:nvSpPr>
        <p:spPr>
          <a:xfrm>
            <a:off x="1507312" y="3580223"/>
            <a:ext cx="6490080" cy="954107"/>
          </a:xfrm>
          <a:prstGeom prst="rect">
            <a:avLst/>
          </a:prstGeom>
        </p:spPr>
        <p:txBody>
          <a:bodyPr wrap="square">
            <a:spAutoFit/>
          </a:bodyPr>
          <a:lstStyle/>
          <a:p>
            <a:pPr defTabSz="457200"/>
            <a:r>
              <a:rPr lang="es-PE" sz="2800" dirty="0">
                <a:solidFill>
                  <a:schemeClr val="accent4"/>
                </a:solidFill>
                <a:latin typeface="Calibri"/>
              </a:rPr>
              <a:t>¿Cuáles son los objetivos de seguridad operacional de la organización?</a:t>
            </a:r>
          </a:p>
        </p:txBody>
      </p:sp>
      <p:sp>
        <p:nvSpPr>
          <p:cNvPr id="56" name="Oval 55">
            <a:extLst>
              <a:ext uri="{FF2B5EF4-FFF2-40B4-BE49-F238E27FC236}">
                <a16:creationId xmlns:a16="http://schemas.microsoft.com/office/drawing/2014/main" id="{B408163D-985F-41CF-9356-E2EA68F133F8}"/>
              </a:ext>
            </a:extLst>
          </p:cNvPr>
          <p:cNvSpPr/>
          <p:nvPr/>
        </p:nvSpPr>
        <p:spPr>
          <a:xfrm>
            <a:off x="683135" y="5054146"/>
            <a:ext cx="702877" cy="678186"/>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sz="1800" dirty="0">
              <a:solidFill>
                <a:srgbClr val="FFFFFF"/>
              </a:solidFill>
              <a:latin typeface="Calibri"/>
            </a:endParaRPr>
          </a:p>
        </p:txBody>
      </p:sp>
      <p:sp>
        <p:nvSpPr>
          <p:cNvPr id="57" name="Rectangle 56">
            <a:extLst>
              <a:ext uri="{FF2B5EF4-FFF2-40B4-BE49-F238E27FC236}">
                <a16:creationId xmlns:a16="http://schemas.microsoft.com/office/drawing/2014/main" id="{181FF7D8-3D8A-4E2D-BD36-D5AE1D7AE101}"/>
              </a:ext>
            </a:extLst>
          </p:cNvPr>
          <p:cNvSpPr/>
          <p:nvPr/>
        </p:nvSpPr>
        <p:spPr>
          <a:xfrm>
            <a:off x="1496574" y="4894415"/>
            <a:ext cx="6490080" cy="954107"/>
          </a:xfrm>
          <a:prstGeom prst="rect">
            <a:avLst/>
          </a:prstGeom>
        </p:spPr>
        <p:txBody>
          <a:bodyPr wrap="square">
            <a:spAutoFit/>
          </a:bodyPr>
          <a:lstStyle/>
          <a:p>
            <a:pPr defTabSz="457200"/>
            <a:r>
              <a:rPr lang="es-PE" sz="2800" dirty="0">
                <a:solidFill>
                  <a:schemeClr val="accent4"/>
                </a:solidFill>
                <a:latin typeface="Calibri"/>
              </a:rPr>
              <a:t>¿Cómo va a determinar la organización si está avanzando hacia sus objetivos?</a:t>
            </a:r>
          </a:p>
        </p:txBody>
      </p:sp>
      <p:sp>
        <p:nvSpPr>
          <p:cNvPr id="84" name="Freeform 951"/>
          <p:cNvSpPr>
            <a:spLocks noEditPoints="1"/>
          </p:cNvSpPr>
          <p:nvPr/>
        </p:nvSpPr>
        <p:spPr bwMode="auto">
          <a:xfrm>
            <a:off x="860977" y="1165273"/>
            <a:ext cx="390103" cy="427232"/>
          </a:xfrm>
          <a:custGeom>
            <a:avLst/>
            <a:gdLst/>
            <a:ahLst/>
            <a:cxnLst>
              <a:cxn ang="0">
                <a:pos x="89" y="111"/>
              </a:cxn>
              <a:cxn ang="0">
                <a:pos x="85" y="124"/>
              </a:cxn>
              <a:cxn ang="0">
                <a:pos x="91" y="135"/>
              </a:cxn>
              <a:cxn ang="0">
                <a:pos x="104" y="136"/>
              </a:cxn>
              <a:cxn ang="0">
                <a:pos x="113" y="129"/>
              </a:cxn>
              <a:cxn ang="0">
                <a:pos x="113" y="116"/>
              </a:cxn>
              <a:cxn ang="0">
                <a:pos x="104" y="108"/>
              </a:cxn>
              <a:cxn ang="0">
                <a:pos x="89" y="24"/>
              </a:cxn>
              <a:cxn ang="0">
                <a:pos x="80" y="48"/>
              </a:cxn>
              <a:cxn ang="0">
                <a:pos x="96" y="43"/>
              </a:cxn>
              <a:cxn ang="0">
                <a:pos x="106" y="47"/>
              </a:cxn>
              <a:cxn ang="0">
                <a:pos x="107" y="57"/>
              </a:cxn>
              <a:cxn ang="0">
                <a:pos x="98" y="70"/>
              </a:cxn>
              <a:cxn ang="0">
                <a:pos x="89" y="89"/>
              </a:cxn>
              <a:cxn ang="0">
                <a:pos x="111" y="94"/>
              </a:cxn>
              <a:cxn ang="0">
                <a:pos x="119" y="76"/>
              </a:cxn>
              <a:cxn ang="0">
                <a:pos x="129" y="65"/>
              </a:cxn>
              <a:cxn ang="0">
                <a:pos x="133" y="49"/>
              </a:cxn>
              <a:cxn ang="0">
                <a:pos x="129" y="35"/>
              </a:cxn>
              <a:cxn ang="0">
                <a:pos x="118" y="26"/>
              </a:cxn>
              <a:cxn ang="0">
                <a:pos x="88" y="0"/>
              </a:cxn>
              <a:cxn ang="0">
                <a:pos x="119" y="5"/>
              </a:cxn>
              <a:cxn ang="0">
                <a:pos x="141" y="18"/>
              </a:cxn>
              <a:cxn ang="0">
                <a:pos x="157" y="38"/>
              </a:cxn>
              <a:cxn ang="0">
                <a:pos x="165" y="58"/>
              </a:cxn>
              <a:cxn ang="0">
                <a:pos x="165" y="82"/>
              </a:cxn>
              <a:cxn ang="0">
                <a:pos x="157" y="107"/>
              </a:cxn>
              <a:cxn ang="0">
                <a:pos x="146" y="126"/>
              </a:cxn>
              <a:cxn ang="0">
                <a:pos x="136" y="140"/>
              </a:cxn>
              <a:cxn ang="0">
                <a:pos x="133" y="154"/>
              </a:cxn>
              <a:cxn ang="0">
                <a:pos x="138" y="173"/>
              </a:cxn>
              <a:cxn ang="0">
                <a:pos x="149" y="190"/>
              </a:cxn>
              <a:cxn ang="0">
                <a:pos x="160" y="201"/>
              </a:cxn>
              <a:cxn ang="0">
                <a:pos x="166" y="207"/>
              </a:cxn>
              <a:cxn ang="0">
                <a:pos x="51" y="206"/>
              </a:cxn>
              <a:cxn ang="0">
                <a:pos x="58" y="200"/>
              </a:cxn>
              <a:cxn ang="0">
                <a:pos x="64" y="190"/>
              </a:cxn>
              <a:cxn ang="0">
                <a:pos x="62" y="174"/>
              </a:cxn>
              <a:cxn ang="0">
                <a:pos x="49" y="177"/>
              </a:cxn>
              <a:cxn ang="0">
                <a:pos x="32" y="178"/>
              </a:cxn>
              <a:cxn ang="0">
                <a:pos x="20" y="172"/>
              </a:cxn>
              <a:cxn ang="0">
                <a:pos x="19" y="164"/>
              </a:cxn>
              <a:cxn ang="0">
                <a:pos x="20" y="156"/>
              </a:cxn>
              <a:cxn ang="0">
                <a:pos x="16" y="150"/>
              </a:cxn>
              <a:cxn ang="0">
                <a:pos x="13" y="140"/>
              </a:cxn>
              <a:cxn ang="0">
                <a:pos x="15" y="130"/>
              </a:cxn>
              <a:cxn ang="0">
                <a:pos x="14" y="128"/>
              </a:cxn>
              <a:cxn ang="0">
                <a:pos x="6" y="126"/>
              </a:cxn>
              <a:cxn ang="0">
                <a:pos x="0" y="121"/>
              </a:cxn>
              <a:cxn ang="0">
                <a:pos x="2" y="115"/>
              </a:cxn>
              <a:cxn ang="0">
                <a:pos x="7" y="104"/>
              </a:cxn>
              <a:cxn ang="0">
                <a:pos x="14" y="93"/>
              </a:cxn>
              <a:cxn ang="0">
                <a:pos x="18" y="87"/>
              </a:cxn>
              <a:cxn ang="0">
                <a:pos x="16" y="84"/>
              </a:cxn>
              <a:cxn ang="0">
                <a:pos x="13" y="77"/>
              </a:cxn>
              <a:cxn ang="0">
                <a:pos x="13" y="67"/>
              </a:cxn>
              <a:cxn ang="0">
                <a:pos x="18" y="46"/>
              </a:cxn>
              <a:cxn ang="0">
                <a:pos x="30" y="21"/>
              </a:cxn>
              <a:cxn ang="0">
                <a:pos x="49" y="7"/>
              </a:cxn>
              <a:cxn ang="0">
                <a:pos x="77" y="0"/>
              </a:cxn>
            </a:cxnLst>
            <a:rect l="0" t="0" r="r" b="b"/>
            <a:pathLst>
              <a:path w="166" h="207">
                <a:moveTo>
                  <a:pt x="99" y="107"/>
                </a:moveTo>
                <a:lnTo>
                  <a:pt x="97" y="107"/>
                </a:lnTo>
                <a:lnTo>
                  <a:pt x="94" y="108"/>
                </a:lnTo>
                <a:lnTo>
                  <a:pt x="92" y="109"/>
                </a:lnTo>
                <a:lnTo>
                  <a:pt x="90" y="110"/>
                </a:lnTo>
                <a:lnTo>
                  <a:pt x="89" y="111"/>
                </a:lnTo>
                <a:lnTo>
                  <a:pt x="87" y="113"/>
                </a:lnTo>
                <a:lnTo>
                  <a:pt x="86" y="115"/>
                </a:lnTo>
                <a:lnTo>
                  <a:pt x="85" y="117"/>
                </a:lnTo>
                <a:lnTo>
                  <a:pt x="85" y="120"/>
                </a:lnTo>
                <a:lnTo>
                  <a:pt x="84" y="122"/>
                </a:lnTo>
                <a:lnTo>
                  <a:pt x="85" y="124"/>
                </a:lnTo>
                <a:lnTo>
                  <a:pt x="85" y="127"/>
                </a:lnTo>
                <a:lnTo>
                  <a:pt x="86" y="129"/>
                </a:lnTo>
                <a:lnTo>
                  <a:pt x="87" y="130"/>
                </a:lnTo>
                <a:lnTo>
                  <a:pt x="88" y="132"/>
                </a:lnTo>
                <a:lnTo>
                  <a:pt x="89" y="134"/>
                </a:lnTo>
                <a:lnTo>
                  <a:pt x="91" y="135"/>
                </a:lnTo>
                <a:lnTo>
                  <a:pt x="93" y="136"/>
                </a:lnTo>
                <a:lnTo>
                  <a:pt x="95" y="136"/>
                </a:lnTo>
                <a:lnTo>
                  <a:pt x="97" y="137"/>
                </a:lnTo>
                <a:lnTo>
                  <a:pt x="99" y="137"/>
                </a:lnTo>
                <a:lnTo>
                  <a:pt x="102" y="137"/>
                </a:lnTo>
                <a:lnTo>
                  <a:pt x="104" y="136"/>
                </a:lnTo>
                <a:lnTo>
                  <a:pt x="106" y="136"/>
                </a:lnTo>
                <a:lnTo>
                  <a:pt x="108" y="135"/>
                </a:lnTo>
                <a:lnTo>
                  <a:pt x="109" y="134"/>
                </a:lnTo>
                <a:lnTo>
                  <a:pt x="111" y="132"/>
                </a:lnTo>
                <a:lnTo>
                  <a:pt x="112" y="130"/>
                </a:lnTo>
                <a:lnTo>
                  <a:pt x="113" y="129"/>
                </a:lnTo>
                <a:lnTo>
                  <a:pt x="113" y="127"/>
                </a:lnTo>
                <a:lnTo>
                  <a:pt x="114" y="124"/>
                </a:lnTo>
                <a:lnTo>
                  <a:pt x="114" y="122"/>
                </a:lnTo>
                <a:lnTo>
                  <a:pt x="114" y="120"/>
                </a:lnTo>
                <a:lnTo>
                  <a:pt x="113" y="118"/>
                </a:lnTo>
                <a:lnTo>
                  <a:pt x="113" y="116"/>
                </a:lnTo>
                <a:lnTo>
                  <a:pt x="112" y="114"/>
                </a:lnTo>
                <a:lnTo>
                  <a:pt x="111" y="112"/>
                </a:lnTo>
                <a:lnTo>
                  <a:pt x="109" y="111"/>
                </a:lnTo>
                <a:lnTo>
                  <a:pt x="108" y="110"/>
                </a:lnTo>
                <a:lnTo>
                  <a:pt x="106" y="109"/>
                </a:lnTo>
                <a:lnTo>
                  <a:pt x="104" y="108"/>
                </a:lnTo>
                <a:lnTo>
                  <a:pt x="102" y="107"/>
                </a:lnTo>
                <a:lnTo>
                  <a:pt x="99" y="107"/>
                </a:lnTo>
                <a:close/>
                <a:moveTo>
                  <a:pt x="102" y="23"/>
                </a:moveTo>
                <a:lnTo>
                  <a:pt x="97" y="23"/>
                </a:lnTo>
                <a:lnTo>
                  <a:pt x="93" y="24"/>
                </a:lnTo>
                <a:lnTo>
                  <a:pt x="89" y="24"/>
                </a:lnTo>
                <a:lnTo>
                  <a:pt x="86" y="25"/>
                </a:lnTo>
                <a:lnTo>
                  <a:pt x="82" y="26"/>
                </a:lnTo>
                <a:lnTo>
                  <a:pt x="79" y="27"/>
                </a:lnTo>
                <a:lnTo>
                  <a:pt x="76" y="29"/>
                </a:lnTo>
                <a:lnTo>
                  <a:pt x="74" y="30"/>
                </a:lnTo>
                <a:lnTo>
                  <a:pt x="80" y="48"/>
                </a:lnTo>
                <a:lnTo>
                  <a:pt x="82" y="46"/>
                </a:lnTo>
                <a:lnTo>
                  <a:pt x="84" y="45"/>
                </a:lnTo>
                <a:lnTo>
                  <a:pt x="87" y="44"/>
                </a:lnTo>
                <a:lnTo>
                  <a:pt x="90" y="44"/>
                </a:lnTo>
                <a:lnTo>
                  <a:pt x="93" y="43"/>
                </a:lnTo>
                <a:lnTo>
                  <a:pt x="96" y="43"/>
                </a:lnTo>
                <a:lnTo>
                  <a:pt x="98" y="43"/>
                </a:lnTo>
                <a:lnTo>
                  <a:pt x="100" y="43"/>
                </a:lnTo>
                <a:lnTo>
                  <a:pt x="102" y="44"/>
                </a:lnTo>
                <a:lnTo>
                  <a:pt x="104" y="45"/>
                </a:lnTo>
                <a:lnTo>
                  <a:pt x="105" y="46"/>
                </a:lnTo>
                <a:lnTo>
                  <a:pt x="106" y="47"/>
                </a:lnTo>
                <a:lnTo>
                  <a:pt x="107" y="48"/>
                </a:lnTo>
                <a:lnTo>
                  <a:pt x="107" y="50"/>
                </a:lnTo>
                <a:lnTo>
                  <a:pt x="108" y="51"/>
                </a:lnTo>
                <a:lnTo>
                  <a:pt x="108" y="53"/>
                </a:lnTo>
                <a:lnTo>
                  <a:pt x="108" y="55"/>
                </a:lnTo>
                <a:lnTo>
                  <a:pt x="107" y="57"/>
                </a:lnTo>
                <a:lnTo>
                  <a:pt x="106" y="59"/>
                </a:lnTo>
                <a:lnTo>
                  <a:pt x="105" y="61"/>
                </a:lnTo>
                <a:lnTo>
                  <a:pt x="104" y="63"/>
                </a:lnTo>
                <a:lnTo>
                  <a:pt x="102" y="65"/>
                </a:lnTo>
                <a:lnTo>
                  <a:pt x="100" y="67"/>
                </a:lnTo>
                <a:lnTo>
                  <a:pt x="98" y="70"/>
                </a:lnTo>
                <a:lnTo>
                  <a:pt x="96" y="73"/>
                </a:lnTo>
                <a:lnTo>
                  <a:pt x="94" y="76"/>
                </a:lnTo>
                <a:lnTo>
                  <a:pt x="92" y="79"/>
                </a:lnTo>
                <a:lnTo>
                  <a:pt x="91" y="83"/>
                </a:lnTo>
                <a:lnTo>
                  <a:pt x="89" y="86"/>
                </a:lnTo>
                <a:lnTo>
                  <a:pt x="89" y="89"/>
                </a:lnTo>
                <a:lnTo>
                  <a:pt x="89" y="92"/>
                </a:lnTo>
                <a:lnTo>
                  <a:pt x="89" y="95"/>
                </a:lnTo>
                <a:lnTo>
                  <a:pt x="89" y="100"/>
                </a:lnTo>
                <a:lnTo>
                  <a:pt x="111" y="100"/>
                </a:lnTo>
                <a:lnTo>
                  <a:pt x="111" y="97"/>
                </a:lnTo>
                <a:lnTo>
                  <a:pt x="111" y="94"/>
                </a:lnTo>
                <a:lnTo>
                  <a:pt x="111" y="91"/>
                </a:lnTo>
                <a:lnTo>
                  <a:pt x="112" y="88"/>
                </a:lnTo>
                <a:lnTo>
                  <a:pt x="113" y="85"/>
                </a:lnTo>
                <a:lnTo>
                  <a:pt x="115" y="82"/>
                </a:lnTo>
                <a:lnTo>
                  <a:pt x="117" y="79"/>
                </a:lnTo>
                <a:lnTo>
                  <a:pt x="119" y="76"/>
                </a:lnTo>
                <a:lnTo>
                  <a:pt x="121" y="74"/>
                </a:lnTo>
                <a:lnTo>
                  <a:pt x="122" y="73"/>
                </a:lnTo>
                <a:lnTo>
                  <a:pt x="124" y="71"/>
                </a:lnTo>
                <a:lnTo>
                  <a:pt x="126" y="69"/>
                </a:lnTo>
                <a:lnTo>
                  <a:pt x="127" y="67"/>
                </a:lnTo>
                <a:lnTo>
                  <a:pt x="129" y="65"/>
                </a:lnTo>
                <a:lnTo>
                  <a:pt x="130" y="62"/>
                </a:lnTo>
                <a:lnTo>
                  <a:pt x="131" y="60"/>
                </a:lnTo>
                <a:lnTo>
                  <a:pt x="132" y="57"/>
                </a:lnTo>
                <a:lnTo>
                  <a:pt x="133" y="55"/>
                </a:lnTo>
                <a:lnTo>
                  <a:pt x="133" y="52"/>
                </a:lnTo>
                <a:lnTo>
                  <a:pt x="133" y="49"/>
                </a:lnTo>
                <a:lnTo>
                  <a:pt x="133" y="46"/>
                </a:lnTo>
                <a:lnTo>
                  <a:pt x="133" y="44"/>
                </a:lnTo>
                <a:lnTo>
                  <a:pt x="132" y="42"/>
                </a:lnTo>
                <a:lnTo>
                  <a:pt x="132" y="40"/>
                </a:lnTo>
                <a:lnTo>
                  <a:pt x="131" y="37"/>
                </a:lnTo>
                <a:lnTo>
                  <a:pt x="129" y="35"/>
                </a:lnTo>
                <a:lnTo>
                  <a:pt x="128" y="34"/>
                </a:lnTo>
                <a:lnTo>
                  <a:pt x="126" y="32"/>
                </a:lnTo>
                <a:lnTo>
                  <a:pt x="125" y="30"/>
                </a:lnTo>
                <a:lnTo>
                  <a:pt x="123" y="29"/>
                </a:lnTo>
                <a:lnTo>
                  <a:pt x="120" y="27"/>
                </a:lnTo>
                <a:lnTo>
                  <a:pt x="118" y="26"/>
                </a:lnTo>
                <a:lnTo>
                  <a:pt x="115" y="25"/>
                </a:lnTo>
                <a:lnTo>
                  <a:pt x="112" y="24"/>
                </a:lnTo>
                <a:lnTo>
                  <a:pt x="109" y="24"/>
                </a:lnTo>
                <a:lnTo>
                  <a:pt x="105" y="23"/>
                </a:lnTo>
                <a:lnTo>
                  <a:pt x="102" y="23"/>
                </a:lnTo>
                <a:close/>
                <a:moveTo>
                  <a:pt x="88" y="0"/>
                </a:moveTo>
                <a:lnTo>
                  <a:pt x="93" y="0"/>
                </a:lnTo>
                <a:lnTo>
                  <a:pt x="99" y="1"/>
                </a:lnTo>
                <a:lnTo>
                  <a:pt x="105" y="1"/>
                </a:lnTo>
                <a:lnTo>
                  <a:pt x="110" y="2"/>
                </a:lnTo>
                <a:lnTo>
                  <a:pt x="114" y="3"/>
                </a:lnTo>
                <a:lnTo>
                  <a:pt x="119" y="5"/>
                </a:lnTo>
                <a:lnTo>
                  <a:pt x="123" y="6"/>
                </a:lnTo>
                <a:lnTo>
                  <a:pt x="127" y="8"/>
                </a:lnTo>
                <a:lnTo>
                  <a:pt x="131" y="11"/>
                </a:lnTo>
                <a:lnTo>
                  <a:pt x="134" y="13"/>
                </a:lnTo>
                <a:lnTo>
                  <a:pt x="138" y="16"/>
                </a:lnTo>
                <a:lnTo>
                  <a:pt x="141" y="18"/>
                </a:lnTo>
                <a:lnTo>
                  <a:pt x="144" y="21"/>
                </a:lnTo>
                <a:lnTo>
                  <a:pt x="147" y="24"/>
                </a:lnTo>
                <a:lnTo>
                  <a:pt x="150" y="28"/>
                </a:lnTo>
                <a:lnTo>
                  <a:pt x="152" y="31"/>
                </a:lnTo>
                <a:lnTo>
                  <a:pt x="155" y="34"/>
                </a:lnTo>
                <a:lnTo>
                  <a:pt x="157" y="38"/>
                </a:lnTo>
                <a:lnTo>
                  <a:pt x="159" y="41"/>
                </a:lnTo>
                <a:lnTo>
                  <a:pt x="160" y="45"/>
                </a:lnTo>
                <a:lnTo>
                  <a:pt x="162" y="48"/>
                </a:lnTo>
                <a:lnTo>
                  <a:pt x="163" y="51"/>
                </a:lnTo>
                <a:lnTo>
                  <a:pt x="164" y="55"/>
                </a:lnTo>
                <a:lnTo>
                  <a:pt x="165" y="58"/>
                </a:lnTo>
                <a:lnTo>
                  <a:pt x="165" y="61"/>
                </a:lnTo>
                <a:lnTo>
                  <a:pt x="166" y="64"/>
                </a:lnTo>
                <a:lnTo>
                  <a:pt x="166" y="67"/>
                </a:lnTo>
                <a:lnTo>
                  <a:pt x="166" y="73"/>
                </a:lnTo>
                <a:lnTo>
                  <a:pt x="165" y="77"/>
                </a:lnTo>
                <a:lnTo>
                  <a:pt x="165" y="82"/>
                </a:lnTo>
                <a:lnTo>
                  <a:pt x="164" y="87"/>
                </a:lnTo>
                <a:lnTo>
                  <a:pt x="163" y="91"/>
                </a:lnTo>
                <a:lnTo>
                  <a:pt x="162" y="95"/>
                </a:lnTo>
                <a:lnTo>
                  <a:pt x="160" y="99"/>
                </a:lnTo>
                <a:lnTo>
                  <a:pt x="159" y="103"/>
                </a:lnTo>
                <a:lnTo>
                  <a:pt x="157" y="107"/>
                </a:lnTo>
                <a:lnTo>
                  <a:pt x="155" y="110"/>
                </a:lnTo>
                <a:lnTo>
                  <a:pt x="153" y="114"/>
                </a:lnTo>
                <a:lnTo>
                  <a:pt x="151" y="117"/>
                </a:lnTo>
                <a:lnTo>
                  <a:pt x="150" y="120"/>
                </a:lnTo>
                <a:lnTo>
                  <a:pt x="148" y="123"/>
                </a:lnTo>
                <a:lnTo>
                  <a:pt x="146" y="126"/>
                </a:lnTo>
                <a:lnTo>
                  <a:pt x="144" y="128"/>
                </a:lnTo>
                <a:lnTo>
                  <a:pt x="142" y="131"/>
                </a:lnTo>
                <a:lnTo>
                  <a:pt x="141" y="133"/>
                </a:lnTo>
                <a:lnTo>
                  <a:pt x="139" y="136"/>
                </a:lnTo>
                <a:lnTo>
                  <a:pt x="138" y="138"/>
                </a:lnTo>
                <a:lnTo>
                  <a:pt x="136" y="140"/>
                </a:lnTo>
                <a:lnTo>
                  <a:pt x="135" y="142"/>
                </a:lnTo>
                <a:lnTo>
                  <a:pt x="134" y="144"/>
                </a:lnTo>
                <a:lnTo>
                  <a:pt x="134" y="146"/>
                </a:lnTo>
                <a:lnTo>
                  <a:pt x="133" y="148"/>
                </a:lnTo>
                <a:lnTo>
                  <a:pt x="133" y="150"/>
                </a:lnTo>
                <a:lnTo>
                  <a:pt x="133" y="154"/>
                </a:lnTo>
                <a:lnTo>
                  <a:pt x="133" y="157"/>
                </a:lnTo>
                <a:lnTo>
                  <a:pt x="134" y="160"/>
                </a:lnTo>
                <a:lnTo>
                  <a:pt x="135" y="164"/>
                </a:lnTo>
                <a:lnTo>
                  <a:pt x="136" y="167"/>
                </a:lnTo>
                <a:lnTo>
                  <a:pt x="137" y="170"/>
                </a:lnTo>
                <a:lnTo>
                  <a:pt x="138" y="173"/>
                </a:lnTo>
                <a:lnTo>
                  <a:pt x="140" y="176"/>
                </a:lnTo>
                <a:lnTo>
                  <a:pt x="142" y="179"/>
                </a:lnTo>
                <a:lnTo>
                  <a:pt x="143" y="182"/>
                </a:lnTo>
                <a:lnTo>
                  <a:pt x="145" y="185"/>
                </a:lnTo>
                <a:lnTo>
                  <a:pt x="147" y="187"/>
                </a:lnTo>
                <a:lnTo>
                  <a:pt x="149" y="190"/>
                </a:lnTo>
                <a:lnTo>
                  <a:pt x="151" y="192"/>
                </a:lnTo>
                <a:lnTo>
                  <a:pt x="153" y="194"/>
                </a:lnTo>
                <a:lnTo>
                  <a:pt x="155" y="196"/>
                </a:lnTo>
                <a:lnTo>
                  <a:pt x="157" y="198"/>
                </a:lnTo>
                <a:lnTo>
                  <a:pt x="158" y="200"/>
                </a:lnTo>
                <a:lnTo>
                  <a:pt x="160" y="201"/>
                </a:lnTo>
                <a:lnTo>
                  <a:pt x="161" y="203"/>
                </a:lnTo>
                <a:lnTo>
                  <a:pt x="163" y="204"/>
                </a:lnTo>
                <a:lnTo>
                  <a:pt x="164" y="205"/>
                </a:lnTo>
                <a:lnTo>
                  <a:pt x="165" y="206"/>
                </a:lnTo>
                <a:lnTo>
                  <a:pt x="165" y="206"/>
                </a:lnTo>
                <a:lnTo>
                  <a:pt x="166" y="207"/>
                </a:lnTo>
                <a:lnTo>
                  <a:pt x="166" y="207"/>
                </a:lnTo>
                <a:lnTo>
                  <a:pt x="49" y="207"/>
                </a:lnTo>
                <a:lnTo>
                  <a:pt x="49" y="207"/>
                </a:lnTo>
                <a:lnTo>
                  <a:pt x="50" y="207"/>
                </a:lnTo>
                <a:lnTo>
                  <a:pt x="50" y="206"/>
                </a:lnTo>
                <a:lnTo>
                  <a:pt x="51" y="206"/>
                </a:lnTo>
                <a:lnTo>
                  <a:pt x="52" y="205"/>
                </a:lnTo>
                <a:lnTo>
                  <a:pt x="53" y="204"/>
                </a:lnTo>
                <a:lnTo>
                  <a:pt x="54" y="203"/>
                </a:lnTo>
                <a:lnTo>
                  <a:pt x="56" y="203"/>
                </a:lnTo>
                <a:lnTo>
                  <a:pt x="57" y="201"/>
                </a:lnTo>
                <a:lnTo>
                  <a:pt x="58" y="200"/>
                </a:lnTo>
                <a:lnTo>
                  <a:pt x="59" y="199"/>
                </a:lnTo>
                <a:lnTo>
                  <a:pt x="60" y="197"/>
                </a:lnTo>
                <a:lnTo>
                  <a:pt x="61" y="195"/>
                </a:lnTo>
                <a:lnTo>
                  <a:pt x="62" y="194"/>
                </a:lnTo>
                <a:lnTo>
                  <a:pt x="63" y="192"/>
                </a:lnTo>
                <a:lnTo>
                  <a:pt x="64" y="190"/>
                </a:lnTo>
                <a:lnTo>
                  <a:pt x="64" y="187"/>
                </a:lnTo>
                <a:lnTo>
                  <a:pt x="65" y="185"/>
                </a:lnTo>
                <a:lnTo>
                  <a:pt x="64" y="183"/>
                </a:lnTo>
                <a:lnTo>
                  <a:pt x="64" y="180"/>
                </a:lnTo>
                <a:lnTo>
                  <a:pt x="63" y="177"/>
                </a:lnTo>
                <a:lnTo>
                  <a:pt x="62" y="174"/>
                </a:lnTo>
                <a:lnTo>
                  <a:pt x="61" y="175"/>
                </a:lnTo>
                <a:lnTo>
                  <a:pt x="59" y="175"/>
                </a:lnTo>
                <a:lnTo>
                  <a:pt x="57" y="175"/>
                </a:lnTo>
                <a:lnTo>
                  <a:pt x="54" y="176"/>
                </a:lnTo>
                <a:lnTo>
                  <a:pt x="52" y="176"/>
                </a:lnTo>
                <a:lnTo>
                  <a:pt x="49" y="177"/>
                </a:lnTo>
                <a:lnTo>
                  <a:pt x="46" y="177"/>
                </a:lnTo>
                <a:lnTo>
                  <a:pt x="43" y="178"/>
                </a:lnTo>
                <a:lnTo>
                  <a:pt x="40" y="178"/>
                </a:lnTo>
                <a:lnTo>
                  <a:pt x="37" y="179"/>
                </a:lnTo>
                <a:lnTo>
                  <a:pt x="35" y="179"/>
                </a:lnTo>
                <a:lnTo>
                  <a:pt x="32" y="178"/>
                </a:lnTo>
                <a:lnTo>
                  <a:pt x="30" y="178"/>
                </a:lnTo>
                <a:lnTo>
                  <a:pt x="27" y="177"/>
                </a:lnTo>
                <a:lnTo>
                  <a:pt x="25" y="176"/>
                </a:lnTo>
                <a:lnTo>
                  <a:pt x="23" y="175"/>
                </a:lnTo>
                <a:lnTo>
                  <a:pt x="22" y="174"/>
                </a:lnTo>
                <a:lnTo>
                  <a:pt x="20" y="172"/>
                </a:lnTo>
                <a:lnTo>
                  <a:pt x="19" y="171"/>
                </a:lnTo>
                <a:lnTo>
                  <a:pt x="19" y="170"/>
                </a:lnTo>
                <a:lnTo>
                  <a:pt x="18" y="168"/>
                </a:lnTo>
                <a:lnTo>
                  <a:pt x="18" y="167"/>
                </a:lnTo>
                <a:lnTo>
                  <a:pt x="18" y="166"/>
                </a:lnTo>
                <a:lnTo>
                  <a:pt x="19" y="164"/>
                </a:lnTo>
                <a:lnTo>
                  <a:pt x="19" y="163"/>
                </a:lnTo>
                <a:lnTo>
                  <a:pt x="19" y="161"/>
                </a:lnTo>
                <a:lnTo>
                  <a:pt x="20" y="160"/>
                </a:lnTo>
                <a:lnTo>
                  <a:pt x="20" y="159"/>
                </a:lnTo>
                <a:lnTo>
                  <a:pt x="20" y="157"/>
                </a:lnTo>
                <a:lnTo>
                  <a:pt x="20" y="156"/>
                </a:lnTo>
                <a:lnTo>
                  <a:pt x="20" y="155"/>
                </a:lnTo>
                <a:lnTo>
                  <a:pt x="20" y="154"/>
                </a:lnTo>
                <a:lnTo>
                  <a:pt x="19" y="154"/>
                </a:lnTo>
                <a:lnTo>
                  <a:pt x="18" y="153"/>
                </a:lnTo>
                <a:lnTo>
                  <a:pt x="17" y="151"/>
                </a:lnTo>
                <a:lnTo>
                  <a:pt x="16" y="150"/>
                </a:lnTo>
                <a:lnTo>
                  <a:pt x="15" y="148"/>
                </a:lnTo>
                <a:lnTo>
                  <a:pt x="14" y="147"/>
                </a:lnTo>
                <a:lnTo>
                  <a:pt x="14" y="145"/>
                </a:lnTo>
                <a:lnTo>
                  <a:pt x="13" y="143"/>
                </a:lnTo>
                <a:lnTo>
                  <a:pt x="13" y="142"/>
                </a:lnTo>
                <a:lnTo>
                  <a:pt x="13" y="140"/>
                </a:lnTo>
                <a:lnTo>
                  <a:pt x="13" y="138"/>
                </a:lnTo>
                <a:lnTo>
                  <a:pt x="14" y="136"/>
                </a:lnTo>
                <a:lnTo>
                  <a:pt x="14" y="134"/>
                </a:lnTo>
                <a:lnTo>
                  <a:pt x="15" y="133"/>
                </a:lnTo>
                <a:lnTo>
                  <a:pt x="15" y="131"/>
                </a:lnTo>
                <a:lnTo>
                  <a:pt x="15" y="130"/>
                </a:lnTo>
                <a:lnTo>
                  <a:pt x="15" y="129"/>
                </a:lnTo>
                <a:lnTo>
                  <a:pt x="15" y="129"/>
                </a:lnTo>
                <a:lnTo>
                  <a:pt x="14" y="128"/>
                </a:lnTo>
                <a:lnTo>
                  <a:pt x="14" y="128"/>
                </a:lnTo>
                <a:lnTo>
                  <a:pt x="14" y="128"/>
                </a:lnTo>
                <a:lnTo>
                  <a:pt x="14" y="128"/>
                </a:lnTo>
                <a:lnTo>
                  <a:pt x="13" y="128"/>
                </a:lnTo>
                <a:lnTo>
                  <a:pt x="12" y="128"/>
                </a:lnTo>
                <a:lnTo>
                  <a:pt x="11" y="127"/>
                </a:lnTo>
                <a:lnTo>
                  <a:pt x="9" y="127"/>
                </a:lnTo>
                <a:lnTo>
                  <a:pt x="8" y="126"/>
                </a:lnTo>
                <a:lnTo>
                  <a:pt x="6" y="126"/>
                </a:lnTo>
                <a:lnTo>
                  <a:pt x="5" y="125"/>
                </a:lnTo>
                <a:lnTo>
                  <a:pt x="3" y="124"/>
                </a:lnTo>
                <a:lnTo>
                  <a:pt x="2" y="124"/>
                </a:lnTo>
                <a:lnTo>
                  <a:pt x="1" y="123"/>
                </a:lnTo>
                <a:lnTo>
                  <a:pt x="0" y="122"/>
                </a:lnTo>
                <a:lnTo>
                  <a:pt x="0" y="121"/>
                </a:lnTo>
                <a:lnTo>
                  <a:pt x="0" y="120"/>
                </a:lnTo>
                <a:lnTo>
                  <a:pt x="0" y="120"/>
                </a:lnTo>
                <a:lnTo>
                  <a:pt x="0" y="119"/>
                </a:lnTo>
                <a:lnTo>
                  <a:pt x="0" y="118"/>
                </a:lnTo>
                <a:lnTo>
                  <a:pt x="1" y="117"/>
                </a:lnTo>
                <a:lnTo>
                  <a:pt x="2" y="115"/>
                </a:lnTo>
                <a:lnTo>
                  <a:pt x="2" y="114"/>
                </a:lnTo>
                <a:lnTo>
                  <a:pt x="3" y="112"/>
                </a:lnTo>
                <a:lnTo>
                  <a:pt x="4" y="110"/>
                </a:lnTo>
                <a:lnTo>
                  <a:pt x="5" y="108"/>
                </a:lnTo>
                <a:lnTo>
                  <a:pt x="6" y="106"/>
                </a:lnTo>
                <a:lnTo>
                  <a:pt x="7" y="104"/>
                </a:lnTo>
                <a:lnTo>
                  <a:pt x="9" y="102"/>
                </a:lnTo>
                <a:lnTo>
                  <a:pt x="10" y="100"/>
                </a:lnTo>
                <a:lnTo>
                  <a:pt x="11" y="98"/>
                </a:lnTo>
                <a:lnTo>
                  <a:pt x="12" y="96"/>
                </a:lnTo>
                <a:lnTo>
                  <a:pt x="13" y="95"/>
                </a:lnTo>
                <a:lnTo>
                  <a:pt x="14" y="93"/>
                </a:lnTo>
                <a:lnTo>
                  <a:pt x="15" y="92"/>
                </a:lnTo>
                <a:lnTo>
                  <a:pt x="16" y="90"/>
                </a:lnTo>
                <a:lnTo>
                  <a:pt x="17" y="89"/>
                </a:lnTo>
                <a:lnTo>
                  <a:pt x="17" y="88"/>
                </a:lnTo>
                <a:lnTo>
                  <a:pt x="18" y="87"/>
                </a:lnTo>
                <a:lnTo>
                  <a:pt x="18" y="87"/>
                </a:lnTo>
                <a:lnTo>
                  <a:pt x="18" y="87"/>
                </a:lnTo>
                <a:lnTo>
                  <a:pt x="18" y="87"/>
                </a:lnTo>
                <a:lnTo>
                  <a:pt x="18" y="86"/>
                </a:lnTo>
                <a:lnTo>
                  <a:pt x="17" y="86"/>
                </a:lnTo>
                <a:lnTo>
                  <a:pt x="17" y="85"/>
                </a:lnTo>
                <a:lnTo>
                  <a:pt x="16" y="84"/>
                </a:lnTo>
                <a:lnTo>
                  <a:pt x="16" y="83"/>
                </a:lnTo>
                <a:lnTo>
                  <a:pt x="15" y="82"/>
                </a:lnTo>
                <a:lnTo>
                  <a:pt x="15" y="80"/>
                </a:lnTo>
                <a:lnTo>
                  <a:pt x="14" y="79"/>
                </a:lnTo>
                <a:lnTo>
                  <a:pt x="14" y="78"/>
                </a:lnTo>
                <a:lnTo>
                  <a:pt x="13" y="77"/>
                </a:lnTo>
                <a:lnTo>
                  <a:pt x="13" y="76"/>
                </a:lnTo>
                <a:lnTo>
                  <a:pt x="13" y="75"/>
                </a:lnTo>
                <a:lnTo>
                  <a:pt x="13" y="74"/>
                </a:lnTo>
                <a:lnTo>
                  <a:pt x="13" y="72"/>
                </a:lnTo>
                <a:lnTo>
                  <a:pt x="13" y="70"/>
                </a:lnTo>
                <a:lnTo>
                  <a:pt x="13" y="67"/>
                </a:lnTo>
                <a:lnTo>
                  <a:pt x="13" y="64"/>
                </a:lnTo>
                <a:lnTo>
                  <a:pt x="14" y="61"/>
                </a:lnTo>
                <a:lnTo>
                  <a:pt x="15" y="58"/>
                </a:lnTo>
                <a:lnTo>
                  <a:pt x="15" y="54"/>
                </a:lnTo>
                <a:lnTo>
                  <a:pt x="16" y="50"/>
                </a:lnTo>
                <a:lnTo>
                  <a:pt x="18" y="46"/>
                </a:lnTo>
                <a:lnTo>
                  <a:pt x="19" y="42"/>
                </a:lnTo>
                <a:lnTo>
                  <a:pt x="21" y="37"/>
                </a:lnTo>
                <a:lnTo>
                  <a:pt x="23" y="33"/>
                </a:lnTo>
                <a:lnTo>
                  <a:pt x="25" y="28"/>
                </a:lnTo>
                <a:lnTo>
                  <a:pt x="28" y="25"/>
                </a:lnTo>
                <a:lnTo>
                  <a:pt x="30" y="21"/>
                </a:lnTo>
                <a:lnTo>
                  <a:pt x="33" y="18"/>
                </a:lnTo>
                <a:lnTo>
                  <a:pt x="36" y="16"/>
                </a:lnTo>
                <a:lnTo>
                  <a:pt x="39" y="13"/>
                </a:lnTo>
                <a:lnTo>
                  <a:pt x="42" y="11"/>
                </a:lnTo>
                <a:lnTo>
                  <a:pt x="46" y="9"/>
                </a:lnTo>
                <a:lnTo>
                  <a:pt x="49" y="7"/>
                </a:lnTo>
                <a:lnTo>
                  <a:pt x="53" y="5"/>
                </a:lnTo>
                <a:lnTo>
                  <a:pt x="58" y="4"/>
                </a:lnTo>
                <a:lnTo>
                  <a:pt x="62" y="2"/>
                </a:lnTo>
                <a:lnTo>
                  <a:pt x="67" y="2"/>
                </a:lnTo>
                <a:lnTo>
                  <a:pt x="72" y="1"/>
                </a:lnTo>
                <a:lnTo>
                  <a:pt x="77" y="0"/>
                </a:lnTo>
                <a:lnTo>
                  <a:pt x="82" y="0"/>
                </a:lnTo>
                <a:lnTo>
                  <a:pt x="88" y="0"/>
                </a:lnTo>
                <a:close/>
              </a:path>
            </a:pathLst>
          </a:custGeom>
          <a:solidFill>
            <a:schemeClr val="tx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grpSp>
        <p:nvGrpSpPr>
          <p:cNvPr id="89" name="Group 88"/>
          <p:cNvGrpSpPr/>
          <p:nvPr/>
        </p:nvGrpSpPr>
        <p:grpSpPr>
          <a:xfrm>
            <a:off x="894844" y="5134393"/>
            <a:ext cx="321849" cy="454665"/>
            <a:chOff x="4000500" y="1725613"/>
            <a:chExt cx="314326" cy="382588"/>
          </a:xfrm>
          <a:solidFill>
            <a:schemeClr val="bg1">
              <a:lumMod val="85000"/>
            </a:schemeClr>
          </a:solidFill>
        </p:grpSpPr>
        <p:sp>
          <p:nvSpPr>
            <p:cNvPr id="90" name="Freeform 248"/>
            <p:cNvSpPr>
              <a:spLocks/>
            </p:cNvSpPr>
            <p:nvPr/>
          </p:nvSpPr>
          <p:spPr bwMode="auto">
            <a:xfrm>
              <a:off x="4048125" y="1725613"/>
              <a:ext cx="74613" cy="80963"/>
            </a:xfrm>
            <a:custGeom>
              <a:avLst/>
              <a:gdLst/>
              <a:ahLst/>
              <a:cxnLst>
                <a:cxn ang="0">
                  <a:pos x="23" y="0"/>
                </a:cxn>
                <a:cxn ang="0">
                  <a:pos x="26" y="0"/>
                </a:cxn>
                <a:cxn ang="0">
                  <a:pos x="29" y="1"/>
                </a:cxn>
                <a:cxn ang="0">
                  <a:pos x="32" y="2"/>
                </a:cxn>
                <a:cxn ang="0">
                  <a:pos x="35" y="3"/>
                </a:cxn>
                <a:cxn ang="0">
                  <a:pos x="37"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8" y="50"/>
                </a:cxn>
                <a:cxn ang="0">
                  <a:pos x="15" y="49"/>
                </a:cxn>
                <a:cxn ang="0">
                  <a:pos x="12" y="47"/>
                </a:cxn>
                <a:cxn ang="0">
                  <a:pos x="10" y="45"/>
                </a:cxn>
                <a:cxn ang="0">
                  <a:pos x="8" y="43"/>
                </a:cxn>
                <a:cxn ang="0">
                  <a:pos x="6" y="41"/>
                </a:cxn>
                <a:cxn ang="0">
                  <a:pos x="4" y="38"/>
                </a:cxn>
                <a:cxn ang="0">
                  <a:pos x="3" y="35"/>
                </a:cxn>
                <a:cxn ang="0">
                  <a:pos x="2"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2"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7"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8" y="50"/>
                  </a:lnTo>
                  <a:lnTo>
                    <a:pt x="15" y="49"/>
                  </a:lnTo>
                  <a:lnTo>
                    <a:pt x="12" y="47"/>
                  </a:lnTo>
                  <a:lnTo>
                    <a:pt x="10" y="45"/>
                  </a:lnTo>
                  <a:lnTo>
                    <a:pt x="8" y="43"/>
                  </a:lnTo>
                  <a:lnTo>
                    <a:pt x="6" y="41"/>
                  </a:lnTo>
                  <a:lnTo>
                    <a:pt x="4" y="38"/>
                  </a:lnTo>
                  <a:lnTo>
                    <a:pt x="3" y="35"/>
                  </a:lnTo>
                  <a:lnTo>
                    <a:pt x="2" y="32"/>
                  </a:lnTo>
                  <a:lnTo>
                    <a:pt x="1" y="29"/>
                  </a:lnTo>
                  <a:lnTo>
                    <a:pt x="0" y="26"/>
                  </a:lnTo>
                  <a:lnTo>
                    <a:pt x="0" y="23"/>
                  </a:lnTo>
                  <a:lnTo>
                    <a:pt x="0" y="20"/>
                  </a:lnTo>
                  <a:lnTo>
                    <a:pt x="1" y="17"/>
                  </a:lnTo>
                  <a:lnTo>
                    <a:pt x="2" y="14"/>
                  </a:lnTo>
                  <a:lnTo>
                    <a:pt x="3" y="11"/>
                  </a:lnTo>
                  <a:lnTo>
                    <a:pt x="5" y="9"/>
                  </a:lnTo>
                  <a:lnTo>
                    <a:pt x="7" y="7"/>
                  </a:lnTo>
                  <a:lnTo>
                    <a:pt x="9" y="5"/>
                  </a:lnTo>
                  <a:lnTo>
                    <a:pt x="12"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1" name="Freeform 249"/>
            <p:cNvSpPr>
              <a:spLocks/>
            </p:cNvSpPr>
            <p:nvPr/>
          </p:nvSpPr>
          <p:spPr bwMode="auto">
            <a:xfrm>
              <a:off x="4000500" y="1809750"/>
              <a:ext cx="169863" cy="298450"/>
            </a:xfrm>
            <a:custGeom>
              <a:avLst/>
              <a:gdLst/>
              <a:ahLst/>
              <a:cxnLst>
                <a:cxn ang="0">
                  <a:pos x="52" y="5"/>
                </a:cxn>
                <a:cxn ang="0">
                  <a:pos x="61" y="53"/>
                </a:cxn>
                <a:cxn ang="0">
                  <a:pos x="57" y="0"/>
                </a:cxn>
                <a:cxn ang="0">
                  <a:pos x="66" y="1"/>
                </a:cxn>
                <a:cxn ang="0">
                  <a:pos x="76" y="3"/>
                </a:cxn>
                <a:cxn ang="0">
                  <a:pos x="84" y="5"/>
                </a:cxn>
                <a:cxn ang="0">
                  <a:pos x="90" y="6"/>
                </a:cxn>
                <a:cxn ang="0">
                  <a:pos x="93" y="8"/>
                </a:cxn>
                <a:cxn ang="0">
                  <a:pos x="94" y="8"/>
                </a:cxn>
                <a:cxn ang="0">
                  <a:pos x="97" y="10"/>
                </a:cxn>
                <a:cxn ang="0">
                  <a:pos x="98" y="12"/>
                </a:cxn>
                <a:cxn ang="0">
                  <a:pos x="99" y="15"/>
                </a:cxn>
                <a:cxn ang="0">
                  <a:pos x="107" y="83"/>
                </a:cxn>
                <a:cxn ang="0">
                  <a:pos x="105" y="88"/>
                </a:cxn>
                <a:cxn ang="0">
                  <a:pos x="100" y="91"/>
                </a:cxn>
                <a:cxn ang="0">
                  <a:pos x="97" y="92"/>
                </a:cxn>
                <a:cxn ang="0">
                  <a:pos x="92" y="90"/>
                </a:cxn>
                <a:cxn ang="0">
                  <a:pos x="89" y="85"/>
                </a:cxn>
                <a:cxn ang="0">
                  <a:pos x="80" y="23"/>
                </a:cxn>
                <a:cxn ang="0">
                  <a:pos x="86" y="176"/>
                </a:cxn>
                <a:cxn ang="0">
                  <a:pos x="85" y="182"/>
                </a:cxn>
                <a:cxn ang="0">
                  <a:pos x="80" y="187"/>
                </a:cxn>
                <a:cxn ang="0">
                  <a:pos x="76" y="188"/>
                </a:cxn>
                <a:cxn ang="0">
                  <a:pos x="71" y="187"/>
                </a:cxn>
                <a:cxn ang="0">
                  <a:pos x="67" y="184"/>
                </a:cxn>
                <a:cxn ang="0">
                  <a:pos x="64" y="178"/>
                </a:cxn>
                <a:cxn ang="0">
                  <a:pos x="55" y="97"/>
                </a:cxn>
                <a:cxn ang="0">
                  <a:pos x="50" y="96"/>
                </a:cxn>
                <a:cxn ang="0">
                  <a:pos x="42" y="180"/>
                </a:cxn>
                <a:cxn ang="0">
                  <a:pos x="39" y="185"/>
                </a:cxn>
                <a:cxn ang="0">
                  <a:pos x="33" y="188"/>
                </a:cxn>
                <a:cxn ang="0">
                  <a:pos x="30" y="188"/>
                </a:cxn>
                <a:cxn ang="0">
                  <a:pos x="24" y="186"/>
                </a:cxn>
                <a:cxn ang="0">
                  <a:pos x="21" y="180"/>
                </a:cxn>
                <a:cxn ang="0">
                  <a:pos x="28" y="85"/>
                </a:cxn>
                <a:cxn ang="0">
                  <a:pos x="18" y="83"/>
                </a:cxn>
                <a:cxn ang="0">
                  <a:pos x="16" y="89"/>
                </a:cxn>
                <a:cxn ang="0">
                  <a:pos x="11" y="91"/>
                </a:cxn>
                <a:cxn ang="0">
                  <a:pos x="8" y="92"/>
                </a:cxn>
                <a:cxn ang="0">
                  <a:pos x="3" y="89"/>
                </a:cxn>
                <a:cxn ang="0">
                  <a:pos x="0" y="85"/>
                </a:cxn>
                <a:cxn ang="0">
                  <a:pos x="7" y="15"/>
                </a:cxn>
                <a:cxn ang="0">
                  <a:pos x="8" y="14"/>
                </a:cxn>
                <a:cxn ang="0">
                  <a:pos x="9" y="11"/>
                </a:cxn>
                <a:cxn ang="0">
                  <a:pos x="11" y="9"/>
                </a:cxn>
                <a:cxn ang="0">
                  <a:pos x="13" y="8"/>
                </a:cxn>
                <a:cxn ang="0">
                  <a:pos x="15" y="7"/>
                </a:cxn>
                <a:cxn ang="0">
                  <a:pos x="19" y="6"/>
                </a:cxn>
                <a:cxn ang="0">
                  <a:pos x="26" y="4"/>
                </a:cxn>
                <a:cxn ang="0">
                  <a:pos x="34" y="2"/>
                </a:cxn>
                <a:cxn ang="0">
                  <a:pos x="43" y="0"/>
                </a:cxn>
              </a:cxnLst>
              <a:rect l="0" t="0" r="r" b="b"/>
              <a:pathLst>
                <a:path w="107" h="188">
                  <a:moveTo>
                    <a:pt x="50" y="0"/>
                  </a:moveTo>
                  <a:lnTo>
                    <a:pt x="52" y="5"/>
                  </a:lnTo>
                  <a:lnTo>
                    <a:pt x="52" y="5"/>
                  </a:lnTo>
                  <a:lnTo>
                    <a:pt x="46" y="53"/>
                  </a:lnTo>
                  <a:lnTo>
                    <a:pt x="53" y="66"/>
                  </a:lnTo>
                  <a:lnTo>
                    <a:pt x="61" y="53"/>
                  </a:lnTo>
                  <a:lnTo>
                    <a:pt x="54" y="5"/>
                  </a:lnTo>
                  <a:lnTo>
                    <a:pt x="55" y="5"/>
                  </a:lnTo>
                  <a:lnTo>
                    <a:pt x="57" y="0"/>
                  </a:lnTo>
                  <a:lnTo>
                    <a:pt x="60" y="0"/>
                  </a:lnTo>
                  <a:lnTo>
                    <a:pt x="63" y="0"/>
                  </a:lnTo>
                  <a:lnTo>
                    <a:pt x="66" y="1"/>
                  </a:lnTo>
                  <a:lnTo>
                    <a:pt x="70" y="1"/>
                  </a:lnTo>
                  <a:lnTo>
                    <a:pt x="73" y="2"/>
                  </a:lnTo>
                  <a:lnTo>
                    <a:pt x="76" y="3"/>
                  </a:lnTo>
                  <a:lnTo>
                    <a:pt x="78" y="3"/>
                  </a:lnTo>
                  <a:lnTo>
                    <a:pt x="81" y="4"/>
                  </a:lnTo>
                  <a:lnTo>
                    <a:pt x="84" y="5"/>
                  </a:lnTo>
                  <a:lnTo>
                    <a:pt x="86" y="5"/>
                  </a:lnTo>
                  <a:lnTo>
                    <a:pt x="88" y="6"/>
                  </a:lnTo>
                  <a:lnTo>
                    <a:pt x="90" y="6"/>
                  </a:lnTo>
                  <a:lnTo>
                    <a:pt x="91" y="7"/>
                  </a:lnTo>
                  <a:lnTo>
                    <a:pt x="92" y="7"/>
                  </a:lnTo>
                  <a:lnTo>
                    <a:pt x="93" y="8"/>
                  </a:lnTo>
                  <a:lnTo>
                    <a:pt x="93" y="8"/>
                  </a:lnTo>
                  <a:lnTo>
                    <a:pt x="94" y="8"/>
                  </a:lnTo>
                  <a:lnTo>
                    <a:pt x="94" y="8"/>
                  </a:lnTo>
                  <a:lnTo>
                    <a:pt x="95" y="9"/>
                  </a:lnTo>
                  <a:lnTo>
                    <a:pt x="96" y="9"/>
                  </a:lnTo>
                  <a:lnTo>
                    <a:pt x="97" y="10"/>
                  </a:lnTo>
                  <a:lnTo>
                    <a:pt x="97" y="11"/>
                  </a:lnTo>
                  <a:lnTo>
                    <a:pt x="98" y="11"/>
                  </a:lnTo>
                  <a:lnTo>
                    <a:pt x="98" y="12"/>
                  </a:lnTo>
                  <a:lnTo>
                    <a:pt x="99" y="13"/>
                  </a:lnTo>
                  <a:lnTo>
                    <a:pt x="99" y="14"/>
                  </a:lnTo>
                  <a:lnTo>
                    <a:pt x="99" y="15"/>
                  </a:lnTo>
                  <a:lnTo>
                    <a:pt x="99" y="15"/>
                  </a:lnTo>
                  <a:lnTo>
                    <a:pt x="107" y="81"/>
                  </a:lnTo>
                  <a:lnTo>
                    <a:pt x="107" y="83"/>
                  </a:lnTo>
                  <a:lnTo>
                    <a:pt x="106" y="85"/>
                  </a:lnTo>
                  <a:lnTo>
                    <a:pt x="106" y="87"/>
                  </a:lnTo>
                  <a:lnTo>
                    <a:pt x="105" y="88"/>
                  </a:lnTo>
                  <a:lnTo>
                    <a:pt x="103" y="89"/>
                  </a:lnTo>
                  <a:lnTo>
                    <a:pt x="102" y="90"/>
                  </a:lnTo>
                  <a:lnTo>
                    <a:pt x="100" y="91"/>
                  </a:lnTo>
                  <a:lnTo>
                    <a:pt x="98" y="92"/>
                  </a:lnTo>
                  <a:lnTo>
                    <a:pt x="98" y="92"/>
                  </a:lnTo>
                  <a:lnTo>
                    <a:pt x="97" y="92"/>
                  </a:lnTo>
                  <a:lnTo>
                    <a:pt x="96" y="91"/>
                  </a:lnTo>
                  <a:lnTo>
                    <a:pt x="94" y="91"/>
                  </a:lnTo>
                  <a:lnTo>
                    <a:pt x="92" y="90"/>
                  </a:lnTo>
                  <a:lnTo>
                    <a:pt x="91" y="89"/>
                  </a:lnTo>
                  <a:lnTo>
                    <a:pt x="89" y="87"/>
                  </a:lnTo>
                  <a:lnTo>
                    <a:pt x="89" y="85"/>
                  </a:lnTo>
                  <a:lnTo>
                    <a:pt x="88" y="83"/>
                  </a:lnTo>
                  <a:lnTo>
                    <a:pt x="82" y="23"/>
                  </a:lnTo>
                  <a:lnTo>
                    <a:pt x="80" y="23"/>
                  </a:lnTo>
                  <a:lnTo>
                    <a:pt x="79" y="22"/>
                  </a:lnTo>
                  <a:lnTo>
                    <a:pt x="79" y="85"/>
                  </a:lnTo>
                  <a:lnTo>
                    <a:pt x="86" y="176"/>
                  </a:lnTo>
                  <a:lnTo>
                    <a:pt x="86" y="178"/>
                  </a:lnTo>
                  <a:lnTo>
                    <a:pt x="86" y="180"/>
                  </a:lnTo>
                  <a:lnTo>
                    <a:pt x="85" y="182"/>
                  </a:lnTo>
                  <a:lnTo>
                    <a:pt x="84" y="184"/>
                  </a:lnTo>
                  <a:lnTo>
                    <a:pt x="82" y="186"/>
                  </a:lnTo>
                  <a:lnTo>
                    <a:pt x="80" y="187"/>
                  </a:lnTo>
                  <a:lnTo>
                    <a:pt x="78" y="188"/>
                  </a:lnTo>
                  <a:lnTo>
                    <a:pt x="76" y="188"/>
                  </a:lnTo>
                  <a:lnTo>
                    <a:pt x="76" y="188"/>
                  </a:lnTo>
                  <a:lnTo>
                    <a:pt x="75" y="188"/>
                  </a:lnTo>
                  <a:lnTo>
                    <a:pt x="73" y="188"/>
                  </a:lnTo>
                  <a:lnTo>
                    <a:pt x="71" y="187"/>
                  </a:lnTo>
                  <a:lnTo>
                    <a:pt x="70" y="186"/>
                  </a:lnTo>
                  <a:lnTo>
                    <a:pt x="68" y="185"/>
                  </a:lnTo>
                  <a:lnTo>
                    <a:pt x="67" y="184"/>
                  </a:lnTo>
                  <a:lnTo>
                    <a:pt x="65" y="182"/>
                  </a:lnTo>
                  <a:lnTo>
                    <a:pt x="65"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4"/>
                  </a:lnTo>
                  <a:lnTo>
                    <a:pt x="8" y="14"/>
                  </a:lnTo>
                  <a:lnTo>
                    <a:pt x="8" y="13"/>
                  </a:lnTo>
                  <a:lnTo>
                    <a:pt x="8" y="12"/>
                  </a:lnTo>
                  <a:lnTo>
                    <a:pt x="9" y="11"/>
                  </a:lnTo>
                  <a:lnTo>
                    <a:pt x="9" y="11"/>
                  </a:lnTo>
                  <a:lnTo>
                    <a:pt x="10" y="10"/>
                  </a:lnTo>
                  <a:lnTo>
                    <a:pt x="11" y="9"/>
                  </a:lnTo>
                  <a:lnTo>
                    <a:pt x="11" y="9"/>
                  </a:lnTo>
                  <a:lnTo>
                    <a:pt x="12" y="8"/>
                  </a:lnTo>
                  <a:lnTo>
                    <a:pt x="13" y="8"/>
                  </a:lnTo>
                  <a:lnTo>
                    <a:pt x="13" y="8"/>
                  </a:lnTo>
                  <a:lnTo>
                    <a:pt x="14" y="8"/>
                  </a:lnTo>
                  <a:lnTo>
                    <a:pt x="15" y="7"/>
                  </a:lnTo>
                  <a:lnTo>
                    <a:pt x="16" y="7"/>
                  </a:lnTo>
                  <a:lnTo>
                    <a:pt x="17" y="6"/>
                  </a:lnTo>
                  <a:lnTo>
                    <a:pt x="19" y="6"/>
                  </a:lnTo>
                  <a:lnTo>
                    <a:pt x="21" y="5"/>
                  </a:lnTo>
                  <a:lnTo>
                    <a:pt x="23" y="5"/>
                  </a:lnTo>
                  <a:lnTo>
                    <a:pt x="26"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2" name="Freeform 250"/>
            <p:cNvSpPr>
              <a:spLocks/>
            </p:cNvSpPr>
            <p:nvPr/>
          </p:nvSpPr>
          <p:spPr bwMode="auto">
            <a:xfrm>
              <a:off x="4194175" y="1858963"/>
              <a:ext cx="107950" cy="107950"/>
            </a:xfrm>
            <a:custGeom>
              <a:avLst/>
              <a:gdLst/>
              <a:ahLst/>
              <a:cxnLst>
                <a:cxn ang="0">
                  <a:pos x="64" y="0"/>
                </a:cxn>
                <a:cxn ang="0">
                  <a:pos x="68" y="4"/>
                </a:cxn>
                <a:cxn ang="0">
                  <a:pos x="13" y="59"/>
                </a:cxn>
                <a:cxn ang="0">
                  <a:pos x="16" y="62"/>
                </a:cxn>
                <a:cxn ang="0">
                  <a:pos x="0" y="68"/>
                </a:cxn>
                <a:cxn ang="0">
                  <a:pos x="5" y="51"/>
                </a:cxn>
                <a:cxn ang="0">
                  <a:pos x="9" y="55"/>
                </a:cxn>
                <a:cxn ang="0">
                  <a:pos x="64" y="0"/>
                </a:cxn>
              </a:cxnLst>
              <a:rect l="0" t="0" r="r" b="b"/>
              <a:pathLst>
                <a:path w="68" h="68">
                  <a:moveTo>
                    <a:pt x="64" y="0"/>
                  </a:moveTo>
                  <a:lnTo>
                    <a:pt x="68" y="4"/>
                  </a:lnTo>
                  <a:lnTo>
                    <a:pt x="13" y="59"/>
                  </a:lnTo>
                  <a:lnTo>
                    <a:pt x="16" y="62"/>
                  </a:lnTo>
                  <a:lnTo>
                    <a:pt x="0" y="68"/>
                  </a:lnTo>
                  <a:lnTo>
                    <a:pt x="5" y="51"/>
                  </a:lnTo>
                  <a:lnTo>
                    <a:pt x="9" y="55"/>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3" name="Rectangle 251"/>
            <p:cNvSpPr>
              <a:spLocks noChangeArrowheads="1"/>
            </p:cNvSpPr>
            <p:nvPr/>
          </p:nvSpPr>
          <p:spPr bwMode="auto">
            <a:xfrm>
              <a:off x="4178300" y="2011363"/>
              <a:ext cx="33338" cy="96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4" name="Rectangle 252"/>
            <p:cNvSpPr>
              <a:spLocks noChangeArrowheads="1"/>
            </p:cNvSpPr>
            <p:nvPr/>
          </p:nvSpPr>
          <p:spPr bwMode="auto">
            <a:xfrm>
              <a:off x="4229100" y="1968500"/>
              <a:ext cx="34925" cy="139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5" name="Rectangle 253"/>
            <p:cNvSpPr>
              <a:spLocks noChangeArrowheads="1"/>
            </p:cNvSpPr>
            <p:nvPr/>
          </p:nvSpPr>
          <p:spPr bwMode="auto">
            <a:xfrm>
              <a:off x="4281488" y="1914525"/>
              <a:ext cx="33338"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grpSp>
      <p:sp>
        <p:nvSpPr>
          <p:cNvPr id="2" name="Rectangle 1"/>
          <p:cNvSpPr/>
          <p:nvPr/>
        </p:nvSpPr>
        <p:spPr>
          <a:xfrm>
            <a:off x="738553" y="3764345"/>
            <a:ext cx="727326" cy="523220"/>
          </a:xfrm>
          <a:prstGeom prst="rect">
            <a:avLst/>
          </a:prstGeom>
        </p:spPr>
        <p:txBody>
          <a:bodyPr wrap="square">
            <a:spAutoFit/>
          </a:bodyPr>
          <a:lstStyle/>
          <a:p>
            <a:pPr algn="ctr" defTabSz="457200"/>
            <a:r>
              <a:rPr lang="en-US" sz="2800" dirty="0">
                <a:solidFill>
                  <a:srgbClr val="FFFFFF"/>
                </a:solidFill>
                <a:latin typeface="Entypo"/>
                <a:cs typeface="Entypo"/>
              </a:rPr>
              <a:t>🎯</a:t>
            </a:r>
            <a:endParaRPr lang="es-PE" sz="2800" dirty="0">
              <a:solidFill>
                <a:srgbClr val="FFFFFF"/>
              </a:solidFill>
              <a:latin typeface="Calibri"/>
            </a:endParaRPr>
          </a:p>
        </p:txBody>
      </p:sp>
      <p:grpSp>
        <p:nvGrpSpPr>
          <p:cNvPr id="96" name="Group 95"/>
          <p:cNvGrpSpPr/>
          <p:nvPr/>
        </p:nvGrpSpPr>
        <p:grpSpPr>
          <a:xfrm>
            <a:off x="919725" y="2642059"/>
            <a:ext cx="336171" cy="444736"/>
            <a:chOff x="6572250" y="1862138"/>
            <a:chExt cx="396876" cy="417512"/>
          </a:xfrm>
          <a:solidFill>
            <a:schemeClr val="tx1">
              <a:lumMod val="20000"/>
              <a:lumOff val="80000"/>
            </a:schemeClr>
          </a:solidFill>
        </p:grpSpPr>
        <p:sp>
          <p:nvSpPr>
            <p:cNvPr id="97" name="Freeform 564"/>
            <p:cNvSpPr>
              <a:spLocks/>
            </p:cNvSpPr>
            <p:nvPr/>
          </p:nvSpPr>
          <p:spPr bwMode="auto">
            <a:xfrm>
              <a:off x="6572250" y="1862138"/>
              <a:ext cx="328613" cy="387350"/>
            </a:xfrm>
            <a:custGeom>
              <a:avLst/>
              <a:gdLst/>
              <a:ahLst/>
              <a:cxnLst>
                <a:cxn ang="0">
                  <a:pos x="14" y="0"/>
                </a:cxn>
                <a:cxn ang="0">
                  <a:pos x="193" y="0"/>
                </a:cxn>
                <a:cxn ang="0">
                  <a:pos x="195" y="0"/>
                </a:cxn>
                <a:cxn ang="0">
                  <a:pos x="198" y="1"/>
                </a:cxn>
                <a:cxn ang="0">
                  <a:pos x="200" y="2"/>
                </a:cxn>
                <a:cxn ang="0">
                  <a:pos x="202" y="3"/>
                </a:cxn>
                <a:cxn ang="0">
                  <a:pos x="204" y="5"/>
                </a:cxn>
                <a:cxn ang="0">
                  <a:pos x="205" y="7"/>
                </a:cxn>
                <a:cxn ang="0">
                  <a:pos x="206" y="9"/>
                </a:cxn>
                <a:cxn ang="0">
                  <a:pos x="207" y="12"/>
                </a:cxn>
                <a:cxn ang="0">
                  <a:pos x="207" y="14"/>
                </a:cxn>
                <a:cxn ang="0">
                  <a:pos x="207" y="162"/>
                </a:cxn>
                <a:cxn ang="0">
                  <a:pos x="179" y="186"/>
                </a:cxn>
                <a:cxn ang="0">
                  <a:pos x="179" y="29"/>
                </a:cxn>
                <a:cxn ang="0">
                  <a:pos x="29" y="29"/>
                </a:cxn>
                <a:cxn ang="0">
                  <a:pos x="29" y="216"/>
                </a:cxn>
                <a:cxn ang="0">
                  <a:pos x="119" y="216"/>
                </a:cxn>
                <a:cxn ang="0">
                  <a:pos x="139" y="244"/>
                </a:cxn>
                <a:cxn ang="0">
                  <a:pos x="14" y="244"/>
                </a:cxn>
                <a:cxn ang="0">
                  <a:pos x="12" y="244"/>
                </a:cxn>
                <a:cxn ang="0">
                  <a:pos x="9" y="244"/>
                </a:cxn>
                <a:cxn ang="0">
                  <a:pos x="7" y="242"/>
                </a:cxn>
                <a:cxn ang="0">
                  <a:pos x="5" y="241"/>
                </a:cxn>
                <a:cxn ang="0">
                  <a:pos x="3" y="239"/>
                </a:cxn>
                <a:cxn ang="0">
                  <a:pos x="2" y="237"/>
                </a:cxn>
                <a:cxn ang="0">
                  <a:pos x="1" y="235"/>
                </a:cxn>
                <a:cxn ang="0">
                  <a:pos x="0" y="233"/>
                </a:cxn>
                <a:cxn ang="0">
                  <a:pos x="0" y="230"/>
                </a:cxn>
                <a:cxn ang="0">
                  <a:pos x="0" y="14"/>
                </a:cxn>
                <a:cxn ang="0">
                  <a:pos x="0" y="12"/>
                </a:cxn>
                <a:cxn ang="0">
                  <a:pos x="1" y="9"/>
                </a:cxn>
                <a:cxn ang="0">
                  <a:pos x="2" y="7"/>
                </a:cxn>
                <a:cxn ang="0">
                  <a:pos x="3" y="5"/>
                </a:cxn>
                <a:cxn ang="0">
                  <a:pos x="5" y="3"/>
                </a:cxn>
                <a:cxn ang="0">
                  <a:pos x="7" y="2"/>
                </a:cxn>
                <a:cxn ang="0">
                  <a:pos x="9" y="1"/>
                </a:cxn>
                <a:cxn ang="0">
                  <a:pos x="12" y="0"/>
                </a:cxn>
                <a:cxn ang="0">
                  <a:pos x="14" y="0"/>
                </a:cxn>
              </a:cxnLst>
              <a:rect l="0" t="0" r="r" b="b"/>
              <a:pathLst>
                <a:path w="207" h="244">
                  <a:moveTo>
                    <a:pt x="14" y="0"/>
                  </a:moveTo>
                  <a:lnTo>
                    <a:pt x="193" y="0"/>
                  </a:lnTo>
                  <a:lnTo>
                    <a:pt x="195" y="0"/>
                  </a:lnTo>
                  <a:lnTo>
                    <a:pt x="198" y="1"/>
                  </a:lnTo>
                  <a:lnTo>
                    <a:pt x="200" y="2"/>
                  </a:lnTo>
                  <a:lnTo>
                    <a:pt x="202" y="3"/>
                  </a:lnTo>
                  <a:lnTo>
                    <a:pt x="204" y="5"/>
                  </a:lnTo>
                  <a:lnTo>
                    <a:pt x="205" y="7"/>
                  </a:lnTo>
                  <a:lnTo>
                    <a:pt x="206" y="9"/>
                  </a:lnTo>
                  <a:lnTo>
                    <a:pt x="207" y="12"/>
                  </a:lnTo>
                  <a:lnTo>
                    <a:pt x="207" y="14"/>
                  </a:lnTo>
                  <a:lnTo>
                    <a:pt x="207" y="162"/>
                  </a:lnTo>
                  <a:lnTo>
                    <a:pt x="179" y="186"/>
                  </a:lnTo>
                  <a:lnTo>
                    <a:pt x="179" y="29"/>
                  </a:lnTo>
                  <a:lnTo>
                    <a:pt x="29" y="29"/>
                  </a:lnTo>
                  <a:lnTo>
                    <a:pt x="29" y="216"/>
                  </a:lnTo>
                  <a:lnTo>
                    <a:pt x="119" y="216"/>
                  </a:lnTo>
                  <a:lnTo>
                    <a:pt x="139" y="244"/>
                  </a:lnTo>
                  <a:lnTo>
                    <a:pt x="14" y="244"/>
                  </a:lnTo>
                  <a:lnTo>
                    <a:pt x="12" y="244"/>
                  </a:lnTo>
                  <a:lnTo>
                    <a:pt x="9" y="244"/>
                  </a:lnTo>
                  <a:lnTo>
                    <a:pt x="7" y="242"/>
                  </a:lnTo>
                  <a:lnTo>
                    <a:pt x="5" y="241"/>
                  </a:lnTo>
                  <a:lnTo>
                    <a:pt x="3" y="239"/>
                  </a:lnTo>
                  <a:lnTo>
                    <a:pt x="2" y="237"/>
                  </a:lnTo>
                  <a:lnTo>
                    <a:pt x="1" y="235"/>
                  </a:lnTo>
                  <a:lnTo>
                    <a:pt x="0" y="233"/>
                  </a:lnTo>
                  <a:lnTo>
                    <a:pt x="0" y="230"/>
                  </a:lnTo>
                  <a:lnTo>
                    <a:pt x="0" y="14"/>
                  </a:lnTo>
                  <a:lnTo>
                    <a:pt x="0" y="12"/>
                  </a:lnTo>
                  <a:lnTo>
                    <a:pt x="1" y="9"/>
                  </a:lnTo>
                  <a:lnTo>
                    <a:pt x="2" y="7"/>
                  </a:lnTo>
                  <a:lnTo>
                    <a:pt x="3" y="5"/>
                  </a:lnTo>
                  <a:lnTo>
                    <a:pt x="5" y="3"/>
                  </a:lnTo>
                  <a:lnTo>
                    <a:pt x="7" y="2"/>
                  </a:lnTo>
                  <a:lnTo>
                    <a:pt x="9" y="1"/>
                  </a:lnTo>
                  <a:lnTo>
                    <a:pt x="12"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8" name="Freeform 565"/>
            <p:cNvSpPr>
              <a:spLocks/>
            </p:cNvSpPr>
            <p:nvPr/>
          </p:nvSpPr>
          <p:spPr bwMode="auto">
            <a:xfrm>
              <a:off x="6761163" y="2105025"/>
              <a:ext cx="207963" cy="174625"/>
            </a:xfrm>
            <a:custGeom>
              <a:avLst/>
              <a:gdLst/>
              <a:ahLst/>
              <a:cxnLst>
                <a:cxn ang="0">
                  <a:pos x="125" y="0"/>
                </a:cxn>
                <a:cxn ang="0">
                  <a:pos x="126" y="0"/>
                </a:cxn>
                <a:cxn ang="0">
                  <a:pos x="128" y="0"/>
                </a:cxn>
                <a:cxn ang="0">
                  <a:pos x="129" y="2"/>
                </a:cxn>
                <a:cxn ang="0">
                  <a:pos x="130" y="3"/>
                </a:cxn>
                <a:cxn ang="0">
                  <a:pos x="131" y="4"/>
                </a:cxn>
                <a:cxn ang="0">
                  <a:pos x="131" y="6"/>
                </a:cxn>
                <a:cxn ang="0">
                  <a:pos x="131" y="8"/>
                </a:cxn>
                <a:cxn ang="0">
                  <a:pos x="131" y="10"/>
                </a:cxn>
                <a:cxn ang="0">
                  <a:pos x="130" y="11"/>
                </a:cxn>
                <a:cxn ang="0">
                  <a:pos x="60" y="107"/>
                </a:cxn>
                <a:cxn ang="0">
                  <a:pos x="59" y="109"/>
                </a:cxn>
                <a:cxn ang="0">
                  <a:pos x="57" y="109"/>
                </a:cxn>
                <a:cxn ang="0">
                  <a:pos x="56" y="110"/>
                </a:cxn>
                <a:cxn ang="0">
                  <a:pos x="54" y="110"/>
                </a:cxn>
                <a:cxn ang="0">
                  <a:pos x="54" y="110"/>
                </a:cxn>
                <a:cxn ang="0">
                  <a:pos x="53" y="110"/>
                </a:cxn>
                <a:cxn ang="0">
                  <a:pos x="51" y="109"/>
                </a:cxn>
                <a:cxn ang="0">
                  <a:pos x="50" y="108"/>
                </a:cxn>
                <a:cxn ang="0">
                  <a:pos x="48" y="107"/>
                </a:cxn>
                <a:cxn ang="0">
                  <a:pos x="1" y="40"/>
                </a:cxn>
                <a:cxn ang="0">
                  <a:pos x="0" y="38"/>
                </a:cxn>
                <a:cxn ang="0">
                  <a:pos x="0" y="37"/>
                </a:cxn>
                <a:cxn ang="0">
                  <a:pos x="0" y="35"/>
                </a:cxn>
                <a:cxn ang="0">
                  <a:pos x="0" y="34"/>
                </a:cxn>
                <a:cxn ang="0">
                  <a:pos x="1" y="32"/>
                </a:cxn>
                <a:cxn ang="0">
                  <a:pos x="2" y="31"/>
                </a:cxn>
                <a:cxn ang="0">
                  <a:pos x="3" y="30"/>
                </a:cxn>
                <a:cxn ang="0">
                  <a:pos x="4" y="29"/>
                </a:cxn>
                <a:cxn ang="0">
                  <a:pos x="6" y="28"/>
                </a:cxn>
                <a:cxn ang="0">
                  <a:pos x="7" y="28"/>
                </a:cxn>
                <a:cxn ang="0">
                  <a:pos x="9" y="29"/>
                </a:cxn>
                <a:cxn ang="0">
                  <a:pos x="11" y="29"/>
                </a:cxn>
                <a:cxn ang="0">
                  <a:pos x="54" y="56"/>
                </a:cxn>
                <a:cxn ang="0">
                  <a:pos x="120" y="1"/>
                </a:cxn>
                <a:cxn ang="0">
                  <a:pos x="121" y="0"/>
                </a:cxn>
                <a:cxn ang="0">
                  <a:pos x="123" y="0"/>
                </a:cxn>
                <a:cxn ang="0">
                  <a:pos x="125" y="0"/>
                </a:cxn>
              </a:cxnLst>
              <a:rect l="0" t="0" r="r" b="b"/>
              <a:pathLst>
                <a:path w="131" h="110">
                  <a:moveTo>
                    <a:pt x="125" y="0"/>
                  </a:moveTo>
                  <a:lnTo>
                    <a:pt x="126" y="0"/>
                  </a:lnTo>
                  <a:lnTo>
                    <a:pt x="128" y="0"/>
                  </a:lnTo>
                  <a:lnTo>
                    <a:pt x="129" y="2"/>
                  </a:lnTo>
                  <a:lnTo>
                    <a:pt x="130" y="3"/>
                  </a:lnTo>
                  <a:lnTo>
                    <a:pt x="131" y="4"/>
                  </a:lnTo>
                  <a:lnTo>
                    <a:pt x="131" y="6"/>
                  </a:lnTo>
                  <a:lnTo>
                    <a:pt x="131" y="8"/>
                  </a:lnTo>
                  <a:lnTo>
                    <a:pt x="131" y="10"/>
                  </a:lnTo>
                  <a:lnTo>
                    <a:pt x="130" y="11"/>
                  </a:lnTo>
                  <a:lnTo>
                    <a:pt x="60" y="107"/>
                  </a:lnTo>
                  <a:lnTo>
                    <a:pt x="59" y="109"/>
                  </a:lnTo>
                  <a:lnTo>
                    <a:pt x="57" y="109"/>
                  </a:lnTo>
                  <a:lnTo>
                    <a:pt x="56" y="110"/>
                  </a:lnTo>
                  <a:lnTo>
                    <a:pt x="54" y="110"/>
                  </a:lnTo>
                  <a:lnTo>
                    <a:pt x="54" y="110"/>
                  </a:lnTo>
                  <a:lnTo>
                    <a:pt x="53" y="110"/>
                  </a:lnTo>
                  <a:lnTo>
                    <a:pt x="51" y="109"/>
                  </a:lnTo>
                  <a:lnTo>
                    <a:pt x="50" y="108"/>
                  </a:lnTo>
                  <a:lnTo>
                    <a:pt x="48" y="107"/>
                  </a:lnTo>
                  <a:lnTo>
                    <a:pt x="1" y="40"/>
                  </a:lnTo>
                  <a:lnTo>
                    <a:pt x="0" y="38"/>
                  </a:lnTo>
                  <a:lnTo>
                    <a:pt x="0" y="37"/>
                  </a:lnTo>
                  <a:lnTo>
                    <a:pt x="0" y="35"/>
                  </a:lnTo>
                  <a:lnTo>
                    <a:pt x="0" y="34"/>
                  </a:lnTo>
                  <a:lnTo>
                    <a:pt x="1" y="32"/>
                  </a:lnTo>
                  <a:lnTo>
                    <a:pt x="2" y="31"/>
                  </a:lnTo>
                  <a:lnTo>
                    <a:pt x="3" y="30"/>
                  </a:lnTo>
                  <a:lnTo>
                    <a:pt x="4" y="29"/>
                  </a:lnTo>
                  <a:lnTo>
                    <a:pt x="6" y="28"/>
                  </a:lnTo>
                  <a:lnTo>
                    <a:pt x="7" y="28"/>
                  </a:lnTo>
                  <a:lnTo>
                    <a:pt x="9" y="29"/>
                  </a:lnTo>
                  <a:lnTo>
                    <a:pt x="11" y="29"/>
                  </a:lnTo>
                  <a:lnTo>
                    <a:pt x="54" y="56"/>
                  </a:lnTo>
                  <a:lnTo>
                    <a:pt x="120" y="1"/>
                  </a:lnTo>
                  <a:lnTo>
                    <a:pt x="121" y="0"/>
                  </a:lnTo>
                  <a:lnTo>
                    <a:pt x="123" y="0"/>
                  </a:lnTo>
                  <a:lnTo>
                    <a:pt x="1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99" name="Freeform 566"/>
            <p:cNvSpPr>
              <a:spLocks/>
            </p:cNvSpPr>
            <p:nvPr/>
          </p:nvSpPr>
          <p:spPr bwMode="auto">
            <a:xfrm>
              <a:off x="6645275" y="1941513"/>
              <a:ext cx="182563" cy="46038"/>
            </a:xfrm>
            <a:custGeom>
              <a:avLst/>
              <a:gdLst/>
              <a:ahLst/>
              <a:cxnLst>
                <a:cxn ang="0">
                  <a:pos x="15" y="0"/>
                </a:cxn>
                <a:cxn ang="0">
                  <a:pos x="100" y="0"/>
                </a:cxn>
                <a:cxn ang="0">
                  <a:pos x="103" y="0"/>
                </a:cxn>
                <a:cxn ang="0">
                  <a:pos x="105" y="1"/>
                </a:cxn>
                <a:cxn ang="0">
                  <a:pos x="108" y="2"/>
                </a:cxn>
                <a:cxn ang="0">
                  <a:pos x="110" y="4"/>
                </a:cxn>
                <a:cxn ang="0">
                  <a:pos x="111" y="5"/>
                </a:cxn>
                <a:cxn ang="0">
                  <a:pos x="113" y="7"/>
                </a:cxn>
                <a:cxn ang="0">
                  <a:pos x="114" y="10"/>
                </a:cxn>
                <a:cxn ang="0">
                  <a:pos x="114" y="12"/>
                </a:cxn>
                <a:cxn ang="0">
                  <a:pos x="115" y="15"/>
                </a:cxn>
                <a:cxn ang="0">
                  <a:pos x="114" y="17"/>
                </a:cxn>
                <a:cxn ang="0">
                  <a:pos x="114" y="20"/>
                </a:cxn>
                <a:cxn ang="0">
                  <a:pos x="113" y="22"/>
                </a:cxn>
                <a:cxn ang="0">
                  <a:pos x="111" y="24"/>
                </a:cxn>
                <a:cxn ang="0">
                  <a:pos x="110" y="26"/>
                </a:cxn>
                <a:cxn ang="0">
                  <a:pos x="108" y="27"/>
                </a:cxn>
                <a:cxn ang="0">
                  <a:pos x="105" y="28"/>
                </a:cxn>
                <a:cxn ang="0">
                  <a:pos x="103" y="29"/>
                </a:cxn>
                <a:cxn ang="0">
                  <a:pos x="100" y="29"/>
                </a:cxn>
                <a:cxn ang="0">
                  <a:pos x="15" y="29"/>
                </a:cxn>
                <a:cxn ang="0">
                  <a:pos x="12" y="29"/>
                </a:cxn>
                <a:cxn ang="0">
                  <a:pos x="10" y="28"/>
                </a:cxn>
                <a:cxn ang="0">
                  <a:pos x="8" y="27"/>
                </a:cxn>
                <a:cxn ang="0">
                  <a:pos x="5" y="26"/>
                </a:cxn>
                <a:cxn ang="0">
                  <a:pos x="4" y="24"/>
                </a:cxn>
                <a:cxn ang="0">
                  <a:pos x="2" y="22"/>
                </a:cxn>
                <a:cxn ang="0">
                  <a:pos x="1" y="20"/>
                </a:cxn>
                <a:cxn ang="0">
                  <a:pos x="1" y="17"/>
                </a:cxn>
                <a:cxn ang="0">
                  <a:pos x="0" y="15"/>
                </a:cxn>
                <a:cxn ang="0">
                  <a:pos x="1" y="12"/>
                </a:cxn>
                <a:cxn ang="0">
                  <a:pos x="1" y="10"/>
                </a:cxn>
                <a:cxn ang="0">
                  <a:pos x="2" y="7"/>
                </a:cxn>
                <a:cxn ang="0">
                  <a:pos x="4" y="5"/>
                </a:cxn>
                <a:cxn ang="0">
                  <a:pos x="5" y="4"/>
                </a:cxn>
                <a:cxn ang="0">
                  <a:pos x="8" y="2"/>
                </a:cxn>
                <a:cxn ang="0">
                  <a:pos x="10" y="1"/>
                </a:cxn>
                <a:cxn ang="0">
                  <a:pos x="12" y="0"/>
                </a:cxn>
                <a:cxn ang="0">
                  <a:pos x="15" y="0"/>
                </a:cxn>
              </a:cxnLst>
              <a:rect l="0" t="0" r="r" b="b"/>
              <a:pathLst>
                <a:path w="115" h="29">
                  <a:moveTo>
                    <a:pt x="15" y="0"/>
                  </a:moveTo>
                  <a:lnTo>
                    <a:pt x="100" y="0"/>
                  </a:lnTo>
                  <a:lnTo>
                    <a:pt x="103" y="0"/>
                  </a:lnTo>
                  <a:lnTo>
                    <a:pt x="105" y="1"/>
                  </a:lnTo>
                  <a:lnTo>
                    <a:pt x="108" y="2"/>
                  </a:lnTo>
                  <a:lnTo>
                    <a:pt x="110" y="4"/>
                  </a:lnTo>
                  <a:lnTo>
                    <a:pt x="111" y="5"/>
                  </a:lnTo>
                  <a:lnTo>
                    <a:pt x="113" y="7"/>
                  </a:lnTo>
                  <a:lnTo>
                    <a:pt x="114" y="10"/>
                  </a:lnTo>
                  <a:lnTo>
                    <a:pt x="114" y="12"/>
                  </a:lnTo>
                  <a:lnTo>
                    <a:pt x="115" y="15"/>
                  </a:lnTo>
                  <a:lnTo>
                    <a:pt x="114" y="17"/>
                  </a:lnTo>
                  <a:lnTo>
                    <a:pt x="114" y="20"/>
                  </a:lnTo>
                  <a:lnTo>
                    <a:pt x="113" y="22"/>
                  </a:lnTo>
                  <a:lnTo>
                    <a:pt x="111" y="24"/>
                  </a:lnTo>
                  <a:lnTo>
                    <a:pt x="110" y="26"/>
                  </a:lnTo>
                  <a:lnTo>
                    <a:pt x="108" y="27"/>
                  </a:lnTo>
                  <a:lnTo>
                    <a:pt x="105" y="28"/>
                  </a:lnTo>
                  <a:lnTo>
                    <a:pt x="103" y="29"/>
                  </a:lnTo>
                  <a:lnTo>
                    <a:pt x="100" y="29"/>
                  </a:lnTo>
                  <a:lnTo>
                    <a:pt x="15" y="29"/>
                  </a:lnTo>
                  <a:lnTo>
                    <a:pt x="12" y="29"/>
                  </a:lnTo>
                  <a:lnTo>
                    <a:pt x="10" y="28"/>
                  </a:lnTo>
                  <a:lnTo>
                    <a:pt x="8" y="27"/>
                  </a:lnTo>
                  <a:lnTo>
                    <a:pt x="5" y="26"/>
                  </a:lnTo>
                  <a:lnTo>
                    <a:pt x="4" y="24"/>
                  </a:lnTo>
                  <a:lnTo>
                    <a:pt x="2" y="22"/>
                  </a:lnTo>
                  <a:lnTo>
                    <a:pt x="1" y="20"/>
                  </a:lnTo>
                  <a:lnTo>
                    <a:pt x="1" y="17"/>
                  </a:lnTo>
                  <a:lnTo>
                    <a:pt x="0" y="15"/>
                  </a:lnTo>
                  <a:lnTo>
                    <a:pt x="1" y="12"/>
                  </a:lnTo>
                  <a:lnTo>
                    <a:pt x="1" y="10"/>
                  </a:lnTo>
                  <a:lnTo>
                    <a:pt x="2" y="7"/>
                  </a:lnTo>
                  <a:lnTo>
                    <a:pt x="4" y="5"/>
                  </a:lnTo>
                  <a:lnTo>
                    <a:pt x="5" y="4"/>
                  </a:lnTo>
                  <a:lnTo>
                    <a:pt x="8" y="2"/>
                  </a:lnTo>
                  <a:lnTo>
                    <a:pt x="10" y="1"/>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100" name="Freeform 567"/>
            <p:cNvSpPr>
              <a:spLocks/>
            </p:cNvSpPr>
            <p:nvPr/>
          </p:nvSpPr>
          <p:spPr bwMode="auto">
            <a:xfrm>
              <a:off x="6645275" y="2009775"/>
              <a:ext cx="182563" cy="46038"/>
            </a:xfrm>
            <a:custGeom>
              <a:avLst/>
              <a:gdLst/>
              <a:ahLst/>
              <a:cxnLst>
                <a:cxn ang="0">
                  <a:pos x="15" y="0"/>
                </a:cxn>
                <a:cxn ang="0">
                  <a:pos x="100" y="0"/>
                </a:cxn>
                <a:cxn ang="0">
                  <a:pos x="103" y="1"/>
                </a:cxn>
                <a:cxn ang="0">
                  <a:pos x="105" y="1"/>
                </a:cxn>
                <a:cxn ang="0">
                  <a:pos x="108" y="2"/>
                </a:cxn>
                <a:cxn ang="0">
                  <a:pos x="110" y="4"/>
                </a:cxn>
                <a:cxn ang="0">
                  <a:pos x="111" y="6"/>
                </a:cxn>
                <a:cxn ang="0">
                  <a:pos x="113" y="8"/>
                </a:cxn>
                <a:cxn ang="0">
                  <a:pos x="114" y="10"/>
                </a:cxn>
                <a:cxn ang="0">
                  <a:pos x="114" y="12"/>
                </a:cxn>
                <a:cxn ang="0">
                  <a:pos x="115" y="15"/>
                </a:cxn>
                <a:cxn ang="0">
                  <a:pos x="114" y="17"/>
                </a:cxn>
                <a:cxn ang="0">
                  <a:pos x="114" y="20"/>
                </a:cxn>
                <a:cxn ang="0">
                  <a:pos x="113" y="22"/>
                </a:cxn>
                <a:cxn ang="0">
                  <a:pos x="111" y="24"/>
                </a:cxn>
                <a:cxn ang="0">
                  <a:pos x="110" y="26"/>
                </a:cxn>
                <a:cxn ang="0">
                  <a:pos x="108" y="27"/>
                </a:cxn>
                <a:cxn ang="0">
                  <a:pos x="105" y="28"/>
                </a:cxn>
                <a:cxn ang="0">
                  <a:pos x="103" y="29"/>
                </a:cxn>
                <a:cxn ang="0">
                  <a:pos x="100" y="29"/>
                </a:cxn>
                <a:cxn ang="0">
                  <a:pos x="15" y="29"/>
                </a:cxn>
                <a:cxn ang="0">
                  <a:pos x="12" y="29"/>
                </a:cxn>
                <a:cxn ang="0">
                  <a:pos x="10" y="28"/>
                </a:cxn>
                <a:cxn ang="0">
                  <a:pos x="8" y="27"/>
                </a:cxn>
                <a:cxn ang="0">
                  <a:pos x="5" y="26"/>
                </a:cxn>
                <a:cxn ang="0">
                  <a:pos x="4" y="24"/>
                </a:cxn>
                <a:cxn ang="0">
                  <a:pos x="2" y="22"/>
                </a:cxn>
                <a:cxn ang="0">
                  <a:pos x="1" y="20"/>
                </a:cxn>
                <a:cxn ang="0">
                  <a:pos x="1" y="17"/>
                </a:cxn>
                <a:cxn ang="0">
                  <a:pos x="0" y="15"/>
                </a:cxn>
                <a:cxn ang="0">
                  <a:pos x="1" y="12"/>
                </a:cxn>
                <a:cxn ang="0">
                  <a:pos x="1" y="10"/>
                </a:cxn>
                <a:cxn ang="0">
                  <a:pos x="2" y="8"/>
                </a:cxn>
                <a:cxn ang="0">
                  <a:pos x="4" y="6"/>
                </a:cxn>
                <a:cxn ang="0">
                  <a:pos x="5" y="4"/>
                </a:cxn>
                <a:cxn ang="0">
                  <a:pos x="8" y="2"/>
                </a:cxn>
                <a:cxn ang="0">
                  <a:pos x="10" y="1"/>
                </a:cxn>
                <a:cxn ang="0">
                  <a:pos x="12" y="1"/>
                </a:cxn>
                <a:cxn ang="0">
                  <a:pos x="15" y="0"/>
                </a:cxn>
              </a:cxnLst>
              <a:rect l="0" t="0" r="r" b="b"/>
              <a:pathLst>
                <a:path w="115" h="29">
                  <a:moveTo>
                    <a:pt x="15" y="0"/>
                  </a:moveTo>
                  <a:lnTo>
                    <a:pt x="100" y="0"/>
                  </a:lnTo>
                  <a:lnTo>
                    <a:pt x="103" y="1"/>
                  </a:lnTo>
                  <a:lnTo>
                    <a:pt x="105" y="1"/>
                  </a:lnTo>
                  <a:lnTo>
                    <a:pt x="108" y="2"/>
                  </a:lnTo>
                  <a:lnTo>
                    <a:pt x="110" y="4"/>
                  </a:lnTo>
                  <a:lnTo>
                    <a:pt x="111" y="6"/>
                  </a:lnTo>
                  <a:lnTo>
                    <a:pt x="113" y="8"/>
                  </a:lnTo>
                  <a:lnTo>
                    <a:pt x="114" y="10"/>
                  </a:lnTo>
                  <a:lnTo>
                    <a:pt x="114" y="12"/>
                  </a:lnTo>
                  <a:lnTo>
                    <a:pt x="115" y="15"/>
                  </a:lnTo>
                  <a:lnTo>
                    <a:pt x="114" y="17"/>
                  </a:lnTo>
                  <a:lnTo>
                    <a:pt x="114" y="20"/>
                  </a:lnTo>
                  <a:lnTo>
                    <a:pt x="113" y="22"/>
                  </a:lnTo>
                  <a:lnTo>
                    <a:pt x="111" y="24"/>
                  </a:lnTo>
                  <a:lnTo>
                    <a:pt x="110" y="26"/>
                  </a:lnTo>
                  <a:lnTo>
                    <a:pt x="108" y="27"/>
                  </a:lnTo>
                  <a:lnTo>
                    <a:pt x="105" y="28"/>
                  </a:lnTo>
                  <a:lnTo>
                    <a:pt x="103" y="29"/>
                  </a:lnTo>
                  <a:lnTo>
                    <a:pt x="100" y="29"/>
                  </a:lnTo>
                  <a:lnTo>
                    <a:pt x="15" y="29"/>
                  </a:lnTo>
                  <a:lnTo>
                    <a:pt x="12" y="29"/>
                  </a:lnTo>
                  <a:lnTo>
                    <a:pt x="10" y="28"/>
                  </a:lnTo>
                  <a:lnTo>
                    <a:pt x="8" y="27"/>
                  </a:lnTo>
                  <a:lnTo>
                    <a:pt x="5" y="26"/>
                  </a:lnTo>
                  <a:lnTo>
                    <a:pt x="4" y="24"/>
                  </a:lnTo>
                  <a:lnTo>
                    <a:pt x="2" y="22"/>
                  </a:lnTo>
                  <a:lnTo>
                    <a:pt x="1" y="20"/>
                  </a:lnTo>
                  <a:lnTo>
                    <a:pt x="1" y="17"/>
                  </a:lnTo>
                  <a:lnTo>
                    <a:pt x="0" y="15"/>
                  </a:lnTo>
                  <a:lnTo>
                    <a:pt x="1" y="12"/>
                  </a:lnTo>
                  <a:lnTo>
                    <a:pt x="1" y="10"/>
                  </a:lnTo>
                  <a:lnTo>
                    <a:pt x="2" y="8"/>
                  </a:lnTo>
                  <a:lnTo>
                    <a:pt x="4" y="6"/>
                  </a:lnTo>
                  <a:lnTo>
                    <a:pt x="5" y="4"/>
                  </a:lnTo>
                  <a:lnTo>
                    <a:pt x="8" y="2"/>
                  </a:lnTo>
                  <a:lnTo>
                    <a:pt x="10" y="1"/>
                  </a:lnTo>
                  <a:lnTo>
                    <a:pt x="12"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sp>
          <p:nvSpPr>
            <p:cNvPr id="101" name="Freeform 568"/>
            <p:cNvSpPr>
              <a:spLocks/>
            </p:cNvSpPr>
            <p:nvPr/>
          </p:nvSpPr>
          <p:spPr bwMode="auto">
            <a:xfrm>
              <a:off x="6645275" y="2079625"/>
              <a:ext cx="182563" cy="44450"/>
            </a:xfrm>
            <a:custGeom>
              <a:avLst/>
              <a:gdLst/>
              <a:ahLst/>
              <a:cxnLst>
                <a:cxn ang="0">
                  <a:pos x="15" y="0"/>
                </a:cxn>
                <a:cxn ang="0">
                  <a:pos x="100" y="0"/>
                </a:cxn>
                <a:cxn ang="0">
                  <a:pos x="103" y="0"/>
                </a:cxn>
                <a:cxn ang="0">
                  <a:pos x="105" y="0"/>
                </a:cxn>
                <a:cxn ang="0">
                  <a:pos x="108" y="2"/>
                </a:cxn>
                <a:cxn ang="0">
                  <a:pos x="110" y="3"/>
                </a:cxn>
                <a:cxn ang="0">
                  <a:pos x="111" y="5"/>
                </a:cxn>
                <a:cxn ang="0">
                  <a:pos x="113" y="7"/>
                </a:cxn>
                <a:cxn ang="0">
                  <a:pos x="114" y="9"/>
                </a:cxn>
                <a:cxn ang="0">
                  <a:pos x="114" y="11"/>
                </a:cxn>
                <a:cxn ang="0">
                  <a:pos x="115" y="14"/>
                </a:cxn>
                <a:cxn ang="0">
                  <a:pos x="114" y="16"/>
                </a:cxn>
                <a:cxn ang="0">
                  <a:pos x="114" y="19"/>
                </a:cxn>
                <a:cxn ang="0">
                  <a:pos x="113" y="21"/>
                </a:cxn>
                <a:cxn ang="0">
                  <a:pos x="111" y="23"/>
                </a:cxn>
                <a:cxn ang="0">
                  <a:pos x="110" y="25"/>
                </a:cxn>
                <a:cxn ang="0">
                  <a:pos x="108" y="26"/>
                </a:cxn>
                <a:cxn ang="0">
                  <a:pos x="105" y="27"/>
                </a:cxn>
                <a:cxn ang="0">
                  <a:pos x="103" y="28"/>
                </a:cxn>
                <a:cxn ang="0">
                  <a:pos x="100" y="28"/>
                </a:cxn>
                <a:cxn ang="0">
                  <a:pos x="15" y="28"/>
                </a:cxn>
                <a:cxn ang="0">
                  <a:pos x="12" y="28"/>
                </a:cxn>
                <a:cxn ang="0">
                  <a:pos x="10" y="27"/>
                </a:cxn>
                <a:cxn ang="0">
                  <a:pos x="8" y="26"/>
                </a:cxn>
                <a:cxn ang="0">
                  <a:pos x="5" y="25"/>
                </a:cxn>
                <a:cxn ang="0">
                  <a:pos x="4" y="23"/>
                </a:cxn>
                <a:cxn ang="0">
                  <a:pos x="2" y="21"/>
                </a:cxn>
                <a:cxn ang="0">
                  <a:pos x="1" y="19"/>
                </a:cxn>
                <a:cxn ang="0">
                  <a:pos x="1" y="16"/>
                </a:cxn>
                <a:cxn ang="0">
                  <a:pos x="0" y="14"/>
                </a:cxn>
                <a:cxn ang="0">
                  <a:pos x="1" y="11"/>
                </a:cxn>
                <a:cxn ang="0">
                  <a:pos x="1" y="9"/>
                </a:cxn>
                <a:cxn ang="0">
                  <a:pos x="2" y="7"/>
                </a:cxn>
                <a:cxn ang="0">
                  <a:pos x="4" y="5"/>
                </a:cxn>
                <a:cxn ang="0">
                  <a:pos x="5" y="3"/>
                </a:cxn>
                <a:cxn ang="0">
                  <a:pos x="8" y="2"/>
                </a:cxn>
                <a:cxn ang="0">
                  <a:pos x="10" y="0"/>
                </a:cxn>
                <a:cxn ang="0">
                  <a:pos x="12" y="0"/>
                </a:cxn>
                <a:cxn ang="0">
                  <a:pos x="15" y="0"/>
                </a:cxn>
              </a:cxnLst>
              <a:rect l="0" t="0" r="r" b="b"/>
              <a:pathLst>
                <a:path w="115" h="28">
                  <a:moveTo>
                    <a:pt x="15" y="0"/>
                  </a:moveTo>
                  <a:lnTo>
                    <a:pt x="100" y="0"/>
                  </a:lnTo>
                  <a:lnTo>
                    <a:pt x="103" y="0"/>
                  </a:lnTo>
                  <a:lnTo>
                    <a:pt x="105" y="0"/>
                  </a:lnTo>
                  <a:lnTo>
                    <a:pt x="108" y="2"/>
                  </a:lnTo>
                  <a:lnTo>
                    <a:pt x="110" y="3"/>
                  </a:lnTo>
                  <a:lnTo>
                    <a:pt x="111" y="5"/>
                  </a:lnTo>
                  <a:lnTo>
                    <a:pt x="113" y="7"/>
                  </a:lnTo>
                  <a:lnTo>
                    <a:pt x="114" y="9"/>
                  </a:lnTo>
                  <a:lnTo>
                    <a:pt x="114" y="11"/>
                  </a:lnTo>
                  <a:lnTo>
                    <a:pt x="115" y="14"/>
                  </a:lnTo>
                  <a:lnTo>
                    <a:pt x="114" y="16"/>
                  </a:lnTo>
                  <a:lnTo>
                    <a:pt x="114" y="19"/>
                  </a:lnTo>
                  <a:lnTo>
                    <a:pt x="113" y="21"/>
                  </a:lnTo>
                  <a:lnTo>
                    <a:pt x="111" y="23"/>
                  </a:lnTo>
                  <a:lnTo>
                    <a:pt x="110" y="25"/>
                  </a:lnTo>
                  <a:lnTo>
                    <a:pt x="108" y="26"/>
                  </a:lnTo>
                  <a:lnTo>
                    <a:pt x="105" y="27"/>
                  </a:lnTo>
                  <a:lnTo>
                    <a:pt x="103" y="28"/>
                  </a:lnTo>
                  <a:lnTo>
                    <a:pt x="100" y="28"/>
                  </a:lnTo>
                  <a:lnTo>
                    <a:pt x="15" y="28"/>
                  </a:lnTo>
                  <a:lnTo>
                    <a:pt x="12" y="28"/>
                  </a:lnTo>
                  <a:lnTo>
                    <a:pt x="10" y="27"/>
                  </a:lnTo>
                  <a:lnTo>
                    <a:pt x="8" y="26"/>
                  </a:lnTo>
                  <a:lnTo>
                    <a:pt x="5" y="25"/>
                  </a:lnTo>
                  <a:lnTo>
                    <a:pt x="4" y="23"/>
                  </a:lnTo>
                  <a:lnTo>
                    <a:pt x="2" y="21"/>
                  </a:lnTo>
                  <a:lnTo>
                    <a:pt x="1" y="19"/>
                  </a:lnTo>
                  <a:lnTo>
                    <a:pt x="1" y="16"/>
                  </a:lnTo>
                  <a:lnTo>
                    <a:pt x="0" y="14"/>
                  </a:lnTo>
                  <a:lnTo>
                    <a:pt x="1" y="11"/>
                  </a:lnTo>
                  <a:lnTo>
                    <a:pt x="1" y="9"/>
                  </a:lnTo>
                  <a:lnTo>
                    <a:pt x="2" y="7"/>
                  </a:lnTo>
                  <a:lnTo>
                    <a:pt x="4" y="5"/>
                  </a:lnTo>
                  <a:lnTo>
                    <a:pt x="5" y="3"/>
                  </a:lnTo>
                  <a:lnTo>
                    <a:pt x="8" y="2"/>
                  </a:lnTo>
                  <a:lnTo>
                    <a:pt x="10" y="0"/>
                  </a:lnTo>
                  <a:lnTo>
                    <a:pt x="12"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sz="1800">
                <a:solidFill>
                  <a:prstClr val="black"/>
                </a:solidFill>
                <a:latin typeface="Calibri"/>
              </a:endParaRPr>
            </a:p>
          </p:txBody>
        </p:sp>
      </p:grpSp>
      <p:pic>
        <p:nvPicPr>
          <p:cNvPr id="102" name="Picture 101"/>
          <p:cNvPicPr>
            <a:picLocks noChangeAspect="1"/>
          </p:cNvPicPr>
          <p:nvPr/>
        </p:nvPicPr>
        <p:blipFill rotWithShape="1">
          <a:blip r:embed="rId4" cstate="print">
            <a:extLst>
              <a:ext uri="{28A0092B-C50C-407E-A947-70E740481C1C}">
                <a14:useLocalDpi xmlns:a14="http://schemas.microsoft.com/office/drawing/2010/main" val="0"/>
              </a:ext>
            </a:extLst>
          </a:blip>
          <a:srcRect l="25369" r="37126"/>
          <a:stretch/>
        </p:blipFill>
        <p:spPr>
          <a:xfrm rot="20751536">
            <a:off x="9416220" y="3330344"/>
            <a:ext cx="1456629" cy="2001870"/>
          </a:xfrm>
          <a:prstGeom prst="rect">
            <a:avLst/>
          </a:prstGeom>
        </p:spPr>
      </p:pic>
    </p:spTree>
    <p:extLst>
      <p:ext uri="{BB962C8B-B14F-4D97-AF65-F5344CB8AC3E}">
        <p14:creationId xmlns:p14="http://schemas.microsoft.com/office/powerpoint/2010/main" val="90325464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260" r="1260"/>
          <a:stretch>
            <a:fillRect/>
          </a:stretch>
        </p:blipFill>
        <p:spPr>
          <a:xfrm>
            <a:off x="1524001" y="2367642"/>
            <a:ext cx="5987143" cy="4490358"/>
          </a:xfrm>
        </p:spPr>
      </p:pic>
      <p:sp>
        <p:nvSpPr>
          <p:cNvPr id="4" name="Cloud Callout 3"/>
          <p:cNvSpPr/>
          <p:nvPr/>
        </p:nvSpPr>
        <p:spPr>
          <a:xfrm>
            <a:off x="5987144" y="-1"/>
            <a:ext cx="5629123" cy="2856089"/>
          </a:xfrm>
          <a:prstGeom prst="cloudCallout">
            <a:avLst>
              <a:gd name="adj1" fmla="val -69249"/>
              <a:gd name="adj2" fmla="val 43891"/>
            </a:avLst>
          </a:prstGeom>
          <a:solidFill>
            <a:srgbClr val="0066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2800" dirty="0">
                <a:solidFill>
                  <a:srgbClr val="FFFFFF"/>
                </a:solidFill>
                <a:latin typeface="Calibri"/>
              </a:rPr>
              <a:t>¿Cuántos datos tendrá un proveedor de servicios nuevo al momento de su certificación? </a:t>
            </a:r>
          </a:p>
        </p:txBody>
      </p:sp>
    </p:spTree>
    <p:extLst>
      <p:ext uri="{BB962C8B-B14F-4D97-AF65-F5344CB8AC3E}">
        <p14:creationId xmlns:p14="http://schemas.microsoft.com/office/powerpoint/2010/main" val="2343767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6409</TotalTime>
  <Words>5550</Words>
  <Application>Microsoft Office PowerPoint</Application>
  <PresentationFormat>Widescreen</PresentationFormat>
  <Paragraphs>758</Paragraphs>
  <Slides>68</Slides>
  <Notes>60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68</vt:i4>
      </vt:variant>
    </vt:vector>
  </HeadingPairs>
  <TitlesOfParts>
    <vt:vector size="85" baseType="lpstr">
      <vt:lpstr>맑은 고딕</vt:lpstr>
      <vt:lpstr>ＭＳ Ｐゴシック</vt:lpstr>
      <vt:lpstr>Arial</vt:lpstr>
      <vt:lpstr>Bebas Neue</vt:lpstr>
      <vt:lpstr>Calibri</vt:lpstr>
      <vt:lpstr>Calibri Light</vt:lpstr>
      <vt:lpstr>Comic Sans MS</vt:lpstr>
      <vt:lpstr>Entypo</vt:lpstr>
      <vt:lpstr>Georgia</vt:lpstr>
      <vt:lpstr>Helvetica</vt:lpstr>
      <vt:lpstr>Open Sans</vt:lpstr>
      <vt:lpstr>Raavi</vt:lpstr>
      <vt:lpstr>Roboto Condensed Regular</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Revisar la eficacia del rendimiento de 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382</cp:revision>
  <dcterms:created xsi:type="dcterms:W3CDTF">2015-06-21T09:01:45Z</dcterms:created>
  <dcterms:modified xsi:type="dcterms:W3CDTF">2018-10-13T20:32:38Z</dcterms:modified>
</cp:coreProperties>
</file>