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9" r:id="rId2"/>
    <p:sldMasterId id="2147483953" r:id="rId3"/>
  </p:sldMasterIdLst>
  <p:notesMasterIdLst>
    <p:notesMasterId r:id="rId44"/>
  </p:notesMasterIdLst>
  <p:handoutMasterIdLst>
    <p:handoutMasterId r:id="rId45"/>
  </p:handoutMasterIdLst>
  <p:sldIdLst>
    <p:sldId id="465" r:id="rId4"/>
    <p:sldId id="466" r:id="rId5"/>
    <p:sldId id="508" r:id="rId6"/>
    <p:sldId id="509" r:id="rId7"/>
    <p:sldId id="469" r:id="rId8"/>
    <p:sldId id="470" r:id="rId9"/>
    <p:sldId id="471" r:id="rId10"/>
    <p:sldId id="472" r:id="rId11"/>
    <p:sldId id="474" r:id="rId12"/>
    <p:sldId id="510" r:id="rId13"/>
    <p:sldId id="511" r:id="rId14"/>
    <p:sldId id="477" r:id="rId15"/>
    <p:sldId id="478" r:id="rId16"/>
    <p:sldId id="479" r:id="rId17"/>
    <p:sldId id="480" r:id="rId18"/>
    <p:sldId id="481" r:id="rId19"/>
    <p:sldId id="482" r:id="rId20"/>
    <p:sldId id="483" r:id="rId21"/>
    <p:sldId id="484" r:id="rId22"/>
    <p:sldId id="486" r:id="rId23"/>
    <p:sldId id="487" r:id="rId24"/>
    <p:sldId id="512" r:id="rId25"/>
    <p:sldId id="488" r:id="rId26"/>
    <p:sldId id="513" r:id="rId27"/>
    <p:sldId id="490" r:id="rId28"/>
    <p:sldId id="491" r:id="rId29"/>
    <p:sldId id="493" r:id="rId30"/>
    <p:sldId id="494" r:id="rId31"/>
    <p:sldId id="495" r:id="rId32"/>
    <p:sldId id="496" r:id="rId33"/>
    <p:sldId id="498" r:id="rId34"/>
    <p:sldId id="499" r:id="rId35"/>
    <p:sldId id="500" r:id="rId36"/>
    <p:sldId id="501" r:id="rId37"/>
    <p:sldId id="502" r:id="rId38"/>
    <p:sldId id="503" r:id="rId39"/>
    <p:sldId id="504" r:id="rId40"/>
    <p:sldId id="506" r:id="rId41"/>
    <p:sldId id="507" r:id="rId42"/>
    <p:sldId id="514" r:id="rId43"/>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04" autoAdjust="0"/>
    <p:restoredTop sz="78234" autoAdjust="0"/>
  </p:normalViewPr>
  <p:slideViewPr>
    <p:cSldViewPr snapToGrid="0">
      <p:cViewPr varScale="1">
        <p:scale>
          <a:sx n="50" d="100"/>
          <a:sy n="50" d="100"/>
        </p:scale>
        <p:origin x="560" y="68"/>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ata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200" dirty="0" smtClean="0"/>
            <a:t>Se capacita</a:t>
          </a:r>
          <a:endParaRPr lang="es-PE" sz="1200" dirty="0"/>
        </a:p>
      </dgm:t>
    </dgm:pt>
    <dgm:pt modelId="{5B147A5D-9E02-4883-A6C7-C6721E9E87A0}" type="parTrans" cxnId="{6AE7650E-8232-4D72-8E54-FFCF7EF69DF3}">
      <dgm:prSet/>
      <dgm:spPr/>
      <dgm:t>
        <a:bodyPr/>
        <a:lstStyle/>
        <a:p>
          <a:endParaRPr lang="es-PE" sz="1200"/>
        </a:p>
      </dgm:t>
    </dgm:pt>
    <dgm:pt modelId="{04B121F1-3DFD-4956-BF91-A89BA1B5361C}" type="sibTrans" cxnId="{6AE7650E-8232-4D72-8E54-FFCF7EF69DF3}">
      <dgm:prSet/>
      <dgm:spPr/>
      <dgm:t>
        <a:bodyPr/>
        <a:lstStyle/>
        <a:p>
          <a:endParaRPr lang="es-PE" sz="1200"/>
        </a:p>
      </dgm:t>
    </dgm:pt>
    <dgm:pt modelId="{26DD3793-D761-4BCD-93BF-3FE8CFB46BD5}">
      <dgm:prSet phldrT="[Text]" custT="1"/>
      <dgm:spPr>
        <a:solidFill>
          <a:srgbClr val="FF5050"/>
        </a:solidFill>
      </dgm:spPr>
      <dgm:t>
        <a:bodyPr/>
        <a:lstStyle/>
        <a:p>
          <a:r>
            <a:rPr lang="es-PE" sz="1200" dirty="0" smtClean="0"/>
            <a:t>Se motiva</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solidFill>
          <a:srgbClr val="FF5050"/>
        </a:solidFill>
      </dgm:spPr>
      <dgm:t>
        <a:bodyPr/>
        <a:lstStyle/>
        <a:p>
          <a:r>
            <a:rPr lang="es-PE" sz="1200" dirty="0" smtClean="0"/>
            <a:t>Participa</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custScaleX="68610" custLinFactNeighborX="-34380">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custScaleX="68610" custLinFactNeighborX="-34380">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custScaleX="68610" custLinFactNeighborX="-34380">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48DF98FD-D2A7-4F66-B4B6-950565FE63F0}" type="presOf" srcId="{0E477B8E-3C7B-45C3-944E-2D099FF5D61A}" destId="{6B2FA4A9-91B3-468E-B818-314DB96EE59C}"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333EAA62-43B3-4FE2-A36D-70B31D53B6A6}" type="presOf" srcId="{48D3B959-74F8-46AA-9E1D-61422949E725}" destId="{96EB4F73-0F8A-4155-8A67-61207F434D2C}" srcOrd="0" destOrd="0" presId="urn:microsoft.com/office/officeart/2005/8/layout/hProcess9"/>
    <dgm:cxn modelId="{52BA01CB-8BF6-49DC-92E2-CA62A93F543B}"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57015671-3074-4373-AD0B-8440E17F8C08}" type="presOf" srcId="{26DD3793-D761-4BCD-93BF-3FE8CFB46BD5}" destId="{C3D2F052-D562-4F5E-BC8A-6926A5D4731E}" srcOrd="0" destOrd="0" presId="urn:microsoft.com/office/officeart/2005/8/layout/hProcess9"/>
    <dgm:cxn modelId="{92B07F4F-8971-48B1-A3E6-50E919B23750}" type="presParOf" srcId="{96EB4F73-0F8A-4155-8A67-61207F434D2C}" destId="{A9E1DDBE-244F-4003-A0F9-F9C68C6800FC}" srcOrd="0" destOrd="0" presId="urn:microsoft.com/office/officeart/2005/8/layout/hProcess9"/>
    <dgm:cxn modelId="{375213B4-7E14-4C54-8BEE-C69370B61865}" type="presParOf" srcId="{96EB4F73-0F8A-4155-8A67-61207F434D2C}" destId="{002D31A7-85A2-4BA2-AE14-016E1888B7B5}" srcOrd="1" destOrd="0" presId="urn:microsoft.com/office/officeart/2005/8/layout/hProcess9"/>
    <dgm:cxn modelId="{7BEDCD34-A573-4C50-BE75-2DE2B659C7D4}" type="presParOf" srcId="{002D31A7-85A2-4BA2-AE14-016E1888B7B5}" destId="{6B2FA4A9-91B3-468E-B818-314DB96EE59C}" srcOrd="0" destOrd="0" presId="urn:microsoft.com/office/officeart/2005/8/layout/hProcess9"/>
    <dgm:cxn modelId="{B28C23AF-DF06-4D87-99E6-8AE5CE1F1CE4}" type="presParOf" srcId="{002D31A7-85A2-4BA2-AE14-016E1888B7B5}" destId="{BEEB4932-41E3-4B10-AB3C-D1B5287563EC}" srcOrd="1" destOrd="0" presId="urn:microsoft.com/office/officeart/2005/8/layout/hProcess9"/>
    <dgm:cxn modelId="{570500F9-7005-455A-84C8-F82679A1A762}" type="presParOf" srcId="{002D31A7-85A2-4BA2-AE14-016E1888B7B5}" destId="{C3D2F052-D562-4F5E-BC8A-6926A5D4731E}" srcOrd="2" destOrd="0" presId="urn:microsoft.com/office/officeart/2005/8/layout/hProcess9"/>
    <dgm:cxn modelId="{884087C4-043A-4C89-88B9-9431DF2410DC}" type="presParOf" srcId="{002D31A7-85A2-4BA2-AE14-016E1888B7B5}" destId="{B98EE408-D21D-495B-9801-FF4124259EFB}" srcOrd="3" destOrd="0" presId="urn:microsoft.com/office/officeart/2005/8/layout/hProcess9"/>
    <dgm:cxn modelId="{64FFADD1-ABB2-4ACD-9B2A-00201F7ABF3E}"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300" dirty="0" smtClean="0"/>
            <a:t>Control de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PE" sz="1300" dirty="0" smtClean="0"/>
            <a:t>Continua con la  confección de MSMS</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PE" sz="1300" dirty="0" smtClean="0"/>
            <a:t>Propone procedimientos</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PE" sz="1300" dirty="0" smtClean="0"/>
            <a:t>Inicia recopìlación de antecedentes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PE" sz="1300" dirty="0" smtClean="0"/>
            <a:t>Control de inplementación</a:t>
          </a:r>
          <a:endParaRPr lang="es-PE" sz="13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PE" sz="1300" dirty="0" smtClean="0"/>
            <a:t>Ejecuta plan de difusión</a:t>
          </a:r>
          <a:endParaRPr lang="es-PE" sz="13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60658" custLinFactX="49076" custLinFactNeighborX="100000" custLinFactNeighborY="-4851"/>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44471" custScaleY="171006" custLinFactX="25111" custLinFactNeighborX="100000" custLinFactNeighborY="-55629"/>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42100" custScaleY="160860" custLinFactX="23313" custLinFactNeighborX="100000" custLinFactNeighborY="-65334"/>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28740" custScaleY="177276" custLinFactX="21648" custLinFactNeighborX="100000" custLinFactNeighborY="-6232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34870" custScaleY="166615" custLinFactX="26137" custLinFactNeighborX="100000" custLinFactNeighborY="-64053"/>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40861" custScaleY="149632" custLinFactX="28666" custLinFactNeighborX="100000" custLinFactNeighborY="-73694"/>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dgm:spPr/>
      <dgm:t>
        <a:bodyPr/>
        <a:lstStyle/>
        <a:p>
          <a:endParaRPr lang="es-ES"/>
        </a:p>
      </dgm:t>
    </dgm:pt>
    <dgm:pt modelId="{BB292BDD-1B8E-A143-8E24-ECC051238548}" type="pres">
      <dgm:prSet presAssocID="{19171389-3E9E-4062-A9C4-2280A6163AAF}" presName="parTx7" presStyleLbl="node1" presStyleIdx="6" presStyleCnt="7" custScaleX="354304" custScaleY="170793" custLinFactX="35930" custLinFactNeighborX="100000" custLinFactNeighborY="-74398"/>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dgm:spPr/>
      <dgm:t>
        <a:bodyPr/>
        <a:lstStyle/>
        <a:p>
          <a:endParaRPr lang="es-ES"/>
        </a:p>
      </dgm:t>
    </dgm:pt>
  </dgm:ptLst>
  <dgm:cxnLst>
    <dgm:cxn modelId="{566E9762-8C16-4F37-B25A-63187C538CFD}" type="presOf" srcId="{D066229B-D64A-41B8-9D08-7AF0DCB8EA45}" destId="{23AECD02-6290-461F-BFAD-BCC4719A2F20}" srcOrd="0" destOrd="0" presId="urn:microsoft.com/office/officeart/2008/layout/AscendingPictureAccentProcess"/>
    <dgm:cxn modelId="{9E5DACA0-4B51-46D1-B205-1C3E3871E465}" type="presOf" srcId="{D0998630-01D2-4CB4-8DBF-75B219891F40}" destId="{959964D3-E441-4A66-9B9E-F9924413FDA8}" srcOrd="0" destOrd="0" presId="urn:microsoft.com/office/officeart/2008/layout/AscendingPictureAccentProcess"/>
    <dgm:cxn modelId="{F4FD3C92-1D94-B74A-9F61-0EB85F7064B0}" srcId="{56D75AFB-FB34-451F-82D2-C82633CF1199}" destId="{F85CFA82-8517-D94B-90BF-F1B95BDABAFE}" srcOrd="2" destOrd="0" parTransId="{02CF3CD0-B44B-6D42-8F9C-D311CB64779E}" sibTransId="{BFAB7838-A473-4646-A6B6-AE48EDBAD8D3}"/>
    <dgm:cxn modelId="{F9573692-F11A-43D8-990C-40FEC3D1DEE0}" type="presOf" srcId="{00AA98BE-97DE-41E4-84F5-F1A05ED66521}" destId="{C836E90C-72AB-4272-B4AA-19DC884C125F}"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9CC0FD3A-B51F-4C5F-A732-501AC362AAD6}" type="presOf" srcId="{19171389-3E9E-4062-A9C4-2280A6163AAF}" destId="{BB292BDD-1B8E-A143-8E24-ECC051238548}" srcOrd="0" destOrd="0" presId="urn:microsoft.com/office/officeart/2008/layout/AscendingPictureAccentProcess"/>
    <dgm:cxn modelId="{B4F157DD-49C6-4566-BB30-4064C83B262C}" type="presOf" srcId="{00C8F715-7C84-4E71-A93F-7BABEE3B0DB7}" destId="{972E3101-7953-6047-9478-0497DA7AFCCA}" srcOrd="0" destOrd="0" presId="urn:microsoft.com/office/officeart/2008/layout/AscendingPictureAccentProcess"/>
    <dgm:cxn modelId="{DC466BC8-3EA4-498A-94C0-196D2320E0A4}" type="presOf" srcId="{5D41A699-07F9-D04E-BFD0-6D21B379BEE5}" destId="{ED59EDCE-5231-7A4E-A089-2EE1A2A24632}" srcOrd="0" destOrd="0" presId="urn:microsoft.com/office/officeart/2008/layout/AscendingPictureAccentProcess"/>
    <dgm:cxn modelId="{1B9272B2-70AE-47E7-BC57-C5EB1DAF62A9}" srcId="{56D75AFB-FB34-451F-82D2-C82633CF1199}" destId="{00C8F715-7C84-4E71-A93F-7BABEE3B0DB7}" srcOrd="4" destOrd="0" parTransId="{E6A02B13-E449-4B11-A564-0DBAEF5702BF}" sibTransId="{D0998630-01D2-4CB4-8DBF-75B219891F40}"/>
    <dgm:cxn modelId="{6FC4C94A-B4E0-4A22-AB79-A7CB7F00AD96}" srcId="{56D75AFB-FB34-451F-82D2-C82633CF1199}" destId="{9C278590-1715-4C51-8989-7A8C0547B486}" srcOrd="5" destOrd="0" parTransId="{068BAD3A-E950-4980-9E3A-50921D8F47CA}" sibTransId="{B45FAB82-5500-4807-82F9-72099052664E}"/>
    <dgm:cxn modelId="{667B6A7E-5915-4EED-8121-EB53396AC5D4}" type="presOf" srcId="{F5B70180-CEFC-2A4F-A84F-D28DB9D187E8}" destId="{2DF414AC-092D-E74B-8080-A83386A06157}" srcOrd="0" destOrd="0" presId="urn:microsoft.com/office/officeart/2008/layout/AscendingPictureAccentProcess"/>
    <dgm:cxn modelId="{FE0AD9D9-97A0-45CC-8FFE-C0ECD31F22D4}" type="presOf" srcId="{BFAB7838-A473-4646-A6B6-AE48EDBAD8D3}" destId="{2E201407-D5D5-E54C-84E0-604DE500BFDB}" srcOrd="0" destOrd="0" presId="urn:microsoft.com/office/officeart/2008/layout/AscendingPictureAccentProcess"/>
    <dgm:cxn modelId="{E34F4049-2796-4DE9-A9EF-DF0603C7007C}" srcId="{56D75AFB-FB34-451F-82D2-C82633CF1199}" destId="{00AA98BE-97DE-41E4-84F5-F1A05ED66521}" srcOrd="0" destOrd="0" parTransId="{47982854-21E0-45E0-A6A8-F170A60C7237}" sibTransId="{368AD2D2-622B-45E8-85BC-AAB850DFDB9F}"/>
    <dgm:cxn modelId="{8EA0B667-F1AC-4E51-91BF-BE72C86F4F0E}" type="presOf" srcId="{A55ED359-932B-4130-B7C9-D166F4CB6690}" destId="{E42CD180-309F-9643-A95E-A863540151AC}" srcOrd="0" destOrd="0" presId="urn:microsoft.com/office/officeart/2008/layout/AscendingPictureAccentProcess"/>
    <dgm:cxn modelId="{4865C892-401E-4D0C-8DDA-E8B00401C861}" type="presOf" srcId="{9C278590-1715-4C51-8989-7A8C0547B486}" destId="{4BD2D1CE-559A-FF42-BD05-03FFF4AA92C5}"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7C040B26-316F-49E6-A2E0-5A332B7FE680}" type="presOf" srcId="{78E5CB27-7100-4702-AE02-A222711F6557}" destId="{63C3A6A6-8B61-4B90-AE20-9960C1D286C0}" srcOrd="0" destOrd="0" presId="urn:microsoft.com/office/officeart/2008/layout/AscendingPictureAccentProcess"/>
    <dgm:cxn modelId="{AB54285A-035F-4130-BFD9-DDB9E139C680}" type="presOf" srcId="{B45FAB82-5500-4807-82F9-72099052664E}" destId="{EB4DBAA9-EDF0-4CDC-828F-92FF5E1D6269}" srcOrd="0" destOrd="0" presId="urn:microsoft.com/office/officeart/2008/layout/AscendingPictureAccentProcess"/>
    <dgm:cxn modelId="{02AF5B11-54DD-484F-A9CC-DDA921921061}" type="presOf" srcId="{F85CFA82-8517-D94B-90BF-F1B95BDABAFE}" destId="{D206BF6A-72A4-F84D-8493-AED22453477F}" srcOrd="0" destOrd="0" presId="urn:microsoft.com/office/officeart/2008/layout/AscendingPictureAccentProcess"/>
    <dgm:cxn modelId="{EB50C060-8BAC-4661-962A-1204AF2143E6}" type="presOf" srcId="{368AD2D2-622B-45E8-85BC-AAB850DFDB9F}" destId="{899B709E-F16C-47CD-9C2B-FACFFE8442FB}"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94CC1FBF-CDAC-474D-9042-B2AC4E47B586}" type="presOf" srcId="{56D75AFB-FB34-451F-82D2-C82633CF1199}" destId="{385519B3-E4AB-495A-8C7A-E47CD13D1B95}" srcOrd="0" destOrd="0" presId="urn:microsoft.com/office/officeart/2008/layout/AscendingPictureAccentProcess"/>
    <dgm:cxn modelId="{C30B2504-C172-4BE0-9720-4E9B7585541B}" type="presParOf" srcId="{385519B3-E4AB-495A-8C7A-E47CD13D1B95}" destId="{43438574-B57B-4E30-B219-C9E3DBB14CC3}" srcOrd="0" destOrd="0" presId="urn:microsoft.com/office/officeart/2008/layout/AscendingPictureAccentProcess"/>
    <dgm:cxn modelId="{898DA774-0C9E-4F58-BFA4-A702DF68D8FA}" type="presParOf" srcId="{385519B3-E4AB-495A-8C7A-E47CD13D1B95}" destId="{32B534C2-8E99-4EA6-AE1A-43782685005F}" srcOrd="1" destOrd="0" presId="urn:microsoft.com/office/officeart/2008/layout/AscendingPictureAccentProcess"/>
    <dgm:cxn modelId="{D5DF66A5-7E62-4498-99DC-A552D53DA15D}" type="presParOf" srcId="{385519B3-E4AB-495A-8C7A-E47CD13D1B95}" destId="{1BCDDC43-B9BB-4F33-9757-FF0A01EEC739}" srcOrd="2" destOrd="0" presId="urn:microsoft.com/office/officeart/2008/layout/AscendingPictureAccentProcess"/>
    <dgm:cxn modelId="{D9A11A24-C3BA-4F98-95FF-59099D9818D1}" type="presParOf" srcId="{385519B3-E4AB-495A-8C7A-E47CD13D1B95}" destId="{F1DB478B-E346-4020-9FFE-186F970F9D6E}" srcOrd="3" destOrd="0" presId="urn:microsoft.com/office/officeart/2008/layout/AscendingPictureAccentProcess"/>
    <dgm:cxn modelId="{47B3C98D-E10C-4A65-88F8-4AD946D3AB98}" type="presParOf" srcId="{385519B3-E4AB-495A-8C7A-E47CD13D1B95}" destId="{200F1A6C-51CD-475C-A6FB-7EA96FDB377D}" srcOrd="4" destOrd="0" presId="urn:microsoft.com/office/officeart/2008/layout/AscendingPictureAccentProcess"/>
    <dgm:cxn modelId="{DB694A51-05A3-4B2A-86C7-E3C8DCEAE778}" type="presParOf" srcId="{385519B3-E4AB-495A-8C7A-E47CD13D1B95}" destId="{783CB819-4140-4ADE-A35D-706DF8828BE1}" srcOrd="5" destOrd="0" presId="urn:microsoft.com/office/officeart/2008/layout/AscendingPictureAccentProcess"/>
    <dgm:cxn modelId="{F0F344C4-3CFC-4F3C-90C9-F93A2B28A067}" type="presParOf" srcId="{385519B3-E4AB-495A-8C7A-E47CD13D1B95}" destId="{2906491A-1A89-412F-99F8-172CA22074D4}" srcOrd="6" destOrd="0" presId="urn:microsoft.com/office/officeart/2008/layout/AscendingPictureAccentProcess"/>
    <dgm:cxn modelId="{06B25D5E-4F01-42AB-B10A-5F98E8F1D469}" type="presParOf" srcId="{385519B3-E4AB-495A-8C7A-E47CD13D1B95}" destId="{0E7318CB-BE94-4393-90F3-37FA35893EB3}" srcOrd="7" destOrd="0" presId="urn:microsoft.com/office/officeart/2008/layout/AscendingPictureAccentProcess"/>
    <dgm:cxn modelId="{E3E836C1-F58E-4D13-B08D-F0385F6DD423}" type="presParOf" srcId="{385519B3-E4AB-495A-8C7A-E47CD13D1B95}" destId="{3308099F-522F-A54E-B5CB-A107B7E4D593}" srcOrd="8" destOrd="0" presId="urn:microsoft.com/office/officeart/2008/layout/AscendingPictureAccentProcess"/>
    <dgm:cxn modelId="{759DB412-06E2-4E30-9845-D6437748189C}" type="presParOf" srcId="{385519B3-E4AB-495A-8C7A-E47CD13D1B95}" destId="{67B71CF3-1FD7-BD4E-AEC5-F4A90AEA535E}" srcOrd="9" destOrd="0" presId="urn:microsoft.com/office/officeart/2008/layout/AscendingPictureAccentProcess"/>
    <dgm:cxn modelId="{9D7DF4E9-A22B-448A-BAC4-C1768749B43A}" type="presParOf" srcId="{385519B3-E4AB-495A-8C7A-E47CD13D1B95}" destId="{41B74BF7-6E58-3B42-B3BD-C9D30DAF3A29}" srcOrd="10" destOrd="0" presId="urn:microsoft.com/office/officeart/2008/layout/AscendingPictureAccentProcess"/>
    <dgm:cxn modelId="{2EC334DA-AF8F-4AF1-85F5-C4998FE49B27}" type="presParOf" srcId="{385519B3-E4AB-495A-8C7A-E47CD13D1B95}" destId="{EC3AEF42-AC5B-4155-ADA1-DB567EF2E005}" srcOrd="11" destOrd="0" presId="urn:microsoft.com/office/officeart/2008/layout/AscendingPictureAccentProcess"/>
    <dgm:cxn modelId="{1EBD6631-9D94-44EF-A752-ED0B6CA0CA41}" type="presParOf" srcId="{385519B3-E4AB-495A-8C7A-E47CD13D1B95}" destId="{023CD481-4D9C-41D7-89D4-EAABD9E6167A}" srcOrd="12" destOrd="0" presId="urn:microsoft.com/office/officeart/2008/layout/AscendingPictureAccentProcess"/>
    <dgm:cxn modelId="{AC914AC6-2A93-435E-A1A1-FA7416A1B405}" type="presParOf" srcId="{385519B3-E4AB-495A-8C7A-E47CD13D1B95}" destId="{1A05DF9C-FF66-4E9B-A47B-1ECF64142A43}" srcOrd="13" destOrd="0" presId="urn:microsoft.com/office/officeart/2008/layout/AscendingPictureAccentProcess"/>
    <dgm:cxn modelId="{CC8F4569-D728-44AF-B496-F6DF81F72E59}" type="presParOf" srcId="{385519B3-E4AB-495A-8C7A-E47CD13D1B95}" destId="{D97C2F45-7986-4E6A-944E-241E75496FDE}" srcOrd="14" destOrd="0" presId="urn:microsoft.com/office/officeart/2008/layout/AscendingPictureAccentProcess"/>
    <dgm:cxn modelId="{03B157A9-9916-4986-A05D-B646223BBDED}" type="presParOf" srcId="{385519B3-E4AB-495A-8C7A-E47CD13D1B95}" destId="{11B9FCF2-2E9C-4564-8F38-7C74CF8A418A}" srcOrd="15" destOrd="0" presId="urn:microsoft.com/office/officeart/2008/layout/AscendingPictureAccentProcess"/>
    <dgm:cxn modelId="{4DD23E41-88F8-49AE-91AF-0D9B23DB4CB7}" type="presParOf" srcId="{385519B3-E4AB-495A-8C7A-E47CD13D1B95}" destId="{F70D758B-CAC7-48FD-BE29-C1AB80DBAF5E}" srcOrd="16" destOrd="0" presId="urn:microsoft.com/office/officeart/2008/layout/AscendingPictureAccentProcess"/>
    <dgm:cxn modelId="{7C04CB5E-703D-40F6-AB6B-97C572C6D6FD}" type="presParOf" srcId="{385519B3-E4AB-495A-8C7A-E47CD13D1B95}" destId="{F54D7F8E-A475-4A4F-93B8-49DDB1E288F9}" srcOrd="17" destOrd="0" presId="urn:microsoft.com/office/officeart/2008/layout/AscendingPictureAccentProcess"/>
    <dgm:cxn modelId="{4F24DA1F-6375-4EB5-81DB-B2B5F3AF090F}" type="presParOf" srcId="{385519B3-E4AB-495A-8C7A-E47CD13D1B95}" destId="{C836E90C-72AB-4272-B4AA-19DC884C125F}" srcOrd="18" destOrd="0" presId="urn:microsoft.com/office/officeart/2008/layout/AscendingPictureAccentProcess"/>
    <dgm:cxn modelId="{FB66CA13-F969-4B43-863E-2FA89987740C}" type="presParOf" srcId="{385519B3-E4AB-495A-8C7A-E47CD13D1B95}" destId="{FE7FC9FD-88AA-491E-A504-B8A6DD6970A4}" srcOrd="19" destOrd="0" presId="urn:microsoft.com/office/officeart/2008/layout/AscendingPictureAccentProcess"/>
    <dgm:cxn modelId="{8942F9F3-B69F-4564-A126-31890C8218A3}" type="presParOf" srcId="{FE7FC9FD-88AA-491E-A504-B8A6DD6970A4}" destId="{899B709E-F16C-47CD-9C2B-FACFFE8442FB}" srcOrd="0" destOrd="0" presId="urn:microsoft.com/office/officeart/2008/layout/AscendingPictureAccentProcess"/>
    <dgm:cxn modelId="{B30212AD-8A3E-452B-8F27-67CDF55F3581}" type="presParOf" srcId="{385519B3-E4AB-495A-8C7A-E47CD13D1B95}" destId="{ED59EDCE-5231-7A4E-A089-2EE1A2A24632}" srcOrd="20" destOrd="0" presId="urn:microsoft.com/office/officeart/2008/layout/AscendingPictureAccentProcess"/>
    <dgm:cxn modelId="{0BDC31F0-26D1-4AA1-AF6C-9BA0816E183F}" type="presParOf" srcId="{385519B3-E4AB-495A-8C7A-E47CD13D1B95}" destId="{EC11D74E-30EB-D744-8B2F-C7FD7C2736CC}" srcOrd="21" destOrd="0" presId="urn:microsoft.com/office/officeart/2008/layout/AscendingPictureAccentProcess"/>
    <dgm:cxn modelId="{D32387D4-154C-4473-A3B4-2E60343DBB35}" type="presParOf" srcId="{EC11D74E-30EB-D744-8B2F-C7FD7C2736CC}" destId="{2DF414AC-092D-E74B-8080-A83386A06157}" srcOrd="0" destOrd="0" presId="urn:microsoft.com/office/officeart/2008/layout/AscendingPictureAccentProcess"/>
    <dgm:cxn modelId="{907E09F4-3F6F-4C71-ABBF-DC7A381CB561}" type="presParOf" srcId="{385519B3-E4AB-495A-8C7A-E47CD13D1B95}" destId="{D206BF6A-72A4-F84D-8493-AED22453477F}" srcOrd="22" destOrd="0" presId="urn:microsoft.com/office/officeart/2008/layout/AscendingPictureAccentProcess"/>
    <dgm:cxn modelId="{A7F5616F-88F5-419B-8773-E67196F15795}" type="presParOf" srcId="{385519B3-E4AB-495A-8C7A-E47CD13D1B95}" destId="{C1BB474A-7897-DF4A-B5F1-76204EDE4995}" srcOrd="23" destOrd="0" presId="urn:microsoft.com/office/officeart/2008/layout/AscendingPictureAccentProcess"/>
    <dgm:cxn modelId="{3DED7033-8E51-4A79-9F00-C1F4A612867C}" type="presParOf" srcId="{C1BB474A-7897-DF4A-B5F1-76204EDE4995}" destId="{2E201407-D5D5-E54C-84E0-604DE500BFDB}" srcOrd="0" destOrd="0" presId="urn:microsoft.com/office/officeart/2008/layout/AscendingPictureAccentProcess"/>
    <dgm:cxn modelId="{5B10E3C5-B8C8-4F2E-8F52-32C0D83D7FAE}" type="presParOf" srcId="{385519B3-E4AB-495A-8C7A-E47CD13D1B95}" destId="{E42CD180-309F-9643-A95E-A863540151AC}" srcOrd="24" destOrd="0" presId="urn:microsoft.com/office/officeart/2008/layout/AscendingPictureAccentProcess"/>
    <dgm:cxn modelId="{94D2183E-CB84-44D7-BE0C-F62A4ECE7B71}" type="presParOf" srcId="{385519B3-E4AB-495A-8C7A-E47CD13D1B95}" destId="{BB4F8E24-97A9-1249-9260-2A720A258B8D}" srcOrd="25" destOrd="0" presId="urn:microsoft.com/office/officeart/2008/layout/AscendingPictureAccentProcess"/>
    <dgm:cxn modelId="{1570DA57-D03C-4D6D-AA0A-D88C0B357830}" type="presParOf" srcId="{BB4F8E24-97A9-1249-9260-2A720A258B8D}" destId="{63C3A6A6-8B61-4B90-AE20-9960C1D286C0}" srcOrd="0" destOrd="0" presId="urn:microsoft.com/office/officeart/2008/layout/AscendingPictureAccentProcess"/>
    <dgm:cxn modelId="{C0DA92CA-64EE-4A0A-8347-F6E92DFFA2B4}" type="presParOf" srcId="{385519B3-E4AB-495A-8C7A-E47CD13D1B95}" destId="{972E3101-7953-6047-9478-0497DA7AFCCA}" srcOrd="26" destOrd="0" presId="urn:microsoft.com/office/officeart/2008/layout/AscendingPictureAccentProcess"/>
    <dgm:cxn modelId="{DC335E3F-9FCA-4224-A1C9-8ABF2F04F931}" type="presParOf" srcId="{385519B3-E4AB-495A-8C7A-E47CD13D1B95}" destId="{3FA4A177-9189-174A-8C8B-151F468E26BA}" srcOrd="27" destOrd="0" presId="urn:microsoft.com/office/officeart/2008/layout/AscendingPictureAccentProcess"/>
    <dgm:cxn modelId="{AD1801A9-52A4-4206-8903-1935D4ADF938}" type="presParOf" srcId="{3FA4A177-9189-174A-8C8B-151F468E26BA}" destId="{959964D3-E441-4A66-9B9E-F9924413FDA8}" srcOrd="0" destOrd="0" presId="urn:microsoft.com/office/officeart/2008/layout/AscendingPictureAccentProcess"/>
    <dgm:cxn modelId="{7520A829-8CC5-45DC-A35E-7CA8580F34AF}" type="presParOf" srcId="{385519B3-E4AB-495A-8C7A-E47CD13D1B95}" destId="{4BD2D1CE-559A-FF42-BD05-03FFF4AA92C5}" srcOrd="28" destOrd="0" presId="urn:microsoft.com/office/officeart/2008/layout/AscendingPictureAccentProcess"/>
    <dgm:cxn modelId="{30163CA5-B07B-40CD-83D8-59B42EF3695D}" type="presParOf" srcId="{385519B3-E4AB-495A-8C7A-E47CD13D1B95}" destId="{A2305260-BF0A-2140-AB80-8DAA0FFCA1DA}" srcOrd="29" destOrd="0" presId="urn:microsoft.com/office/officeart/2008/layout/AscendingPictureAccentProcess"/>
    <dgm:cxn modelId="{84F785CC-8977-49F2-A9EE-C9B5C8F5878F}" type="presParOf" srcId="{A2305260-BF0A-2140-AB80-8DAA0FFCA1DA}" destId="{EB4DBAA9-EDF0-4CDC-828F-92FF5E1D6269}" srcOrd="0" destOrd="0" presId="urn:microsoft.com/office/officeart/2008/layout/AscendingPictureAccentProcess"/>
    <dgm:cxn modelId="{D0683143-1B54-4991-BF11-0DF32508171A}" type="presParOf" srcId="{385519B3-E4AB-495A-8C7A-E47CD13D1B95}" destId="{BB292BDD-1B8E-A143-8E24-ECC051238548}" srcOrd="30" destOrd="0" presId="urn:microsoft.com/office/officeart/2008/layout/AscendingPictureAccentProcess"/>
    <dgm:cxn modelId="{348E3A67-76A5-4680-B4C0-9B0A80502EE1}" type="presParOf" srcId="{385519B3-E4AB-495A-8C7A-E47CD13D1B95}" destId="{A575035C-E96F-5140-82C8-24174E6E0D71}" srcOrd="31" destOrd="0" presId="urn:microsoft.com/office/officeart/2008/layout/AscendingPictureAccentProcess"/>
    <dgm:cxn modelId="{E8BE4BA9-596D-4E85-85CF-522A273205D9}"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solidFill>
          <a:srgbClr val="00B050"/>
        </a:solidFill>
      </dgm:spPr>
      <dgm:t>
        <a:bodyPr/>
        <a:lstStyle/>
        <a:p>
          <a:r>
            <a:rPr lang="es-ES" sz="1400" dirty="0" smtClean="0"/>
            <a:t>Aprueba procedimiento de notificación de peligros voluntaria</a:t>
          </a:r>
          <a:endParaRPr lang="es-PE" sz="1400" dirty="0" smtClean="0"/>
        </a:p>
      </dgm:t>
    </dgm:pt>
    <dgm:pt modelId="{34AA6D52-5800-4456-9D0C-2C1F38716AD7}" type="parTrans" cxnId="{1CEC3423-7FA1-4310-A7EB-76C89FA9EBFA}">
      <dgm:prSet/>
      <dgm:spPr/>
      <dgm:t>
        <a:bodyPr/>
        <a:lstStyle/>
        <a:p>
          <a:endParaRPr lang="es-PE" sz="1400"/>
        </a:p>
      </dgm:t>
    </dgm:pt>
    <dgm:pt modelId="{FBD481B4-0435-421D-9011-C756B8C309CC}" type="sibTrans" cxnId="{1CEC3423-7FA1-4310-A7EB-76C89FA9EBFA}">
      <dgm:prSet custT="1"/>
      <dgm:spPr>
        <a:solidFill>
          <a:schemeClr val="accent4">
            <a:lumMod val="75000"/>
            <a:alpha val="90000"/>
          </a:schemeClr>
        </a:solidFill>
      </dgm:spPr>
      <dgm:t>
        <a:bodyPr/>
        <a:lstStyle/>
        <a:p>
          <a:endParaRPr lang="es-PE" sz="1400"/>
        </a:p>
      </dgm:t>
    </dgm:pt>
    <dgm:pt modelId="{8A3BD997-4F39-405A-B96C-6D385C222593}">
      <dgm:prSet phldrT="[Text]" custT="1"/>
      <dgm:spPr>
        <a:solidFill>
          <a:srgbClr val="00B050"/>
        </a:solidFill>
      </dgm:spPr>
      <dgm:t>
        <a:bodyPr/>
        <a:lstStyle/>
        <a:p>
          <a:r>
            <a:rPr lang="es-ES" sz="1400" dirty="0" smtClean="0"/>
            <a:t>Aprueba procedimiento de gestión de riesgo</a:t>
          </a:r>
          <a:endParaRPr lang="es-PE" sz="1400" dirty="0" smtClean="0"/>
        </a:p>
      </dgm:t>
    </dgm:pt>
    <dgm:pt modelId="{955A3B76-9FB3-45D5-B08A-D756DE95C44E}" type="parTrans" cxnId="{8B85E6AF-F52C-4800-B43C-9B78D65CFC9C}">
      <dgm:prSet/>
      <dgm:spPr/>
      <dgm:t>
        <a:bodyPr/>
        <a:lstStyle/>
        <a:p>
          <a:endParaRPr lang="es-PE" sz="1400"/>
        </a:p>
      </dgm:t>
    </dgm:pt>
    <dgm:pt modelId="{E46256BC-009E-46AA-AACB-D9CAE88B1B25}" type="sibTrans" cxnId="{8B85E6AF-F52C-4800-B43C-9B78D65CFC9C}">
      <dgm:prSet custT="1"/>
      <dgm:spPr>
        <a:solidFill>
          <a:schemeClr val="accent4">
            <a:lumMod val="75000"/>
            <a:alpha val="90000"/>
          </a:schemeClr>
        </a:solidFill>
      </dgm:spPr>
      <dgm:t>
        <a:bodyPr/>
        <a:lstStyle/>
        <a:p>
          <a:endParaRPr lang="es-PE" sz="1400"/>
        </a:p>
      </dgm:t>
    </dgm:pt>
    <dgm:pt modelId="{1E42D613-5FF5-434E-B6AA-D6F074AC311A}">
      <dgm:prSet phldrT="[Text]" custT="1"/>
      <dgm:spPr>
        <a:solidFill>
          <a:srgbClr val="00B050"/>
        </a:solidFill>
      </dgm:spPr>
      <dgm:t>
        <a:bodyPr/>
        <a:lstStyle/>
        <a:p>
          <a:r>
            <a:rPr lang="es-ES" sz="1400" dirty="0" smtClean="0"/>
            <a:t>Aprueba procedimiento de notificación e investigación de sucesos</a:t>
          </a:r>
          <a:endParaRPr lang="es-PE" sz="1400" dirty="0" smtClean="0"/>
        </a:p>
      </dgm:t>
    </dgm:pt>
    <dgm:pt modelId="{47719E63-8B71-40B8-A631-F40CBD31EDE8}" type="parTrans" cxnId="{F892E711-EFAC-4F10-9E02-F85A55B2607B}">
      <dgm:prSet/>
      <dgm:spPr/>
      <dgm:t>
        <a:bodyPr/>
        <a:lstStyle/>
        <a:p>
          <a:endParaRPr lang="es-PE" sz="1400"/>
        </a:p>
      </dgm:t>
    </dgm:pt>
    <dgm:pt modelId="{14B3B903-6591-48A6-AD3B-5724D0B6AD7E}" type="sibTrans" cxnId="{F892E711-EFAC-4F10-9E02-F85A55B2607B}">
      <dgm:prSet custT="1"/>
      <dgm:spPr>
        <a:solidFill>
          <a:schemeClr val="accent4">
            <a:lumMod val="75000"/>
            <a:alpha val="90000"/>
          </a:schemeClr>
        </a:solidFill>
      </dgm:spPr>
      <dgm:t>
        <a:bodyPr/>
        <a:lstStyle/>
        <a:p>
          <a:endParaRPr lang="es-PE" sz="1400"/>
        </a:p>
      </dgm:t>
    </dgm:pt>
    <dgm:pt modelId="{62520A07-24FC-49F0-9B13-6ADEE87873C0}">
      <dgm:prSet phldrT="[Text]" custT="1"/>
      <dgm:spPr>
        <a:solidFill>
          <a:srgbClr val="00B050"/>
        </a:solidFill>
      </dgm:spPr>
      <dgm:t>
        <a:bodyPr/>
        <a:lstStyle/>
        <a:p>
          <a:r>
            <a:rPr lang="es-ES" sz="1400" dirty="0" smtClean="0"/>
            <a:t>Aprueba procedimiento de gestión del cambio</a:t>
          </a:r>
          <a:endParaRPr lang="es-PE" sz="1400" dirty="0" smtClean="0"/>
        </a:p>
      </dgm:t>
    </dgm:pt>
    <dgm:pt modelId="{E29FBF53-7FFE-4E1C-B4A1-1E4E37E9A666}" type="parTrans" cxnId="{0FF6F45E-D0A0-44BB-AD3B-1AEE1CA17D73}">
      <dgm:prSet/>
      <dgm:spPr/>
      <dgm:t>
        <a:bodyPr/>
        <a:lstStyle/>
        <a:p>
          <a:endParaRPr lang="es-PE" sz="1400"/>
        </a:p>
      </dgm:t>
    </dgm:pt>
    <dgm:pt modelId="{44A9EDF0-5E88-44BA-B442-A4E5EAA75D35}" type="sibTrans" cxnId="{0FF6F45E-D0A0-44BB-AD3B-1AEE1CA17D73}">
      <dgm:prSet custT="1"/>
      <dgm:spPr>
        <a:solidFill>
          <a:schemeClr val="tx1">
            <a:lumMod val="75000"/>
            <a:alpha val="90000"/>
          </a:schemeClr>
        </a:solidFill>
      </dgm:spPr>
      <dgm:t>
        <a:bodyPr/>
        <a:lstStyle/>
        <a:p>
          <a:endParaRPr lang="es-PE" sz="1400"/>
        </a:p>
      </dgm:t>
    </dgm:pt>
    <dgm:pt modelId="{791FBC36-A496-2F47-AECA-6054C9E75016}">
      <dgm:prSet phldrT="[Text]" custT="1"/>
      <dgm:spPr>
        <a:solidFill>
          <a:srgbClr val="00B050"/>
        </a:solidFill>
      </dgm:spPr>
      <dgm:t>
        <a:bodyPr/>
        <a:lstStyle/>
        <a:p>
          <a:r>
            <a:rPr lang="es-ES" sz="1400" dirty="0" smtClean="0"/>
            <a:t>Aprueba SPI de alto impacto,  recopilación de datos, alertas y configuración de objetivos</a:t>
          </a:r>
          <a:endParaRPr lang="es-PE" sz="1400" dirty="0" smtClean="0"/>
        </a:p>
      </dgm:t>
    </dgm:pt>
    <dgm:pt modelId="{E4EA9328-E6D1-D443-984E-61592F8D12E5}" type="parTrans" cxnId="{A285B531-04D2-8048-9CF6-B3D89A63BFA0}">
      <dgm:prSet/>
      <dgm:spPr/>
      <dgm:t>
        <a:bodyPr/>
        <a:lstStyle/>
        <a:p>
          <a:endParaRPr lang="es-ES" sz="1400"/>
        </a:p>
      </dgm:t>
    </dgm:pt>
    <dgm:pt modelId="{A05C75EF-F1EF-C549-BEB9-B8D7E19EE215}" type="sibTrans" cxnId="{A285B531-04D2-8048-9CF6-B3D89A63BFA0}">
      <dgm:prSet/>
      <dgm:spPr/>
      <dgm:t>
        <a:bodyPr/>
        <a:lstStyle/>
        <a:p>
          <a:endParaRPr lang="es-ES" sz="14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custScaleY="114358" custLinFactNeighborY="2580">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6550006A-1BC7-4BFA-8B33-433CF90F8D46}" type="presOf" srcId="{8A3BD997-4F39-405A-B96C-6D385C222593}" destId="{9208DE9E-C2B3-2E4D-88AC-36D8596419E6}"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389FBE22-6208-4FCA-8A12-F3AA9B2570D6}" type="presOf" srcId="{14B3B903-6591-48A6-AD3B-5724D0B6AD7E}" destId="{14FDC54C-C74E-3548-A530-1965F555F1A8}" srcOrd="0" destOrd="0" presId="urn:microsoft.com/office/officeart/2005/8/layout/vProcess5"/>
    <dgm:cxn modelId="{F6788886-54FD-40C0-A6FD-69FD07BAAB70}" type="presOf" srcId="{1E42D613-5FF5-434E-B6AA-D6F074AC311A}" destId="{89ACD91F-715B-A441-A33F-A73BDCED0891}" srcOrd="1" destOrd="0" presId="urn:microsoft.com/office/officeart/2005/8/layout/vProcess5"/>
    <dgm:cxn modelId="{C0C6467D-971E-42ED-A0EC-98EB6CF6E467}" type="presOf" srcId="{1E42D613-5FF5-434E-B6AA-D6F074AC311A}" destId="{E93B782C-5B77-F344-8150-F4A51EFF7574}" srcOrd="0"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62E0334F-176B-4E26-BB7B-DDCBC76ACC66}" type="presOf" srcId="{62520A07-24FC-49F0-9B13-6ADEE87873C0}" destId="{3E1A938D-0CA8-A04B-BB46-37BA28B2549E}" srcOrd="1" destOrd="0" presId="urn:microsoft.com/office/officeart/2005/8/layout/vProcess5"/>
    <dgm:cxn modelId="{40AC3313-E90F-4805-82B7-D727373BCD05}" type="presOf" srcId="{62520A07-24FC-49F0-9B13-6ADEE87873C0}" destId="{327D7825-01EB-FA41-A7FF-2F5716C45490}" srcOrd="0" destOrd="0" presId="urn:microsoft.com/office/officeart/2005/8/layout/vProcess5"/>
    <dgm:cxn modelId="{1CEC3423-7FA1-4310-A7EB-76C89FA9EBFA}" srcId="{57780B04-CE4D-4907-B8D4-935114C3E6AB}" destId="{97D0E230-5D0E-445B-91E2-5DAEBF46990A}" srcOrd="0" destOrd="0" parTransId="{34AA6D52-5800-4456-9D0C-2C1F38716AD7}" sibTransId="{FBD481B4-0435-421D-9011-C756B8C309CC}"/>
    <dgm:cxn modelId="{F16B9B38-0594-414F-A588-39A3769DBCA7}" type="presOf" srcId="{44A9EDF0-5E88-44BA-B442-A4E5EAA75D35}" destId="{29825E87-1580-7C4C-A7A4-53FD9D13865D}" srcOrd="0" destOrd="0" presId="urn:microsoft.com/office/officeart/2005/8/layout/vProcess5"/>
    <dgm:cxn modelId="{2EACDDCA-854A-48BE-872A-F5672781A5FF}" type="presOf" srcId="{E46256BC-009E-46AA-AACB-D9CAE88B1B25}" destId="{A50A1F1D-2600-4244-A355-76807A282C1E}" srcOrd="0" destOrd="0" presId="urn:microsoft.com/office/officeart/2005/8/layout/vProcess5"/>
    <dgm:cxn modelId="{5CD50156-96A1-49DE-BC9F-49BA31D5A2E5}" type="presOf" srcId="{FBD481B4-0435-421D-9011-C756B8C309CC}" destId="{78B3EAA8-E6EA-F040-BE97-C4A75DCCDA32}" srcOrd="0" destOrd="0" presId="urn:microsoft.com/office/officeart/2005/8/layout/vProcess5"/>
    <dgm:cxn modelId="{5A0A3541-8D48-4ABA-A4BE-9E32F22EE78B}"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2926F116-556F-45C8-AC7B-2B7BAC467908}" type="presOf" srcId="{791FBC36-A496-2F47-AECA-6054C9E75016}" destId="{58F50AB9-09BF-1B46-89FC-F910DBA01E2C}" srcOrd="1" destOrd="0" presId="urn:microsoft.com/office/officeart/2005/8/layout/vProcess5"/>
    <dgm:cxn modelId="{8CD10E7C-EEBB-435A-89E4-F1B984BEA048}" type="presOf" srcId="{57780B04-CE4D-4907-B8D4-935114C3E6AB}" destId="{68423E0F-B209-40E8-96BE-6AAAB4BBC838}" srcOrd="0" destOrd="0" presId="urn:microsoft.com/office/officeart/2005/8/layout/vProcess5"/>
    <dgm:cxn modelId="{B6288520-B96B-4CDD-A71B-21E6BC6064DC}" type="presOf" srcId="{97D0E230-5D0E-445B-91E2-5DAEBF46990A}" destId="{00E76FEF-5529-4640-9692-D0CFC52D6A09}" srcOrd="1" destOrd="0" presId="urn:microsoft.com/office/officeart/2005/8/layout/vProcess5"/>
    <dgm:cxn modelId="{310AEAAB-25B9-443A-A527-01E0ABCD939C}" type="presOf" srcId="{791FBC36-A496-2F47-AECA-6054C9E75016}" destId="{3D6956D6-AB6C-7B4F-9F7B-92CD4ADA8D38}" srcOrd="0" destOrd="0" presId="urn:microsoft.com/office/officeart/2005/8/layout/vProcess5"/>
    <dgm:cxn modelId="{8460C2FB-5CDA-42AC-A49F-73862949348D}" type="presOf" srcId="{8A3BD997-4F39-405A-B96C-6D385C222593}" destId="{9EC96724-A608-AE4A-A63D-CA4D46B0DE9C}" srcOrd="0"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75F53123-F67F-49E6-B8DC-9E3FEE7EAF8A}" type="presParOf" srcId="{68423E0F-B209-40E8-96BE-6AAAB4BBC838}" destId="{2274282E-E061-4DEC-B5F4-95A3AF5A202E}" srcOrd="0" destOrd="0" presId="urn:microsoft.com/office/officeart/2005/8/layout/vProcess5"/>
    <dgm:cxn modelId="{D1C2BB85-A687-4619-B92E-640799BACC6F}" type="presParOf" srcId="{68423E0F-B209-40E8-96BE-6AAAB4BBC838}" destId="{CD30F9A5-1C61-B849-AB27-C0171785A122}" srcOrd="1" destOrd="0" presId="urn:microsoft.com/office/officeart/2005/8/layout/vProcess5"/>
    <dgm:cxn modelId="{7A516080-4607-4875-9BB1-F81A97090F5A}" type="presParOf" srcId="{68423E0F-B209-40E8-96BE-6AAAB4BBC838}" destId="{9EC96724-A608-AE4A-A63D-CA4D46B0DE9C}" srcOrd="2" destOrd="0" presId="urn:microsoft.com/office/officeart/2005/8/layout/vProcess5"/>
    <dgm:cxn modelId="{94D0DFF0-2AC5-4D8A-900C-9CA6DD8B77C5}" type="presParOf" srcId="{68423E0F-B209-40E8-96BE-6AAAB4BBC838}" destId="{E93B782C-5B77-F344-8150-F4A51EFF7574}" srcOrd="3" destOrd="0" presId="urn:microsoft.com/office/officeart/2005/8/layout/vProcess5"/>
    <dgm:cxn modelId="{350BDB64-B410-4800-A7D5-8652FA5A22EF}" type="presParOf" srcId="{68423E0F-B209-40E8-96BE-6AAAB4BBC838}" destId="{327D7825-01EB-FA41-A7FF-2F5716C45490}" srcOrd="4" destOrd="0" presId="urn:microsoft.com/office/officeart/2005/8/layout/vProcess5"/>
    <dgm:cxn modelId="{6A650B92-308D-488E-81DE-D94CE1902882}" type="presParOf" srcId="{68423E0F-B209-40E8-96BE-6AAAB4BBC838}" destId="{3D6956D6-AB6C-7B4F-9F7B-92CD4ADA8D38}" srcOrd="5" destOrd="0" presId="urn:microsoft.com/office/officeart/2005/8/layout/vProcess5"/>
    <dgm:cxn modelId="{6CA7DCA5-1CD8-46A1-A78A-85C05CD9CCB0}" type="presParOf" srcId="{68423E0F-B209-40E8-96BE-6AAAB4BBC838}" destId="{78B3EAA8-E6EA-F040-BE97-C4A75DCCDA32}" srcOrd="6" destOrd="0" presId="urn:microsoft.com/office/officeart/2005/8/layout/vProcess5"/>
    <dgm:cxn modelId="{1E3BC661-F079-4B4E-A05B-49082CA4B6EF}" type="presParOf" srcId="{68423E0F-B209-40E8-96BE-6AAAB4BBC838}" destId="{A50A1F1D-2600-4244-A355-76807A282C1E}" srcOrd="7" destOrd="0" presId="urn:microsoft.com/office/officeart/2005/8/layout/vProcess5"/>
    <dgm:cxn modelId="{EC15CA4E-2FD2-4731-B37A-EED45154B855}" type="presParOf" srcId="{68423E0F-B209-40E8-96BE-6AAAB4BBC838}" destId="{14FDC54C-C74E-3548-A530-1965F555F1A8}" srcOrd="8" destOrd="0" presId="urn:microsoft.com/office/officeart/2005/8/layout/vProcess5"/>
    <dgm:cxn modelId="{7E699FFD-FFD4-4AC1-A992-16DCCB85AEE6}" type="presParOf" srcId="{68423E0F-B209-40E8-96BE-6AAAB4BBC838}" destId="{29825E87-1580-7C4C-A7A4-53FD9D13865D}" srcOrd="9" destOrd="0" presId="urn:microsoft.com/office/officeart/2005/8/layout/vProcess5"/>
    <dgm:cxn modelId="{42AD15F0-5237-4FC6-AB13-22E8912C5C50}" type="presParOf" srcId="{68423E0F-B209-40E8-96BE-6AAAB4BBC838}" destId="{00E76FEF-5529-4640-9692-D0CFC52D6A09}" srcOrd="10" destOrd="0" presId="urn:microsoft.com/office/officeart/2005/8/layout/vProcess5"/>
    <dgm:cxn modelId="{7861E3D6-07AB-4D6D-9895-1AD7E6DF4E32}" type="presParOf" srcId="{68423E0F-B209-40E8-96BE-6AAAB4BBC838}" destId="{9208DE9E-C2B3-2E4D-88AC-36D8596419E6}" srcOrd="11" destOrd="0" presId="urn:microsoft.com/office/officeart/2005/8/layout/vProcess5"/>
    <dgm:cxn modelId="{584D0E57-570F-4D1C-B6D2-A2F4A733632A}" type="presParOf" srcId="{68423E0F-B209-40E8-96BE-6AAAB4BBC838}" destId="{89ACD91F-715B-A441-A33F-A73BDCED0891}" srcOrd="12" destOrd="0" presId="urn:microsoft.com/office/officeart/2005/8/layout/vProcess5"/>
    <dgm:cxn modelId="{DDF0BCAC-5236-4E3E-AC95-A8537FF78189}" type="presParOf" srcId="{68423E0F-B209-40E8-96BE-6AAAB4BBC838}" destId="{3E1A938D-0CA8-A04B-BB46-37BA28B2549E}" srcOrd="13" destOrd="0" presId="urn:microsoft.com/office/officeart/2005/8/layout/vProcess5"/>
    <dgm:cxn modelId="{F2A466F9-1ED2-4BF3-8051-3C105DAFD309}" type="presParOf" srcId="{68423E0F-B209-40E8-96BE-6AAAB4BBC838}" destId="{58F50AB9-09BF-1B46-89FC-F910DBA01E2C}" srcOrd="14"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solidFill>
          <a:srgbClr val="FF9933"/>
        </a:solidFill>
      </dgm:spPr>
      <dgm:t>
        <a:bodyPr/>
        <a:lstStyle/>
        <a:p>
          <a:r>
            <a:rPr lang="es-PE" sz="1400" dirty="0" smtClean="0"/>
            <a:t>Ejecuta plan de capacitación del SMS</a:t>
          </a:r>
          <a:endParaRPr lang="es-PE" sz="1400" dirty="0"/>
        </a:p>
      </dgm:t>
    </dgm:pt>
    <dgm:pt modelId="{A86BF8D8-7D6B-4A38-ACF8-CEB300E1AA38}" type="parTrans" cxnId="{D4C0ED45-DD44-4016-8D99-3FD12C0E1622}">
      <dgm:prSet/>
      <dgm:spPr/>
      <dgm:t>
        <a:bodyPr/>
        <a:lstStyle/>
        <a:p>
          <a:endParaRPr lang="es-PE" sz="12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200"/>
        </a:p>
      </dgm:t>
    </dgm:pt>
    <dgm:pt modelId="{A0813104-F46C-41A9-8AD1-DED019FEE420}">
      <dgm:prSet phldrT="[Text]" custT="1"/>
      <dgm:spPr>
        <a:solidFill>
          <a:srgbClr val="FF9933"/>
        </a:solidFill>
      </dgm:spPr>
      <dgm:t>
        <a:bodyPr/>
        <a:lstStyle/>
        <a:p>
          <a:r>
            <a:rPr lang="es-PE" sz="1400" dirty="0" smtClean="0"/>
            <a:t>Continua con el plan de capacitación a la OMA en la organización</a:t>
          </a:r>
          <a:endParaRPr lang="es-PE" sz="1400" dirty="0"/>
        </a:p>
      </dgm:t>
    </dgm:pt>
    <dgm:pt modelId="{DF47030C-9DB7-4F2B-A08D-344C41221A94}" type="parTrans" cxnId="{4A9DED94-D4E9-4683-AC0F-49BB73D0725F}">
      <dgm:prSet/>
      <dgm:spPr/>
      <dgm:t>
        <a:bodyPr/>
        <a:lstStyle/>
        <a:p>
          <a:endParaRPr lang="es-PE" sz="12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2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42613" custScaleY="201560" custLinFactNeighborX="-37002" custLinFactNeighborY="-1949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31586" custScaleY="184813" custLinFactNeighborX="-52373" custLinFactNeighborY="-4331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7AFD33A4-1BC7-4122-987A-D4D8DD665A71}" type="presOf" srcId="{196908D2-3011-4091-9723-6C7682592C71}" destId="{9F3A1CBF-5C43-43A0-95D0-461259FC7016}" srcOrd="0" destOrd="0" presId="urn:microsoft.com/office/officeart/2008/layout/AscendingPictureAccentProcess"/>
    <dgm:cxn modelId="{D766AD38-205D-4510-BCAB-30C07E2D286B}" type="presOf" srcId="{2AA9422D-E385-4C91-8611-531FCC403F4D}" destId="{4E9F9E05-E130-4908-9DAF-2EED7D57425F}" srcOrd="0" destOrd="0" presId="urn:microsoft.com/office/officeart/2008/layout/AscendingPictureAccentProcess"/>
    <dgm:cxn modelId="{70620D49-5C1A-4914-84BC-7CA62464493A}" type="presOf" srcId="{CA380802-333B-4DD7-9A74-D1923AAAFE2B}" destId="{70526686-38F1-487C-9EF5-CF48B481BC03}" srcOrd="0" destOrd="0" presId="urn:microsoft.com/office/officeart/2008/layout/AscendingPictureAccentProcess"/>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4A4E85D3-5C5D-4F51-9F33-DB7EA6491214}" type="presOf" srcId="{181340C4-33C9-4245-9A6F-254891F0B896}" destId="{772D5B0B-C03F-4565-B435-7AF05A4887A6}" srcOrd="0" destOrd="0" presId="urn:microsoft.com/office/officeart/2008/layout/AscendingPictureAccentProcess"/>
    <dgm:cxn modelId="{F07F0C9C-AE10-410D-AAD5-C298541A78A6}" type="presOf" srcId="{A0813104-F46C-41A9-8AD1-DED019FEE420}" destId="{85A390BA-C90D-4E67-A259-79BE101DCA57}" srcOrd="0" destOrd="0" presId="urn:microsoft.com/office/officeart/2008/layout/AscendingPictureAccentProcess"/>
    <dgm:cxn modelId="{68CD879A-2668-47F6-857C-145D1040719E}" type="presParOf" srcId="{70526686-38F1-487C-9EF5-CF48B481BC03}" destId="{178E2998-BE80-4EB9-86FD-91AA38C69FEC}" srcOrd="0" destOrd="0" presId="urn:microsoft.com/office/officeart/2008/layout/AscendingPictureAccentProcess"/>
    <dgm:cxn modelId="{4E19F3A4-FF29-4A1D-A459-49A6CEE11998}" type="presParOf" srcId="{70526686-38F1-487C-9EF5-CF48B481BC03}" destId="{2FCAB9EB-157D-4F39-84AF-32E4BBB414DB}" srcOrd="1" destOrd="0" presId="urn:microsoft.com/office/officeart/2008/layout/AscendingPictureAccentProcess"/>
    <dgm:cxn modelId="{9691C463-E6DF-4DCF-BC46-780528C1B90F}" type="presParOf" srcId="{70526686-38F1-487C-9EF5-CF48B481BC03}" destId="{6DC6C5EC-0DCA-42AB-8A9C-14EBA01A8113}" srcOrd="2" destOrd="0" presId="urn:microsoft.com/office/officeart/2008/layout/AscendingPictureAccentProcess"/>
    <dgm:cxn modelId="{A9F28119-6543-435C-AE29-8DA38D590755}" type="presParOf" srcId="{70526686-38F1-487C-9EF5-CF48B481BC03}" destId="{5FD5F00F-1A00-480D-9D18-186BA7C521D5}" srcOrd="3" destOrd="0" presId="urn:microsoft.com/office/officeart/2008/layout/AscendingPictureAccentProcess"/>
    <dgm:cxn modelId="{EB5DAEE3-DDF9-4498-A4EF-B3D09B2AEC40}" type="presParOf" srcId="{70526686-38F1-487C-9EF5-CF48B481BC03}" destId="{D615099A-A5D6-4621-AB50-24CAD24BF7EB}" srcOrd="4" destOrd="0" presId="urn:microsoft.com/office/officeart/2008/layout/AscendingPictureAccentProcess"/>
    <dgm:cxn modelId="{112A6A08-90C0-4121-9410-1F78E311F2EE}" type="presParOf" srcId="{70526686-38F1-487C-9EF5-CF48B481BC03}" destId="{F0C98F72-ADDC-4308-BD04-B7A644F47DA3}" srcOrd="5" destOrd="0" presId="urn:microsoft.com/office/officeart/2008/layout/AscendingPictureAccentProcess"/>
    <dgm:cxn modelId="{BF7A13AF-FFD9-4D5F-9D1D-AF5BA898225C}" type="presParOf" srcId="{70526686-38F1-487C-9EF5-CF48B481BC03}" destId="{2F525CE9-6F80-46B0-B77B-A03A27FE0D51}" srcOrd="6" destOrd="0" presId="urn:microsoft.com/office/officeart/2008/layout/AscendingPictureAccentProcess"/>
    <dgm:cxn modelId="{C1F5E259-E856-4A3A-822C-072E87C92E2A}" type="presParOf" srcId="{70526686-38F1-487C-9EF5-CF48B481BC03}" destId="{25EACB9D-6258-49EC-A074-60EF43321667}" srcOrd="7" destOrd="0" presId="urn:microsoft.com/office/officeart/2008/layout/AscendingPictureAccentProcess"/>
    <dgm:cxn modelId="{E2B4E2B5-4A7E-41AC-85A8-2AF867A7DF8B}" type="presParOf" srcId="{70526686-38F1-487C-9EF5-CF48B481BC03}" destId="{F8A93ED0-74A1-4F63-AA82-28B72D487807}" srcOrd="8" destOrd="0" presId="urn:microsoft.com/office/officeart/2008/layout/AscendingPictureAccentProcess"/>
    <dgm:cxn modelId="{00211D69-E582-410B-8FC8-070535EC8EB7}" type="presParOf" srcId="{70526686-38F1-487C-9EF5-CF48B481BC03}" destId="{0F6A8A01-3ED1-44CC-A335-F6DA0DABFD9A}" srcOrd="9" destOrd="0" presId="urn:microsoft.com/office/officeart/2008/layout/AscendingPictureAccentProcess"/>
    <dgm:cxn modelId="{87023B28-D470-4A46-8FC2-B39ADCC2B99A}" type="presParOf" srcId="{70526686-38F1-487C-9EF5-CF48B481BC03}" destId="{9F3A1CBF-5C43-43A0-95D0-461259FC7016}" srcOrd="10" destOrd="0" presId="urn:microsoft.com/office/officeart/2008/layout/AscendingPictureAccentProcess"/>
    <dgm:cxn modelId="{C440D501-610C-42AA-8B61-A5AF8CA28D2A}" type="presParOf" srcId="{70526686-38F1-487C-9EF5-CF48B481BC03}" destId="{A36C8579-2309-4FC9-A469-2476B4BDFC10}" srcOrd="11" destOrd="0" presId="urn:microsoft.com/office/officeart/2008/layout/AscendingPictureAccentProcess"/>
    <dgm:cxn modelId="{9C17ED06-2C10-4F40-A139-2ED72D8995A9}" type="presParOf" srcId="{A36C8579-2309-4FC9-A469-2476B4BDFC10}" destId="{772D5B0B-C03F-4565-B435-7AF05A4887A6}" srcOrd="0" destOrd="0" presId="urn:microsoft.com/office/officeart/2008/layout/AscendingPictureAccentProcess"/>
    <dgm:cxn modelId="{D48E52E4-6BB7-43F4-81C5-1FA96BA3ED7C}" type="presParOf" srcId="{70526686-38F1-487C-9EF5-CF48B481BC03}" destId="{85A390BA-C90D-4E67-A259-79BE101DCA57}" srcOrd="12" destOrd="0" presId="urn:microsoft.com/office/officeart/2008/layout/AscendingPictureAccentProcess"/>
    <dgm:cxn modelId="{C608DC34-A8F8-454B-AE74-76EF050242D9}" type="presParOf" srcId="{70526686-38F1-487C-9EF5-CF48B481BC03}" destId="{0BF5B627-6BA9-42F9-A79C-3CFA25C88F84}" srcOrd="13" destOrd="0" presId="urn:microsoft.com/office/officeart/2008/layout/AscendingPictureAccentProcess"/>
    <dgm:cxn modelId="{54CDF186-1B81-45D1-BBE3-6AD0405A211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955046" cy="1153243"/>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54137" y="345972"/>
          <a:ext cx="816557" cy="461297"/>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capacita</a:t>
          </a:r>
          <a:endParaRPr lang="es-PE" sz="1200" kern="1200" dirty="0"/>
        </a:p>
      </dsp:txBody>
      <dsp:txXfrm>
        <a:off x="76656" y="368491"/>
        <a:ext cx="771519" cy="416259"/>
      </dsp:txXfrm>
    </dsp:sp>
    <dsp:sp modelId="{C3D2F052-D562-4F5E-BC8A-6926A5D4731E}">
      <dsp:nvSpPr>
        <dsp:cNvPr id="0" name=""/>
        <dsp:cNvSpPr/>
      </dsp:nvSpPr>
      <dsp:spPr>
        <a:xfrm>
          <a:off x="1018447" y="345972"/>
          <a:ext cx="816557" cy="461297"/>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motiva</a:t>
          </a:r>
          <a:endParaRPr lang="es-PE" sz="1200" kern="1200" dirty="0"/>
        </a:p>
      </dsp:txBody>
      <dsp:txXfrm>
        <a:off x="1040966" y="368491"/>
        <a:ext cx="771519" cy="416259"/>
      </dsp:txXfrm>
    </dsp:sp>
    <dsp:sp modelId="{D7819805-16D8-4FC0-B229-B025504F038B}">
      <dsp:nvSpPr>
        <dsp:cNvPr id="0" name=""/>
        <dsp:cNvSpPr/>
      </dsp:nvSpPr>
      <dsp:spPr>
        <a:xfrm>
          <a:off x="1982757" y="345972"/>
          <a:ext cx="816557" cy="461297"/>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a:t>
          </a:r>
          <a:endParaRPr lang="es-PE" sz="1200" kern="1200" dirty="0"/>
        </a:p>
      </dsp:txBody>
      <dsp:txXfrm>
        <a:off x="2005276" y="368491"/>
        <a:ext cx="771519" cy="416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3277691" y="2863963"/>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3199395" y="2899184"/>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3120006" y="2929421"/>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3039888" y="2954674"/>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2959042" y="2974942"/>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767137" y="2502783"/>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699765" y="2568906"/>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4077774" y="2094421"/>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4299918" y="1631233"/>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4437210" y="1151100"/>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4500212" y="677944"/>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4406256" y="59253"/>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4467072" y="12735"/>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4527889" y="-33450"/>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4588341" y="12735"/>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4649157" y="59253"/>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4527889" y="64237"/>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4527889" y="162257"/>
          <a:ext cx="40422" cy="4042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825776" y="2969015"/>
          <a:ext cx="3293780" cy="375810"/>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capacitación</a:t>
          </a:r>
          <a:endParaRPr lang="es-PE" sz="1300" kern="1200" dirty="0"/>
        </a:p>
      </dsp:txBody>
      <dsp:txXfrm>
        <a:off x="2844122" y="2987361"/>
        <a:ext cx="3257088" cy="339118"/>
      </dsp:txXfrm>
    </dsp:sp>
    <dsp:sp modelId="{899B709E-F16C-47CD-9C2B-FACFFE8442FB}">
      <dsp:nvSpPr>
        <dsp:cNvPr id="0" name=""/>
        <dsp:cNvSpPr/>
      </dsp:nvSpPr>
      <dsp:spPr>
        <a:xfrm>
          <a:off x="2493633" y="2823701"/>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3582647" y="2539419"/>
          <a:ext cx="3005689" cy="400016"/>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Ejecuta plan de difusión</a:t>
          </a:r>
          <a:endParaRPr lang="es-PE" sz="1300" kern="1200" dirty="0"/>
        </a:p>
      </dsp:txBody>
      <dsp:txXfrm>
        <a:off x="3602174" y="2558946"/>
        <a:ext cx="2966635" cy="360962"/>
      </dsp:txXfrm>
    </dsp:sp>
    <dsp:sp modelId="{2DF414AC-092D-E74B-8080-A83386A06157}">
      <dsp:nvSpPr>
        <dsp:cNvPr id="0" name=""/>
        <dsp:cNvSpPr/>
      </dsp:nvSpPr>
      <dsp:spPr>
        <a:xfrm>
          <a:off x="3315565" y="2524989"/>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3982624" y="2121218"/>
          <a:ext cx="2985001" cy="376283"/>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inplementación</a:t>
          </a:r>
          <a:endParaRPr lang="es-PE" sz="1300" kern="1200" dirty="0"/>
        </a:p>
      </dsp:txBody>
      <dsp:txXfrm>
        <a:off x="4000993" y="2139587"/>
        <a:ext cx="2948263" cy="339545"/>
      </dsp:txXfrm>
    </dsp:sp>
    <dsp:sp modelId="{2E201407-D5D5-E54C-84E0-604DE500BFDB}">
      <dsp:nvSpPr>
        <dsp:cNvPr id="0" name=""/>
        <dsp:cNvSpPr/>
      </dsp:nvSpPr>
      <dsp:spPr>
        <a:xfrm>
          <a:off x="3720887" y="2117623"/>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4284579" y="1660164"/>
          <a:ext cx="2868428" cy="414683"/>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Continua con la  confección de MSMS</a:t>
          </a:r>
          <a:endParaRPr lang="es-PE" sz="1300" kern="1200" dirty="0"/>
        </a:p>
      </dsp:txBody>
      <dsp:txXfrm>
        <a:off x="4304822" y="1680407"/>
        <a:ext cx="2827942" cy="374197"/>
      </dsp:txXfrm>
    </dsp:sp>
    <dsp:sp modelId="{63C3A6A6-8B61-4B90-AE20-9960C1D286C0}">
      <dsp:nvSpPr>
        <dsp:cNvPr id="0" name=""/>
        <dsp:cNvSpPr/>
      </dsp:nvSpPr>
      <dsp:spPr>
        <a:xfrm>
          <a:off x="3979084" y="1669055"/>
          <a:ext cx="404593" cy="4047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4481275" y="1193767"/>
          <a:ext cx="2921916" cy="389745"/>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Propone procedimientos</a:t>
          </a:r>
          <a:endParaRPr lang="es-PE" sz="1300" kern="1200" dirty="0"/>
        </a:p>
      </dsp:txBody>
      <dsp:txXfrm>
        <a:off x="4500301" y="1212793"/>
        <a:ext cx="2883864" cy="351693"/>
      </dsp:txXfrm>
    </dsp:sp>
    <dsp:sp modelId="{959964D3-E441-4A66-9B9E-F9924413FDA8}">
      <dsp:nvSpPr>
        <dsp:cNvPr id="0" name=""/>
        <dsp:cNvSpPr/>
      </dsp:nvSpPr>
      <dsp:spPr>
        <a:xfrm>
          <a:off x="4163354" y="1193906"/>
          <a:ext cx="404593" cy="40470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4582085" y="719251"/>
          <a:ext cx="2974190" cy="350018"/>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Inicia recopìlación de antecedentes</a:t>
          </a:r>
          <a:endParaRPr lang="es-PE" sz="1300" kern="1200" dirty="0"/>
        </a:p>
      </dsp:txBody>
      <dsp:txXfrm>
        <a:off x="4599171" y="736337"/>
        <a:ext cx="2940018" cy="315846"/>
      </dsp:txXfrm>
    </dsp:sp>
    <dsp:sp modelId="{EB4DBAA9-EDF0-4CDC-828F-92FF5E1D6269}">
      <dsp:nvSpPr>
        <dsp:cNvPr id="0" name=""/>
        <dsp:cNvSpPr/>
      </dsp:nvSpPr>
      <dsp:spPr>
        <a:xfrm>
          <a:off x="4268235" y="722079"/>
          <a:ext cx="404593" cy="40470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4643994" y="237974"/>
          <a:ext cx="3091487" cy="399518"/>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4663497" y="257477"/>
        <a:ext cx="3052481" cy="360512"/>
      </dsp:txXfrm>
    </dsp:sp>
    <dsp:sp modelId="{23AECD02-6290-461F-BFAD-BCC4719A2F20}">
      <dsp:nvSpPr>
        <dsp:cNvPr id="0" name=""/>
        <dsp:cNvSpPr/>
      </dsp:nvSpPr>
      <dsp:spPr>
        <a:xfrm>
          <a:off x="4325410" y="267198"/>
          <a:ext cx="404593" cy="40470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13260"/>
          <a:ext cx="5899767" cy="36941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notificación de peligros voluntaria</a:t>
          </a:r>
          <a:endParaRPr lang="es-PE" sz="1400" kern="1200" dirty="0" smtClean="0"/>
        </a:p>
      </dsp:txBody>
      <dsp:txXfrm>
        <a:off x="10820" y="-2440"/>
        <a:ext cx="5457915" cy="347777"/>
      </dsp:txXfrm>
    </dsp:sp>
    <dsp:sp modelId="{9EC96724-A608-AE4A-A63D-CA4D46B0DE9C}">
      <dsp:nvSpPr>
        <dsp:cNvPr id="0" name=""/>
        <dsp:cNvSpPr/>
      </dsp:nvSpPr>
      <dsp:spPr>
        <a:xfrm>
          <a:off x="440567" y="407465"/>
          <a:ext cx="5899767" cy="36941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gestión de riesgo</a:t>
          </a:r>
          <a:endParaRPr lang="es-PE" sz="1400" kern="1200" dirty="0" smtClean="0"/>
        </a:p>
      </dsp:txBody>
      <dsp:txXfrm>
        <a:off x="451387" y="418285"/>
        <a:ext cx="5197439" cy="347777"/>
      </dsp:txXfrm>
    </dsp:sp>
    <dsp:sp modelId="{E93B782C-5B77-F344-8150-F4A51EFF7574}">
      <dsp:nvSpPr>
        <dsp:cNvPr id="0" name=""/>
        <dsp:cNvSpPr/>
      </dsp:nvSpPr>
      <dsp:spPr>
        <a:xfrm>
          <a:off x="881134" y="828190"/>
          <a:ext cx="5899767" cy="36941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notificación e investigación de sucesos</a:t>
          </a:r>
          <a:endParaRPr lang="es-PE" sz="1400" kern="1200" dirty="0" smtClean="0"/>
        </a:p>
      </dsp:txBody>
      <dsp:txXfrm>
        <a:off x="891954" y="839010"/>
        <a:ext cx="5197439" cy="347777"/>
      </dsp:txXfrm>
    </dsp:sp>
    <dsp:sp modelId="{327D7825-01EB-FA41-A7FF-2F5716C45490}">
      <dsp:nvSpPr>
        <dsp:cNvPr id="0" name=""/>
        <dsp:cNvSpPr/>
      </dsp:nvSpPr>
      <dsp:spPr>
        <a:xfrm>
          <a:off x="1321701" y="1248916"/>
          <a:ext cx="5899767" cy="36941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gestión del cambio</a:t>
          </a:r>
          <a:endParaRPr lang="es-PE" sz="1400" kern="1200" dirty="0" smtClean="0"/>
        </a:p>
      </dsp:txBody>
      <dsp:txXfrm>
        <a:off x="1332521" y="1259736"/>
        <a:ext cx="5197439" cy="347777"/>
      </dsp:txXfrm>
    </dsp:sp>
    <dsp:sp modelId="{3D6956D6-AB6C-7B4F-9F7B-92CD4ADA8D38}">
      <dsp:nvSpPr>
        <dsp:cNvPr id="0" name=""/>
        <dsp:cNvSpPr/>
      </dsp:nvSpPr>
      <dsp:spPr>
        <a:xfrm>
          <a:off x="1762268" y="1643121"/>
          <a:ext cx="5899767" cy="42245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SPI de alto impacto,  recopilación de datos, alertas y configuración de objetivos</a:t>
          </a:r>
          <a:endParaRPr lang="es-PE" sz="1400" kern="1200" dirty="0" smtClean="0"/>
        </a:p>
      </dsp:txBody>
      <dsp:txXfrm>
        <a:off x="1774641" y="1655494"/>
        <a:ext cx="5194333" cy="397712"/>
      </dsp:txXfrm>
    </dsp:sp>
    <dsp:sp modelId="{78B3EAA8-E6EA-F040-BE97-C4A75DCCDA32}">
      <dsp:nvSpPr>
        <dsp:cNvPr id="0" name=""/>
        <dsp:cNvSpPr/>
      </dsp:nvSpPr>
      <dsp:spPr>
        <a:xfrm>
          <a:off x="5659646" y="256619"/>
          <a:ext cx="240121" cy="240121"/>
        </a:xfrm>
        <a:prstGeom prst="downArrow">
          <a:avLst>
            <a:gd name="adj1" fmla="val 55000"/>
            <a:gd name="adj2" fmla="val 45000"/>
          </a:avLst>
        </a:prstGeom>
        <a:solidFill>
          <a:schemeClr val="accent4">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713673" y="256619"/>
        <a:ext cx="132067" cy="180691"/>
      </dsp:txXfrm>
    </dsp:sp>
    <dsp:sp modelId="{A50A1F1D-2600-4244-A355-76807A282C1E}">
      <dsp:nvSpPr>
        <dsp:cNvPr id="0" name=""/>
        <dsp:cNvSpPr/>
      </dsp:nvSpPr>
      <dsp:spPr>
        <a:xfrm>
          <a:off x="6100213" y="677345"/>
          <a:ext cx="240121" cy="240121"/>
        </a:xfrm>
        <a:prstGeom prst="downArrow">
          <a:avLst>
            <a:gd name="adj1" fmla="val 55000"/>
            <a:gd name="adj2" fmla="val 45000"/>
          </a:avLst>
        </a:prstGeom>
        <a:solidFill>
          <a:schemeClr val="accent4">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6154240" y="677345"/>
        <a:ext cx="132067" cy="180691"/>
      </dsp:txXfrm>
    </dsp:sp>
    <dsp:sp modelId="{14FDC54C-C74E-3548-A530-1965F555F1A8}">
      <dsp:nvSpPr>
        <dsp:cNvPr id="0" name=""/>
        <dsp:cNvSpPr/>
      </dsp:nvSpPr>
      <dsp:spPr>
        <a:xfrm>
          <a:off x="6540780" y="1091914"/>
          <a:ext cx="240121" cy="240121"/>
        </a:xfrm>
        <a:prstGeom prst="downArrow">
          <a:avLst>
            <a:gd name="adj1" fmla="val 55000"/>
            <a:gd name="adj2" fmla="val 45000"/>
          </a:avLst>
        </a:prstGeom>
        <a:solidFill>
          <a:schemeClr val="accent4">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6594807" y="1091914"/>
        <a:ext cx="132067" cy="180691"/>
      </dsp:txXfrm>
    </dsp:sp>
    <dsp:sp modelId="{29825E87-1580-7C4C-A7A4-53FD9D13865D}">
      <dsp:nvSpPr>
        <dsp:cNvPr id="0" name=""/>
        <dsp:cNvSpPr/>
      </dsp:nvSpPr>
      <dsp:spPr>
        <a:xfrm>
          <a:off x="6981347" y="1516744"/>
          <a:ext cx="240121" cy="240121"/>
        </a:xfrm>
        <a:prstGeom prst="downArrow">
          <a:avLst>
            <a:gd name="adj1" fmla="val 55000"/>
            <a:gd name="adj2" fmla="val 45000"/>
          </a:avLst>
        </a:prstGeom>
        <a:solidFill>
          <a:schemeClr val="tx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7035374" y="1516744"/>
        <a:ext cx="132067" cy="180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3165682" y="1205564"/>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3116986" y="1283602"/>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3058951" y="1351166"/>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3153548" y="558887"/>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3227816" y="514631"/>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301860" y="470375"/>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375905" y="514631"/>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450173" y="558887"/>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301860" y="563756"/>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301860" y="657136"/>
          <a:ext cx="55589" cy="5558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328208"/>
          <a:ext cx="2908805" cy="648204"/>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778"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Ejecuta plan de capacitación del SMS</a:t>
          </a:r>
          <a:endParaRPr lang="es-PE" sz="1400" kern="1200" dirty="0"/>
        </a:p>
      </dsp:txBody>
      <dsp:txXfrm>
        <a:off x="31643" y="1359851"/>
        <a:ext cx="2845519" cy="584918"/>
      </dsp:txXfrm>
    </dsp:sp>
    <dsp:sp modelId="{772D5B0B-C03F-4565-B435-7AF05A4887A6}">
      <dsp:nvSpPr>
        <dsp:cNvPr id="0" name=""/>
        <dsp:cNvSpPr/>
      </dsp:nvSpPr>
      <dsp:spPr>
        <a:xfrm>
          <a:off x="2555278" y="1340010"/>
          <a:ext cx="555892" cy="55585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75827" y="649514"/>
          <a:ext cx="2776597" cy="594347"/>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778"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Continua con el plan de capacitación a la OMA en la organización</a:t>
          </a:r>
          <a:endParaRPr lang="es-PE" sz="1400" kern="1200" dirty="0"/>
        </a:p>
      </dsp:txBody>
      <dsp:txXfrm>
        <a:off x="404841" y="678528"/>
        <a:ext cx="2718569" cy="536319"/>
      </dsp:txXfrm>
    </dsp:sp>
    <dsp:sp modelId="{4E9F9E05-E130-4908-9DAF-2EED7D57425F}">
      <dsp:nvSpPr>
        <dsp:cNvPr id="0" name=""/>
        <dsp:cNvSpPr/>
      </dsp:nvSpPr>
      <dsp:spPr>
        <a:xfrm>
          <a:off x="3062030" y="710985"/>
          <a:ext cx="555892" cy="55585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18/10/2018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18/10/2018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163340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6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Nota.— Use el nivel de gravedad más alto que haya obtenido para derivar el índice de riesgo en la tabla de matriz de índice de riesgo.</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95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4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b="1" dirty="0" smtClean="0"/>
              <a:t>Control y medición del rendimiento en materia de seguridad operacional — Elemento 3.1 (i)</a:t>
            </a:r>
          </a:p>
          <a:p>
            <a:pPr marL="0" indent="0" algn="just">
              <a:buNone/>
            </a:pPr>
            <a:endParaRPr lang="es-PE" dirty="0" smtClean="0"/>
          </a:p>
          <a:p>
            <a:pPr marL="228600" indent="-228600" algn="just">
              <a:buAutoNum type="alphaLcParenR"/>
            </a:pPr>
            <a:r>
              <a:rPr lang="es-PE" dirty="0" smtClean="0"/>
              <a:t>Establecer un procedimiento interno de notificación e investigación de sucesos. Esto </a:t>
            </a:r>
            <a:r>
              <a:rPr lang="es-PE" b="1" dirty="0" smtClean="0"/>
              <a:t>puede incluir informes obligatorios de defectos (MDR) o informes importantes</a:t>
            </a:r>
            <a:r>
              <a:rPr lang="es-PE" dirty="0" smtClean="0"/>
              <a:t>, donde corresponda.</a:t>
            </a:r>
          </a:p>
          <a:p>
            <a:pPr marL="228600" indent="-228600" algn="just">
              <a:buAutoNum type="alphaLcParenR"/>
            </a:pPr>
            <a:r>
              <a:rPr lang="es-PE" dirty="0" smtClean="0"/>
              <a:t>Establecer la recopilación, el procesamiento y el análisis de los datos de seguridad operacional de los resultados de alto impacto.</a:t>
            </a:r>
          </a:p>
          <a:p>
            <a:pPr marL="228600" indent="-228600" algn="just">
              <a:buAutoNum type="alphaLcParenR"/>
            </a:pPr>
            <a:r>
              <a:rPr lang="es-PE" dirty="0" smtClean="0"/>
              <a:t>Establecer indicadores de seguridad operacional de alto impacto (ALoSP inicial) y su configuración de objetivos y alertas asociados. Entre los ejemplos de indicadores de seguridad operacional de alto impacto se incluyen </a:t>
            </a:r>
            <a:r>
              <a:rPr lang="es-PE" b="1" dirty="0" smtClean="0"/>
              <a:t>tasas de accidentes</a:t>
            </a:r>
            <a:r>
              <a:rPr lang="es-PE" dirty="0" smtClean="0"/>
              <a:t>, </a:t>
            </a:r>
            <a:r>
              <a:rPr lang="es-PE" b="1" dirty="0" smtClean="0"/>
              <a:t>tasas de incidentes graves </a:t>
            </a:r>
            <a:r>
              <a:rPr lang="es-PE" dirty="0" smtClean="0"/>
              <a:t>y el </a:t>
            </a:r>
            <a:r>
              <a:rPr lang="es-PE" b="1" dirty="0" smtClean="0"/>
              <a:t>control de los resultados de no cumplimiento de alto riesgo</a:t>
            </a:r>
            <a:r>
              <a:rPr lang="es-PE" dirty="0" smtClean="0"/>
              <a:t>. Véase el Apéndice 6 para guía sobre los indicadores de rendimiento en seguridad operacional.</a:t>
            </a:r>
          </a:p>
          <a:p>
            <a:pPr marL="228600" indent="-228600" algn="just">
              <a:buAutoNum type="alphaLcParenR"/>
            </a:pPr>
            <a:r>
              <a:rPr lang="es-PE" b="1" dirty="0" smtClean="0"/>
              <a:t>Lograr un acuerdo con la autoridad de vigilancia </a:t>
            </a:r>
            <a:r>
              <a:rPr lang="es-PE" dirty="0" smtClean="0"/>
              <a:t>del Estado sobre los indicadores de rendimiento en materia de seguridad operacional y objetivos de rendimiento en materia de seguridad operacional.</a:t>
            </a:r>
          </a:p>
          <a:p>
            <a:pPr marL="0" indent="0" algn="just">
              <a:buNone/>
            </a:pPr>
            <a:endParaRPr lang="es-PE" dirty="0" smtClean="0"/>
          </a:p>
          <a:p>
            <a:pPr marL="0" indent="0" algn="just">
              <a:buNone/>
            </a:pPr>
            <a:r>
              <a:rPr lang="es-PE" i="1" dirty="0" smtClean="0"/>
              <a:t>Estrategia de implementación</a:t>
            </a:r>
          </a:p>
          <a:p>
            <a:pPr marL="0" indent="0" algn="just">
              <a:buNone/>
            </a:pPr>
            <a:endParaRPr lang="es-PE" i="1" dirty="0" smtClean="0"/>
          </a:p>
          <a:p>
            <a:pPr marL="0" indent="0" algn="just">
              <a:buNone/>
            </a:pPr>
            <a:r>
              <a:rPr lang="es-PE" dirty="0" smtClean="0"/>
              <a:t>5.3.66 La información usada para medir el rendimiento en materia de seguridad operacional de la organización se genera mediante sus sistemas de notificación de la seguridad operacional. Los indicadores de rendimiento en materia de seguridad operacional se analizan en detalle en la sección 5.4.5 y en el Apéndice 6 de este capítulo.</a:t>
            </a:r>
          </a:p>
          <a:p>
            <a:pPr marL="0" indent="0" algn="just">
              <a:buNone/>
            </a:pPr>
            <a:endParaRPr lang="es-PE" dirty="0" smtClean="0"/>
          </a:p>
          <a:p>
            <a:pPr marL="0" indent="0" algn="just">
              <a:buNone/>
            </a:pPr>
            <a:r>
              <a:rPr lang="es-PE" dirty="0" smtClean="0"/>
              <a:t>5.3.67 Existen dos tipos de sistemas de notificación:</a:t>
            </a:r>
          </a:p>
          <a:p>
            <a:pPr marL="0" indent="0" algn="just">
              <a:buNone/>
            </a:pPr>
            <a:endParaRPr lang="es-PE" dirty="0" smtClean="0"/>
          </a:p>
          <a:p>
            <a:pPr marL="685800" lvl="1" indent="-228600" algn="just">
              <a:buAutoNum type="alphaLcParenR"/>
            </a:pPr>
            <a:r>
              <a:rPr lang="es-PE" dirty="0" smtClean="0"/>
              <a:t>sistemas de </a:t>
            </a:r>
            <a:r>
              <a:rPr lang="es-PE" u="sng" dirty="0" smtClean="0"/>
              <a:t>notificación de incidentes obligatoria</a:t>
            </a:r>
            <a:r>
              <a:rPr lang="es-PE" dirty="0" smtClean="0"/>
              <a:t>; y</a:t>
            </a:r>
          </a:p>
          <a:p>
            <a:pPr marL="685800" lvl="1" indent="-228600" algn="just">
              <a:buAutoNum type="alphaLcParenR"/>
            </a:pPr>
            <a:r>
              <a:rPr lang="es-PE" dirty="0" smtClean="0"/>
              <a:t>sistemas de </a:t>
            </a:r>
            <a:r>
              <a:rPr lang="es-PE" u="sng" dirty="0" smtClean="0"/>
              <a:t>notificación de incidentes voluntaria</a:t>
            </a:r>
            <a:r>
              <a:rPr lang="es-PE" dirty="0" smtClean="0"/>
              <a:t>.</a:t>
            </a:r>
          </a:p>
          <a:p>
            <a:pPr marL="0" indent="0" algn="just">
              <a:buNone/>
            </a:pPr>
            <a:endParaRPr lang="es-PE" dirty="0" smtClean="0"/>
          </a:p>
          <a:p>
            <a:pPr marL="0" indent="0" algn="just">
              <a:buNone/>
            </a:pPr>
            <a:r>
              <a:rPr lang="es-PE" dirty="0" smtClean="0"/>
              <a:t>5.3.68 Los sistemas de notificación de incidentes obligatoria requieren ciertos tipos de eventos (por ejemplo, incidentes graves, incursiones en la pista). Esto necesita la implementación de reglamentos detallados que identifiquen los criterios de notificación y el alcance de sucesos que pueden notificarse. </a:t>
            </a:r>
            <a:r>
              <a:rPr lang="es-PE" b="1" dirty="0" smtClean="0"/>
              <a:t>Los sistemas de notificación obligatoria tienden a recopilar más información relacionada con averías técnicas de alto impacto </a:t>
            </a:r>
            <a:r>
              <a:rPr lang="es-PE" dirty="0" smtClean="0"/>
              <a:t>que otros aspectos de las actividades operacionales.</a:t>
            </a:r>
          </a:p>
          <a:p>
            <a:pPr marL="0" indent="0" algn="just">
              <a:buNone/>
            </a:pPr>
            <a:endParaRPr lang="es-PE" dirty="0" smtClean="0"/>
          </a:p>
          <a:p>
            <a:pPr marL="0" indent="0" algn="just">
              <a:buNone/>
            </a:pPr>
            <a:endParaRPr lang="es-PE" dirty="0" smtClean="0"/>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24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b="1" dirty="0" smtClean="0"/>
              <a:t>Control y medición del rendimiento en materia de seguridad operacional — Elemento 3.1 (i)</a:t>
            </a:r>
          </a:p>
          <a:p>
            <a:pPr marL="0" indent="0" algn="just">
              <a:buNone/>
            </a:pPr>
            <a:endParaRPr lang="es-PE" dirty="0" smtClean="0"/>
          </a:p>
          <a:p>
            <a:pPr marL="228600" indent="-228600" algn="just">
              <a:buAutoNum type="alphaLcParenR"/>
            </a:pPr>
            <a:r>
              <a:rPr lang="es-PE" dirty="0" smtClean="0"/>
              <a:t>Establecer un procedimiento interno de notificación e investigación de sucesos. </a:t>
            </a:r>
            <a:r>
              <a:rPr lang="es-PE" b="0" dirty="0" smtClean="0"/>
              <a:t>Esto puede incluir informes obligatorios de defectos (MDR) o informes importantes, donde corresponda.</a:t>
            </a:r>
          </a:p>
          <a:p>
            <a:pPr marL="228600" indent="-228600" algn="just">
              <a:buAutoNum type="alphaLcParenR"/>
            </a:pPr>
            <a:r>
              <a:rPr lang="es-PE" b="1" dirty="0" smtClean="0"/>
              <a:t>Establecer la recopilación, el procesamiento y el análisis de los datos de seguridad operacional de los resultados de alto impacto</a:t>
            </a:r>
            <a:r>
              <a:rPr lang="es-PE" dirty="0" smtClean="0"/>
              <a:t>.</a:t>
            </a:r>
          </a:p>
          <a:p>
            <a:pPr marL="228600" indent="-228600" algn="just">
              <a:buAutoNum type="alphaLcParenR"/>
            </a:pPr>
            <a:r>
              <a:rPr lang="es-PE" dirty="0" smtClean="0"/>
              <a:t>Establecer indicadores de seguridad operacional de alto impacto (ALoSP inicial) y su configuración de objetivos y alertas asociados. Entre los ejemplos de indicadores de seguridad operacional de alto impacto se incluyen </a:t>
            </a:r>
            <a:r>
              <a:rPr lang="es-PE" b="1" dirty="0" smtClean="0"/>
              <a:t>tasas de accidentes, tasas de incidentes graves y el control de los resultados de no cumplimiento de alto riesgo.</a:t>
            </a:r>
            <a:r>
              <a:rPr lang="es-PE" dirty="0" smtClean="0"/>
              <a:t> Véase el Apéndice 6 para guía sobre los indicadores de rendimiento en seguridad operacional.</a:t>
            </a:r>
          </a:p>
          <a:p>
            <a:pPr marL="228600" indent="-228600" algn="just">
              <a:buAutoNum type="alphaLcParenR"/>
            </a:pPr>
            <a:r>
              <a:rPr lang="es-PE" dirty="0" smtClean="0"/>
              <a:t>Lograr un acuerdo con la autoridad de vigilancia del Estado sobre los indicadores de rendimiento en materia de seguridad operacional y objetivos de rendimiento en materia de seguridad operacional.</a:t>
            </a:r>
          </a:p>
          <a:p>
            <a:pPr marL="0" indent="0" algn="just">
              <a:buNone/>
            </a:pPr>
            <a:endParaRPr lang="es-PE"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44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b="1" dirty="0" smtClean="0"/>
              <a:t>Control y medición del rendimiento en materia de seguridad operacional — Elemento 3.1 (i)</a:t>
            </a:r>
          </a:p>
          <a:p>
            <a:pPr marL="0" indent="0" algn="just">
              <a:buNone/>
            </a:pPr>
            <a:endParaRPr lang="es-PE" dirty="0" smtClean="0"/>
          </a:p>
          <a:p>
            <a:pPr marL="228600" indent="-228600" algn="just">
              <a:buAutoNum type="alphaLcParenR"/>
            </a:pPr>
            <a:r>
              <a:rPr lang="es-PE" dirty="0" smtClean="0"/>
              <a:t>Establecer un procedimiento interno de notificación e investigación de sucesos. Esto </a:t>
            </a:r>
            <a:r>
              <a:rPr lang="es-PE" b="1" dirty="0" smtClean="0"/>
              <a:t>puede incluir informes obligatorios de defectos (MDR) o informes importantes</a:t>
            </a:r>
            <a:r>
              <a:rPr lang="es-PE" dirty="0" smtClean="0"/>
              <a:t>, donde corresponda.</a:t>
            </a:r>
          </a:p>
          <a:p>
            <a:pPr marL="228600" indent="-228600" algn="just">
              <a:buAutoNum type="alphaLcParenR"/>
            </a:pPr>
            <a:r>
              <a:rPr lang="es-PE" dirty="0" smtClean="0"/>
              <a:t>Establecer la recopilación, el procesamiento y el análisis de los datos de seguridad operacional de los resultados de alto impacto.</a:t>
            </a:r>
          </a:p>
          <a:p>
            <a:pPr marL="228600" indent="-228600" algn="just">
              <a:buAutoNum type="alphaLcParenR"/>
            </a:pPr>
            <a:r>
              <a:rPr lang="es-PE" dirty="0" smtClean="0"/>
              <a:t>Establecer indicadores de seguridad operacional de alto impacto (ALoSP inicial) y su configuración de objetivos y alertas asociados. Entre los ejemplos de indicadores de seguridad operacional de alto impacto se incluyen </a:t>
            </a:r>
            <a:r>
              <a:rPr lang="es-PE" b="1" dirty="0" smtClean="0"/>
              <a:t>tasas de accidentes</a:t>
            </a:r>
            <a:r>
              <a:rPr lang="es-PE" dirty="0" smtClean="0"/>
              <a:t>, </a:t>
            </a:r>
            <a:r>
              <a:rPr lang="es-PE" b="1" dirty="0" smtClean="0"/>
              <a:t>tasas de incidentes graves </a:t>
            </a:r>
            <a:r>
              <a:rPr lang="es-PE" dirty="0" smtClean="0"/>
              <a:t>y el </a:t>
            </a:r>
            <a:r>
              <a:rPr lang="es-PE" b="1" dirty="0" smtClean="0"/>
              <a:t>control de los resultados de no cumplimiento de alto riesgo</a:t>
            </a:r>
            <a:r>
              <a:rPr lang="es-PE" dirty="0" smtClean="0"/>
              <a:t>. Véase el Apéndice 6 para guía sobre los indicadores de rendimiento en seguridad operacional.</a:t>
            </a:r>
          </a:p>
          <a:p>
            <a:pPr marL="228600" indent="-228600" algn="just">
              <a:buAutoNum type="alphaLcParenR"/>
            </a:pPr>
            <a:r>
              <a:rPr lang="es-PE" b="1" dirty="0" smtClean="0"/>
              <a:t>Lograr un acuerdo con la autoridad de vigilancia </a:t>
            </a:r>
            <a:r>
              <a:rPr lang="es-PE" dirty="0" smtClean="0"/>
              <a:t>del Estado sobre los indicadores de rendimiento en materia de seguridad operacional y objetivos de rendimiento en materia de seguridad operacional.</a:t>
            </a:r>
          </a:p>
          <a:p>
            <a:pPr marL="0" indent="0" algn="just">
              <a:buNone/>
            </a:pPr>
            <a:endParaRPr lang="es-PE" dirty="0" smtClean="0"/>
          </a:p>
          <a:p>
            <a:pPr marL="0" indent="0" algn="just">
              <a:buNone/>
            </a:pPr>
            <a:r>
              <a:rPr lang="es-PE" i="1" dirty="0" smtClean="0"/>
              <a:t>Estrategia de implementación</a:t>
            </a:r>
          </a:p>
          <a:p>
            <a:pPr marL="0" indent="0" algn="just">
              <a:buNone/>
            </a:pPr>
            <a:endParaRPr lang="es-PE" i="1" dirty="0" smtClean="0"/>
          </a:p>
          <a:p>
            <a:pPr marL="0" indent="0" algn="just">
              <a:buNone/>
            </a:pPr>
            <a:r>
              <a:rPr lang="es-PE" dirty="0" smtClean="0"/>
              <a:t>5.3.66 La información usada para medir el rendimiento en materia de seguridad operacional de la organización se genera mediante sus sistemas de notificación de la seguridad operacional. Los indicadores de rendimiento en materia de seguridad operacional se analizan en detalle en la sección 5.4.5 y en el Apéndice 6 de este capítulo.</a:t>
            </a:r>
          </a:p>
          <a:p>
            <a:pPr marL="0" indent="0" algn="just">
              <a:buNone/>
            </a:pPr>
            <a:endParaRPr lang="es-PE" dirty="0" smtClean="0"/>
          </a:p>
          <a:p>
            <a:pPr marL="0" indent="0" algn="just">
              <a:buNone/>
            </a:pPr>
            <a:r>
              <a:rPr lang="es-PE" dirty="0" smtClean="0"/>
              <a:t>5.3.67 Existen dos tipos de sistemas de notificación:</a:t>
            </a:r>
          </a:p>
          <a:p>
            <a:pPr marL="0" indent="0" algn="just">
              <a:buNone/>
            </a:pPr>
            <a:endParaRPr lang="es-PE" dirty="0" smtClean="0"/>
          </a:p>
          <a:p>
            <a:pPr marL="685800" lvl="1" indent="-228600" algn="just">
              <a:buAutoNum type="alphaLcParenR"/>
            </a:pPr>
            <a:r>
              <a:rPr lang="es-PE" dirty="0" smtClean="0"/>
              <a:t>sistemas de </a:t>
            </a:r>
            <a:r>
              <a:rPr lang="es-PE" u="sng" dirty="0" smtClean="0"/>
              <a:t>notificación de incidentes obligatoria</a:t>
            </a:r>
            <a:r>
              <a:rPr lang="es-PE" dirty="0" smtClean="0"/>
              <a:t>; y</a:t>
            </a:r>
          </a:p>
          <a:p>
            <a:pPr marL="685800" lvl="1" indent="-228600" algn="just">
              <a:buAutoNum type="alphaLcParenR"/>
            </a:pPr>
            <a:r>
              <a:rPr lang="es-PE" dirty="0" smtClean="0"/>
              <a:t>sistemas de </a:t>
            </a:r>
            <a:r>
              <a:rPr lang="es-PE" u="sng" dirty="0" smtClean="0"/>
              <a:t>notificación de incidentes voluntaria</a:t>
            </a:r>
            <a:r>
              <a:rPr lang="es-PE" dirty="0" smtClean="0"/>
              <a:t>.</a:t>
            </a:r>
          </a:p>
          <a:p>
            <a:pPr marL="0" indent="0" algn="just">
              <a:buNone/>
            </a:pPr>
            <a:endParaRPr lang="es-PE" dirty="0" smtClean="0"/>
          </a:p>
          <a:p>
            <a:pPr marL="0" indent="0" algn="just">
              <a:buNone/>
            </a:pPr>
            <a:r>
              <a:rPr lang="es-PE" dirty="0" smtClean="0"/>
              <a:t>5.3.68 Los sistemas de notificación de incidentes obligatoria requieren ciertos tipos de eventos (por ejemplo, incidentes graves, incursiones en la pista). Esto necesita la implementación de reglamentos detallados que identifiquen los criterios de notificación y el alcance de sucesos que pueden notificarse. </a:t>
            </a:r>
            <a:r>
              <a:rPr lang="es-PE" b="1" dirty="0" smtClean="0"/>
              <a:t>Los sistemas de notificación obligatoria tienden a recopilar más información relacionada con averías técnicas de alto impacto </a:t>
            </a:r>
            <a:r>
              <a:rPr lang="es-PE" dirty="0" smtClean="0"/>
              <a:t>que otros aspectos de las actividades operacionales.</a:t>
            </a:r>
          </a:p>
          <a:p>
            <a:pPr marL="0" indent="0" algn="just">
              <a:buNone/>
            </a:pPr>
            <a:endParaRPr lang="es-PE" dirty="0" smtClean="0"/>
          </a:p>
          <a:p>
            <a:pPr marL="0" indent="0" algn="just">
              <a:buNone/>
            </a:pPr>
            <a:endParaRPr lang="es-PE" dirty="0" smtClean="0"/>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91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Guía general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5.3.42 La gestión de riesgos de seguridad operacional requiere que el proveedor de servicios desarrolle y mantenga un proceso formal para identificar peligros que pueden contribuir con los sucesos relacionados con la aviación. Los peligros pueden existir en las actividades de aviación continuas o introducirse accidentalmente en una operación cada vez que se producen cambios al sistema de aviación. En este caso, la identificación de peligros es una parte integral de los procesos de la gestión de cambio, como se describió en el Elemento 3.2 del SMS — La gestión de cambio.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5.3.43 La identificación de peligros se basa en una combinación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métodos de recopilación de datos de seguridad operacional reactivos, proactivos y predictivos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como se analizó en el Capítulo 2. La identificación de peligros es el primer paso en el proceso de gestión de riesgos de la seguridad operacional. Los riesgos de seguridad operacional correspondientes se evalúan dentro del contexto de las consecuencias potencialmente dañinas relacionadas con el peligro. Donde se evalúe que los riesgos de seguridad operacional son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inaceptables, se deben incorporar controles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adicionales en el sistema.</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237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dirty="0" smtClean="0"/>
              <a:t>Los sistemas de notificación de incidentes obligatoria requieren ciertos tipos de eventos (por ejemplo, accidentes e incidentes graves). Esto </a:t>
            </a:r>
            <a:r>
              <a:rPr lang="es-PE" b="1" dirty="0" smtClean="0"/>
              <a:t>necesita la implementación de reglamentos</a:t>
            </a:r>
            <a:r>
              <a:rPr lang="es-PE" dirty="0" smtClean="0"/>
              <a:t> detallados que identifiquen los criterios de notificación y el alcance de sucesos que pueden notificarse. Los sistemas de notificación obligatoria tienden a recopilar más información relacionada con averías técnicas de alto impacto que otros aspectos de las actividades operacionales.</a:t>
            </a:r>
          </a:p>
          <a:p>
            <a:pPr marL="0" indent="0" algn="just">
              <a:buNone/>
            </a:pPr>
            <a:endParaRPr lang="es-PE" dirty="0" smtClean="0"/>
          </a:p>
          <a:p>
            <a:pPr marL="0" indent="0" algn="just">
              <a:buNone/>
            </a:pPr>
            <a:r>
              <a:rPr lang="es-PE" dirty="0" smtClean="0"/>
              <a:t>Luego de definir los indicadores de rendimiento en materia de seguridad operacional y su </a:t>
            </a:r>
            <a:r>
              <a:rPr lang="es-PE" u="sng" dirty="0" smtClean="0"/>
              <a:t>configuración de objetivos y alertas </a:t>
            </a:r>
            <a:r>
              <a:rPr lang="es-PE" dirty="0" smtClean="0"/>
              <a:t>correspondiente, el resultado del rendimiento de cada indicador debe </a:t>
            </a:r>
            <a:r>
              <a:rPr lang="es-PE" b="1" dirty="0" smtClean="0"/>
              <a:t>actualizarse y controlarse de forma regular</a:t>
            </a:r>
            <a:r>
              <a:rPr lang="es-PE" dirty="0" smtClean="0"/>
              <a:t>. Puede rastrearse el estado de rendimiento respectivo del nivel de objetivos y alertas para cada indicador. También se puede compilar/agregar un </a:t>
            </a:r>
            <a:r>
              <a:rPr lang="es-PE" b="1" dirty="0" smtClean="0"/>
              <a:t>resumen consolidado del resultado de rendimiento general de objetivos y alertas</a:t>
            </a:r>
            <a:r>
              <a:rPr lang="es-PE" dirty="0" smtClean="0"/>
              <a:t> de todo el paquete de indicadores de rendimiento en materia de seguridad operacional para un período de control determinado. Se pueden asignar </a:t>
            </a:r>
            <a:r>
              <a:rPr lang="es-PE" b="1" dirty="0" smtClean="0"/>
              <a:t>valores cualitativos (satisfactorio/insatisfactorio)</a:t>
            </a:r>
            <a:r>
              <a:rPr lang="es-PE" dirty="0" smtClean="0"/>
              <a:t> para cada “objetivo logrado” y cada “nivel de alerta no violado”. O bien, se pueden </a:t>
            </a:r>
            <a:r>
              <a:rPr lang="es-PE" b="1" dirty="0" smtClean="0"/>
              <a:t>usar valores numéricos (puntos) para proporcionar una medición cuantitativa del rendimiento</a:t>
            </a:r>
            <a:r>
              <a:rPr lang="es-PE" dirty="0" smtClean="0"/>
              <a:t> general del paquete de indicadores.</a:t>
            </a:r>
          </a:p>
          <a:p>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64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b="0" dirty="0" smtClean="0"/>
              <a:t>La gestión de cambio — Elemento 3.2</a:t>
            </a:r>
          </a:p>
          <a:p>
            <a:pPr marL="0" indent="0" algn="just">
              <a:buNone/>
            </a:pPr>
            <a:endParaRPr lang="es-PE" b="0" dirty="0" smtClean="0"/>
          </a:p>
          <a:p>
            <a:pPr marL="228600" indent="-228600" algn="just">
              <a:buAutoNum type="alphaLcParenR"/>
            </a:pPr>
            <a:r>
              <a:rPr lang="es-PE" b="0" dirty="0" smtClean="0"/>
              <a:t>Establecer un proceso formal para la gestión de cambio que considera:</a:t>
            </a:r>
          </a:p>
          <a:p>
            <a:pPr marL="0" indent="0" algn="just">
              <a:buNone/>
            </a:pPr>
            <a:endParaRPr lang="es-PE" b="0" dirty="0" smtClean="0"/>
          </a:p>
          <a:p>
            <a:pPr marL="685800" lvl="1" indent="-228600" algn="just">
              <a:buAutoNum type="arabicParenR"/>
            </a:pPr>
            <a:r>
              <a:rPr lang="es-PE" b="0" dirty="0" smtClean="0"/>
              <a:t>la vulnerabilidad de los sistemas y actividades;</a:t>
            </a:r>
          </a:p>
          <a:p>
            <a:pPr marL="685800" lvl="1" indent="-228600" algn="just">
              <a:buAutoNum type="arabicParenR"/>
            </a:pPr>
            <a:r>
              <a:rPr lang="es-PE" b="0" dirty="0" smtClean="0"/>
              <a:t>la estabilidad de los sistemas y entornos operacionales;</a:t>
            </a:r>
          </a:p>
          <a:p>
            <a:pPr marL="685800" lvl="1" indent="-228600" algn="just">
              <a:buAutoNum type="arabicParenR"/>
            </a:pPr>
            <a:r>
              <a:rPr lang="es-PE" b="0" dirty="0" smtClean="0"/>
              <a:t>rendimiento pasado;</a:t>
            </a:r>
          </a:p>
          <a:p>
            <a:pPr marL="685800" lvl="1" indent="-228600" algn="just">
              <a:buAutoNum type="arabicParenR"/>
            </a:pPr>
            <a:r>
              <a:rPr lang="es-PE" b="0" dirty="0" smtClean="0"/>
              <a:t>cambios reglamentarios, industriales y tecnológicos.</a:t>
            </a:r>
          </a:p>
          <a:p>
            <a:pPr marL="0" indent="0" algn="just">
              <a:buNone/>
            </a:pPr>
            <a:endParaRPr lang="es-PE" b="0" dirty="0" smtClean="0"/>
          </a:p>
          <a:p>
            <a:pPr marL="228600" indent="-228600" algn="just">
              <a:buFont typeface="+mj-lt"/>
              <a:buAutoNum type="alphaLcParenR" startAt="2"/>
            </a:pPr>
            <a:r>
              <a:rPr lang="es-PE" b="0" dirty="0" smtClean="0"/>
              <a:t>Garantizar que los procedimientos de la gestión de cambio aborden el impacto de los registros existentes de rendimiento en materia de seguridad operacional y de mitigación de riesgos antes de implementar nuevos cambios. </a:t>
            </a:r>
          </a:p>
          <a:p>
            <a:pPr marL="228600" indent="-228600" algn="just">
              <a:buFont typeface="+mj-lt"/>
              <a:buAutoNum type="alphaLcParenR" startAt="2"/>
            </a:pPr>
            <a:endParaRPr lang="es-PE" b="0" dirty="0" smtClean="0"/>
          </a:p>
          <a:p>
            <a:pPr marL="228600" indent="-228600" algn="just">
              <a:buFont typeface="+mj-lt"/>
              <a:buAutoNum type="alphaLcParenR" startAt="2"/>
            </a:pPr>
            <a:r>
              <a:rPr lang="es-PE" b="0" dirty="0" smtClean="0"/>
              <a:t>Establecer procedimientos para garantizar que se lleve a cabo (o se considere) la evaluación de seguridad operacional de las operaciones, los procesos y los equipos relacionados con la seguridad operacional de la aviación, según corresponda, antes de ponerlos en servicio.</a:t>
            </a:r>
          </a:p>
          <a:p>
            <a:pPr marL="228600" indent="-228600" algn="just">
              <a:buFont typeface="+mj-lt"/>
              <a:buAutoNum type="alphaLcParenR" startAt="2"/>
            </a:pPr>
            <a:endParaRPr lang="es-PE" b="0" dirty="0" smtClean="0"/>
          </a:p>
          <a:p>
            <a:pPr marL="0" indent="0" algn="just">
              <a:buFont typeface="+mj-lt"/>
              <a:buNone/>
            </a:pPr>
            <a:r>
              <a:rPr lang="es-PE" b="0" i="1" dirty="0" smtClean="0"/>
              <a:t>Estrategia de implementación</a:t>
            </a:r>
          </a:p>
          <a:p>
            <a:pPr marL="0" indent="0" algn="just">
              <a:buFont typeface="+mj-lt"/>
              <a:buNone/>
            </a:pPr>
            <a:endParaRPr lang="es-PE" b="0" dirty="0" smtClean="0"/>
          </a:p>
          <a:p>
            <a:pPr marL="0" indent="0" algn="just">
              <a:buFont typeface="+mj-lt"/>
              <a:buNone/>
            </a:pPr>
            <a:r>
              <a:rPr lang="es-PE" b="0" dirty="0" smtClean="0"/>
              <a:t>5.3.74 La experiencia de los proveedores de servicios de aviación cambia debido a varios factores, los que incluyen entre otros:</a:t>
            </a:r>
          </a:p>
          <a:p>
            <a:pPr marL="0" indent="0" algn="just">
              <a:buFont typeface="+mj-lt"/>
              <a:buNone/>
            </a:pPr>
            <a:endParaRPr lang="es-PE" b="0" dirty="0" smtClean="0"/>
          </a:p>
          <a:p>
            <a:pPr marL="228600" indent="-228600" algn="just">
              <a:buFont typeface="+mj-lt"/>
              <a:buAutoNum type="alphaLcParenR"/>
            </a:pPr>
            <a:r>
              <a:rPr lang="es-PE" b="0" dirty="0" smtClean="0"/>
              <a:t>expansión o contracción institucional;</a:t>
            </a:r>
          </a:p>
          <a:p>
            <a:pPr marL="228600" indent="-228600" algn="just">
              <a:buFont typeface="+mj-lt"/>
              <a:buAutoNum type="alphaLcParenR"/>
            </a:pPr>
            <a:r>
              <a:rPr lang="es-PE" b="0" u="sng" dirty="0" smtClean="0"/>
              <a:t>cambios</a:t>
            </a:r>
            <a:r>
              <a:rPr lang="es-PE" b="0" dirty="0" smtClean="0"/>
              <a:t> a los sistemas, procesos o procedimientos internos que respaldan la entrega de productos y servicios; y</a:t>
            </a:r>
          </a:p>
          <a:p>
            <a:pPr marL="228600" indent="-228600" algn="just">
              <a:buFont typeface="+mj-lt"/>
              <a:buAutoNum type="alphaLcParenR"/>
            </a:pPr>
            <a:r>
              <a:rPr lang="es-PE" b="0" u="sng" dirty="0" smtClean="0"/>
              <a:t>cambios</a:t>
            </a:r>
            <a:r>
              <a:rPr lang="es-PE" b="0" dirty="0" smtClean="0"/>
              <a:t> al entorno de operación de la organización</a:t>
            </a:r>
          </a:p>
          <a:p>
            <a:pPr marL="0" indent="0" algn="just">
              <a:buFont typeface="+mj-lt"/>
              <a:buNone/>
            </a:pPr>
            <a:endParaRPr lang="es-PE" b="0" dirty="0" smtClean="0"/>
          </a:p>
          <a:p>
            <a:pPr marL="0" indent="0" algn="just">
              <a:buFont typeface="+mj-lt"/>
              <a:buNone/>
            </a:pPr>
            <a:r>
              <a:rPr lang="es-PE" b="0" dirty="0" smtClean="0"/>
              <a:t>5.3.75 </a:t>
            </a:r>
            <a:r>
              <a:rPr lang="es-PE" b="1" dirty="0" smtClean="0"/>
              <a:t>El cambio puede afectar la relevancia o eficacia de las estrategias de mitigación de riesgos de la seguridad operacional. Además, los nuevos peligros y los riesgos de seguridad operacional relacionados pueden introducirse accidentalmente en una operación cada vez que ocurre un cambio. Tales peligros deben identificarse para permitir la evaluación y el control de cualquier riesgo de seguridad operacional relacionado. Las revisiones de seguridad operacional, como se analizaron en el control y la medición del rendimiento en materia de seguridad operacional, pueden ser fuentes valiosas de información para respaldar los procesos de toma de decisiones y gestionar el cambio eficazmente.</a:t>
            </a:r>
          </a:p>
          <a:p>
            <a:pPr marL="0" indent="0" algn="just">
              <a:buFont typeface="+mj-lt"/>
              <a:buNone/>
            </a:pPr>
            <a:endParaRPr lang="es-PE" b="0" dirty="0" smtClean="0"/>
          </a:p>
          <a:p>
            <a:pPr marL="0" indent="0" algn="just">
              <a:buFont typeface="+mj-lt"/>
              <a:buNone/>
            </a:pPr>
            <a:r>
              <a:rPr lang="es-PE" b="0" dirty="0" smtClean="0"/>
              <a:t>5.3.76 El proceso de gestión de cambio de la organización debe considerar las siguientes </a:t>
            </a:r>
            <a:r>
              <a:rPr lang="es-PE" b="0" u="sng" dirty="0" smtClean="0"/>
              <a:t>tres consideraciones</a:t>
            </a:r>
            <a:r>
              <a:rPr lang="es-PE" b="0" dirty="0" smtClean="0"/>
              <a:t>:</a:t>
            </a:r>
          </a:p>
          <a:p>
            <a:pPr marL="0" indent="0" algn="just">
              <a:buFont typeface="+mj-lt"/>
              <a:buNone/>
            </a:pPr>
            <a:endParaRPr lang="es-PE" b="0" dirty="0" smtClean="0"/>
          </a:p>
          <a:p>
            <a:pPr marL="228600" indent="-228600" algn="just">
              <a:buFont typeface="+mj-lt"/>
              <a:buAutoNum type="alphaLcParenR"/>
            </a:pPr>
            <a:r>
              <a:rPr lang="es-PE" b="0" dirty="0" smtClean="0"/>
              <a:t>Criticidad. Las evaluaciones de criticidad </a:t>
            </a:r>
            <a:r>
              <a:rPr lang="es-PE" b="0" u="sng" dirty="0" smtClean="0"/>
              <a:t>determinan los sistemas, los equipos o las actividades </a:t>
            </a:r>
            <a:r>
              <a:rPr lang="es-PE" b="0" dirty="0" smtClean="0"/>
              <a:t>que son fundamentales para la operación segura de la aeronave. Aunque la criticidad se evalúa normalmente durante el </a:t>
            </a:r>
            <a:r>
              <a:rPr lang="es-PE" b="0" u="sng" dirty="0" smtClean="0"/>
              <a:t>proceso de diseño </a:t>
            </a:r>
            <a:r>
              <a:rPr lang="es-PE" b="0" dirty="0" smtClean="0"/>
              <a:t>del sistema, también es relevante durante una </a:t>
            </a:r>
            <a:r>
              <a:rPr lang="es-PE" b="0" u="sng" dirty="0" smtClean="0"/>
              <a:t>situación de cambio</a:t>
            </a:r>
            <a:r>
              <a:rPr lang="es-PE" b="0" dirty="0" smtClean="0"/>
              <a:t>. Los sistemas, los equipos y las actividades que tengan una criticidad de seguridad operacional más alta deben revisarse después del cambio para asegurarse de que las medidas correctivas se tomaron para controlar los riesgos de seguridad operacional potencialmente emergentes.</a:t>
            </a:r>
          </a:p>
          <a:p>
            <a:pPr marL="228600" indent="-228600" algn="just">
              <a:buFont typeface="+mj-lt"/>
              <a:buAutoNum type="alphaLcParenR"/>
            </a:pPr>
            <a:endParaRPr lang="es-PE" b="0" dirty="0" smtClean="0"/>
          </a:p>
          <a:p>
            <a:pPr marL="228600" indent="-228600" algn="just">
              <a:buFont typeface="+mj-lt"/>
              <a:buAutoNum type="alphaLcParenR"/>
            </a:pPr>
            <a:r>
              <a:rPr lang="es-PE" b="0" dirty="0" smtClean="0"/>
              <a:t>Estabilidad de los sistemas y entornos operacionales. Los cambios pueden ser planificados y estar bajo el control directo de la organización. Dichos cambios incluyen </a:t>
            </a:r>
            <a:r>
              <a:rPr lang="es-PE" b="0" u="sng" dirty="0" smtClean="0"/>
              <a:t>el crecimiento y la contracción </a:t>
            </a:r>
            <a:r>
              <a:rPr lang="es-PE" b="0" dirty="0" smtClean="0"/>
              <a:t>institucional, la </a:t>
            </a:r>
            <a:r>
              <a:rPr lang="es-PE" b="0" u="sng" dirty="0" smtClean="0"/>
              <a:t>expansión</a:t>
            </a:r>
            <a:r>
              <a:rPr lang="es-PE" b="0" dirty="0" smtClean="0"/>
              <a:t> de los productos o servicios suministrados o la introducción de </a:t>
            </a:r>
            <a:r>
              <a:rPr lang="es-PE" b="0" u="sng" dirty="0" smtClean="0"/>
              <a:t>nuevas tecnologías</a:t>
            </a:r>
            <a:r>
              <a:rPr lang="es-PE" b="0" dirty="0" smtClean="0"/>
              <a:t>. Los cambios no planificados pueden incluir aquellos relacionados con </a:t>
            </a:r>
            <a:r>
              <a:rPr lang="es-PE" b="0" u="sng" dirty="0" smtClean="0"/>
              <a:t>ciclos económicos, descontento laboral</a:t>
            </a:r>
            <a:r>
              <a:rPr lang="es-PE" b="0" dirty="0" smtClean="0"/>
              <a:t>, así como también, cambios en los </a:t>
            </a:r>
            <a:r>
              <a:rPr lang="es-PE" b="0" u="sng" dirty="0" smtClean="0"/>
              <a:t>entornos políticos, reglamentarios u operacionales</a:t>
            </a:r>
            <a:r>
              <a:rPr lang="es-PE" b="0" dirty="0" smtClean="0"/>
              <a:t>.</a:t>
            </a:r>
          </a:p>
          <a:p>
            <a:pPr marL="228600" indent="-228600" algn="just">
              <a:buFont typeface="+mj-lt"/>
              <a:buAutoNum type="alphaLcParenR"/>
            </a:pPr>
            <a:endParaRPr lang="es-PE" b="0" dirty="0" smtClean="0"/>
          </a:p>
          <a:p>
            <a:pPr marL="228600" indent="-228600" algn="just">
              <a:buFont typeface="+mj-lt"/>
              <a:buAutoNum type="alphaLcParenR"/>
            </a:pPr>
            <a:r>
              <a:rPr lang="es-PE" b="0" dirty="0" smtClean="0"/>
              <a:t>Rendimiento pasado. El rendimiento pasado de los </a:t>
            </a:r>
            <a:r>
              <a:rPr lang="es-PE" b="0" u="sng" dirty="0" smtClean="0"/>
              <a:t>sistemas críticos y el análisis de tendencias</a:t>
            </a:r>
            <a:r>
              <a:rPr lang="es-PE" b="0" u="none" dirty="0" smtClean="0"/>
              <a:t> </a:t>
            </a:r>
            <a:r>
              <a:rPr lang="es-PE" b="0" dirty="0" smtClean="0"/>
              <a:t>en el proceso de aseguramiento de la seguridad operacional debe usarse para anticipar y controlar el rendimiento en materia de seguridad operacional bajo situaciones de cambio. El control del rendimiento pasado también </a:t>
            </a:r>
            <a:r>
              <a:rPr lang="es-PE" b="0" u="sng" dirty="0" smtClean="0"/>
              <a:t>garantiza la eficacia de las medidas correctivas tomadas</a:t>
            </a:r>
            <a:r>
              <a:rPr lang="es-PE" b="0" u="none" dirty="0" smtClean="0"/>
              <a:t> </a:t>
            </a:r>
            <a:r>
              <a:rPr lang="es-PE" b="0" dirty="0" smtClean="0"/>
              <a:t>para abordar deficiencias de seguridad operacional identificadas como resultado de auditorías, evaluaciones, investigaciones o informes.</a:t>
            </a:r>
          </a:p>
          <a:p>
            <a:pPr marL="0" indent="0" algn="just">
              <a:buFont typeface="+mj-lt"/>
              <a:buNone/>
            </a:pPr>
            <a:endParaRPr lang="es-PE" b="0" dirty="0" smtClean="0"/>
          </a:p>
          <a:p>
            <a:pPr marL="0" indent="0" algn="just">
              <a:buFont typeface="+mj-lt"/>
              <a:buNone/>
            </a:pPr>
            <a:r>
              <a:rPr lang="es-PE" b="0" dirty="0" smtClean="0"/>
              <a:t>5.3.77 A medida que evolucionan los sistemas, los cambios incrementales pueden acumularse, lo que requiere enmiendas a la descripción inicial del sistema. Por lo tanto, la gestión de cambio necesita de revisiones periódicas de la descripción del sistema y el análisis de peligros de línea base para determinar su validez continua.</a:t>
            </a:r>
          </a:p>
          <a:p>
            <a:pPr marL="0" indent="0" algn="just">
              <a:buFont typeface="+mj-lt"/>
              <a:buNone/>
            </a:pPr>
            <a:endParaRPr lang="es-PE" dirty="0" smtClean="0"/>
          </a:p>
          <a:p>
            <a:pPr marL="0" indent="0" algn="just">
              <a:buFont typeface="+mj-lt"/>
              <a:buNone/>
            </a:pPr>
            <a:endParaRPr lang="es-PE" dirty="0" smtClean="0"/>
          </a:p>
          <a:p>
            <a:pPr marL="0" indent="0" algn="just">
              <a:buFont typeface="+mj-lt"/>
              <a:buNone/>
            </a:pPr>
            <a:endParaRPr lang="es-PE" dirty="0" smtClean="0"/>
          </a:p>
          <a:p>
            <a:pPr marL="0" indent="0" algn="just">
              <a:buFont typeface="+mj-lt"/>
              <a:buNone/>
            </a:pPr>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96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5.3.74 La experiencia de los proveedores de servicios de aviación cambia debido a varios factores, los que incluyen entre otros:</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expansión o contracción institucional;</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cambios a los sistemas, procesos o procedimientos internos que respaldan la entrega de productos y servicios; y</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Cambios al entorno de operación de la organización</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396875" indent="-396875">
              <a:buFont typeface="+mj-lt"/>
              <a:buAutoNum type="alphaLcParenR"/>
            </a:pPr>
            <a:r>
              <a:rPr lang="es-PE" sz="1200" i="1" dirty="0" smtClean="0">
                <a:latin typeface="Open Sans"/>
                <a:cs typeface="Open Sans"/>
              </a:rPr>
              <a:t>expansión o reducción organizacional;</a:t>
            </a:r>
          </a:p>
          <a:p>
            <a:pPr marL="396875" indent="-396875">
              <a:buFont typeface="+mj-lt"/>
              <a:buAutoNum type="alphaLcParenR"/>
            </a:pPr>
            <a:r>
              <a:rPr lang="es-PE" sz="1200" i="1" dirty="0" smtClean="0">
                <a:latin typeface="Open Sans"/>
                <a:cs typeface="Open Sans"/>
              </a:rPr>
              <a:t>mejoras en los negocios que afectan la seguridad operacional; estos pueden dar lugar a cambios en los sistemas internos, procesos o procedimientos que apoyan la entrega segura de los productos y servicios;</a:t>
            </a:r>
          </a:p>
          <a:p>
            <a:pPr marL="396875" indent="-396875">
              <a:buFont typeface="+mj-lt"/>
              <a:buAutoNum type="alphaLcParenR"/>
            </a:pPr>
            <a:r>
              <a:rPr lang="es-PE" sz="1200" i="1" dirty="0" smtClean="0">
                <a:latin typeface="Open Sans"/>
                <a:cs typeface="Open Sans"/>
              </a:rPr>
              <a:t>cambios en el entorno operativo de la organización;</a:t>
            </a:r>
          </a:p>
          <a:p>
            <a:pPr marL="396875" indent="-396875">
              <a:buFont typeface="+mj-lt"/>
              <a:buAutoNum type="alphaLcParenR"/>
            </a:pPr>
            <a:r>
              <a:rPr lang="es-PE" sz="1200" i="1" dirty="0" smtClean="0">
                <a:latin typeface="Open Sans"/>
                <a:cs typeface="Open Sans"/>
              </a:rPr>
              <a:t>cambios en las interfaces de SMS con organizaciones externas; y</a:t>
            </a:r>
          </a:p>
          <a:p>
            <a:pPr marL="396875" indent="-396875">
              <a:buFont typeface="+mj-lt"/>
              <a:buAutoNum type="alphaLcParenR"/>
            </a:pPr>
            <a:r>
              <a:rPr lang="es-PE" sz="1200" i="1" dirty="0" smtClean="0">
                <a:latin typeface="Open Sans"/>
                <a:cs typeface="Open Sans"/>
              </a:rPr>
              <a:t>cambios externos desde cambios reglamentarios, cambios económicos y riesgos emergentes.</a:t>
            </a:r>
          </a:p>
          <a:p>
            <a:pPr marL="396875" indent="-396875">
              <a:buAutoNum type="alphaLcParenR" startAt="2"/>
            </a:pPr>
            <a:endParaRPr lang="es-PE" sz="1200" dirty="0" smtClean="0">
              <a:latin typeface="Open Sans"/>
              <a:cs typeface="Open San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6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5.5.4 Etapa 3</a:t>
            </a:r>
          </a:p>
          <a:p>
            <a:endParaRPr lang="es-PE" dirty="0" smtClean="0"/>
          </a:p>
          <a:p>
            <a:pPr algn="just"/>
            <a:r>
              <a:rPr lang="es-PE" dirty="0" smtClean="0"/>
              <a:t>El objetivo de la Etapa 3 es </a:t>
            </a:r>
            <a:r>
              <a:rPr lang="es-PE" b="1" dirty="0" smtClean="0"/>
              <a:t>establecer procesos de gestión de riesgos </a:t>
            </a:r>
            <a:r>
              <a:rPr lang="es-PE" dirty="0" smtClean="0"/>
              <a:t>de la seguridad operacional. Hacia el final de la Etapa 3, la organización </a:t>
            </a:r>
            <a:r>
              <a:rPr lang="es-PE" b="1" dirty="0" smtClean="0"/>
              <a:t>estará lista para recopilar datos </a:t>
            </a:r>
            <a:r>
              <a:rPr lang="es-PE" dirty="0" smtClean="0"/>
              <a:t>de seguridad operacional y </a:t>
            </a:r>
            <a:r>
              <a:rPr lang="es-PE" b="1" dirty="0" smtClean="0"/>
              <a:t>realizar los análisis </a:t>
            </a:r>
            <a:r>
              <a:rPr lang="es-PE" dirty="0" smtClean="0"/>
              <a:t>de seguridad operacional basados en la información obtenida mediante </a:t>
            </a:r>
            <a:r>
              <a:rPr lang="es-PE" b="1" dirty="0" smtClean="0"/>
              <a:t>diversos</a:t>
            </a:r>
            <a:r>
              <a:rPr lang="es-PE" dirty="0" smtClean="0"/>
              <a:t> sistemas de notificación.</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228080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lang="es-PE" dirty="0" smtClean="0"/>
              <a:t>5.3.76 El proceso de gestión de cambio de la organización debe considerar las siguientes tres consideraciones:</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lang="es-PE" b="1" dirty="0" smtClean="0"/>
              <a:t>Criticidad</a:t>
            </a:r>
            <a:r>
              <a:rPr lang="es-PE" dirty="0" smtClean="0"/>
              <a:t>. Las evaluaciones de criticidad determinan los </a:t>
            </a:r>
            <a:r>
              <a:rPr lang="es-PE" u="sng" dirty="0" smtClean="0"/>
              <a:t>sistemas, los equipos o las actividades</a:t>
            </a:r>
            <a:r>
              <a:rPr lang="es-PE" dirty="0" smtClean="0"/>
              <a:t> que son fundamentales para la operación segura de la aeronave. Aunque la criticidad se evalúa normalmente </a:t>
            </a:r>
            <a:r>
              <a:rPr lang="es-PE" b="1" dirty="0" smtClean="0"/>
              <a:t>durante el proceso de diseño </a:t>
            </a:r>
            <a:r>
              <a:rPr lang="es-PE" dirty="0" smtClean="0"/>
              <a:t>del sistema, también es relevante </a:t>
            </a:r>
            <a:r>
              <a:rPr lang="es-PE" b="1" dirty="0" smtClean="0"/>
              <a:t>durante una situación de cambio</a:t>
            </a:r>
            <a:r>
              <a:rPr lang="es-PE" dirty="0" smtClean="0"/>
              <a:t>. Los sistemas, los equipos y las actividades que tengan una </a:t>
            </a:r>
            <a:r>
              <a:rPr lang="es-PE" u="sng" dirty="0" smtClean="0"/>
              <a:t>criticidad de seguridad operacional más alta</a:t>
            </a:r>
            <a:r>
              <a:rPr lang="es-PE" dirty="0" smtClean="0"/>
              <a:t> deben </a:t>
            </a:r>
            <a:r>
              <a:rPr lang="es-PE" u="sng" dirty="0" smtClean="0"/>
              <a:t>revisarse después del cambio</a:t>
            </a:r>
            <a:r>
              <a:rPr lang="es-PE" dirty="0" smtClean="0"/>
              <a:t> para asegurarse de que las medidas correctivas se tomaron para controlar los riesgos de seguridad operacional potencialmente emergentes.</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lang="es-PE" b="1" dirty="0" smtClean="0"/>
              <a:t>Estabilidad de los sistemas y entornos operacionales</a:t>
            </a:r>
            <a:r>
              <a:rPr lang="es-PE" dirty="0" smtClean="0"/>
              <a:t>. Los cambios </a:t>
            </a:r>
            <a:r>
              <a:rPr lang="es-PE" u="sng" dirty="0" smtClean="0"/>
              <a:t>pueden ser planificados</a:t>
            </a:r>
            <a:r>
              <a:rPr lang="es-PE" dirty="0" smtClean="0"/>
              <a:t> y estar bajo el control directo de la organización. Dichos cambios incluyen el </a:t>
            </a:r>
            <a:r>
              <a:rPr lang="es-PE" b="1" dirty="0" smtClean="0"/>
              <a:t>crecimiento y la contracción</a:t>
            </a:r>
            <a:r>
              <a:rPr lang="es-PE" dirty="0" smtClean="0"/>
              <a:t> institucional, la </a:t>
            </a:r>
            <a:r>
              <a:rPr lang="es-PE" b="1" dirty="0" smtClean="0"/>
              <a:t>expansión de los productos o servicios</a:t>
            </a:r>
            <a:r>
              <a:rPr lang="es-PE" dirty="0" smtClean="0"/>
              <a:t> suministrados o la introducción de </a:t>
            </a:r>
            <a:r>
              <a:rPr lang="es-PE" b="1" dirty="0" smtClean="0"/>
              <a:t>nuevas tecnologías</a:t>
            </a:r>
            <a:r>
              <a:rPr lang="es-PE" dirty="0" smtClean="0"/>
              <a:t>. Los cambios </a:t>
            </a:r>
            <a:r>
              <a:rPr lang="es-PE" u="sng" dirty="0" smtClean="0"/>
              <a:t>no planificados </a:t>
            </a:r>
            <a:r>
              <a:rPr lang="es-PE" dirty="0" smtClean="0"/>
              <a:t>pueden incluir aquellos relacionados con </a:t>
            </a:r>
            <a:r>
              <a:rPr lang="es-PE" u="sng" dirty="0" smtClean="0"/>
              <a:t>ciclos económicos</a:t>
            </a:r>
            <a:r>
              <a:rPr lang="es-PE" dirty="0" smtClean="0"/>
              <a:t>, </a:t>
            </a:r>
            <a:r>
              <a:rPr lang="es-PE" u="sng" dirty="0" smtClean="0"/>
              <a:t>descontento laboral</a:t>
            </a:r>
            <a:r>
              <a:rPr lang="es-PE" dirty="0" smtClean="0"/>
              <a:t>, así como también, </a:t>
            </a:r>
            <a:r>
              <a:rPr lang="es-PE" u="sng" dirty="0" smtClean="0"/>
              <a:t>cambios en los entornos políticos, reglamentarios u operacionales</a:t>
            </a:r>
            <a:r>
              <a:rPr lang="es-PE" dirty="0" smtClean="0"/>
              <a:t>.</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lang="es-PE" b="1" dirty="0" smtClean="0"/>
              <a:t>Rendimiento pasado</a:t>
            </a:r>
            <a:r>
              <a:rPr lang="es-PE" dirty="0" smtClean="0"/>
              <a:t>. El rendimiento pasado de los </a:t>
            </a:r>
            <a:r>
              <a:rPr lang="es-PE" b="1" dirty="0" smtClean="0"/>
              <a:t>sistemas críticos y el análisis de tendencias</a:t>
            </a:r>
            <a:r>
              <a:rPr lang="es-PE" dirty="0" smtClean="0"/>
              <a:t> en el proceso de aseguramiento de la seguridad operacional debe </a:t>
            </a:r>
            <a:r>
              <a:rPr lang="es-PE" b="1" dirty="0" smtClean="0"/>
              <a:t>usarse para anticipar y controlar el rendimiento </a:t>
            </a:r>
            <a:r>
              <a:rPr lang="es-PE" dirty="0" smtClean="0"/>
              <a:t>en materia de seguridad operacional bajo situaciones de cambio. El control del rendimiento pasado también </a:t>
            </a:r>
            <a:r>
              <a:rPr lang="es-PE" u="sng" dirty="0" smtClean="0"/>
              <a:t>garantiza la eficacia de las medidas correctivas</a:t>
            </a:r>
            <a:r>
              <a:rPr lang="es-PE" dirty="0" smtClean="0"/>
              <a:t> tomadas para abordar deficiencias de seguridad operacional identificadas como resultado de auditorías, evaluaciones, investigaciones o informes.</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69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mj-lt"/>
              <a:buNone/>
            </a:pPr>
            <a:r>
              <a:rPr lang="es-PE" b="1" dirty="0" smtClean="0"/>
              <a:t>Mejora continua del SMS — Elemento 3.3 (i)</a:t>
            </a:r>
          </a:p>
          <a:p>
            <a:pPr marL="0" indent="0" algn="just">
              <a:buFont typeface="+mj-lt"/>
              <a:buNone/>
            </a:pPr>
            <a:endParaRPr lang="es-PE" b="1" dirty="0" smtClean="0"/>
          </a:p>
          <a:p>
            <a:pPr marL="228600" indent="-228600" algn="just">
              <a:buFont typeface="+mj-lt"/>
              <a:buAutoNum type="alphaLcParenR"/>
            </a:pPr>
            <a:r>
              <a:rPr lang="es-PE" dirty="0" smtClean="0"/>
              <a:t>Desarrollar </a:t>
            </a:r>
            <a:r>
              <a:rPr lang="es-PE" b="1" dirty="0" smtClean="0"/>
              <a:t>formularios</a:t>
            </a:r>
            <a:r>
              <a:rPr lang="es-PE" dirty="0" smtClean="0"/>
              <a:t> para las evaluaciones internas.</a:t>
            </a:r>
          </a:p>
          <a:p>
            <a:pPr marL="228600" indent="-228600" algn="just">
              <a:buFont typeface="+mj-lt"/>
              <a:buAutoNum type="alphaLcParenR"/>
            </a:pPr>
            <a:r>
              <a:rPr lang="es-PE" dirty="0" smtClean="0"/>
              <a:t>Definir un </a:t>
            </a:r>
            <a:r>
              <a:rPr lang="es-PE" u="sng" dirty="0" smtClean="0"/>
              <a:t>proceso de auditoría interna</a:t>
            </a:r>
            <a:r>
              <a:rPr lang="es-PE" dirty="0" smtClean="0"/>
              <a:t>.</a:t>
            </a:r>
          </a:p>
          <a:p>
            <a:pPr marL="228600" indent="-228600" algn="just">
              <a:buFont typeface="+mj-lt"/>
              <a:buAutoNum type="alphaLcParenR"/>
            </a:pPr>
            <a:r>
              <a:rPr lang="es-PE" dirty="0" smtClean="0"/>
              <a:t>Definir un </a:t>
            </a:r>
            <a:r>
              <a:rPr lang="es-PE" u="sng" dirty="0" smtClean="0"/>
              <a:t>proceso de auditoría externa</a:t>
            </a:r>
            <a:r>
              <a:rPr lang="es-PE" dirty="0" smtClean="0"/>
              <a:t>.</a:t>
            </a:r>
          </a:p>
          <a:p>
            <a:pPr marL="228600" indent="-228600" algn="just">
              <a:buFont typeface="+mj-lt"/>
              <a:buAutoNum type="alphaLcParenR"/>
            </a:pPr>
            <a:r>
              <a:rPr lang="es-PE" dirty="0" smtClean="0"/>
              <a:t>Definir un programa para la </a:t>
            </a:r>
            <a:r>
              <a:rPr lang="es-PE" b="1" dirty="0" smtClean="0"/>
              <a:t>evaluación de instalaciones, equipos, documentación y procedimientos</a:t>
            </a:r>
            <a:r>
              <a:rPr lang="es-PE" dirty="0" smtClean="0"/>
              <a:t> que se deben completar mediante auditorías y estudios.</a:t>
            </a:r>
          </a:p>
          <a:p>
            <a:pPr marL="228600" indent="-228600" algn="just">
              <a:buFont typeface="+mj-lt"/>
              <a:buAutoNum type="alphaLcParenR"/>
            </a:pPr>
            <a:r>
              <a:rPr lang="es-PE" dirty="0" smtClean="0"/>
              <a:t>Desarrollar </a:t>
            </a:r>
            <a:r>
              <a:rPr lang="es-PE" u="sng" dirty="0" smtClean="0"/>
              <a:t>documentación pertinente para el aseguramiento </a:t>
            </a:r>
            <a:r>
              <a:rPr lang="es-PE" dirty="0" smtClean="0"/>
              <a:t>de la seguridad operacional.</a:t>
            </a:r>
          </a:p>
          <a:p>
            <a:pPr marL="0" indent="0" algn="just">
              <a:buFont typeface="+mj-lt"/>
              <a:buNone/>
            </a:pPr>
            <a:endParaRPr lang="es-PE" i="1" dirty="0" smtClean="0"/>
          </a:p>
          <a:p>
            <a:pPr marL="0" indent="0" algn="just">
              <a:buFont typeface="+mj-lt"/>
              <a:buNone/>
            </a:pPr>
            <a:r>
              <a:rPr lang="es-PE" i="1" dirty="0" smtClean="0"/>
              <a:t>Estrategia de implementación</a:t>
            </a:r>
          </a:p>
          <a:p>
            <a:pPr marL="0" indent="0" algn="just">
              <a:buFont typeface="+mj-lt"/>
              <a:buNone/>
            </a:pPr>
            <a:endParaRPr lang="es-PE" dirty="0" smtClean="0"/>
          </a:p>
          <a:p>
            <a:pPr marL="0" indent="0" algn="just">
              <a:buFont typeface="+mj-lt"/>
              <a:buNone/>
            </a:pPr>
            <a:r>
              <a:rPr lang="es-PE" b="1" dirty="0" smtClean="0"/>
              <a:t>5.3.78 La medida continua se mide mediante el </a:t>
            </a:r>
            <a:r>
              <a:rPr lang="es-PE" b="1" u="sng" dirty="0" smtClean="0"/>
              <a:t>control de los indicadores</a:t>
            </a:r>
            <a:r>
              <a:rPr lang="es-PE" b="1" dirty="0" smtClean="0"/>
              <a:t> de rendimiento en materia de seguridad operacional de la organización y se relaciona con la </a:t>
            </a:r>
            <a:r>
              <a:rPr lang="es-PE" b="1" u="sng" dirty="0" smtClean="0"/>
              <a:t>madurez y eficacia de un SMS</a:t>
            </a:r>
            <a:r>
              <a:rPr lang="es-PE" b="1" dirty="0" smtClean="0"/>
              <a:t>. Los procesos del aseguramiento de la seguridad operacional respaldan las mejoras al SMS mediante la verificación continua y las medidas de seguimiento. Estos objetivos se logran mediante la aplicación de evaluaciones internas y auditorías independientes del SMS.</a:t>
            </a:r>
          </a:p>
          <a:p>
            <a:pPr marL="0" indent="0" algn="just">
              <a:buFont typeface="+mj-lt"/>
              <a:buNone/>
            </a:pPr>
            <a:endParaRPr lang="es-PE" dirty="0" smtClean="0"/>
          </a:p>
          <a:p>
            <a:pPr marL="0" indent="0" algn="just">
              <a:buFont typeface="+mj-lt"/>
              <a:buNone/>
            </a:pPr>
            <a:r>
              <a:rPr lang="es-PE" dirty="0" smtClean="0"/>
              <a:t>5.3.79 Las evaluaciones internas implican la </a:t>
            </a:r>
            <a:r>
              <a:rPr lang="es-PE" b="1" dirty="0" smtClean="0"/>
              <a:t>evaluación de las actividades de aviación del proveedor </a:t>
            </a:r>
            <a:r>
              <a:rPr lang="es-PE" dirty="0" smtClean="0"/>
              <a:t>de servicios que pueden proporcionar información útil a los </a:t>
            </a:r>
            <a:r>
              <a:rPr lang="es-PE" b="1" dirty="0" smtClean="0"/>
              <a:t>procesos de toma de decisiones</a:t>
            </a:r>
            <a:r>
              <a:rPr lang="es-PE" dirty="0" smtClean="0"/>
              <a:t> de la organización. Es aquí donde se realiza la actividad clave del SMS, la </a:t>
            </a:r>
            <a:r>
              <a:rPr lang="es-PE" b="1" dirty="0" smtClean="0"/>
              <a:t>identificación de peligros y mitigación de riesgos (HIRM)</a:t>
            </a:r>
            <a:r>
              <a:rPr lang="es-PE" dirty="0" smtClean="0"/>
              <a:t>. Las evaluaciones realizadas a raíz de este requisito deben realizarlas personas u organizaciones que sean </a:t>
            </a:r>
            <a:r>
              <a:rPr lang="es-PE" u="sng" dirty="0" smtClean="0"/>
              <a:t>funcionalmente independientes</a:t>
            </a:r>
            <a:r>
              <a:rPr lang="es-PE" dirty="0" smtClean="0"/>
              <a:t> de los procesos técnicos evaluados. </a:t>
            </a:r>
            <a:r>
              <a:rPr lang="es-PE" u="sng" dirty="0" smtClean="0"/>
              <a:t>La evaluación interna incluye la evaluación de las </a:t>
            </a:r>
            <a:r>
              <a:rPr lang="es-PE" b="1" u="sng" dirty="0" smtClean="0"/>
              <a:t>funciones de la gestión </a:t>
            </a:r>
            <a:r>
              <a:rPr lang="es-PE" u="sng" dirty="0" smtClean="0"/>
              <a:t>de la seguridad operacional, el </a:t>
            </a:r>
            <a:r>
              <a:rPr lang="es-PE" b="1" u="sng" dirty="0" smtClean="0"/>
              <a:t>diseño de políticas</a:t>
            </a:r>
            <a:r>
              <a:rPr lang="es-PE" u="sng" dirty="0" smtClean="0"/>
              <a:t>, la </a:t>
            </a:r>
            <a:r>
              <a:rPr lang="es-PE" b="1" u="sng" dirty="0" smtClean="0"/>
              <a:t>gestión de riesgos </a:t>
            </a:r>
            <a:r>
              <a:rPr lang="es-PE" u="sng" dirty="0" smtClean="0"/>
              <a:t>de la seguridad operacional, el </a:t>
            </a:r>
            <a:r>
              <a:rPr lang="es-PE" b="1" u="sng" dirty="0" smtClean="0"/>
              <a:t>aseguramiento de la seguridad </a:t>
            </a:r>
            <a:r>
              <a:rPr lang="es-PE" u="sng" dirty="0" smtClean="0"/>
              <a:t>operacional y la </a:t>
            </a:r>
            <a:r>
              <a:rPr lang="es-PE" b="1" u="sng" dirty="0" smtClean="0"/>
              <a:t>promoción de la seguridad </a:t>
            </a:r>
            <a:r>
              <a:rPr lang="es-PE" u="sng" dirty="0" smtClean="0"/>
              <a:t>operacional en toda la organización</a:t>
            </a:r>
            <a:r>
              <a:rPr lang="es-PE" dirty="0" smtClean="0"/>
              <a:t>.</a:t>
            </a:r>
          </a:p>
          <a:p>
            <a:pPr marL="0" indent="0" algn="just">
              <a:buFont typeface="+mj-lt"/>
              <a:buNone/>
            </a:pPr>
            <a:endParaRPr lang="es-PE" dirty="0" smtClean="0"/>
          </a:p>
          <a:p>
            <a:pPr marL="0" indent="0" algn="just">
              <a:buFont typeface="+mj-lt"/>
              <a:buNone/>
            </a:pPr>
            <a:r>
              <a:rPr lang="es-PE" dirty="0" smtClean="0"/>
              <a:t>5.3.80 Las auditorías internas implican la </a:t>
            </a:r>
            <a:r>
              <a:rPr lang="es-PE" b="1" dirty="0" smtClean="0"/>
              <a:t>examinación sistemática y programada</a:t>
            </a:r>
            <a:r>
              <a:rPr lang="es-PE" dirty="0" smtClean="0"/>
              <a:t> de las actividades de aviación del proveedor de servicios, lo que incluye aquellas específicas para la implementación del SMS. Para lograr la máxima eficacia, las auditorías </a:t>
            </a:r>
            <a:r>
              <a:rPr lang="es-PE" b="1" dirty="0" smtClean="0"/>
              <a:t>internas las llevan a cabo personas o departamentos que son independientes de las funciones que se evalúan</a:t>
            </a:r>
            <a:r>
              <a:rPr lang="es-PE" dirty="0" smtClean="0"/>
              <a:t>. Tales auditorías proporcionan al ejecutivo responsable, así como también, a los funcionarios de administración superior responsables del SMS, la </a:t>
            </a:r>
            <a:r>
              <a:rPr lang="es-PE" u="sng" dirty="0" smtClean="0"/>
              <a:t>capacidad de rastrear la implementación y eficacia del SMS</a:t>
            </a:r>
            <a:r>
              <a:rPr lang="es-PE" dirty="0" smtClean="0"/>
              <a:t>, al igual que sus sistemas de respaldo.</a:t>
            </a:r>
          </a:p>
          <a:p>
            <a:pPr marL="0" indent="0" algn="just">
              <a:buFont typeface="+mj-lt"/>
              <a:buNone/>
            </a:pPr>
            <a:endParaRPr lang="es-PE" dirty="0" smtClean="0"/>
          </a:p>
          <a:p>
            <a:pPr marL="0" indent="0" algn="just">
              <a:buFont typeface="+mj-lt"/>
              <a:buNone/>
            </a:pPr>
            <a:r>
              <a:rPr lang="es-PE" dirty="0" smtClean="0"/>
              <a:t>5.3.81 Las </a:t>
            </a:r>
            <a:r>
              <a:rPr lang="es-PE" b="1" dirty="0" smtClean="0"/>
              <a:t>autoridades pertinentes, responsables de la aceptación del SMS </a:t>
            </a:r>
            <a:r>
              <a:rPr lang="es-PE" dirty="0" smtClean="0"/>
              <a:t>del proveedor de servicios, </a:t>
            </a:r>
            <a:r>
              <a:rPr lang="es-PE" b="1" dirty="0" smtClean="0"/>
              <a:t>puede realizar las auditorías externas del SMS</a:t>
            </a:r>
            <a:r>
              <a:rPr lang="es-PE" dirty="0" smtClean="0"/>
              <a:t>. Además, las auditorías pueden realizarlas asociaciones industriales u otros terceros que selecciona el proveedor de servicios. Estas auditorías externas mejoran el sistema de auditoría interna, así como también, proporcionan vigilancia independiente.</a:t>
            </a:r>
          </a:p>
          <a:p>
            <a:pPr marL="0" indent="0" algn="just">
              <a:buFont typeface="+mj-lt"/>
              <a:buNone/>
            </a:pPr>
            <a:endParaRPr lang="es-PE" dirty="0" smtClean="0"/>
          </a:p>
          <a:p>
            <a:pPr marL="0" indent="0" algn="just">
              <a:buFont typeface="+mj-lt"/>
              <a:buNone/>
            </a:pPr>
            <a:r>
              <a:rPr lang="es-PE" dirty="0" smtClean="0"/>
              <a:t>5.3.82 En resumen, los procesos de evaluación y auditoría contribuyen con la capacidad del proveedor de servicios de lograr una </a:t>
            </a:r>
            <a:r>
              <a:rPr lang="es-PE" b="1" dirty="0" smtClean="0"/>
              <a:t>mejora continua </a:t>
            </a:r>
            <a:r>
              <a:rPr lang="es-PE" dirty="0" smtClean="0"/>
              <a:t>en el rendimiento en materia de seguridad operacional. El control continuo del SMS, sus controles de seguridad operacional relacionados y los sistemas de respaldo garantizan que el proceso de gestión de la seguridad operacional logre sus objetivos.</a:t>
            </a:r>
          </a:p>
          <a:p>
            <a:pPr marL="0" indent="0" algn="just">
              <a:buFont typeface="+mj-lt"/>
              <a:buNone/>
            </a:pPr>
            <a:endParaRPr lang="es-PE" dirty="0" smtClean="0"/>
          </a:p>
          <a:p>
            <a:pPr marL="0" indent="0" algn="just">
              <a:buFont typeface="+mj-lt"/>
              <a:buNone/>
            </a:pPr>
            <a:endParaRPr lang="es-PE" dirty="0" smtClean="0"/>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44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5.3.79 Las evaluaciones internas implican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evaluación de las actividades de aviación del proveedor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servicios que pueden proporcionar información útil a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de toma de decisiones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Es aquí donde se realiza la actividad clave del SMS,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identificación de peligros y mitigación de riesgos (HIRM)</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evaluaciones realizadas a raíz de este requisito deben realizarlas personas u organizaciones que sean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funcionalmente independientes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los procesos técnicos evaluados.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evaluación interna incluye la evaluación de las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funciones de la gestión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la seguridad operacional, el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diseño de políticas</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 la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gestión de riesgos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la seguridad operacional, el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aseguramiento de la seguridad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operacional y la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promoción de la seguridad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operacional en toda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188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5.3.79 Las evaluaciones internas implican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evaluación de las actividades de aviación del proveedor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servicios que pueden proporcionar información útil a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de toma de decisiones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Es aquí donde se realiza la actividad clave del SMS,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identificación de peligros y mitigación de riesgos (HIRM)</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evaluaciones realizadas a raíz de este requisito deben realizarlas personas u organizaciones que sean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funcionalmente independientes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los procesos técnicos evaluados.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evaluación interna incluye la evaluación de las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funciones de la gestión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la seguridad operacional, el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diseño de políticas</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 la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gestión de riesgos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la seguridad operacional, el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aseguramiento de la seguridad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operacional y la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promoción de la seguridad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operacional en toda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42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Mejora continua del SMS — Elemento 3.3 (i)</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formularios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para las evaluaciones internas.</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 un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 de auditoría interna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 un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 de auditoría externa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 un programa para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evaluación de instalaciones, equipos, documentación y procedimientos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que se deben completar mediante auditorías y estudios.</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documentación pertinente para el aseguramiento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seguridad operacional.</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452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Mejora continua del SMS — Elemento 3.3 (i)</a:t>
            </a:r>
          </a:p>
          <a:p>
            <a:endParaRPr lang="es-PE" dirty="0" smtClean="0"/>
          </a:p>
          <a:p>
            <a:r>
              <a:rPr lang="es-PE" dirty="0" smtClean="0"/>
              <a:t>Desarrollar formularios para las evaluaciones internas.</a:t>
            </a:r>
          </a:p>
          <a:p>
            <a:r>
              <a:rPr lang="es-PE" dirty="0" smtClean="0"/>
              <a:t>Definir un proceso de auditoría interna.</a:t>
            </a:r>
          </a:p>
          <a:p>
            <a:r>
              <a:rPr lang="es-PE" dirty="0" smtClean="0"/>
              <a:t>Definir un proceso de auditoría externa.</a:t>
            </a:r>
          </a:p>
          <a:p>
            <a:r>
              <a:rPr lang="es-PE" dirty="0" smtClean="0"/>
              <a:t>Definir un programa para la evaluación de instalaciones, equipos, documentación y procedimientos que se deben completar mediante auditorías y estudios.</a:t>
            </a:r>
          </a:p>
          <a:p>
            <a:r>
              <a:rPr lang="es-PE" dirty="0" smtClean="0"/>
              <a:t>Desarrollar documentación pertinente para el aseguramiento de la seguridad operacional.</a:t>
            </a:r>
          </a:p>
          <a:p>
            <a:endParaRPr lang="es-PE" dirty="0" smtClean="0"/>
          </a:p>
          <a:p>
            <a:r>
              <a:rPr lang="es-PE" dirty="0" smtClean="0"/>
              <a:t>Estrategia de implementación</a:t>
            </a:r>
          </a:p>
          <a:p>
            <a:endParaRPr lang="es-PE" dirty="0" smtClean="0"/>
          </a:p>
          <a:p>
            <a:r>
              <a:rPr lang="es-PE" dirty="0" smtClean="0"/>
              <a:t>5.3.78 La medida continua se mide mediante el control de los indicadores de rendimiento en materia de seguridad operacional de la organización y se relaciona con la madurez y eficacia de un SMS. Los procesos del aseguramiento de la seguridad operacional respaldan las mejoras al SMS mediante la verificación continua y las medidas de seguimiento. Estos objetivos se logran mediante la aplicación de evaluaciones internas y auditorías independientes del SMS.</a:t>
            </a:r>
          </a:p>
          <a:p>
            <a:endParaRPr lang="es-PE" dirty="0" smtClean="0"/>
          </a:p>
          <a:p>
            <a:r>
              <a:rPr lang="es-PE" dirty="0" smtClean="0"/>
              <a:t>5.3.79 Las evaluaciones internas implican la evaluación de las actividades de aviación del proveedor de servicios que pueden proporcionar información útil a los procesos de toma de decisiones de la organización. Es aquí donde se realiza la actividad clave del SMS, la identificación de peligros y mitigación de riesgos (HIRM). Las evaluaciones realizadas a raíz de este requisito deben realizarlas personas u organizaciones que sean funcionalmente independientes de los procesos técnicos evaluados. La evaluación interna incluye la evaluación de las funciones de la gestión de la seguridad operacional, el diseño de políticas, la gestión de riesgos de la seguridad operacional, el aseguramiento de la seguridad operacional y la promoción de la seguridad operacional en toda la organización.</a:t>
            </a:r>
          </a:p>
          <a:p>
            <a:endParaRPr lang="es-PE" dirty="0" smtClean="0"/>
          </a:p>
          <a:p>
            <a:r>
              <a:rPr lang="es-PE" dirty="0" smtClean="0"/>
              <a:t>5.3.80 Las auditorías internas implican la examinación sistemática y programada de las actividades de aviación del proveedor de servicios, lo que incluye aquellas específicas para la implementación del SMS. Para lograr la máxima eficacia, las auditorías internas las llevan a cabo personas o departamentos que son independientes de las funciones que se evalúan. Tales auditorías proporcionan al ejecutivo responsable, así como también, a los funcionarios de administración superior responsables del SMS, la capacidad de rastrear la implementación y eficacia del SMS, al igual que sus sistemas de respaldo.</a:t>
            </a:r>
          </a:p>
          <a:p>
            <a:endParaRPr lang="es-PE" dirty="0" smtClean="0"/>
          </a:p>
          <a:p>
            <a:r>
              <a:rPr lang="es-PE" b="1" dirty="0" smtClean="0"/>
              <a:t>5.3.81 Las autoridades pertinentes, responsables de la aceptación del SMS del proveedor de servicios, puede realizar las auditorías externas del SMS. Además, las auditorías pueden realizarlas asociaciones industriales u otros terceros que selecciona el proveedor de servicios. Estas auditorías externas mejoran el sistema de auditoría interna, así como también, proporcionan vigilancia independiente.</a:t>
            </a:r>
          </a:p>
          <a:p>
            <a:endParaRPr lang="es-PE" dirty="0" smtClean="0"/>
          </a:p>
          <a:p>
            <a:r>
              <a:rPr lang="es-PE" dirty="0" smtClean="0"/>
              <a:t>5.3.82 En resumen, los procesos de evaluación y auditoría contribuyen con la capacidad del proveedor de servicios de lograr una mejora continua en el rendimiento en materia de seguridad operacional. El control continuo del SMS, sus controles de seguridad operacional relacionados y los sistemas de respaldo garantizan que el proceso de gestión de la seguridad operacional logre sus objetivos.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208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sng" strike="noStrike" kern="1200" cap="none" spc="0" normalizeH="0" baseline="0" noProof="0" smtClean="0">
                <a:ln>
                  <a:noFill/>
                </a:ln>
                <a:solidFill>
                  <a:prstClr val="black"/>
                </a:solidFill>
                <a:effectLst/>
                <a:uLnTx/>
                <a:uFillTx/>
                <a:latin typeface="Arial"/>
                <a:ea typeface="Times New Roman"/>
                <a:cs typeface="+mn-cs"/>
              </a:rPr>
              <a:t>Fase 3</a:t>
            </a:r>
          </a:p>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none" strike="noStrike" kern="1200" cap="none" spc="0" normalizeH="0" baseline="0" noProof="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la implementación de la Fase 3 del SMS, la Organización requerirá seguir cumpliendo con las actividades iniciadas en las Fases 1 y 2 ,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1.2 El funcionamiento del comité de coordinación, de la oficina de SMS y 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1.4 La difusión y capacitación del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desarrollo del MSMS y capacitación sobre su contenido. </a:t>
            </a:r>
          </a:p>
          <a:p>
            <a:pPr marL="342900" marR="0" lvl="0" indent="-342900" algn="just" defTabSz="457200" rtl="0" eaLnBrk="1" fontAlgn="auto" latinLnBrk="0" hangingPunct="1">
              <a:lnSpc>
                <a:spcPct val="100000"/>
              </a:lnSpc>
              <a:spcBef>
                <a:spcPts val="0"/>
              </a:spcBef>
              <a:spcAft>
                <a:spcPts val="600"/>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2"/>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De igual manera, en esta fase será necesario incorporar el cumplimiento parcial o total de los siguiente elementos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Identificación de peligros </a:t>
            </a: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Control y medición del rendimiento en materia de seguridad operacional (i);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gestión de cambio;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3.3	Mejora continua del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0385" marR="0" lvl="0" indent="0" algn="just" defTabSz="457200" rtl="0" eaLnBrk="1" fontAlgn="auto" latinLnBrk="0" hangingPunct="1">
              <a:lnSpc>
                <a:spcPct val="100000"/>
              </a:lnSpc>
              <a:spcBef>
                <a:spcPts val="0"/>
              </a:spcBef>
              <a:spcAft>
                <a:spcPts val="60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procedimientos, la concientización desarrollada y la capacitación lograda en SMS, la organización deberá estar en condiciones de establecer los procesos de gestión del riesgo de la seguridad operacional, basado en la información que obtenga usando diferentes sistemas o métodos de notificación.</a:t>
            </a:r>
          </a:p>
          <a:p>
            <a:pPr marL="540385" marR="0" lvl="0" indent="0" algn="just" defTabSz="457200" rtl="0" eaLnBrk="1" fontAlgn="auto" latinLnBrk="0" hangingPunct="1">
              <a:lnSpc>
                <a:spcPct val="100000"/>
              </a:lnSpc>
              <a:spcBef>
                <a:spcPts val="0"/>
              </a:spcBef>
              <a:spcAft>
                <a:spcPts val="60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(i</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identificación de peligros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una herramienta básica e importante de la identificación de los peligros que pueden afectarla, como será la obtención de información de estos peligros, mediante un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procedimiento de notificación voluntaria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a);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su personal y/o de quienes se relacionan con ella (explotadores de servicios aéreos, subcontratistas u otras organizaciones).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programa/plan para efectuar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revisión sistemática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los procesos/equipos relacionados con la seguridad operacional aplicables que sean idóneos para el proceso de identificación de peligros y mitigación de los riesgos (HIRM);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proceso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priorice y asigne</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peligros identificados para efectuar la mitigación de riesgos.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desarrollo de los procesos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operacional</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considerar: </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procedimiento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riesgos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que incluya su mecanismo o método de aprobación, así como un proceso de revisión periódico.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Adoptar y/o desarrollar matrices de riesgos de seguridad operacional adecuadas a sus procesos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Considerar en el material de capacitación, matrices de riesgos de SMS desarrolladas e instrucciones asociadas de la gestión de riesgos o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Como parte de la incorporación en esta Tercera fase,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3.1 (i)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SMS, relacionado con el</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 control y medición del rendimiento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materia de seguridad operacional, será requisito:</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internamente un procedimiento para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notificación e investigación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sucesos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que afecten a la organización o que se generen por actividades realizadas por ellas o como consecuencia del uso de elementos reparados o instalados por ella. Esto incluye informes obligatorios de defectos (MDR) o informes importantes,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la recopilación, el procesamiento y el análisis de los datos de seguridad operacional de los resultados de alto impacto.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indicadores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operacional de alto impacto (ALoSP inicial) y su configuración de objetivos y alertas asociados. Entre los ejemplos de indicadores de seguridad operacional de alto impacto se considera incluir las tasas de accidentes, las tasas de incidentes graves y el control de los resultados de no cumplimiento de alto riesgo. En 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Apéndice 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se adjunta una guía relacionada con los indicadores de rendimiento.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Determinar con la AAC, los indicadores de rendimiento en materia de seguridad operacional y los objetivos de rendimiento a lograr, en materia de seguridad operacional.</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6"/>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cumplimiento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cambio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establecer un proceso formal que evite que se introduzcan peligros adicionales producto de expansiones o reducciones de la organización, cambios de equipos, políticas, sistemas, programas, reglamentos, etc. Esta condición que puede afectar de igual forma a los procesos de mitigación existentes, establece la necesidad que se desarrolle un procedimiento que identifique en forma sistemática los peligros que se generan a causa de los cambios y que posteriormente se desarrollen, implementen y evalúen las estrategias que permitan gestionar los riesgos resultantes.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Este procedimiento deberá considerar: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vulnerabilidad de los sistemas de mantenimiento y actividades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estabilidad de estos sistemas y sus entornos operacionales;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el rendimiento pasado;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los cambios tecnológicos, industriales y reglamentarios;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Garantizar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implementar</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nuevos cambios se considere su impacto en los registros existentes de rendimiento de seguridad operacional y de mitigación de riesgos;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Que exista garantía de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poner en servicio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procesos y equipos que afecten o se relacionen con la seguridad operacional, se considere efectuar una evaluación de seguridad operacional de ellos.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7"/>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Fase 3 de esta implementación se deberá completar con la incorporación de aquellos ítems que ayuden a generar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mejora continua del SMS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y de esta forma cumplir con sus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3.3 (i) y 3.3 (ii).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su cumplimiento la organización de mantenimiento deberá:</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formularios para efectuar evaluaciones internas y/o adecuar los existentes para las evaluaciones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los procesos de auditorías de SMS internos y externos que incorporará a las auditorias de calidad que la organización posee desde su certificación;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Complementar el programa de auditorías de calidad, con los aspectos del SMS, que deberán ser evaluados en las instalaciones, los equipos, la documentación y los procedimientos;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el programa que se realizará para la evaluación del SMS en estas auditorías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la documentación requerida para el aseguramiento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programas de revisión/estudio de SMS operacional,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8"/>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esta Fase 4, se debe completar y dar aceptación final por la AAC al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manual del SMS (MSMS) y a la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documentación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pertinente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1.5)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cual deberá ser revisada  y actualizada posteriormente en forma permanente, en conformidad a la evolución que sufra el SMS, por nuevos procesos o procedimientos, cambios reglamentarios o cambios en los procesos o procedimientos de la organización.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78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5.5.4 Etapa 3</a:t>
            </a:r>
          </a:p>
          <a:p>
            <a:endParaRPr lang="es-PE" dirty="0" smtClean="0"/>
          </a:p>
          <a:p>
            <a:pPr algn="just"/>
            <a:r>
              <a:rPr lang="es-PE" dirty="0" smtClean="0"/>
              <a:t>El objetivo de la Etapa 3 es </a:t>
            </a:r>
            <a:r>
              <a:rPr lang="es-PE" b="1" dirty="0" smtClean="0"/>
              <a:t>establecer procesos de gestión de riesgos </a:t>
            </a:r>
            <a:r>
              <a:rPr lang="es-PE" dirty="0" smtClean="0"/>
              <a:t>de la seguridad operacional. Hacia el final de la Etapa 3, la organización </a:t>
            </a:r>
            <a:r>
              <a:rPr lang="es-PE" b="1" dirty="0" smtClean="0"/>
              <a:t>estará lista para recopilar datos </a:t>
            </a:r>
            <a:r>
              <a:rPr lang="es-PE" dirty="0" smtClean="0"/>
              <a:t>de seguridad operacional y </a:t>
            </a:r>
            <a:r>
              <a:rPr lang="es-PE" b="1" dirty="0" smtClean="0"/>
              <a:t>realizar los análisis </a:t>
            </a:r>
            <a:r>
              <a:rPr lang="es-PE" dirty="0" smtClean="0"/>
              <a:t>de seguridad operacional basados en la información obtenida mediante </a:t>
            </a:r>
            <a:r>
              <a:rPr lang="es-PE" b="1" dirty="0" smtClean="0"/>
              <a:t>diversos</a:t>
            </a:r>
            <a:r>
              <a:rPr lang="es-PE" dirty="0" smtClean="0"/>
              <a:t> sistemas de notificación.</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274681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b="1" dirty="0" smtClean="0"/>
              <a:t>Identificación de peligros — Elemento 2.1 (i)</a:t>
            </a:r>
          </a:p>
          <a:p>
            <a:pPr marL="0" indent="0" algn="just">
              <a:buNone/>
            </a:pPr>
            <a:endParaRPr lang="es-PE" b="1" dirty="0" smtClean="0"/>
          </a:p>
          <a:p>
            <a:pPr marL="228600" indent="-228600" algn="just">
              <a:buAutoNum type="alphaLcParenR"/>
            </a:pPr>
            <a:r>
              <a:rPr lang="es-PE" dirty="0" smtClean="0"/>
              <a:t>Establecer un </a:t>
            </a:r>
            <a:r>
              <a:rPr lang="es-PE" b="1" dirty="0" smtClean="0"/>
              <a:t>procedimiento de notificación voluntaria</a:t>
            </a:r>
            <a:r>
              <a:rPr lang="es-PE" dirty="0" smtClean="0"/>
              <a:t>. Véase el Apéndice 5 para guía.</a:t>
            </a:r>
          </a:p>
          <a:p>
            <a:pPr marL="228600" indent="-228600" algn="just">
              <a:buAutoNum type="alphaLcParenR"/>
            </a:pPr>
            <a:r>
              <a:rPr lang="es-PE" dirty="0" smtClean="0"/>
              <a:t>Establecer un </a:t>
            </a:r>
            <a:r>
              <a:rPr lang="es-PE" b="1" dirty="0" smtClean="0"/>
              <a:t>programa/plan para la revisión sistemática de todos los procesos/equipos </a:t>
            </a:r>
            <a:r>
              <a:rPr lang="es-PE" dirty="0" smtClean="0"/>
              <a:t>relacionados con la seguridad operacional de aviación aplicables que sean idóneos para el proceso de HIRM.</a:t>
            </a:r>
          </a:p>
          <a:p>
            <a:pPr marL="228600" indent="-228600" algn="just">
              <a:buAutoNum type="alphaLcParenR"/>
            </a:pPr>
            <a:r>
              <a:rPr lang="es-PE" dirty="0" smtClean="0"/>
              <a:t>Establecer un </a:t>
            </a:r>
            <a:r>
              <a:rPr lang="es-PE" b="1" dirty="0" smtClean="0"/>
              <a:t>proceso para la priorización y asignación de peligros identificados </a:t>
            </a:r>
            <a:r>
              <a:rPr lang="es-PE" dirty="0" smtClean="0"/>
              <a:t>para la mitigación de riesgos.</a:t>
            </a:r>
          </a:p>
          <a:p>
            <a:pPr marL="228600" indent="-228600" algn="just">
              <a:buAutoNum type="alphaLcParenR"/>
            </a:pPr>
            <a:endParaRPr lang="es-PE" dirty="0" smtClean="0"/>
          </a:p>
          <a:p>
            <a:pPr marL="0" indent="0" algn="just">
              <a:buNone/>
            </a:pPr>
            <a:r>
              <a:rPr lang="es-PE" i="1" dirty="0" smtClean="0"/>
              <a:t>Guía general</a:t>
            </a:r>
          </a:p>
          <a:p>
            <a:pPr marL="0" indent="0" algn="just">
              <a:buNone/>
            </a:pPr>
            <a:endParaRPr lang="es-PE" dirty="0" smtClean="0"/>
          </a:p>
          <a:p>
            <a:pPr marL="0" indent="0" algn="just">
              <a:buNone/>
            </a:pPr>
            <a:r>
              <a:rPr lang="es-PE" dirty="0" smtClean="0"/>
              <a:t>5.3.39 Los proveedores de servicios deben </a:t>
            </a:r>
            <a:r>
              <a:rPr lang="es-PE" b="1" dirty="0" smtClean="0"/>
              <a:t>garantizar que los riesgos de seguridad operacional encontrados</a:t>
            </a:r>
            <a:r>
              <a:rPr lang="es-PE" dirty="0" smtClean="0"/>
              <a:t> en las actividades de aviación </a:t>
            </a:r>
            <a:r>
              <a:rPr lang="es-PE" b="1" dirty="0" smtClean="0"/>
              <a:t>están bajo control para alcanzar sus objetivos de eficacia </a:t>
            </a:r>
            <a:r>
              <a:rPr lang="es-PE" dirty="0" smtClean="0"/>
              <a:t>de la seguridad operacional. Este proceso se conoce como </a:t>
            </a:r>
            <a:r>
              <a:rPr lang="es-PE" b="1" i="1" u="sng" dirty="0" smtClean="0"/>
              <a:t>gestión de riesgos de seguridad operacional</a:t>
            </a:r>
            <a:r>
              <a:rPr lang="es-PE" b="1" i="1" dirty="0" smtClean="0"/>
              <a:t> </a:t>
            </a:r>
            <a:r>
              <a:rPr lang="es-PE" dirty="0" smtClean="0"/>
              <a:t>e incluye la </a:t>
            </a:r>
            <a:r>
              <a:rPr lang="es-PE" b="1" dirty="0" smtClean="0"/>
              <a:t>identificación de peligros, la evaluación de riesgos de seguridad operacional y la implementación de medidas de solución adecuadas</a:t>
            </a:r>
            <a:r>
              <a:rPr lang="es-PE" dirty="0" smtClean="0"/>
              <a:t>. El proceso de gestión de riesgos de seguridad operacional se ilustra en la Figura 5-2.</a:t>
            </a:r>
          </a:p>
          <a:p>
            <a:pPr marL="0" indent="0" algn="just">
              <a:buNone/>
            </a:pPr>
            <a:endParaRPr lang="es-PE" dirty="0" smtClean="0"/>
          </a:p>
          <a:p>
            <a:pPr marL="0" indent="0" algn="just">
              <a:buNone/>
            </a:pPr>
            <a:r>
              <a:rPr lang="es-PE" dirty="0" smtClean="0"/>
              <a:t>5.3.40 El componente de la gestión de riesgos de seguridad operacional identifica sistemáticamente los peligros que existen dentro del contexto de la entrega de sus productos o servicios. Puede que los peligros sean el resultado de los </a:t>
            </a:r>
            <a:r>
              <a:rPr lang="es-PE" b="1" dirty="0" smtClean="0"/>
              <a:t>sistemas que son deficientes en su diseño, función técnica, interfaz humana o interacciones con otros procesos y sistemas</a:t>
            </a:r>
            <a:r>
              <a:rPr lang="es-PE" dirty="0" smtClean="0"/>
              <a:t>. También pueden producirse a partir de una </a:t>
            </a:r>
            <a:r>
              <a:rPr lang="es-PE" b="1" dirty="0" smtClean="0"/>
              <a:t>falla de los procesos o sistemas </a:t>
            </a:r>
            <a:r>
              <a:rPr lang="es-PE" dirty="0" smtClean="0"/>
              <a:t>existentes para adaptar los cambios en el entorno de operación del proveedor de servicios. A menudo, un </a:t>
            </a:r>
            <a:r>
              <a:rPr lang="es-PE" b="1" dirty="0" smtClean="0"/>
              <a:t>análisis cuidadoso</a:t>
            </a:r>
            <a:r>
              <a:rPr lang="es-PE" dirty="0" smtClean="0"/>
              <a:t> de estos factores durante las etapas de planificación, diseño e implementación puede identificar posibles peligros antes de que el sistema quede operativo.</a:t>
            </a:r>
          </a:p>
          <a:p>
            <a:pPr marL="0" indent="0" algn="just">
              <a:buNone/>
            </a:pPr>
            <a:endParaRPr lang="es-PE" dirty="0" smtClean="0"/>
          </a:p>
          <a:p>
            <a:pPr marL="0" indent="0" algn="just">
              <a:buNone/>
            </a:pPr>
            <a:r>
              <a:rPr lang="es-PE" dirty="0" smtClean="0"/>
              <a:t>5.3.41 También es fundamental </a:t>
            </a:r>
            <a:r>
              <a:rPr lang="es-PE" b="1" dirty="0" smtClean="0"/>
              <a:t>comprender el sistema y su entorno de operación </a:t>
            </a:r>
            <a:r>
              <a:rPr lang="es-PE" dirty="0" smtClean="0"/>
              <a:t>para lograr un alto rendimiento en materia de seguridad operacional. Se pueden descubrir peligros durante el ciclo de la vida operacional, mediante los </a:t>
            </a:r>
            <a:r>
              <a:rPr lang="es-PE" b="1" dirty="0" smtClean="0"/>
              <a:t>informes de empleados o investigaciones de incidentes</a:t>
            </a:r>
            <a:r>
              <a:rPr lang="es-PE" dirty="0" smtClean="0"/>
              <a:t>. El análisis de estos peligros se debe hacer en el </a:t>
            </a:r>
            <a:r>
              <a:rPr lang="es-PE" u="sng" dirty="0" smtClean="0"/>
              <a:t>contexto del sistema</a:t>
            </a:r>
            <a:r>
              <a:rPr lang="es-PE" dirty="0" smtClean="0"/>
              <a:t>. Este contexto es clave para evitar atribuir los eventos a "errores humanos", donde puedan omitirse los defectos en el sistema, quedando latentes para eventos futuros o posiblemente más graves que podrían suceder. En 5.3.42 a 5.3.61, al igual que en el Capítulo 2, 2.14 y 2.15, respectivamente, podrá encontrar una guía que aborda los procedimientos y formatos de identificación de peligros y evaluación de riesgos.</a:t>
            </a:r>
          </a:p>
          <a:p>
            <a:pPr algn="just"/>
            <a:endParaRPr lang="es-PE" dirty="0" smtClean="0"/>
          </a:p>
          <a:p>
            <a:pPr algn="just"/>
            <a:endParaRPr lang="es-PE" dirty="0" smtClean="0"/>
          </a:p>
          <a:p>
            <a:pPr algn="just"/>
            <a:r>
              <a:rPr lang="es-PE" dirty="0" smtClean="0"/>
              <a:t>5.3.69 Los sistemas de notificación voluntaria permiten el envío de información relacionada con los </a:t>
            </a:r>
            <a:r>
              <a:rPr lang="es-PE" b="1" dirty="0" smtClean="0"/>
              <a:t>peligros observados o errores accidentales sin un requisito legal o administrativo asociado para hacerlo</a:t>
            </a:r>
            <a:r>
              <a:rPr lang="es-PE" dirty="0" smtClean="0"/>
              <a:t>. En estos sistemas, las agencias reglamentarias o las organizaciones pueden ofrecer un incentivo para realizar un informe. Por ejemplo, se puede omitir una medida de cumplimiento para los informes de errores o infracciones accidentales. En estas circunstancias, la información notificada </a:t>
            </a:r>
            <a:r>
              <a:rPr lang="es-PE" b="1" dirty="0" smtClean="0"/>
              <a:t>solo se usará para respaldar la mejora de la seguridad operacional</a:t>
            </a:r>
            <a:r>
              <a:rPr lang="es-PE" dirty="0" smtClean="0"/>
              <a:t>. Tales sistemas se consideran </a:t>
            </a:r>
            <a:r>
              <a:rPr lang="es-PE" b="1" dirty="0" smtClean="0"/>
              <a:t>“no punitivos” </a:t>
            </a:r>
            <a:r>
              <a:rPr lang="es-PE" dirty="0" smtClean="0"/>
              <a:t>dado que ofrecen protección a los notificadores, con lo que se garantiza una disponibilidad continua de dicha información para respaldar las mejoras constantes en el rendimiento en materia de seguridad operacional. Si bien la naturaleza y el grado de las políticas no punitivas de los proveedores de servicios pueden variar, la intención es promover una cultura de notificación eficaz e identificación proactiva de las deficiencias potenciales de la seguridad operacional.</a:t>
            </a:r>
          </a:p>
          <a:p>
            <a:pPr algn="just"/>
            <a:endParaRPr lang="es-PE" dirty="0" smtClean="0"/>
          </a:p>
          <a:p>
            <a:pPr algn="just"/>
            <a:r>
              <a:rPr lang="es-PE" dirty="0" smtClean="0"/>
              <a:t>5.3.70 Los sistemas de notificación voluntaria </a:t>
            </a:r>
            <a:r>
              <a:rPr lang="es-PE" b="1" dirty="0" smtClean="0"/>
              <a:t>pueden ser confidenciales</a:t>
            </a:r>
            <a:r>
              <a:rPr lang="es-PE" dirty="0" smtClean="0"/>
              <a:t>, lo que requiere que cualquier información que dé la identidad del notificador la sepan solo los "puntos de entrada” para permitir una medida de seguimiento. Los sistemas de notificación de incidentes confidencial facilitan la divulgación de peligros que generan errores humanos, sin miedo a retribuciones o dificultades Los informes de incidentes voluntarios </a:t>
            </a:r>
            <a:r>
              <a:rPr lang="es-PE" b="1" dirty="0" smtClean="0"/>
              <a:t>pueden archivarse y su identidad eliminarse</a:t>
            </a:r>
            <a:r>
              <a:rPr lang="es-PE" dirty="0" smtClean="0"/>
              <a:t> luego de haber tomado cualquier medida de seguimiento necesaria. Los informes sin identidad pueden respaldar futuros análisis de tendencias para rastrear la eficacia de la mitigación de riesgos y para identificar los peligros emergentes.</a:t>
            </a:r>
          </a:p>
          <a:p>
            <a:pPr algn="just"/>
            <a:endParaRPr lang="es-PE" dirty="0" smtClean="0"/>
          </a:p>
          <a:p>
            <a:pPr algn="just"/>
            <a:r>
              <a:rPr lang="es-PE" dirty="0" smtClean="0"/>
              <a:t>5.3.71 Para ser eficaces, las herramientas de notificación de seguridad operacional debe estar </a:t>
            </a:r>
            <a:r>
              <a:rPr lang="es-PE" b="1" dirty="0" smtClean="0"/>
              <a:t>accesible fácilmente </a:t>
            </a:r>
            <a:r>
              <a:rPr lang="es-PE" dirty="0" smtClean="0"/>
              <a:t>para el personal operacional. El personal de operaciones debe aprender sobre los beneficios de los sistemas de notificación de la seguridad operacional y se les </a:t>
            </a:r>
            <a:r>
              <a:rPr lang="es-PE" b="1" dirty="0" smtClean="0"/>
              <a:t>debe entregar retroalimentación </a:t>
            </a:r>
            <a:r>
              <a:rPr lang="es-PE" dirty="0" smtClean="0"/>
              <a:t>acerca de las medidas correctivas tomadas en respuesta al informe. La alineación de los requisitos, las herramientas de análisis y los métodos del sistema de notificación pueden facilitar el intercambio de información de seguridad operacional, así como también, comparaciones de ciertos indicadores de seguridad operacional. En el Apéndice 5 de este capítulo podrá encontrar una guía sobre los sistemas de notificación voluntaria y confidencial.</a:t>
            </a:r>
          </a:p>
          <a:p>
            <a:pPr algn="just"/>
            <a:endParaRPr lang="es-PE" dirty="0" smtClean="0"/>
          </a:p>
          <a:p>
            <a:pPr algn="just"/>
            <a:endParaRPr lang="es-PE" dirty="0" smtClean="0"/>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1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5.3.70 Los sistemas de notificación voluntaria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pueden ser confidenciales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 que requiere que cualquier información que dé la identidad del notificador la sepan solo los "puntos de entrada” para permitir una medida de seguimiento. Los sistemas de notificación de incidentes confidencial facilitan la divulgación de peligros que generan errores humanos, sin miedo a retribuciones o dificultades Los informes de incidentes voluntarios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pueden archivarse y su identidad eliminarse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luego de haber tomado cualquier medida de seguimiento necesaria. Los informes sin identidad pueden respaldar futuros análisis de tendencias para rastrear la eficacia de la mitigación de riesgos y para identificar los peligros emergentes.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5.3.71 Para ser eficaces, las herramientas de notificación de seguridad operacional debe estar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accesible fácilmente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el personal operacional. El personal de operaciones debe aprender sobre los beneficios de los sistemas de notificación de la seguridad operacional y se les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debe entregar retroalimentación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acerca de las medidas correctivas tomadas en respuesta al informe. La alineación de los requisitos, las herramientas de análisis y los métodos del sistema de notificación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pueden facilitar el intercambio de información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así como también, comparaciones de ciertos indicadores de seguridad operacional. En el Apéndice 5 de este capítulo podrá encontrar una guía sobre los sistemas de notificación voluntaria y confidencial.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2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PE" i="1" dirty="0" smtClean="0"/>
              <a:t>Guía general</a:t>
            </a:r>
          </a:p>
          <a:p>
            <a:pPr marL="0" indent="0" algn="just">
              <a:buNone/>
            </a:pPr>
            <a:endParaRPr lang="es-PE" dirty="0" smtClean="0"/>
          </a:p>
          <a:p>
            <a:pPr marL="0" indent="0" algn="just">
              <a:buNone/>
            </a:pPr>
            <a:r>
              <a:rPr lang="es-PE" dirty="0" smtClean="0"/>
              <a:t>5.3.53 La Figura 5-4 presenta el proceso de gestión de riesgos de seguridad operacional por completo. El proceso </a:t>
            </a:r>
            <a:r>
              <a:rPr lang="es-PE" b="1" dirty="0" smtClean="0"/>
              <a:t>comienza con la identificación de los peligros y sus posibles consecuencias</a:t>
            </a:r>
            <a:r>
              <a:rPr lang="es-PE" dirty="0" smtClean="0"/>
              <a:t>. Los riesgos de seguridad operacional </a:t>
            </a:r>
            <a:r>
              <a:rPr lang="es-PE" b="1" dirty="0" smtClean="0"/>
              <a:t>se evalúan en términos de probabilidad y gravedad</a:t>
            </a:r>
            <a:r>
              <a:rPr lang="es-PE" dirty="0" smtClean="0"/>
              <a:t>, para definir el </a:t>
            </a:r>
            <a:r>
              <a:rPr lang="es-PE" b="1" u="sng" dirty="0" smtClean="0"/>
              <a:t>nivel de riesgos de seguridad operacional (índice de riesgo de seguridad operacional)</a:t>
            </a:r>
            <a:r>
              <a:rPr lang="es-PE" dirty="0" smtClean="0"/>
              <a:t>. Si los riesgos de seguridad operacional evaluados se consideran tolerables, se debe tomar una medida adecuada y la operación puede continuar. La identificación de peligros completada y el proceso de evaluación y mitigación de riesgos de seguridad operacional se documenta y aprueba como corresponda y forma parte del sistema de gestión de información de seguridad operacional.</a:t>
            </a:r>
          </a:p>
          <a:p>
            <a:pPr marL="0" indent="0" algn="just">
              <a:buNone/>
            </a:pPr>
            <a:endParaRPr lang="es-PE" dirty="0" smtClean="0"/>
          </a:p>
          <a:p>
            <a:pPr marL="0" indent="0" algn="just">
              <a:buNone/>
            </a:pPr>
            <a:r>
              <a:rPr lang="es-PE" dirty="0" smtClean="0"/>
              <a:t>5.3.54 Si los riesgos de seguridad operacional se evalúan como intolerables, las siguientes preguntas son pertinentes:</a:t>
            </a:r>
          </a:p>
          <a:p>
            <a:pPr marL="228600" indent="-228600" algn="just">
              <a:buAutoNum type="alphaLcParenR"/>
            </a:pPr>
            <a:r>
              <a:rPr lang="es-PE" dirty="0" smtClean="0"/>
              <a:t>¿Pueden eliminarse los peligros y riesgos de seguridad operacional relacionados? Si la respuesta es Sí, se toma y documenta una medida correspondiente. Si la respuesta es No, la siguiente pregunta es:</a:t>
            </a:r>
          </a:p>
          <a:p>
            <a:pPr marL="228600" indent="-228600" algn="just">
              <a:buAutoNum type="alphaLcParenR"/>
            </a:pPr>
            <a:r>
              <a:rPr lang="es-PE" dirty="0" smtClean="0"/>
              <a:t>¿Pueden mitigarse los riesgos de seguridad operacional? Si la respuesta es No, las actividades relacionadas deben cancelarse. Si la respuesta es Sí, se toma una medida de mitigación correspondiente y la siguiente pregunta es:</a:t>
            </a:r>
          </a:p>
          <a:p>
            <a:pPr marL="228600" indent="-228600" algn="just">
              <a:buAutoNum type="alphaLcParenR"/>
            </a:pPr>
            <a:r>
              <a:rPr lang="es-PE" dirty="0" smtClean="0"/>
              <a:t>¿Existe algún riesgo de seguridad operacional residual? Si la respuesta es Sí, los riesgos residuales deben evaluarse para determinar su nivel de tolerabilidad, así como también, si pueden eliminarse o mitigarse según sea necesario, para garantizar un nivel aceptable de rendimiento en materia de seguridad operacional.</a:t>
            </a:r>
          </a:p>
          <a:p>
            <a:pPr marL="0" indent="0" algn="just">
              <a:buNone/>
            </a:pPr>
            <a:endParaRPr lang="es-PE" dirty="0" smtClean="0"/>
          </a:p>
          <a:p>
            <a:pPr marL="0" indent="0" algn="just">
              <a:buNone/>
            </a:pPr>
            <a:r>
              <a:rPr lang="es-PE" dirty="0" smtClean="0"/>
              <a:t>5.3.55 La evaluación de riesgos de seguridad operacional </a:t>
            </a:r>
            <a:r>
              <a:rPr lang="es-PE" b="1" dirty="0" smtClean="0"/>
              <a:t>implica un análisis de peligros </a:t>
            </a:r>
            <a:r>
              <a:rPr lang="es-PE" dirty="0" smtClean="0"/>
              <a:t>identificados que incluye dos componentes:</a:t>
            </a:r>
          </a:p>
          <a:p>
            <a:pPr marL="0" indent="0" algn="just">
              <a:buNone/>
            </a:pPr>
            <a:endParaRPr lang="es-PE" dirty="0" smtClean="0"/>
          </a:p>
          <a:p>
            <a:pPr marL="685800" lvl="1" indent="-228600" algn="just">
              <a:buAutoNum type="alphaLcParenR"/>
            </a:pPr>
            <a:r>
              <a:rPr lang="es-PE" dirty="0" smtClean="0"/>
              <a:t>la </a:t>
            </a:r>
            <a:r>
              <a:rPr lang="es-PE" b="1" dirty="0" smtClean="0"/>
              <a:t>gravedad</a:t>
            </a:r>
            <a:r>
              <a:rPr lang="es-PE" dirty="0" smtClean="0"/>
              <a:t> de un resultado de seguridad operacional; y</a:t>
            </a:r>
          </a:p>
          <a:p>
            <a:pPr marL="685800" lvl="1" indent="-228600" algn="just">
              <a:buAutoNum type="alphaLcParenR"/>
            </a:pPr>
            <a:r>
              <a:rPr lang="es-PE" dirty="0" smtClean="0"/>
              <a:t>la </a:t>
            </a:r>
            <a:r>
              <a:rPr lang="es-PE" b="1" dirty="0" smtClean="0"/>
              <a:t>probabilidad </a:t>
            </a:r>
            <a:r>
              <a:rPr lang="es-PE" dirty="0" smtClean="0"/>
              <a:t>que sucederá.</a:t>
            </a:r>
          </a:p>
          <a:p>
            <a:pPr marL="0" indent="0" algn="just">
              <a:buNone/>
            </a:pPr>
            <a:endParaRPr lang="es-PE" dirty="0" smtClean="0"/>
          </a:p>
          <a:p>
            <a:pPr marL="0" indent="0" algn="just">
              <a:buNone/>
            </a:pPr>
            <a:r>
              <a:rPr lang="es-PE" dirty="0" smtClean="0"/>
              <a:t>En el Capítulo 2 se proporciona una guía sobre cómo se debe analizar la información de seguridad operacional en organizaciones complejas y grandes. Luego de que los riesgos se han evaluado, el proveedor de servicios entrará al proceso de toma de decisiones para determinar la necesidad de implementar medidas de mitigación de riesgos. Este proceso </a:t>
            </a:r>
            <a:r>
              <a:rPr lang="es-PE" b="1" dirty="0" smtClean="0"/>
              <a:t>de toma de decisiones </a:t>
            </a:r>
            <a:r>
              <a:rPr lang="es-PE" dirty="0" smtClean="0"/>
              <a:t>implica el uso de una herramienta de categorización de riesgos que puede estar en forma de </a:t>
            </a:r>
            <a:r>
              <a:rPr lang="es-PE" b="1" dirty="0" smtClean="0"/>
              <a:t>una matriz de evaluación</a:t>
            </a:r>
            <a:r>
              <a:rPr lang="es-PE" dirty="0" smtClean="0"/>
              <a:t>. En la Figura 5-5 se ofrece un ejemplo de una matriz de evaluación (índice) de riesgos de seguridad operacional.</a:t>
            </a:r>
          </a:p>
          <a:p>
            <a:pPr marL="0" indent="0" algn="just">
              <a:buNone/>
            </a:pPr>
            <a:endParaRPr lang="es-PE" dirty="0" smtClean="0"/>
          </a:p>
          <a:p>
            <a:pPr marL="0" indent="0" algn="just">
              <a:buNone/>
            </a:pPr>
            <a:r>
              <a:rPr lang="es-PE" dirty="0" smtClean="0"/>
              <a:t>5.3.56 Al usar esta matriz, </a:t>
            </a:r>
            <a:r>
              <a:rPr lang="es-PE" b="1" dirty="0" smtClean="0"/>
              <a:t>los riesgos pueden categorizarse de acuerdo con una evaluación de su posible gravedad y probabilidad</a:t>
            </a:r>
            <a:r>
              <a:rPr lang="es-PE" dirty="0" smtClean="0"/>
              <a:t>. Mientras se recomienda una metodología de matriz de evaluación, están disponibles otros métodos equivalentes de descripción de la tolerancia de riesgos. La matriz de evaluación de riesgos puede personalizarse para reflejar el contexto de cada estructura institucional y actividades de aviación del proveedor de servicios y puede estar sujeta al acuerdo de su autoridad reglamentaria. Según este ejemplo de matriz, los riesgos reflejados como inaceptables (categorías roja y amarilla) deben mitigarse para reducir su gravedad o probabilidad. El proveedor de servicios debe considerar la suspensión de cualquier actividad que siga exponiendo la organización a riesgos de seguridad operacional intolerables en la ausencia de medidas de mitigación que reduzcan los riesgos a un nivel aceptable. En el Capítulo 2 de este documento se incluye información adicional sobre la probabilidad, la gravedad y la matriz de tolerabilidad de riesgos.</a:t>
            </a:r>
          </a:p>
          <a:p>
            <a:pPr marL="0" indent="0" algn="just">
              <a:buNone/>
            </a:pPr>
            <a:endParaRPr lang="es-PE" dirty="0" smtClean="0"/>
          </a:p>
          <a:p>
            <a:pPr marL="0" indent="0" algn="just">
              <a:buNone/>
            </a:pPr>
            <a:r>
              <a:rPr lang="es-PE" dirty="0" smtClean="0"/>
              <a:t>5.3.57 </a:t>
            </a:r>
            <a:r>
              <a:rPr lang="es-PE" u="sng" dirty="0" smtClean="0"/>
              <a:t>Después de evaluar los riesgos </a:t>
            </a:r>
            <a:r>
              <a:rPr lang="es-PE" dirty="0" smtClean="0"/>
              <a:t>de seguridad operacional, se pueden </a:t>
            </a:r>
            <a:r>
              <a:rPr lang="es-PE" b="1" dirty="0" smtClean="0"/>
              <a:t>implementar medidas de mitigación </a:t>
            </a:r>
            <a:r>
              <a:rPr lang="es-PE" dirty="0" smtClean="0"/>
              <a:t>adecuadas. Entre las medidas de mitigación se pueden incluir varias alternativas como, entre otras, las </a:t>
            </a:r>
            <a:r>
              <a:rPr lang="es-PE" b="1" dirty="0" smtClean="0"/>
              <a:t>modificaciones a los procedimientos de operación existentes, los programas de capacitación o el equipo usado en el suministro de productos o servicios de aviación</a:t>
            </a:r>
            <a:r>
              <a:rPr lang="es-PE" dirty="0" smtClean="0"/>
              <a:t>. Las alternativas adicionales pueden incluir la introducción de nuevos procedimientos de operación, programas de capacitación, tecnologías o controles de vigilancia. Casi de forma invariable, estas alternativas implicarán el </a:t>
            </a:r>
            <a:r>
              <a:rPr lang="es-PE" b="1" dirty="0" smtClean="0"/>
              <a:t>desarrollo o nuevo desarrollo de las tres defensas de seguridad operacional de aviación tradicionales: tecnología, capacitación y regulación</a:t>
            </a:r>
            <a:r>
              <a:rPr lang="es-PE" dirty="0" smtClean="0"/>
              <a:t>. Se debe hacer una determinación de cualquier consecuencia accidental, particularmente la introducción de nuevos peligros, antes de la implementación de cualquier medida de mitigación de riesgos.</a:t>
            </a:r>
          </a:p>
          <a:p>
            <a:pPr marL="0" indent="0" algn="just">
              <a:buNone/>
            </a:pPr>
            <a:endParaRPr lang="es-PE" dirty="0" smtClean="0"/>
          </a:p>
          <a:p>
            <a:pPr marL="0" indent="0" algn="just">
              <a:buNone/>
            </a:pPr>
            <a:r>
              <a:rPr lang="es-PE" dirty="0" smtClean="0"/>
              <a:t>5.3.58 Los </a:t>
            </a:r>
            <a:r>
              <a:rPr lang="es-PE" b="1" dirty="0" smtClean="0"/>
              <a:t>tres enfoques genéricos </a:t>
            </a:r>
            <a:r>
              <a:rPr lang="es-PE" dirty="0" smtClean="0"/>
              <a:t>de mitigación de riesgos de la seguridad operacional incluyen:</a:t>
            </a:r>
          </a:p>
          <a:p>
            <a:pPr marL="0" indent="0" algn="just">
              <a:buNone/>
            </a:pPr>
            <a:endParaRPr lang="es-PE" dirty="0" smtClean="0"/>
          </a:p>
          <a:p>
            <a:pPr marL="685800" lvl="1" indent="-228600" algn="just">
              <a:buAutoNum type="alphaLcParenR"/>
            </a:pPr>
            <a:r>
              <a:rPr lang="es-PE" b="1" dirty="0" smtClean="0"/>
              <a:t>Prevención</a:t>
            </a:r>
            <a:r>
              <a:rPr lang="es-PE" dirty="0" smtClean="0"/>
              <a:t>. La actividad se </a:t>
            </a:r>
            <a:r>
              <a:rPr lang="es-PE" b="1" dirty="0" smtClean="0"/>
              <a:t>suspende </a:t>
            </a:r>
            <a:r>
              <a:rPr lang="es-PE" dirty="0" smtClean="0"/>
              <a:t>a causa de que los riesgos de seguridad operacional asociados son intolerables o se consideran inaceptables en comparación con los beneficios asociados.</a:t>
            </a:r>
          </a:p>
          <a:p>
            <a:pPr marL="685800" lvl="1" indent="-228600" algn="just">
              <a:buAutoNum type="alphaLcParenR"/>
            </a:pPr>
            <a:r>
              <a:rPr lang="es-PE" b="1" dirty="0" smtClean="0"/>
              <a:t>Reducción</a:t>
            </a:r>
            <a:r>
              <a:rPr lang="es-PE" dirty="0" smtClean="0"/>
              <a:t>. Se acepta cierta exposición de riesgos de seguridad operacional, aunque la gravedad o probabilidad asociada con los riesgos se aminora, posiblemente mediante medidas que mitigan las consecuencias relacionadas.</a:t>
            </a:r>
          </a:p>
          <a:p>
            <a:pPr marL="685800" lvl="1" indent="-228600" algn="just">
              <a:buAutoNum type="alphaLcParenR"/>
            </a:pPr>
            <a:r>
              <a:rPr lang="es-PE" b="1" dirty="0" smtClean="0"/>
              <a:t>Segregación de la exposición</a:t>
            </a:r>
            <a:r>
              <a:rPr lang="es-PE" dirty="0" smtClean="0"/>
              <a:t>. Medida tomada para </a:t>
            </a:r>
            <a:r>
              <a:rPr lang="es-PE" b="1" dirty="0" smtClean="0"/>
              <a:t>aislar</a:t>
            </a:r>
            <a:r>
              <a:rPr lang="es-PE" dirty="0" smtClean="0"/>
              <a:t> la posible consecuencia relacionada con el peligro o para establecer varias capas de defensas contra ella.</a:t>
            </a:r>
          </a:p>
          <a:p>
            <a:pPr marL="0" lvl="0" indent="0" algn="just">
              <a:buNone/>
            </a:pPr>
            <a:endParaRPr lang="es-PE" dirty="0" smtClean="0"/>
          </a:p>
          <a:p>
            <a:pPr marL="0" lvl="0" indent="0" algn="just">
              <a:buNone/>
            </a:pPr>
            <a:r>
              <a:rPr lang="es-PE" dirty="0" smtClean="0"/>
              <a:t>5.3.59 Una estrategia de mitigación de riesgos puede implicar uno de los enfoques descritos anteriormente o puede incluir múltiples enfoques. Es importante considerar toda la gama de posibles medidas de control para encontrar una solución óptima. La eficacia de cada estrategia alternativa debe evaluarse antes de poder tomar una decisión. Cada alternativa de mitigación de riesgos de seguridad operacional propuesta debe examinarse a partir de las siguientes perspectivas:</a:t>
            </a:r>
          </a:p>
          <a:p>
            <a:pPr marL="0" lvl="0" indent="0" algn="just">
              <a:buNone/>
            </a:pPr>
            <a:endParaRPr lang="es-PE" dirty="0" smtClean="0"/>
          </a:p>
          <a:p>
            <a:pPr marL="685800" lvl="1" indent="-228600" algn="just">
              <a:buAutoNum type="alphaLcParenR"/>
            </a:pPr>
            <a:r>
              <a:rPr lang="es-PE" dirty="0" smtClean="0"/>
              <a:t>Eficacia. El grado hasta donde las alternativas reducen o eliminan los riesgos de seguridad operacional. La eficacia puede determinarse en términos de defensas técnicas, de capacitación y reglamentarias que pueden reducir o eliminar los riesgos de seguridad operacional.</a:t>
            </a:r>
          </a:p>
          <a:p>
            <a:pPr marL="685800" lvl="1" indent="-228600" algn="just">
              <a:buAutoNum type="alphaLcParenR"/>
            </a:pPr>
            <a:r>
              <a:rPr lang="es-PE" dirty="0" smtClean="0"/>
              <a:t>Costo/beneficio. El grado hasta donde los beneficios percibidos de la mitigación exceden los costos.</a:t>
            </a:r>
          </a:p>
          <a:p>
            <a:pPr marL="685800" lvl="1" indent="-228600" algn="just">
              <a:buAutoNum type="alphaLcParenR"/>
            </a:pPr>
            <a:r>
              <a:rPr lang="es-PE" dirty="0" smtClean="0"/>
              <a:t>Practicidad. El grado hasta donde la mitigación puede implementarse y cuán adecuado es en términos de tecnología disponible, recursos financieros y administrativos, legislación y reglamentos, voluntad política, etc.</a:t>
            </a:r>
          </a:p>
          <a:p>
            <a:pPr marL="685800" lvl="1" indent="-228600" algn="just">
              <a:buAutoNum type="alphaLcParenR"/>
            </a:pPr>
            <a:r>
              <a:rPr lang="es-PE" dirty="0" smtClean="0"/>
              <a:t>Aceptabilidad. El grado hasta donde la alternativa es coherente con los paradigmas del accionista.</a:t>
            </a:r>
          </a:p>
          <a:p>
            <a:pPr marL="685800" lvl="1" indent="-228600" algn="just">
              <a:buAutoNum type="alphaLcParenR"/>
            </a:pPr>
            <a:r>
              <a:rPr lang="es-PE" dirty="0" err="1" smtClean="0"/>
              <a:t>Ejecutabilidad</a:t>
            </a:r>
            <a:r>
              <a:rPr lang="es-PE" dirty="0" smtClean="0"/>
              <a:t>. El grado hasta donde el cumplimiento de nuevas reglas, reglamentos o procedimientos de operación pueden supervisarse.</a:t>
            </a:r>
          </a:p>
          <a:p>
            <a:pPr marL="685800" lvl="1" indent="-228600" algn="just">
              <a:buAutoNum type="alphaLcParenR"/>
            </a:pPr>
            <a:r>
              <a:rPr lang="es-PE" dirty="0" smtClean="0"/>
              <a:t>Durabilidad. El grado hasta donde la mitigación será sostenible y eficaz.</a:t>
            </a:r>
          </a:p>
          <a:p>
            <a:pPr marL="685800" lvl="1" indent="-228600" algn="just">
              <a:buAutoNum type="alphaLcParenR"/>
            </a:pPr>
            <a:r>
              <a:rPr lang="es-PE" dirty="0" smtClean="0"/>
              <a:t>Riesgos de seguridad operacional residual. El grado de los riesgos de seguridad operacional que sigue siendo secundario a la implementación de la mitigación inicial y que podría necesitar medidas de control de riesgos adicionales.</a:t>
            </a:r>
          </a:p>
          <a:p>
            <a:pPr marL="685800" lvl="1" indent="-228600" algn="just">
              <a:buAutoNum type="alphaLcParenR"/>
            </a:pPr>
            <a:r>
              <a:rPr lang="es-PE" dirty="0" smtClean="0"/>
              <a:t>Consecuencias accidentales. La introducción de nuevos peligros y riesgos de seguridad operacional relacionados que estén asociados con la implementación de cualquier alternativa de mitigación.</a:t>
            </a:r>
          </a:p>
          <a:p>
            <a:pPr marL="0" indent="0" algn="just">
              <a:buNone/>
            </a:pPr>
            <a:endParaRPr lang="es-PE" dirty="0" smtClean="0"/>
          </a:p>
          <a:p>
            <a:pPr marL="0" indent="0" algn="just">
              <a:buNone/>
            </a:pPr>
            <a:r>
              <a:rPr lang="es-PE" dirty="0" smtClean="0"/>
              <a:t>5.3.60 Luego de aprobar e implementar la mitigación, cualquier impacto asociado con el rendimiento en materia de seguridad operacional proporciona retroalimentación para el proceso de aseguramiento de la seguridad operacional del proveedor de servicios. Esto es necesario para garantizar la integridad, eficiencia y eficacia de las defensas según las nuevas condiciones operacionales.</a:t>
            </a:r>
          </a:p>
          <a:p>
            <a:pPr marL="0" indent="0" algn="just">
              <a:buNone/>
            </a:pPr>
            <a:endParaRPr lang="es-PE" dirty="0" smtClean="0"/>
          </a:p>
          <a:p>
            <a:pPr marL="0" indent="0" algn="just">
              <a:buNone/>
            </a:pPr>
            <a:r>
              <a:rPr lang="es-PE" dirty="0" smtClean="0"/>
              <a:t>5.3.61 </a:t>
            </a:r>
            <a:r>
              <a:rPr lang="es-PE" b="1" dirty="0" smtClean="0"/>
              <a:t>Cada ejercicio de mitigación de riesgos se documentará de manera progresiva</a:t>
            </a:r>
            <a:r>
              <a:rPr lang="es-PE" dirty="0" smtClean="0"/>
              <a:t>. Esto puede lograrse al usar una variedad de aplicaciones, desde hojas de cálculo o tablas básicas hasta software personalizado de mitigación de riesgos comercial. Los documentos de mitigación de riesgos completos deben recibir la aprobación del nivel correspondiente de la administración. Para conocer un ejemplo de una hoja de cálculo de mitigación de riesgos de peligros básica, véase el Apéndice 2 del Capítulo 2.</a:t>
            </a:r>
          </a:p>
          <a:p>
            <a:pPr marL="0" indent="0" algn="just">
              <a:buNone/>
            </a:pPr>
            <a:endParaRPr lang="es-PE" dirty="0" smtClean="0"/>
          </a:p>
          <a:p>
            <a:pPr marL="0" indent="0" algn="just">
              <a:buNone/>
            </a:pPr>
            <a:endParaRPr lang="es-PE" dirty="0" smtClean="0"/>
          </a:p>
          <a:p>
            <a:pPr marL="0" indent="0">
              <a:buNone/>
            </a:pPr>
            <a:endParaRPr lang="es-PE"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9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sz="1200" dirty="0" smtClean="0">
                <a:effectLst/>
                <a:latin typeface="+mn-lt"/>
                <a:ea typeface="Calibri"/>
                <a:cs typeface="Times New Roman"/>
              </a:rPr>
              <a:t>Los proveedores de servicios deberán garantizar que los riesgos de seguridad operacional encontrados en las actividades de aviación están bajo control para alcanzar sus objetivos de eficacia de la seguridad operacional. Este proceso se conoce como </a:t>
            </a:r>
            <a:r>
              <a:rPr lang="es-PE" sz="1200" b="1" dirty="0" smtClean="0">
                <a:effectLst/>
                <a:latin typeface="+mn-lt"/>
                <a:ea typeface="Calibri"/>
                <a:cs typeface="Times New Roman"/>
              </a:rPr>
              <a:t>gestión de riesgos de seguridad operacional e incluye la identificación de peligros</a:t>
            </a:r>
            <a:r>
              <a:rPr lang="es-PE" sz="1200" dirty="0" smtClean="0">
                <a:effectLst/>
                <a:latin typeface="+mn-lt"/>
                <a:ea typeface="Calibri"/>
                <a:cs typeface="Times New Roman"/>
              </a:rPr>
              <a:t>, la evaluación de riesgos de seguridad operacional y la implementación de medidas de solución adecuadas. El proceso de gestión de riesgos de seguridad operacional se ilustra en la Figura.</a:t>
            </a:r>
          </a:p>
          <a:p>
            <a:pPr algn="just"/>
            <a:endParaRPr lang="es-PE" sz="1200" dirty="0" smtClean="0">
              <a:effectLst/>
              <a:latin typeface="+mn-lt"/>
              <a:cs typeface="Times New Roman"/>
            </a:endParaRPr>
          </a:p>
          <a:p>
            <a:pPr marL="0" marR="0" algn="just">
              <a:spcBef>
                <a:spcPts val="1800"/>
              </a:spcBef>
              <a:spcAft>
                <a:spcPts val="0"/>
              </a:spcAft>
            </a:pPr>
            <a:endParaRPr lang="es-PE" sz="1800" dirty="0" smtClean="0">
              <a:effectLst/>
              <a:latin typeface="Times New Roman"/>
              <a:ea typeface="Times New Roman"/>
              <a:cs typeface="Times New Roman"/>
            </a:endParaRPr>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1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SzPts val="1000"/>
              <a:buFont typeface="Arial"/>
              <a:buAutoNum type="alphaLcParenR"/>
            </a:pPr>
            <a:r>
              <a:rPr lang="es-PE" sz="1200" dirty="0" smtClean="0">
                <a:solidFill>
                  <a:srgbClr val="000000"/>
                </a:solidFill>
                <a:effectLst/>
                <a:latin typeface="Arial"/>
                <a:ea typeface="Times New Roman"/>
                <a:cs typeface="Times New Roman"/>
              </a:rPr>
              <a:t>Si los riesgos de seguridad operacional se evalúan como intolerables, las siguientes preguntas son pertinentes:</a:t>
            </a:r>
          </a:p>
          <a:p>
            <a:pPr marL="342900" marR="0" lvl="0" indent="-342900" algn="just">
              <a:spcBef>
                <a:spcPts val="0"/>
              </a:spcBef>
              <a:spcAft>
                <a:spcPts val="0"/>
              </a:spcAft>
              <a:buSzPts val="1000"/>
              <a:buFont typeface="Arial"/>
              <a:buAutoNum type="alphaLcParenR"/>
            </a:pPr>
            <a:endParaRPr lang="es-PE" sz="1800" dirty="0" smtClean="0">
              <a:effectLst/>
              <a:latin typeface="Times New Roman"/>
              <a:ea typeface="Times New Roman"/>
              <a:cs typeface="Times New Roman"/>
            </a:endParaRPr>
          </a:p>
          <a:p>
            <a:pPr marL="800100" marR="0" lvl="1" indent="-342900" algn="just">
              <a:spcBef>
                <a:spcPts val="600"/>
              </a:spcBef>
              <a:spcAft>
                <a:spcPts val="600"/>
              </a:spcAft>
              <a:buFont typeface="Arial"/>
              <a:buAutoNum type="arabicPeriod"/>
            </a:pPr>
            <a:r>
              <a:rPr lang="es-PE" sz="1200" dirty="0" smtClean="0">
                <a:solidFill>
                  <a:srgbClr val="000000"/>
                </a:solidFill>
                <a:effectLst/>
                <a:latin typeface="Arial"/>
                <a:ea typeface="MS Mincho"/>
                <a:cs typeface="Times New Roman"/>
              </a:rPr>
              <a:t>¿Pueden eliminarse los peligros y riesgos de seguridad operacional relacionados? Si la respuesta es Sí, se toma y documenta una medida correspondiente. Si la respuesta es No, la siguiente pregunta es:</a:t>
            </a:r>
            <a:endParaRPr lang="es-PE" sz="1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200" dirty="0" smtClean="0">
                <a:solidFill>
                  <a:srgbClr val="000000"/>
                </a:solidFill>
                <a:effectLst/>
                <a:latin typeface="Arial"/>
                <a:ea typeface="MS Mincho"/>
                <a:cs typeface="Times New Roman"/>
              </a:rPr>
              <a:t>¿Pueden mitigarse los riesgos de seguridad operacional? Si la respuesta es No, las actividades relacionadas deben cancelarse. Si la respuesta es Sí, se toma una medida de mitigación correspondiente y la siguiente pregunta es:</a:t>
            </a:r>
            <a:endParaRPr lang="es-PE" sz="1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200" dirty="0" smtClean="0">
                <a:effectLst/>
                <a:latin typeface="Arial"/>
                <a:ea typeface="Arial"/>
                <a:cs typeface="Times New Roman"/>
              </a:rPr>
              <a:t>¿Existe algún riesgo de seguridad operacional residual? Si la respuesta es Sí, los riesgos residuales deben evaluarse para determinar su nivel de tolerabilidad, así como también, si pueden eliminarse o mitigarse según sea necesario, para garantizar un nivel aceptable de rendimiento en materia de seguridad operacional.</a:t>
            </a:r>
          </a:p>
          <a:p>
            <a:pPr marL="800100" marR="0" lvl="1" indent="-342900" algn="just">
              <a:spcBef>
                <a:spcPts val="600"/>
              </a:spcBef>
              <a:spcAft>
                <a:spcPts val="600"/>
              </a:spcAft>
              <a:buFont typeface="Arial"/>
              <a:buAutoNum type="arabicPeriod"/>
            </a:pPr>
            <a:endParaRPr lang="es-PE" sz="1800" dirty="0" smtClean="0">
              <a:effectLst/>
              <a:latin typeface="Times New Roman"/>
              <a:ea typeface="MS Mincho"/>
              <a:cs typeface="Times New Roman"/>
            </a:endParaRPr>
          </a:p>
          <a:p>
            <a:pPr marL="342900" marR="0" lvl="0" indent="-342900" algn="just">
              <a:spcBef>
                <a:spcPts val="0"/>
              </a:spcBef>
              <a:spcAft>
                <a:spcPts val="0"/>
              </a:spcAft>
              <a:buSzPts val="1000"/>
              <a:buFont typeface="Arial"/>
              <a:buAutoNum type="alphaLcParenR"/>
            </a:pPr>
            <a:r>
              <a:rPr lang="es-PE" sz="1200" dirty="0" smtClean="0">
                <a:effectLst/>
                <a:latin typeface="Arial"/>
                <a:ea typeface="Arial"/>
                <a:cs typeface="Times New Roman"/>
              </a:rPr>
              <a:t>La e</a:t>
            </a:r>
            <a:r>
              <a:rPr lang="es-PE" sz="1200" spc="5" dirty="0" smtClean="0">
                <a:effectLst/>
                <a:latin typeface="Arial"/>
                <a:ea typeface="Arial"/>
                <a:cs typeface="Times New Roman"/>
              </a:rPr>
              <a:t>v</a:t>
            </a:r>
            <a:r>
              <a:rPr lang="es-PE" sz="1200" dirty="0" smtClean="0">
                <a:effectLst/>
                <a:latin typeface="Arial"/>
                <a:ea typeface="Arial"/>
                <a:cs typeface="Times New Roman"/>
              </a:rPr>
              <a:t>al</a:t>
            </a:r>
            <a:r>
              <a:rPr lang="es-PE" sz="1200" spc="5" dirty="0" smtClean="0">
                <a:effectLst/>
                <a:latin typeface="Arial"/>
                <a:ea typeface="Arial"/>
                <a:cs typeface="Times New Roman"/>
              </a:rPr>
              <a:t>u</a:t>
            </a:r>
            <a:r>
              <a:rPr lang="es-PE" sz="1200" spc="-5" dirty="0" smtClean="0">
                <a:effectLst/>
                <a:latin typeface="Arial"/>
                <a:ea typeface="Arial"/>
                <a:cs typeface="Times New Roman"/>
              </a:rPr>
              <a:t>a</a:t>
            </a:r>
            <a:r>
              <a:rPr lang="es-PE" sz="1200" dirty="0" smtClean="0">
                <a:effectLst/>
                <a:latin typeface="Arial"/>
                <a:ea typeface="Arial"/>
                <a:cs typeface="Times New Roman"/>
              </a:rPr>
              <a:t>c</a:t>
            </a:r>
            <a:r>
              <a:rPr lang="es-PE" sz="1200" spc="5" dirty="0" smtClean="0">
                <a:effectLst/>
                <a:latin typeface="Arial"/>
                <a:ea typeface="Arial"/>
                <a:cs typeface="Times New Roman"/>
              </a:rPr>
              <a:t>i</a:t>
            </a:r>
            <a:r>
              <a:rPr lang="es-PE" sz="1200" dirty="0" smtClean="0">
                <a:effectLst/>
                <a:latin typeface="Arial"/>
                <a:ea typeface="Arial"/>
                <a:cs typeface="Times New Roman"/>
              </a:rPr>
              <a:t>ón</a:t>
            </a:r>
            <a:r>
              <a:rPr lang="es-PE" sz="1200" spc="5" dirty="0" smtClean="0">
                <a:effectLst/>
                <a:latin typeface="Arial"/>
                <a:ea typeface="Arial"/>
                <a:cs typeface="Times New Roman"/>
              </a:rPr>
              <a:t> </a:t>
            </a:r>
            <a:r>
              <a:rPr lang="es-PE" sz="1200" dirty="0" smtClean="0">
                <a:effectLst/>
                <a:latin typeface="Arial"/>
                <a:ea typeface="Arial"/>
                <a:cs typeface="Times New Roman"/>
              </a:rPr>
              <a:t>de rie</a:t>
            </a:r>
            <a:r>
              <a:rPr lang="es-PE" sz="1200" spc="5" dirty="0" smtClean="0">
                <a:effectLst/>
                <a:latin typeface="Arial"/>
                <a:ea typeface="Arial"/>
                <a:cs typeface="Times New Roman"/>
              </a:rPr>
              <a:t>s</a:t>
            </a:r>
            <a:r>
              <a:rPr lang="es-PE" sz="1200" dirty="0" smtClean="0">
                <a:effectLst/>
                <a:latin typeface="Arial"/>
                <a:ea typeface="Arial"/>
                <a:cs typeface="Times New Roman"/>
              </a:rPr>
              <a:t>gos</a:t>
            </a:r>
            <a:r>
              <a:rPr lang="es-PE" sz="1200" spc="5" dirty="0" smtClean="0">
                <a:effectLst/>
                <a:latin typeface="Arial"/>
                <a:ea typeface="Arial"/>
                <a:cs typeface="Times New Roman"/>
              </a:rPr>
              <a:t> </a:t>
            </a:r>
            <a:r>
              <a:rPr lang="es-PE" sz="1200" dirty="0" smtClean="0">
                <a:effectLst/>
                <a:latin typeface="Arial"/>
                <a:ea typeface="Arial"/>
                <a:cs typeface="Times New Roman"/>
              </a:rPr>
              <a:t>de </a:t>
            </a:r>
            <a:r>
              <a:rPr lang="es-PE" sz="1200" spc="5" dirty="0" smtClean="0">
                <a:effectLst/>
                <a:latin typeface="Arial"/>
                <a:ea typeface="Arial"/>
                <a:cs typeface="Times New Roman"/>
              </a:rPr>
              <a:t>s</a:t>
            </a:r>
            <a:r>
              <a:rPr lang="es-PE" sz="1200" dirty="0" smtClean="0">
                <a:effectLst/>
                <a:latin typeface="Arial"/>
                <a:ea typeface="Arial"/>
                <a:cs typeface="Times New Roman"/>
              </a:rPr>
              <a:t>egu</a:t>
            </a:r>
            <a:r>
              <a:rPr lang="es-PE" sz="1200" spc="5" dirty="0" smtClean="0">
                <a:effectLst/>
                <a:latin typeface="Arial"/>
                <a:ea typeface="Arial"/>
                <a:cs typeface="Times New Roman"/>
              </a:rPr>
              <a:t>r</a:t>
            </a:r>
            <a:r>
              <a:rPr lang="es-PE" sz="1200" dirty="0" smtClean="0">
                <a:effectLst/>
                <a:latin typeface="Arial"/>
                <a:ea typeface="Arial"/>
                <a:cs typeface="Times New Roman"/>
              </a:rPr>
              <a:t>id</a:t>
            </a:r>
            <a:r>
              <a:rPr lang="es-PE" sz="1200" spc="5" dirty="0" smtClean="0">
                <a:effectLst/>
                <a:latin typeface="Arial"/>
                <a:ea typeface="Arial"/>
                <a:cs typeface="Times New Roman"/>
              </a:rPr>
              <a:t>a</a:t>
            </a:r>
            <a:r>
              <a:rPr lang="es-PE" sz="1200" dirty="0" smtClean="0">
                <a:effectLst/>
                <a:latin typeface="Arial"/>
                <a:ea typeface="Arial"/>
                <a:cs typeface="Times New Roman"/>
              </a:rPr>
              <a:t>d </a:t>
            </a:r>
            <a:r>
              <a:rPr lang="es-PE" sz="1200" spc="5" dirty="0" smtClean="0">
                <a:effectLst/>
                <a:latin typeface="Arial"/>
                <a:ea typeface="Arial"/>
                <a:cs typeface="Times New Roman"/>
              </a:rPr>
              <a:t>o</a:t>
            </a:r>
            <a:r>
              <a:rPr lang="es-PE" sz="1200" dirty="0" smtClean="0">
                <a:effectLst/>
                <a:latin typeface="Arial"/>
                <a:ea typeface="Arial"/>
                <a:cs typeface="Times New Roman"/>
              </a:rPr>
              <a:t>per</a:t>
            </a:r>
            <a:r>
              <a:rPr lang="es-PE" sz="1200" spc="5" dirty="0" smtClean="0">
                <a:effectLst/>
                <a:latin typeface="Arial"/>
                <a:ea typeface="Arial"/>
                <a:cs typeface="Times New Roman"/>
              </a:rPr>
              <a:t>a</a:t>
            </a:r>
            <a:r>
              <a:rPr lang="es-PE" sz="1200" dirty="0" smtClean="0">
                <a:effectLst/>
                <a:latin typeface="Arial"/>
                <a:ea typeface="Arial"/>
                <a:cs typeface="Times New Roman"/>
              </a:rPr>
              <a:t>cio</a:t>
            </a:r>
            <a:r>
              <a:rPr lang="es-PE" sz="1200" spc="5" dirty="0" smtClean="0">
                <a:effectLst/>
                <a:latin typeface="Arial"/>
                <a:ea typeface="Arial"/>
                <a:cs typeface="Times New Roman"/>
              </a:rPr>
              <a:t>n</a:t>
            </a:r>
            <a:r>
              <a:rPr lang="es-PE" sz="1200" spc="-5" dirty="0" smtClean="0">
                <a:effectLst/>
                <a:latin typeface="Arial"/>
                <a:ea typeface="Arial"/>
                <a:cs typeface="Times New Roman"/>
              </a:rPr>
              <a:t>a</a:t>
            </a:r>
            <a:r>
              <a:rPr lang="es-PE" sz="1200" dirty="0" smtClean="0">
                <a:effectLst/>
                <a:latin typeface="Arial"/>
                <a:ea typeface="Arial"/>
                <a:cs typeface="Times New Roman"/>
              </a:rPr>
              <a:t>l i</a:t>
            </a:r>
            <a:r>
              <a:rPr lang="es-PE" sz="1200" spc="5" dirty="0" smtClean="0">
                <a:effectLst/>
                <a:latin typeface="Arial"/>
                <a:ea typeface="Arial"/>
                <a:cs typeface="Times New Roman"/>
              </a:rPr>
              <a:t>m</a:t>
            </a:r>
            <a:r>
              <a:rPr lang="es-PE" sz="1200" dirty="0" smtClean="0">
                <a:effectLst/>
                <a:latin typeface="Arial"/>
                <a:ea typeface="Arial"/>
                <a:cs typeface="Times New Roman"/>
              </a:rPr>
              <a:t>pli</a:t>
            </a:r>
            <a:r>
              <a:rPr lang="es-PE" sz="1200" spc="5" dirty="0" smtClean="0">
                <a:effectLst/>
                <a:latin typeface="Arial"/>
                <a:ea typeface="Arial"/>
                <a:cs typeface="Times New Roman"/>
              </a:rPr>
              <a:t>c</a:t>
            </a:r>
            <a:r>
              <a:rPr lang="es-PE" sz="1200" dirty="0" smtClean="0">
                <a:effectLst/>
                <a:latin typeface="Arial"/>
                <a:ea typeface="Arial"/>
                <a:cs typeface="Times New Roman"/>
              </a:rPr>
              <a:t>a</a:t>
            </a:r>
            <a:r>
              <a:rPr lang="es-PE" sz="1200" spc="5" dirty="0" smtClean="0">
                <a:effectLst/>
                <a:latin typeface="Arial"/>
                <a:ea typeface="Arial"/>
                <a:cs typeface="Times New Roman"/>
              </a:rPr>
              <a:t> </a:t>
            </a:r>
            <a:r>
              <a:rPr lang="es-PE" sz="1200" dirty="0" smtClean="0">
                <a:effectLst/>
                <a:latin typeface="Arial"/>
                <a:ea typeface="Arial"/>
                <a:cs typeface="Times New Roman"/>
              </a:rPr>
              <a:t>un </a:t>
            </a:r>
            <a:r>
              <a:rPr lang="es-PE" sz="1200" spc="5" dirty="0" smtClean="0">
                <a:effectLst/>
                <a:latin typeface="Arial"/>
                <a:ea typeface="Arial"/>
                <a:cs typeface="Times New Roman"/>
              </a:rPr>
              <a:t>a</a:t>
            </a:r>
            <a:r>
              <a:rPr lang="es-PE" sz="1200" dirty="0" smtClean="0">
                <a:effectLst/>
                <a:latin typeface="Arial"/>
                <a:ea typeface="Arial"/>
                <a:cs typeface="Times New Roman"/>
              </a:rPr>
              <a:t>ná</a:t>
            </a:r>
            <a:r>
              <a:rPr lang="es-PE" sz="1200" spc="5" dirty="0" smtClean="0">
                <a:effectLst/>
                <a:latin typeface="Arial"/>
                <a:ea typeface="Arial"/>
                <a:cs typeface="Times New Roman"/>
              </a:rPr>
              <a:t>l</a:t>
            </a:r>
            <a:r>
              <a:rPr lang="es-PE" sz="1200" dirty="0" smtClean="0">
                <a:effectLst/>
                <a:latin typeface="Arial"/>
                <a:ea typeface="Arial"/>
                <a:cs typeface="Times New Roman"/>
              </a:rPr>
              <a:t>isis </a:t>
            </a:r>
            <a:r>
              <a:rPr lang="es-PE" sz="1200" spc="5" dirty="0" smtClean="0">
                <a:effectLst/>
                <a:latin typeface="Arial"/>
                <a:ea typeface="Arial"/>
                <a:cs typeface="Times New Roman"/>
              </a:rPr>
              <a:t>d</a:t>
            </a:r>
            <a:r>
              <a:rPr lang="es-PE" sz="1200" dirty="0" smtClean="0">
                <a:effectLst/>
                <a:latin typeface="Arial"/>
                <a:ea typeface="Arial"/>
                <a:cs typeface="Times New Roman"/>
              </a:rPr>
              <a:t>e</a:t>
            </a:r>
            <a:r>
              <a:rPr lang="es-PE" sz="1200" spc="5" dirty="0" smtClean="0">
                <a:effectLst/>
                <a:latin typeface="Arial"/>
                <a:ea typeface="Arial"/>
                <a:cs typeface="Times New Roman"/>
              </a:rPr>
              <a:t> </a:t>
            </a:r>
            <a:r>
              <a:rPr lang="es-PE" sz="1200" dirty="0" smtClean="0">
                <a:effectLst/>
                <a:latin typeface="Arial"/>
                <a:ea typeface="Arial"/>
                <a:cs typeface="Times New Roman"/>
              </a:rPr>
              <a:t>pel</a:t>
            </a:r>
            <a:r>
              <a:rPr lang="es-PE" sz="1200" spc="5" dirty="0" smtClean="0">
                <a:effectLst/>
                <a:latin typeface="Arial"/>
                <a:ea typeface="Arial"/>
                <a:cs typeface="Times New Roman"/>
              </a:rPr>
              <a:t>i</a:t>
            </a:r>
            <a:r>
              <a:rPr lang="es-PE" sz="1200" spc="-5" dirty="0" smtClean="0">
                <a:effectLst/>
                <a:latin typeface="Arial"/>
                <a:ea typeface="Arial"/>
                <a:cs typeface="Times New Roman"/>
              </a:rPr>
              <a:t>g</a:t>
            </a:r>
            <a:r>
              <a:rPr lang="es-PE" sz="1200" dirty="0" smtClean="0">
                <a:effectLst/>
                <a:latin typeface="Arial"/>
                <a:ea typeface="Arial"/>
                <a:cs typeface="Times New Roman"/>
              </a:rPr>
              <a:t>ros</a:t>
            </a:r>
            <a:r>
              <a:rPr lang="es-PE" sz="1200" spc="5" dirty="0" smtClean="0">
                <a:effectLst/>
                <a:latin typeface="Arial"/>
                <a:ea typeface="Arial"/>
                <a:cs typeface="Times New Roman"/>
              </a:rPr>
              <a:t> </a:t>
            </a:r>
            <a:r>
              <a:rPr lang="es-PE" sz="1200" dirty="0" smtClean="0">
                <a:effectLst/>
                <a:latin typeface="Arial"/>
                <a:ea typeface="Arial"/>
                <a:cs typeface="Times New Roman"/>
              </a:rPr>
              <a:t>id</a:t>
            </a:r>
            <a:r>
              <a:rPr lang="es-PE" sz="1200" spc="5" dirty="0" smtClean="0">
                <a:effectLst/>
                <a:latin typeface="Arial"/>
                <a:ea typeface="Arial"/>
                <a:cs typeface="Times New Roman"/>
              </a:rPr>
              <a:t>e</a:t>
            </a:r>
            <a:r>
              <a:rPr lang="es-PE" sz="1200" spc="-5" dirty="0" smtClean="0">
                <a:effectLst/>
                <a:latin typeface="Arial"/>
                <a:ea typeface="Arial"/>
                <a:cs typeface="Times New Roman"/>
              </a:rPr>
              <a:t>n</a:t>
            </a:r>
            <a:r>
              <a:rPr lang="es-PE" sz="1200" dirty="0" smtClean="0">
                <a:effectLst/>
                <a:latin typeface="Arial"/>
                <a:ea typeface="Arial"/>
                <a:cs typeface="Times New Roman"/>
              </a:rPr>
              <a:t>tif</a:t>
            </a:r>
            <a:r>
              <a:rPr lang="es-PE" sz="1200" spc="5" dirty="0" smtClean="0">
                <a:effectLst/>
                <a:latin typeface="Arial"/>
                <a:ea typeface="Arial"/>
                <a:cs typeface="Times New Roman"/>
              </a:rPr>
              <a:t>i</a:t>
            </a:r>
            <a:r>
              <a:rPr lang="es-PE" sz="1200" dirty="0" smtClean="0">
                <a:effectLst/>
                <a:latin typeface="Arial"/>
                <a:ea typeface="Arial"/>
                <a:cs typeface="Times New Roman"/>
              </a:rPr>
              <a:t>cados</a:t>
            </a:r>
            <a:r>
              <a:rPr lang="es-PE" sz="1200" spc="5" dirty="0" smtClean="0">
                <a:effectLst/>
                <a:latin typeface="Arial"/>
                <a:ea typeface="Arial"/>
                <a:cs typeface="Times New Roman"/>
              </a:rPr>
              <a:t> </a:t>
            </a:r>
            <a:r>
              <a:rPr lang="es-PE" sz="1200" dirty="0" smtClean="0">
                <a:effectLst/>
                <a:latin typeface="Arial"/>
                <a:ea typeface="Arial"/>
                <a:cs typeface="Times New Roman"/>
              </a:rPr>
              <a:t>que</a:t>
            </a:r>
            <a:r>
              <a:rPr lang="es-PE" sz="1200" spc="5" dirty="0" smtClean="0">
                <a:effectLst/>
                <a:latin typeface="Arial"/>
                <a:ea typeface="Arial"/>
                <a:cs typeface="Times New Roman"/>
              </a:rPr>
              <a:t> </a:t>
            </a:r>
            <a:r>
              <a:rPr lang="es-PE" sz="1200" dirty="0" smtClean="0">
                <a:effectLst/>
                <a:latin typeface="Arial"/>
                <a:ea typeface="Arial"/>
                <a:cs typeface="Times New Roman"/>
              </a:rPr>
              <a:t>inc</a:t>
            </a:r>
            <a:r>
              <a:rPr lang="es-PE" sz="1200" spc="5" dirty="0" smtClean="0">
                <a:effectLst/>
                <a:latin typeface="Arial"/>
                <a:ea typeface="Arial"/>
                <a:cs typeface="Times New Roman"/>
              </a:rPr>
              <a:t>lu</a:t>
            </a:r>
            <a:r>
              <a:rPr lang="es-PE" sz="1200" spc="-5" dirty="0" smtClean="0">
                <a:effectLst/>
                <a:latin typeface="Arial"/>
                <a:ea typeface="Arial"/>
                <a:cs typeface="Times New Roman"/>
              </a:rPr>
              <a:t>y</a:t>
            </a:r>
            <a:r>
              <a:rPr lang="es-PE" sz="1200" dirty="0" smtClean="0">
                <a:effectLst/>
                <a:latin typeface="Arial"/>
                <a:ea typeface="Arial"/>
                <a:cs typeface="Times New Roman"/>
              </a:rPr>
              <a:t>e dos com</a:t>
            </a:r>
            <a:r>
              <a:rPr lang="es-PE" sz="1200" spc="5" dirty="0" smtClean="0">
                <a:effectLst/>
                <a:latin typeface="Arial"/>
                <a:ea typeface="Arial"/>
                <a:cs typeface="Times New Roman"/>
              </a:rPr>
              <a:t>p</a:t>
            </a:r>
            <a:r>
              <a:rPr lang="es-PE" sz="1200" dirty="0" smtClean="0">
                <a:effectLst/>
                <a:latin typeface="Arial"/>
                <a:ea typeface="Arial"/>
                <a:cs typeface="Times New Roman"/>
              </a:rPr>
              <a:t>o</a:t>
            </a:r>
            <a:r>
              <a:rPr lang="es-PE" sz="1200" spc="5" dirty="0" smtClean="0">
                <a:effectLst/>
                <a:latin typeface="Arial"/>
                <a:ea typeface="Arial"/>
                <a:cs typeface="Times New Roman"/>
              </a:rPr>
              <a:t>n</a:t>
            </a:r>
            <a:r>
              <a:rPr lang="es-PE" sz="1200" dirty="0" smtClean="0">
                <a:effectLst/>
                <a:latin typeface="Arial"/>
                <a:ea typeface="Arial"/>
                <a:cs typeface="Times New Roman"/>
              </a:rPr>
              <a:t>e</a:t>
            </a:r>
            <a:r>
              <a:rPr lang="es-PE" sz="1200" spc="5" dirty="0" smtClean="0">
                <a:effectLst/>
                <a:latin typeface="Arial"/>
                <a:ea typeface="Arial"/>
                <a:cs typeface="Times New Roman"/>
              </a:rPr>
              <a:t>n</a:t>
            </a:r>
            <a:r>
              <a:rPr lang="es-PE" sz="1200" dirty="0" smtClean="0">
                <a:effectLst/>
                <a:latin typeface="Arial"/>
                <a:ea typeface="Arial"/>
                <a:cs typeface="Times New Roman"/>
              </a:rPr>
              <a:t>tes:</a:t>
            </a:r>
          </a:p>
          <a:p>
            <a:pPr marL="342900" marR="0" lvl="0" indent="-342900" algn="just">
              <a:spcBef>
                <a:spcPts val="0"/>
              </a:spcBef>
              <a:spcAft>
                <a:spcPts val="0"/>
              </a:spcAft>
              <a:buSzPts val="1000"/>
              <a:buFont typeface="Arial"/>
              <a:buAutoNum type="alphaLcParenR"/>
            </a:pPr>
            <a:endParaRPr lang="es-PE" sz="1800" dirty="0" smtClean="0">
              <a:effectLst/>
              <a:latin typeface="Times New Roman"/>
              <a:ea typeface="Times New Roman"/>
              <a:cs typeface="Times New Roman"/>
            </a:endParaRPr>
          </a:p>
          <a:p>
            <a:pPr marL="800100" marR="60960" lvl="1" indent="-342900">
              <a:spcBef>
                <a:spcPts val="600"/>
              </a:spcBef>
              <a:spcAft>
                <a:spcPts val="600"/>
              </a:spcAft>
              <a:buFont typeface="Arial"/>
              <a:buAutoNum type="arabicPeriod"/>
              <a:tabLst>
                <a:tab pos="990600" algn="l"/>
              </a:tabLst>
            </a:pPr>
            <a:r>
              <a:rPr lang="es-PE" sz="1200" dirty="0" smtClean="0">
                <a:effectLst/>
                <a:latin typeface="Arial"/>
                <a:ea typeface="Arial"/>
                <a:cs typeface="Times New Roman"/>
              </a:rPr>
              <a:t>la gra</a:t>
            </a:r>
            <a:r>
              <a:rPr lang="es-PE" sz="1200" spc="5" dirty="0" smtClean="0">
                <a:effectLst/>
                <a:latin typeface="Arial"/>
                <a:ea typeface="Arial"/>
                <a:cs typeface="Times New Roman"/>
              </a:rPr>
              <a:t>v</a:t>
            </a:r>
            <a:r>
              <a:rPr lang="es-PE" sz="1200" dirty="0" smtClean="0">
                <a:effectLst/>
                <a:latin typeface="Arial"/>
                <a:ea typeface="Arial"/>
                <a:cs typeface="Times New Roman"/>
              </a:rPr>
              <a:t>ed</a:t>
            </a:r>
            <a:r>
              <a:rPr lang="es-PE" sz="1200" spc="5" dirty="0" smtClean="0">
                <a:effectLst/>
                <a:latin typeface="Arial"/>
                <a:ea typeface="Arial"/>
                <a:cs typeface="Times New Roman"/>
              </a:rPr>
              <a:t>a</a:t>
            </a:r>
            <a:r>
              <a:rPr lang="es-PE" sz="1200" dirty="0" smtClean="0">
                <a:effectLst/>
                <a:latin typeface="Arial"/>
                <a:ea typeface="Arial"/>
                <a:cs typeface="Times New Roman"/>
              </a:rPr>
              <a:t>d de</a:t>
            </a:r>
            <a:r>
              <a:rPr lang="es-PE" sz="1200" spc="5" dirty="0" smtClean="0">
                <a:effectLst/>
                <a:latin typeface="Arial"/>
                <a:ea typeface="Arial"/>
                <a:cs typeface="Times New Roman"/>
              </a:rPr>
              <a:t> </a:t>
            </a:r>
            <a:r>
              <a:rPr lang="es-PE" sz="1200" dirty="0" smtClean="0">
                <a:effectLst/>
                <a:latin typeface="Arial"/>
                <a:ea typeface="Arial"/>
                <a:cs typeface="Times New Roman"/>
              </a:rPr>
              <a:t>un result</a:t>
            </a:r>
            <a:r>
              <a:rPr lang="es-PE" sz="1200" spc="5" dirty="0" smtClean="0">
                <a:effectLst/>
                <a:latin typeface="Arial"/>
                <a:ea typeface="Arial"/>
                <a:cs typeface="Times New Roman"/>
              </a:rPr>
              <a:t>a</a:t>
            </a:r>
            <a:r>
              <a:rPr lang="es-PE" sz="1200" dirty="0" smtClean="0">
                <a:effectLst/>
                <a:latin typeface="Arial"/>
                <a:ea typeface="Arial"/>
                <a:cs typeface="Times New Roman"/>
              </a:rPr>
              <a:t>do </a:t>
            </a:r>
            <a:r>
              <a:rPr lang="es-PE" sz="1200" spc="5" dirty="0" smtClean="0">
                <a:effectLst/>
                <a:latin typeface="Arial"/>
                <a:ea typeface="Arial"/>
                <a:cs typeface="Times New Roman"/>
              </a:rPr>
              <a:t>d</a:t>
            </a:r>
            <a:r>
              <a:rPr lang="es-PE" sz="1200" dirty="0" smtClean="0">
                <a:effectLst/>
                <a:latin typeface="Arial"/>
                <a:ea typeface="Arial"/>
                <a:cs typeface="Times New Roman"/>
              </a:rPr>
              <a:t>e segu</a:t>
            </a:r>
            <a:r>
              <a:rPr lang="es-PE" sz="1200" spc="5" dirty="0" smtClean="0">
                <a:effectLst/>
                <a:latin typeface="Arial"/>
                <a:ea typeface="Arial"/>
                <a:cs typeface="Times New Roman"/>
              </a:rPr>
              <a:t>r</a:t>
            </a:r>
            <a:r>
              <a:rPr lang="es-PE" sz="1200" dirty="0" smtClean="0">
                <a:effectLst/>
                <a:latin typeface="Arial"/>
                <a:ea typeface="Arial"/>
                <a:cs typeface="Times New Roman"/>
              </a:rPr>
              <a:t>id</a:t>
            </a:r>
            <a:r>
              <a:rPr lang="es-PE" sz="1200" spc="5" dirty="0" smtClean="0">
                <a:effectLst/>
                <a:latin typeface="Arial"/>
                <a:ea typeface="Arial"/>
                <a:cs typeface="Times New Roman"/>
              </a:rPr>
              <a:t>a</a:t>
            </a:r>
            <a:r>
              <a:rPr lang="es-PE" sz="1200" dirty="0" smtClean="0">
                <a:effectLst/>
                <a:latin typeface="Arial"/>
                <a:ea typeface="Arial"/>
                <a:cs typeface="Times New Roman"/>
              </a:rPr>
              <a:t>d o</a:t>
            </a:r>
            <a:r>
              <a:rPr lang="es-PE" sz="1200" spc="5" dirty="0" smtClean="0">
                <a:effectLst/>
                <a:latin typeface="Arial"/>
                <a:ea typeface="Arial"/>
                <a:cs typeface="Times New Roman"/>
              </a:rPr>
              <a:t>p</a:t>
            </a:r>
            <a:r>
              <a:rPr lang="es-PE" sz="1200" dirty="0" smtClean="0">
                <a:effectLst/>
                <a:latin typeface="Arial"/>
                <a:ea typeface="Arial"/>
                <a:cs typeface="Times New Roman"/>
              </a:rPr>
              <a:t>erac</a:t>
            </a:r>
            <a:r>
              <a:rPr lang="es-PE" sz="1200" spc="5" dirty="0" smtClean="0">
                <a:effectLst/>
                <a:latin typeface="Arial"/>
                <a:ea typeface="Arial"/>
                <a:cs typeface="Times New Roman"/>
              </a:rPr>
              <a:t>i</a:t>
            </a:r>
            <a:r>
              <a:rPr lang="es-PE" sz="1200" dirty="0" smtClean="0">
                <a:effectLst/>
                <a:latin typeface="Arial"/>
                <a:ea typeface="Arial"/>
                <a:cs typeface="Times New Roman"/>
              </a:rPr>
              <a:t>on</a:t>
            </a:r>
            <a:r>
              <a:rPr lang="es-PE" sz="1200" spc="5" dirty="0" smtClean="0">
                <a:effectLst/>
                <a:latin typeface="Arial"/>
                <a:ea typeface="Arial"/>
                <a:cs typeface="Times New Roman"/>
              </a:rPr>
              <a:t>a</a:t>
            </a:r>
            <a:r>
              <a:rPr lang="es-PE" sz="1200" dirty="0" smtClean="0">
                <a:effectLst/>
                <a:latin typeface="Arial"/>
                <a:ea typeface="Arial"/>
                <a:cs typeface="Times New Roman"/>
              </a:rPr>
              <a:t>l;</a:t>
            </a:r>
            <a:r>
              <a:rPr lang="es-PE" sz="1200" spc="5" dirty="0" smtClean="0">
                <a:effectLst/>
                <a:latin typeface="Arial"/>
                <a:ea typeface="Arial"/>
                <a:cs typeface="Times New Roman"/>
              </a:rPr>
              <a:t> </a:t>
            </a:r>
            <a:r>
              <a:rPr lang="es-PE" sz="1200" dirty="0" smtClean="0">
                <a:effectLst/>
                <a:latin typeface="Arial"/>
                <a:ea typeface="Arial"/>
                <a:cs typeface="Times New Roman"/>
              </a:rPr>
              <a:t>y </a:t>
            </a:r>
            <a:endParaRPr lang="es-PE" sz="1800" dirty="0" smtClean="0">
              <a:effectLst/>
              <a:latin typeface="Times New Roman"/>
              <a:ea typeface="MS Mincho"/>
              <a:cs typeface="Times New Roman"/>
            </a:endParaRPr>
          </a:p>
          <a:p>
            <a:pPr marL="800100" marR="60960" lvl="1" indent="-342900">
              <a:spcBef>
                <a:spcPts val="600"/>
              </a:spcBef>
              <a:spcAft>
                <a:spcPts val="600"/>
              </a:spcAft>
              <a:buFont typeface="Arial"/>
              <a:buAutoNum type="arabicPeriod"/>
            </a:pPr>
            <a:r>
              <a:rPr lang="es-PE" sz="1200" dirty="0" smtClean="0">
                <a:effectLst/>
                <a:latin typeface="Arial"/>
                <a:ea typeface="Arial"/>
                <a:cs typeface="Times New Roman"/>
              </a:rPr>
              <a:t>la pr</a:t>
            </a:r>
            <a:r>
              <a:rPr lang="es-PE" sz="1200" spc="5" dirty="0" smtClean="0">
                <a:effectLst/>
                <a:latin typeface="Arial"/>
                <a:ea typeface="Arial"/>
                <a:cs typeface="Times New Roman"/>
              </a:rPr>
              <a:t>o</a:t>
            </a:r>
            <a:r>
              <a:rPr lang="es-PE" sz="1200" dirty="0" smtClean="0">
                <a:effectLst/>
                <a:latin typeface="Arial"/>
                <a:ea typeface="Arial"/>
                <a:cs typeface="Times New Roman"/>
              </a:rPr>
              <a:t>ba</a:t>
            </a:r>
            <a:r>
              <a:rPr lang="es-PE" sz="1200" spc="5" dirty="0" smtClean="0">
                <a:effectLst/>
                <a:latin typeface="Arial"/>
                <a:ea typeface="Arial"/>
                <a:cs typeface="Times New Roman"/>
              </a:rPr>
              <a:t>b</a:t>
            </a:r>
            <a:r>
              <a:rPr lang="es-PE" sz="1200" dirty="0" smtClean="0">
                <a:effectLst/>
                <a:latin typeface="Arial"/>
                <a:ea typeface="Arial"/>
                <a:cs typeface="Times New Roman"/>
              </a:rPr>
              <a:t>il</a:t>
            </a:r>
            <a:r>
              <a:rPr lang="es-PE" sz="1200" spc="5" dirty="0" smtClean="0">
                <a:effectLst/>
                <a:latin typeface="Arial"/>
                <a:ea typeface="Arial"/>
                <a:cs typeface="Times New Roman"/>
              </a:rPr>
              <a:t>i</a:t>
            </a:r>
            <a:r>
              <a:rPr lang="es-PE" sz="1200" dirty="0" smtClean="0">
                <a:effectLst/>
                <a:latin typeface="Arial"/>
                <a:ea typeface="Arial"/>
                <a:cs typeface="Times New Roman"/>
              </a:rPr>
              <a:t>d</a:t>
            </a:r>
            <a:r>
              <a:rPr lang="es-PE" sz="1200" spc="5" dirty="0" smtClean="0">
                <a:effectLst/>
                <a:latin typeface="Arial"/>
                <a:ea typeface="Arial"/>
                <a:cs typeface="Times New Roman"/>
              </a:rPr>
              <a:t>a</a:t>
            </a:r>
            <a:r>
              <a:rPr lang="es-PE" sz="1200" dirty="0" smtClean="0">
                <a:effectLst/>
                <a:latin typeface="Arial"/>
                <a:ea typeface="Arial"/>
                <a:cs typeface="Times New Roman"/>
              </a:rPr>
              <a:t>d que su</a:t>
            </a:r>
            <a:r>
              <a:rPr lang="es-PE" sz="1200" spc="5" dirty="0" smtClean="0">
                <a:effectLst/>
                <a:latin typeface="Arial"/>
                <a:ea typeface="Arial"/>
                <a:cs typeface="Times New Roman"/>
              </a:rPr>
              <a:t>c</a:t>
            </a:r>
            <a:r>
              <a:rPr lang="es-PE" sz="1200" spc="-5" dirty="0" smtClean="0">
                <a:effectLst/>
                <a:latin typeface="Arial"/>
                <a:ea typeface="Arial"/>
                <a:cs typeface="Times New Roman"/>
              </a:rPr>
              <a:t>e</a:t>
            </a:r>
            <a:r>
              <a:rPr lang="es-PE" sz="1200" spc="5" dirty="0" smtClean="0">
                <a:effectLst/>
                <a:latin typeface="Arial"/>
                <a:ea typeface="Arial"/>
                <a:cs typeface="Times New Roman"/>
              </a:rPr>
              <a:t>d</a:t>
            </a:r>
            <a:r>
              <a:rPr lang="es-PE" sz="1200" spc="-5" dirty="0" smtClean="0">
                <a:effectLst/>
                <a:latin typeface="Arial"/>
                <a:ea typeface="Arial"/>
                <a:cs typeface="Times New Roman"/>
              </a:rPr>
              <a:t>e</a:t>
            </a:r>
            <a:r>
              <a:rPr lang="es-PE" sz="1200" dirty="0" smtClean="0">
                <a:effectLst/>
                <a:latin typeface="Arial"/>
                <a:ea typeface="Arial"/>
                <a:cs typeface="Times New Roman"/>
              </a:rPr>
              <a:t>rá.</a:t>
            </a:r>
          </a:p>
          <a:p>
            <a:pPr marL="800100" marR="60960" lvl="1" indent="-342900">
              <a:spcBef>
                <a:spcPts val="600"/>
              </a:spcBef>
              <a:spcAft>
                <a:spcPts val="600"/>
              </a:spcAft>
              <a:buFont typeface="Arial"/>
              <a:buAutoNum type="arabicPeriod"/>
            </a:pPr>
            <a:endParaRPr lang="es-PE" sz="1800" dirty="0" smtClean="0">
              <a:effectLst/>
              <a:latin typeface="Times New Roman"/>
              <a:ea typeface="MS Mincho"/>
              <a:cs typeface="Times New Roman"/>
            </a:endParaRPr>
          </a:p>
          <a:p>
            <a:pPr marL="342900" marR="0" lvl="0" indent="-342900" algn="just">
              <a:spcBef>
                <a:spcPts val="600"/>
              </a:spcBef>
              <a:spcAft>
                <a:spcPts val="600"/>
              </a:spcAft>
              <a:buSzPts val="1000"/>
              <a:buFont typeface="Arial"/>
              <a:buAutoNum type="alphaLcParenR"/>
            </a:pPr>
            <a:r>
              <a:rPr lang="es-ES" sz="1200" dirty="0" smtClean="0">
                <a:effectLst/>
                <a:latin typeface="Arial"/>
                <a:ea typeface="Arial"/>
                <a:cs typeface="Times New Roman"/>
              </a:rPr>
              <a:t>El proceso de evaluación del riesgo de seguridad operacional debe utilizar cualquier dato e información de seguridad operacional disponible y también puede involucrar el juicio de expertos en la materia. Una vez que se hayan evaluado los riesgos, el proveedor de servicios participará en un proceso de toma de decisiones para determinar la necesidad de implementar medidas de mitigación del riesgo.</a:t>
            </a:r>
          </a:p>
          <a:p>
            <a:pPr marL="342900" marR="0" lvl="0" indent="-342900" algn="just">
              <a:spcBef>
                <a:spcPts val="600"/>
              </a:spcBef>
              <a:spcAft>
                <a:spcPts val="600"/>
              </a:spcAft>
              <a:buSzPts val="1000"/>
              <a:buFont typeface="Arial"/>
              <a:buAutoNum type="alphaLcParenR"/>
            </a:pPr>
            <a:endParaRPr lang="es-PE" sz="1800" dirty="0" smtClean="0">
              <a:effectLst/>
              <a:latin typeface="Times New Roman"/>
              <a:ea typeface="Times New Roman"/>
              <a:cs typeface="Times New Roman"/>
            </a:endParaRPr>
          </a:p>
          <a:p>
            <a:pPr marL="342900" marR="0" lvl="0" indent="-342900" algn="just">
              <a:spcBef>
                <a:spcPts val="600"/>
              </a:spcBef>
              <a:spcAft>
                <a:spcPts val="600"/>
              </a:spcAft>
              <a:buSzPts val="1000"/>
              <a:buFont typeface="Arial"/>
              <a:buAutoNum type="alphaLcParenR"/>
            </a:pPr>
            <a:r>
              <a:rPr lang="es-ES" sz="1200" dirty="0" smtClean="0">
                <a:effectLst/>
                <a:latin typeface="Arial"/>
                <a:ea typeface="Arial"/>
                <a:cs typeface="Times New Roman"/>
              </a:rPr>
              <a:t>Después de evaluar los riesgos de seguridad operacional, se pueden implementar controles de riesgo apropiados. Es importante involucrar a los 'usuarios finales' y expertos en la materia para determinar los controles de riesgo apropiados. La participación de las personas adecuadas garantizará que se consideren los controles de riesgos efectivos. Antes de implementar cualquier control de riesgos, debe determinarse cualquier consecuencia imprevista, particularmente la introducción de nuevos peligros.</a:t>
            </a:r>
            <a:endParaRPr lang="es-ES" sz="1200" dirty="0" smtClean="0">
              <a:effectLst/>
              <a:latin typeface="Arial"/>
              <a:ea typeface="Arial"/>
            </a:endParaRPr>
          </a:p>
          <a:p>
            <a:pPr marL="800100" marR="0" lvl="1" indent="-342900" algn="just">
              <a:spcBef>
                <a:spcPts val="600"/>
              </a:spcBef>
              <a:spcAft>
                <a:spcPts val="600"/>
              </a:spcAft>
              <a:buSzPts val="1000"/>
              <a:buFont typeface="+mj-lt"/>
              <a:buAutoNum type="arabicParenR"/>
            </a:pPr>
            <a:endParaRPr lang="es-PE" sz="1800" dirty="0" smtClean="0">
              <a:effectLst/>
              <a:latin typeface="Times New Roman"/>
              <a:ea typeface="Times New Roman"/>
            </a:endParaRPr>
          </a:p>
          <a:p>
            <a:pPr marL="342900" marR="0" lvl="0" indent="-342900" algn="just">
              <a:spcBef>
                <a:spcPts val="600"/>
              </a:spcBef>
              <a:spcAft>
                <a:spcPts val="600"/>
              </a:spcAft>
              <a:buSzPts val="1000"/>
              <a:buFont typeface="Arial"/>
              <a:buAutoNum type="alphaLcParenR"/>
            </a:pPr>
            <a:r>
              <a:rPr lang="es-PE" sz="1200" dirty="0" smtClean="0">
                <a:effectLst/>
                <a:latin typeface="Arial"/>
                <a:ea typeface="Arial"/>
                <a:cs typeface="Times New Roman"/>
              </a:rPr>
              <a:t>L</a:t>
            </a:r>
            <a:r>
              <a:rPr lang="es-PE" sz="1200" spc="5" dirty="0" smtClean="0">
                <a:effectLst/>
                <a:latin typeface="Arial"/>
                <a:ea typeface="Arial"/>
                <a:cs typeface="Times New Roman"/>
              </a:rPr>
              <a:t>u</a:t>
            </a:r>
            <a:r>
              <a:rPr lang="es-PE" sz="1200" dirty="0" smtClean="0">
                <a:effectLst/>
                <a:latin typeface="Arial"/>
                <a:ea typeface="Arial"/>
                <a:cs typeface="Times New Roman"/>
              </a:rPr>
              <a:t>ego</a:t>
            </a:r>
            <a:r>
              <a:rPr lang="es-PE" sz="1200" spc="5" dirty="0" smtClean="0">
                <a:effectLst/>
                <a:latin typeface="Arial"/>
                <a:ea typeface="Arial"/>
                <a:cs typeface="Times New Roman"/>
              </a:rPr>
              <a:t> </a:t>
            </a:r>
            <a:r>
              <a:rPr lang="es-PE" sz="1200" dirty="0" smtClean="0">
                <a:effectLst/>
                <a:latin typeface="Arial"/>
                <a:ea typeface="Arial"/>
                <a:cs typeface="Times New Roman"/>
              </a:rPr>
              <a:t>de </a:t>
            </a:r>
            <a:r>
              <a:rPr lang="es-PE" sz="1200" spc="5" dirty="0" smtClean="0">
                <a:effectLst/>
                <a:latin typeface="Arial"/>
                <a:ea typeface="Arial"/>
                <a:cs typeface="Times New Roman"/>
              </a:rPr>
              <a:t>q</a:t>
            </a:r>
            <a:r>
              <a:rPr lang="es-PE" sz="1200" dirty="0" smtClean="0">
                <a:effectLst/>
                <a:latin typeface="Arial"/>
                <a:ea typeface="Arial"/>
                <a:cs typeface="Times New Roman"/>
              </a:rPr>
              <a:t>ue</a:t>
            </a:r>
            <a:r>
              <a:rPr lang="es-PE" sz="1200" spc="5" dirty="0" smtClean="0">
                <a:effectLst/>
                <a:latin typeface="Arial"/>
                <a:ea typeface="Arial"/>
                <a:cs typeface="Times New Roman"/>
              </a:rPr>
              <a:t> </a:t>
            </a:r>
            <a:r>
              <a:rPr lang="es-PE" sz="1200" dirty="0" smtClean="0">
                <a:effectLst/>
                <a:latin typeface="Arial"/>
                <a:ea typeface="Arial"/>
                <a:cs typeface="Times New Roman"/>
              </a:rPr>
              <a:t>los </a:t>
            </a:r>
            <a:r>
              <a:rPr lang="es-PE" sz="1200" spc="5" dirty="0" smtClean="0">
                <a:effectLst/>
                <a:latin typeface="Arial"/>
                <a:ea typeface="Arial"/>
                <a:cs typeface="Times New Roman"/>
              </a:rPr>
              <a:t>r</a:t>
            </a:r>
            <a:r>
              <a:rPr lang="es-PE" sz="1200" dirty="0" smtClean="0">
                <a:effectLst/>
                <a:latin typeface="Arial"/>
                <a:ea typeface="Arial"/>
                <a:cs typeface="Times New Roman"/>
              </a:rPr>
              <a:t>i</a:t>
            </a:r>
            <a:r>
              <a:rPr lang="es-PE" sz="1200" spc="5" dirty="0" smtClean="0">
                <a:effectLst/>
                <a:latin typeface="Arial"/>
                <a:ea typeface="Arial"/>
                <a:cs typeface="Times New Roman"/>
              </a:rPr>
              <a:t>e</a:t>
            </a:r>
            <a:r>
              <a:rPr lang="es-PE" sz="1200" dirty="0" smtClean="0">
                <a:effectLst/>
                <a:latin typeface="Arial"/>
                <a:ea typeface="Arial"/>
                <a:cs typeface="Times New Roman"/>
              </a:rPr>
              <a:t>sgos se</a:t>
            </a:r>
            <a:r>
              <a:rPr lang="es-PE" sz="1200" spc="5" dirty="0" smtClean="0">
                <a:effectLst/>
                <a:latin typeface="Arial"/>
                <a:ea typeface="Arial"/>
                <a:cs typeface="Times New Roman"/>
              </a:rPr>
              <a:t> </a:t>
            </a:r>
            <a:r>
              <a:rPr lang="es-PE" sz="1200" dirty="0" smtClean="0">
                <a:effectLst/>
                <a:latin typeface="Arial"/>
                <a:ea typeface="Arial"/>
                <a:cs typeface="Times New Roman"/>
              </a:rPr>
              <a:t>h</a:t>
            </a:r>
            <a:r>
              <a:rPr lang="es-PE" sz="1200" spc="5" dirty="0" smtClean="0">
                <a:effectLst/>
                <a:latin typeface="Arial"/>
                <a:ea typeface="Arial"/>
                <a:cs typeface="Times New Roman"/>
              </a:rPr>
              <a:t>a</a:t>
            </a:r>
            <a:r>
              <a:rPr lang="es-PE" sz="1200" dirty="0" smtClean="0">
                <a:effectLst/>
                <a:latin typeface="Arial"/>
                <a:ea typeface="Arial"/>
                <a:cs typeface="Times New Roman"/>
              </a:rPr>
              <a:t>n </a:t>
            </a:r>
            <a:r>
              <a:rPr lang="es-PE" sz="1200" spc="5" dirty="0" smtClean="0">
                <a:effectLst/>
                <a:latin typeface="Arial"/>
                <a:ea typeface="Arial"/>
                <a:cs typeface="Times New Roman"/>
              </a:rPr>
              <a:t>e</a:t>
            </a:r>
            <a:r>
              <a:rPr lang="es-PE" sz="1200" dirty="0" smtClean="0">
                <a:effectLst/>
                <a:latin typeface="Arial"/>
                <a:ea typeface="Arial"/>
                <a:cs typeface="Times New Roman"/>
              </a:rPr>
              <a:t>val</a:t>
            </a:r>
            <a:r>
              <a:rPr lang="es-PE" sz="1200" spc="5" dirty="0" smtClean="0">
                <a:effectLst/>
                <a:latin typeface="Arial"/>
                <a:ea typeface="Arial"/>
                <a:cs typeface="Times New Roman"/>
              </a:rPr>
              <a:t>u</a:t>
            </a:r>
            <a:r>
              <a:rPr lang="es-PE" sz="1200" dirty="0" smtClean="0">
                <a:effectLst/>
                <a:latin typeface="Arial"/>
                <a:ea typeface="Arial"/>
                <a:cs typeface="Times New Roman"/>
              </a:rPr>
              <a:t>ado,</a:t>
            </a:r>
            <a:r>
              <a:rPr lang="es-PE" sz="1200" spc="5" dirty="0" smtClean="0">
                <a:effectLst/>
                <a:latin typeface="Arial"/>
                <a:ea typeface="Arial"/>
                <a:cs typeface="Times New Roman"/>
              </a:rPr>
              <a:t> </a:t>
            </a:r>
            <a:r>
              <a:rPr lang="es-PE" sz="1200" dirty="0" smtClean="0">
                <a:effectLst/>
                <a:latin typeface="Arial"/>
                <a:ea typeface="Arial"/>
                <a:cs typeface="Times New Roman"/>
              </a:rPr>
              <a:t>el proveedor de servicio entrará</a:t>
            </a:r>
            <a:r>
              <a:rPr lang="es-PE" sz="1200" spc="5" dirty="0" smtClean="0">
                <a:effectLst/>
                <a:latin typeface="Arial"/>
                <a:ea typeface="Arial"/>
                <a:cs typeface="Times New Roman"/>
              </a:rPr>
              <a:t> </a:t>
            </a:r>
            <a:r>
              <a:rPr lang="es-PE" sz="1200" dirty="0" smtClean="0">
                <a:effectLst/>
                <a:latin typeface="Arial"/>
                <a:ea typeface="Arial"/>
                <a:cs typeface="Times New Roman"/>
              </a:rPr>
              <a:t>al proce</a:t>
            </a:r>
            <a:r>
              <a:rPr lang="es-PE" sz="1200" spc="5" dirty="0" smtClean="0">
                <a:effectLst/>
                <a:latin typeface="Arial"/>
                <a:ea typeface="Arial"/>
                <a:cs typeface="Times New Roman"/>
              </a:rPr>
              <a:t>s</a:t>
            </a:r>
            <a:r>
              <a:rPr lang="es-PE" sz="1200" dirty="0" smtClean="0">
                <a:effectLst/>
                <a:latin typeface="Arial"/>
                <a:ea typeface="Arial"/>
                <a:cs typeface="Times New Roman"/>
              </a:rPr>
              <a:t>o de t</a:t>
            </a:r>
            <a:r>
              <a:rPr lang="es-PE" sz="1200" spc="5" dirty="0" smtClean="0">
                <a:effectLst/>
                <a:latin typeface="Arial"/>
                <a:ea typeface="Arial"/>
                <a:cs typeface="Times New Roman"/>
              </a:rPr>
              <a:t>o</a:t>
            </a:r>
            <a:r>
              <a:rPr lang="es-PE" sz="1200" dirty="0" smtClean="0">
                <a:effectLst/>
                <a:latin typeface="Arial"/>
                <a:ea typeface="Arial"/>
                <a:cs typeface="Times New Roman"/>
              </a:rPr>
              <a:t>ma de</a:t>
            </a:r>
            <a:r>
              <a:rPr lang="es-PE" sz="1200" spc="5" dirty="0" smtClean="0">
                <a:effectLst/>
                <a:latin typeface="Arial"/>
                <a:ea typeface="Arial"/>
                <a:cs typeface="Times New Roman"/>
              </a:rPr>
              <a:t> </a:t>
            </a:r>
            <a:r>
              <a:rPr lang="es-PE" sz="1200" dirty="0" smtClean="0">
                <a:effectLst/>
                <a:latin typeface="Arial"/>
                <a:ea typeface="Arial"/>
                <a:cs typeface="Times New Roman"/>
              </a:rPr>
              <a:t>deci</a:t>
            </a:r>
            <a:r>
              <a:rPr lang="es-PE" sz="1200" spc="5" dirty="0" smtClean="0">
                <a:effectLst/>
                <a:latin typeface="Arial"/>
                <a:ea typeface="Arial"/>
                <a:cs typeface="Times New Roman"/>
              </a:rPr>
              <a:t>s</a:t>
            </a:r>
            <a:r>
              <a:rPr lang="es-PE" sz="1200" dirty="0" smtClean="0">
                <a:effectLst/>
                <a:latin typeface="Arial"/>
                <a:ea typeface="Arial"/>
                <a:cs typeface="Times New Roman"/>
              </a:rPr>
              <a:t>i</a:t>
            </a:r>
            <a:r>
              <a:rPr lang="es-PE" sz="1200" spc="5" dirty="0" smtClean="0">
                <a:effectLst/>
                <a:latin typeface="Arial"/>
                <a:ea typeface="Arial"/>
                <a:cs typeface="Times New Roman"/>
              </a:rPr>
              <a:t>o</a:t>
            </a:r>
            <a:r>
              <a:rPr lang="es-PE" sz="1200" dirty="0" smtClean="0">
                <a:effectLst/>
                <a:latin typeface="Arial"/>
                <a:ea typeface="Arial"/>
                <a:cs typeface="Times New Roman"/>
              </a:rPr>
              <a:t>nes </a:t>
            </a:r>
            <a:r>
              <a:rPr lang="es-PE" sz="1200" spc="5" dirty="0" smtClean="0">
                <a:effectLst/>
                <a:latin typeface="Arial"/>
                <a:ea typeface="Arial"/>
                <a:cs typeface="Times New Roman"/>
              </a:rPr>
              <a:t>p</a:t>
            </a:r>
            <a:r>
              <a:rPr lang="es-PE" sz="1200" spc="-5" dirty="0" smtClean="0">
                <a:effectLst/>
                <a:latin typeface="Arial"/>
                <a:ea typeface="Arial"/>
                <a:cs typeface="Times New Roman"/>
              </a:rPr>
              <a:t>a</a:t>
            </a:r>
            <a:r>
              <a:rPr lang="es-PE" sz="1200" dirty="0" smtClean="0">
                <a:effectLst/>
                <a:latin typeface="Arial"/>
                <a:ea typeface="Arial"/>
                <a:cs typeface="Times New Roman"/>
              </a:rPr>
              <a:t>ra </a:t>
            </a:r>
            <a:r>
              <a:rPr lang="es-PE" sz="1200" spc="5" dirty="0" smtClean="0">
                <a:effectLst/>
                <a:latin typeface="Arial"/>
                <a:ea typeface="Arial"/>
                <a:cs typeface="Times New Roman"/>
              </a:rPr>
              <a:t>d</a:t>
            </a:r>
            <a:r>
              <a:rPr lang="es-PE" sz="1200" spc="-5" dirty="0" smtClean="0">
                <a:effectLst/>
                <a:latin typeface="Arial"/>
                <a:ea typeface="Arial"/>
                <a:cs typeface="Times New Roman"/>
              </a:rPr>
              <a:t>e</a:t>
            </a:r>
            <a:r>
              <a:rPr lang="es-PE" sz="1200" dirty="0" smtClean="0">
                <a:effectLst/>
                <a:latin typeface="Arial"/>
                <a:ea typeface="Arial"/>
                <a:cs typeface="Times New Roman"/>
              </a:rPr>
              <a:t>te</a:t>
            </a:r>
            <a:r>
              <a:rPr lang="es-PE" sz="1200" spc="5" dirty="0" smtClean="0">
                <a:effectLst/>
                <a:latin typeface="Arial"/>
                <a:ea typeface="Arial"/>
                <a:cs typeface="Times New Roman"/>
              </a:rPr>
              <a:t>r</a:t>
            </a:r>
            <a:r>
              <a:rPr lang="es-PE" sz="1200" dirty="0" smtClean="0">
                <a:effectLst/>
                <a:latin typeface="Arial"/>
                <a:ea typeface="Arial"/>
                <a:cs typeface="Times New Roman"/>
              </a:rPr>
              <a:t>minar </a:t>
            </a:r>
            <a:r>
              <a:rPr lang="es-PE" sz="1200" spc="5" dirty="0" smtClean="0">
                <a:effectLst/>
                <a:latin typeface="Arial"/>
                <a:ea typeface="Arial"/>
                <a:cs typeface="Times New Roman"/>
              </a:rPr>
              <a:t>l</a:t>
            </a:r>
            <a:r>
              <a:rPr lang="es-PE" sz="1200" dirty="0" smtClean="0">
                <a:effectLst/>
                <a:latin typeface="Arial"/>
                <a:ea typeface="Arial"/>
                <a:cs typeface="Times New Roman"/>
              </a:rPr>
              <a:t>a </a:t>
            </a:r>
            <a:r>
              <a:rPr lang="es-PE" sz="1200" spc="5" dirty="0" smtClean="0">
                <a:effectLst/>
                <a:latin typeface="Arial"/>
                <a:ea typeface="Arial"/>
                <a:cs typeface="Times New Roman"/>
              </a:rPr>
              <a:t>n</a:t>
            </a:r>
            <a:r>
              <a:rPr lang="es-PE" sz="1200" spc="-5" dirty="0" smtClean="0">
                <a:effectLst/>
                <a:latin typeface="Arial"/>
                <a:ea typeface="Arial"/>
                <a:cs typeface="Times New Roman"/>
              </a:rPr>
              <a:t>e</a:t>
            </a:r>
            <a:r>
              <a:rPr lang="es-PE" sz="1200" dirty="0" smtClean="0">
                <a:effectLst/>
                <a:latin typeface="Arial"/>
                <a:ea typeface="Arial"/>
                <a:cs typeface="Times New Roman"/>
              </a:rPr>
              <a:t>ce</a:t>
            </a:r>
            <a:r>
              <a:rPr lang="es-PE" sz="1200" spc="5" dirty="0" smtClean="0">
                <a:effectLst/>
                <a:latin typeface="Arial"/>
                <a:ea typeface="Arial"/>
                <a:cs typeface="Times New Roman"/>
              </a:rPr>
              <a:t>s</a:t>
            </a:r>
            <a:r>
              <a:rPr lang="es-PE" sz="1200" dirty="0" smtClean="0">
                <a:effectLst/>
                <a:latin typeface="Arial"/>
                <a:ea typeface="Arial"/>
                <a:cs typeface="Times New Roman"/>
              </a:rPr>
              <a:t>id</a:t>
            </a:r>
            <a:r>
              <a:rPr lang="es-PE" sz="1200" spc="10" dirty="0" smtClean="0">
                <a:effectLst/>
                <a:latin typeface="Arial"/>
                <a:ea typeface="Arial"/>
                <a:cs typeface="Times New Roman"/>
              </a:rPr>
              <a:t>a</a:t>
            </a:r>
            <a:r>
              <a:rPr lang="es-PE" sz="1200" dirty="0" smtClean="0">
                <a:effectLst/>
                <a:latin typeface="Arial"/>
                <a:ea typeface="Arial"/>
                <a:cs typeface="Times New Roman"/>
              </a:rPr>
              <a:t>d de</a:t>
            </a:r>
            <a:r>
              <a:rPr lang="es-PE" sz="1200" spc="5" dirty="0" smtClean="0">
                <a:effectLst/>
                <a:latin typeface="Arial"/>
                <a:ea typeface="Arial"/>
                <a:cs typeface="Times New Roman"/>
              </a:rPr>
              <a:t> </a:t>
            </a:r>
            <a:r>
              <a:rPr lang="es-PE" sz="1200" dirty="0" smtClean="0">
                <a:effectLst/>
                <a:latin typeface="Arial"/>
                <a:ea typeface="Arial"/>
                <a:cs typeface="Times New Roman"/>
              </a:rPr>
              <a:t>imp</a:t>
            </a:r>
            <a:r>
              <a:rPr lang="es-PE" sz="1200" spc="5" dirty="0" smtClean="0">
                <a:effectLst/>
                <a:latin typeface="Arial"/>
                <a:ea typeface="Arial"/>
                <a:cs typeface="Times New Roman"/>
              </a:rPr>
              <a:t>le</a:t>
            </a:r>
            <a:r>
              <a:rPr lang="es-PE" sz="1200" dirty="0" smtClean="0">
                <a:effectLst/>
                <a:latin typeface="Arial"/>
                <a:ea typeface="Arial"/>
                <a:cs typeface="Times New Roman"/>
              </a:rPr>
              <a:t>mentar m</a:t>
            </a:r>
            <a:r>
              <a:rPr lang="es-PE" sz="1200" spc="5" dirty="0" smtClean="0">
                <a:effectLst/>
                <a:latin typeface="Arial"/>
                <a:ea typeface="Arial"/>
                <a:cs typeface="Times New Roman"/>
              </a:rPr>
              <a:t>e</a:t>
            </a:r>
            <a:r>
              <a:rPr lang="es-PE" sz="1200" dirty="0" smtClean="0">
                <a:effectLst/>
                <a:latin typeface="Arial"/>
                <a:ea typeface="Arial"/>
                <a:cs typeface="Times New Roman"/>
              </a:rPr>
              <a:t>di</a:t>
            </a:r>
            <a:r>
              <a:rPr lang="es-PE" sz="1200" spc="5" dirty="0" smtClean="0">
                <a:effectLst/>
                <a:latin typeface="Arial"/>
                <a:ea typeface="Arial"/>
                <a:cs typeface="Times New Roman"/>
              </a:rPr>
              <a:t>da</a:t>
            </a:r>
            <a:r>
              <a:rPr lang="es-PE" sz="1200" dirty="0" smtClean="0">
                <a:effectLst/>
                <a:latin typeface="Arial"/>
                <a:ea typeface="Arial"/>
                <a:cs typeface="Times New Roman"/>
              </a:rPr>
              <a:t>s de miti</a:t>
            </a:r>
            <a:r>
              <a:rPr lang="es-PE" sz="1200" spc="5" dirty="0" smtClean="0">
                <a:effectLst/>
                <a:latin typeface="Arial"/>
                <a:ea typeface="Arial"/>
                <a:cs typeface="Times New Roman"/>
              </a:rPr>
              <a:t>g</a:t>
            </a:r>
            <a:r>
              <a:rPr lang="es-PE" sz="1200" spc="-5" dirty="0" smtClean="0">
                <a:effectLst/>
                <a:latin typeface="Arial"/>
                <a:ea typeface="Arial"/>
                <a:cs typeface="Times New Roman"/>
              </a:rPr>
              <a:t>a</a:t>
            </a:r>
            <a:r>
              <a:rPr lang="es-PE" sz="1200" dirty="0" smtClean="0">
                <a:effectLst/>
                <a:latin typeface="Arial"/>
                <a:ea typeface="Arial"/>
                <a:cs typeface="Times New Roman"/>
              </a:rPr>
              <a:t>c</a:t>
            </a:r>
            <a:r>
              <a:rPr lang="es-PE" sz="1200" spc="5" dirty="0" smtClean="0">
                <a:effectLst/>
                <a:latin typeface="Arial"/>
                <a:ea typeface="Arial"/>
                <a:cs typeface="Times New Roman"/>
              </a:rPr>
              <a:t>ió</a:t>
            </a:r>
            <a:r>
              <a:rPr lang="es-PE" sz="1200" dirty="0" smtClean="0">
                <a:effectLst/>
                <a:latin typeface="Arial"/>
                <a:ea typeface="Arial"/>
                <a:cs typeface="Times New Roman"/>
              </a:rPr>
              <a:t>n de r</a:t>
            </a:r>
            <a:r>
              <a:rPr lang="es-PE" sz="1200" spc="5" dirty="0" smtClean="0">
                <a:effectLst/>
                <a:latin typeface="Arial"/>
                <a:ea typeface="Arial"/>
                <a:cs typeface="Times New Roman"/>
              </a:rPr>
              <a:t>i</a:t>
            </a:r>
            <a:r>
              <a:rPr lang="es-PE" sz="1200" dirty="0" smtClean="0">
                <a:effectLst/>
                <a:latin typeface="Arial"/>
                <a:ea typeface="Arial"/>
                <a:cs typeface="Times New Roman"/>
              </a:rPr>
              <a:t>es</a:t>
            </a:r>
            <a:r>
              <a:rPr lang="es-PE" sz="1200" spc="5" dirty="0" smtClean="0">
                <a:effectLst/>
                <a:latin typeface="Arial"/>
                <a:ea typeface="Arial"/>
                <a:cs typeface="Times New Roman"/>
              </a:rPr>
              <a:t>g</a:t>
            </a:r>
            <a:r>
              <a:rPr lang="es-PE" sz="1200" spc="-5" dirty="0" smtClean="0">
                <a:effectLst/>
                <a:latin typeface="Arial"/>
                <a:ea typeface="Arial"/>
                <a:cs typeface="Times New Roman"/>
              </a:rPr>
              <a:t>o</a:t>
            </a:r>
            <a:r>
              <a:rPr lang="es-PE" sz="1200" dirty="0" smtClean="0">
                <a:effectLst/>
                <a:latin typeface="Arial"/>
                <a:ea typeface="Arial"/>
                <a:cs typeface="Times New Roman"/>
              </a:rPr>
              <a:t>s. Este proce</a:t>
            </a:r>
            <a:r>
              <a:rPr lang="es-PE" sz="1200" spc="5" dirty="0" smtClean="0">
                <a:effectLst/>
                <a:latin typeface="Arial"/>
                <a:ea typeface="Arial"/>
                <a:cs typeface="Times New Roman"/>
              </a:rPr>
              <a:t>s</a:t>
            </a:r>
            <a:r>
              <a:rPr lang="es-PE" sz="1200" dirty="0" smtClean="0">
                <a:effectLst/>
                <a:latin typeface="Arial"/>
                <a:ea typeface="Arial"/>
                <a:cs typeface="Times New Roman"/>
              </a:rPr>
              <a:t>o de t</a:t>
            </a:r>
            <a:r>
              <a:rPr lang="es-PE" sz="1200" spc="5" dirty="0" smtClean="0">
                <a:effectLst/>
                <a:latin typeface="Arial"/>
                <a:ea typeface="Arial"/>
                <a:cs typeface="Times New Roman"/>
              </a:rPr>
              <a:t>o</a:t>
            </a:r>
            <a:r>
              <a:rPr lang="es-PE" sz="1200" dirty="0" smtClean="0">
                <a:effectLst/>
                <a:latin typeface="Arial"/>
                <a:ea typeface="Arial"/>
                <a:cs typeface="Times New Roman"/>
              </a:rPr>
              <a:t>ma de </a:t>
            </a:r>
            <a:r>
              <a:rPr lang="es-PE" sz="1200" spc="5" dirty="0" smtClean="0">
                <a:effectLst/>
                <a:latin typeface="Arial"/>
                <a:ea typeface="Arial"/>
                <a:cs typeface="Times New Roman"/>
              </a:rPr>
              <a:t>d</a:t>
            </a:r>
            <a:r>
              <a:rPr lang="es-PE" sz="1200" spc="-5" dirty="0" smtClean="0">
                <a:effectLst/>
                <a:latin typeface="Arial"/>
                <a:ea typeface="Arial"/>
                <a:cs typeface="Times New Roman"/>
              </a:rPr>
              <a:t>e</a:t>
            </a:r>
            <a:r>
              <a:rPr lang="es-PE" sz="1200" dirty="0" smtClean="0">
                <a:effectLst/>
                <a:latin typeface="Arial"/>
                <a:ea typeface="Arial"/>
                <a:cs typeface="Times New Roman"/>
              </a:rPr>
              <a:t>cis</a:t>
            </a:r>
            <a:r>
              <a:rPr lang="es-PE" sz="1200" spc="5" dirty="0" smtClean="0">
                <a:effectLst/>
                <a:latin typeface="Arial"/>
                <a:ea typeface="Arial"/>
                <a:cs typeface="Times New Roman"/>
              </a:rPr>
              <a:t>io</a:t>
            </a:r>
            <a:r>
              <a:rPr lang="es-PE" sz="1200" dirty="0" smtClean="0">
                <a:effectLst/>
                <a:latin typeface="Arial"/>
                <a:ea typeface="Arial"/>
                <a:cs typeface="Times New Roman"/>
              </a:rPr>
              <a:t>nes im</a:t>
            </a:r>
            <a:r>
              <a:rPr lang="es-PE" sz="1200" spc="5" dirty="0" smtClean="0">
                <a:effectLst/>
                <a:latin typeface="Arial"/>
                <a:ea typeface="Arial"/>
                <a:cs typeface="Times New Roman"/>
              </a:rPr>
              <a:t>p</a:t>
            </a:r>
            <a:r>
              <a:rPr lang="es-PE" sz="1200" dirty="0" smtClean="0">
                <a:effectLst/>
                <a:latin typeface="Arial"/>
                <a:ea typeface="Arial"/>
                <a:cs typeface="Times New Roman"/>
              </a:rPr>
              <a:t>lica</a:t>
            </a:r>
            <a:r>
              <a:rPr lang="es-PE" sz="1200" spc="5" dirty="0" smtClean="0">
                <a:effectLst/>
                <a:latin typeface="Arial"/>
                <a:ea typeface="Arial"/>
                <a:cs typeface="Times New Roman"/>
              </a:rPr>
              <a:t> </a:t>
            </a:r>
            <a:r>
              <a:rPr lang="es-PE" sz="1200" dirty="0" smtClean="0">
                <a:effectLst/>
                <a:latin typeface="Arial"/>
                <a:ea typeface="Arial"/>
                <a:cs typeface="Times New Roman"/>
              </a:rPr>
              <a:t>el</a:t>
            </a:r>
            <a:r>
              <a:rPr lang="es-PE" sz="1200" spc="5" dirty="0" smtClean="0">
                <a:effectLst/>
                <a:latin typeface="Arial"/>
                <a:ea typeface="Arial"/>
                <a:cs typeface="Times New Roman"/>
              </a:rPr>
              <a:t> </a:t>
            </a:r>
            <a:r>
              <a:rPr lang="es-PE" sz="1200" dirty="0" smtClean="0">
                <a:effectLst/>
                <a:latin typeface="Arial"/>
                <a:ea typeface="Arial"/>
                <a:cs typeface="Times New Roman"/>
              </a:rPr>
              <a:t>uso </a:t>
            </a:r>
            <a:r>
              <a:rPr lang="es-PE" sz="1200" spc="5" dirty="0" smtClean="0">
                <a:effectLst/>
                <a:latin typeface="Arial"/>
                <a:ea typeface="Arial"/>
                <a:cs typeface="Times New Roman"/>
              </a:rPr>
              <a:t>d</a:t>
            </a:r>
            <a:r>
              <a:rPr lang="es-PE" sz="1200" dirty="0" smtClean="0">
                <a:effectLst/>
                <a:latin typeface="Arial"/>
                <a:ea typeface="Arial"/>
                <a:cs typeface="Times New Roman"/>
              </a:rPr>
              <a:t>e u</a:t>
            </a:r>
            <a:r>
              <a:rPr lang="es-PE" sz="1200" spc="5" dirty="0" smtClean="0">
                <a:effectLst/>
                <a:latin typeface="Arial"/>
                <a:ea typeface="Arial"/>
                <a:cs typeface="Times New Roman"/>
              </a:rPr>
              <a:t>n</a:t>
            </a:r>
            <a:r>
              <a:rPr lang="es-PE" sz="1200" dirty="0" smtClean="0">
                <a:effectLst/>
                <a:latin typeface="Arial"/>
                <a:ea typeface="Arial"/>
                <a:cs typeface="Times New Roman"/>
              </a:rPr>
              <a:t>a</a:t>
            </a:r>
            <a:r>
              <a:rPr lang="es-PE" sz="1200" spc="5" dirty="0" smtClean="0">
                <a:effectLst/>
                <a:latin typeface="Arial"/>
                <a:ea typeface="Arial"/>
                <a:cs typeface="Times New Roman"/>
              </a:rPr>
              <a:t> </a:t>
            </a:r>
            <a:r>
              <a:rPr lang="es-PE" sz="1200" dirty="0" smtClean="0">
                <a:effectLst/>
                <a:latin typeface="Arial"/>
                <a:ea typeface="Arial"/>
                <a:cs typeface="Times New Roman"/>
              </a:rPr>
              <a:t>h</a:t>
            </a:r>
            <a:r>
              <a:rPr lang="es-PE" sz="1200" spc="5" dirty="0" smtClean="0">
                <a:effectLst/>
                <a:latin typeface="Arial"/>
                <a:ea typeface="Arial"/>
                <a:cs typeface="Times New Roman"/>
              </a:rPr>
              <a:t>e</a:t>
            </a:r>
            <a:r>
              <a:rPr lang="es-PE" sz="1200" dirty="0" smtClean="0">
                <a:effectLst/>
                <a:latin typeface="Arial"/>
                <a:ea typeface="Arial"/>
                <a:cs typeface="Times New Roman"/>
              </a:rPr>
              <a:t>rramien</a:t>
            </a:r>
            <a:r>
              <a:rPr lang="es-PE" sz="1200" spc="5" dirty="0" smtClean="0">
                <a:effectLst/>
                <a:latin typeface="Arial"/>
                <a:ea typeface="Arial"/>
                <a:cs typeface="Times New Roman"/>
              </a:rPr>
              <a:t>t</a:t>
            </a:r>
            <a:r>
              <a:rPr lang="es-PE" sz="1200" dirty="0" smtClean="0">
                <a:effectLst/>
                <a:latin typeface="Arial"/>
                <a:ea typeface="Arial"/>
                <a:cs typeface="Times New Roman"/>
              </a:rPr>
              <a:t>a de </a:t>
            </a:r>
            <a:r>
              <a:rPr lang="es-PE" sz="1200" spc="5" dirty="0" smtClean="0">
                <a:effectLst/>
                <a:latin typeface="Arial"/>
                <a:ea typeface="Arial"/>
                <a:cs typeface="Times New Roman"/>
              </a:rPr>
              <a:t>c</a:t>
            </a:r>
            <a:r>
              <a:rPr lang="es-PE" sz="1200" spc="-5" dirty="0" smtClean="0">
                <a:effectLst/>
                <a:latin typeface="Arial"/>
                <a:ea typeface="Arial"/>
                <a:cs typeface="Times New Roman"/>
              </a:rPr>
              <a:t>a</a:t>
            </a:r>
            <a:r>
              <a:rPr lang="es-PE" sz="1200" dirty="0" smtClean="0">
                <a:effectLst/>
                <a:latin typeface="Arial"/>
                <a:ea typeface="Arial"/>
                <a:cs typeface="Times New Roman"/>
              </a:rPr>
              <a:t>tego</a:t>
            </a:r>
            <a:r>
              <a:rPr lang="es-PE" sz="1200" spc="5" dirty="0" smtClean="0">
                <a:effectLst/>
                <a:latin typeface="Arial"/>
                <a:ea typeface="Arial"/>
                <a:cs typeface="Times New Roman"/>
              </a:rPr>
              <a:t>r</a:t>
            </a:r>
            <a:r>
              <a:rPr lang="es-PE" sz="1200" dirty="0" smtClean="0">
                <a:effectLst/>
                <a:latin typeface="Arial"/>
                <a:ea typeface="Arial"/>
                <a:cs typeface="Times New Roman"/>
              </a:rPr>
              <a:t>izac</a:t>
            </a:r>
            <a:r>
              <a:rPr lang="es-PE" sz="1200" spc="5" dirty="0" smtClean="0">
                <a:effectLst/>
                <a:latin typeface="Arial"/>
                <a:ea typeface="Arial"/>
                <a:cs typeface="Times New Roman"/>
              </a:rPr>
              <a:t>i</a:t>
            </a:r>
            <a:r>
              <a:rPr lang="es-PE" sz="1200" dirty="0" smtClean="0">
                <a:effectLst/>
                <a:latin typeface="Arial"/>
                <a:ea typeface="Arial"/>
                <a:cs typeface="Times New Roman"/>
              </a:rPr>
              <a:t>ón</a:t>
            </a:r>
            <a:r>
              <a:rPr lang="es-PE" sz="1200" spc="5" dirty="0" smtClean="0">
                <a:effectLst/>
                <a:latin typeface="Arial"/>
                <a:ea typeface="Arial"/>
                <a:cs typeface="Times New Roman"/>
              </a:rPr>
              <a:t> </a:t>
            </a:r>
            <a:r>
              <a:rPr lang="es-PE" sz="1200" dirty="0" smtClean="0">
                <a:effectLst/>
                <a:latin typeface="Arial"/>
                <a:ea typeface="Arial"/>
                <a:cs typeface="Times New Roman"/>
              </a:rPr>
              <a:t>de rie</a:t>
            </a:r>
            <a:r>
              <a:rPr lang="es-PE" sz="1200" spc="5" dirty="0" smtClean="0">
                <a:effectLst/>
                <a:latin typeface="Arial"/>
                <a:ea typeface="Arial"/>
                <a:cs typeface="Times New Roman"/>
              </a:rPr>
              <a:t>s</a:t>
            </a:r>
            <a:r>
              <a:rPr lang="es-PE" sz="1200" dirty="0" smtClean="0">
                <a:effectLst/>
                <a:latin typeface="Arial"/>
                <a:ea typeface="Arial"/>
                <a:cs typeface="Times New Roman"/>
              </a:rPr>
              <a:t>gos </a:t>
            </a:r>
            <a:r>
              <a:rPr lang="es-PE" sz="1200" spc="5" dirty="0" smtClean="0">
                <a:effectLst/>
                <a:latin typeface="Arial"/>
                <a:ea typeface="Arial"/>
                <a:cs typeface="Times New Roman"/>
              </a:rPr>
              <a:t>q</a:t>
            </a:r>
            <a:r>
              <a:rPr lang="es-PE" sz="1200" spc="-5" dirty="0" smtClean="0">
                <a:effectLst/>
                <a:latin typeface="Arial"/>
                <a:ea typeface="Arial"/>
                <a:cs typeface="Times New Roman"/>
              </a:rPr>
              <a:t>u</a:t>
            </a:r>
            <a:r>
              <a:rPr lang="es-PE" sz="1200" dirty="0" smtClean="0">
                <a:effectLst/>
                <a:latin typeface="Arial"/>
                <a:ea typeface="Arial"/>
                <a:cs typeface="Times New Roman"/>
              </a:rPr>
              <a:t>e</a:t>
            </a:r>
            <a:r>
              <a:rPr lang="es-PE" sz="1200" spc="5" dirty="0" smtClean="0">
                <a:effectLst/>
                <a:latin typeface="Arial"/>
                <a:ea typeface="Arial"/>
                <a:cs typeface="Times New Roman"/>
              </a:rPr>
              <a:t> </a:t>
            </a:r>
            <a:r>
              <a:rPr lang="es-PE" sz="1200" dirty="0" smtClean="0">
                <a:effectLst/>
                <a:latin typeface="Arial"/>
                <a:ea typeface="Arial"/>
                <a:cs typeface="Times New Roman"/>
              </a:rPr>
              <a:t>pu</a:t>
            </a:r>
            <a:r>
              <a:rPr lang="es-PE" sz="1200" spc="5" dirty="0" smtClean="0">
                <a:effectLst/>
                <a:latin typeface="Arial"/>
                <a:ea typeface="Arial"/>
                <a:cs typeface="Times New Roman"/>
              </a:rPr>
              <a:t>e</a:t>
            </a:r>
            <a:r>
              <a:rPr lang="es-PE" sz="1200" dirty="0" smtClean="0">
                <a:effectLst/>
                <a:latin typeface="Arial"/>
                <a:ea typeface="Arial"/>
                <a:cs typeface="Times New Roman"/>
              </a:rPr>
              <a:t>de estar</a:t>
            </a:r>
            <a:r>
              <a:rPr lang="es-PE" sz="1200" spc="5" dirty="0" smtClean="0">
                <a:effectLst/>
                <a:latin typeface="Arial"/>
                <a:ea typeface="Arial"/>
                <a:cs typeface="Times New Roman"/>
              </a:rPr>
              <a:t> e</a:t>
            </a:r>
            <a:r>
              <a:rPr lang="es-PE" sz="1200" dirty="0" smtClean="0">
                <a:effectLst/>
                <a:latin typeface="Arial"/>
                <a:ea typeface="Arial"/>
                <a:cs typeface="Times New Roman"/>
              </a:rPr>
              <a:t>n forma de</a:t>
            </a:r>
            <a:r>
              <a:rPr lang="es-PE" sz="1200" spc="5" dirty="0" smtClean="0">
                <a:effectLst/>
                <a:latin typeface="Arial"/>
                <a:ea typeface="Arial"/>
                <a:cs typeface="Times New Roman"/>
              </a:rPr>
              <a:t> </a:t>
            </a:r>
            <a:r>
              <a:rPr lang="es-PE" sz="1200" dirty="0" smtClean="0">
                <a:effectLst/>
                <a:latin typeface="Arial"/>
                <a:ea typeface="Arial"/>
                <a:cs typeface="Times New Roman"/>
              </a:rPr>
              <a:t>una</a:t>
            </a:r>
            <a:r>
              <a:rPr lang="es-PE" sz="1200" spc="5" dirty="0" smtClean="0">
                <a:effectLst/>
                <a:latin typeface="Arial"/>
                <a:ea typeface="Arial"/>
                <a:cs typeface="Times New Roman"/>
              </a:rPr>
              <a:t> </a:t>
            </a:r>
            <a:r>
              <a:rPr lang="es-PE" sz="1200" dirty="0" smtClean="0">
                <a:effectLst/>
                <a:latin typeface="Arial"/>
                <a:ea typeface="Arial"/>
                <a:cs typeface="Times New Roman"/>
              </a:rPr>
              <a:t>matriz de e</a:t>
            </a:r>
            <a:r>
              <a:rPr lang="es-PE" sz="1200" spc="5" dirty="0" smtClean="0">
                <a:effectLst/>
                <a:latin typeface="Arial"/>
                <a:ea typeface="Arial"/>
                <a:cs typeface="Times New Roman"/>
              </a:rPr>
              <a:t>v</a:t>
            </a:r>
            <a:r>
              <a:rPr lang="es-PE" sz="1200" dirty="0" smtClean="0">
                <a:effectLst/>
                <a:latin typeface="Arial"/>
                <a:ea typeface="Arial"/>
                <a:cs typeface="Times New Roman"/>
              </a:rPr>
              <a:t>a</a:t>
            </a:r>
            <a:r>
              <a:rPr lang="es-PE" sz="1200" spc="5" dirty="0" smtClean="0">
                <a:effectLst/>
                <a:latin typeface="Arial"/>
                <a:ea typeface="Arial"/>
                <a:cs typeface="Times New Roman"/>
              </a:rPr>
              <a:t>l</a:t>
            </a:r>
            <a:r>
              <a:rPr lang="es-PE" sz="1200" dirty="0" smtClean="0">
                <a:effectLst/>
                <a:latin typeface="Arial"/>
                <a:ea typeface="Arial"/>
                <a:cs typeface="Times New Roman"/>
              </a:rPr>
              <a:t>uac</a:t>
            </a:r>
            <a:r>
              <a:rPr lang="es-PE" sz="1200" spc="5" dirty="0" smtClean="0">
                <a:effectLst/>
                <a:latin typeface="Arial"/>
                <a:ea typeface="Arial"/>
                <a:cs typeface="Times New Roman"/>
              </a:rPr>
              <a:t>i</a:t>
            </a:r>
            <a:r>
              <a:rPr lang="es-PE" sz="1200" dirty="0" smtClean="0">
                <a:effectLst/>
                <a:latin typeface="Arial"/>
                <a:ea typeface="Arial"/>
                <a:cs typeface="Times New Roman"/>
              </a:rPr>
              <a:t>ón. Se ofrecen dos  ejemplos de una matrices de evaluación (índice) de riesgos de seguridad operacional.</a:t>
            </a:r>
          </a:p>
          <a:p>
            <a:pPr marL="342900" marR="0" lvl="0" indent="-342900" algn="just">
              <a:spcBef>
                <a:spcPts val="600"/>
              </a:spcBef>
              <a:spcAft>
                <a:spcPts val="600"/>
              </a:spcAft>
              <a:buSzPts val="1000"/>
              <a:buFont typeface="Arial"/>
              <a:buAutoNum type="alphaLcParenR"/>
            </a:pPr>
            <a:endParaRPr lang="es-PE" sz="1200" dirty="0" smtClean="0">
              <a:effectLst/>
              <a:latin typeface="Arial"/>
              <a:ea typeface="Arial"/>
              <a:cs typeface="Times New Roman"/>
            </a:endParaRPr>
          </a:p>
          <a:p>
            <a:pPr marL="342900" marR="0" lvl="0" indent="-342900" algn="just">
              <a:spcBef>
                <a:spcPts val="600"/>
              </a:spcBef>
              <a:spcAft>
                <a:spcPts val="600"/>
              </a:spcAft>
              <a:buSzPts val="1000"/>
              <a:buFont typeface="Arial"/>
              <a:buAutoNum type="alphaLcParenR"/>
            </a:pPr>
            <a:r>
              <a:rPr lang="es-PE" sz="1800" dirty="0" smtClean="0">
                <a:effectLst/>
                <a:latin typeface="Times New Roman"/>
                <a:ea typeface="Times New Roman"/>
                <a:cs typeface="Times New Roman"/>
              </a:rPr>
              <a:t>Al usar esta matriz, los riesgos pueden categorizarse de acuerdo con una evaluación de su posible gravedad y probabilidad. Mientras se recomienda una metodología de matriz de evaluación, están disponibles otros métodos equivalentes de descripción de la tolerancia de riesgos. La matriz de evaluación de riesgos puede personalizarse para reflejar el contexto de cada estructura institucional y actividades de aviación del proveedor de servicios y puede estar sujeta al acuerdo con la AAC. Según este ejemplo de matriz, los riesgos reflejados como inaceptables (categorías roja y amarilla) deben mitigarse para reducir su gravedad o probabilidad. El proveedor de servicios debe considerar la suspensión de cualquier actividad que siga exponiendo la organización a riesgos de seguridad operacional intolerables en la ausencia de medidas de mitigación que reduzcan los riesgos a un nivel aceptable.</a:t>
            </a:r>
          </a:p>
          <a:p>
            <a:pPr marL="342900" marR="0" lvl="0" indent="-342900" algn="just">
              <a:spcBef>
                <a:spcPts val="600"/>
              </a:spcBef>
              <a:spcAft>
                <a:spcPts val="600"/>
              </a:spcAft>
              <a:buSzPts val="1000"/>
              <a:buFont typeface="Arial"/>
              <a:buAutoNum type="alphaLcParenR"/>
            </a:pPr>
            <a:endParaRPr lang="es-PE" sz="1800" dirty="0" smtClean="0">
              <a:effectLst/>
              <a:latin typeface="Times New Roman"/>
              <a:ea typeface="Times New Roman"/>
              <a:cs typeface="Times New Roman"/>
            </a:endParaRPr>
          </a:p>
          <a:p>
            <a:pPr marL="342900" marR="0" lvl="0" indent="-342900" algn="just">
              <a:spcBef>
                <a:spcPts val="600"/>
              </a:spcBef>
              <a:spcAft>
                <a:spcPts val="600"/>
              </a:spcAft>
              <a:buSzPts val="1000"/>
              <a:buFont typeface="Arial"/>
              <a:buAutoNum type="alphaLcParenR"/>
            </a:pPr>
            <a:r>
              <a:rPr lang="es-PE" sz="1800" dirty="0" smtClean="0">
                <a:effectLst/>
                <a:latin typeface="Arial"/>
                <a:ea typeface="Times New Roman"/>
                <a:cs typeface="Times New Roman"/>
              </a:rPr>
              <a:t>El proveedor de servicio puede aplicar diferentes procesos de identificación de riesgos, tales como la realización de evaluaciones de riesgo cuando se incrementa o reduce la lista de capacidad (por ejemplo: nuevos tipos de aeronaves funcionalidades de mantenimiento nuevas, implementación de nuevo software en equipos de prueba, etc.).</a:t>
            </a:r>
          </a:p>
          <a:p>
            <a:pPr marL="342900" marR="0" lvl="0" indent="-342900" algn="just">
              <a:spcBef>
                <a:spcPts val="600"/>
              </a:spcBef>
              <a:spcAft>
                <a:spcPts val="600"/>
              </a:spcAft>
              <a:buSzPts val="1000"/>
              <a:buFont typeface="Arial"/>
              <a:buAutoNum type="alphaLcParenR"/>
            </a:pPr>
            <a:endParaRPr lang="es-PE" sz="2800" dirty="0" smtClean="0">
              <a:effectLst/>
              <a:latin typeface="Times New Roman"/>
              <a:ea typeface="Times New Roman"/>
              <a:cs typeface="Times New Roman"/>
            </a:endParaRPr>
          </a:p>
          <a:p>
            <a:pPr marL="342900" marR="0" lvl="0" indent="-342900" algn="just">
              <a:spcBef>
                <a:spcPts val="600"/>
              </a:spcBef>
              <a:spcAft>
                <a:spcPts val="600"/>
              </a:spcAft>
              <a:buSzPts val="1000"/>
              <a:buFont typeface="Arial"/>
              <a:buAutoNum type="alphaLcParenR"/>
            </a:pPr>
            <a:r>
              <a:rPr lang="es-PE" sz="1800" dirty="0" smtClean="0">
                <a:solidFill>
                  <a:srgbClr val="000000"/>
                </a:solidFill>
                <a:effectLst/>
                <a:latin typeface="Arial"/>
                <a:ea typeface="Times New Roman"/>
                <a:cs typeface="Times New Roman"/>
              </a:rPr>
              <a:t>Después de evaluar los riesgos de seguridad operacional, se pueden implementar medidas de mitigación adecuadas. Entre las medidas de mitigación se pueden incluir varias alternativas como, entre otras, las modificaciones a los procedimientos de operación existentes, los programas de capacitación o el equipo usado en el suministro de productos o servicios de aviación. Las alternativas adicionales pueden incluir la introducción de nuevos procedimientos de operación, programas de capacitación, tecnologías o controles de vigilancia. Casi de forma invariable, estas alternativas implicarán el desarrollo o nuevo desarrollo de las tres defensas de seguridad operacional de aviación tradicionales: tecnología, capacitación y regulación. Se debe hacer una determinación de cualquier consecuencia accidental, particularmente la introducción de nuevos peligros, antes de la implementación de cualquier medida de mitigación de riesgos.</a:t>
            </a:r>
          </a:p>
          <a:p>
            <a:pPr marL="342900" marR="0" lvl="0" indent="-342900" algn="just">
              <a:spcBef>
                <a:spcPts val="600"/>
              </a:spcBef>
              <a:spcAft>
                <a:spcPts val="600"/>
              </a:spcAft>
              <a:buSzPts val="1000"/>
              <a:buFont typeface="Arial"/>
              <a:buAutoNum type="alphaLcParenR"/>
            </a:pPr>
            <a:endParaRPr lang="es-PE" sz="2800" dirty="0" smtClean="0">
              <a:effectLst/>
              <a:latin typeface="Times New Roman"/>
              <a:ea typeface="Times New Roman"/>
              <a:cs typeface="Times New Roman"/>
            </a:endParaRPr>
          </a:p>
          <a:p>
            <a:pPr marL="342900" marR="0" lvl="0" indent="-342900" algn="just">
              <a:spcBef>
                <a:spcPts val="600"/>
              </a:spcBef>
              <a:spcAft>
                <a:spcPts val="600"/>
              </a:spcAft>
              <a:buSzPts val="1000"/>
              <a:buFont typeface="Arial"/>
              <a:buAutoNum type="alphaLcParenR"/>
            </a:pPr>
            <a:r>
              <a:rPr lang="es-PE" sz="1800" dirty="0" smtClean="0">
                <a:effectLst/>
                <a:latin typeface="Arial"/>
                <a:ea typeface="Arial"/>
                <a:cs typeface="Times New Roman"/>
              </a:rPr>
              <a:t>Los tres enfoques genéricos de mitigación de riesgos de la seguridad operacional incluyen:</a:t>
            </a:r>
          </a:p>
          <a:p>
            <a:pPr marL="342900" marR="0" lvl="0" indent="-342900" algn="just">
              <a:spcBef>
                <a:spcPts val="600"/>
              </a:spcBef>
              <a:spcAft>
                <a:spcPts val="600"/>
              </a:spcAft>
              <a:buSzPts val="1000"/>
              <a:buFont typeface="Arial"/>
              <a:buAutoNum type="alphaLcParenR"/>
            </a:pPr>
            <a:endParaRPr lang="es-PE" sz="2800" dirty="0" smtClean="0">
              <a:effectLst/>
              <a:latin typeface="Times New Roman"/>
              <a:ea typeface="Times New Roman"/>
              <a:cs typeface="Times New Roman"/>
            </a:endParaRPr>
          </a:p>
          <a:p>
            <a:pPr marL="800100" marR="0" lvl="1" indent="-342900" algn="just">
              <a:spcBef>
                <a:spcPts val="600"/>
              </a:spcBef>
              <a:spcAft>
                <a:spcPts val="600"/>
              </a:spcAft>
              <a:buFont typeface="Arial"/>
              <a:buAutoNum type="arabicPeriod"/>
            </a:pPr>
            <a:r>
              <a:rPr lang="es-PE" sz="1800" i="1" dirty="0" smtClean="0">
                <a:effectLst/>
                <a:latin typeface="Arial"/>
                <a:ea typeface="Arial"/>
                <a:cs typeface="Times New Roman"/>
              </a:rPr>
              <a:t>Prevención</a:t>
            </a:r>
            <a:r>
              <a:rPr lang="es-PE" sz="1800" dirty="0" smtClean="0">
                <a:effectLst/>
                <a:latin typeface="Arial"/>
                <a:ea typeface="Arial"/>
                <a:cs typeface="Times New Roman"/>
              </a:rPr>
              <a:t>. La actividad se suspende a causa de que los riesgos de seguridad operacional asociados son intolerables o se consideran inaceptables en comparación con los beneficios asociados.</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i="1" dirty="0" smtClean="0">
                <a:effectLst/>
                <a:latin typeface="Arial"/>
                <a:ea typeface="Arial"/>
                <a:cs typeface="Times New Roman"/>
              </a:rPr>
              <a:t>Reducción</a:t>
            </a:r>
            <a:r>
              <a:rPr lang="es-PE" sz="1800" dirty="0" smtClean="0">
                <a:effectLst/>
                <a:latin typeface="Arial"/>
                <a:ea typeface="Arial"/>
                <a:cs typeface="Times New Roman"/>
              </a:rPr>
              <a:t>. Se acepta cierta exposición de riesgos de seguridad operacional, aunque la gravedad o probabilidad asociada con los riesgos se aminora, posiblemente mediante medidas que mitigan las consecuencias relacionadas.</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i="1" dirty="0" smtClean="0">
                <a:effectLst/>
                <a:latin typeface="Arial"/>
                <a:ea typeface="Arial"/>
                <a:cs typeface="Times New Roman"/>
              </a:rPr>
              <a:t>Segregación de la exposición</a:t>
            </a:r>
            <a:r>
              <a:rPr lang="es-PE" sz="1800" dirty="0" smtClean="0">
                <a:effectLst/>
                <a:latin typeface="Arial"/>
                <a:ea typeface="Arial"/>
                <a:cs typeface="Times New Roman"/>
              </a:rPr>
              <a:t>. Medida tomada para aislar la posible consecuencia relacionada con el peligro o para establecer varias capas de defensas contra ella.</a:t>
            </a:r>
            <a:endParaRPr lang="es-PE" sz="2800" dirty="0" smtClean="0">
              <a:effectLst/>
              <a:latin typeface="Times New Roman"/>
              <a:ea typeface="MS Mincho"/>
              <a:cs typeface="Times New Roman"/>
            </a:endParaRPr>
          </a:p>
          <a:p>
            <a:pPr marL="0" marR="0" lvl="0" indent="0" algn="just">
              <a:spcBef>
                <a:spcPts val="600"/>
              </a:spcBef>
              <a:spcAft>
                <a:spcPts val="600"/>
              </a:spcAft>
              <a:buFont typeface="Arial"/>
              <a:buNone/>
            </a:pPr>
            <a:endParaRPr lang="es-PE" sz="1800" dirty="0" smtClean="0">
              <a:solidFill>
                <a:srgbClr val="000000"/>
              </a:solidFill>
              <a:effectLst/>
              <a:latin typeface="Times New Roman"/>
              <a:ea typeface="MS Mincho"/>
              <a:cs typeface="Times New Roman"/>
            </a:endParaRPr>
          </a:p>
          <a:p>
            <a:pPr marL="342900" marR="0" lvl="0" indent="-342900" algn="just">
              <a:spcBef>
                <a:spcPts val="600"/>
              </a:spcBef>
              <a:spcAft>
                <a:spcPts val="600"/>
              </a:spcAft>
              <a:buFont typeface="+mj-lt"/>
              <a:buAutoNum type="alphaLcParenR" startAt="11"/>
            </a:pPr>
            <a:r>
              <a:rPr lang="es-PE" sz="1800" dirty="0" smtClean="0">
                <a:solidFill>
                  <a:srgbClr val="000000"/>
                </a:solidFill>
                <a:effectLst/>
                <a:latin typeface="Arial"/>
                <a:ea typeface="Times New Roman"/>
                <a:cs typeface="Times New Roman"/>
              </a:rPr>
              <a:t>Una estrategia de mitigación de riesgos puede implicar uno de los enfoques descritos anteriormente o puede incluir múltiples enfoques. Es importante considerar toda la gama de posibles medidas de control para encontrar una solución óptima. La eficacia de cada estrategia alternativa debe evaluarse antes de poder tomar una decisión. Cada  alternativa  de  mitigación  de  riesgos  de  seguridad  operacional  propuesta  debe  examinarse  a  partir  de  las siguientes perspectivas:</a:t>
            </a:r>
          </a:p>
          <a:p>
            <a:pPr marL="342900" marR="0" lvl="0" indent="-342900" algn="just">
              <a:spcBef>
                <a:spcPts val="600"/>
              </a:spcBef>
              <a:spcAft>
                <a:spcPts val="600"/>
              </a:spcAft>
              <a:buFont typeface="+mj-lt"/>
              <a:buAutoNum type="alphaLcParenR" startAt="11"/>
            </a:pPr>
            <a:endParaRPr lang="es-PE" sz="2800" dirty="0" smtClean="0">
              <a:effectLst/>
              <a:latin typeface="Times New Roman"/>
              <a:ea typeface="Times New Roman"/>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Eficacia.  El  grado  hasta  donde  las  alternativas  reducen  o  eliminan  los  riesgos  de  seguridad operacional. La eficacia puede determinarse en términos de defensas técnicas, de capacitación y reglamentarias que pueden reducir o eliminar los riesgos de seguridad operacional.</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Costo/beneficio. El grado hasta donde los beneficios percibidos de la mitigación exceden los costos.</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Practicidad.  El  grado  hasta  donde  la  mitigación  puede  implementarse  y  cuán  adecuado  es  en términos de tecnología disponible, recursos financieros y administrativos, legislación y reglamentos, voluntad política, etc.</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Aceptabilidad. El grado hasta donde la alternativa es coherente con los paradigmas del accionista.</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Ejecutabilidad.   El   grado   hasta   donde   el   cumplimiento   de   nuevas   reglas,   reglamentos   o procedimientos de operación pueden supervisarse.</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Durabilidad. El grado hasta donde la mitigación será sostenible y eficaz.</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Riesgos de seguridad operacional residual. El grado de los riesgos de seguridad operacional que sigue siendo secundario a la implementación de la mitigación inicial y que podría necesitar medidas de control de riesgos adicionales.</a:t>
            </a:r>
            <a:endParaRPr lang="es-PE" sz="2800" dirty="0" smtClean="0">
              <a:effectLst/>
              <a:latin typeface="Times New Roman"/>
              <a:ea typeface="MS Mincho"/>
              <a:cs typeface="Times New Roman"/>
            </a:endParaRPr>
          </a:p>
          <a:p>
            <a:pPr marL="800100" marR="0" lvl="1" indent="-342900" algn="just">
              <a:spcBef>
                <a:spcPts val="600"/>
              </a:spcBef>
              <a:spcAft>
                <a:spcPts val="600"/>
              </a:spcAft>
              <a:buFont typeface="Arial"/>
              <a:buAutoNum type="arabicPeriod"/>
            </a:pPr>
            <a:r>
              <a:rPr lang="es-PE" sz="1800" dirty="0" smtClean="0">
                <a:solidFill>
                  <a:srgbClr val="000000"/>
                </a:solidFill>
                <a:effectLst/>
                <a:latin typeface="Arial"/>
                <a:ea typeface="MS Mincho"/>
                <a:cs typeface="Times New Roman"/>
              </a:rPr>
              <a:t>Consecuencias accidentales. La introducción de nuevos peligros y riesgos de seguridad operacional relacionados que estén asociados con la implementación de cualquier alternativa de mitigación.</a:t>
            </a:r>
            <a:endParaRPr lang="es-PE" sz="2800" dirty="0" smtClean="0">
              <a:effectLst/>
              <a:latin typeface="Times New Roman"/>
              <a:ea typeface="MS Mincho"/>
              <a:cs typeface="Times New Roman"/>
            </a:endParaRPr>
          </a:p>
          <a:p>
            <a:pPr marL="342900" marR="0" lvl="0" indent="-342900" algn="just">
              <a:spcBef>
                <a:spcPts val="600"/>
              </a:spcBef>
              <a:spcAft>
                <a:spcPts val="600"/>
              </a:spcAft>
              <a:buSzPts val="1000"/>
              <a:buFont typeface="Arial"/>
              <a:buAutoNum type="alphaLcParenR" startAt="11"/>
            </a:pPr>
            <a:r>
              <a:rPr lang="es-PE" sz="1800" dirty="0" smtClean="0">
                <a:solidFill>
                  <a:srgbClr val="000000"/>
                </a:solidFill>
                <a:effectLst/>
                <a:latin typeface="Arial"/>
                <a:ea typeface="Times New Roman"/>
                <a:cs typeface="Times New Roman"/>
              </a:rPr>
              <a:t>Luego de aprobar e implementar la mitigación, cualquier impacto asociado con el rendimiento en materia de seguridad operacional proporciona retroalimentación para el proceso de aseguramiento de la seguridad operacional del proveedor de servicios. Esto es necesario para garantizar la integridad, eficiencia y eficacia de las defensas según las nuevas condiciones operacionales.</a:t>
            </a:r>
          </a:p>
          <a:p>
            <a:pPr marL="342900" marR="0" lvl="0" indent="-342900" algn="just">
              <a:spcBef>
                <a:spcPts val="600"/>
              </a:spcBef>
              <a:spcAft>
                <a:spcPts val="600"/>
              </a:spcAft>
              <a:buSzPts val="1000"/>
              <a:buFont typeface="Arial"/>
              <a:buAutoNum type="alphaLcParenR" startAt="11"/>
            </a:pPr>
            <a:endParaRPr lang="es-PE" sz="2800" dirty="0" smtClean="0">
              <a:effectLst/>
              <a:latin typeface="Times New Roman"/>
              <a:ea typeface="Times New Roman"/>
              <a:cs typeface="Times New Roman"/>
            </a:endParaRPr>
          </a:p>
          <a:p>
            <a:pPr marL="342900" marR="0" lvl="0" indent="-342900" algn="just">
              <a:spcBef>
                <a:spcPts val="600"/>
              </a:spcBef>
              <a:spcAft>
                <a:spcPts val="1200"/>
              </a:spcAft>
              <a:buSzPts val="1000"/>
              <a:buFont typeface="Arial"/>
              <a:buAutoNum type="alphaLcParenR" startAt="11"/>
            </a:pPr>
            <a:r>
              <a:rPr lang="es-PE" sz="1800" dirty="0" smtClean="0">
                <a:solidFill>
                  <a:srgbClr val="000000"/>
                </a:solidFill>
                <a:effectLst/>
                <a:latin typeface="Arial"/>
                <a:ea typeface="Times New Roman"/>
                <a:cs typeface="Times New Roman"/>
              </a:rPr>
              <a:t>Cada ejercicio de mitigación de riesgos se documentará de manera progresiva. Esto puede lograrse al usar una variedad de aplicaciones, desde hojas de cálculo o tablas básicas hasta software personalizado de mitigación de riesgos comercial. Los documentos de mitigación de riesgos completos deben recibir la aprobación del nivel correspondiente de la administración.</a:t>
            </a:r>
            <a:endParaRPr lang="es-PE" sz="2800" dirty="0" smtClean="0">
              <a:effectLst/>
              <a:latin typeface="Times New Roman"/>
              <a:ea typeface="Times New Roman"/>
              <a:cs typeface="Times New Roman"/>
            </a:endParaRPr>
          </a:p>
          <a:p>
            <a:pPr marL="0" marR="0" lvl="0" indent="0" algn="just">
              <a:spcBef>
                <a:spcPts val="600"/>
              </a:spcBef>
              <a:spcAft>
                <a:spcPts val="600"/>
              </a:spcAft>
              <a:buSzPts val="1000"/>
              <a:buFont typeface="Arial"/>
              <a:buNone/>
            </a:pPr>
            <a:endParaRPr lang="es-PE" sz="1800" dirty="0" smtClean="0">
              <a:effectLst/>
              <a:latin typeface="Times New Roman"/>
              <a:ea typeface="Times New Roman"/>
              <a:cs typeface="Times New Roman"/>
            </a:endParaRPr>
          </a:p>
          <a:p>
            <a:pPr marL="342900" marR="0" lvl="0" indent="-342900" algn="just">
              <a:spcBef>
                <a:spcPts val="600"/>
              </a:spcBef>
              <a:spcAft>
                <a:spcPts val="600"/>
              </a:spcAft>
              <a:buSzPts val="1000"/>
              <a:buFont typeface="Arial"/>
              <a:buAutoNum type="alphaLcParenR"/>
            </a:pPr>
            <a:endParaRPr lang="es-PE" sz="1800" dirty="0" smtClean="0">
              <a:effectLst/>
              <a:latin typeface="Times New Roman"/>
              <a:ea typeface="Times New Roman"/>
              <a:cs typeface="Times New Roman"/>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36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startAt="2"/>
            </a:pPr>
            <a:r>
              <a:rPr lang="es-PE" dirty="0" smtClean="0"/>
              <a:t>La evaluación de riesgos de seguridad operacional implica un análisis de peligros identificados que incluye dos componentes:</a:t>
            </a:r>
          </a:p>
          <a:p>
            <a:pPr marL="228600" indent="-228600">
              <a:buAutoNum type="alphaLcParenR" startAt="2"/>
            </a:pPr>
            <a:endParaRPr lang="es-PE" dirty="0" smtClean="0"/>
          </a:p>
          <a:p>
            <a:pPr lvl="1"/>
            <a:r>
              <a:rPr lang="es-PE" dirty="0" smtClean="0"/>
              <a:t>1.	la gravedad de un resultado de seguridad operacional; y </a:t>
            </a:r>
          </a:p>
          <a:p>
            <a:pPr lvl="1"/>
            <a:r>
              <a:rPr lang="es-PE" dirty="0" smtClean="0"/>
              <a:t>2.	la probabilidad que sucederá.</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305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1501251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101651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67011575"/>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497502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42168167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2663115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6827584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36228841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37069966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57394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049931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2875070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37354967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18032279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06252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7817858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469196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7871133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063750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Tree>
    <p:extLst>
      <p:ext uri="{BB962C8B-B14F-4D97-AF65-F5344CB8AC3E}">
        <p14:creationId xmlns:p14="http://schemas.microsoft.com/office/powerpoint/2010/main" val="3591209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Tree>
    <p:extLst>
      <p:ext uri="{BB962C8B-B14F-4D97-AF65-F5344CB8AC3E}">
        <p14:creationId xmlns:p14="http://schemas.microsoft.com/office/powerpoint/2010/main" val="3615363493"/>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a:lstStyle/>
          <a:p>
            <a:endParaRPr lang="en-US"/>
          </a:p>
        </p:txBody>
      </p:sp>
    </p:spTree>
    <p:extLst>
      <p:ext uri="{BB962C8B-B14F-4D97-AF65-F5344CB8AC3E}">
        <p14:creationId xmlns:p14="http://schemas.microsoft.com/office/powerpoint/2010/main" val="2137588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Tree>
    <p:extLst>
      <p:ext uri="{BB962C8B-B14F-4D97-AF65-F5344CB8AC3E}">
        <p14:creationId xmlns:p14="http://schemas.microsoft.com/office/powerpoint/2010/main" val="29960318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1175801"/>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3021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1476619"/>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884838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61586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36764" y="-60581"/>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635027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731886712"/>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068353752"/>
      </p:ext>
    </p:extLst>
  </p:cSld>
  <p:clrMapOvr>
    <a:masterClrMapping/>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526704894"/>
      </p:ext>
    </p:extLst>
  </p:cSld>
  <p:clrMapOvr>
    <a:masterClrMapping/>
  </p:clrMapOvr>
  <p:transition spd="slow">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139014119"/>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226463907"/>
      </p:ext>
    </p:extLst>
  </p:cSld>
  <p:clrMapOvr>
    <a:masterClrMapping/>
  </p:clrMapOvr>
  <p:transition spd="slow">
    <p:push/>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92047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71570" y="0"/>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b="1">
                <a:solidFill>
                  <a:schemeClr val="tx1">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823081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40316751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lide Number Placeholder 5"/>
          <p:cNvSpPr txBox="1">
            <a:spLocks/>
          </p:cNvSpPr>
          <p:nvPr userDrawn="1"/>
        </p:nvSpPr>
        <p:spPr>
          <a:xfrm>
            <a:off x="469509" y="2"/>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95324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66" y="-60581"/>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0582213"/>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18/10/2018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8" y="73057"/>
            <a:ext cx="2780603"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205939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858376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5753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Tree>
    <p:extLst>
      <p:ext uri="{BB962C8B-B14F-4D97-AF65-F5344CB8AC3E}">
        <p14:creationId xmlns:p14="http://schemas.microsoft.com/office/powerpoint/2010/main" val="31672451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Tree>
    <p:extLst>
      <p:ext uri="{BB962C8B-B14F-4D97-AF65-F5344CB8AC3E}">
        <p14:creationId xmlns:p14="http://schemas.microsoft.com/office/powerpoint/2010/main" val="12503967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42637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defTabSz="457200"/>
            <a:fld id="{023C8F34-5241-41AC-8D07-8D2634B0ED90}" type="datetimeFigureOut">
              <a:rPr lang="id-ID" sz="1800" smtClean="0">
                <a:solidFill>
                  <a:prstClr val="black">
                    <a:tint val="75000"/>
                  </a:prstClr>
                </a:solidFill>
              </a:rPr>
              <a:pPr defTabSz="457200"/>
              <a:t>18/10/2018</a:t>
            </a:fld>
            <a:endParaRPr lang="id-ID" sz="1800">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defTabSz="457200"/>
            <a:endParaRPr lang="id-ID" sz="1800">
              <a:solidFill>
                <a:prstClr val="black">
                  <a:tint val="75000"/>
                </a:prstClr>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defTabSz="457200"/>
            <a:fld id="{1612E2D4-55BF-4800-BAB0-B49A87EF7762}" type="slidenum">
              <a:rPr lang="id-ID" sz="1800" smtClean="0">
                <a:solidFill>
                  <a:prstClr val="black">
                    <a:tint val="75000"/>
                  </a:prstClr>
                </a:solidFill>
              </a:rPr>
              <a:pPr defTabSz="457200"/>
              <a:t>‹#›</a:t>
            </a:fld>
            <a:endParaRPr lang="id-ID" sz="1800">
              <a:solidFill>
                <a:prstClr val="black">
                  <a:tint val="75000"/>
                </a:prstClr>
              </a:solidFill>
            </a:endParaRPr>
          </a:p>
        </p:txBody>
      </p:sp>
    </p:spTree>
    <p:extLst>
      <p:ext uri="{BB962C8B-B14F-4D97-AF65-F5344CB8AC3E}">
        <p14:creationId xmlns:p14="http://schemas.microsoft.com/office/powerpoint/2010/main" val="49500942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120007"/>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01332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163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18/10/2018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112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15221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1126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43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497088"/>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8764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605384"/>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54023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Picture Placeholder 2"/>
          <p:cNvSpPr>
            <a:spLocks noGrp="1"/>
          </p:cNvSpPr>
          <p:nvPr>
            <p:ph type="pic" sz="quarter" idx="14"/>
          </p:nvPr>
        </p:nvSpPr>
        <p:spPr>
          <a:xfrm>
            <a:off x="660400"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6" name="Picture Placeholder 2"/>
          <p:cNvSpPr>
            <a:spLocks noGrp="1"/>
          </p:cNvSpPr>
          <p:nvPr>
            <p:ph type="pic" sz="quarter" idx="15"/>
          </p:nvPr>
        </p:nvSpPr>
        <p:spPr>
          <a:xfrm>
            <a:off x="4237415"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8" name="Picture Placeholder 2"/>
          <p:cNvSpPr>
            <a:spLocks noGrp="1"/>
          </p:cNvSpPr>
          <p:nvPr>
            <p:ph type="pic" sz="quarter" idx="17"/>
          </p:nvPr>
        </p:nvSpPr>
        <p:spPr>
          <a:xfrm>
            <a:off x="660400"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29" name="Picture Placeholder 2"/>
          <p:cNvSpPr>
            <a:spLocks noGrp="1"/>
          </p:cNvSpPr>
          <p:nvPr>
            <p:ph type="pic" sz="quarter" idx="18"/>
          </p:nvPr>
        </p:nvSpPr>
        <p:spPr>
          <a:xfrm>
            <a:off x="4237415"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5292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grpId="0" nodeType="with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6"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Picture Placeholder 6"/>
          <p:cNvSpPr>
            <a:spLocks noGrp="1"/>
          </p:cNvSpPr>
          <p:nvPr>
            <p:ph type="pic" sz="quarter" idx="14"/>
          </p:nvPr>
        </p:nvSpPr>
        <p:spPr>
          <a:xfrm>
            <a:off x="6217800" y="1638351"/>
            <a:ext cx="5136000" cy="3960000"/>
          </a:xfrm>
          <a:prstGeom prst="rect">
            <a:avLst/>
          </a:prstGeom>
        </p:spPr>
      </p:sp>
      <p:sp>
        <p:nvSpPr>
          <p:cNvPr id="17" name="Picture Placeholder 7"/>
          <p:cNvSpPr>
            <a:spLocks noGrp="1"/>
          </p:cNvSpPr>
          <p:nvPr>
            <p:ph type="pic" sz="quarter" idx="15"/>
          </p:nvPr>
        </p:nvSpPr>
        <p:spPr>
          <a:xfrm>
            <a:off x="838200" y="1638351"/>
            <a:ext cx="5136000" cy="3960000"/>
          </a:xfrm>
          <a:prstGeom prst="rect">
            <a:avLst/>
          </a:prstGeom>
        </p:spPr>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38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18/10/2018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18/10/2018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6" r:id="rId12"/>
    <p:sldLayoutId id="2147483908"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228539711"/>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10/18/2018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9837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7</a:t>
            </a:r>
            <a:endParaRPr lang="id-ID" sz="6600" dirty="0">
              <a:solidFill>
                <a:schemeClr val="bg2"/>
              </a:solidFill>
            </a:endParaRPr>
          </a:p>
        </p:txBody>
      </p:sp>
      <p:sp>
        <p:nvSpPr>
          <p:cNvPr id="22" name="TextBox 21"/>
          <p:cNvSpPr txBox="1"/>
          <p:nvPr/>
        </p:nvSpPr>
        <p:spPr>
          <a:xfrm>
            <a:off x="6742278" y="496886"/>
            <a:ext cx="5349204" cy="646331"/>
          </a:xfrm>
          <a:prstGeom prst="rect">
            <a:avLst/>
          </a:prstGeom>
          <a:noFill/>
        </p:spPr>
        <p:txBody>
          <a:bodyPr wrap="square" rtlCol="0">
            <a:spAutoFit/>
          </a:bodyPr>
          <a:lstStyle/>
          <a:p>
            <a:r>
              <a:rPr lang="es-PE" sz="3600" b="1" dirty="0" smtClean="0">
                <a:solidFill>
                  <a:schemeClr val="bg1"/>
                </a:solidFill>
                <a:latin typeface="+mj-lt"/>
              </a:rPr>
              <a:t>Implementación del SMS</a:t>
            </a:r>
            <a:endParaRPr lang="id-ID" sz="3600" b="1" dirty="0">
              <a:solidFill>
                <a:schemeClr val="bg1"/>
              </a:solidFill>
              <a:latin typeface="+mj-lt"/>
            </a:endParaRPr>
          </a:p>
        </p:txBody>
      </p:sp>
      <p:sp>
        <p:nvSpPr>
          <p:cNvPr id="23" name="TextBox 22"/>
          <p:cNvSpPr txBox="1"/>
          <p:nvPr/>
        </p:nvSpPr>
        <p:spPr>
          <a:xfrm>
            <a:off x="6732550" y="1010092"/>
            <a:ext cx="5368659" cy="707886"/>
          </a:xfrm>
          <a:prstGeom prst="rect">
            <a:avLst/>
          </a:prstGeom>
          <a:noFill/>
        </p:spPr>
        <p:txBody>
          <a:bodyPr wrap="square" rtlCol="0">
            <a:spAutoFit/>
          </a:bodyPr>
          <a:lstStyle/>
          <a:p>
            <a:r>
              <a:rPr lang="es-PE" sz="4000" b="1" dirty="0" smtClean="0">
                <a:solidFill>
                  <a:schemeClr val="bg1"/>
                </a:solidFill>
              </a:rPr>
              <a:t>FASE 3</a:t>
            </a:r>
            <a:endParaRPr lang="id-ID" sz="40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39157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p:cNvGraphicFramePr>
            <a:graphicFrameLocks noChangeAspect="1"/>
          </p:cNvGraphicFramePr>
          <p:nvPr>
            <p:extLst>
              <p:ext uri="{D42A27DB-BD31-4B8C-83A1-F6EECF244321}">
                <p14:modId xmlns:p14="http://schemas.microsoft.com/office/powerpoint/2010/main" val="3034966374"/>
              </p:ext>
            </p:extLst>
          </p:nvPr>
        </p:nvGraphicFramePr>
        <p:xfrm>
          <a:off x="5355709" y="0"/>
          <a:ext cx="5747395" cy="6652877"/>
        </p:xfrm>
        <a:graphic>
          <a:graphicData uri="http://schemas.openxmlformats.org/presentationml/2006/ole">
            <mc:AlternateContent xmlns:mc="http://schemas.openxmlformats.org/markup-compatibility/2006">
              <mc:Choice xmlns:v="urn:schemas-microsoft-com:vml" Requires="v">
                <p:oleObj spid="_x0000_s1033" name="Visio" r:id="rId4" imgW="7029536" imgH="8159838" progId="Visio.Drawing.15">
                  <p:embed/>
                </p:oleObj>
              </mc:Choice>
              <mc:Fallback>
                <p:oleObj name="Visio" r:id="rId4" imgW="7029536" imgH="8159838" progId="Visio.Drawing.15">
                  <p:embed/>
                  <p:pic>
                    <p:nvPicPr>
                      <p:cNvPr id="24"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709" y="0"/>
                        <a:ext cx="5747395" cy="6652877"/>
                      </a:xfrm>
                      <a:prstGeom prst="rect">
                        <a:avLst/>
                      </a:prstGeom>
                      <a:noFill/>
                    </p:spPr>
                  </p:pic>
                </p:oleObj>
              </mc:Fallback>
            </mc:AlternateContent>
          </a:graphicData>
        </a:graphic>
      </p:graphicFrame>
      <p:sp>
        <p:nvSpPr>
          <p:cNvPr id="27" name="Rectangle 26"/>
          <p:cNvSpPr/>
          <p:nvPr/>
        </p:nvSpPr>
        <p:spPr>
          <a:xfrm>
            <a:off x="1110557" y="2608399"/>
            <a:ext cx="3156643" cy="1200329"/>
          </a:xfrm>
          <a:prstGeom prst="rect">
            <a:avLst/>
          </a:prstGeom>
        </p:spPr>
        <p:txBody>
          <a:bodyPr wrap="square">
            <a:spAutoFit/>
          </a:bodyPr>
          <a:lstStyle/>
          <a:p>
            <a:pPr algn="ctr"/>
            <a:r>
              <a:rPr lang="es-PE" sz="2400" dirty="0" smtClean="0">
                <a:latin typeface="Calibri Light" panose="020F0302020204030204" pitchFamily="34" charset="0"/>
                <a:cs typeface="Calibri Light" panose="020F0302020204030204" pitchFamily="34" charset="0"/>
              </a:rPr>
              <a:t>Proceso </a:t>
            </a:r>
            <a:r>
              <a:rPr lang="es-PE" sz="2400" dirty="0">
                <a:latin typeface="Calibri Light" panose="020F0302020204030204" pitchFamily="34" charset="0"/>
                <a:cs typeface="Calibri Light" panose="020F0302020204030204" pitchFamily="34" charset="0"/>
              </a:rPr>
              <a:t>de gestión de riesgos de la seguridad operacional</a:t>
            </a:r>
          </a:p>
        </p:txBody>
      </p:sp>
    </p:spTree>
    <p:extLst>
      <p:ext uri="{BB962C8B-B14F-4D97-AF65-F5344CB8AC3E}">
        <p14:creationId xmlns:p14="http://schemas.microsoft.com/office/powerpoint/2010/main" val="3008815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5088090" y="0"/>
            <a:ext cx="7103910" cy="1127760"/>
          </a:xfrm>
        </p:spPr>
        <p:txBody>
          <a:bodyPr>
            <a:noAutofit/>
          </a:bodyPr>
          <a:lstStyle/>
          <a:p>
            <a:r>
              <a:rPr lang="es-PE" sz="2400" dirty="0">
                <a:latin typeface="Calibri Light" panose="020F0302020204030204" pitchFamily="34" charset="0"/>
                <a:cs typeface="Calibri Light" panose="020F0302020204030204" pitchFamily="34" charset="0"/>
              </a:rPr>
              <a:t>Si los riesgos de seguridad operacional se evalúan como intolerables, las siguientes preguntas son pertinentes:</a:t>
            </a:r>
          </a:p>
        </p:txBody>
      </p:sp>
      <p:sp>
        <p:nvSpPr>
          <p:cNvPr id="3" name="Title 2"/>
          <p:cNvSpPr>
            <a:spLocks noGrp="1"/>
          </p:cNvSpPr>
          <p:nvPr>
            <p:ph type="ctrTitle"/>
          </p:nvPr>
        </p:nvSpPr>
        <p:spPr>
          <a:xfrm>
            <a:off x="555038" y="73057"/>
            <a:ext cx="4108402" cy="673703"/>
          </a:xfrm>
        </p:spPr>
        <p:txBody>
          <a:bodyPr/>
          <a:lstStyle/>
          <a:p>
            <a:r>
              <a:rPr lang="es-PE" sz="3200" b="1" dirty="0" smtClean="0"/>
              <a:t>Riesgos no tolerables</a:t>
            </a:r>
            <a:endParaRPr lang="es-PE" sz="3200" b="1" dirty="0"/>
          </a:p>
        </p:txBody>
      </p:sp>
      <p:pic>
        <p:nvPicPr>
          <p:cNvPr id="13" name="Picture 12"/>
          <p:cNvPicPr>
            <a:picLocks noChangeAspect="1"/>
          </p:cNvPicPr>
          <p:nvPr/>
        </p:nvPicPr>
        <p:blipFill>
          <a:blip r:embed="rId3"/>
          <a:stretch>
            <a:fillRect/>
          </a:stretch>
        </p:blipFill>
        <p:spPr>
          <a:xfrm>
            <a:off x="1847922" y="1127760"/>
            <a:ext cx="9018198" cy="5572794"/>
          </a:xfrm>
          <a:prstGeom prst="rect">
            <a:avLst/>
          </a:prstGeom>
        </p:spPr>
      </p:pic>
    </p:spTree>
    <p:extLst>
      <p:ext uri="{BB962C8B-B14F-4D97-AF65-F5344CB8AC3E}">
        <p14:creationId xmlns:p14="http://schemas.microsoft.com/office/powerpoint/2010/main" val="9620083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893459" y="212224"/>
            <a:ext cx="4609537" cy="1104452"/>
          </a:xfrm>
        </p:spPr>
        <p:txBody>
          <a:bodyPr/>
          <a:lstStyle/>
          <a:p>
            <a:r>
              <a:rPr lang="es-PE" sz="3200" b="1" dirty="0" smtClean="0">
                <a:solidFill>
                  <a:schemeClr val="tx1">
                    <a:lumMod val="50000"/>
                  </a:schemeClr>
                </a:solidFill>
                <a:latin typeface="Calibri Light" panose="020F0302020204030204" pitchFamily="34" charset="0"/>
                <a:cs typeface="Calibri Light" panose="020F0302020204030204" pitchFamily="34" charset="0"/>
              </a:rPr>
              <a:t>Gravedad</a:t>
            </a:r>
            <a:r>
              <a:rPr lang="es-PE" sz="3200" dirty="0" smtClean="0">
                <a:solidFill>
                  <a:schemeClr val="tx1">
                    <a:lumMod val="50000"/>
                  </a:schemeClr>
                </a:solidFill>
                <a:latin typeface="Calibri Light" panose="020F0302020204030204" pitchFamily="34" charset="0"/>
                <a:cs typeface="Calibri Light" panose="020F0302020204030204" pitchFamily="34" charset="0"/>
              </a:rPr>
              <a:t/>
            </a:r>
            <a:br>
              <a:rPr lang="es-PE" sz="3200" dirty="0" smtClean="0">
                <a:solidFill>
                  <a:schemeClr val="tx1">
                    <a:lumMod val="50000"/>
                  </a:schemeClr>
                </a:solidFill>
                <a:latin typeface="Calibri Light" panose="020F0302020204030204" pitchFamily="34" charset="0"/>
                <a:cs typeface="Calibri Light" panose="020F0302020204030204" pitchFamily="34" charset="0"/>
              </a:rPr>
            </a:br>
            <a:r>
              <a:rPr lang="es-PE" sz="3200" dirty="0" smtClean="0">
                <a:solidFill>
                  <a:schemeClr val="tx1">
                    <a:lumMod val="50000"/>
                  </a:schemeClr>
                </a:solidFill>
                <a:latin typeface="Calibri Light" panose="020F0302020204030204" pitchFamily="34" charset="0"/>
                <a:cs typeface="Calibri Light" panose="020F0302020204030204" pitchFamily="34" charset="0"/>
              </a:rPr>
              <a:t>y </a:t>
            </a:r>
            <a:r>
              <a:rPr lang="es-PE" sz="3200" b="1" dirty="0" smtClean="0">
                <a:solidFill>
                  <a:schemeClr val="tx1">
                    <a:lumMod val="50000"/>
                  </a:schemeClr>
                </a:solidFill>
                <a:latin typeface="Calibri Light" panose="020F0302020204030204" pitchFamily="34" charset="0"/>
                <a:cs typeface="Calibri Light" panose="020F0302020204030204" pitchFamily="34" charset="0"/>
              </a:rPr>
              <a:t>Probabilidad</a:t>
            </a:r>
            <a:endParaRPr lang="es-PE" sz="3200" dirty="0">
              <a:solidFill>
                <a:schemeClr val="tx1">
                  <a:lumMod val="50000"/>
                </a:schemeClr>
              </a:solidFill>
              <a:latin typeface="Calibri Light" panose="020F0302020204030204" pitchFamily="34" charset="0"/>
              <a:cs typeface="Calibri Light" panose="020F0302020204030204" pitchFamily="34" charset="0"/>
            </a:endParaRPr>
          </a:p>
        </p:txBody>
      </p:sp>
      <p:sp>
        <p:nvSpPr>
          <p:cNvPr id="10" name="Shape 977"/>
          <p:cNvSpPr txBox="1">
            <a:spLocks/>
          </p:cNvSpPr>
          <p:nvPr/>
        </p:nvSpPr>
        <p:spPr>
          <a:xfrm>
            <a:off x="2266985" y="4088528"/>
            <a:ext cx="3894056" cy="2750940"/>
          </a:xfrm>
          <a:prstGeom prst="rect">
            <a:avLst/>
          </a:prstGeom>
        </p:spPr>
        <p:txBody>
          <a:bodyPr lIns="0" tIns="0" rIns="0" bIns="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spcBef>
                <a:spcPts val="600"/>
              </a:spcBef>
              <a:spcAft>
                <a:spcPts val="600"/>
              </a:spcAft>
              <a:defRPr>
                <a:solidFill>
                  <a:srgbClr val="000000"/>
                </a:solidFill>
              </a:defRPr>
            </a:pPr>
            <a:r>
              <a:rPr lang="es-PE" sz="2400" b="1" dirty="0">
                <a:solidFill>
                  <a:schemeClr val="tx1">
                    <a:lumMod val="50000"/>
                  </a:schemeClr>
                </a:solidFill>
                <a:latin typeface="Calibri Light" panose="020F0302020204030204" pitchFamily="34" charset="0"/>
                <a:cs typeface="Calibri Light" panose="020F0302020204030204" pitchFamily="34" charset="0"/>
              </a:rPr>
              <a:t>Gravedad</a:t>
            </a:r>
            <a:endParaRPr lang="es-PE" sz="2400" dirty="0">
              <a:solidFill>
                <a:schemeClr val="tx1">
                  <a:lumMod val="50000"/>
                </a:schemeClr>
              </a:solidFill>
              <a:latin typeface="Calibri Light" panose="020F0302020204030204" pitchFamily="34" charset="0"/>
              <a:cs typeface="Calibri Light" panose="020F0302020204030204" pitchFamily="34" charset="0"/>
            </a:endParaRPr>
          </a:p>
          <a:p>
            <a:pPr algn="ctr">
              <a:lnSpc>
                <a:spcPct val="100000"/>
              </a:lnSpc>
              <a:spcBef>
                <a:spcPts val="0"/>
              </a:spcBef>
              <a:defRPr>
                <a:solidFill>
                  <a:srgbClr val="000000"/>
                </a:solidFill>
              </a:defRPr>
            </a:pPr>
            <a:r>
              <a:rPr lang="es-PE" sz="2400" dirty="0" smtClean="0">
                <a:solidFill>
                  <a:schemeClr val="tx1">
                    <a:lumMod val="50000"/>
                  </a:schemeClr>
                </a:solidFill>
                <a:latin typeface="Calibri Light" panose="020F0302020204030204" pitchFamily="34" charset="0"/>
                <a:cs typeface="Calibri Light" panose="020F0302020204030204" pitchFamily="34" charset="0"/>
              </a:rPr>
              <a:t>El </a:t>
            </a:r>
            <a:r>
              <a:rPr lang="es-PE" sz="2400" dirty="0">
                <a:solidFill>
                  <a:schemeClr val="tx1">
                    <a:lumMod val="50000"/>
                  </a:schemeClr>
                </a:solidFill>
                <a:latin typeface="Calibri Light" panose="020F0302020204030204" pitchFamily="34" charset="0"/>
                <a:cs typeface="Calibri Light" panose="020F0302020204030204" pitchFamily="34" charset="0"/>
              </a:rPr>
              <a:t>grado de daño que puede suceder como consecuencia o resultado del peligro identificado.</a:t>
            </a:r>
          </a:p>
        </p:txBody>
      </p:sp>
      <p:pic>
        <p:nvPicPr>
          <p:cNvPr id="11" name="image14.jpg"/>
          <p:cNvPicPr/>
          <p:nvPr/>
        </p:nvPicPr>
        <p:blipFill>
          <a:blip r:embed="rId3" cstate="print">
            <a:extLst>
              <a:ext uri="{28A0092B-C50C-407E-A947-70E740481C1C}">
                <a14:useLocalDpi xmlns:a14="http://schemas.microsoft.com/office/drawing/2010/main" val="0"/>
              </a:ext>
            </a:extLst>
          </a:blip>
          <a:stretch>
            <a:fillRect/>
          </a:stretch>
        </p:blipFill>
        <p:spPr>
          <a:xfrm>
            <a:off x="2266985" y="1573074"/>
            <a:ext cx="3894056" cy="2404566"/>
          </a:xfrm>
          <a:prstGeom prst="rect">
            <a:avLst/>
          </a:prstGeom>
          <a:ln w="12700">
            <a:miter lim="400000"/>
          </a:ln>
        </p:spPr>
      </p:pic>
      <p:pic>
        <p:nvPicPr>
          <p:cNvPr id="12" name="image14.jpg"/>
          <p:cNvPicPr/>
          <p:nvPr/>
        </p:nvPicPr>
        <p:blipFill>
          <a:blip r:embed="rId4" cstate="print">
            <a:extLst>
              <a:ext uri="{28A0092B-C50C-407E-A947-70E740481C1C}">
                <a14:useLocalDpi xmlns:a14="http://schemas.microsoft.com/office/drawing/2010/main" val="0"/>
              </a:ext>
            </a:extLst>
          </a:blip>
          <a:stretch>
            <a:fillRect/>
          </a:stretch>
        </p:blipFill>
        <p:spPr>
          <a:xfrm>
            <a:off x="6635944" y="1573074"/>
            <a:ext cx="3788216" cy="2404566"/>
          </a:xfrm>
          <a:prstGeom prst="rect">
            <a:avLst/>
          </a:prstGeom>
          <a:ln w="12700">
            <a:miter lim="400000"/>
          </a:ln>
        </p:spPr>
      </p:pic>
      <p:sp>
        <p:nvSpPr>
          <p:cNvPr id="22" name="Shape 989"/>
          <p:cNvSpPr/>
          <p:nvPr/>
        </p:nvSpPr>
        <p:spPr>
          <a:xfrm>
            <a:off x="6635944" y="4092736"/>
            <a:ext cx="3788216" cy="2750940"/>
          </a:xfrm>
          <a:prstGeom prst="rect">
            <a:avLst/>
          </a:prstGeom>
          <a:ln w="25400">
            <a:miter lim="400000"/>
          </a:ln>
          <a:extLst>
            <a:ext uri="{C572A759-6A51-4108-AA02-DFA0A04FC94B}">
              <ma14:wrappingTextBoxFlag xmlns="" xmlns:ma14="http://schemas.microsoft.com/office/mac/drawingml/2011/main" val="1"/>
            </a:ext>
          </a:extLst>
        </p:spPr>
        <p:txBody>
          <a:bodyPr lIns="0" tIns="0" rIns="0" bIns="0">
            <a:noAutofit/>
          </a:bodyPr>
          <a:lstStyle/>
          <a:p>
            <a:pPr algn="ctr" defTabSz="457200">
              <a:lnSpc>
                <a:spcPct val="80000"/>
              </a:lnSpc>
              <a:spcBef>
                <a:spcPts val="600"/>
              </a:spcBef>
              <a:spcAft>
                <a:spcPts val="600"/>
              </a:spcAft>
              <a:defRPr sz="1800"/>
            </a:pPr>
            <a:r>
              <a:rPr lang="es-PE" sz="2400" b="1" dirty="0">
                <a:solidFill>
                  <a:schemeClr val="tx1">
                    <a:lumMod val="50000"/>
                  </a:schemeClr>
                </a:solidFill>
                <a:latin typeface="Calibri Light" panose="020F0302020204030204" pitchFamily="34" charset="0"/>
                <a:ea typeface="Open Sans"/>
                <a:cs typeface="Calibri Light" panose="020F0302020204030204" pitchFamily="34" charset="0"/>
                <a:sym typeface="Open Sans"/>
              </a:rPr>
              <a:t>Probabilidad</a:t>
            </a:r>
            <a:endParaRPr lang="es-PE" sz="2400" dirty="0">
              <a:solidFill>
                <a:schemeClr val="tx1">
                  <a:lumMod val="50000"/>
                </a:schemeClr>
              </a:solidFill>
              <a:latin typeface="Calibri Light" panose="020F0302020204030204" pitchFamily="34" charset="0"/>
              <a:ea typeface="Open Sans"/>
              <a:cs typeface="Calibri Light" panose="020F0302020204030204" pitchFamily="34" charset="0"/>
              <a:sym typeface="Open Sans"/>
            </a:endParaRPr>
          </a:p>
          <a:p>
            <a:pPr algn="ctr" defTabSz="457200">
              <a:defRPr sz="1800"/>
            </a:pPr>
            <a:r>
              <a:rPr lang="es-PE" sz="2400" dirty="0" smtClean="0">
                <a:solidFill>
                  <a:schemeClr val="tx1">
                    <a:lumMod val="50000"/>
                  </a:schemeClr>
                </a:solidFill>
                <a:latin typeface="Calibri Light" panose="020F0302020204030204" pitchFamily="34" charset="0"/>
                <a:ea typeface="Open Sans"/>
                <a:cs typeface="Calibri Light" panose="020F0302020204030204" pitchFamily="34" charset="0"/>
                <a:sym typeface="Open Sans"/>
              </a:rPr>
              <a:t>La </a:t>
            </a:r>
            <a:r>
              <a:rPr lang="es-PE" sz="2400" dirty="0">
                <a:solidFill>
                  <a:schemeClr val="tx1">
                    <a:lumMod val="50000"/>
                  </a:schemeClr>
                </a:solidFill>
                <a:latin typeface="Calibri Light" panose="020F0302020204030204" pitchFamily="34" charset="0"/>
                <a:ea typeface="Open Sans"/>
                <a:cs typeface="Calibri Light" panose="020F0302020204030204" pitchFamily="34" charset="0"/>
                <a:sym typeface="Open Sans"/>
              </a:rPr>
              <a:t>posibilidad o frecuencia que una consecuencia de seguridad operacional o resultado (no el peligro) podría ocurrir.</a:t>
            </a:r>
          </a:p>
        </p:txBody>
      </p:sp>
    </p:spTree>
    <p:extLst>
      <p:ext uri="{BB962C8B-B14F-4D97-AF65-F5344CB8AC3E}">
        <p14:creationId xmlns:p14="http://schemas.microsoft.com/office/powerpoint/2010/main" val="3911846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iterate>
                                    <p:tmAbs val="0"/>
                                  </p:iterate>
                                  <p:childTnLst>
                                    <p:set>
                                      <p:cBhvr>
                                        <p:cTn id="15" fill="hold"/>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 presetClass="entr" presetSubtype="2" fill="hold" grpId="0" nodeType="afterEffect">
                                  <p:stCondLst>
                                    <p:cond delay="0"/>
                                  </p:stCondLst>
                                  <p:iterate>
                                    <p:tmAbs val="0"/>
                                  </p:iterate>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iterate>
                                    <p:tmAbs val="0"/>
                                  </p:iterate>
                                  <p:childTnLst>
                                    <p:set>
                                      <p:cBhvr>
                                        <p:cTn id="24" fill="hold"/>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dvAuto="0"/>
      <p:bldP spid="11" grpId="0" animBg="1" advAuto="0"/>
      <p:bldP spid="12" grpId="0" animBg="1" advAuto="0"/>
      <p:bldP spid="2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752600" y="5479803"/>
            <a:ext cx="8763000" cy="1378197"/>
          </a:xfrm>
        </p:spPr>
        <p:txBody>
          <a:bodyPr>
            <a:noAutofit/>
          </a:bodyPr>
          <a:lstStyle/>
          <a:p>
            <a:r>
              <a:rPr lang="es-PE" sz="1600" dirty="0"/>
              <a:t>Luego de que los riesgos se han evaluado, el proveedor de servicio entrará al proceso de toma de decisiones para determinar la necesidad de implementar medidas de mitigación de riesgos. Este proceso de toma de decisiones implica el uso de una herramienta de categorización de riesgos que puede estar en forma de una matriz de evaluación</a:t>
            </a:r>
          </a:p>
        </p:txBody>
      </p:sp>
      <p:graphicFrame>
        <p:nvGraphicFramePr>
          <p:cNvPr id="4" name="Table 301"/>
          <p:cNvGraphicFramePr/>
          <p:nvPr>
            <p:extLst/>
          </p:nvPr>
        </p:nvGraphicFramePr>
        <p:xfrm>
          <a:off x="1905002" y="198121"/>
          <a:ext cx="8381998" cy="5019226"/>
        </p:xfrm>
        <a:graphic>
          <a:graphicData uri="http://schemas.openxmlformats.org/drawingml/2006/table">
            <a:tbl>
              <a:tblPr firstRow="1" firstCol="1" bandRow="1">
                <a:tableStyleId>{5940675A-B579-460E-94D1-54222C63F5DA}</a:tableStyleId>
              </a:tblPr>
              <a:tblGrid>
                <a:gridCol w="2013810">
                  <a:extLst>
                    <a:ext uri="{9D8B030D-6E8A-4147-A177-3AD203B41FA5}">
                      <a16:colId xmlns:a16="http://schemas.microsoft.com/office/drawing/2014/main" val="20000"/>
                    </a:ext>
                  </a:extLst>
                </a:gridCol>
                <a:gridCol w="1353560">
                  <a:extLst>
                    <a:ext uri="{9D8B030D-6E8A-4147-A177-3AD203B41FA5}">
                      <a16:colId xmlns:a16="http://schemas.microsoft.com/office/drawing/2014/main" val="20001"/>
                    </a:ext>
                  </a:extLst>
                </a:gridCol>
                <a:gridCol w="1253657">
                  <a:extLst>
                    <a:ext uri="{9D8B030D-6E8A-4147-A177-3AD203B41FA5}">
                      <a16:colId xmlns:a16="http://schemas.microsoft.com/office/drawing/2014/main" val="20002"/>
                    </a:ext>
                  </a:extLst>
                </a:gridCol>
                <a:gridCol w="1253657">
                  <a:extLst>
                    <a:ext uri="{9D8B030D-6E8A-4147-A177-3AD203B41FA5}">
                      <a16:colId xmlns:a16="http://schemas.microsoft.com/office/drawing/2014/main" val="20003"/>
                    </a:ext>
                  </a:extLst>
                </a:gridCol>
                <a:gridCol w="1253657">
                  <a:extLst>
                    <a:ext uri="{9D8B030D-6E8A-4147-A177-3AD203B41FA5}">
                      <a16:colId xmlns:a16="http://schemas.microsoft.com/office/drawing/2014/main" val="20004"/>
                    </a:ext>
                  </a:extLst>
                </a:gridCol>
                <a:gridCol w="1253657">
                  <a:extLst>
                    <a:ext uri="{9D8B030D-6E8A-4147-A177-3AD203B41FA5}">
                      <a16:colId xmlns:a16="http://schemas.microsoft.com/office/drawing/2014/main" val="20005"/>
                    </a:ext>
                  </a:extLst>
                </a:gridCol>
              </a:tblGrid>
              <a:tr h="453155">
                <a:tc rowSpan="2">
                  <a:txBody>
                    <a:bodyPr/>
                    <a:lstStyle/>
                    <a:p>
                      <a:pPr algn="ctr"/>
                      <a:r>
                        <a:rPr lang="es-PE" sz="2400" b="1" dirty="0" smtClean="0">
                          <a:solidFill>
                            <a:schemeClr val="accent4"/>
                          </a:solidFill>
                        </a:rPr>
                        <a:t>PROBABILIDAD</a:t>
                      </a:r>
                      <a:endParaRPr lang="es-PE" sz="2400" b="1" dirty="0">
                        <a:solidFill>
                          <a:schemeClr val="accent4"/>
                        </a:solidFill>
                        <a:latin typeface="Times New Roman" panose="02020603050405020304" pitchFamily="18" charset="0"/>
                        <a:cs typeface="Times New Roman" panose="02020603050405020304" pitchFamily="18" charset="0"/>
                      </a:endParaRPr>
                    </a:p>
                  </a:txBody>
                  <a:tcPr marL="23813" marR="23813" marT="31751" marB="31751" anchor="ctr" horzOverflow="overflow"/>
                </a:tc>
                <a:tc gridSpan="5">
                  <a:txBody>
                    <a:bodyPr/>
                    <a:lstStyle/>
                    <a:p>
                      <a:pPr lvl="0" algn="ctr">
                        <a:defRPr b="0" i="0">
                          <a:solidFill>
                            <a:srgbClr val="000000"/>
                          </a:solidFill>
                        </a:defRPr>
                      </a:pPr>
                      <a:r>
                        <a:rPr lang="es-PE" sz="2400" b="1" dirty="0" smtClean="0">
                          <a:solidFill>
                            <a:schemeClr val="accent4"/>
                          </a:solidFill>
                        </a:rPr>
                        <a:t>GRAVEDAD</a:t>
                      </a:r>
                      <a:endParaRPr sz="2400" b="1" dirty="0">
                        <a:solidFill>
                          <a:schemeClr val="accent4"/>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extLst>
                  <a:ext uri="{0D108BD9-81ED-4DB2-BD59-A6C34878D82A}">
                    <a16:rowId xmlns:a16="http://schemas.microsoft.com/office/drawing/2014/main" val="10000"/>
                  </a:ext>
                </a:extLst>
              </a:tr>
              <a:tr h="430464">
                <a:tc v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solidFill>
                      <a:schemeClr val="accent6"/>
                    </a:solidFill>
                  </a:tcPr>
                </a:tc>
                <a:tc>
                  <a:txBody>
                    <a:bodyPr/>
                    <a:lstStyle/>
                    <a:p>
                      <a:pPr algn="ctr" fontAlgn="ctr"/>
                      <a:r>
                        <a:rPr lang="es-PE" sz="1400" b="1" u="none" strike="noStrike" dirty="0">
                          <a:solidFill>
                            <a:schemeClr val="accent4"/>
                          </a:solidFill>
                          <a:effectLst/>
                        </a:rPr>
                        <a:t>1. Insignificante</a:t>
                      </a:r>
                      <a:endParaRPr lang="es-PE" sz="1400" b="1" i="0" u="none" strike="noStrike" dirty="0">
                        <a:solidFill>
                          <a:schemeClr val="accent4"/>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400" b="1" u="none" strike="noStrike" dirty="0">
                          <a:solidFill>
                            <a:schemeClr val="accent4"/>
                          </a:solidFill>
                          <a:effectLst/>
                        </a:rPr>
                        <a:t>2. Leve</a:t>
                      </a:r>
                      <a:endParaRPr lang="es-PE" sz="1400" b="1" i="0" u="none" strike="noStrike" dirty="0">
                        <a:solidFill>
                          <a:schemeClr val="accent4"/>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400" b="1" u="none" strike="noStrike" dirty="0">
                          <a:solidFill>
                            <a:schemeClr val="accent4"/>
                          </a:solidFill>
                          <a:effectLst/>
                        </a:rPr>
                        <a:t>3. Moderado</a:t>
                      </a:r>
                      <a:endParaRPr lang="es-PE" sz="1400" b="1" i="0" u="none" strike="noStrike" dirty="0">
                        <a:solidFill>
                          <a:schemeClr val="accent4"/>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400" b="1" u="none" strike="noStrike" dirty="0">
                          <a:solidFill>
                            <a:schemeClr val="accent4"/>
                          </a:solidFill>
                          <a:effectLst/>
                        </a:rPr>
                        <a:t>4. Grave</a:t>
                      </a:r>
                      <a:endParaRPr lang="es-PE" sz="1400" b="1" i="0" u="none" strike="noStrike" dirty="0">
                        <a:solidFill>
                          <a:schemeClr val="accent4"/>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400" b="1" u="none" strike="noStrike" dirty="0">
                          <a:solidFill>
                            <a:schemeClr val="accent4"/>
                          </a:solidFill>
                          <a:effectLst/>
                        </a:rPr>
                        <a:t>5. Catastrófico</a:t>
                      </a:r>
                      <a:endParaRPr lang="es-PE" sz="1400" b="1" i="0" u="none" strike="noStrike" dirty="0">
                        <a:solidFill>
                          <a:schemeClr val="accent4"/>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788101">
                <a:tc>
                  <a:txBody>
                    <a:bodyPr/>
                    <a:lstStyle/>
                    <a:p>
                      <a:pPr marL="63500" indent="0" algn="l" fontAlgn="ctr"/>
                      <a:r>
                        <a:rPr lang="es-PE" sz="1800" u="none" strike="noStrike" dirty="0">
                          <a:effectLst/>
                        </a:rPr>
                        <a:t>A. </a:t>
                      </a:r>
                      <a:br>
                        <a:rPr lang="es-PE" sz="1800" u="none" strike="noStrike" dirty="0">
                          <a:effectLst/>
                        </a:rPr>
                      </a:br>
                      <a:r>
                        <a:rPr lang="es-PE" sz="1800" u="none" strike="noStrike" dirty="0">
                          <a:effectLst/>
                        </a:rPr>
                        <a:t>(excepcional/ imposible)</a:t>
                      </a:r>
                      <a:endParaRPr lang="es-PE"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800" b="1" u="none" strike="noStrike" dirty="0">
                          <a:solidFill>
                            <a:schemeClr val="bg1"/>
                          </a:solidFill>
                          <a:effectLst/>
                        </a:rPr>
                        <a:t>Insignificante (1A)</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chemeClr val="accent5"/>
                    </a:solidFill>
                  </a:tcPr>
                </a:tc>
                <a:tc>
                  <a:txBody>
                    <a:bodyPr/>
                    <a:lstStyle/>
                    <a:p>
                      <a:pPr algn="ctr" fontAlgn="ctr"/>
                      <a:r>
                        <a:rPr lang="es-PE" sz="1800" b="1" u="none" strike="noStrike" dirty="0">
                          <a:solidFill>
                            <a:schemeClr val="bg1"/>
                          </a:solidFill>
                          <a:effectLst/>
                        </a:rPr>
                        <a:t>Insignificante     (2A)</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chemeClr val="accent5"/>
                    </a:solidFill>
                  </a:tcP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3A)</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4A)</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5A)</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0002"/>
                  </a:ext>
                </a:extLst>
              </a:tr>
              <a:tr h="794663">
                <a:tc>
                  <a:txBody>
                    <a:bodyPr/>
                    <a:lstStyle/>
                    <a:p>
                      <a:pPr marL="63500" indent="0" algn="l" fontAlgn="ctr"/>
                      <a:r>
                        <a:rPr lang="es-PE" sz="1800" u="none" strike="noStrike" dirty="0">
                          <a:effectLst/>
                        </a:rPr>
                        <a:t>B. </a:t>
                      </a:r>
                      <a:br>
                        <a:rPr lang="es-PE" sz="1800" u="none" strike="noStrike" dirty="0">
                          <a:effectLst/>
                        </a:rPr>
                      </a:br>
                      <a:r>
                        <a:rPr lang="es-PE" sz="1800" u="none" strike="noStrike" dirty="0">
                          <a:effectLst/>
                        </a:rPr>
                        <a:t>(poco probable/ improbable)</a:t>
                      </a:r>
                      <a:endParaRPr lang="es-PE"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800" b="1" u="none" strike="noStrike" dirty="0">
                          <a:solidFill>
                            <a:schemeClr val="bg1"/>
                          </a:solidFill>
                          <a:effectLst/>
                        </a:rPr>
                        <a:t>Insignificante (1B)</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chemeClr val="accent5"/>
                    </a:solidFill>
                  </a:tcP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2B)</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3B)</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4B)</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5B)</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0003"/>
                  </a:ext>
                </a:extLst>
              </a:tr>
              <a:tr h="814415">
                <a:tc>
                  <a:txBody>
                    <a:bodyPr/>
                    <a:lstStyle/>
                    <a:p>
                      <a:pPr marL="63500" indent="0" algn="l" fontAlgn="ctr"/>
                      <a:r>
                        <a:rPr lang="es-PE" sz="1800" u="none" strike="noStrike" dirty="0">
                          <a:effectLst/>
                        </a:rPr>
                        <a:t>C. </a:t>
                      </a:r>
                      <a:br>
                        <a:rPr lang="es-PE" sz="1800" u="none" strike="noStrike" dirty="0">
                          <a:effectLst/>
                        </a:rPr>
                      </a:br>
                      <a:r>
                        <a:rPr lang="es-PE" sz="1800" u="none" strike="noStrike" dirty="0">
                          <a:effectLst/>
                        </a:rPr>
                        <a:t>(posible/ remoto)</a:t>
                      </a:r>
                      <a:endParaRPr lang="es-PE"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1C)</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2C)</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3C)</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4C)</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bg1"/>
                          </a:solidFill>
                          <a:effectLst/>
                        </a:rPr>
                        <a:t>Alto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5C)</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9900"/>
                    </a:solidFill>
                  </a:tcPr>
                </a:tc>
                <a:extLst>
                  <a:ext uri="{0D108BD9-81ED-4DB2-BD59-A6C34878D82A}">
                    <a16:rowId xmlns:a16="http://schemas.microsoft.com/office/drawing/2014/main" val="10004"/>
                  </a:ext>
                </a:extLst>
              </a:tr>
              <a:tr h="819890">
                <a:tc>
                  <a:txBody>
                    <a:bodyPr/>
                    <a:lstStyle/>
                    <a:p>
                      <a:pPr marL="63500" indent="0" algn="l" fontAlgn="ctr"/>
                      <a:r>
                        <a:rPr lang="es-PE" sz="1800" u="none" strike="noStrike" dirty="0">
                          <a:effectLst/>
                        </a:rPr>
                        <a:t>D. </a:t>
                      </a:r>
                      <a:br>
                        <a:rPr lang="es-PE" sz="1800" u="none" strike="noStrike" dirty="0">
                          <a:effectLst/>
                        </a:rPr>
                      </a:br>
                      <a:r>
                        <a:rPr lang="es-PE" sz="1800" u="none" strike="noStrike" dirty="0">
                          <a:effectLst/>
                        </a:rPr>
                        <a:t>(probable/ ocasional)</a:t>
                      </a:r>
                      <a:endParaRPr lang="es-PE"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800" b="1" u="none" strike="noStrike" dirty="0">
                          <a:solidFill>
                            <a:schemeClr val="bg1"/>
                          </a:solidFill>
                          <a:effectLst/>
                        </a:rPr>
                        <a:t>Bajo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1D)</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2D)</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3D)</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bg1"/>
                          </a:solidFill>
                          <a:effectLst/>
                        </a:rPr>
                        <a:t>Alto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4D)</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9900"/>
                    </a:solidFill>
                  </a:tcPr>
                </a:tc>
                <a:tc>
                  <a:txBody>
                    <a:bodyPr/>
                    <a:lstStyle/>
                    <a:p>
                      <a:pPr algn="ctr" fontAlgn="ctr"/>
                      <a:r>
                        <a:rPr lang="es-PE" sz="1800" b="1" u="none" strike="noStrike" dirty="0">
                          <a:solidFill>
                            <a:schemeClr val="bg1"/>
                          </a:solidFill>
                          <a:effectLst/>
                        </a:rPr>
                        <a:t>Extremo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5D)</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10005"/>
                  </a:ext>
                </a:extLst>
              </a:tr>
              <a:tr h="852312">
                <a:tc>
                  <a:txBody>
                    <a:bodyPr/>
                    <a:lstStyle/>
                    <a:p>
                      <a:pPr marL="63500" indent="0" algn="l" fontAlgn="ctr"/>
                      <a:r>
                        <a:rPr lang="es-PE" sz="1800" u="none" strike="noStrike" dirty="0">
                          <a:effectLst/>
                        </a:rPr>
                        <a:t>E. </a:t>
                      </a:r>
                      <a:br>
                        <a:rPr lang="es-PE" sz="1800" u="none" strike="noStrike" dirty="0">
                          <a:effectLst/>
                        </a:rPr>
                      </a:br>
                      <a:r>
                        <a:rPr lang="es-PE" sz="1800" u="none" strike="noStrike" dirty="0">
                          <a:effectLst/>
                        </a:rPr>
                        <a:t>(seguro/ frecuente)</a:t>
                      </a:r>
                      <a:endParaRPr lang="es-PE"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s-PE" sz="1800" b="1" u="none" strike="noStrike" dirty="0">
                          <a:solidFill>
                            <a:schemeClr val="accent2"/>
                          </a:solidFill>
                          <a:effectLst/>
                        </a:rPr>
                        <a:t>Moderado </a:t>
                      </a:r>
                      <a:endParaRPr lang="es-PE" sz="1800" b="1" u="none" strike="noStrike" dirty="0" smtClean="0">
                        <a:solidFill>
                          <a:schemeClr val="accent2"/>
                        </a:solidFill>
                        <a:effectLst/>
                      </a:endParaRP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1E)</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smtClean="0">
                          <a:solidFill>
                            <a:schemeClr val="accent2"/>
                          </a:solidFill>
                          <a:effectLst/>
                        </a:rPr>
                        <a:t>Moderado </a:t>
                      </a:r>
                    </a:p>
                    <a:p>
                      <a:pPr algn="ctr" fontAlgn="ctr"/>
                      <a:r>
                        <a:rPr lang="es-PE" sz="1800" b="1" u="none" strike="noStrike" dirty="0" smtClean="0">
                          <a:solidFill>
                            <a:schemeClr val="accent2"/>
                          </a:solidFill>
                          <a:effectLst/>
                        </a:rPr>
                        <a:t>(</a:t>
                      </a:r>
                      <a:r>
                        <a:rPr lang="es-PE" sz="1800" b="1" u="none" strike="noStrike" dirty="0">
                          <a:solidFill>
                            <a:schemeClr val="accent2"/>
                          </a:solidFill>
                          <a:effectLst/>
                        </a:rPr>
                        <a:t>2E)</a:t>
                      </a:r>
                      <a:endParaRPr lang="es-PE" sz="1800" b="1" i="0" u="none" strike="noStrike" dirty="0">
                        <a:solidFill>
                          <a:schemeClr val="accent2"/>
                        </a:solidFill>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fontAlgn="ctr"/>
                      <a:r>
                        <a:rPr lang="es-PE" sz="1800" b="1" u="none" strike="noStrike" dirty="0">
                          <a:solidFill>
                            <a:schemeClr val="bg1"/>
                          </a:solidFill>
                          <a:effectLst/>
                        </a:rPr>
                        <a:t>Alto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3E)</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9900"/>
                    </a:solidFill>
                  </a:tcPr>
                </a:tc>
                <a:tc>
                  <a:txBody>
                    <a:bodyPr/>
                    <a:lstStyle/>
                    <a:p>
                      <a:pPr algn="ctr" fontAlgn="ctr"/>
                      <a:r>
                        <a:rPr lang="es-PE" sz="1800" b="1" u="none" strike="noStrike" dirty="0">
                          <a:solidFill>
                            <a:schemeClr val="bg1"/>
                          </a:solidFill>
                          <a:effectLst/>
                        </a:rPr>
                        <a:t>Extremo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4E)</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0000"/>
                    </a:solidFill>
                  </a:tcPr>
                </a:tc>
                <a:tc>
                  <a:txBody>
                    <a:bodyPr/>
                    <a:lstStyle/>
                    <a:p>
                      <a:pPr algn="ctr" fontAlgn="ctr"/>
                      <a:r>
                        <a:rPr lang="es-PE" sz="1800" b="1" u="none" strike="noStrike" dirty="0">
                          <a:solidFill>
                            <a:schemeClr val="bg1"/>
                          </a:solidFill>
                          <a:effectLst/>
                        </a:rPr>
                        <a:t>Extremo </a:t>
                      </a:r>
                      <a:endParaRPr lang="es-PE" sz="1800" b="1" u="none" strike="noStrike" dirty="0" smtClean="0">
                        <a:solidFill>
                          <a:schemeClr val="bg1"/>
                        </a:solidFill>
                        <a:effectLst/>
                      </a:endParaRPr>
                    </a:p>
                    <a:p>
                      <a:pPr algn="ctr" fontAlgn="ctr"/>
                      <a:r>
                        <a:rPr lang="es-PE" sz="1800" b="1" u="none" strike="noStrike" dirty="0" smtClean="0">
                          <a:solidFill>
                            <a:schemeClr val="bg1"/>
                          </a:solidFill>
                          <a:effectLst/>
                        </a:rPr>
                        <a:t>(</a:t>
                      </a:r>
                      <a:r>
                        <a:rPr lang="es-PE" sz="1800" b="1" u="none" strike="noStrike" dirty="0">
                          <a:solidFill>
                            <a:schemeClr val="bg1"/>
                          </a:solidFill>
                          <a:effectLst/>
                        </a:rPr>
                        <a:t>5E)</a:t>
                      </a:r>
                      <a:endParaRPr lang="es-PE"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34149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828801" y="1104901"/>
          <a:ext cx="8597900" cy="5511798"/>
        </p:xfrm>
        <a:graphic>
          <a:graphicData uri="http://schemas.openxmlformats.org/drawingml/2006/table">
            <a:tbl>
              <a:tblPr/>
              <a:tblGrid>
                <a:gridCol w="706875">
                  <a:extLst>
                    <a:ext uri="{9D8B030D-6E8A-4147-A177-3AD203B41FA5}">
                      <a16:colId xmlns:a16="http://schemas.microsoft.com/office/drawing/2014/main" val="20000"/>
                    </a:ext>
                  </a:extLst>
                </a:gridCol>
                <a:gridCol w="1403519">
                  <a:extLst>
                    <a:ext uri="{9D8B030D-6E8A-4147-A177-3AD203B41FA5}">
                      <a16:colId xmlns:a16="http://schemas.microsoft.com/office/drawing/2014/main" val="20001"/>
                    </a:ext>
                  </a:extLst>
                </a:gridCol>
                <a:gridCol w="6487506">
                  <a:extLst>
                    <a:ext uri="{9D8B030D-6E8A-4147-A177-3AD203B41FA5}">
                      <a16:colId xmlns:a16="http://schemas.microsoft.com/office/drawing/2014/main" val="20002"/>
                    </a:ext>
                  </a:extLst>
                </a:gridCol>
              </a:tblGrid>
              <a:tr h="1076009">
                <a:tc>
                  <a:txBody>
                    <a:bodyPr/>
                    <a:lstStyle/>
                    <a:p>
                      <a:pPr algn="ctr" fontAlgn="ctr"/>
                      <a:r>
                        <a:rPr lang="es-PE" sz="1800" b="1" i="0" u="none" strike="noStrike" dirty="0">
                          <a:solidFill>
                            <a:srgbClr val="000000"/>
                          </a:solidFill>
                          <a:effectLst/>
                          <a:latin typeface="Calibri"/>
                        </a:rPr>
                        <a:t>Nivel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800" b="1" i="0" u="none" strike="noStrike" dirty="0">
                          <a:solidFill>
                            <a:srgbClr val="000000"/>
                          </a:solidFill>
                          <a:effectLst/>
                          <a:latin typeface="Calibri"/>
                        </a:rPr>
                        <a:t>Descripción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63500" indent="0" algn="l" fontAlgn="b"/>
                      <a:r>
                        <a:rPr lang="es-PE" sz="1800" b="1" i="0" u="none" strike="noStrike" dirty="0">
                          <a:solidFill>
                            <a:srgbClr val="000000"/>
                          </a:solidFill>
                          <a:effectLst/>
                          <a:latin typeface="Calibri"/>
                        </a:rPr>
                        <a:t>Descripción de gravedad (personalización de acuerdo con la naturaleza de las operaciones del proveedor de productos o 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724658">
                <a:tc>
                  <a:txBody>
                    <a:bodyPr/>
                    <a:lstStyle/>
                    <a:p>
                      <a:pPr algn="ctr" fontAlgn="ctr"/>
                      <a:r>
                        <a:rPr lang="es-PE" sz="1800" b="0" i="0" u="none" strike="noStrike" dirty="0">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800" b="0" i="0" u="none" strike="noStrike" dirty="0">
                          <a:solidFill>
                            <a:srgbClr val="000000"/>
                          </a:solidFill>
                          <a:effectLst/>
                          <a:latin typeface="Calibri"/>
                        </a:rPr>
                        <a:t>Insignificante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63500" indent="0" algn="l" fontAlgn="b"/>
                      <a:r>
                        <a:rPr lang="es-PE" sz="1800" b="0" i="0" u="none" strike="noStrike" dirty="0">
                          <a:solidFill>
                            <a:srgbClr val="000000"/>
                          </a:solidFill>
                          <a:effectLst/>
                          <a:latin typeface="Calibri"/>
                        </a:rPr>
                        <a:t>No tiene importancia para la seguridad operacional relacionada con la aeronave.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724658">
                <a:tc>
                  <a:txBody>
                    <a:bodyPr/>
                    <a:lstStyle/>
                    <a:p>
                      <a:pPr algn="ctr" fontAlgn="ctr"/>
                      <a:r>
                        <a:rPr lang="es-PE" sz="1800" b="0" i="0" u="none" strike="noStrike" dirty="0">
                          <a:solidFill>
                            <a:srgbClr val="000000"/>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s-PE" sz="1800" b="0" i="0" u="none" strike="noStrike" dirty="0">
                          <a:solidFill>
                            <a:srgbClr val="000000"/>
                          </a:solidFill>
                          <a:effectLst/>
                          <a:latin typeface="Calibri"/>
                        </a:rPr>
                        <a:t>Menor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marL="63500" indent="0" algn="l" fontAlgn="b"/>
                      <a:r>
                        <a:rPr lang="es-PE" sz="1800" b="0" i="0" u="none" strike="noStrike" dirty="0">
                          <a:solidFill>
                            <a:srgbClr val="000000"/>
                          </a:solidFill>
                          <a:effectLst/>
                          <a:latin typeface="Calibri"/>
                        </a:rPr>
                        <a:t>Degrada o afecta los procedimientos o performance operacional de la aeronave.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2"/>
                  </a:ext>
                </a:extLst>
              </a:tr>
              <a:tr h="1141888">
                <a:tc>
                  <a:txBody>
                    <a:bodyPr/>
                    <a:lstStyle/>
                    <a:p>
                      <a:pPr algn="ctr" fontAlgn="ctr"/>
                      <a:r>
                        <a:rPr lang="es-PE" sz="1800" b="0" i="0" u="none" strike="noStrike" dirty="0">
                          <a:solidFill>
                            <a:srgbClr val="000000"/>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800" b="0" i="0" u="none" strike="noStrike" dirty="0">
                          <a:solidFill>
                            <a:srgbClr val="000000"/>
                          </a:solidFill>
                          <a:effectLst/>
                          <a:latin typeface="Calibri"/>
                        </a:rPr>
                        <a:t>Moderado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marL="63500" indent="0" algn="l" fontAlgn="b"/>
                      <a:r>
                        <a:rPr lang="es-PE" sz="1800" b="0" i="0" u="none" strike="noStrike" dirty="0">
                          <a:solidFill>
                            <a:srgbClr val="000000"/>
                          </a:solidFill>
                          <a:effectLst/>
                          <a:latin typeface="Calibri"/>
                        </a:rPr>
                        <a:t>Pérdida parcial de los sistemas de aeronave significativos/importantes o resultados en la aplicación anormal de procedimientos de operaciones de vuelo.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119927">
                <a:tc>
                  <a:txBody>
                    <a:bodyPr/>
                    <a:lstStyle/>
                    <a:p>
                      <a:pPr algn="ctr" fontAlgn="ctr"/>
                      <a:r>
                        <a:rPr lang="es-PE" sz="1800" b="0" i="0" u="none" strike="noStrike" dirty="0">
                          <a:solidFill>
                            <a:srgbClr val="000000"/>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800" b="0" i="0" u="none" strike="noStrike" dirty="0">
                          <a:solidFill>
                            <a:srgbClr val="000000"/>
                          </a:solidFill>
                          <a:effectLst/>
                          <a:latin typeface="Calibri"/>
                        </a:rPr>
                        <a:t>Mayor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marL="63500" indent="0" algn="l" fontAlgn="b"/>
                      <a:r>
                        <a:rPr lang="es-PE" sz="1800" b="0" i="0" u="none" strike="noStrike" dirty="0">
                          <a:solidFill>
                            <a:srgbClr val="000000"/>
                          </a:solidFill>
                          <a:effectLst/>
                          <a:latin typeface="Calibri"/>
                        </a:rPr>
                        <a:t>Falla completa de los sistemas de aeronave significativos/importantes o resultados en la aplicación de emergencia de procedimientos de operaciones de vuelo.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extLst>
                  <a:ext uri="{0D108BD9-81ED-4DB2-BD59-A6C34878D82A}">
                    <a16:rowId xmlns:a16="http://schemas.microsoft.com/office/drawing/2014/main" val="10004"/>
                  </a:ext>
                </a:extLst>
              </a:tr>
              <a:tr h="724658">
                <a:tc>
                  <a:txBody>
                    <a:bodyPr/>
                    <a:lstStyle/>
                    <a:p>
                      <a:pPr algn="ctr" fontAlgn="ctr"/>
                      <a:r>
                        <a:rPr lang="es-PE" sz="1800" b="0" i="0" u="none" strike="noStrike" dirty="0" smtClean="0">
                          <a:solidFill>
                            <a:srgbClr val="000000"/>
                          </a:solidFill>
                          <a:effectLst/>
                          <a:latin typeface="Calibri"/>
                        </a:rPr>
                        <a:t>5</a:t>
                      </a:r>
                      <a:endParaRPr lang="es-PE" sz="18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800" b="0" i="0" u="none" strike="noStrike" dirty="0">
                          <a:solidFill>
                            <a:srgbClr val="000000"/>
                          </a:solidFill>
                          <a:effectLst/>
                          <a:latin typeface="Calibri"/>
                        </a:rPr>
                        <a:t>Catastrófico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marL="63500" indent="0" algn="l" fontAlgn="b"/>
                      <a:r>
                        <a:rPr lang="es-PE" sz="1800" b="0" i="0" u="none" strike="noStrike" dirty="0" smtClean="0">
                          <a:solidFill>
                            <a:srgbClr val="000000"/>
                          </a:solidFill>
                          <a:effectLst/>
                          <a:latin typeface="Calibri"/>
                        </a:rPr>
                        <a:t>Pérdida de la aeronave o vidas.</a:t>
                      </a:r>
                      <a:endParaRPr lang="es-PE" sz="18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2171700" y="342900"/>
            <a:ext cx="7835900" cy="523220"/>
          </a:xfrm>
          <a:prstGeom prst="rect">
            <a:avLst/>
          </a:prstGeom>
          <a:noFill/>
        </p:spPr>
        <p:txBody>
          <a:bodyPr wrap="square" rtlCol="0">
            <a:spAutoFit/>
          </a:bodyPr>
          <a:lstStyle/>
          <a:p>
            <a:pPr algn="ctr" defTabSz="457200"/>
            <a:r>
              <a:rPr lang="es-PE" sz="2800" b="1" dirty="0">
                <a:solidFill>
                  <a:srgbClr val="474747"/>
                </a:solidFill>
                <a:latin typeface="Calibri"/>
              </a:rPr>
              <a:t>Tabla de gravedad (Básica)</a:t>
            </a:r>
          </a:p>
        </p:txBody>
      </p:sp>
    </p:spTree>
    <p:extLst>
      <p:ext uri="{BB962C8B-B14F-4D97-AF65-F5344CB8AC3E}">
        <p14:creationId xmlns:p14="http://schemas.microsoft.com/office/powerpoint/2010/main" val="3583943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1700" y="81290"/>
            <a:ext cx="7835900" cy="523220"/>
          </a:xfrm>
          <a:prstGeom prst="rect">
            <a:avLst/>
          </a:prstGeom>
          <a:noFill/>
        </p:spPr>
        <p:txBody>
          <a:bodyPr wrap="square" rtlCol="0">
            <a:spAutoFit/>
          </a:bodyPr>
          <a:lstStyle/>
          <a:p>
            <a:pPr algn="ctr" defTabSz="457200"/>
            <a:r>
              <a:rPr lang="es-PE" sz="2800" b="1" dirty="0">
                <a:solidFill>
                  <a:srgbClr val="474747"/>
                </a:solidFill>
                <a:latin typeface="Calibri"/>
              </a:rPr>
              <a:t>Tabla de gravedad (Alternativa)</a:t>
            </a:r>
          </a:p>
        </p:txBody>
      </p:sp>
      <p:graphicFrame>
        <p:nvGraphicFramePr>
          <p:cNvPr id="5" name="Table 4"/>
          <p:cNvGraphicFramePr>
            <a:graphicFrameLocks noGrp="1"/>
          </p:cNvGraphicFramePr>
          <p:nvPr>
            <p:extLst/>
          </p:nvPr>
        </p:nvGraphicFramePr>
        <p:xfrm>
          <a:off x="1828801" y="604511"/>
          <a:ext cx="8521701" cy="6153076"/>
        </p:xfrm>
        <a:graphic>
          <a:graphicData uri="http://schemas.openxmlformats.org/drawingml/2006/table">
            <a:tbl>
              <a:tblPr/>
              <a:tblGrid>
                <a:gridCol w="889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039702">
                  <a:extLst>
                    <a:ext uri="{9D8B030D-6E8A-4147-A177-3AD203B41FA5}">
                      <a16:colId xmlns:a16="http://schemas.microsoft.com/office/drawing/2014/main" val="20002"/>
                    </a:ext>
                  </a:extLst>
                </a:gridCol>
                <a:gridCol w="886018">
                  <a:extLst>
                    <a:ext uri="{9D8B030D-6E8A-4147-A177-3AD203B41FA5}">
                      <a16:colId xmlns:a16="http://schemas.microsoft.com/office/drawing/2014/main" val="20003"/>
                    </a:ext>
                  </a:extLst>
                </a:gridCol>
                <a:gridCol w="886018">
                  <a:extLst>
                    <a:ext uri="{9D8B030D-6E8A-4147-A177-3AD203B41FA5}">
                      <a16:colId xmlns:a16="http://schemas.microsoft.com/office/drawing/2014/main" val="20004"/>
                    </a:ext>
                  </a:extLst>
                </a:gridCol>
                <a:gridCol w="1001562">
                  <a:extLst>
                    <a:ext uri="{9D8B030D-6E8A-4147-A177-3AD203B41FA5}">
                      <a16:colId xmlns:a16="http://schemas.microsoft.com/office/drawing/2014/main" val="20005"/>
                    </a:ext>
                  </a:extLst>
                </a:gridCol>
                <a:gridCol w="740607">
                  <a:extLst>
                    <a:ext uri="{9D8B030D-6E8A-4147-A177-3AD203B41FA5}">
                      <a16:colId xmlns:a16="http://schemas.microsoft.com/office/drawing/2014/main" val="20006"/>
                    </a:ext>
                  </a:extLst>
                </a:gridCol>
                <a:gridCol w="935794">
                  <a:extLst>
                    <a:ext uri="{9D8B030D-6E8A-4147-A177-3AD203B41FA5}">
                      <a16:colId xmlns:a16="http://schemas.microsoft.com/office/drawing/2014/main" val="20007"/>
                    </a:ext>
                  </a:extLst>
                </a:gridCol>
              </a:tblGrid>
              <a:tr h="525789">
                <a:tc rowSpan="2">
                  <a:txBody>
                    <a:bodyPr/>
                    <a:lstStyle/>
                    <a:p>
                      <a:pPr algn="ctr" fontAlgn="ctr"/>
                      <a:r>
                        <a:rPr lang="es-PE" sz="1200" b="1" i="0" u="none" strike="noStrike" dirty="0">
                          <a:solidFill>
                            <a:srgbClr val="000000"/>
                          </a:solidFill>
                          <a:effectLst/>
                          <a:latin typeface="Times New Roman"/>
                        </a:rPr>
                        <a:t>Nivel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algn="ctr" fontAlgn="ctr"/>
                      <a:r>
                        <a:rPr lang="es-PE" sz="1200" b="1" i="0" u="none" strike="noStrike" dirty="0">
                          <a:solidFill>
                            <a:srgbClr val="000000"/>
                          </a:solidFill>
                          <a:effectLst/>
                          <a:latin typeface="Times New Roman"/>
                        </a:rPr>
                        <a:t>Descripción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6">
                  <a:txBody>
                    <a:bodyPr/>
                    <a:lstStyle/>
                    <a:p>
                      <a:pPr algn="ctr" fontAlgn="ctr"/>
                      <a:r>
                        <a:rPr lang="es-PE" sz="1200" b="1" i="0" u="none" strike="noStrike" dirty="0">
                          <a:solidFill>
                            <a:srgbClr val="000000"/>
                          </a:solidFill>
                          <a:effectLst/>
                          <a:latin typeface="Calibri"/>
                        </a:rPr>
                        <a:t>Descripción de gravedad (personalización de acuerdo con la naturaleza de las operaciones del proveedor de productos o 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654336">
                <a:tc vMerge="1">
                  <a:txBody>
                    <a:bodyPr/>
                    <a:lstStyle/>
                    <a:p>
                      <a:endParaRPr lang="es-PE"/>
                    </a:p>
                  </a:txBody>
                  <a:tcPr/>
                </a:tc>
                <a:tc vMerge="1">
                  <a:txBody>
                    <a:bodyPr/>
                    <a:lstStyle/>
                    <a:p>
                      <a:endParaRPr lang="es-PE"/>
                    </a:p>
                  </a:txBody>
                  <a:tcPr/>
                </a:tc>
                <a:tc>
                  <a:txBody>
                    <a:bodyPr/>
                    <a:lstStyle/>
                    <a:p>
                      <a:pPr algn="ctr" fontAlgn="ctr"/>
                      <a:r>
                        <a:rPr lang="es-PE" sz="1200" b="1" i="0" u="none" strike="noStrike" dirty="0">
                          <a:solidFill>
                            <a:srgbClr val="000000"/>
                          </a:solidFill>
                          <a:effectLst/>
                          <a:latin typeface="Times New Roman"/>
                        </a:rPr>
                        <a:t>Seguridad operacional de la</a:t>
                      </a:r>
                      <a:br>
                        <a:rPr lang="es-PE" sz="1200" b="1" i="0" u="none" strike="noStrike" dirty="0">
                          <a:solidFill>
                            <a:srgbClr val="000000"/>
                          </a:solidFill>
                          <a:effectLst/>
                          <a:latin typeface="Times New Roman"/>
                        </a:rPr>
                      </a:br>
                      <a:r>
                        <a:rPr lang="es-PE" sz="1200" b="1" i="0" u="none" strike="noStrike" dirty="0">
                          <a:solidFill>
                            <a:srgbClr val="000000"/>
                          </a:solidFill>
                          <a:effectLst/>
                          <a:latin typeface="Times New Roman"/>
                        </a:rPr>
                        <a:t>aeronave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200" b="1" i="0" u="none" strike="noStrike" dirty="0">
                          <a:solidFill>
                            <a:srgbClr val="000000"/>
                          </a:solidFill>
                          <a:effectLst/>
                          <a:latin typeface="Times New Roman"/>
                        </a:rPr>
                        <a:t>Lesión</a:t>
                      </a:r>
                      <a:br>
                        <a:rPr lang="es-PE" sz="1200" b="1" i="0" u="none" strike="noStrike" dirty="0">
                          <a:solidFill>
                            <a:srgbClr val="000000"/>
                          </a:solidFill>
                          <a:effectLst/>
                          <a:latin typeface="Times New Roman"/>
                        </a:rPr>
                      </a:br>
                      <a:r>
                        <a:rPr lang="es-PE" sz="1200" b="1" i="0" u="none" strike="noStrike" dirty="0">
                          <a:solidFill>
                            <a:srgbClr val="000000"/>
                          </a:solidFill>
                          <a:effectLst/>
                          <a:latin typeface="Times New Roman"/>
                        </a:rPr>
                        <a:t>física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200" b="1" i="0" u="none" strike="noStrike" dirty="0">
                          <a:solidFill>
                            <a:srgbClr val="000000"/>
                          </a:solidFill>
                          <a:effectLst/>
                          <a:latin typeface="Times New Roman"/>
                        </a:rPr>
                        <a:t>Daños a</a:t>
                      </a:r>
                      <a:br>
                        <a:rPr lang="es-PE" sz="1200" b="1" i="0" u="none" strike="noStrike" dirty="0">
                          <a:solidFill>
                            <a:srgbClr val="000000"/>
                          </a:solidFill>
                          <a:effectLst/>
                          <a:latin typeface="Times New Roman"/>
                        </a:rPr>
                      </a:br>
                      <a:r>
                        <a:rPr lang="es-PE" sz="1200" b="1" i="0" u="none" strike="noStrike" dirty="0">
                          <a:solidFill>
                            <a:srgbClr val="000000"/>
                          </a:solidFill>
                          <a:effectLst/>
                          <a:latin typeface="Times New Roman"/>
                        </a:rPr>
                        <a:t>activos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200" b="1" i="0" u="none" strike="noStrike">
                          <a:solidFill>
                            <a:srgbClr val="000000"/>
                          </a:solidFill>
                          <a:effectLst/>
                          <a:latin typeface="Times New Roman"/>
                        </a:rPr>
                        <a:t>Potencial</a:t>
                      </a:r>
                      <a:br>
                        <a:rPr lang="es-PE" sz="1200" b="1" i="0" u="none" strike="noStrike">
                          <a:solidFill>
                            <a:srgbClr val="000000"/>
                          </a:solidFill>
                          <a:effectLst/>
                          <a:latin typeface="Times New Roman"/>
                        </a:rPr>
                      </a:br>
                      <a:r>
                        <a:rPr lang="es-PE" sz="1200" b="1" i="0" u="none" strike="noStrike">
                          <a:solidFill>
                            <a:srgbClr val="000000"/>
                          </a:solidFill>
                          <a:effectLst/>
                          <a:latin typeface="Times New Roman"/>
                        </a:rPr>
                        <a:t>pérdida de</a:t>
                      </a:r>
                      <a:br>
                        <a:rPr lang="es-PE" sz="1200" b="1" i="0" u="none" strike="noStrike">
                          <a:solidFill>
                            <a:srgbClr val="000000"/>
                          </a:solidFill>
                          <a:effectLst/>
                          <a:latin typeface="Times New Roman"/>
                        </a:rPr>
                      </a:br>
                      <a:r>
                        <a:rPr lang="es-PE" sz="1200" b="1" i="0" u="none" strike="noStrike">
                          <a:solidFill>
                            <a:srgbClr val="000000"/>
                          </a:solidFill>
                          <a:effectLst/>
                          <a:latin typeface="Times New Roman"/>
                        </a:rPr>
                        <a:t>ganancias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200" b="1" i="0" u="none" strike="noStrike">
                          <a:solidFill>
                            <a:srgbClr val="000000"/>
                          </a:solidFill>
                          <a:effectLst/>
                          <a:latin typeface="Times New Roman"/>
                        </a:rPr>
                        <a:t>Daños al</a:t>
                      </a:r>
                      <a:br>
                        <a:rPr lang="es-PE" sz="1200" b="1" i="0" u="none" strike="noStrike">
                          <a:solidFill>
                            <a:srgbClr val="000000"/>
                          </a:solidFill>
                          <a:effectLst/>
                          <a:latin typeface="Times New Roman"/>
                        </a:rPr>
                      </a:br>
                      <a:r>
                        <a:rPr lang="es-PE" sz="1200" b="1" i="0" u="none" strike="noStrike">
                          <a:solidFill>
                            <a:srgbClr val="000000"/>
                          </a:solidFill>
                          <a:effectLst/>
                          <a:latin typeface="Times New Roman"/>
                        </a:rPr>
                        <a:t>ambiente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200" b="1" i="0" u="none" strike="noStrike" dirty="0">
                          <a:solidFill>
                            <a:srgbClr val="000000"/>
                          </a:solidFill>
                          <a:effectLst/>
                          <a:latin typeface="Times New Roman"/>
                        </a:rPr>
                        <a:t>Daño a la</a:t>
                      </a:r>
                      <a:br>
                        <a:rPr lang="es-PE" sz="1200" b="1" i="0" u="none" strike="noStrike" dirty="0">
                          <a:solidFill>
                            <a:srgbClr val="000000"/>
                          </a:solidFill>
                          <a:effectLst/>
                          <a:latin typeface="Times New Roman"/>
                        </a:rPr>
                      </a:br>
                      <a:r>
                        <a:rPr lang="es-PE" sz="1200" b="1" i="0" u="none" strike="noStrike" dirty="0">
                          <a:solidFill>
                            <a:srgbClr val="000000"/>
                          </a:solidFill>
                          <a:effectLst/>
                          <a:latin typeface="Times New Roman"/>
                        </a:rPr>
                        <a:t>reputación</a:t>
                      </a:r>
                      <a:br>
                        <a:rPr lang="es-PE" sz="1200" b="1" i="0" u="none" strike="noStrike" dirty="0">
                          <a:solidFill>
                            <a:srgbClr val="000000"/>
                          </a:solidFill>
                          <a:effectLst/>
                          <a:latin typeface="Times New Roman"/>
                        </a:rPr>
                      </a:br>
                      <a:r>
                        <a:rPr lang="es-PE" sz="1200" b="1" i="0" u="none" strike="noStrike" dirty="0">
                          <a:solidFill>
                            <a:srgbClr val="000000"/>
                          </a:solidFill>
                          <a:effectLst/>
                          <a:latin typeface="Times New Roman"/>
                        </a:rPr>
                        <a:t>empresarial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700524">
                <a:tc>
                  <a:txBody>
                    <a:bodyPr/>
                    <a:lstStyle/>
                    <a:p>
                      <a:pPr algn="ctr" fontAlgn="ctr"/>
                      <a:r>
                        <a:rPr lang="es-PE" sz="1200" b="0" i="0" u="none" strike="noStrike" dirty="0">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Insignificante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14300" indent="0" algn="l" fontAlgn="ctr"/>
                      <a:r>
                        <a:rPr lang="es-PE" sz="1200" b="0" i="0" u="none" strike="noStrike" dirty="0">
                          <a:solidFill>
                            <a:srgbClr val="000000"/>
                          </a:solidFill>
                          <a:effectLst/>
                          <a:latin typeface="Times New Roman"/>
                        </a:rPr>
                        <a:t>No tiene importancia para la</a:t>
                      </a:r>
                      <a:br>
                        <a:rPr lang="es-PE" sz="1200" b="0" i="0" u="none" strike="noStrike" dirty="0">
                          <a:solidFill>
                            <a:srgbClr val="000000"/>
                          </a:solidFill>
                          <a:effectLst/>
                          <a:latin typeface="Times New Roman"/>
                        </a:rPr>
                      </a:br>
                      <a:r>
                        <a:rPr lang="es-PE" sz="1200" b="0" i="0" u="none" strike="noStrike" dirty="0">
                          <a:solidFill>
                            <a:srgbClr val="000000"/>
                          </a:solidFill>
                          <a:effectLst/>
                          <a:latin typeface="Times New Roman"/>
                        </a:rPr>
                        <a:t>seguridad operacional relacionada con la aeronave.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Sin lesiones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Sin daños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Sin perdida de ganancias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Sin efecto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s-PE" sz="1200" b="0" i="0" u="none" strike="noStrike" dirty="0">
                          <a:solidFill>
                            <a:srgbClr val="000000"/>
                          </a:solidFill>
                          <a:effectLst/>
                          <a:latin typeface="Times New Roman"/>
                        </a:rPr>
                        <a:t>Sin implicancias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831391">
                <a:tc>
                  <a:txBody>
                    <a:bodyPr/>
                    <a:lstStyle/>
                    <a:p>
                      <a:pPr algn="ctr" fontAlgn="ctr"/>
                      <a:r>
                        <a:rPr lang="es-PE" sz="1200" b="0" i="0" u="none" strike="noStrike" dirty="0">
                          <a:solidFill>
                            <a:srgbClr val="00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Leve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marL="114300" indent="0" algn="l" fontAlgn="ctr"/>
                      <a:r>
                        <a:rPr lang="es-PE" sz="1200" b="0" i="0" u="none" strike="noStrike" dirty="0">
                          <a:solidFill>
                            <a:srgbClr val="000000"/>
                          </a:solidFill>
                          <a:effectLst/>
                          <a:latin typeface="Times New Roman"/>
                        </a:rPr>
                        <a:t>Degrada o afecta los procedimientos o performance operacional de la aeronave.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Lesión grave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Daño leve Menor que &lt;$__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Pérdida leve Menor que &lt; $__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Efecto leve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s-PE" sz="1200" b="0" i="0" u="none" strike="noStrike" dirty="0">
                          <a:solidFill>
                            <a:srgbClr val="000000"/>
                          </a:solidFill>
                          <a:effectLst/>
                          <a:latin typeface="Times New Roman"/>
                        </a:rPr>
                        <a:t>Implicancia localizada y limitada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1223993">
                <a:tc>
                  <a:txBody>
                    <a:bodyPr/>
                    <a:lstStyle/>
                    <a:p>
                      <a:pPr algn="ctr" fontAlgn="ctr"/>
                      <a:r>
                        <a:rPr lang="es-PE" sz="1200" b="0" i="0" u="none" strike="noStrike" dirty="0">
                          <a:solidFill>
                            <a:srgbClr val="00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Moderado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marL="114300" indent="0" algn="l" fontAlgn="ctr"/>
                      <a:r>
                        <a:rPr lang="es-PE" sz="1200" b="0" i="0" u="none" strike="noStrike" dirty="0">
                          <a:solidFill>
                            <a:srgbClr val="000000"/>
                          </a:solidFill>
                          <a:effectLst/>
                          <a:latin typeface="Times New Roman"/>
                        </a:rPr>
                        <a:t>Pérdida parcial de los sistemas de aeronave significativos/importantes o resultados de la aplicación del procedimiento de las operaciones de vuelo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Lesión grave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Daño sustancial Menor que &lt;$__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Daño sustancial Menor que &lt;$__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Efecto contenido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200" b="0" i="0" u="none" strike="noStrike" dirty="0">
                          <a:solidFill>
                            <a:srgbClr val="000000"/>
                          </a:solidFill>
                          <a:effectLst/>
                          <a:latin typeface="Times New Roman"/>
                        </a:rPr>
                        <a:t>Implicancia regional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1478029">
                <a:tc>
                  <a:txBody>
                    <a:bodyPr/>
                    <a:lstStyle/>
                    <a:p>
                      <a:pPr algn="ctr" fontAlgn="ctr"/>
                      <a:r>
                        <a:rPr lang="es-PE" sz="1200" b="0" i="0" u="none" strike="noStrike" dirty="0">
                          <a:solidFill>
                            <a:srgbClr val="000000"/>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Grave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marL="114300" indent="0" algn="l" fontAlgn="ctr"/>
                      <a:r>
                        <a:rPr lang="es-PE" sz="1200" b="0" i="0" u="none" strike="noStrike" dirty="0">
                          <a:solidFill>
                            <a:srgbClr val="000000"/>
                          </a:solidFill>
                          <a:effectLst/>
                          <a:latin typeface="Times New Roman"/>
                        </a:rPr>
                        <a:t>Falla completa de los sistemas de aeronave significativos/importantes o resultados en la aplicación de</a:t>
                      </a:r>
                      <a:br>
                        <a:rPr lang="es-PE" sz="1200" b="0" i="0" u="none" strike="noStrike" dirty="0">
                          <a:solidFill>
                            <a:srgbClr val="000000"/>
                          </a:solidFill>
                          <a:effectLst/>
                          <a:latin typeface="Times New Roman"/>
                        </a:rPr>
                      </a:br>
                      <a:r>
                        <a:rPr lang="es-PE" sz="1200" b="0" i="0" u="none" strike="noStrike" dirty="0">
                          <a:solidFill>
                            <a:srgbClr val="000000"/>
                          </a:solidFill>
                          <a:effectLst/>
                          <a:latin typeface="Times New Roman"/>
                        </a:rPr>
                        <a:t>emergencia de procedimientos de operaciones de vuelo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Un caso mortal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Daño </a:t>
                      </a:r>
                      <a:r>
                        <a:rPr lang="es-PE" sz="1200" b="0" i="0" u="none" strike="noStrike" dirty="0" smtClean="0">
                          <a:solidFill>
                            <a:srgbClr val="000000"/>
                          </a:solidFill>
                          <a:effectLst/>
                          <a:latin typeface="Times New Roman"/>
                        </a:rPr>
                        <a:t>importante </a:t>
                      </a:r>
                      <a:r>
                        <a:rPr lang="es-PE" sz="1200" b="0" i="0" u="none" strike="noStrike" dirty="0">
                          <a:solidFill>
                            <a:srgbClr val="000000"/>
                          </a:solidFill>
                          <a:effectLst/>
                          <a:latin typeface="Times New Roman"/>
                        </a:rPr>
                        <a:t>Menor que  &lt;$__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Daño importante Menor que &lt;$__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Efecto importante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tc>
                  <a:txBody>
                    <a:bodyPr/>
                    <a:lstStyle/>
                    <a:p>
                      <a:pPr algn="ctr" fontAlgn="ctr"/>
                      <a:r>
                        <a:rPr lang="es-PE" sz="1200" b="0" i="0" u="none" strike="noStrike" dirty="0">
                          <a:solidFill>
                            <a:srgbClr val="000000"/>
                          </a:solidFill>
                          <a:effectLst/>
                          <a:latin typeface="Times New Roman"/>
                        </a:rPr>
                        <a:t>Implicancia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A7D"/>
                    </a:solidFill>
                  </a:tcPr>
                </a:tc>
                <a:extLst>
                  <a:ext uri="{0D108BD9-81ED-4DB2-BD59-A6C34878D82A}">
                    <a16:rowId xmlns:a16="http://schemas.microsoft.com/office/drawing/2014/main" val="10005"/>
                  </a:ext>
                </a:extLst>
              </a:tr>
              <a:tr h="739014">
                <a:tc>
                  <a:txBody>
                    <a:bodyPr/>
                    <a:lstStyle/>
                    <a:p>
                      <a:pPr algn="ctr" fontAlgn="ctr"/>
                      <a:r>
                        <a:rPr lang="es-PE" sz="1200" b="0" i="0" u="none" strike="noStrike" dirty="0">
                          <a:solidFill>
                            <a:srgbClr val="000000"/>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Catastrófico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marL="114300" indent="0" algn="l" fontAlgn="ctr"/>
                      <a:r>
                        <a:rPr lang="es-PE" sz="1200" b="0" i="0" u="none" strike="noStrike" dirty="0">
                          <a:solidFill>
                            <a:srgbClr val="000000"/>
                          </a:solidFill>
                          <a:effectLst/>
                          <a:latin typeface="Times New Roman"/>
                        </a:rPr>
                        <a:t>Pérdida de aeronave/casco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Varios casos mortales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Daño catastrófico Más que &gt;$__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Daño catastrófico Más que &gt;$__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Efecto masivo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PE" sz="1200" b="0" i="0" u="none" strike="noStrike" dirty="0">
                          <a:solidFill>
                            <a:srgbClr val="000000"/>
                          </a:solidFill>
                          <a:effectLst/>
                          <a:latin typeface="Times New Roman"/>
                        </a:rPr>
                        <a:t>Implicancia internacional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76037861"/>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9"/>
          <p:cNvSpPr txBox="1">
            <a:spLocks/>
          </p:cNvSpPr>
          <p:nvPr/>
        </p:nvSpPr>
        <p:spPr>
          <a:xfrm>
            <a:off x="1866901" y="1"/>
            <a:ext cx="8489857" cy="374935"/>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PE" sz="2400" b="1" i="1">
                <a:solidFill>
                  <a:srgbClr val="404040"/>
                </a:solidFill>
                <a:latin typeface="Georgia"/>
                <a:cs typeface="Georgia"/>
              </a:rPr>
              <a:t>Tabla de tolerabilidad de riesgos</a:t>
            </a:r>
            <a:endParaRPr lang="es-PE" sz="2400" b="1" i="1" dirty="0">
              <a:solidFill>
                <a:srgbClr val="404040"/>
              </a:solidFill>
              <a:latin typeface="Georgia"/>
              <a:cs typeface="Georgia"/>
            </a:endParaRPr>
          </a:p>
        </p:txBody>
      </p:sp>
      <p:graphicFrame>
        <p:nvGraphicFramePr>
          <p:cNvPr id="4" name="Table 301"/>
          <p:cNvGraphicFramePr/>
          <p:nvPr>
            <p:extLst/>
          </p:nvPr>
        </p:nvGraphicFramePr>
        <p:xfrm>
          <a:off x="1587500" y="487258"/>
          <a:ext cx="8993412" cy="6613851"/>
        </p:xfrm>
        <a:graphic>
          <a:graphicData uri="http://schemas.openxmlformats.org/drawingml/2006/table">
            <a:tbl>
              <a:tblPr firstRow="1" firstCol="1" bandRow="1">
                <a:tableStyleId>{5940675A-B579-460E-94D1-54222C63F5DA}</a:tableStyleId>
              </a:tblPr>
              <a:tblGrid>
                <a:gridCol w="1308100">
                  <a:extLst>
                    <a:ext uri="{9D8B030D-6E8A-4147-A177-3AD203B41FA5}">
                      <a16:colId xmlns:a16="http://schemas.microsoft.com/office/drawing/2014/main" val="20000"/>
                    </a:ext>
                  </a:extLst>
                </a:gridCol>
                <a:gridCol w="1632857">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59972">
                  <a:extLst>
                    <a:ext uri="{9D8B030D-6E8A-4147-A177-3AD203B41FA5}">
                      <a16:colId xmlns:a16="http://schemas.microsoft.com/office/drawing/2014/main" val="20003"/>
                    </a:ext>
                  </a:extLst>
                </a:gridCol>
                <a:gridCol w="4430483">
                  <a:extLst>
                    <a:ext uri="{9D8B030D-6E8A-4147-A177-3AD203B41FA5}">
                      <a16:colId xmlns:a16="http://schemas.microsoft.com/office/drawing/2014/main" val="20004"/>
                    </a:ext>
                  </a:extLst>
                </a:gridCol>
              </a:tblGrid>
              <a:tr h="412281">
                <a:tc gridSpan="2">
                  <a:txBody>
                    <a:bodyPr/>
                    <a:lstStyle/>
                    <a:p>
                      <a:pPr lvl="0" algn="ctr">
                        <a:defRPr b="0" i="0">
                          <a:solidFill>
                            <a:srgbClr val="000000"/>
                          </a:solidFill>
                        </a:defRPr>
                      </a:pPr>
                      <a:r>
                        <a:rPr lang="es-PE" sz="1050" b="1" dirty="0" smtClean="0">
                          <a:solidFill>
                            <a:schemeClr val="tx1">
                              <a:lumMod val="50000"/>
                            </a:schemeClr>
                          </a:solidFill>
                          <a:latin typeface="Times New Roman" panose="02020603050405020304" pitchFamily="18" charset="0"/>
                          <a:ea typeface="Open Sans"/>
                          <a:cs typeface="Times New Roman" panose="02020603050405020304" pitchFamily="18" charset="0"/>
                        </a:rPr>
                        <a:t>Descripción de Índice de Riesgo (Gravedad X Probabilidad)</a:t>
                      </a:r>
                      <a:endParaRPr sz="105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2"/>
                    </a:solidFill>
                  </a:tcPr>
                </a:tc>
                <a:tc hMerge="1">
                  <a:txBody>
                    <a:bodyPr/>
                    <a:lstStyle/>
                    <a:p>
                      <a:pPr lvl="0" algn="ctr">
                        <a:defRPr b="0" i="0">
                          <a:solidFill>
                            <a:srgbClr val="000000"/>
                          </a:solidFill>
                        </a:defRPr>
                      </a:pPr>
                      <a:endParaRPr sz="105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tc>
                <a:tc rowSpan="2">
                  <a:txBody>
                    <a:bodyPr/>
                    <a:lstStyle/>
                    <a:p>
                      <a:pPr lvl="0" algn="ctr">
                        <a:defRPr b="0" i="0">
                          <a:solidFill>
                            <a:srgbClr val="000000"/>
                          </a:solidFill>
                        </a:defRPr>
                      </a:pPr>
                      <a:r>
                        <a:rPr lang="es-PE" sz="1050" b="1" dirty="0" smtClean="0">
                          <a:solidFill>
                            <a:schemeClr val="tx1">
                              <a:lumMod val="50000"/>
                            </a:schemeClr>
                          </a:solidFill>
                          <a:latin typeface="Times New Roman" panose="02020603050405020304" pitchFamily="18" charset="0"/>
                          <a:ea typeface="Open Sans"/>
                          <a:cs typeface="Times New Roman" panose="02020603050405020304" pitchFamily="18" charset="0"/>
                        </a:rPr>
                        <a:t>Índice de Riesgo #</a:t>
                      </a:r>
                      <a:endParaRPr sz="105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2"/>
                    </a:solidFill>
                  </a:tcPr>
                </a:tc>
                <a:tc rowSpan="2">
                  <a:txBody>
                    <a:bodyPr/>
                    <a:lstStyle/>
                    <a:p>
                      <a:pPr algn="ctr" fontAlgn="ctr"/>
                      <a:r>
                        <a:rPr lang="es-PE" sz="1100" b="1" i="0" u="none" strike="noStrike" dirty="0" smtClean="0">
                          <a:solidFill>
                            <a:schemeClr val="tx1">
                              <a:lumMod val="50000"/>
                            </a:schemeClr>
                          </a:solidFill>
                          <a:effectLst/>
                          <a:latin typeface="Times New Roman" panose="02020603050405020304" pitchFamily="18" charset="0"/>
                          <a:cs typeface="Times New Roman" panose="02020603050405020304" pitchFamily="18" charset="0"/>
                        </a:rPr>
                        <a:t>Nivel </a:t>
                      </a:r>
                      <a:r>
                        <a:rPr lang="es-PE" sz="11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de Riesgo</a:t>
                      </a:r>
                    </a:p>
                  </a:txBody>
                  <a:tcPr marL="0" marR="0" marT="0" marB="0" anchor="ctr">
                    <a:solidFill>
                      <a:schemeClr val="bg2"/>
                    </a:solidFill>
                  </a:tcPr>
                </a:tc>
                <a:tc rowSpan="2">
                  <a:txBody>
                    <a:bodyPr/>
                    <a:lstStyle/>
                    <a:p>
                      <a:pPr algn="ctr" fontAlgn="ctr"/>
                      <a:r>
                        <a:rPr lang="es-PE" sz="11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Tolerabilidad del Riesgo / Acción (Guía)</a:t>
                      </a:r>
                    </a:p>
                  </a:txBody>
                  <a:tcPr marL="0" marR="0" marT="0" marB="0" anchor="ctr">
                    <a:solidFill>
                      <a:schemeClr val="bg2"/>
                    </a:solidFill>
                  </a:tcPr>
                </a:tc>
                <a:extLst>
                  <a:ext uri="{0D108BD9-81ED-4DB2-BD59-A6C34878D82A}">
                    <a16:rowId xmlns:a16="http://schemas.microsoft.com/office/drawing/2014/main" val="10000"/>
                  </a:ext>
                </a:extLst>
              </a:tr>
              <a:tr h="316002">
                <a:tc>
                  <a:txBody>
                    <a:bodyPr/>
                    <a:lstStyle/>
                    <a:p>
                      <a:pPr lvl="0" algn="ctr">
                        <a:defRPr b="0" i="0">
                          <a:solidFill>
                            <a:srgbClr val="000000"/>
                          </a:solidFill>
                        </a:defRPr>
                      </a:pPr>
                      <a:r>
                        <a:rPr lang="es-PE" sz="1050" b="1" dirty="0" smtClean="0">
                          <a:solidFill>
                            <a:schemeClr val="tx1">
                              <a:lumMod val="50000"/>
                            </a:schemeClr>
                          </a:solidFill>
                          <a:latin typeface="Times New Roman" panose="02020603050405020304" pitchFamily="18" charset="0"/>
                          <a:ea typeface="Open Sans"/>
                          <a:cs typeface="Times New Roman" panose="02020603050405020304" pitchFamily="18" charset="0"/>
                        </a:rPr>
                        <a:t>GRAVEDAD</a:t>
                      </a:r>
                      <a:endParaRPr sz="105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2"/>
                    </a:solidFill>
                  </a:tcPr>
                </a:tc>
                <a:tc>
                  <a:txBody>
                    <a:bodyPr/>
                    <a:lstStyle/>
                    <a:p>
                      <a:pPr algn="ctr"/>
                      <a:r>
                        <a:rPr lang="es-PE" sz="1050" b="1" dirty="0" smtClean="0">
                          <a:solidFill>
                            <a:schemeClr val="tx1">
                              <a:lumMod val="50000"/>
                            </a:schemeClr>
                          </a:solidFill>
                          <a:latin typeface="Times New Roman" panose="02020603050405020304" pitchFamily="18" charset="0"/>
                          <a:cs typeface="Times New Roman" panose="02020603050405020304" pitchFamily="18" charset="0"/>
                        </a:rPr>
                        <a:t>PROBABILIDAD</a:t>
                      </a:r>
                      <a:endParaRPr lang="es-PE" sz="1050" b="1" dirty="0">
                        <a:solidFill>
                          <a:schemeClr val="tx1">
                            <a:lumMod val="50000"/>
                          </a:schemeClr>
                        </a:solidFill>
                        <a:latin typeface="Times New Roman" panose="02020603050405020304" pitchFamily="18" charset="0"/>
                        <a:cs typeface="Times New Roman" panose="02020603050405020304" pitchFamily="18" charset="0"/>
                      </a:endParaRPr>
                    </a:p>
                  </a:txBody>
                  <a:tcPr marL="23813" marR="23813" marT="31751" marB="31751" anchor="ctr" horzOverflow="overflow">
                    <a:solidFill>
                      <a:schemeClr val="bg2"/>
                    </a:solidFill>
                  </a:tcPr>
                </a:tc>
                <a:tc vMerge="1">
                  <a:txBody>
                    <a:bodyPr/>
                    <a:lstStyle/>
                    <a:p>
                      <a:pPr algn="ctr"/>
                      <a:endParaRPr lang="es-PE" sz="1050" dirty="0">
                        <a:solidFill>
                          <a:schemeClr val="tx1">
                            <a:lumMod val="50000"/>
                          </a:schemeClr>
                        </a:solidFill>
                        <a:latin typeface="Times New Roman" panose="02020603050405020304" pitchFamily="18" charset="0"/>
                        <a:cs typeface="Times New Roman" panose="02020603050405020304" pitchFamily="18" charset="0"/>
                      </a:endParaRPr>
                    </a:p>
                  </a:txBody>
                  <a:tcPr marL="0" marR="0" marT="0" marB="0" anchor="ct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1"/>
                  </a:ext>
                </a:extLst>
              </a:tr>
              <a:tr h="368544">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Catastrófico (5)</a:t>
                      </a:r>
                    </a:p>
                  </a:txBody>
                  <a:tcPr marL="0" marR="0" marT="0" marB="0" anchor="ctr">
                    <a:solidFill>
                      <a:srgbClr val="FF0000"/>
                    </a:solidFill>
                  </a:tcPr>
                </a:tc>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Seguro / Frecuente (E) </a:t>
                      </a:r>
                    </a:p>
                  </a:txBody>
                  <a:tcPr marL="0" marR="0" marT="0" marB="0" anchor="ctr">
                    <a:solidFill>
                      <a:srgbClr val="FF0000"/>
                    </a:solidFill>
                  </a:tcPr>
                </a:tc>
                <a:tc>
                  <a:txBody>
                    <a:bodyPr/>
                    <a:lstStyle/>
                    <a:p>
                      <a:pPr algn="ctr"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5E</a:t>
                      </a:r>
                    </a:p>
                  </a:txBody>
                  <a:tcPr marL="0" marR="0" marT="0" marB="0" anchor="ctr">
                    <a:solidFill>
                      <a:srgbClr val="FF0000"/>
                    </a:solidFill>
                  </a:tcPr>
                </a:tc>
                <a:tc rowSpan="3">
                  <a:txBody>
                    <a:bodyPr/>
                    <a:lstStyle/>
                    <a:p>
                      <a:pPr algn="ctr"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R1 - </a:t>
                      </a:r>
                      <a:br>
                        <a:rPr lang="es-PE" sz="1200" b="1" i="0" u="none" strike="noStrike" dirty="0">
                          <a:solidFill>
                            <a:schemeClr val="bg1"/>
                          </a:solidFill>
                          <a:effectLst/>
                          <a:latin typeface="Times New Roman" panose="02020603050405020304" pitchFamily="18" charset="0"/>
                          <a:cs typeface="Times New Roman" panose="02020603050405020304" pitchFamily="18" charset="0"/>
                        </a:rPr>
                      </a:br>
                      <a:r>
                        <a:rPr lang="es-PE" sz="1200" b="1" i="0" u="none" strike="noStrike" dirty="0">
                          <a:solidFill>
                            <a:schemeClr val="bg1"/>
                          </a:solidFill>
                          <a:effectLst/>
                          <a:latin typeface="Times New Roman" panose="02020603050405020304" pitchFamily="18" charset="0"/>
                          <a:cs typeface="Times New Roman" panose="02020603050405020304" pitchFamily="18" charset="0"/>
                        </a:rPr>
                        <a:t>Riesgo Extremo</a:t>
                      </a:r>
                    </a:p>
                  </a:txBody>
                  <a:tcPr marL="0" marR="0" marT="0" marB="0" anchor="ctr">
                    <a:solidFill>
                      <a:srgbClr val="FF0000"/>
                    </a:solidFill>
                  </a:tcPr>
                </a:tc>
                <a:tc rowSpan="3">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DETENGA LA OPERACIÓN O </a:t>
                      </a:r>
                      <a:r>
                        <a:rPr lang="es-PE" sz="1200" b="1" i="0" u="none" strike="noStrike" dirty="0" smtClean="0">
                          <a:solidFill>
                            <a:schemeClr val="bg1"/>
                          </a:solidFill>
                          <a:effectLst/>
                          <a:latin typeface="Times New Roman" panose="02020603050405020304" pitchFamily="18" charset="0"/>
                          <a:cs typeface="Times New Roman" panose="02020603050405020304" pitchFamily="18" charset="0"/>
                        </a:rPr>
                        <a:t>PROCESO </a:t>
                      </a:r>
                      <a:r>
                        <a:rPr lang="es-PE" sz="1200" b="1" i="0" u="none" strike="noStrike" dirty="0">
                          <a:solidFill>
                            <a:schemeClr val="bg1"/>
                          </a:solidFill>
                          <a:effectLst/>
                          <a:latin typeface="Times New Roman" panose="02020603050405020304" pitchFamily="18" charset="0"/>
                          <a:cs typeface="Times New Roman" panose="02020603050405020304" pitchFamily="18" charset="0"/>
                        </a:rPr>
                        <a:t>INMEDIATAMENTE. </a:t>
                      </a:r>
                      <a:r>
                        <a:rPr lang="es-PE" sz="1200" b="0" i="0" u="none" strike="noStrike" dirty="0">
                          <a:solidFill>
                            <a:schemeClr val="bg1"/>
                          </a:solidFill>
                          <a:effectLst/>
                          <a:latin typeface="Times New Roman" panose="02020603050405020304" pitchFamily="18" charset="0"/>
                          <a:cs typeface="Times New Roman" panose="02020603050405020304" pitchFamily="18" charset="0"/>
                        </a:rPr>
                        <a:t/>
                      </a:r>
                      <a:br>
                        <a:rPr lang="es-PE" sz="1200" b="0" i="0" u="none" strike="noStrike" dirty="0">
                          <a:solidFill>
                            <a:schemeClr val="bg1"/>
                          </a:solidFill>
                          <a:effectLst/>
                          <a:latin typeface="Times New Roman" panose="02020603050405020304" pitchFamily="18" charset="0"/>
                          <a:cs typeface="Times New Roman" panose="02020603050405020304" pitchFamily="18" charset="0"/>
                        </a:rPr>
                      </a:br>
                      <a:r>
                        <a:rPr lang="es-PE" sz="1200" b="0" i="0" u="none" strike="noStrike" dirty="0">
                          <a:solidFill>
                            <a:schemeClr val="bg1"/>
                          </a:solidFill>
                          <a:effectLst/>
                          <a:latin typeface="Times New Roman" panose="02020603050405020304" pitchFamily="18" charset="0"/>
                          <a:cs typeface="Times New Roman" panose="02020603050405020304" pitchFamily="18" charset="0"/>
                        </a:rPr>
                        <a:t>Inaceptable en las circunstancias existentes, No permitir ninguna operación hasta que las acciones de mitigación </a:t>
                      </a:r>
                      <a:r>
                        <a:rPr lang="es-PE" sz="1200" b="0" i="0" u="none" strike="noStrike" dirty="0" smtClean="0">
                          <a:solidFill>
                            <a:schemeClr val="bg1"/>
                          </a:solidFill>
                          <a:effectLst/>
                          <a:latin typeface="Times New Roman" panose="02020603050405020304" pitchFamily="18" charset="0"/>
                          <a:cs typeface="Times New Roman" panose="02020603050405020304" pitchFamily="18" charset="0"/>
                        </a:rPr>
                        <a:t>suficientes </a:t>
                      </a:r>
                      <a:r>
                        <a:rPr lang="es-PE" sz="1200" b="0" i="0" u="none" strike="noStrike" dirty="0">
                          <a:solidFill>
                            <a:schemeClr val="bg1"/>
                          </a:solidFill>
                          <a:effectLst/>
                          <a:latin typeface="Times New Roman" panose="02020603050405020304" pitchFamily="18" charset="0"/>
                          <a:cs typeface="Times New Roman" panose="02020603050405020304" pitchFamily="18" charset="0"/>
                        </a:rPr>
                        <a:t>se hayan implementado para reducir el índice de riesgo a R3 o menos si es posible. La aprobación de la Administración Superior de las acciones de mitigación de riesgo y la aceptabilidad se requiere antes del comienzo de la operación afectada.</a:t>
                      </a:r>
                    </a:p>
                  </a:txBody>
                  <a:tcPr marL="0" marR="0" marT="0" marB="0" anchor="ctr">
                    <a:solidFill>
                      <a:srgbClr val="FF0000"/>
                    </a:solidFill>
                  </a:tcPr>
                </a:tc>
                <a:extLst>
                  <a:ext uri="{0D108BD9-81ED-4DB2-BD59-A6C34878D82A}">
                    <a16:rowId xmlns:a16="http://schemas.microsoft.com/office/drawing/2014/main" val="10002"/>
                  </a:ext>
                </a:extLst>
              </a:tr>
              <a:tr h="368544">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Catastrófico (5)</a:t>
                      </a:r>
                    </a:p>
                  </a:txBody>
                  <a:tcPr marL="0" marR="0" marT="0" marB="0" anchor="ctr">
                    <a:solidFill>
                      <a:srgbClr val="FF0000"/>
                    </a:solidFill>
                  </a:tcPr>
                </a:tc>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Probable / Ocasional (D)</a:t>
                      </a:r>
                    </a:p>
                  </a:txBody>
                  <a:tcPr marL="0" marR="0" marT="0" marB="0" anchor="ctr">
                    <a:solidFill>
                      <a:srgbClr val="FF0000"/>
                    </a:solidFill>
                  </a:tcPr>
                </a:tc>
                <a:tc>
                  <a:txBody>
                    <a:bodyPr/>
                    <a:lstStyle/>
                    <a:p>
                      <a:pPr algn="ctr"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5D</a:t>
                      </a:r>
                    </a:p>
                  </a:txBody>
                  <a:tcPr marL="0" marR="0" marT="0" marB="0" anchor="ctr">
                    <a:solidFill>
                      <a:srgbClr val="FF00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3"/>
                  </a:ext>
                </a:extLst>
              </a:tr>
              <a:tr h="368544">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Grave (4)</a:t>
                      </a:r>
                    </a:p>
                  </a:txBody>
                  <a:tcPr marL="0" marR="0" marT="0" marB="0" anchor="ctr">
                    <a:solidFill>
                      <a:srgbClr val="FF0000"/>
                    </a:solidFill>
                  </a:tcPr>
                </a:tc>
                <a:tc>
                  <a:txBody>
                    <a:bodyPr/>
                    <a:lstStyle/>
                    <a:p>
                      <a:pPr marL="53975" indent="0" algn="l"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Seguro / Frecuente (E) </a:t>
                      </a:r>
                    </a:p>
                  </a:txBody>
                  <a:tcPr marL="0" marR="0" marT="0" marB="0" anchor="ctr">
                    <a:solidFill>
                      <a:srgbClr val="FF0000"/>
                    </a:solidFill>
                  </a:tcPr>
                </a:tc>
                <a:tc>
                  <a:txBody>
                    <a:bodyPr/>
                    <a:lstStyle/>
                    <a:p>
                      <a:pPr algn="ctr" fontAlgn="ctr"/>
                      <a:r>
                        <a:rPr lang="es-PE" sz="1200" b="1" i="0" u="none" strike="noStrike" dirty="0">
                          <a:solidFill>
                            <a:schemeClr val="bg1"/>
                          </a:solidFill>
                          <a:effectLst/>
                          <a:latin typeface="Times New Roman" panose="02020603050405020304" pitchFamily="18" charset="0"/>
                          <a:cs typeface="Times New Roman" panose="02020603050405020304" pitchFamily="18" charset="0"/>
                        </a:rPr>
                        <a:t>4E</a:t>
                      </a:r>
                    </a:p>
                  </a:txBody>
                  <a:tcPr marL="0" marR="0" marT="0" marB="0" anchor="ctr">
                    <a:solidFill>
                      <a:srgbClr val="FF00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4"/>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Catastrófico (5)</a:t>
                      </a:r>
                    </a:p>
                  </a:txBody>
                  <a:tcPr marL="0" marR="0" marT="0" marB="0" anchor="ctr">
                    <a:solidFill>
                      <a:srgbClr val="FF99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Posible / Remoto (C)</a:t>
                      </a:r>
                    </a:p>
                  </a:txBody>
                  <a:tcPr marL="0" marR="0" marT="0" marB="0" anchor="ctr">
                    <a:solidFill>
                      <a:srgbClr val="FF99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5C</a:t>
                      </a:r>
                    </a:p>
                  </a:txBody>
                  <a:tcPr marL="0" marR="0" marT="0" marB="0" anchor="ctr">
                    <a:solidFill>
                      <a:srgbClr val="FF9900"/>
                    </a:solidFill>
                  </a:tcPr>
                </a:tc>
                <a:tc rowSpan="3">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R2 - </a:t>
                      </a:r>
                      <a:b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b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Riesgo </a:t>
                      </a:r>
                      <a:endParaRPr lang="es-PE" sz="1200" b="1" i="0" u="none" strike="noStrike" dirty="0" smtClean="0">
                        <a:solidFill>
                          <a:schemeClr val="tx1">
                            <a:lumMod val="50000"/>
                          </a:schemeClr>
                        </a:solidFill>
                        <a:effectLst/>
                        <a:latin typeface="Times New Roman" panose="02020603050405020304" pitchFamily="18" charset="0"/>
                        <a:cs typeface="Times New Roman" panose="02020603050405020304" pitchFamily="18" charset="0"/>
                      </a:endParaRPr>
                    </a:p>
                    <a:p>
                      <a:pPr algn="ctr" fontAlgn="ctr"/>
                      <a:r>
                        <a:rPr lang="es-PE" sz="1200" b="1" i="0" u="none" strike="noStrike" dirty="0" smtClean="0">
                          <a:solidFill>
                            <a:schemeClr val="tx1">
                              <a:lumMod val="50000"/>
                            </a:schemeClr>
                          </a:solidFill>
                          <a:effectLst/>
                          <a:latin typeface="Times New Roman" panose="02020603050405020304" pitchFamily="18" charset="0"/>
                          <a:cs typeface="Times New Roman" panose="02020603050405020304" pitchFamily="18" charset="0"/>
                        </a:rPr>
                        <a:t>Alto</a:t>
                      </a:r>
                      <a:endPar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endParaRPr>
                    </a:p>
                  </a:txBody>
                  <a:tcPr marL="0" marR="0" marT="0" marB="0" anchor="ctr">
                    <a:solidFill>
                      <a:srgbClr val="FF9900"/>
                    </a:solidFill>
                  </a:tcPr>
                </a:tc>
                <a:tc rowSpan="3">
                  <a:txBody>
                    <a:bodyPr/>
                    <a:lstStyle/>
                    <a:p>
                      <a:pPr marL="53975" indent="0" algn="l" fontAlgn="ctr"/>
                      <a:r>
                        <a:rPr lang="es-PE" sz="1200" b="1" i="0" u="none" strike="noStrike" dirty="0" smtClean="0">
                          <a:solidFill>
                            <a:schemeClr val="tx1">
                              <a:lumMod val="50000"/>
                            </a:schemeClr>
                          </a:solidFill>
                          <a:effectLst/>
                          <a:latin typeface="Times New Roman" panose="02020603050405020304" pitchFamily="18" charset="0"/>
                          <a:cs typeface="Times New Roman" panose="02020603050405020304" pitchFamily="18" charset="0"/>
                        </a:rPr>
                        <a:t>ADVERTENCIA. </a:t>
                      </a:r>
                      <a: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t/>
                      </a:r>
                      <a:b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br>
                      <a: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t>Asegúrese de que la evaluación de riesgos se ha </a:t>
                      </a:r>
                      <a:r>
                        <a:rPr lang="es-PE" sz="1200" b="0" i="0" u="none" strike="noStrike" dirty="0" smtClean="0">
                          <a:solidFill>
                            <a:schemeClr val="tx1">
                              <a:lumMod val="50000"/>
                            </a:schemeClr>
                          </a:solidFill>
                          <a:effectLst/>
                          <a:latin typeface="Times New Roman" panose="02020603050405020304" pitchFamily="18" charset="0"/>
                          <a:cs typeface="Times New Roman" panose="02020603050405020304" pitchFamily="18" charset="0"/>
                        </a:rPr>
                        <a:t>completado satisfactoriamente </a:t>
                      </a:r>
                      <a: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t>y que los controles preventivos declarados están implementados. Aprobación de la evaluación de riesgos por parte de la administración superior antes del inicio de la operación o proceso. </a:t>
                      </a:r>
                    </a:p>
                  </a:txBody>
                  <a:tcPr marL="0" marR="0" marT="0" marB="0" anchor="ctr">
                    <a:solidFill>
                      <a:srgbClr val="FF9900"/>
                    </a:solidFill>
                  </a:tcPr>
                </a:tc>
                <a:extLst>
                  <a:ext uri="{0D108BD9-81ED-4DB2-BD59-A6C34878D82A}">
                    <a16:rowId xmlns:a16="http://schemas.microsoft.com/office/drawing/2014/main" val="10005"/>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Grave (4)</a:t>
                      </a:r>
                    </a:p>
                  </a:txBody>
                  <a:tcPr marL="0" marR="0" marT="0" marB="0" anchor="ctr">
                    <a:solidFill>
                      <a:srgbClr val="FF99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Probable / Ocasional (D)</a:t>
                      </a:r>
                    </a:p>
                  </a:txBody>
                  <a:tcPr marL="0" marR="0" marT="0" marB="0" anchor="ctr">
                    <a:solidFill>
                      <a:srgbClr val="FF99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4D</a:t>
                      </a:r>
                    </a:p>
                  </a:txBody>
                  <a:tcPr marL="0" marR="0" marT="0" marB="0" anchor="ctr">
                    <a:solidFill>
                      <a:srgbClr val="FF99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6"/>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Moderado (3)</a:t>
                      </a:r>
                    </a:p>
                  </a:txBody>
                  <a:tcPr marL="0" marR="0" marT="0" marB="0" anchor="ctr">
                    <a:solidFill>
                      <a:srgbClr val="FF99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Seguro / Frecuente (E) </a:t>
                      </a:r>
                    </a:p>
                  </a:txBody>
                  <a:tcPr marL="0" marR="0" marT="0" marB="0" anchor="ctr">
                    <a:solidFill>
                      <a:srgbClr val="FF99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3E</a:t>
                      </a:r>
                    </a:p>
                  </a:txBody>
                  <a:tcPr marL="0" marR="0" marT="0" marB="0" anchor="ctr">
                    <a:solidFill>
                      <a:srgbClr val="FF99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7"/>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Catastrófico (5)</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Poco Probable / Improbable (B)</a:t>
                      </a:r>
                    </a:p>
                  </a:txBody>
                  <a:tcPr marL="0" marR="0" marT="0" marB="0" anchor="ctr">
                    <a:solidFill>
                      <a:srgbClr val="FFFF00"/>
                    </a:solidFill>
                  </a:tcPr>
                </a:tc>
                <a:tc>
                  <a:txBody>
                    <a:bodyPr/>
                    <a:lstStyle/>
                    <a:p>
                      <a:pPr algn="ctr" fontAlgn="ctr"/>
                      <a:r>
                        <a:rPr lang="es-PE" sz="1200" b="1" i="0" u="none" strike="noStrike">
                          <a:solidFill>
                            <a:schemeClr val="tx1">
                              <a:lumMod val="50000"/>
                            </a:schemeClr>
                          </a:solidFill>
                          <a:effectLst/>
                          <a:latin typeface="Times New Roman" panose="02020603050405020304" pitchFamily="18" charset="0"/>
                          <a:cs typeface="Times New Roman" panose="02020603050405020304" pitchFamily="18" charset="0"/>
                        </a:rPr>
                        <a:t>5B</a:t>
                      </a:r>
                    </a:p>
                  </a:txBody>
                  <a:tcPr marL="0" marR="0" marT="0" marB="0" anchor="ctr">
                    <a:solidFill>
                      <a:srgbClr val="FFFF00"/>
                    </a:solidFill>
                  </a:tcPr>
                </a:tc>
                <a:tc rowSpan="9">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R3 - Riesgo Moderado</a:t>
                      </a:r>
                    </a:p>
                  </a:txBody>
                  <a:tcPr marL="0" marR="0" marT="0" marB="0" anchor="ctr">
                    <a:solidFill>
                      <a:srgbClr val="FFFF00"/>
                    </a:solidFill>
                  </a:tcPr>
                </a:tc>
                <a:tc rowSpan="9">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PRECAUCIÓN</a:t>
                      </a:r>
                      <a: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t>. </a:t>
                      </a:r>
                      <a:b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br>
                      <a:r>
                        <a:rPr lang="es-PE" sz="1200" b="0" i="0" u="none" strike="noStrike" dirty="0">
                          <a:solidFill>
                            <a:schemeClr val="tx1">
                              <a:lumMod val="50000"/>
                            </a:schemeClr>
                          </a:solidFill>
                          <a:effectLst/>
                          <a:latin typeface="Times New Roman" panose="02020603050405020304" pitchFamily="18" charset="0"/>
                          <a:cs typeface="Times New Roman" panose="02020603050405020304" pitchFamily="18" charset="0"/>
                        </a:rPr>
                        <a:t>Realice o revise la mitigación de riesgos, según sea necesario. Aprobación por departamentos de la evaluación de riesgos es requerida.</a:t>
                      </a:r>
                    </a:p>
                  </a:txBody>
                  <a:tcPr marL="0" marR="0" marT="0" marB="0" anchor="ctr">
                    <a:solidFill>
                      <a:srgbClr val="FFFF00"/>
                    </a:solidFill>
                  </a:tcPr>
                </a:tc>
                <a:extLst>
                  <a:ext uri="{0D108BD9-81ED-4DB2-BD59-A6C34878D82A}">
                    <a16:rowId xmlns:a16="http://schemas.microsoft.com/office/drawing/2014/main" val="10008"/>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Catastrófico (5)</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Excepcional / Imposible (A)</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5A</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9"/>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Grave (4)</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Posible/ Remoto (C)</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4C</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0"/>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Grave (4)</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Poco Probable / Improbable (B)</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4B</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1"/>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Moderado (3)</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Probable / Ocasional (D)</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3D</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2"/>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Moderado (3)</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Posible/ Remoto (C)</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3C</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3"/>
                  </a:ext>
                </a:extLst>
              </a:tr>
              <a:tr h="368544">
                <a:tc>
                  <a:txBody>
                    <a:bodyPr/>
                    <a:lstStyle/>
                    <a:p>
                      <a:pPr marL="53975" indent="0" algn="l" fontAlgn="b"/>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Leve (2)</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Seguro / Frecuente (E) </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2E</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4"/>
                  </a:ext>
                </a:extLst>
              </a:tr>
              <a:tr h="368544">
                <a:tc>
                  <a:txBody>
                    <a:bodyPr/>
                    <a:lstStyle/>
                    <a:p>
                      <a:pPr marL="53975" indent="0" algn="l" fontAlgn="b"/>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Leve (2)</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Probable / Ocasional (D)</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2D</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5"/>
                  </a:ext>
                </a:extLst>
              </a:tr>
              <a:tr h="368544">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Insignificante (1)</a:t>
                      </a:r>
                    </a:p>
                  </a:txBody>
                  <a:tcPr marL="0" marR="0" marT="0" marB="0" anchor="ctr">
                    <a:solidFill>
                      <a:srgbClr val="FFFF00"/>
                    </a:solidFill>
                  </a:tcPr>
                </a:tc>
                <a:tc>
                  <a:txBody>
                    <a:bodyPr/>
                    <a:lstStyle/>
                    <a:p>
                      <a:pPr marL="53975" indent="0" algn="l"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Seguro / Frecuente (E) </a:t>
                      </a:r>
                    </a:p>
                  </a:txBody>
                  <a:tcPr marL="0" marR="0" marT="0" marB="0" anchor="ctr">
                    <a:solidFill>
                      <a:srgbClr val="FFFF00"/>
                    </a:solidFill>
                  </a:tcPr>
                </a:tc>
                <a:tc>
                  <a:txBody>
                    <a:bodyPr/>
                    <a:lstStyle/>
                    <a:p>
                      <a:pPr algn="ctr" fontAlgn="ctr"/>
                      <a:r>
                        <a:rPr lang="es-PE" sz="1200" b="1" i="0" u="none" strike="noStrike" dirty="0">
                          <a:solidFill>
                            <a:schemeClr val="tx1">
                              <a:lumMod val="50000"/>
                            </a:schemeClr>
                          </a:solidFill>
                          <a:effectLst/>
                          <a:latin typeface="Times New Roman" panose="02020603050405020304" pitchFamily="18" charset="0"/>
                          <a:cs typeface="Times New Roman" panose="02020603050405020304" pitchFamily="18" charset="0"/>
                        </a:rPr>
                        <a:t>1E</a:t>
                      </a:r>
                    </a:p>
                  </a:txBody>
                  <a:tcPr marL="0" marR="0" marT="0" marB="0" anchor="ctr">
                    <a:solidFill>
                      <a:srgbClr val="FFFF0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9201688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9"/>
          <p:cNvSpPr txBox="1">
            <a:spLocks/>
          </p:cNvSpPr>
          <p:nvPr/>
        </p:nvSpPr>
        <p:spPr>
          <a:xfrm>
            <a:off x="1866901" y="1"/>
            <a:ext cx="8489857" cy="374935"/>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PE" sz="2400" b="1" i="1">
                <a:solidFill>
                  <a:srgbClr val="404040"/>
                </a:solidFill>
                <a:latin typeface="Georgia"/>
                <a:cs typeface="Georgia"/>
              </a:rPr>
              <a:t>Tabla de tolerabilidad de riesgos</a:t>
            </a:r>
            <a:endParaRPr lang="es-PE" sz="2400" b="1" i="1" dirty="0">
              <a:solidFill>
                <a:srgbClr val="404040"/>
              </a:solidFill>
              <a:latin typeface="Georgia"/>
              <a:cs typeface="Georgia"/>
            </a:endParaRPr>
          </a:p>
        </p:txBody>
      </p:sp>
      <p:graphicFrame>
        <p:nvGraphicFramePr>
          <p:cNvPr id="5" name="Table 301"/>
          <p:cNvGraphicFramePr/>
          <p:nvPr>
            <p:extLst/>
          </p:nvPr>
        </p:nvGraphicFramePr>
        <p:xfrm>
          <a:off x="1632854" y="487256"/>
          <a:ext cx="8948059" cy="6269147"/>
        </p:xfrm>
        <a:graphic>
          <a:graphicData uri="http://schemas.openxmlformats.org/drawingml/2006/table">
            <a:tbl>
              <a:tblPr firstRow="1" firstCol="1" bandRow="1">
                <a:tableStyleId>{5940675A-B579-460E-94D1-54222C63F5DA}</a:tableStyleId>
              </a:tblPr>
              <a:tblGrid>
                <a:gridCol w="1262747">
                  <a:extLst>
                    <a:ext uri="{9D8B030D-6E8A-4147-A177-3AD203B41FA5}">
                      <a16:colId xmlns:a16="http://schemas.microsoft.com/office/drawing/2014/main" val="20000"/>
                    </a:ext>
                  </a:extLst>
                </a:gridCol>
                <a:gridCol w="1632857">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211943">
                  <a:extLst>
                    <a:ext uri="{9D8B030D-6E8A-4147-A177-3AD203B41FA5}">
                      <a16:colId xmlns:a16="http://schemas.microsoft.com/office/drawing/2014/main" val="20003"/>
                    </a:ext>
                  </a:extLst>
                </a:gridCol>
                <a:gridCol w="4078512">
                  <a:extLst>
                    <a:ext uri="{9D8B030D-6E8A-4147-A177-3AD203B41FA5}">
                      <a16:colId xmlns:a16="http://schemas.microsoft.com/office/drawing/2014/main" val="20004"/>
                    </a:ext>
                  </a:extLst>
                </a:gridCol>
              </a:tblGrid>
              <a:tr h="585595">
                <a:tc gridSpan="2">
                  <a:txBody>
                    <a:bodyPr/>
                    <a:lstStyle/>
                    <a:p>
                      <a:pPr lvl="0" algn="ctr">
                        <a:defRPr b="0" i="0">
                          <a:solidFill>
                            <a:srgbClr val="000000"/>
                          </a:solidFill>
                        </a:defRPr>
                      </a:pPr>
                      <a:r>
                        <a:rPr lang="es-PE" sz="1400" b="1" dirty="0" smtClean="0">
                          <a:solidFill>
                            <a:schemeClr val="tx1">
                              <a:lumMod val="50000"/>
                            </a:schemeClr>
                          </a:solidFill>
                          <a:latin typeface="Times New Roman" panose="02020603050405020304" pitchFamily="18" charset="0"/>
                          <a:ea typeface="Open Sans"/>
                          <a:cs typeface="Times New Roman" panose="02020603050405020304" pitchFamily="18" charset="0"/>
                        </a:rPr>
                        <a:t>Descripción de Índice de Riesgo (Gravedad X Probabilidad)</a:t>
                      </a:r>
                      <a:endParaRPr sz="140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1">
                        <a:lumMod val="85000"/>
                      </a:schemeClr>
                    </a:solidFill>
                  </a:tcPr>
                </a:tc>
                <a:tc hMerge="1">
                  <a:txBody>
                    <a:bodyPr/>
                    <a:lstStyle/>
                    <a:p>
                      <a:pPr lvl="0" algn="ctr">
                        <a:defRPr b="0" i="0">
                          <a:solidFill>
                            <a:srgbClr val="000000"/>
                          </a:solidFill>
                        </a:defRPr>
                      </a:pPr>
                      <a:endParaRPr sz="105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tc>
                <a:tc rowSpan="2">
                  <a:txBody>
                    <a:bodyPr/>
                    <a:lstStyle/>
                    <a:p>
                      <a:pPr lvl="0" algn="ctr">
                        <a:defRPr b="0" i="0">
                          <a:solidFill>
                            <a:srgbClr val="000000"/>
                          </a:solidFill>
                        </a:defRPr>
                      </a:pPr>
                      <a:r>
                        <a:rPr lang="es-PE" sz="1400" b="1" dirty="0" smtClean="0">
                          <a:solidFill>
                            <a:schemeClr val="tx1">
                              <a:lumMod val="50000"/>
                            </a:schemeClr>
                          </a:solidFill>
                          <a:latin typeface="Times New Roman" panose="02020603050405020304" pitchFamily="18" charset="0"/>
                          <a:ea typeface="Open Sans"/>
                          <a:cs typeface="Times New Roman" panose="02020603050405020304" pitchFamily="18" charset="0"/>
                        </a:rPr>
                        <a:t>Índice de Riesgo #</a:t>
                      </a:r>
                      <a:endParaRPr sz="140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1">
                        <a:lumMod val="85000"/>
                      </a:schemeClr>
                    </a:solidFill>
                  </a:tcPr>
                </a:tc>
                <a:tc rowSpan="2">
                  <a:txBody>
                    <a:bodyPr/>
                    <a:lstStyle/>
                    <a:p>
                      <a:pPr algn="ctr" fontAlgn="ctr"/>
                      <a:r>
                        <a:rPr lang="es-PE" sz="1400" b="1" i="0" u="none" strike="noStrike" dirty="0" smtClean="0">
                          <a:solidFill>
                            <a:srgbClr val="000000"/>
                          </a:solidFill>
                          <a:effectLst/>
                          <a:latin typeface="Times New Roman" panose="02020603050405020304" pitchFamily="18" charset="0"/>
                          <a:cs typeface="Times New Roman" panose="02020603050405020304" pitchFamily="18" charset="0"/>
                        </a:rPr>
                        <a:t>Nivel </a:t>
                      </a:r>
                      <a:r>
                        <a:rPr lang="es-PE" sz="1400" b="1" i="0" u="none" strike="noStrike" dirty="0">
                          <a:solidFill>
                            <a:srgbClr val="000000"/>
                          </a:solidFill>
                          <a:effectLst/>
                          <a:latin typeface="Times New Roman" panose="02020603050405020304" pitchFamily="18" charset="0"/>
                          <a:cs typeface="Times New Roman" panose="02020603050405020304" pitchFamily="18" charset="0"/>
                        </a:rPr>
                        <a:t>de Riesgo</a:t>
                      </a:r>
                    </a:p>
                  </a:txBody>
                  <a:tcPr marL="0" marR="0" marT="0" marB="0" anchor="ctr">
                    <a:solidFill>
                      <a:schemeClr val="bg1">
                        <a:lumMod val="85000"/>
                      </a:schemeClr>
                    </a:solidFill>
                  </a:tcPr>
                </a:tc>
                <a:tc rowSpan="2">
                  <a:txBody>
                    <a:bodyPr/>
                    <a:lstStyle/>
                    <a:p>
                      <a:pPr algn="ctr" fontAlgn="ctr"/>
                      <a:r>
                        <a:rPr lang="es-PE" sz="1400" b="1" i="0" u="none" strike="noStrike" dirty="0">
                          <a:solidFill>
                            <a:srgbClr val="000000"/>
                          </a:solidFill>
                          <a:effectLst/>
                          <a:latin typeface="Times New Roman" panose="02020603050405020304" pitchFamily="18" charset="0"/>
                          <a:cs typeface="Times New Roman" panose="02020603050405020304" pitchFamily="18" charset="0"/>
                        </a:rPr>
                        <a:t>Tolerabilidad del Riesgo / Acción (Guía)</a:t>
                      </a:r>
                    </a:p>
                  </a:txBody>
                  <a:tcPr marL="0" marR="0" marT="0" marB="0" anchor="ctr">
                    <a:solidFill>
                      <a:schemeClr val="bg1">
                        <a:lumMod val="85000"/>
                      </a:schemeClr>
                    </a:solidFill>
                  </a:tcPr>
                </a:tc>
                <a:extLst>
                  <a:ext uri="{0D108BD9-81ED-4DB2-BD59-A6C34878D82A}">
                    <a16:rowId xmlns:a16="http://schemas.microsoft.com/office/drawing/2014/main" val="10000"/>
                  </a:ext>
                </a:extLst>
              </a:tr>
              <a:tr h="448842">
                <a:tc>
                  <a:txBody>
                    <a:bodyPr/>
                    <a:lstStyle/>
                    <a:p>
                      <a:pPr lvl="0" algn="ctr">
                        <a:defRPr b="0" i="0">
                          <a:solidFill>
                            <a:srgbClr val="000000"/>
                          </a:solidFill>
                        </a:defRPr>
                      </a:pPr>
                      <a:r>
                        <a:rPr lang="es-PE" sz="1400" b="1" dirty="0" smtClean="0">
                          <a:solidFill>
                            <a:schemeClr val="tx1">
                              <a:lumMod val="50000"/>
                            </a:schemeClr>
                          </a:solidFill>
                          <a:latin typeface="Times New Roman" panose="02020603050405020304" pitchFamily="18" charset="0"/>
                          <a:ea typeface="Open Sans"/>
                          <a:cs typeface="Times New Roman" panose="02020603050405020304" pitchFamily="18" charset="0"/>
                        </a:rPr>
                        <a:t>GRAVEDAD</a:t>
                      </a:r>
                      <a:endParaRPr sz="1400" b="1" dirty="0">
                        <a:solidFill>
                          <a:schemeClr val="tx1">
                            <a:lumMod val="50000"/>
                          </a:schemeClr>
                        </a:solidFill>
                        <a:latin typeface="Times New Roman" panose="02020603050405020304" pitchFamily="18" charset="0"/>
                        <a:ea typeface="Open Sans"/>
                        <a:cs typeface="Times New Roman" panose="02020603050405020304" pitchFamily="18" charset="0"/>
                      </a:endParaRPr>
                    </a:p>
                  </a:txBody>
                  <a:tcPr marL="23813" marR="23813" marT="31751" marB="31751" anchor="ctr" horzOverflow="overflow">
                    <a:solidFill>
                      <a:schemeClr val="bg1">
                        <a:lumMod val="85000"/>
                      </a:schemeClr>
                    </a:solidFill>
                  </a:tcPr>
                </a:tc>
                <a:tc>
                  <a:txBody>
                    <a:bodyPr/>
                    <a:lstStyle/>
                    <a:p>
                      <a:pPr algn="ctr"/>
                      <a:r>
                        <a:rPr lang="es-PE" sz="1400" b="1" dirty="0" smtClean="0">
                          <a:solidFill>
                            <a:schemeClr val="tx1">
                              <a:lumMod val="50000"/>
                            </a:schemeClr>
                          </a:solidFill>
                          <a:latin typeface="Times New Roman" panose="02020603050405020304" pitchFamily="18" charset="0"/>
                          <a:cs typeface="Times New Roman" panose="02020603050405020304" pitchFamily="18" charset="0"/>
                        </a:rPr>
                        <a:t>PROBABILIDAD</a:t>
                      </a:r>
                      <a:endParaRPr lang="es-PE" sz="1400" b="1" dirty="0">
                        <a:solidFill>
                          <a:schemeClr val="tx1">
                            <a:lumMod val="50000"/>
                          </a:schemeClr>
                        </a:solidFill>
                        <a:latin typeface="Times New Roman" panose="02020603050405020304" pitchFamily="18" charset="0"/>
                        <a:cs typeface="Times New Roman" panose="02020603050405020304" pitchFamily="18" charset="0"/>
                      </a:endParaRPr>
                    </a:p>
                  </a:txBody>
                  <a:tcPr marL="23813" marR="23813" marT="31751" marB="31751" anchor="ctr" horzOverflow="overflow">
                    <a:solidFill>
                      <a:schemeClr val="bg1">
                        <a:lumMod val="85000"/>
                      </a:schemeClr>
                    </a:solidFill>
                  </a:tcPr>
                </a:tc>
                <a:tc vMerge="1">
                  <a:txBody>
                    <a:bodyPr/>
                    <a:lstStyle/>
                    <a:p>
                      <a:pPr algn="ctr"/>
                      <a:endParaRPr lang="es-PE" sz="1050" dirty="0">
                        <a:solidFill>
                          <a:schemeClr val="tx1">
                            <a:lumMod val="50000"/>
                          </a:schemeClr>
                        </a:solidFill>
                        <a:latin typeface="Times New Roman" panose="02020603050405020304" pitchFamily="18" charset="0"/>
                        <a:cs typeface="Times New Roman" panose="02020603050405020304" pitchFamily="18" charset="0"/>
                      </a:endParaRPr>
                    </a:p>
                  </a:txBody>
                  <a:tcPr marL="0" marR="0" marT="0" marB="0" anchor="ct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1"/>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Grave (4)</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Excepcional / Imposible (A)</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4A</a:t>
                      </a:r>
                    </a:p>
                  </a:txBody>
                  <a:tcPr marL="0" marR="0" marT="0" marB="0" anchor="ctr">
                    <a:solidFill>
                      <a:srgbClr val="00B050"/>
                    </a:solidFill>
                  </a:tcPr>
                </a:tc>
                <a:tc rowSpan="7">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R4 - </a:t>
                      </a:r>
                      <a:br>
                        <a:rPr lang="es-PE" sz="1400" b="1" i="0" u="none" strike="noStrike" dirty="0">
                          <a:solidFill>
                            <a:schemeClr val="bg1"/>
                          </a:solidFill>
                          <a:effectLst/>
                          <a:latin typeface="Times New Roman" panose="02020603050405020304" pitchFamily="18" charset="0"/>
                          <a:cs typeface="Times New Roman" panose="02020603050405020304" pitchFamily="18" charset="0"/>
                        </a:rPr>
                      </a:br>
                      <a:r>
                        <a:rPr lang="es-PE" sz="1400" b="1" i="0" u="none" strike="noStrike" dirty="0">
                          <a:solidFill>
                            <a:schemeClr val="bg1"/>
                          </a:solidFill>
                          <a:effectLst/>
                          <a:latin typeface="Times New Roman" panose="02020603050405020304" pitchFamily="18" charset="0"/>
                          <a:cs typeface="Times New Roman" panose="02020603050405020304" pitchFamily="18" charset="0"/>
                        </a:rPr>
                        <a:t>Riesgo </a:t>
                      </a:r>
                      <a:endParaRPr lang="es-PE" sz="1400" b="1" i="0" u="none" strike="noStrike" dirty="0" smtClean="0">
                        <a:solidFill>
                          <a:schemeClr val="bg1"/>
                        </a:solidFill>
                        <a:effectLst/>
                        <a:latin typeface="Times New Roman" panose="02020603050405020304" pitchFamily="18" charset="0"/>
                        <a:cs typeface="Times New Roman" panose="02020603050405020304" pitchFamily="18" charset="0"/>
                      </a:endParaRPr>
                    </a:p>
                    <a:p>
                      <a:pPr algn="ctr" fontAlgn="ctr"/>
                      <a:r>
                        <a:rPr lang="es-PE" sz="1400" b="1" i="0" u="none" strike="noStrike" dirty="0" smtClean="0">
                          <a:solidFill>
                            <a:schemeClr val="bg1"/>
                          </a:solidFill>
                          <a:effectLst/>
                          <a:latin typeface="Times New Roman" panose="02020603050405020304" pitchFamily="18" charset="0"/>
                          <a:cs typeface="Times New Roman" panose="02020603050405020304" pitchFamily="18" charset="0"/>
                        </a:rPr>
                        <a:t>Bajo</a:t>
                      </a:r>
                      <a:endParaRPr lang="es-PE"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solidFill>
                      <a:srgbClr val="00B050"/>
                    </a:solidFill>
                  </a:tcPr>
                </a:tc>
                <a:tc rowSpan="7">
                  <a:txBody>
                    <a:bodyPr/>
                    <a:lstStyle/>
                    <a:p>
                      <a:pPr marL="180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REVISIÓN. </a:t>
                      </a:r>
                      <a:r>
                        <a:rPr lang="es-PE" sz="1400" b="0" i="0" u="none" strike="noStrike" dirty="0">
                          <a:solidFill>
                            <a:schemeClr val="bg1"/>
                          </a:solidFill>
                          <a:effectLst/>
                          <a:latin typeface="Times New Roman" panose="02020603050405020304" pitchFamily="18" charset="0"/>
                          <a:cs typeface="Times New Roman" panose="02020603050405020304" pitchFamily="18" charset="0"/>
                        </a:rPr>
                        <a:t/>
                      </a:r>
                      <a:br>
                        <a:rPr lang="es-PE" sz="1400" b="0" i="0" u="none" strike="noStrike" dirty="0">
                          <a:solidFill>
                            <a:schemeClr val="bg1"/>
                          </a:solidFill>
                          <a:effectLst/>
                          <a:latin typeface="Times New Roman" panose="02020603050405020304" pitchFamily="18" charset="0"/>
                          <a:cs typeface="Times New Roman" panose="02020603050405020304" pitchFamily="18" charset="0"/>
                        </a:rPr>
                      </a:br>
                      <a:r>
                        <a:rPr lang="es-PE" sz="1400" b="0" i="0" u="none" strike="noStrike" dirty="0">
                          <a:solidFill>
                            <a:schemeClr val="bg1"/>
                          </a:solidFill>
                          <a:effectLst/>
                          <a:latin typeface="Times New Roman" panose="02020603050405020304" pitchFamily="18" charset="0"/>
                          <a:cs typeface="Times New Roman" panose="02020603050405020304" pitchFamily="18" charset="0"/>
                        </a:rPr>
                        <a:t>La mitigación o revisión de riesgos es opcional.</a:t>
                      </a:r>
                    </a:p>
                  </a:txBody>
                  <a:tcPr marL="0" marR="0" marT="0" marB="0" anchor="ctr">
                    <a:solidFill>
                      <a:srgbClr val="00B050"/>
                    </a:solidFill>
                  </a:tcPr>
                </a:tc>
                <a:extLst>
                  <a:ext uri="{0D108BD9-81ED-4DB2-BD59-A6C34878D82A}">
                    <a16:rowId xmlns:a16="http://schemas.microsoft.com/office/drawing/2014/main" val="10002"/>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Moderado (3)</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Poco Probable / Improbable (B)</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3B</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3"/>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Moderado (3)</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Excepcional / Imposible (A)</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3A</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4"/>
                  </a:ext>
                </a:extLst>
              </a:tr>
              <a:tr h="523471">
                <a:tc>
                  <a:txBody>
                    <a:bodyPr/>
                    <a:lstStyle/>
                    <a:p>
                      <a:pPr marL="53975" indent="0" algn="l" fontAlgn="b"/>
                      <a:r>
                        <a:rPr lang="es-PE" sz="1400" b="1" i="0" u="none" strike="noStrike" dirty="0">
                          <a:solidFill>
                            <a:schemeClr val="bg1"/>
                          </a:solidFill>
                          <a:effectLst/>
                          <a:latin typeface="Times New Roman" panose="02020603050405020304" pitchFamily="18" charset="0"/>
                          <a:cs typeface="Times New Roman" panose="02020603050405020304" pitchFamily="18" charset="0"/>
                        </a:rPr>
                        <a:t>Leve (2)</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Posible/ Remoto (C)</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2C</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5"/>
                  </a:ext>
                </a:extLst>
              </a:tr>
              <a:tr h="523471">
                <a:tc>
                  <a:txBody>
                    <a:bodyPr/>
                    <a:lstStyle/>
                    <a:p>
                      <a:pPr marL="53975" indent="0" algn="l" fontAlgn="b"/>
                      <a:r>
                        <a:rPr lang="es-PE" sz="1400" b="1" i="0" u="none" strike="noStrike" dirty="0">
                          <a:solidFill>
                            <a:schemeClr val="bg1"/>
                          </a:solidFill>
                          <a:effectLst/>
                          <a:latin typeface="Times New Roman" panose="02020603050405020304" pitchFamily="18" charset="0"/>
                          <a:cs typeface="Times New Roman" panose="02020603050405020304" pitchFamily="18" charset="0"/>
                        </a:rPr>
                        <a:t>Leve (2)</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Poco Probable / Improbable (B)</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2B</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6"/>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Insignificante (1)</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Probable / Ocasional (D)</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1D</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7"/>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Insignificante (1)</a:t>
                      </a:r>
                    </a:p>
                  </a:txBody>
                  <a:tcPr marL="0" marR="0" marT="0" marB="0" anchor="ctr">
                    <a:solidFill>
                      <a:srgbClr val="00B050"/>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Posible/ Remoto (C)</a:t>
                      </a:r>
                    </a:p>
                  </a:txBody>
                  <a:tcPr marL="0" marR="0" marT="0" marB="0" anchor="ctr">
                    <a:solidFill>
                      <a:srgbClr val="00B050"/>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1C</a:t>
                      </a:r>
                    </a:p>
                  </a:txBody>
                  <a:tcPr marL="0" marR="0" marT="0" marB="0" anchor="ctr">
                    <a:solidFill>
                      <a:srgbClr val="00B050"/>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8"/>
                  </a:ext>
                </a:extLst>
              </a:tr>
              <a:tr h="523471">
                <a:tc>
                  <a:txBody>
                    <a:bodyPr/>
                    <a:lstStyle/>
                    <a:p>
                      <a:pPr marL="53975" indent="0" algn="l" fontAlgn="b"/>
                      <a:r>
                        <a:rPr lang="es-PE" sz="1400" b="1" i="0" u="none" strike="noStrike" dirty="0">
                          <a:solidFill>
                            <a:schemeClr val="bg1"/>
                          </a:solidFill>
                          <a:effectLst/>
                          <a:latin typeface="Times New Roman" panose="02020603050405020304" pitchFamily="18" charset="0"/>
                          <a:cs typeface="Times New Roman" panose="02020603050405020304" pitchFamily="18" charset="0"/>
                        </a:rPr>
                        <a:t>Leve (2)</a:t>
                      </a:r>
                    </a:p>
                  </a:txBody>
                  <a:tcPr marL="0" marR="0" marT="0" marB="0" anchor="ctr">
                    <a:solidFill>
                      <a:schemeClr val="accent6"/>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Excepcional / Imposible (A)</a:t>
                      </a:r>
                    </a:p>
                  </a:txBody>
                  <a:tcPr marL="0" marR="0" marT="0" marB="0" anchor="ctr">
                    <a:solidFill>
                      <a:schemeClr val="accent6"/>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2A</a:t>
                      </a:r>
                    </a:p>
                  </a:txBody>
                  <a:tcPr marL="0" marR="0" marT="0" marB="0" anchor="ctr">
                    <a:solidFill>
                      <a:schemeClr val="accent6"/>
                    </a:solidFill>
                  </a:tcPr>
                </a:tc>
                <a:tc rowSpan="3">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R5 - </a:t>
                      </a:r>
                      <a:br>
                        <a:rPr lang="es-PE" sz="1400" b="1" i="0" u="none" strike="noStrike" dirty="0">
                          <a:solidFill>
                            <a:schemeClr val="bg1"/>
                          </a:solidFill>
                          <a:effectLst/>
                          <a:latin typeface="Times New Roman" panose="02020603050405020304" pitchFamily="18" charset="0"/>
                          <a:cs typeface="Times New Roman" panose="02020603050405020304" pitchFamily="18" charset="0"/>
                        </a:rPr>
                      </a:br>
                      <a:r>
                        <a:rPr lang="es-PE" sz="1400" b="1" i="0" u="none" strike="noStrike" dirty="0">
                          <a:solidFill>
                            <a:schemeClr val="bg1"/>
                          </a:solidFill>
                          <a:effectLst/>
                          <a:latin typeface="Times New Roman" panose="02020603050405020304" pitchFamily="18" charset="0"/>
                          <a:cs typeface="Times New Roman" panose="02020603050405020304" pitchFamily="18" charset="0"/>
                        </a:rPr>
                        <a:t>Riesgo Insignificante</a:t>
                      </a:r>
                    </a:p>
                  </a:txBody>
                  <a:tcPr marL="0" marR="0" marT="0" marB="0" anchor="ctr">
                    <a:solidFill>
                      <a:schemeClr val="accent6"/>
                    </a:solidFill>
                  </a:tcPr>
                </a:tc>
                <a:tc rowSpan="3">
                  <a:txBody>
                    <a:bodyPr/>
                    <a:lstStyle/>
                    <a:p>
                      <a:pPr marL="180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NINGUNA ACCIÓN ES REQUERIDA. </a:t>
                      </a:r>
                      <a:r>
                        <a:rPr lang="es-PE" sz="1400" b="0" i="0" u="none" strike="noStrike" dirty="0">
                          <a:solidFill>
                            <a:schemeClr val="bg1"/>
                          </a:solidFill>
                          <a:effectLst/>
                          <a:latin typeface="Times New Roman" panose="02020603050405020304" pitchFamily="18" charset="0"/>
                          <a:cs typeface="Times New Roman" panose="02020603050405020304" pitchFamily="18" charset="0"/>
                        </a:rPr>
                        <a:t/>
                      </a:r>
                      <a:br>
                        <a:rPr lang="es-PE" sz="1400" b="0" i="0" u="none" strike="noStrike" dirty="0">
                          <a:solidFill>
                            <a:schemeClr val="bg1"/>
                          </a:solidFill>
                          <a:effectLst/>
                          <a:latin typeface="Times New Roman" panose="02020603050405020304" pitchFamily="18" charset="0"/>
                          <a:cs typeface="Times New Roman" panose="02020603050405020304" pitchFamily="18" charset="0"/>
                        </a:rPr>
                      </a:br>
                      <a:r>
                        <a:rPr lang="es-PE" sz="1400" b="0" i="0" u="none" strike="noStrike" dirty="0">
                          <a:solidFill>
                            <a:schemeClr val="bg1"/>
                          </a:solidFill>
                          <a:effectLst/>
                          <a:latin typeface="Times New Roman" panose="02020603050405020304" pitchFamily="18" charset="0"/>
                          <a:cs typeface="Times New Roman" panose="02020603050405020304" pitchFamily="18" charset="0"/>
                        </a:rPr>
                        <a:t>Aceptable tal cual. No se necesita una mitigación de riesgos.</a:t>
                      </a:r>
                    </a:p>
                  </a:txBody>
                  <a:tcPr marL="0" marR="0" marT="0" marB="0" anchor="ctr">
                    <a:solidFill>
                      <a:schemeClr val="accent6"/>
                    </a:solidFill>
                  </a:tcPr>
                </a:tc>
                <a:extLst>
                  <a:ext uri="{0D108BD9-81ED-4DB2-BD59-A6C34878D82A}">
                    <a16:rowId xmlns:a16="http://schemas.microsoft.com/office/drawing/2014/main" val="10009"/>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Insignificante (1)</a:t>
                      </a:r>
                    </a:p>
                  </a:txBody>
                  <a:tcPr marL="0" marR="0" marT="0" marB="0" anchor="ctr">
                    <a:solidFill>
                      <a:schemeClr val="accent6"/>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Poco Probable / Improbable (B)</a:t>
                      </a:r>
                    </a:p>
                  </a:txBody>
                  <a:tcPr marL="0" marR="0" marT="0" marB="0" anchor="ctr">
                    <a:solidFill>
                      <a:schemeClr val="accent6"/>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1B</a:t>
                      </a:r>
                    </a:p>
                  </a:txBody>
                  <a:tcPr marL="0" marR="0" marT="0" marB="0" anchor="ctr">
                    <a:solidFill>
                      <a:schemeClr val="accent6"/>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0"/>
                  </a:ext>
                </a:extLst>
              </a:tr>
              <a:tr h="523471">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Insignificante (1)</a:t>
                      </a:r>
                    </a:p>
                  </a:txBody>
                  <a:tcPr marL="0" marR="0" marT="0" marB="0" anchor="ctr">
                    <a:solidFill>
                      <a:schemeClr val="accent6"/>
                    </a:solidFill>
                  </a:tcPr>
                </a:tc>
                <a:tc>
                  <a:txBody>
                    <a:bodyPr/>
                    <a:lstStyle/>
                    <a:p>
                      <a:pPr marL="53975" indent="0" algn="l"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Excepcional / Imposible (A)</a:t>
                      </a:r>
                    </a:p>
                  </a:txBody>
                  <a:tcPr marL="0" marR="0" marT="0" marB="0" anchor="ctr">
                    <a:solidFill>
                      <a:schemeClr val="accent6"/>
                    </a:solidFill>
                  </a:tcPr>
                </a:tc>
                <a:tc>
                  <a:txBody>
                    <a:bodyPr/>
                    <a:lstStyle/>
                    <a:p>
                      <a:pPr algn="ctr" fontAlgn="ctr"/>
                      <a:r>
                        <a:rPr lang="es-PE" sz="1400" b="1" i="0" u="none" strike="noStrike" dirty="0">
                          <a:solidFill>
                            <a:schemeClr val="bg1"/>
                          </a:solidFill>
                          <a:effectLst/>
                          <a:latin typeface="Times New Roman" panose="02020603050405020304" pitchFamily="18" charset="0"/>
                          <a:cs typeface="Times New Roman" panose="02020603050405020304" pitchFamily="18" charset="0"/>
                        </a:rPr>
                        <a:t>1A</a:t>
                      </a:r>
                    </a:p>
                  </a:txBody>
                  <a:tcPr marL="0" marR="0" marT="0" marB="0" anchor="ctr">
                    <a:solidFill>
                      <a:schemeClr val="accent6"/>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357514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5200" y="1"/>
            <a:ext cx="7645400" cy="461665"/>
          </a:xfrm>
          <a:prstGeom prst="rect">
            <a:avLst/>
          </a:prstGeom>
          <a:noFill/>
        </p:spPr>
        <p:txBody>
          <a:bodyPr wrap="square" rtlCol="0">
            <a:spAutoFit/>
          </a:bodyPr>
          <a:lstStyle/>
          <a:p>
            <a:pPr algn="ctr" defTabSz="457200"/>
            <a:r>
              <a:rPr lang="es-PE" sz="2400" b="1" dirty="0">
                <a:solidFill>
                  <a:srgbClr val="474747"/>
                </a:solidFill>
                <a:latin typeface="Calibri"/>
              </a:rPr>
              <a:t>Tabla de aceptabilidad (tolerabilidad) de riesgos</a:t>
            </a:r>
          </a:p>
        </p:txBody>
      </p:sp>
      <p:graphicFrame>
        <p:nvGraphicFramePr>
          <p:cNvPr id="5" name="Table 4"/>
          <p:cNvGraphicFramePr>
            <a:graphicFrameLocks noGrp="1"/>
          </p:cNvGraphicFramePr>
          <p:nvPr>
            <p:extLst>
              <p:ext uri="{D42A27DB-BD31-4B8C-83A1-F6EECF244321}">
                <p14:modId xmlns:p14="http://schemas.microsoft.com/office/powerpoint/2010/main" val="1738213538"/>
              </p:ext>
            </p:extLst>
          </p:nvPr>
        </p:nvGraphicFramePr>
        <p:xfrm>
          <a:off x="274320" y="461668"/>
          <a:ext cx="11734800" cy="6289664"/>
        </p:xfrm>
        <a:graphic>
          <a:graphicData uri="http://schemas.openxmlformats.org/drawingml/2006/table">
            <a:tbl>
              <a:tblPr/>
              <a:tblGrid>
                <a:gridCol w="4450556">
                  <a:extLst>
                    <a:ext uri="{9D8B030D-6E8A-4147-A177-3AD203B41FA5}">
                      <a16:colId xmlns:a16="http://schemas.microsoft.com/office/drawing/2014/main" val="20000"/>
                    </a:ext>
                  </a:extLst>
                </a:gridCol>
                <a:gridCol w="1300162">
                  <a:extLst>
                    <a:ext uri="{9D8B030D-6E8A-4147-A177-3AD203B41FA5}">
                      <a16:colId xmlns:a16="http://schemas.microsoft.com/office/drawing/2014/main" val="20001"/>
                    </a:ext>
                  </a:extLst>
                </a:gridCol>
                <a:gridCol w="5984082">
                  <a:extLst>
                    <a:ext uri="{9D8B030D-6E8A-4147-A177-3AD203B41FA5}">
                      <a16:colId xmlns:a16="http://schemas.microsoft.com/office/drawing/2014/main" val="20002"/>
                    </a:ext>
                  </a:extLst>
                </a:gridCol>
              </a:tblGrid>
              <a:tr h="345445">
                <a:tc>
                  <a:txBody>
                    <a:bodyPr/>
                    <a:lstStyle/>
                    <a:p>
                      <a:pPr algn="ctr" fontAlgn="ctr"/>
                      <a:r>
                        <a:rPr lang="es-PE" sz="1400" b="1" i="0" u="none" strike="noStrike" dirty="0" err="1">
                          <a:solidFill>
                            <a:srgbClr val="000000"/>
                          </a:solidFill>
                          <a:effectLst/>
                          <a:latin typeface="Calibri Light" panose="020F0302020204030204" pitchFamily="34" charset="0"/>
                          <a:cs typeface="Calibri Light" panose="020F0302020204030204" pitchFamily="34" charset="0"/>
                        </a:rPr>
                        <a:t>Indice</a:t>
                      </a:r>
                      <a:r>
                        <a:rPr lang="es-PE" sz="1400" b="1" i="0" u="none" strike="noStrike" dirty="0">
                          <a:solidFill>
                            <a:srgbClr val="000000"/>
                          </a:solidFill>
                          <a:effectLst/>
                          <a:latin typeface="Calibri Light" panose="020F0302020204030204" pitchFamily="34" charset="0"/>
                          <a:cs typeface="Calibri Light" panose="020F0302020204030204" pitchFamily="34" charset="0"/>
                        </a:rPr>
                        <a:t> de riesgo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400" b="1" i="0" u="none" strike="noStrike" dirty="0">
                          <a:solidFill>
                            <a:srgbClr val="000000"/>
                          </a:solidFill>
                          <a:effectLst/>
                          <a:latin typeface="Calibri Light" panose="020F0302020204030204" pitchFamily="34" charset="0"/>
                          <a:cs typeface="Calibri Light" panose="020F0302020204030204" pitchFamily="34" charset="0"/>
                        </a:rPr>
                        <a:t>Tolerabilidad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PE" sz="1400" b="1" i="0" u="none" strike="noStrike" dirty="0">
                          <a:solidFill>
                            <a:srgbClr val="000000"/>
                          </a:solidFill>
                          <a:effectLst/>
                          <a:latin typeface="Calibri Light" panose="020F0302020204030204" pitchFamily="34" charset="0"/>
                          <a:cs typeface="Calibri Light" panose="020F0302020204030204" pitchFamily="34" charset="0"/>
                        </a:rPr>
                        <a:t>Medida necesaria (</a:t>
                      </a:r>
                      <a:r>
                        <a:rPr lang="es-PE" sz="1400" b="0" i="0" u="none" strike="noStrike" dirty="0">
                          <a:solidFill>
                            <a:srgbClr val="000000"/>
                          </a:solidFill>
                          <a:effectLst/>
                          <a:latin typeface="Calibri Light" panose="020F0302020204030204" pitchFamily="34" charset="0"/>
                          <a:cs typeface="Calibri Light" panose="020F0302020204030204" pitchFamily="34" charset="0"/>
                        </a:rPr>
                        <a:t>personalización según sea necesario</a:t>
                      </a:r>
                      <a:r>
                        <a:rPr lang="es-PE" sz="1400" b="1" i="0" u="none" strike="noStrike" dirty="0">
                          <a:solidFill>
                            <a:srgbClr val="000000"/>
                          </a:solidFill>
                          <a:effectLst/>
                          <a:latin typeface="Calibri Light" panose="020F0302020204030204" pitchFamily="34" charset="0"/>
                          <a:cs typeface="Calibri Light" panose="020F030202020403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983505">
                <a:tc>
                  <a:txBody>
                    <a:bodyPr/>
                    <a:lstStyle/>
                    <a:p>
                      <a:pPr algn="l" fontAlgn="ctr"/>
                      <a:r>
                        <a:rPr lang="es-PE" sz="1400" b="1" i="0" u="none" strike="noStrike" dirty="0">
                          <a:solidFill>
                            <a:srgbClr val="FF0000"/>
                          </a:solidFill>
                          <a:effectLst/>
                          <a:latin typeface="Calibri Light" panose="020F0302020204030204" pitchFamily="34" charset="0"/>
                          <a:cs typeface="Calibri Light" panose="020F0302020204030204" pitchFamily="34" charset="0"/>
                        </a:rPr>
                        <a:t>5A (Extremo + Seguro/ Frecuente); </a:t>
                      </a:r>
                      <a:br>
                        <a:rPr lang="es-PE" sz="1400" b="1" i="0" u="none" strike="noStrike" dirty="0">
                          <a:solidFill>
                            <a:srgbClr val="FF0000"/>
                          </a:solidFill>
                          <a:effectLst/>
                          <a:latin typeface="Calibri Light" panose="020F0302020204030204" pitchFamily="34" charset="0"/>
                          <a:cs typeface="Calibri Light" panose="020F0302020204030204" pitchFamily="34" charset="0"/>
                        </a:rPr>
                      </a:br>
                      <a:r>
                        <a:rPr lang="es-PE" sz="1400" b="1" i="0" u="none" strike="noStrike" dirty="0">
                          <a:solidFill>
                            <a:srgbClr val="FF0000"/>
                          </a:solidFill>
                          <a:effectLst/>
                          <a:latin typeface="Calibri Light" panose="020F0302020204030204" pitchFamily="34" charset="0"/>
                          <a:cs typeface="Calibri Light" panose="020F0302020204030204" pitchFamily="34" charset="0"/>
                        </a:rPr>
                        <a:t>5B (Extremo + Probable/ Ocasional);</a:t>
                      </a:r>
                      <a:br>
                        <a:rPr lang="es-PE" sz="1400" b="1" i="0" u="none" strike="noStrike" dirty="0">
                          <a:solidFill>
                            <a:srgbClr val="FF0000"/>
                          </a:solidFill>
                          <a:effectLst/>
                          <a:latin typeface="Calibri Light" panose="020F0302020204030204" pitchFamily="34" charset="0"/>
                          <a:cs typeface="Calibri Light" panose="020F0302020204030204" pitchFamily="34" charset="0"/>
                        </a:rPr>
                      </a:br>
                      <a:r>
                        <a:rPr lang="es-PE" sz="1400" b="1" i="0" u="none" strike="noStrike" dirty="0">
                          <a:solidFill>
                            <a:srgbClr val="FF0000"/>
                          </a:solidFill>
                          <a:effectLst/>
                          <a:latin typeface="Calibri Light" panose="020F0302020204030204" pitchFamily="34" charset="0"/>
                          <a:cs typeface="Calibri Light" panose="020F0302020204030204" pitchFamily="34" charset="0"/>
                        </a:rPr>
                        <a:t>4A (Extremo + Seguro/ Frecuente)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FF0000"/>
                          </a:solidFill>
                          <a:effectLst/>
                          <a:latin typeface="Calibri Light" panose="020F0302020204030204" pitchFamily="34" charset="0"/>
                          <a:cs typeface="Calibri Light" panose="020F0302020204030204" pitchFamily="34" charset="0"/>
                        </a:rPr>
                        <a:t>Riesgo </a:t>
                      </a:r>
                      <a:r>
                        <a:rPr lang="es-PE" sz="1400" b="1" i="0" u="none" strike="noStrike" dirty="0" smtClean="0">
                          <a:solidFill>
                            <a:srgbClr val="FF0000"/>
                          </a:solidFill>
                          <a:effectLst/>
                          <a:latin typeface="Calibri Light" panose="020F0302020204030204" pitchFamily="34" charset="0"/>
                          <a:cs typeface="Calibri Light" panose="020F0302020204030204" pitchFamily="34" charset="0"/>
                        </a:rPr>
                        <a:t>extremo</a:t>
                      </a:r>
                      <a:endParaRPr lang="es-PE" sz="1400" b="1" i="0" u="none" strike="noStrike" dirty="0">
                        <a:solidFill>
                          <a:srgbClr val="FF0000"/>
                        </a:solidFill>
                        <a:effectLst/>
                        <a:latin typeface="Calibri Light" panose="020F0302020204030204" pitchFamily="34" charset="0"/>
                        <a:cs typeface="Calibri Light" panose="020F03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indent="0" algn="l" fontAlgn="ctr"/>
                      <a:r>
                        <a:rPr lang="es-PE" sz="1400" b="1" i="0" u="none" strike="noStrike" dirty="0">
                          <a:solidFill>
                            <a:srgbClr val="FF0000"/>
                          </a:solidFill>
                          <a:effectLst/>
                          <a:latin typeface="Calibri Light" panose="020F0302020204030204" pitchFamily="34" charset="0"/>
                          <a:cs typeface="Calibri Light" panose="020F0302020204030204" pitchFamily="34" charset="0"/>
                        </a:rPr>
                        <a:t>DETENGA LA OPERACIÓN O EL PROCESO DE INMEDIATO</a:t>
                      </a:r>
                      <a:r>
                        <a:rPr lang="es-PE" sz="1400" b="0" i="0" u="none" strike="noStrike" dirty="0">
                          <a:solidFill>
                            <a:srgbClr val="FF0000"/>
                          </a:solidFill>
                          <a:effectLst/>
                          <a:latin typeface="Calibri Light" panose="020F0302020204030204" pitchFamily="34" charset="0"/>
                          <a:cs typeface="Calibri Light" panose="020F0302020204030204" pitchFamily="34" charset="0"/>
                        </a:rPr>
                        <a:t>.</a:t>
                      </a:r>
                      <a:r>
                        <a:rPr lang="es-PE" sz="1400" b="0" i="0" u="none" strike="noStrike" dirty="0">
                          <a:solidFill>
                            <a:srgbClr val="000000"/>
                          </a:solidFill>
                          <a:effectLst/>
                          <a:latin typeface="Calibri Light" panose="020F0302020204030204" pitchFamily="34" charset="0"/>
                          <a:cs typeface="Calibri Light" panose="020F0302020204030204" pitchFamily="34" charset="0"/>
                        </a:rPr>
                        <a:t>              Inaceptable según las circunstancias existentes. No permita ninguna operación hasta que se hayan implementado medidas de control adecuadas para reducir el riesgo a un nivel aceptable. Se requiere la aprobación del máximo nivel de la administración.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6382">
                <a:tc>
                  <a:txBody>
                    <a:bodyPr/>
                    <a:lstStyle/>
                    <a:p>
                      <a:pPr algn="l" fontAlgn="ctr"/>
                      <a:r>
                        <a:rPr lang="es-PE" sz="1400" b="1" i="0" u="none" strike="noStrike">
                          <a:solidFill>
                            <a:srgbClr val="C00000"/>
                          </a:solidFill>
                          <a:effectLst/>
                          <a:latin typeface="Calibri Light" panose="020F0302020204030204" pitchFamily="34" charset="0"/>
                          <a:cs typeface="Calibri Light" panose="020F0302020204030204" pitchFamily="34" charset="0"/>
                        </a:rPr>
                        <a:t>5C (Alto + Posible/ Remoto); </a:t>
                      </a:r>
                      <a:br>
                        <a:rPr lang="es-PE" sz="1400" b="1" i="0" u="none" strike="noStrike">
                          <a:solidFill>
                            <a:srgbClr val="C00000"/>
                          </a:solidFill>
                          <a:effectLst/>
                          <a:latin typeface="Calibri Light" panose="020F0302020204030204" pitchFamily="34" charset="0"/>
                          <a:cs typeface="Calibri Light" panose="020F0302020204030204" pitchFamily="34" charset="0"/>
                        </a:rPr>
                      </a:br>
                      <a:r>
                        <a:rPr lang="es-PE" sz="1400" b="1" i="0" u="none" strike="noStrike">
                          <a:solidFill>
                            <a:srgbClr val="C00000"/>
                          </a:solidFill>
                          <a:effectLst/>
                          <a:latin typeface="Calibri Light" panose="020F0302020204030204" pitchFamily="34" charset="0"/>
                          <a:cs typeface="Calibri Light" panose="020F0302020204030204" pitchFamily="34" charset="0"/>
                        </a:rPr>
                        <a:t>4B (Alto + Probable / Ocasional); </a:t>
                      </a:r>
                      <a:br>
                        <a:rPr lang="es-PE" sz="1400" b="1" i="0" u="none" strike="noStrike">
                          <a:solidFill>
                            <a:srgbClr val="C00000"/>
                          </a:solidFill>
                          <a:effectLst/>
                          <a:latin typeface="Calibri Light" panose="020F0302020204030204" pitchFamily="34" charset="0"/>
                          <a:cs typeface="Calibri Light" panose="020F0302020204030204" pitchFamily="34" charset="0"/>
                        </a:rPr>
                      </a:br>
                      <a:r>
                        <a:rPr lang="es-PE" sz="1400" b="1" i="0" u="none" strike="noStrike">
                          <a:solidFill>
                            <a:srgbClr val="C00000"/>
                          </a:solidFill>
                          <a:effectLst/>
                          <a:latin typeface="Calibri Light" panose="020F0302020204030204" pitchFamily="34" charset="0"/>
                          <a:cs typeface="Calibri Light" panose="020F0302020204030204" pitchFamily="34" charset="0"/>
                        </a:rPr>
                        <a:t>3A (Alto + Seguro/ Frecuente)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C00000"/>
                          </a:solidFill>
                          <a:effectLst/>
                          <a:latin typeface="Calibri Light" panose="020F0302020204030204" pitchFamily="34" charset="0"/>
                          <a:cs typeface="Calibri Light" panose="020F0302020204030204" pitchFamily="34" charset="0"/>
                        </a:rPr>
                        <a:t>Alto riesgo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indent="0" algn="l" fontAlgn="ctr"/>
                      <a:r>
                        <a:rPr lang="es-PE" sz="1400" b="1" i="0" u="none" strike="noStrike" dirty="0">
                          <a:solidFill>
                            <a:srgbClr val="C00000"/>
                          </a:solidFill>
                          <a:effectLst/>
                          <a:latin typeface="Calibri Light" panose="020F0302020204030204" pitchFamily="34" charset="0"/>
                          <a:cs typeface="Calibri Light" panose="020F0302020204030204" pitchFamily="34" charset="0"/>
                        </a:rPr>
                        <a:t>PRECAUCIÓN.</a:t>
                      </a:r>
                      <a:r>
                        <a:rPr lang="es-PE" sz="1400" b="0" i="0" u="none" strike="noStrike" dirty="0">
                          <a:solidFill>
                            <a:srgbClr val="000000"/>
                          </a:solidFill>
                          <a:effectLst/>
                          <a:latin typeface="Calibri Light" panose="020F0302020204030204" pitchFamily="34" charset="0"/>
                          <a:cs typeface="Calibri Light" panose="020F0302020204030204" pitchFamily="34" charset="0"/>
                        </a:rPr>
                        <a:t> </a:t>
                      </a:r>
                      <a:r>
                        <a:rPr lang="es-PE" sz="1400" b="0" i="0" u="none" strike="noStrike" baseline="0" dirty="0" smtClean="0">
                          <a:solidFill>
                            <a:srgbClr val="000000"/>
                          </a:solidFill>
                          <a:effectLst/>
                          <a:latin typeface="Calibri Light" panose="020F0302020204030204" pitchFamily="34" charset="0"/>
                          <a:cs typeface="Calibri Light" panose="020F0302020204030204" pitchFamily="34" charset="0"/>
                        </a:rPr>
                        <a:t>   </a:t>
                      </a:r>
                      <a:r>
                        <a:rPr lang="es-PE" sz="1400" b="0" i="0" u="none" strike="noStrike" dirty="0" smtClean="0">
                          <a:solidFill>
                            <a:srgbClr val="000000"/>
                          </a:solidFill>
                          <a:effectLst/>
                          <a:latin typeface="Calibri Light" panose="020F0302020204030204" pitchFamily="34" charset="0"/>
                          <a:cs typeface="Calibri Light" panose="020F0302020204030204" pitchFamily="34" charset="0"/>
                        </a:rPr>
                        <a:t>Asegúrese </a:t>
                      </a:r>
                      <a:r>
                        <a:rPr lang="es-PE" sz="1400" b="0" i="0" u="none" strike="noStrike" dirty="0">
                          <a:solidFill>
                            <a:srgbClr val="000000"/>
                          </a:solidFill>
                          <a:effectLst/>
                          <a:latin typeface="Calibri Light" panose="020F0302020204030204" pitchFamily="34" charset="0"/>
                          <a:cs typeface="Calibri Light" panose="020F0302020204030204" pitchFamily="34" charset="0"/>
                        </a:rPr>
                        <a:t>de que la evaluación de riesgos se ha </a:t>
                      </a:r>
                      <a:r>
                        <a:rPr lang="es-PE" sz="1400" b="0" i="0" u="none" strike="noStrike" dirty="0" smtClean="0">
                          <a:solidFill>
                            <a:srgbClr val="000000"/>
                          </a:solidFill>
                          <a:effectLst/>
                          <a:latin typeface="Calibri Light" panose="020F0302020204030204" pitchFamily="34" charset="0"/>
                          <a:cs typeface="Calibri Light" panose="020F0302020204030204" pitchFamily="34" charset="0"/>
                        </a:rPr>
                        <a:t>completado satisfactoriamente </a:t>
                      </a:r>
                      <a:r>
                        <a:rPr lang="es-PE" sz="1400" b="0" i="0" u="none" strike="noStrike" dirty="0">
                          <a:solidFill>
                            <a:srgbClr val="000000"/>
                          </a:solidFill>
                          <a:effectLst/>
                          <a:latin typeface="Calibri Light" panose="020F0302020204030204" pitchFamily="34" charset="0"/>
                          <a:cs typeface="Calibri Light" panose="020F0302020204030204" pitchFamily="34" charset="0"/>
                        </a:rPr>
                        <a:t>y que los controles preventivos declarados están implementados. Aprobación de la evaluación de riesgos por parte de la administración superior antes del inicio de la operación o proceso..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0703">
                <a:tc>
                  <a:txBody>
                    <a:bodyPr/>
                    <a:lstStyle/>
                    <a:p>
                      <a:pPr algn="l" fontAlgn="ctr"/>
                      <a:r>
                        <a:rPr lang="es-PE" sz="1400" b="1" i="0" u="none" strike="noStrike">
                          <a:solidFill>
                            <a:srgbClr val="7030A0"/>
                          </a:solidFill>
                          <a:effectLst/>
                          <a:latin typeface="Calibri Light" panose="020F0302020204030204" pitchFamily="34" charset="0"/>
                          <a:cs typeface="Calibri Light" panose="020F0302020204030204" pitchFamily="34" charset="0"/>
                        </a:rPr>
                        <a:t>1A (Moderado + Seguro/ Frecuente);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2A (Moderado + Seguro/ Frecuente);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2B (Moderado + Probable/ Ocasional);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3B (Moderado + Probable/ Ocasional);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3C (Moderado + Posible/ Remoto);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4C (Moderado + Posible/ Remoto);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4D (Moderado + Poco probable/ Improbable);</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5D (Moderado + Poco probable/ Improbable); </a:t>
                      </a:r>
                      <a:br>
                        <a:rPr lang="es-PE" sz="1400" b="1" i="0" u="none" strike="noStrike">
                          <a:solidFill>
                            <a:srgbClr val="7030A0"/>
                          </a:solidFill>
                          <a:effectLst/>
                          <a:latin typeface="Calibri Light" panose="020F0302020204030204" pitchFamily="34" charset="0"/>
                          <a:cs typeface="Calibri Light" panose="020F0302020204030204" pitchFamily="34" charset="0"/>
                        </a:rPr>
                      </a:br>
                      <a:r>
                        <a:rPr lang="es-PE" sz="1400" b="1" i="0" u="none" strike="noStrike">
                          <a:solidFill>
                            <a:srgbClr val="7030A0"/>
                          </a:solidFill>
                          <a:effectLst/>
                          <a:latin typeface="Calibri Light" panose="020F0302020204030204" pitchFamily="34" charset="0"/>
                          <a:cs typeface="Calibri Light" panose="020F0302020204030204" pitchFamily="34" charset="0"/>
                        </a:rPr>
                        <a:t>5E (Moderado + Excepcional)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7030A0"/>
                          </a:solidFill>
                          <a:effectLst/>
                          <a:latin typeface="Calibri Light" panose="020F0302020204030204" pitchFamily="34" charset="0"/>
                          <a:cs typeface="Calibri Light" panose="020F0302020204030204" pitchFamily="34" charset="0"/>
                        </a:rPr>
                        <a:t>Riesgo moderado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indent="0" algn="l" fontAlgn="ctr"/>
                      <a:r>
                        <a:rPr lang="es-PE" sz="1400" b="0" i="0" u="none" strike="noStrike" dirty="0">
                          <a:solidFill>
                            <a:srgbClr val="000000"/>
                          </a:solidFill>
                          <a:effectLst/>
                          <a:latin typeface="Calibri Light" panose="020F0302020204030204" pitchFamily="34" charset="0"/>
                          <a:cs typeface="Calibri Light" panose="020F0302020204030204" pitchFamily="34" charset="0"/>
                        </a:rPr>
                        <a:t>Realice o revise la mitigación de riesgos, según sea necesario. Aprobación por departamentos de la evaluación de riesgos.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30551">
                <a:tc>
                  <a:txBody>
                    <a:bodyPr/>
                    <a:lstStyle/>
                    <a:p>
                      <a:pPr algn="l" fontAlgn="ctr"/>
                      <a:r>
                        <a:rPr lang="es-PE" sz="1400" b="1" i="0" u="none" strike="noStrike">
                          <a:solidFill>
                            <a:srgbClr val="E26B0A"/>
                          </a:solidFill>
                          <a:effectLst/>
                          <a:latin typeface="Calibri Light" panose="020F0302020204030204" pitchFamily="34" charset="0"/>
                          <a:cs typeface="Calibri Light" panose="020F0302020204030204" pitchFamily="34" charset="0"/>
                        </a:rPr>
                        <a:t>1B (Bajo + Probable/ Ocasional);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1C (Bajo + Posible/ Remoto);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2C (Bajo + Posible/ Remoto);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2D (Bajo + Poco probable/ Improbable);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3D (Bajo + Poco probable/ Improbable);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3E (Bajo + Excepcional); </a:t>
                      </a:r>
                      <a:br>
                        <a:rPr lang="es-PE" sz="1400" b="1" i="0" u="none" strike="noStrike">
                          <a:solidFill>
                            <a:srgbClr val="E26B0A"/>
                          </a:solidFill>
                          <a:effectLst/>
                          <a:latin typeface="Calibri Light" panose="020F0302020204030204" pitchFamily="34" charset="0"/>
                          <a:cs typeface="Calibri Light" panose="020F0302020204030204" pitchFamily="34" charset="0"/>
                        </a:rPr>
                      </a:br>
                      <a:r>
                        <a:rPr lang="es-PE" sz="1400" b="1" i="0" u="none" strike="noStrike">
                          <a:solidFill>
                            <a:srgbClr val="E26B0A"/>
                          </a:solidFill>
                          <a:effectLst/>
                          <a:latin typeface="Calibri Light" panose="020F0302020204030204" pitchFamily="34" charset="0"/>
                          <a:cs typeface="Calibri Light" panose="020F0302020204030204" pitchFamily="34" charset="0"/>
                        </a:rPr>
                        <a:t>4E (Bajo + Excepcional)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E26B0A"/>
                          </a:solidFill>
                          <a:effectLst/>
                          <a:latin typeface="Calibri Light" panose="020F0302020204030204" pitchFamily="34" charset="0"/>
                          <a:cs typeface="Calibri Light" panose="020F0302020204030204" pitchFamily="34" charset="0"/>
                        </a:rPr>
                        <a:t>Bajo riesgo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indent="0" algn="l" fontAlgn="ctr"/>
                      <a:r>
                        <a:rPr lang="es-PE" sz="1400" b="0" i="0" u="none" strike="noStrike" dirty="0">
                          <a:solidFill>
                            <a:srgbClr val="000000"/>
                          </a:solidFill>
                          <a:effectLst/>
                          <a:latin typeface="Calibri Light" panose="020F0302020204030204" pitchFamily="34" charset="0"/>
                          <a:cs typeface="Calibri Light" panose="020F0302020204030204" pitchFamily="34" charset="0"/>
                        </a:rPr>
                        <a:t>La mitigación o revisión de riesgos es opcional.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0572">
                <a:tc>
                  <a:txBody>
                    <a:bodyPr/>
                    <a:lstStyle/>
                    <a:p>
                      <a:pPr algn="l" fontAlgn="ctr"/>
                      <a:r>
                        <a:rPr lang="es-PE" sz="1400" b="1" i="0" u="none" strike="noStrike">
                          <a:solidFill>
                            <a:srgbClr val="00B050"/>
                          </a:solidFill>
                          <a:effectLst/>
                          <a:latin typeface="Calibri Light" panose="020F0302020204030204" pitchFamily="34" charset="0"/>
                          <a:cs typeface="Calibri Light" panose="020F0302020204030204" pitchFamily="34" charset="0"/>
                        </a:rPr>
                        <a:t>1D (Insignificante + Poco probable/ Improbable); </a:t>
                      </a:r>
                      <a:br>
                        <a:rPr lang="es-PE" sz="1400" b="1" i="0" u="none" strike="noStrike">
                          <a:solidFill>
                            <a:srgbClr val="00B050"/>
                          </a:solidFill>
                          <a:effectLst/>
                          <a:latin typeface="Calibri Light" panose="020F0302020204030204" pitchFamily="34" charset="0"/>
                          <a:cs typeface="Calibri Light" panose="020F0302020204030204" pitchFamily="34" charset="0"/>
                        </a:rPr>
                      </a:br>
                      <a:r>
                        <a:rPr lang="es-PE" sz="1400" b="1" i="0" u="none" strike="noStrike">
                          <a:solidFill>
                            <a:srgbClr val="00B050"/>
                          </a:solidFill>
                          <a:effectLst/>
                          <a:latin typeface="Calibri Light" panose="020F0302020204030204" pitchFamily="34" charset="0"/>
                          <a:cs typeface="Calibri Light" panose="020F0302020204030204" pitchFamily="34" charset="0"/>
                        </a:rPr>
                        <a:t>1E (Insignificante + Excepcional); </a:t>
                      </a:r>
                      <a:br>
                        <a:rPr lang="es-PE" sz="1400" b="1" i="0" u="none" strike="noStrike">
                          <a:solidFill>
                            <a:srgbClr val="00B050"/>
                          </a:solidFill>
                          <a:effectLst/>
                          <a:latin typeface="Calibri Light" panose="020F0302020204030204" pitchFamily="34" charset="0"/>
                          <a:cs typeface="Calibri Light" panose="020F0302020204030204" pitchFamily="34" charset="0"/>
                        </a:rPr>
                      </a:br>
                      <a:r>
                        <a:rPr lang="es-PE" sz="1400" b="1" i="0" u="none" strike="noStrike">
                          <a:solidFill>
                            <a:srgbClr val="00B050"/>
                          </a:solidFill>
                          <a:effectLst/>
                          <a:latin typeface="Calibri Light" panose="020F0302020204030204" pitchFamily="34" charset="0"/>
                          <a:cs typeface="Calibri Light" panose="020F0302020204030204" pitchFamily="34" charset="0"/>
                        </a:rPr>
                        <a:t>2E (Insignificante + Excepvional)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B050"/>
                          </a:solidFill>
                          <a:effectLst/>
                          <a:latin typeface="Calibri Light" panose="020F0302020204030204" pitchFamily="34" charset="0"/>
                          <a:cs typeface="Calibri Light" panose="020F0302020204030204" pitchFamily="34" charset="0"/>
                        </a:rPr>
                        <a:t>Riesgo insignificante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indent="0" algn="l" fontAlgn="ctr"/>
                      <a:r>
                        <a:rPr lang="es-PE" sz="1400" b="0" i="0" u="none" strike="noStrike" dirty="0">
                          <a:solidFill>
                            <a:srgbClr val="000000"/>
                          </a:solidFill>
                          <a:effectLst/>
                          <a:latin typeface="Calibri Light" panose="020F0302020204030204" pitchFamily="34" charset="0"/>
                          <a:cs typeface="Calibri Light" panose="020F0302020204030204" pitchFamily="34" charset="0"/>
                        </a:rPr>
                        <a:t>Aceptable tal cual. No se necesita una mitigación de riesgos.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01500741"/>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5416561"/>
              </p:ext>
            </p:extLst>
          </p:nvPr>
        </p:nvGraphicFramePr>
        <p:xfrm>
          <a:off x="-3" y="-20319"/>
          <a:ext cx="12192002" cy="6878319"/>
        </p:xfrm>
        <a:graphic>
          <a:graphicData uri="http://schemas.openxmlformats.org/drawingml/2006/table">
            <a:tbl>
              <a:tblPr firstRow="1" bandRow="1">
                <a:tableStyleId>{93296810-A885-4BE3-A3E7-6D5BEEA58F35}</a:tableStyleId>
              </a:tblPr>
              <a:tblGrid>
                <a:gridCol w="1981199">
                  <a:extLst>
                    <a:ext uri="{9D8B030D-6E8A-4147-A177-3AD203B41FA5}">
                      <a16:colId xmlns:a16="http://schemas.microsoft.com/office/drawing/2014/main" val="20000"/>
                    </a:ext>
                  </a:extLst>
                </a:gridCol>
                <a:gridCol w="3149601">
                  <a:extLst>
                    <a:ext uri="{9D8B030D-6E8A-4147-A177-3AD203B41FA5}">
                      <a16:colId xmlns:a16="http://schemas.microsoft.com/office/drawing/2014/main" val="20001"/>
                    </a:ext>
                  </a:extLst>
                </a:gridCol>
                <a:gridCol w="3581401">
                  <a:extLst>
                    <a:ext uri="{9D8B030D-6E8A-4147-A177-3AD203B41FA5}">
                      <a16:colId xmlns:a16="http://schemas.microsoft.com/office/drawing/2014/main" val="20002"/>
                    </a:ext>
                  </a:extLst>
                </a:gridCol>
                <a:gridCol w="3479801">
                  <a:extLst>
                    <a:ext uri="{9D8B030D-6E8A-4147-A177-3AD203B41FA5}">
                      <a16:colId xmlns:a16="http://schemas.microsoft.com/office/drawing/2014/main" val="20003"/>
                    </a:ext>
                  </a:extLst>
                </a:gridCol>
              </a:tblGrid>
              <a:tr h="507935">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481810">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1570835">
                <a:tc rowSpan="5">
                  <a:txBody>
                    <a:bodyPr/>
                    <a:lstStyle/>
                    <a:p>
                      <a:pPr algn="just"/>
                      <a:r>
                        <a:rPr lang="es-PE" sz="1800" dirty="0" smtClean="0"/>
                        <a:t>Gestión del riesgo</a:t>
                      </a:r>
                      <a:r>
                        <a:rPr lang="es-PE" sz="1800" baseline="0" dirty="0" smtClean="0"/>
                        <a:t> de seguridad operacional</a:t>
                      </a:r>
                      <a:endParaRPr lang="es-PE" sz="1800" dirty="0"/>
                    </a:p>
                  </a:txBody>
                  <a:tcPr/>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Responsable de seguridad operacional es el responsable de los procesos de gestión de riesgos</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Nombramiento de un </a:t>
                      </a:r>
                      <a:r>
                        <a:rPr lang="es-PE" sz="1800" b="1" kern="1200" dirty="0" smtClean="0">
                          <a:solidFill>
                            <a:srgbClr val="C00000"/>
                          </a:solidFill>
                          <a:latin typeface="+mn-lt"/>
                          <a:ea typeface="+mn-ea"/>
                          <a:cs typeface="+mn-cs"/>
                        </a:rPr>
                        <a:t>miembro del personal existente </a:t>
                      </a:r>
                      <a:r>
                        <a:rPr lang="es-PE" sz="1800" kern="1200" dirty="0" smtClean="0">
                          <a:solidFill>
                            <a:schemeClr val="dk1"/>
                          </a:solidFill>
                          <a:latin typeface="+mn-lt"/>
                          <a:ea typeface="+mn-ea"/>
                          <a:cs typeface="+mn-cs"/>
                        </a:rPr>
                        <a:t>para ser responsable de facilitar y supervisar el proceso de gestión de riesgos.</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Nombramiento de (sea uno </a:t>
                      </a:r>
                      <a:r>
                        <a:rPr lang="es-PE" sz="1800" b="1" kern="1200" dirty="0" smtClean="0">
                          <a:solidFill>
                            <a:srgbClr val="C00000"/>
                          </a:solidFill>
                          <a:latin typeface="+mn-lt"/>
                          <a:ea typeface="+mn-ea"/>
                          <a:cs typeface="+mn-cs"/>
                        </a:rPr>
                        <a:t>nuevo o existente</a:t>
                      </a:r>
                      <a:r>
                        <a:rPr lang="es-PE" sz="1800" kern="1200" dirty="0" smtClean="0">
                          <a:solidFill>
                            <a:schemeClr val="dk1"/>
                          </a:solidFill>
                          <a:latin typeface="+mn-lt"/>
                          <a:ea typeface="+mn-ea"/>
                          <a:cs typeface="+mn-cs"/>
                        </a:rPr>
                        <a:t>) un miembro del personal responsable de facilitar y supervisar los procesos de gestión del riesgo.</a:t>
                      </a:r>
                      <a:endParaRPr lang="es-PE" sz="1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r h="1119606">
                <a:tc vMerge="1">
                  <a:txBody>
                    <a:bodyPr/>
                    <a:lstStyle/>
                    <a:p>
                      <a:pPr algn="just"/>
                      <a:endParaRPr lang="es-PE" sz="1650" dirty="0"/>
                    </a:p>
                  </a:txBody>
                  <a:tcPr/>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Un registro de riesgos operacionales mantenido por el responsable de seguridad operacional</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Mantener un registro de los </a:t>
                      </a:r>
                      <a:r>
                        <a:rPr lang="es-PE" sz="1800" b="1" kern="1200" dirty="0" smtClean="0">
                          <a:solidFill>
                            <a:srgbClr val="C00000"/>
                          </a:solidFill>
                          <a:latin typeface="+mn-lt"/>
                          <a:ea typeface="+mn-ea"/>
                          <a:cs typeface="+mn-cs"/>
                        </a:rPr>
                        <a:t>riesgos estratégicos</a:t>
                      </a:r>
                      <a:r>
                        <a:rPr lang="es-PE" sz="1800" kern="1200" dirty="0" smtClean="0">
                          <a:solidFill>
                            <a:schemeClr val="dk1"/>
                          </a:solidFill>
                          <a:latin typeface="+mn-lt"/>
                          <a:ea typeface="+mn-ea"/>
                          <a:cs typeface="+mn-cs"/>
                        </a:rPr>
                        <a:t>.</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b="1" kern="1200" dirty="0" smtClean="0">
                          <a:solidFill>
                            <a:srgbClr val="C00000"/>
                          </a:solidFill>
                          <a:latin typeface="+mn-lt"/>
                          <a:ea typeface="+mn-ea"/>
                          <a:cs typeface="+mn-cs"/>
                        </a:rPr>
                        <a:t>Plan de gestión de riesgos </a:t>
                      </a:r>
                      <a:r>
                        <a:rPr lang="es-PE" sz="1800" kern="1200" dirty="0" smtClean="0">
                          <a:solidFill>
                            <a:schemeClr val="dk1"/>
                          </a:solidFill>
                          <a:latin typeface="+mn-lt"/>
                          <a:ea typeface="+mn-ea"/>
                          <a:cs typeface="+mn-cs"/>
                        </a:rPr>
                        <a:t>de la OMA desarrollado.</a:t>
                      </a:r>
                      <a:endParaRPr lang="es-PE" sz="1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3"/>
                  </a:ext>
                </a:extLst>
              </a:tr>
              <a:tr h="1399507">
                <a:tc vMerge="1">
                  <a:txBody>
                    <a:bodyPr/>
                    <a:lstStyle/>
                    <a:p>
                      <a:pPr algn="just"/>
                      <a:endParaRPr lang="es-PE" sz="1650" dirty="0"/>
                    </a:p>
                  </a:txBody>
                  <a:tcPr/>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N/A</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Todo el personal clave, certificadores de conformidad y personal de inspección capacitados en cómo llevar a cabo una evaluación del riesgo.</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Capacitación en relación a los principios de gestión del riesgo y procesos previstos a través de toda la organización.</a:t>
                      </a:r>
                      <a:endParaRPr lang="es-PE" sz="1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4"/>
                  </a:ext>
                </a:extLst>
              </a:tr>
              <a:tr h="1026305">
                <a:tc vMerge="1">
                  <a:txBody>
                    <a:bodyPr/>
                    <a:lstStyle/>
                    <a:p>
                      <a:pPr algn="just"/>
                      <a:endParaRPr lang="es-PE" sz="1650" dirty="0"/>
                    </a:p>
                  </a:txBody>
                  <a:tcPr/>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N/A</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Plan de gestión del riesgo de la OMA incorporados en la planificación empresarial.</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Desarrollo de un sistema estratégico y operacional centrado en la gestión de riesgos.</a:t>
                      </a:r>
                      <a:endParaRPr lang="es-PE" sz="1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5"/>
                  </a:ext>
                </a:extLst>
              </a:tr>
              <a:tr h="772321">
                <a:tc vMerge="1">
                  <a:txBody>
                    <a:bodyPr/>
                    <a:lstStyle/>
                    <a:p>
                      <a:pPr algn="just"/>
                      <a:endParaRPr lang="es-PE" sz="1650" dirty="0"/>
                    </a:p>
                  </a:txBody>
                  <a:tcPr/>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N/A</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N/A</a:t>
                      </a:r>
                      <a:endParaRPr lang="es-PE" sz="1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1800" kern="1200" dirty="0" smtClean="0">
                          <a:solidFill>
                            <a:schemeClr val="dk1"/>
                          </a:solidFill>
                          <a:latin typeface="+mn-lt"/>
                          <a:ea typeface="+mn-ea"/>
                          <a:cs typeface="+mn-cs"/>
                        </a:rPr>
                        <a:t>Reportes de riesgos formales a la gerencia responsable.</a:t>
                      </a:r>
                      <a:endParaRPr lang="es-PE" sz="1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87392609"/>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Rectangle 13"/>
          <p:cNvSpPr/>
          <p:nvPr/>
        </p:nvSpPr>
        <p:spPr>
          <a:xfrm>
            <a:off x="5879982" y="1786091"/>
            <a:ext cx="5795706" cy="1938992"/>
          </a:xfrm>
          <a:prstGeom prst="rect">
            <a:avLst/>
          </a:prstGeom>
        </p:spPr>
        <p:txBody>
          <a:bodyPr wrap="square">
            <a:spAutoFit/>
          </a:bodyPr>
          <a:lstStyle/>
          <a:p>
            <a:r>
              <a:rPr lang="es-PE" sz="4000" dirty="0">
                <a:solidFill>
                  <a:schemeClr val="tx1">
                    <a:lumMod val="65000"/>
                    <a:lumOff val="35000"/>
                  </a:schemeClr>
                </a:solidFill>
              </a:rPr>
              <a:t>Si no sueltas el pasado, ¿con qué mano agarras el futuro?</a:t>
            </a:r>
            <a:endParaRPr lang="id-ID" sz="4000" b="1" dirty="0">
              <a:solidFill>
                <a:schemeClr val="accent1"/>
              </a:solidFill>
            </a:endParaRPr>
          </a:p>
        </p:txBody>
      </p:sp>
      <p:sp>
        <p:nvSpPr>
          <p:cNvPr id="15" name="TextBox 14"/>
          <p:cNvSpPr txBox="1"/>
          <p:nvPr/>
        </p:nvSpPr>
        <p:spPr>
          <a:xfrm>
            <a:off x="5442440" y="1537930"/>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7524301" y="2914100"/>
            <a:ext cx="538930"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2" t="5047" r="15688" b="-5047"/>
          <a:stretch/>
        </p:blipFill>
        <p:spPr/>
      </p:pic>
    </p:spTree>
    <p:extLst>
      <p:ext uri="{BB962C8B-B14F-4D97-AF65-F5344CB8AC3E}">
        <p14:creationId xmlns:p14="http://schemas.microsoft.com/office/powerpoint/2010/main" val="259027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106680" y="5632458"/>
            <a:ext cx="4528603" cy="57846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000" dirty="0" smtClean="0">
                <a:solidFill>
                  <a:srgbClr val="474747"/>
                </a:solidFill>
                <a:latin typeface="Calibri Light" panose="020F0302020204030204" pitchFamily="34" charset="0"/>
                <a:cs typeface="Calibri Light" panose="020F0302020204030204" pitchFamily="34" charset="0"/>
              </a:rPr>
              <a:t>3.1 (i)(a)     Establecer </a:t>
            </a:r>
            <a:r>
              <a:rPr lang="es-PE" sz="2000" dirty="0">
                <a:solidFill>
                  <a:srgbClr val="474747"/>
                </a:solidFill>
                <a:latin typeface="Calibri Light" panose="020F0302020204030204" pitchFamily="34" charset="0"/>
                <a:cs typeface="Calibri Light" panose="020F0302020204030204" pitchFamily="34" charset="0"/>
              </a:rPr>
              <a:t>procedimientos de notificación e investigación de sucesos</a:t>
            </a:r>
            <a:endParaRPr lang="en-US" sz="2000" dirty="0">
              <a:solidFill>
                <a:srgbClr val="474747"/>
              </a:solidFill>
              <a:latin typeface="Calibri Light" panose="020F0302020204030204" pitchFamily="34" charset="0"/>
              <a:cs typeface="Calibri Light" panose="020F0302020204030204" pitchFamily="34" charset="0"/>
            </a:endParaRPr>
          </a:p>
        </p:txBody>
      </p:sp>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05" b="8905"/>
          <a:stretch>
            <a:fillRect/>
          </a:stretch>
        </p:blipFill>
        <p:spPr>
          <a:xfrm>
            <a:off x="-4763" y="-6350"/>
            <a:ext cx="12196763" cy="5638800"/>
          </a:xfrm>
        </p:spPr>
      </p:pic>
      <p:sp>
        <p:nvSpPr>
          <p:cNvPr id="9" name="Text Placeholder 9"/>
          <p:cNvSpPr>
            <a:spLocks noGrp="1"/>
          </p:cNvSpPr>
          <p:nvPr>
            <p:ph type="body" sz="quarter" idx="19"/>
          </p:nvPr>
        </p:nvSpPr>
        <p:spPr>
          <a:xfrm>
            <a:off x="5151120" y="4597724"/>
            <a:ext cx="6887587" cy="2069468"/>
          </a:xfrm>
          <a:solidFill>
            <a:srgbClr val="2F5597"/>
          </a:solidFill>
        </p:spPr>
        <p:txBody>
          <a:bodyPr anchor="ctr">
            <a:normAutofit/>
          </a:bodyPr>
          <a:lstStyle/>
          <a:p>
            <a:pPr marL="174625" lvl="1" algn="just"/>
            <a:r>
              <a:rPr lang="es-PE" sz="2000" i="1" dirty="0">
                <a:solidFill>
                  <a:srgbClr val="FFFFFF"/>
                </a:solidFill>
                <a:latin typeface="Georgia"/>
                <a:cs typeface="Georgia"/>
              </a:rPr>
              <a:t>La información usada para medir el rendimiento en materia de seguridad operacional de la organización se genera </a:t>
            </a:r>
            <a:r>
              <a:rPr lang="es-PE" sz="2000" b="1" i="1" dirty="0">
                <a:solidFill>
                  <a:srgbClr val="FFFF00"/>
                </a:solidFill>
                <a:latin typeface="Georgia"/>
                <a:cs typeface="Georgia"/>
              </a:rPr>
              <a:t>mediante sus sistemas de notificación</a:t>
            </a:r>
            <a:r>
              <a:rPr lang="es-PE" sz="2000" i="1" dirty="0">
                <a:solidFill>
                  <a:srgbClr val="FFFFFF"/>
                </a:solidFill>
                <a:latin typeface="Georgia"/>
                <a:cs typeface="Georgia"/>
              </a:rPr>
              <a:t> de la seguridad operacional. Esto puede incluir </a:t>
            </a:r>
            <a:r>
              <a:rPr lang="es-PE" sz="2000" b="1" i="1" dirty="0">
                <a:solidFill>
                  <a:srgbClr val="FFFF00"/>
                </a:solidFill>
                <a:latin typeface="Georgia"/>
                <a:cs typeface="Georgia"/>
              </a:rPr>
              <a:t>informes obligatorios </a:t>
            </a:r>
            <a:r>
              <a:rPr lang="es-PE" sz="2000" i="1" dirty="0">
                <a:solidFill>
                  <a:srgbClr val="FFFFFF"/>
                </a:solidFill>
                <a:latin typeface="Georgia"/>
                <a:cs typeface="Georgia"/>
              </a:rPr>
              <a:t>de defectos (MDR) o </a:t>
            </a:r>
            <a:r>
              <a:rPr lang="es-PE" sz="2000" b="1" i="1" dirty="0">
                <a:solidFill>
                  <a:srgbClr val="FFFF00"/>
                </a:solidFill>
                <a:latin typeface="Georgia"/>
                <a:cs typeface="Georgia"/>
              </a:rPr>
              <a:t>informes importantes</a:t>
            </a:r>
            <a:r>
              <a:rPr lang="es-PE" sz="2000" i="1" dirty="0">
                <a:solidFill>
                  <a:srgbClr val="FFFFFF"/>
                </a:solidFill>
                <a:latin typeface="Georgia"/>
                <a:cs typeface="Georgia"/>
              </a:rPr>
              <a:t>, donde corresponda</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33726593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PE" sz="2800" b="1" dirty="0">
                <a:solidFill>
                  <a:schemeClr val="bg1"/>
                </a:solidFill>
              </a:rPr>
              <a:t>Etapa 3 </a:t>
            </a:r>
            <a:br>
              <a:rPr lang="es-PE" sz="2800" b="1" dirty="0">
                <a:solidFill>
                  <a:schemeClr val="bg1"/>
                </a:solidFill>
              </a:rPr>
            </a:br>
            <a:r>
              <a:rPr lang="es-PE" sz="2800" dirty="0">
                <a:solidFill>
                  <a:schemeClr val="bg1"/>
                </a:solidFill>
              </a:rPr>
              <a:t>18 meses</a:t>
            </a:r>
          </a:p>
        </p:txBody>
      </p:sp>
      <p:grpSp>
        <p:nvGrpSpPr>
          <p:cNvPr id="94" name="Group 93"/>
          <p:cNvGrpSpPr>
            <a:grpSpLocks/>
          </p:cNvGrpSpPr>
          <p:nvPr/>
        </p:nvGrpSpPr>
        <p:grpSpPr bwMode="auto">
          <a:xfrm>
            <a:off x="8456549" y="5297729"/>
            <a:ext cx="2029411" cy="1322019"/>
            <a:chOff x="3433260" y="3287722"/>
            <a:chExt cx="2237290" cy="1174633"/>
          </a:xfrm>
        </p:grpSpPr>
        <p:sp>
          <p:nvSpPr>
            <p:cNvPr id="9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lumMod val="20000"/>
                <a:lumOff val="80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9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9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bg2">
                <a:lumMod val="85000"/>
              </a:schemeClr>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08</a:t>
              </a:r>
            </a:p>
          </p:txBody>
        </p:sp>
      </p:grpSp>
      <p:grpSp>
        <p:nvGrpSpPr>
          <p:cNvPr id="101" name="Group 100"/>
          <p:cNvGrpSpPr>
            <a:grpSpLocks/>
          </p:cNvGrpSpPr>
          <p:nvPr/>
        </p:nvGrpSpPr>
        <p:grpSpPr bwMode="auto">
          <a:xfrm>
            <a:off x="8443849" y="4637329"/>
            <a:ext cx="2029411" cy="1322019"/>
            <a:chOff x="3433260" y="3287722"/>
            <a:chExt cx="2237290" cy="1174633"/>
          </a:xfrm>
        </p:grpSpPr>
        <p:sp>
          <p:nvSpPr>
            <p:cNvPr id="102"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lumMod val="20000"/>
                <a:lumOff val="80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03"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0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bg2">
                <a:lumMod val="85000"/>
              </a:schemeClr>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07</a:t>
              </a:r>
            </a:p>
          </p:txBody>
        </p:sp>
      </p:grpSp>
      <p:grpSp>
        <p:nvGrpSpPr>
          <p:cNvPr id="108" name="Group 107"/>
          <p:cNvGrpSpPr>
            <a:grpSpLocks/>
          </p:cNvGrpSpPr>
          <p:nvPr/>
        </p:nvGrpSpPr>
        <p:grpSpPr bwMode="auto">
          <a:xfrm>
            <a:off x="8443853" y="3958039"/>
            <a:ext cx="2029411" cy="1322019"/>
            <a:chOff x="3433260" y="3287722"/>
            <a:chExt cx="2237290" cy="1174633"/>
          </a:xfrm>
        </p:grpSpPr>
        <p:sp>
          <p:nvSpPr>
            <p:cNvPr id="10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lumMod val="20000"/>
                <a:lumOff val="80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1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1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bg2">
                <a:lumMod val="85000"/>
              </a:schemeClr>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06</a:t>
              </a:r>
            </a:p>
          </p:txBody>
        </p:sp>
      </p:grpSp>
      <p:grpSp>
        <p:nvGrpSpPr>
          <p:cNvPr id="115" name="Group 114"/>
          <p:cNvGrpSpPr>
            <a:grpSpLocks/>
          </p:cNvGrpSpPr>
          <p:nvPr/>
        </p:nvGrpSpPr>
        <p:grpSpPr bwMode="auto">
          <a:xfrm>
            <a:off x="8455375" y="3304773"/>
            <a:ext cx="2029411" cy="1322019"/>
            <a:chOff x="3433260" y="3287722"/>
            <a:chExt cx="2237290" cy="1174633"/>
          </a:xfrm>
        </p:grpSpPr>
        <p:sp>
          <p:nvSpPr>
            <p:cNvPr id="116"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lumMod val="20000"/>
                <a:lumOff val="80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1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1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bg2">
                <a:lumMod val="85000"/>
              </a:schemeClr>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05</a:t>
              </a:r>
            </a:p>
          </p:txBody>
        </p:sp>
      </p:grpSp>
      <p:grpSp>
        <p:nvGrpSpPr>
          <p:cNvPr id="122" name="Group 121"/>
          <p:cNvGrpSpPr>
            <a:grpSpLocks/>
          </p:cNvGrpSpPr>
          <p:nvPr/>
        </p:nvGrpSpPr>
        <p:grpSpPr bwMode="auto">
          <a:xfrm>
            <a:off x="8443853" y="2630087"/>
            <a:ext cx="2029411" cy="1322019"/>
            <a:chOff x="3433260" y="3287722"/>
            <a:chExt cx="2237290" cy="1174633"/>
          </a:xfrm>
        </p:grpSpPr>
        <p:sp>
          <p:nvSpPr>
            <p:cNvPr id="12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2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2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04</a:t>
              </a:r>
            </a:p>
          </p:txBody>
        </p:sp>
      </p:grpSp>
      <p:grpSp>
        <p:nvGrpSpPr>
          <p:cNvPr id="129" name="Group 128"/>
          <p:cNvGrpSpPr>
            <a:grpSpLocks/>
          </p:cNvGrpSpPr>
          <p:nvPr/>
        </p:nvGrpSpPr>
        <p:grpSpPr bwMode="auto">
          <a:xfrm>
            <a:off x="8443853" y="1966112"/>
            <a:ext cx="2029411" cy="1322019"/>
            <a:chOff x="3433260" y="3287722"/>
            <a:chExt cx="2237290" cy="1174633"/>
          </a:xfrm>
        </p:grpSpPr>
        <p:sp>
          <p:nvSpPr>
            <p:cNvPr id="13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bg1">
                <a:lumMod val="8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3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3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bg2">
                <a:lumMod val="85000"/>
              </a:schemeClr>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03</a:t>
              </a:r>
            </a:p>
          </p:txBody>
        </p:sp>
      </p:grpSp>
      <p:grpSp>
        <p:nvGrpSpPr>
          <p:cNvPr id="136" name="Group 135"/>
          <p:cNvGrpSpPr>
            <a:grpSpLocks/>
          </p:cNvGrpSpPr>
          <p:nvPr/>
        </p:nvGrpSpPr>
        <p:grpSpPr bwMode="auto">
          <a:xfrm>
            <a:off x="8443853" y="1302134"/>
            <a:ext cx="2029411" cy="1320234"/>
            <a:chOff x="3433260" y="3287731"/>
            <a:chExt cx="2237290" cy="1174624"/>
          </a:xfrm>
        </p:grpSpPr>
        <p:sp>
          <p:nvSpPr>
            <p:cNvPr id="137"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bg1">
                <a:lumMod val="8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38"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5000"/>
              </a:schemeClr>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139"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2">
                <a:lumMod val="20000"/>
                <a:lumOff val="80000"/>
              </a:schemeClr>
            </a:solidFill>
            <a:ln w="3175">
              <a:noFill/>
            </a:ln>
            <a:extLst/>
          </p:spPr>
          <p:txBody>
            <a:bodyPr lIns="0" tIns="0" rIns="0" bIns="0" anchor="ctr"/>
            <a:lstStyle/>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02</a:t>
              </a:r>
            </a:p>
          </p:txBody>
        </p:sp>
      </p:grpSp>
      <p:grpSp>
        <p:nvGrpSpPr>
          <p:cNvPr id="143" name="Group 142"/>
          <p:cNvGrpSpPr>
            <a:grpSpLocks/>
          </p:cNvGrpSpPr>
          <p:nvPr/>
        </p:nvGrpSpPr>
        <p:grpSpPr bwMode="auto">
          <a:xfrm>
            <a:off x="8443853" y="630911"/>
            <a:ext cx="2029411" cy="1327480"/>
            <a:chOff x="3433260" y="1508627"/>
            <a:chExt cx="2237290" cy="1181491"/>
          </a:xfrm>
        </p:grpSpPr>
        <p:sp>
          <p:nvSpPr>
            <p:cNvPr id="144"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40000"/>
                <a:lumOff val="6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800">
                <a:solidFill>
                  <a:srgbClr val="474747"/>
                </a:solidFill>
                <a:latin typeface="Calibri"/>
              </a:endParaRPr>
            </a:p>
          </p:txBody>
        </p:sp>
        <p:sp>
          <p:nvSpPr>
            <p:cNvPr id="14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6">
                <a:lumMod val="20000"/>
                <a:lumOff val="8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800">
                <a:solidFill>
                  <a:srgbClr val="474747"/>
                </a:solidFill>
                <a:latin typeface="Calibri"/>
              </a:endParaRPr>
            </a:p>
          </p:txBody>
        </p:sp>
        <p:sp>
          <p:nvSpPr>
            <p:cNvPr id="14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lumMod val="40000"/>
                <a:lumOff val="60000"/>
              </a:schemeClr>
            </a:solidFill>
            <a:ln w="3175">
              <a:noFill/>
            </a:ln>
            <a:extLst/>
          </p:spPr>
          <p:txBody>
            <a:bodyPr lIns="0" tIns="0" rIns="0" bIns="0" anchor="ctr"/>
            <a:lstStyle/>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01</a:t>
              </a:r>
            </a:p>
          </p:txBody>
        </p:sp>
      </p:grpSp>
      <p:grpSp>
        <p:nvGrpSpPr>
          <p:cNvPr id="59" name="Group 58"/>
          <p:cNvGrpSpPr/>
          <p:nvPr/>
        </p:nvGrpSpPr>
        <p:grpSpPr>
          <a:xfrm>
            <a:off x="1879597" y="5912136"/>
            <a:ext cx="6486318" cy="578468"/>
            <a:chOff x="1160328" y="3416724"/>
            <a:chExt cx="4684675" cy="514498"/>
          </a:xfrm>
        </p:grpSpPr>
        <p:sp>
          <p:nvSpPr>
            <p:cNvPr id="60" name="Text Placeholder 22"/>
            <p:cNvSpPr txBox="1">
              <a:spLocks/>
            </p:cNvSpPr>
            <p:nvPr/>
          </p:nvSpPr>
          <p:spPr>
            <a:xfrm>
              <a:off x="1160328" y="3416724"/>
              <a:ext cx="3977798"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65000"/>
                    </a:srgbClr>
                  </a:solidFill>
                </a:rPr>
                <a:t>Establecer un programa externo de auditoría de la calidad</a:t>
              </a:r>
              <a:endParaRPr lang="en-US" sz="1700" dirty="0">
                <a:solidFill>
                  <a:srgbClr val="FFFFFF">
                    <a:lumMod val="65000"/>
                  </a:srgbClr>
                </a:solidFill>
              </a:endParaRPr>
            </a:p>
            <a:p>
              <a:pPr algn="r">
                <a:lnSpc>
                  <a:spcPct val="100000"/>
                </a:lnSpc>
              </a:pPr>
              <a:endParaRPr lang="en-US" sz="1700" dirty="0">
                <a:solidFill>
                  <a:srgbClr val="FFFFFF">
                    <a:lumMod val="65000"/>
                  </a:srgbClr>
                </a:solidFill>
              </a:endParaRPr>
            </a:p>
          </p:txBody>
        </p:sp>
        <p:cxnSp>
          <p:nvCxnSpPr>
            <p:cNvPr id="61" name="Straight Connector 60"/>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1828801" y="2906344"/>
            <a:ext cx="6524417" cy="878067"/>
            <a:chOff x="1132810" y="3132298"/>
            <a:chExt cx="4712193" cy="780966"/>
          </a:xfrm>
        </p:grpSpPr>
        <p:sp>
          <p:nvSpPr>
            <p:cNvPr id="63" name="Text Placeholder 22"/>
            <p:cNvSpPr txBox="1">
              <a:spLocks/>
            </p:cNvSpPr>
            <p:nvPr/>
          </p:nvSpPr>
          <p:spPr>
            <a:xfrm>
              <a:off x="1132810" y="3132298"/>
              <a:ext cx="3977800" cy="78096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474747"/>
                  </a:solidFill>
                </a:rPr>
                <a:t>Establecer un sistema de recopilación y procesamiento de datos de seguridad operacional para los resultados de alto impacto;</a:t>
              </a:r>
              <a:endParaRPr lang="en-US" sz="1700" dirty="0">
                <a:solidFill>
                  <a:srgbClr val="474747"/>
                </a:solidFill>
              </a:endParaRPr>
            </a:p>
          </p:txBody>
        </p:sp>
        <p:cxnSp>
          <p:nvCxnSpPr>
            <p:cNvPr id="64" name="Straight Connector 63"/>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1816102" y="2274190"/>
            <a:ext cx="6537115" cy="578468"/>
            <a:chOff x="1123640" y="2570052"/>
            <a:chExt cx="4721363" cy="514498"/>
          </a:xfrm>
        </p:grpSpPr>
        <p:sp>
          <p:nvSpPr>
            <p:cNvPr id="66" name="Text Placeholder 22"/>
            <p:cNvSpPr txBox="1">
              <a:spLocks/>
            </p:cNvSpPr>
            <p:nvPr/>
          </p:nvSpPr>
          <p:spPr>
            <a:xfrm>
              <a:off x="1123640" y="2570052"/>
              <a:ext cx="396233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75000"/>
                    </a:srgbClr>
                  </a:solidFill>
                </a:rPr>
                <a:t>Establecer procedimientos de notificación e investigación de sucesos</a:t>
              </a:r>
              <a:endParaRPr lang="en-US" sz="1700" dirty="0">
                <a:solidFill>
                  <a:srgbClr val="FFFFFF">
                    <a:lumMod val="75000"/>
                  </a:srgbClr>
                </a:solidFill>
              </a:endParaRPr>
            </a:p>
          </p:txBody>
        </p:sp>
        <p:cxnSp>
          <p:nvCxnSpPr>
            <p:cNvPr id="67" name="Straight Connector 66"/>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1816100" y="1527565"/>
            <a:ext cx="6537118" cy="578468"/>
            <a:chOff x="1123637" y="1905989"/>
            <a:chExt cx="4721366" cy="514498"/>
          </a:xfrm>
        </p:grpSpPr>
        <p:sp>
          <p:nvSpPr>
            <p:cNvPr id="69" name="Text Placeholder 22"/>
            <p:cNvSpPr txBox="1">
              <a:spLocks/>
            </p:cNvSpPr>
            <p:nvPr/>
          </p:nvSpPr>
          <p:spPr>
            <a:xfrm>
              <a:off x="1123637" y="1905989"/>
              <a:ext cx="3948610"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75000"/>
                    </a:srgbClr>
                  </a:solidFill>
                </a:rPr>
                <a:t>Establecer procedimientos de gestión de riesgos de la</a:t>
              </a:r>
            </a:p>
            <a:p>
              <a:pPr algn="r">
                <a:lnSpc>
                  <a:spcPct val="100000"/>
                </a:lnSpc>
              </a:pPr>
              <a:r>
                <a:rPr lang="es-PE" sz="1700" dirty="0">
                  <a:solidFill>
                    <a:srgbClr val="FFFFFF">
                      <a:lumMod val="75000"/>
                    </a:srgbClr>
                  </a:solidFill>
                </a:rPr>
                <a:t>seguridad operacional.</a:t>
              </a:r>
            </a:p>
            <a:p>
              <a:pPr algn="r">
                <a:lnSpc>
                  <a:spcPct val="100000"/>
                </a:lnSpc>
              </a:pPr>
              <a:endParaRPr lang="en-US" sz="1700" dirty="0">
                <a:solidFill>
                  <a:srgbClr val="FFFFFF">
                    <a:lumMod val="75000"/>
                  </a:srgbClr>
                </a:solidFill>
              </a:endParaRPr>
            </a:p>
          </p:txBody>
        </p:sp>
        <p:cxnSp>
          <p:nvCxnSpPr>
            <p:cNvPr id="70" name="Straight Connector 69"/>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3894668" y="534621"/>
            <a:ext cx="4458550" cy="854630"/>
            <a:chOff x="2624863" y="1022839"/>
            <a:chExt cx="3220140" cy="760121"/>
          </a:xfrm>
        </p:grpSpPr>
        <p:sp>
          <p:nvSpPr>
            <p:cNvPr id="72" name="Text Placeholder 22"/>
            <p:cNvSpPr txBox="1">
              <a:spLocks/>
            </p:cNvSpPr>
            <p:nvPr/>
          </p:nvSpPr>
          <p:spPr>
            <a:xfrm>
              <a:off x="2624863" y="1022839"/>
              <a:ext cx="2433653" cy="760121"/>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75000"/>
                    </a:srgbClr>
                  </a:solidFill>
                </a:rPr>
                <a:t>Establecer un procedimiento de notificación de peligros voluntaria</a:t>
              </a:r>
              <a:endParaRPr lang="en-US" sz="1700" dirty="0">
                <a:solidFill>
                  <a:srgbClr val="FFFFFF">
                    <a:lumMod val="75000"/>
                  </a:srgbClr>
                </a:solidFill>
              </a:endParaRPr>
            </a:p>
          </p:txBody>
        </p:sp>
        <p:cxnSp>
          <p:nvCxnSpPr>
            <p:cNvPr id="73" name="Straight Connector 72"/>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1851379" y="5180260"/>
            <a:ext cx="6501838" cy="688424"/>
            <a:chOff x="327379" y="5180260"/>
            <a:chExt cx="6501838" cy="688424"/>
          </a:xfrm>
        </p:grpSpPr>
        <p:cxnSp>
          <p:nvCxnSpPr>
            <p:cNvPr id="75" name="Straight Connector 74"/>
            <p:cNvCxnSpPr/>
            <p:nvPr/>
          </p:nvCxnSpPr>
          <p:spPr>
            <a:xfrm flipH="1">
              <a:off x="5861963" y="5363934"/>
              <a:ext cx="9672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76" name="Text Placeholder 22"/>
            <p:cNvSpPr txBox="1">
              <a:spLocks/>
            </p:cNvSpPr>
            <p:nvPr/>
          </p:nvSpPr>
          <p:spPr>
            <a:xfrm>
              <a:off x="327379" y="5180260"/>
              <a:ext cx="5507592" cy="68842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65000"/>
                    </a:srgbClr>
                  </a:solidFill>
                </a:rPr>
                <a:t>Establecer un programa interno de auditoría de la calidad</a:t>
              </a:r>
              <a:endParaRPr lang="en-US" sz="1700" dirty="0">
                <a:solidFill>
                  <a:srgbClr val="FFFFFF">
                    <a:lumMod val="65000"/>
                  </a:srgbClr>
                </a:solidFill>
              </a:endParaRPr>
            </a:p>
          </p:txBody>
        </p:sp>
      </p:grpSp>
      <p:grpSp>
        <p:nvGrpSpPr>
          <p:cNvPr id="77" name="Group 76"/>
          <p:cNvGrpSpPr/>
          <p:nvPr/>
        </p:nvGrpSpPr>
        <p:grpSpPr>
          <a:xfrm>
            <a:off x="1841502" y="4332382"/>
            <a:ext cx="6511719" cy="888258"/>
            <a:chOff x="317501" y="4301379"/>
            <a:chExt cx="6511719" cy="578468"/>
          </a:xfrm>
        </p:grpSpPr>
        <p:cxnSp>
          <p:nvCxnSpPr>
            <p:cNvPr id="78" name="Straight Connector 77"/>
            <p:cNvCxnSpPr/>
            <p:nvPr/>
          </p:nvCxnSpPr>
          <p:spPr>
            <a:xfrm flipH="1">
              <a:off x="5861966" y="4615480"/>
              <a:ext cx="9672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79" name="Text Placeholder 22"/>
            <p:cNvSpPr txBox="1">
              <a:spLocks/>
            </p:cNvSpPr>
            <p:nvPr/>
          </p:nvSpPr>
          <p:spPr>
            <a:xfrm>
              <a:off x="317501" y="4301379"/>
              <a:ext cx="5519113" cy="57846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65000"/>
                    </a:srgbClr>
                  </a:solidFill>
                </a:rPr>
                <a:t>Establecer un procedimiento de gestión de cambio que incluye la evaluación de riesgos de seguridad operacional.</a:t>
              </a:r>
              <a:endParaRPr lang="en-US" sz="1700" dirty="0">
                <a:solidFill>
                  <a:srgbClr val="FFFFFF">
                    <a:lumMod val="65000"/>
                  </a:srgbClr>
                </a:solidFill>
              </a:endParaRPr>
            </a:p>
            <a:p>
              <a:pPr algn="r">
                <a:lnSpc>
                  <a:spcPct val="100000"/>
                </a:lnSpc>
              </a:pPr>
              <a:endParaRPr lang="en-US" sz="1700" dirty="0">
                <a:solidFill>
                  <a:srgbClr val="FFFFFF">
                    <a:lumMod val="65000"/>
                  </a:srgbClr>
                </a:solidFill>
              </a:endParaRPr>
            </a:p>
          </p:txBody>
        </p:sp>
      </p:grpSp>
      <p:grpSp>
        <p:nvGrpSpPr>
          <p:cNvPr id="80" name="Group 79"/>
          <p:cNvGrpSpPr/>
          <p:nvPr/>
        </p:nvGrpSpPr>
        <p:grpSpPr>
          <a:xfrm>
            <a:off x="1878378" y="3736479"/>
            <a:ext cx="6486367" cy="640115"/>
            <a:chOff x="354377" y="3736478"/>
            <a:chExt cx="6486367" cy="640115"/>
          </a:xfrm>
        </p:grpSpPr>
        <p:cxnSp>
          <p:nvCxnSpPr>
            <p:cNvPr id="81" name="Straight Connector 80"/>
            <p:cNvCxnSpPr/>
            <p:nvPr/>
          </p:nvCxnSpPr>
          <p:spPr>
            <a:xfrm flipH="1">
              <a:off x="5873490" y="3949512"/>
              <a:ext cx="9672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82" name="Text Placeholder 22"/>
            <p:cNvSpPr txBox="1">
              <a:spLocks/>
            </p:cNvSpPr>
            <p:nvPr/>
          </p:nvSpPr>
          <p:spPr>
            <a:xfrm>
              <a:off x="354377" y="3736478"/>
              <a:ext cx="5507589" cy="64011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1700" dirty="0">
                  <a:solidFill>
                    <a:srgbClr val="FFFFFF">
                      <a:lumMod val="65000"/>
                    </a:srgbClr>
                  </a:solidFill>
                </a:rPr>
                <a:t>Desarrollar SPI de alto impacto y una configuración de objetivos y alertas asociada</a:t>
              </a:r>
            </a:p>
          </p:txBody>
        </p:sp>
      </p:grpSp>
    </p:spTree>
    <p:extLst>
      <p:ext uri="{BB962C8B-B14F-4D97-AF65-F5344CB8AC3E}">
        <p14:creationId xmlns:p14="http://schemas.microsoft.com/office/powerpoint/2010/main" val="1690630954"/>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4763" y="5632458"/>
            <a:ext cx="5155883" cy="122554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800" dirty="0" smtClean="0">
                <a:solidFill>
                  <a:srgbClr val="474747"/>
                </a:solidFill>
                <a:latin typeface="Calibri Light" panose="020F0302020204030204" pitchFamily="34" charset="0"/>
                <a:cs typeface="Calibri Light" panose="020F0302020204030204" pitchFamily="34" charset="0"/>
              </a:rPr>
              <a:t>3.1 (i)(b</a:t>
            </a:r>
            <a:r>
              <a:rPr lang="es-PE" sz="1800" dirty="0">
                <a:solidFill>
                  <a:srgbClr val="474747"/>
                </a:solidFill>
                <a:latin typeface="Calibri Light" panose="020F0302020204030204" pitchFamily="34" charset="0"/>
                <a:cs typeface="Calibri Light" panose="020F0302020204030204" pitchFamily="34" charset="0"/>
              </a:rPr>
              <a:t>) Establecer un sistema de recopilación y procesamiento de datos de seguridad operacional para los resultados de </a:t>
            </a:r>
            <a:r>
              <a:rPr lang="es-PE" sz="1800" dirty="0" smtClean="0">
                <a:solidFill>
                  <a:srgbClr val="474747"/>
                </a:solidFill>
                <a:latin typeface="Calibri Light" panose="020F0302020204030204" pitchFamily="34" charset="0"/>
                <a:cs typeface="Calibri Light" panose="020F0302020204030204" pitchFamily="34" charset="0"/>
              </a:rPr>
              <a:t>alta gravedad/baja probabilidad (alto impacto)</a:t>
            </a:r>
            <a:endParaRPr lang="en-US" sz="1800" dirty="0">
              <a:solidFill>
                <a:srgbClr val="474747"/>
              </a:solidFill>
              <a:latin typeface="Calibri Light" panose="020F0302020204030204" pitchFamily="34" charset="0"/>
              <a:cs typeface="Calibri Light" panose="020F0302020204030204" pitchFamily="34" charset="0"/>
            </a:endParaRPr>
          </a:p>
        </p:txBody>
      </p:sp>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05" b="8905"/>
          <a:stretch>
            <a:fillRect/>
          </a:stretch>
        </p:blipFill>
        <p:spPr>
          <a:xfrm>
            <a:off x="-4763" y="-6350"/>
            <a:ext cx="12196763" cy="5638800"/>
          </a:xfrm>
        </p:spPr>
      </p:pic>
      <p:sp>
        <p:nvSpPr>
          <p:cNvPr id="9" name="Text Placeholder 9"/>
          <p:cNvSpPr>
            <a:spLocks noGrp="1"/>
          </p:cNvSpPr>
          <p:nvPr>
            <p:ph type="body" sz="quarter" idx="19"/>
          </p:nvPr>
        </p:nvSpPr>
        <p:spPr>
          <a:xfrm>
            <a:off x="5151120" y="4597724"/>
            <a:ext cx="6887587" cy="2069468"/>
          </a:xfrm>
          <a:solidFill>
            <a:srgbClr val="2F5597"/>
          </a:solidFill>
        </p:spPr>
        <p:txBody>
          <a:bodyPr anchor="ctr">
            <a:normAutofit/>
          </a:bodyPr>
          <a:lstStyle/>
          <a:p>
            <a:pPr marL="174625" lvl="1" algn="just"/>
            <a:r>
              <a:rPr lang="es-PE" sz="2000" i="1" dirty="0">
                <a:solidFill>
                  <a:srgbClr val="FFFFFF"/>
                </a:solidFill>
                <a:latin typeface="Georgia"/>
                <a:cs typeface="Georgia"/>
              </a:rPr>
              <a:t>La información usada para medir el rendimiento en materia de seguridad operacional de la organización se genera </a:t>
            </a:r>
            <a:r>
              <a:rPr lang="es-PE" sz="2000" b="1" i="1" dirty="0">
                <a:solidFill>
                  <a:srgbClr val="FFFF00"/>
                </a:solidFill>
                <a:latin typeface="Georgia"/>
                <a:cs typeface="Georgia"/>
              </a:rPr>
              <a:t>mediante sus sistemas de notificación</a:t>
            </a:r>
            <a:r>
              <a:rPr lang="es-PE" sz="2000" i="1" dirty="0">
                <a:solidFill>
                  <a:srgbClr val="FFFFFF"/>
                </a:solidFill>
                <a:latin typeface="Georgia"/>
                <a:cs typeface="Georgia"/>
              </a:rPr>
              <a:t> de la seguridad operacional. Esto puede incluir </a:t>
            </a:r>
            <a:r>
              <a:rPr lang="es-PE" sz="2000" b="1" i="1" dirty="0">
                <a:solidFill>
                  <a:srgbClr val="FFFF00"/>
                </a:solidFill>
                <a:latin typeface="Georgia"/>
                <a:cs typeface="Georgia"/>
              </a:rPr>
              <a:t>informes obligatorios </a:t>
            </a:r>
            <a:r>
              <a:rPr lang="es-PE" sz="2000" i="1" dirty="0">
                <a:solidFill>
                  <a:srgbClr val="FFFFFF"/>
                </a:solidFill>
                <a:latin typeface="Georgia"/>
                <a:cs typeface="Georgia"/>
              </a:rPr>
              <a:t>de defectos (MDR) o </a:t>
            </a:r>
            <a:r>
              <a:rPr lang="es-PE" sz="2000" b="1" i="1" dirty="0">
                <a:solidFill>
                  <a:srgbClr val="FFFF00"/>
                </a:solidFill>
                <a:latin typeface="Georgia"/>
                <a:cs typeface="Georgia"/>
              </a:rPr>
              <a:t>informes importantes</a:t>
            </a:r>
            <a:r>
              <a:rPr lang="es-PE" sz="2000" i="1" dirty="0">
                <a:solidFill>
                  <a:srgbClr val="FFFFFF"/>
                </a:solidFill>
                <a:latin typeface="Georgia"/>
                <a:cs typeface="Georgia"/>
              </a:rPr>
              <a:t>, donde corresponda</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2487251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280" y="1264173"/>
            <a:ext cx="7632700" cy="477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ctrTitle"/>
          </p:nvPr>
        </p:nvSpPr>
        <p:spPr>
          <a:xfrm>
            <a:off x="555038" y="73057"/>
            <a:ext cx="3728203" cy="905511"/>
          </a:xfrm>
        </p:spPr>
        <p:txBody>
          <a:bodyPr/>
          <a:lstStyle/>
          <a:p>
            <a:r>
              <a:rPr lang="es-PE" b="1" dirty="0" smtClean="0">
                <a:solidFill>
                  <a:schemeClr val="tx1">
                    <a:lumMod val="50000"/>
                  </a:schemeClr>
                </a:solidFill>
              </a:rPr>
              <a:t>Gestión de la información</a:t>
            </a:r>
            <a:endParaRPr lang="es-PE" b="1" dirty="0">
              <a:solidFill>
                <a:schemeClr val="tx1">
                  <a:lumMod val="50000"/>
                </a:schemeClr>
              </a:solidFill>
            </a:endParaRPr>
          </a:p>
        </p:txBody>
      </p:sp>
    </p:spTree>
    <p:extLst>
      <p:ext uri="{BB962C8B-B14F-4D97-AF65-F5344CB8AC3E}">
        <p14:creationId xmlns:p14="http://schemas.microsoft.com/office/powerpoint/2010/main" val="3909636451"/>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8568" y="56924"/>
            <a:ext cx="10475495" cy="6801076"/>
          </a:xfrm>
          <a:prstGeom prst="rect">
            <a:avLst/>
          </a:prstGeom>
        </p:spPr>
      </p:pic>
    </p:spTree>
    <p:extLst>
      <p:ext uri="{BB962C8B-B14F-4D97-AF65-F5344CB8AC3E}">
        <p14:creationId xmlns:p14="http://schemas.microsoft.com/office/powerpoint/2010/main" val="1587174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224" b="16224"/>
          <a:stretch>
            <a:fillRect/>
          </a:stretch>
        </p:blipFill>
        <p:spPr>
          <a:xfrm>
            <a:off x="-4763" y="-6350"/>
            <a:ext cx="12196763" cy="5492750"/>
          </a:xfrm>
        </p:spPr>
      </p:pic>
      <p:sp>
        <p:nvSpPr>
          <p:cNvPr id="3" name="Text Placeholder 2"/>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5014083" y="4439965"/>
            <a:ext cx="7076662" cy="2331405"/>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177800" lvl="1" algn="just">
              <a:spcBef>
                <a:spcPts val="0"/>
              </a:spcBef>
            </a:pPr>
            <a:r>
              <a:rPr lang="es-PE" sz="2000" i="1" dirty="0">
                <a:solidFill>
                  <a:srgbClr val="FFFFFF"/>
                </a:solidFill>
                <a:latin typeface="Georgia"/>
                <a:cs typeface="Georgia"/>
              </a:rPr>
              <a:t>Luego de definir los indicadores de rendimiento en materia de seguridad operacional de </a:t>
            </a:r>
            <a:r>
              <a:rPr lang="es-PE" sz="2000" i="1" dirty="0" smtClean="0">
                <a:solidFill>
                  <a:srgbClr val="FFFFFF"/>
                </a:solidFill>
                <a:latin typeface="Georgia"/>
                <a:cs typeface="Georgia"/>
              </a:rPr>
              <a:t>alta gravedad/baja probabilidad (alto impacto) </a:t>
            </a:r>
            <a:r>
              <a:rPr lang="es-PE" sz="2000" i="1" dirty="0">
                <a:solidFill>
                  <a:srgbClr val="FFFFFF"/>
                </a:solidFill>
                <a:latin typeface="Georgia"/>
                <a:cs typeface="Georgia"/>
              </a:rPr>
              <a:t>y </a:t>
            </a:r>
            <a:r>
              <a:rPr lang="es-PE" sz="2000" b="1" i="1" dirty="0">
                <a:solidFill>
                  <a:srgbClr val="FFFF00"/>
                </a:solidFill>
                <a:latin typeface="Georgia"/>
                <a:cs typeface="Georgia"/>
              </a:rPr>
              <a:t>su configuración de objetivos y alertas </a:t>
            </a:r>
            <a:r>
              <a:rPr lang="es-PE" sz="2000" i="1" dirty="0">
                <a:solidFill>
                  <a:srgbClr val="FFFFFF"/>
                </a:solidFill>
                <a:latin typeface="Georgia"/>
                <a:cs typeface="Georgia"/>
              </a:rPr>
              <a:t>correspondiente, el resultado del rendimiento de cada indicador debe </a:t>
            </a:r>
            <a:r>
              <a:rPr lang="es-PE" sz="2000" b="1" i="1" dirty="0">
                <a:solidFill>
                  <a:srgbClr val="FFFF00"/>
                </a:solidFill>
                <a:latin typeface="Georgia"/>
                <a:cs typeface="Georgia"/>
              </a:rPr>
              <a:t>actualizarse y controlarse de forma regular</a:t>
            </a:r>
            <a:r>
              <a:rPr lang="es-PE" sz="2000" i="1" dirty="0">
                <a:solidFill>
                  <a:srgbClr val="FFFFFF"/>
                </a:solidFill>
                <a:latin typeface="Georgia"/>
                <a:cs typeface="Georgia"/>
              </a:rPr>
              <a:t>.</a:t>
            </a:r>
            <a:endParaRPr lang="en-US" sz="2000" i="1" dirty="0">
              <a:solidFill>
                <a:srgbClr val="FFFFFF"/>
              </a:solidFill>
              <a:latin typeface="Georgia"/>
              <a:cs typeface="Georgia"/>
            </a:endParaRPr>
          </a:p>
        </p:txBody>
      </p:sp>
      <p:sp>
        <p:nvSpPr>
          <p:cNvPr id="9" name="Text Placeholder 22"/>
          <p:cNvSpPr txBox="1">
            <a:spLocks/>
          </p:cNvSpPr>
          <p:nvPr/>
        </p:nvSpPr>
        <p:spPr>
          <a:xfrm>
            <a:off x="0" y="5486400"/>
            <a:ext cx="4874937" cy="1371600"/>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000" dirty="0" smtClean="0">
                <a:solidFill>
                  <a:srgbClr val="474747"/>
                </a:solidFill>
                <a:latin typeface="Calibri Light" panose="020F0302020204030204" pitchFamily="34" charset="0"/>
                <a:cs typeface="Calibri Light" panose="020F0302020204030204" pitchFamily="34" charset="0"/>
              </a:rPr>
              <a:t>3.1 (i)(c)    Desarrollar </a:t>
            </a:r>
            <a:r>
              <a:rPr lang="es-PE" sz="2000" dirty="0">
                <a:solidFill>
                  <a:srgbClr val="474747"/>
                </a:solidFill>
                <a:latin typeface="Calibri Light" panose="020F0302020204030204" pitchFamily="34" charset="0"/>
                <a:cs typeface="Calibri Light" panose="020F0302020204030204" pitchFamily="34" charset="0"/>
              </a:rPr>
              <a:t>SPI de </a:t>
            </a:r>
            <a:r>
              <a:rPr lang="es-PE" sz="2000" dirty="0" smtClean="0">
                <a:solidFill>
                  <a:srgbClr val="474747"/>
                </a:solidFill>
                <a:latin typeface="Calibri Light" panose="020F0302020204030204" pitchFamily="34" charset="0"/>
                <a:cs typeface="Calibri Light" panose="020F0302020204030204" pitchFamily="34" charset="0"/>
              </a:rPr>
              <a:t>alta gravedad/baja probabilidad (alto impacto) </a:t>
            </a:r>
            <a:r>
              <a:rPr lang="es-PE" sz="2000" dirty="0">
                <a:solidFill>
                  <a:srgbClr val="474747"/>
                </a:solidFill>
                <a:latin typeface="Calibri Light" panose="020F0302020204030204" pitchFamily="34" charset="0"/>
                <a:cs typeface="Calibri Light" panose="020F0302020204030204" pitchFamily="34" charset="0"/>
              </a:rPr>
              <a:t>y una configuración de objetivos y alertas asociada</a:t>
            </a:r>
          </a:p>
        </p:txBody>
      </p:sp>
    </p:spTree>
    <p:extLst>
      <p:ext uri="{BB962C8B-B14F-4D97-AF65-F5344CB8AC3E}">
        <p14:creationId xmlns:p14="http://schemas.microsoft.com/office/powerpoint/2010/main" val="18539512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50895601"/>
              </p:ext>
            </p:extLst>
          </p:nvPr>
        </p:nvGraphicFramePr>
        <p:xfrm>
          <a:off x="-2" y="34112"/>
          <a:ext cx="12192001" cy="6823888"/>
        </p:xfrm>
        <a:graphic>
          <a:graphicData uri="http://schemas.openxmlformats.org/drawingml/2006/table">
            <a:tbl>
              <a:tblPr firstRow="1" bandRow="1">
                <a:tableStyleId>{93296810-A885-4BE3-A3E7-6D5BEEA58F35}</a:tableStyleId>
              </a:tblPr>
              <a:tblGrid>
                <a:gridCol w="2421466">
                  <a:extLst>
                    <a:ext uri="{9D8B030D-6E8A-4147-A177-3AD203B41FA5}">
                      <a16:colId xmlns:a16="http://schemas.microsoft.com/office/drawing/2014/main" val="20000"/>
                    </a:ext>
                  </a:extLst>
                </a:gridCol>
                <a:gridCol w="2946401">
                  <a:extLst>
                    <a:ext uri="{9D8B030D-6E8A-4147-A177-3AD203B41FA5}">
                      <a16:colId xmlns:a16="http://schemas.microsoft.com/office/drawing/2014/main" val="20001"/>
                    </a:ext>
                  </a:extLst>
                </a:gridCol>
                <a:gridCol w="3344333">
                  <a:extLst>
                    <a:ext uri="{9D8B030D-6E8A-4147-A177-3AD203B41FA5}">
                      <a16:colId xmlns:a16="http://schemas.microsoft.com/office/drawing/2014/main" val="20002"/>
                    </a:ext>
                  </a:extLst>
                </a:gridCol>
                <a:gridCol w="3479801">
                  <a:extLst>
                    <a:ext uri="{9D8B030D-6E8A-4147-A177-3AD203B41FA5}">
                      <a16:colId xmlns:a16="http://schemas.microsoft.com/office/drawing/2014/main" val="20003"/>
                    </a:ext>
                  </a:extLst>
                </a:gridCol>
              </a:tblGrid>
              <a:tr h="732853">
                <a:tc rowSpan="2">
                  <a:txBody>
                    <a:bodyPr/>
                    <a:lstStyle/>
                    <a:p>
                      <a:pPr algn="ctr"/>
                      <a:r>
                        <a:rPr lang="es-PE" sz="2400" dirty="0" smtClean="0"/>
                        <a:t>Tema</a:t>
                      </a:r>
                      <a:endParaRPr lang="es-PE" sz="2400" dirty="0"/>
                    </a:p>
                  </a:txBody>
                  <a:tcPr anchor="ctr"/>
                </a:tc>
                <a:tc gridSpan="3">
                  <a:txBody>
                    <a:bodyPr/>
                    <a:lstStyle/>
                    <a:p>
                      <a:pPr algn="ctr"/>
                      <a:r>
                        <a:rPr lang="es-PE" sz="2400" dirty="0" smtClean="0"/>
                        <a:t>Tamaño de la organización</a:t>
                      </a:r>
                      <a:endParaRPr lang="es-PE" sz="2400"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643874">
                <a:tc vMerge="1">
                  <a:txBody>
                    <a:bodyPr/>
                    <a:lstStyle/>
                    <a:p>
                      <a:endParaRPr lang="es-PE" dirty="0"/>
                    </a:p>
                  </a:txBody>
                  <a:tcP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Pequeña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Mediana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Grande</a:t>
                      </a:r>
                      <a:endParaRPr lang="es-PE" sz="24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2670935">
                <a:tc rowSpan="2">
                  <a:txBody>
                    <a:bodyPr/>
                    <a:lstStyle/>
                    <a:p>
                      <a:pPr algn="just"/>
                      <a:r>
                        <a:rPr lang="es-PE" sz="2800" b="1" dirty="0" smtClean="0"/>
                        <a:t>Control de rendimiento de la seguridad operacional</a:t>
                      </a:r>
                      <a:endParaRPr lang="es-PE" sz="2800" b="1" dirty="0"/>
                    </a:p>
                  </a:txBody>
                  <a:tcPr/>
                </a:tc>
                <a:tc gridSpan="3">
                  <a:txBody>
                    <a:bodyPr/>
                    <a:lstStyle/>
                    <a:p>
                      <a:pPr marL="21590" marR="0" algn="just">
                        <a:spcBef>
                          <a:spcPts val="600"/>
                        </a:spcBef>
                        <a:spcAft>
                          <a:spcPts val="600"/>
                        </a:spcAft>
                      </a:pPr>
                      <a:r>
                        <a:rPr lang="es-PE" sz="2800" kern="1200" dirty="0" smtClean="0">
                          <a:solidFill>
                            <a:schemeClr val="dk1"/>
                          </a:solidFill>
                          <a:latin typeface="+mn-lt"/>
                          <a:ea typeface="+mn-ea"/>
                          <a:cs typeface="+mn-cs"/>
                        </a:rPr>
                        <a:t>Desarrollo y mantenimiento de fuentes reactivas y proactivas de los datos de seguridad operacional.</a:t>
                      </a:r>
                      <a:endParaRPr lang="es-PE" sz="2800" kern="1200" dirty="0">
                        <a:solidFill>
                          <a:schemeClr val="dk1"/>
                        </a:solidFill>
                        <a:latin typeface="+mn-lt"/>
                        <a:ea typeface="+mn-ea"/>
                        <a:cs typeface="+mn-cs"/>
                      </a:endParaRPr>
                    </a:p>
                  </a:txBody>
                  <a:tcPr marL="68580" marR="68580" marT="0" marB="0"/>
                </a:tc>
                <a:tc hMerge="1">
                  <a:txBody>
                    <a:bodyPr/>
                    <a:lstStyle/>
                    <a:p>
                      <a:endParaRPr lang="es-PE"/>
                    </a:p>
                  </a:txBody>
                  <a:tcPr/>
                </a:tc>
                <a:tc hMerge="1">
                  <a:txBody>
                    <a:bodyPr/>
                    <a:lstStyle/>
                    <a:p>
                      <a:pPr marL="21590" marR="0" algn="just">
                        <a:spcBef>
                          <a:spcPts val="600"/>
                        </a:spcBef>
                        <a:spcAft>
                          <a:spcPts val="600"/>
                        </a:spcAft>
                      </a:pPr>
                      <a:endParaRPr lang="es-PE" sz="165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r h="2776226">
                <a:tc vMerge="1">
                  <a:txBody>
                    <a:bodyPr/>
                    <a:lstStyle/>
                    <a:p>
                      <a:pPr algn="just"/>
                      <a:endParaRPr lang="es-PE" sz="1650" dirty="0"/>
                    </a:p>
                  </a:txBody>
                  <a:tcPr/>
                </a:tc>
                <a:tc>
                  <a:txBody>
                    <a:bodyPr/>
                    <a:lstStyle/>
                    <a:p>
                      <a:pPr marL="21590" marR="0" algn="just">
                        <a:spcBef>
                          <a:spcPts val="600"/>
                        </a:spcBef>
                        <a:spcAft>
                          <a:spcPts val="600"/>
                        </a:spcAft>
                      </a:pPr>
                      <a:endParaRPr lang="es-PE" sz="2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800" kern="1200" dirty="0" smtClean="0">
                          <a:solidFill>
                            <a:schemeClr val="dk1"/>
                          </a:solidFill>
                          <a:latin typeface="+mn-lt"/>
                          <a:ea typeface="+mn-ea"/>
                          <a:cs typeface="+mn-cs"/>
                        </a:rPr>
                        <a:t>Utilización de metodologías de análisis consistente.</a:t>
                      </a:r>
                      <a:endParaRPr lang="es-PE" sz="28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800" kern="1200" dirty="0" smtClean="0">
                          <a:solidFill>
                            <a:schemeClr val="dk1"/>
                          </a:solidFill>
                          <a:latin typeface="+mn-lt"/>
                          <a:ea typeface="+mn-ea"/>
                          <a:cs typeface="+mn-cs"/>
                        </a:rPr>
                        <a:t>Utilización de metodologías formales y avanzadas de análisis de datos de seguridad operacional. </a:t>
                      </a:r>
                      <a:endParaRPr lang="es-PE" sz="28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718993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430" b="19430"/>
          <a:stretch>
            <a:fillRect/>
          </a:stretch>
        </p:blipFill>
        <p:spPr>
          <a:xfrm>
            <a:off x="-4763" y="-6350"/>
            <a:ext cx="12196763" cy="5592763"/>
          </a:xfrm>
        </p:spPr>
      </p:pic>
      <p:sp>
        <p:nvSpPr>
          <p:cNvPr id="5" name="Text Placeholder 4"/>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5446643" y="4376736"/>
            <a:ext cx="6559433" cy="2334164"/>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177800" lvl="1" algn="just"/>
            <a:r>
              <a:rPr lang="es-PE" sz="2000" i="1" dirty="0">
                <a:solidFill>
                  <a:srgbClr val="FFFFFF"/>
                </a:solidFill>
                <a:latin typeface="Georgia"/>
                <a:cs typeface="Georgia"/>
              </a:rPr>
              <a:t>El </a:t>
            </a:r>
            <a:r>
              <a:rPr lang="es-PE" sz="2000" b="1" i="1" dirty="0">
                <a:solidFill>
                  <a:srgbClr val="FFFF00"/>
                </a:solidFill>
                <a:latin typeface="Georgia"/>
                <a:cs typeface="Georgia"/>
              </a:rPr>
              <a:t>cambio</a:t>
            </a:r>
            <a:r>
              <a:rPr lang="es-PE" sz="2000" i="1" dirty="0">
                <a:solidFill>
                  <a:srgbClr val="FFFFFF"/>
                </a:solidFill>
                <a:latin typeface="Georgia"/>
                <a:cs typeface="Georgia"/>
              </a:rPr>
              <a:t> puede afectar la relevancia o eficacia de las estrategias de mitigación de riesgos de la seguridad operacional. Además, los </a:t>
            </a:r>
            <a:r>
              <a:rPr lang="es-PE" sz="2000" b="1" i="1" dirty="0">
                <a:solidFill>
                  <a:srgbClr val="FFFF00"/>
                </a:solidFill>
                <a:latin typeface="Georgia"/>
                <a:cs typeface="Georgia"/>
              </a:rPr>
              <a:t>nuevos peligros y los riesgos </a:t>
            </a:r>
            <a:r>
              <a:rPr lang="es-PE" sz="2000" i="1" dirty="0">
                <a:solidFill>
                  <a:srgbClr val="FFFFFF"/>
                </a:solidFill>
                <a:latin typeface="Georgia"/>
                <a:cs typeface="Georgia"/>
              </a:rPr>
              <a:t>de seguridad operacional relacionados pueden introducirse accidentalmente en una operación cada vez que ocurre un cambio.</a:t>
            </a:r>
            <a:endParaRPr lang="en-US" sz="2000" i="1" dirty="0">
              <a:solidFill>
                <a:srgbClr val="FFFFFF"/>
              </a:solidFill>
              <a:latin typeface="Georgia"/>
              <a:cs typeface="Georgia"/>
            </a:endParaRPr>
          </a:p>
        </p:txBody>
      </p:sp>
      <p:sp>
        <p:nvSpPr>
          <p:cNvPr id="9" name="Text Placeholder 22"/>
          <p:cNvSpPr txBox="1">
            <a:spLocks/>
          </p:cNvSpPr>
          <p:nvPr/>
        </p:nvSpPr>
        <p:spPr>
          <a:xfrm>
            <a:off x="258416" y="5704526"/>
            <a:ext cx="5002303" cy="100637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000" dirty="0" smtClean="0">
                <a:solidFill>
                  <a:srgbClr val="474747"/>
                </a:solidFill>
                <a:latin typeface="Calibri Light" panose="020F0302020204030204" pitchFamily="34" charset="0"/>
                <a:cs typeface="Calibri Light" panose="020F0302020204030204" pitchFamily="34" charset="0"/>
              </a:rPr>
              <a:t>3.2     Establecer </a:t>
            </a:r>
            <a:r>
              <a:rPr lang="es-PE" sz="2000" dirty="0">
                <a:solidFill>
                  <a:srgbClr val="474747"/>
                </a:solidFill>
                <a:latin typeface="Calibri Light" panose="020F0302020204030204" pitchFamily="34" charset="0"/>
                <a:cs typeface="Calibri Light" panose="020F0302020204030204" pitchFamily="34" charset="0"/>
              </a:rPr>
              <a:t>un procedimiento de gestión de cambio que incluye la evaluación de riesgos de seguridad operacional.</a:t>
            </a:r>
            <a:endParaRPr lang="en-US" sz="2000" dirty="0">
              <a:solidFill>
                <a:srgbClr val="474747"/>
              </a:solidFill>
              <a:latin typeface="Calibri Light" panose="020F0302020204030204" pitchFamily="34" charset="0"/>
              <a:cs typeface="Calibri Light" panose="020F0302020204030204" pitchFamily="34" charset="0"/>
            </a:endParaRPr>
          </a:p>
          <a:p>
            <a:pPr algn="ctr">
              <a:lnSpc>
                <a:spcPct val="100000"/>
              </a:lnSpc>
            </a:pPr>
            <a:endParaRPr lang="en-US" sz="2000" dirty="0">
              <a:solidFill>
                <a:srgbClr val="47474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10329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067008" y="73056"/>
            <a:ext cx="7641288" cy="1176624"/>
          </a:xfrm>
        </p:spPr>
        <p:txBody>
          <a:bodyPr>
            <a:normAutofit/>
          </a:bodyPr>
          <a:lstStyle/>
          <a:p>
            <a:r>
              <a:rPr lang="es-PE" sz="2400" dirty="0" smtClean="0">
                <a:latin typeface="Calibri Light" panose="020F0302020204030204" pitchFamily="34" charset="0"/>
                <a:cs typeface="Calibri Light" panose="020F0302020204030204" pitchFamily="34" charset="0"/>
              </a:rPr>
              <a:t>Los </a:t>
            </a:r>
            <a:r>
              <a:rPr lang="es-PE" sz="2400" dirty="0">
                <a:latin typeface="Calibri Light" panose="020F0302020204030204" pitchFamily="34" charset="0"/>
                <a:cs typeface="Calibri Light" panose="020F0302020204030204" pitchFamily="34" charset="0"/>
              </a:rPr>
              <a:t>proveedores de servicios de aviación cambia debido a varios factores, los que incluyen entre otros:</a:t>
            </a:r>
          </a:p>
        </p:txBody>
      </p:sp>
      <p:sp>
        <p:nvSpPr>
          <p:cNvPr id="4" name="Title 3"/>
          <p:cNvSpPr>
            <a:spLocks noGrp="1"/>
          </p:cNvSpPr>
          <p:nvPr>
            <p:ph type="ctrTitle"/>
          </p:nvPr>
        </p:nvSpPr>
        <p:spPr/>
        <p:txBody>
          <a:bodyPr/>
          <a:lstStyle/>
          <a:p>
            <a:r>
              <a:rPr lang="es-PE" b="1" dirty="0" smtClean="0"/>
              <a:t>Conductores para el cambio</a:t>
            </a:r>
            <a:endParaRPr lang="es-PE" b="1" dirty="0"/>
          </a:p>
        </p:txBody>
      </p:sp>
      <p:sp>
        <p:nvSpPr>
          <p:cNvPr id="5" name="TextBox 4"/>
          <p:cNvSpPr txBox="1"/>
          <p:nvPr/>
        </p:nvSpPr>
        <p:spPr>
          <a:xfrm>
            <a:off x="729692" y="1775390"/>
            <a:ext cx="5035004" cy="4524315"/>
          </a:xfrm>
          <a:prstGeom prst="rect">
            <a:avLst/>
          </a:prstGeom>
          <a:noFill/>
        </p:spPr>
        <p:txBody>
          <a:bodyPr wrap="square" rtlCol="0">
            <a:spAutoFit/>
          </a:bodyPr>
          <a:lstStyle/>
          <a:p>
            <a:pPr marL="396875" indent="-396875" defTabSz="457200"/>
            <a:r>
              <a:rPr lang="es-PE" sz="2400" dirty="0">
                <a:solidFill>
                  <a:srgbClr val="474747"/>
                </a:solidFill>
                <a:latin typeface="Calibri Light" panose="020F0302020204030204" pitchFamily="34" charset="0"/>
                <a:cs typeface="Calibri Light" panose="020F0302020204030204" pitchFamily="34" charset="0"/>
              </a:rPr>
              <a:t>a)	</a:t>
            </a:r>
            <a:r>
              <a:rPr lang="es-PE" sz="2400" b="1" dirty="0">
                <a:solidFill>
                  <a:srgbClr val="C00000"/>
                </a:solidFill>
                <a:latin typeface="Calibri Light" panose="020F0302020204030204" pitchFamily="34" charset="0"/>
                <a:cs typeface="Calibri Light" panose="020F0302020204030204" pitchFamily="34" charset="0"/>
              </a:rPr>
              <a:t>expansión o reducción </a:t>
            </a:r>
            <a:r>
              <a:rPr lang="es-PE" sz="2400" dirty="0">
                <a:solidFill>
                  <a:srgbClr val="474747"/>
                </a:solidFill>
                <a:latin typeface="Calibri Light" panose="020F0302020204030204" pitchFamily="34" charset="0"/>
                <a:cs typeface="Calibri Light" panose="020F0302020204030204" pitchFamily="34" charset="0"/>
              </a:rPr>
              <a:t>organizacional;</a:t>
            </a:r>
          </a:p>
          <a:p>
            <a:pPr marL="396875" indent="-396875" defTabSz="457200">
              <a:buFontTx/>
              <a:buAutoNum type="alphaLcParenR" startAt="2"/>
            </a:pPr>
            <a:r>
              <a:rPr lang="es-PE" sz="2400" b="1" dirty="0">
                <a:solidFill>
                  <a:srgbClr val="C00000"/>
                </a:solidFill>
                <a:latin typeface="Calibri Light" panose="020F0302020204030204" pitchFamily="34" charset="0"/>
                <a:cs typeface="Calibri Light" panose="020F0302020204030204" pitchFamily="34" charset="0"/>
              </a:rPr>
              <a:t>mejoras en los negocios</a:t>
            </a:r>
            <a:r>
              <a:rPr lang="es-PE" sz="2400" dirty="0">
                <a:solidFill>
                  <a:srgbClr val="474747"/>
                </a:solidFill>
                <a:latin typeface="Calibri Light" panose="020F0302020204030204" pitchFamily="34" charset="0"/>
                <a:cs typeface="Calibri Light" panose="020F0302020204030204" pitchFamily="34" charset="0"/>
              </a:rPr>
              <a:t> que afectan la seguridad operacional;</a:t>
            </a:r>
          </a:p>
          <a:p>
            <a:pPr marL="396875" indent="-396875" defTabSz="457200">
              <a:buFontTx/>
              <a:buAutoNum type="alphaLcParenR" startAt="2"/>
            </a:pPr>
            <a:r>
              <a:rPr lang="es-PE" sz="2400" b="1" dirty="0">
                <a:solidFill>
                  <a:srgbClr val="C00000"/>
                </a:solidFill>
                <a:latin typeface="Calibri Light" panose="020F0302020204030204" pitchFamily="34" charset="0"/>
                <a:cs typeface="Calibri Light" panose="020F0302020204030204" pitchFamily="34" charset="0"/>
              </a:rPr>
              <a:t>cambios en el entorno </a:t>
            </a:r>
            <a:r>
              <a:rPr lang="es-PE" sz="2400" dirty="0">
                <a:solidFill>
                  <a:srgbClr val="474747"/>
                </a:solidFill>
                <a:latin typeface="Calibri Light" panose="020F0302020204030204" pitchFamily="34" charset="0"/>
                <a:cs typeface="Calibri Light" panose="020F0302020204030204" pitchFamily="34" charset="0"/>
              </a:rPr>
              <a:t>operativo de la organización;</a:t>
            </a:r>
          </a:p>
          <a:p>
            <a:pPr marL="396875" indent="-396875" defTabSz="457200">
              <a:buFontTx/>
              <a:buAutoNum type="alphaLcParenR" startAt="2"/>
            </a:pPr>
            <a:r>
              <a:rPr lang="es-PE" sz="2400" b="1" dirty="0">
                <a:solidFill>
                  <a:srgbClr val="C00000"/>
                </a:solidFill>
                <a:latin typeface="Calibri Light" panose="020F0302020204030204" pitchFamily="34" charset="0"/>
                <a:cs typeface="Calibri Light" panose="020F0302020204030204" pitchFamily="34" charset="0"/>
              </a:rPr>
              <a:t>cambios en las interfaces</a:t>
            </a:r>
            <a:r>
              <a:rPr lang="es-PE" sz="2400" dirty="0">
                <a:solidFill>
                  <a:srgbClr val="474747"/>
                </a:solidFill>
                <a:latin typeface="Calibri Light" panose="020F0302020204030204" pitchFamily="34" charset="0"/>
                <a:cs typeface="Calibri Light" panose="020F0302020204030204" pitchFamily="34" charset="0"/>
              </a:rPr>
              <a:t> de SMS con organizaciones externas; y</a:t>
            </a:r>
          </a:p>
          <a:p>
            <a:pPr marL="396875" indent="-396875" defTabSz="457200">
              <a:buFontTx/>
              <a:buAutoNum type="alphaLcParenR" startAt="2"/>
            </a:pPr>
            <a:r>
              <a:rPr lang="es-PE" sz="2400" b="1" dirty="0">
                <a:solidFill>
                  <a:srgbClr val="C00000"/>
                </a:solidFill>
                <a:latin typeface="Calibri Light" panose="020F0302020204030204" pitchFamily="34" charset="0"/>
                <a:cs typeface="Calibri Light" panose="020F0302020204030204" pitchFamily="34" charset="0"/>
              </a:rPr>
              <a:t>cambios externos </a:t>
            </a:r>
            <a:r>
              <a:rPr lang="es-PE" sz="2400" dirty="0">
                <a:solidFill>
                  <a:srgbClr val="474747"/>
                </a:solidFill>
                <a:latin typeface="Calibri Light" panose="020F0302020204030204" pitchFamily="34" charset="0"/>
                <a:cs typeface="Calibri Light" panose="020F0302020204030204" pitchFamily="34" charset="0"/>
              </a:rPr>
              <a:t>desde cambios reglamentarios, cambios económicos y riesgos emergentes.</a:t>
            </a:r>
          </a:p>
          <a:p>
            <a:pPr marL="396875" indent="-396875" defTabSz="457200">
              <a:buFontTx/>
              <a:buAutoNum type="alphaLcParenR" startAt="2"/>
            </a:pPr>
            <a:endParaRPr lang="es-PE" sz="2400" dirty="0">
              <a:solidFill>
                <a:srgbClr val="474747"/>
              </a:solidFill>
              <a:latin typeface="Calibri Light" panose="020F0302020204030204" pitchFamily="34" charset="0"/>
              <a:cs typeface="Calibri Light" panose="020F0302020204030204" pitchFamily="34" charset="0"/>
            </a:endParaRPr>
          </a:p>
        </p:txBody>
      </p:sp>
      <p:pic>
        <p:nvPicPr>
          <p:cNvPr id="7"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756" r="15756"/>
          <a:stretch>
            <a:fillRect/>
          </a:stretch>
        </p:blipFill>
        <p:spPr>
          <a:xfrm>
            <a:off x="6029325" y="1249363"/>
            <a:ext cx="6162675" cy="5616575"/>
          </a:xfrm>
        </p:spPr>
      </p:pic>
    </p:spTree>
    <p:extLst>
      <p:ext uri="{BB962C8B-B14F-4D97-AF65-F5344CB8AC3E}">
        <p14:creationId xmlns:p14="http://schemas.microsoft.com/office/powerpoint/2010/main" val="2927258712"/>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844740" y="1410200"/>
            <a:ext cx="4760929" cy="5149625"/>
          </a:xfrm>
        </p:spPr>
        <p:txBody>
          <a:bodyPr>
            <a:normAutofit/>
          </a:bodyPr>
          <a:lstStyle/>
          <a:p>
            <a:r>
              <a:rPr lang="es-PE" sz="2800" dirty="0">
                <a:latin typeface="Calibri Light" panose="020F0302020204030204" pitchFamily="34" charset="0"/>
                <a:cs typeface="Calibri Light" panose="020F0302020204030204" pitchFamily="34" charset="0"/>
              </a:rPr>
              <a:t>Tres consideraciones:</a:t>
            </a:r>
          </a:p>
          <a:p>
            <a:pPr marL="457200" indent="-457200">
              <a:buFont typeface="+mj-lt"/>
              <a:buAutoNum type="arabicParenR"/>
            </a:pPr>
            <a:r>
              <a:rPr lang="es-PE" sz="2800" dirty="0">
                <a:latin typeface="Calibri Light" panose="020F0302020204030204" pitchFamily="34" charset="0"/>
                <a:cs typeface="Calibri Light" panose="020F0302020204030204" pitchFamily="34" charset="0"/>
              </a:rPr>
              <a:t>Criticidad;</a:t>
            </a:r>
          </a:p>
          <a:p>
            <a:pPr marL="457200" indent="-457200">
              <a:buFont typeface="+mj-lt"/>
              <a:buAutoNum type="arabicParenR"/>
            </a:pPr>
            <a:r>
              <a:rPr lang="es-PE" sz="2800" dirty="0">
                <a:latin typeface="Calibri Light" panose="020F0302020204030204" pitchFamily="34" charset="0"/>
                <a:cs typeface="Calibri Light" panose="020F0302020204030204" pitchFamily="34" charset="0"/>
              </a:rPr>
              <a:t>Estabilidad de los sistemas y entornos operacionales; y</a:t>
            </a:r>
          </a:p>
          <a:p>
            <a:pPr marL="457200" indent="-457200">
              <a:buFont typeface="+mj-lt"/>
              <a:buAutoNum type="arabicParenR"/>
            </a:pPr>
            <a:r>
              <a:rPr lang="es-PE" sz="2800" dirty="0">
                <a:latin typeface="Calibri Light" panose="020F0302020204030204" pitchFamily="34" charset="0"/>
                <a:cs typeface="Calibri Light" panose="020F0302020204030204" pitchFamily="34" charset="0"/>
              </a:rPr>
              <a:t>Rendimiento pasado.</a:t>
            </a:r>
          </a:p>
        </p:txBody>
      </p:sp>
      <p:sp>
        <p:nvSpPr>
          <p:cNvPr id="4" name="Title 3"/>
          <p:cNvSpPr>
            <a:spLocks noGrp="1"/>
          </p:cNvSpPr>
          <p:nvPr>
            <p:ph type="ctrTitle"/>
          </p:nvPr>
        </p:nvSpPr>
        <p:spPr>
          <a:xfrm>
            <a:off x="795130" y="73058"/>
            <a:ext cx="4075043" cy="1040126"/>
          </a:xfrm>
        </p:spPr>
        <p:txBody>
          <a:bodyPr/>
          <a:lstStyle/>
          <a:p>
            <a:r>
              <a:rPr lang="es-PE" b="1" dirty="0"/>
              <a:t>Proceso de gestión del cambio</a:t>
            </a:r>
          </a:p>
        </p:txBody>
      </p:sp>
      <p:pic>
        <p:nvPicPr>
          <p:cNvPr id="6" name="Picture Placehold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302" r="27302"/>
          <a:stretch/>
        </p:blipFill>
        <p:spPr>
          <a:xfrm>
            <a:off x="6659563" y="0"/>
            <a:ext cx="5532437" cy="6865938"/>
          </a:xfrm>
        </p:spPr>
      </p:pic>
    </p:spTree>
    <p:extLst>
      <p:ext uri="{BB962C8B-B14F-4D97-AF65-F5344CB8AC3E}">
        <p14:creationId xmlns:p14="http://schemas.microsoft.com/office/powerpoint/2010/main" val="1996571513"/>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ETAPA </a:t>
            </a:r>
            <a:r>
              <a:rPr lang="en-US" b="1" dirty="0" smtClean="0"/>
              <a:t>3</a:t>
            </a:r>
            <a:endParaRPr lang="en-US" b="1" dirty="0"/>
          </a:p>
        </p:txBody>
      </p:sp>
      <p:grpSp>
        <p:nvGrpSpPr>
          <p:cNvPr id="4" name="Group 3"/>
          <p:cNvGrpSpPr/>
          <p:nvPr/>
        </p:nvGrpSpPr>
        <p:grpSpPr>
          <a:xfrm>
            <a:off x="799007" y="172812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452138" y="2797784"/>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036944" y="3972829"/>
            <a:ext cx="944170" cy="715392"/>
            <a:chOff x="8411004" y="202797"/>
            <a:chExt cx="429795"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11004"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783378" y="5273724"/>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681316" y="1606266"/>
            <a:ext cx="8507718" cy="954107"/>
          </a:xfrm>
          <a:prstGeom prst="rect">
            <a:avLst/>
          </a:prstGeom>
        </p:spPr>
        <p:txBody>
          <a:bodyPr wrap="square">
            <a:spAutoFit/>
          </a:bodyPr>
          <a:lstStyle/>
          <a:p>
            <a:r>
              <a:rPr lang="es-PE" sz="2800" dirty="0">
                <a:ea typeface="Raleway" panose="020B0003030101060003" pitchFamily="2" charset="0"/>
              </a:rPr>
              <a:t>Establecer un procedimiento de notificación de peligros voluntaria</a:t>
            </a:r>
          </a:p>
        </p:txBody>
      </p:sp>
      <p:sp>
        <p:nvSpPr>
          <p:cNvPr id="52" name="Rectangle 51"/>
          <p:cNvSpPr/>
          <p:nvPr/>
        </p:nvSpPr>
        <p:spPr>
          <a:xfrm>
            <a:off x="2334446" y="2618100"/>
            <a:ext cx="8709627" cy="954107"/>
          </a:xfrm>
          <a:prstGeom prst="rect">
            <a:avLst/>
          </a:prstGeom>
        </p:spPr>
        <p:txBody>
          <a:bodyPr wrap="square">
            <a:spAutoFit/>
          </a:bodyPr>
          <a:lstStyle/>
          <a:p>
            <a:r>
              <a:rPr lang="es-PE" sz="2800" dirty="0">
                <a:ea typeface="Raleway" panose="020B0003030101060003" pitchFamily="2" charset="0"/>
              </a:rPr>
              <a:t>Establecer procedimientos de gestión de riesgos de la seguridad operacional</a:t>
            </a:r>
          </a:p>
        </p:txBody>
      </p:sp>
      <p:sp>
        <p:nvSpPr>
          <p:cNvPr id="53" name="Rectangle 52"/>
          <p:cNvSpPr/>
          <p:nvPr/>
        </p:nvSpPr>
        <p:spPr>
          <a:xfrm>
            <a:off x="3003734" y="3817456"/>
            <a:ext cx="8811911" cy="954107"/>
          </a:xfrm>
          <a:prstGeom prst="rect">
            <a:avLst/>
          </a:prstGeom>
        </p:spPr>
        <p:txBody>
          <a:bodyPr wrap="square">
            <a:spAutoFit/>
          </a:bodyPr>
          <a:lstStyle/>
          <a:p>
            <a:r>
              <a:rPr lang="es-PE" sz="2800" dirty="0">
                <a:ea typeface="Raleway" panose="020B0003030101060003" pitchFamily="2" charset="0"/>
              </a:rPr>
              <a:t>Establecer procedimientos de notificación e investigación de sucesos</a:t>
            </a:r>
          </a:p>
        </p:txBody>
      </p:sp>
      <p:sp>
        <p:nvSpPr>
          <p:cNvPr id="54" name="Rectangle 53"/>
          <p:cNvSpPr/>
          <p:nvPr/>
        </p:nvSpPr>
        <p:spPr>
          <a:xfrm>
            <a:off x="3668712" y="4938921"/>
            <a:ext cx="8523288" cy="1384995"/>
          </a:xfrm>
          <a:prstGeom prst="rect">
            <a:avLst/>
          </a:prstGeom>
        </p:spPr>
        <p:txBody>
          <a:bodyPr wrap="square">
            <a:spAutoFit/>
          </a:bodyPr>
          <a:lstStyle/>
          <a:p>
            <a:r>
              <a:rPr lang="es-PE" sz="2800" dirty="0">
                <a:ea typeface="Raleway" panose="020B0003030101060003" pitchFamily="2" charset="0"/>
              </a:rPr>
              <a:t>Establecer un sistema de recopilación y procesamiento de datos de seguridad operacional para los resultados de alto impacto</a:t>
            </a:r>
          </a:p>
        </p:txBody>
      </p:sp>
      <p:sp>
        <p:nvSpPr>
          <p:cNvPr id="70" name="TextBox 69"/>
          <p:cNvSpPr txBox="1"/>
          <p:nvPr/>
        </p:nvSpPr>
        <p:spPr>
          <a:xfrm>
            <a:off x="18718" y="181201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655931" y="2881677"/>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345325" y="4056721"/>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001318" y="5262617"/>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55" name="Group 54"/>
          <p:cNvGrpSpPr>
            <a:grpSpLocks noChangeAspect="1"/>
          </p:cNvGrpSpPr>
          <p:nvPr/>
        </p:nvGrpSpPr>
        <p:grpSpPr>
          <a:xfrm>
            <a:off x="1005639" y="1799373"/>
            <a:ext cx="496944" cy="511175"/>
            <a:chOff x="6865938" y="4473575"/>
            <a:chExt cx="698500" cy="769938"/>
          </a:xfrm>
          <a:solidFill>
            <a:schemeClr val="bg1"/>
          </a:solidFill>
          <a:effectLst/>
        </p:grpSpPr>
        <p:sp>
          <p:nvSpPr>
            <p:cNvPr id="56" name="Freeform 25"/>
            <p:cNvSpPr>
              <a:spLocks noEditPoints="1"/>
            </p:cNvSpPr>
            <p:nvPr/>
          </p:nvSpPr>
          <p:spPr bwMode="auto">
            <a:xfrm>
              <a:off x="6865938" y="4473575"/>
              <a:ext cx="698500" cy="604838"/>
            </a:xfrm>
            <a:custGeom>
              <a:avLst/>
              <a:gdLst>
                <a:gd name="T0" fmla="*/ 1216 w 1320"/>
                <a:gd name="T1" fmla="*/ 874 h 1145"/>
                <a:gd name="T2" fmla="*/ 1229 w 1320"/>
                <a:gd name="T3" fmla="*/ 553 h 1145"/>
                <a:gd name="T4" fmla="*/ 1086 w 1320"/>
                <a:gd name="T5" fmla="*/ 306 h 1145"/>
                <a:gd name="T6" fmla="*/ 802 w 1320"/>
                <a:gd name="T7" fmla="*/ 157 h 1145"/>
                <a:gd name="T8" fmla="*/ 660 w 1320"/>
                <a:gd name="T9" fmla="*/ 0 h 1145"/>
                <a:gd name="T10" fmla="*/ 518 w 1320"/>
                <a:gd name="T11" fmla="*/ 157 h 1145"/>
                <a:gd name="T12" fmla="*/ 234 w 1320"/>
                <a:gd name="T13" fmla="*/ 306 h 1145"/>
                <a:gd name="T14" fmla="*/ 91 w 1320"/>
                <a:gd name="T15" fmla="*/ 553 h 1145"/>
                <a:gd name="T16" fmla="*/ 104 w 1320"/>
                <a:gd name="T17" fmla="*/ 874 h 1145"/>
                <a:gd name="T18" fmla="*/ 39 w 1320"/>
                <a:gd name="T19" fmla="*/ 1075 h 1145"/>
                <a:gd name="T20" fmla="*/ 214 w 1320"/>
                <a:gd name="T21" fmla="*/ 1059 h 1145"/>
                <a:gd name="T22" fmla="*/ 305 w 1320"/>
                <a:gd name="T23" fmla="*/ 1002 h 1145"/>
                <a:gd name="T24" fmla="*/ 236 w 1320"/>
                <a:gd name="T25" fmla="*/ 882 h 1145"/>
                <a:gd name="T26" fmla="*/ 427 w 1320"/>
                <a:gd name="T27" fmla="*/ 974 h 1145"/>
                <a:gd name="T28" fmla="*/ 466 w 1320"/>
                <a:gd name="T29" fmla="*/ 951 h 1145"/>
                <a:gd name="T30" fmla="*/ 372 w 1320"/>
                <a:gd name="T31" fmla="*/ 646 h 1145"/>
                <a:gd name="T32" fmla="*/ 372 w 1320"/>
                <a:gd name="T33" fmla="*/ 554 h 1145"/>
                <a:gd name="T34" fmla="*/ 236 w 1320"/>
                <a:gd name="T35" fmla="*/ 552 h 1145"/>
                <a:gd name="T36" fmla="*/ 305 w 1320"/>
                <a:gd name="T37" fmla="*/ 432 h 1145"/>
                <a:gd name="T38" fmla="*/ 453 w 1320"/>
                <a:gd name="T39" fmla="*/ 386 h 1145"/>
                <a:gd name="T40" fmla="*/ 279 w 1320"/>
                <a:gd name="T41" fmla="*/ 348 h 1145"/>
                <a:gd name="T42" fmla="*/ 555 w 1320"/>
                <a:gd name="T43" fmla="*/ 238 h 1145"/>
                <a:gd name="T44" fmla="*/ 555 w 1320"/>
                <a:gd name="T45" fmla="*/ 329 h 1145"/>
                <a:gd name="T46" fmla="*/ 660 w 1320"/>
                <a:gd name="T47" fmla="*/ 285 h 1145"/>
                <a:gd name="T48" fmla="*/ 765 w 1320"/>
                <a:gd name="T49" fmla="*/ 329 h 1145"/>
                <a:gd name="T50" fmla="*/ 765 w 1320"/>
                <a:gd name="T51" fmla="*/ 238 h 1145"/>
                <a:gd name="T52" fmla="*/ 1041 w 1320"/>
                <a:gd name="T53" fmla="*/ 348 h 1145"/>
                <a:gd name="T54" fmla="*/ 867 w 1320"/>
                <a:gd name="T55" fmla="*/ 386 h 1145"/>
                <a:gd name="T56" fmla="*/ 1015 w 1320"/>
                <a:gd name="T57" fmla="*/ 432 h 1145"/>
                <a:gd name="T58" fmla="*/ 1084 w 1320"/>
                <a:gd name="T59" fmla="*/ 552 h 1145"/>
                <a:gd name="T60" fmla="*/ 948 w 1320"/>
                <a:gd name="T61" fmla="*/ 554 h 1145"/>
                <a:gd name="T62" fmla="*/ 948 w 1320"/>
                <a:gd name="T63" fmla="*/ 646 h 1145"/>
                <a:gd name="T64" fmla="*/ 854 w 1320"/>
                <a:gd name="T65" fmla="*/ 951 h 1145"/>
                <a:gd name="T66" fmla="*/ 893 w 1320"/>
                <a:gd name="T67" fmla="*/ 975 h 1145"/>
                <a:gd name="T68" fmla="*/ 1084 w 1320"/>
                <a:gd name="T69" fmla="*/ 882 h 1145"/>
                <a:gd name="T70" fmla="*/ 1015 w 1320"/>
                <a:gd name="T71" fmla="*/ 1002 h 1145"/>
                <a:gd name="T72" fmla="*/ 1106 w 1320"/>
                <a:gd name="T73" fmla="*/ 1059 h 1145"/>
                <a:gd name="T74" fmla="*/ 1281 w 1320"/>
                <a:gd name="T75" fmla="*/ 1075 h 1145"/>
                <a:gd name="T76" fmla="*/ 278 w 1320"/>
                <a:gd name="T77" fmla="*/ 717 h 1145"/>
                <a:gd name="T78" fmla="*/ 150 w 1320"/>
                <a:gd name="T79" fmla="*/ 862 h 1145"/>
                <a:gd name="T80" fmla="*/ 192 w 1320"/>
                <a:gd name="T81" fmla="*/ 569 h 1145"/>
                <a:gd name="T82" fmla="*/ 1170 w 1320"/>
                <a:gd name="T83" fmla="*/ 862 h 1145"/>
                <a:gd name="T84" fmla="*/ 1042 w 1320"/>
                <a:gd name="T85" fmla="*/ 717 h 1145"/>
                <a:gd name="T86" fmla="*/ 1170 w 1320"/>
                <a:gd name="T87" fmla="*/ 571 h 1145"/>
                <a:gd name="T88" fmla="*/ 1170 w 1320"/>
                <a:gd name="T89" fmla="*/ 86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0" h="1145">
                  <a:moveTo>
                    <a:pt x="1229" y="881"/>
                  </a:moveTo>
                  <a:cubicBezTo>
                    <a:pt x="1225" y="879"/>
                    <a:pt x="1220" y="876"/>
                    <a:pt x="1216" y="874"/>
                  </a:cubicBezTo>
                  <a:cubicBezTo>
                    <a:pt x="1216" y="559"/>
                    <a:pt x="1216" y="559"/>
                    <a:pt x="1216" y="559"/>
                  </a:cubicBezTo>
                  <a:cubicBezTo>
                    <a:pt x="1220" y="557"/>
                    <a:pt x="1225" y="555"/>
                    <a:pt x="1229" y="553"/>
                  </a:cubicBezTo>
                  <a:cubicBezTo>
                    <a:pt x="1297" y="514"/>
                    <a:pt x="1320" y="427"/>
                    <a:pt x="1281" y="358"/>
                  </a:cubicBezTo>
                  <a:cubicBezTo>
                    <a:pt x="1242" y="290"/>
                    <a:pt x="1155" y="267"/>
                    <a:pt x="1086" y="306"/>
                  </a:cubicBezTo>
                  <a:cubicBezTo>
                    <a:pt x="1082" y="309"/>
                    <a:pt x="1078" y="311"/>
                    <a:pt x="1074" y="314"/>
                  </a:cubicBezTo>
                  <a:cubicBezTo>
                    <a:pt x="802" y="157"/>
                    <a:pt x="802" y="157"/>
                    <a:pt x="802" y="157"/>
                  </a:cubicBezTo>
                  <a:cubicBezTo>
                    <a:pt x="802" y="152"/>
                    <a:pt x="802" y="147"/>
                    <a:pt x="802" y="142"/>
                  </a:cubicBezTo>
                  <a:cubicBezTo>
                    <a:pt x="802" y="64"/>
                    <a:pt x="739" y="0"/>
                    <a:pt x="660" y="0"/>
                  </a:cubicBezTo>
                  <a:cubicBezTo>
                    <a:pt x="581" y="0"/>
                    <a:pt x="518" y="64"/>
                    <a:pt x="518" y="142"/>
                  </a:cubicBezTo>
                  <a:cubicBezTo>
                    <a:pt x="518" y="147"/>
                    <a:pt x="518" y="152"/>
                    <a:pt x="518" y="157"/>
                  </a:cubicBezTo>
                  <a:cubicBezTo>
                    <a:pt x="246" y="314"/>
                    <a:pt x="246" y="314"/>
                    <a:pt x="246" y="314"/>
                  </a:cubicBezTo>
                  <a:cubicBezTo>
                    <a:pt x="242" y="311"/>
                    <a:pt x="238" y="309"/>
                    <a:pt x="234" y="306"/>
                  </a:cubicBezTo>
                  <a:cubicBezTo>
                    <a:pt x="165" y="267"/>
                    <a:pt x="78" y="290"/>
                    <a:pt x="39" y="358"/>
                  </a:cubicBezTo>
                  <a:cubicBezTo>
                    <a:pt x="0" y="427"/>
                    <a:pt x="23" y="514"/>
                    <a:pt x="91" y="553"/>
                  </a:cubicBezTo>
                  <a:cubicBezTo>
                    <a:pt x="95" y="555"/>
                    <a:pt x="100" y="557"/>
                    <a:pt x="104" y="559"/>
                  </a:cubicBezTo>
                  <a:cubicBezTo>
                    <a:pt x="104" y="874"/>
                    <a:pt x="104" y="874"/>
                    <a:pt x="104" y="874"/>
                  </a:cubicBezTo>
                  <a:cubicBezTo>
                    <a:pt x="100" y="876"/>
                    <a:pt x="95" y="879"/>
                    <a:pt x="91" y="881"/>
                  </a:cubicBezTo>
                  <a:cubicBezTo>
                    <a:pt x="23" y="920"/>
                    <a:pt x="0" y="1007"/>
                    <a:pt x="39" y="1075"/>
                  </a:cubicBezTo>
                  <a:cubicBezTo>
                    <a:pt x="62" y="1115"/>
                    <a:pt x="101" y="1139"/>
                    <a:pt x="143" y="1145"/>
                  </a:cubicBezTo>
                  <a:cubicBezTo>
                    <a:pt x="159" y="1103"/>
                    <a:pt x="181" y="1072"/>
                    <a:pt x="214" y="1059"/>
                  </a:cubicBezTo>
                  <a:cubicBezTo>
                    <a:pt x="358" y="1002"/>
                    <a:pt x="358" y="1002"/>
                    <a:pt x="358" y="1002"/>
                  </a:cubicBezTo>
                  <a:cubicBezTo>
                    <a:pt x="305" y="1002"/>
                    <a:pt x="305" y="1002"/>
                    <a:pt x="305" y="1002"/>
                  </a:cubicBezTo>
                  <a:cubicBezTo>
                    <a:pt x="304" y="978"/>
                    <a:pt x="298" y="955"/>
                    <a:pt x="286" y="933"/>
                  </a:cubicBezTo>
                  <a:cubicBezTo>
                    <a:pt x="273" y="911"/>
                    <a:pt x="256" y="894"/>
                    <a:pt x="236" y="882"/>
                  </a:cubicBezTo>
                  <a:cubicBezTo>
                    <a:pt x="305" y="763"/>
                    <a:pt x="305" y="763"/>
                    <a:pt x="305" y="763"/>
                  </a:cubicBezTo>
                  <a:cubicBezTo>
                    <a:pt x="427" y="974"/>
                    <a:pt x="427" y="974"/>
                    <a:pt x="427" y="974"/>
                  </a:cubicBezTo>
                  <a:cubicBezTo>
                    <a:pt x="449" y="966"/>
                    <a:pt x="449" y="966"/>
                    <a:pt x="449" y="966"/>
                  </a:cubicBezTo>
                  <a:cubicBezTo>
                    <a:pt x="466" y="951"/>
                    <a:pt x="466" y="951"/>
                    <a:pt x="466" y="951"/>
                  </a:cubicBezTo>
                  <a:cubicBezTo>
                    <a:pt x="331" y="717"/>
                    <a:pt x="331" y="717"/>
                    <a:pt x="331" y="717"/>
                  </a:cubicBezTo>
                  <a:cubicBezTo>
                    <a:pt x="372" y="646"/>
                    <a:pt x="372" y="646"/>
                    <a:pt x="372" y="646"/>
                  </a:cubicBezTo>
                  <a:cubicBezTo>
                    <a:pt x="371" y="631"/>
                    <a:pt x="370" y="615"/>
                    <a:pt x="370" y="599"/>
                  </a:cubicBezTo>
                  <a:cubicBezTo>
                    <a:pt x="370" y="584"/>
                    <a:pt x="370" y="569"/>
                    <a:pt x="372" y="554"/>
                  </a:cubicBezTo>
                  <a:cubicBezTo>
                    <a:pt x="305" y="671"/>
                    <a:pt x="305" y="671"/>
                    <a:pt x="305" y="671"/>
                  </a:cubicBezTo>
                  <a:cubicBezTo>
                    <a:pt x="236" y="552"/>
                    <a:pt x="236" y="552"/>
                    <a:pt x="236" y="552"/>
                  </a:cubicBezTo>
                  <a:cubicBezTo>
                    <a:pt x="256" y="540"/>
                    <a:pt x="273" y="522"/>
                    <a:pt x="286" y="501"/>
                  </a:cubicBezTo>
                  <a:cubicBezTo>
                    <a:pt x="298" y="479"/>
                    <a:pt x="304" y="456"/>
                    <a:pt x="305" y="432"/>
                  </a:cubicBezTo>
                  <a:cubicBezTo>
                    <a:pt x="414" y="432"/>
                    <a:pt x="414" y="432"/>
                    <a:pt x="414" y="432"/>
                  </a:cubicBezTo>
                  <a:cubicBezTo>
                    <a:pt x="425" y="415"/>
                    <a:pt x="438" y="400"/>
                    <a:pt x="453" y="386"/>
                  </a:cubicBezTo>
                  <a:cubicBezTo>
                    <a:pt x="298" y="386"/>
                    <a:pt x="298" y="386"/>
                    <a:pt x="298" y="386"/>
                  </a:cubicBezTo>
                  <a:cubicBezTo>
                    <a:pt x="294" y="373"/>
                    <a:pt x="287" y="360"/>
                    <a:pt x="279" y="348"/>
                  </a:cubicBezTo>
                  <a:cubicBezTo>
                    <a:pt x="531" y="202"/>
                    <a:pt x="531" y="202"/>
                    <a:pt x="531" y="202"/>
                  </a:cubicBezTo>
                  <a:cubicBezTo>
                    <a:pt x="537" y="215"/>
                    <a:pt x="545" y="227"/>
                    <a:pt x="555" y="238"/>
                  </a:cubicBezTo>
                  <a:cubicBezTo>
                    <a:pt x="482" y="363"/>
                    <a:pt x="482" y="363"/>
                    <a:pt x="482" y="363"/>
                  </a:cubicBezTo>
                  <a:cubicBezTo>
                    <a:pt x="504" y="349"/>
                    <a:pt x="528" y="337"/>
                    <a:pt x="555" y="329"/>
                  </a:cubicBezTo>
                  <a:cubicBezTo>
                    <a:pt x="591" y="267"/>
                    <a:pt x="591" y="267"/>
                    <a:pt x="591" y="267"/>
                  </a:cubicBezTo>
                  <a:cubicBezTo>
                    <a:pt x="611" y="278"/>
                    <a:pt x="635" y="285"/>
                    <a:pt x="660" y="285"/>
                  </a:cubicBezTo>
                  <a:cubicBezTo>
                    <a:pt x="685" y="285"/>
                    <a:pt x="709" y="278"/>
                    <a:pt x="729" y="267"/>
                  </a:cubicBezTo>
                  <a:cubicBezTo>
                    <a:pt x="765" y="329"/>
                    <a:pt x="765" y="329"/>
                    <a:pt x="765" y="329"/>
                  </a:cubicBezTo>
                  <a:cubicBezTo>
                    <a:pt x="792" y="337"/>
                    <a:pt x="816" y="349"/>
                    <a:pt x="838" y="363"/>
                  </a:cubicBezTo>
                  <a:cubicBezTo>
                    <a:pt x="765" y="238"/>
                    <a:pt x="765" y="238"/>
                    <a:pt x="765" y="238"/>
                  </a:cubicBezTo>
                  <a:cubicBezTo>
                    <a:pt x="775" y="227"/>
                    <a:pt x="783" y="215"/>
                    <a:pt x="789" y="202"/>
                  </a:cubicBezTo>
                  <a:cubicBezTo>
                    <a:pt x="1041" y="348"/>
                    <a:pt x="1041" y="348"/>
                    <a:pt x="1041" y="348"/>
                  </a:cubicBezTo>
                  <a:cubicBezTo>
                    <a:pt x="1033" y="360"/>
                    <a:pt x="1026" y="373"/>
                    <a:pt x="1022" y="386"/>
                  </a:cubicBezTo>
                  <a:cubicBezTo>
                    <a:pt x="867" y="386"/>
                    <a:pt x="867" y="386"/>
                    <a:pt x="867" y="386"/>
                  </a:cubicBezTo>
                  <a:cubicBezTo>
                    <a:pt x="882" y="400"/>
                    <a:pt x="895" y="415"/>
                    <a:pt x="906" y="432"/>
                  </a:cubicBezTo>
                  <a:cubicBezTo>
                    <a:pt x="1015" y="432"/>
                    <a:pt x="1015" y="432"/>
                    <a:pt x="1015" y="432"/>
                  </a:cubicBezTo>
                  <a:cubicBezTo>
                    <a:pt x="1016" y="456"/>
                    <a:pt x="1022" y="479"/>
                    <a:pt x="1034" y="501"/>
                  </a:cubicBezTo>
                  <a:cubicBezTo>
                    <a:pt x="1047" y="522"/>
                    <a:pt x="1064" y="540"/>
                    <a:pt x="1084" y="552"/>
                  </a:cubicBezTo>
                  <a:cubicBezTo>
                    <a:pt x="1015" y="671"/>
                    <a:pt x="1015" y="671"/>
                    <a:pt x="1015" y="671"/>
                  </a:cubicBezTo>
                  <a:cubicBezTo>
                    <a:pt x="948" y="554"/>
                    <a:pt x="948" y="554"/>
                    <a:pt x="948" y="554"/>
                  </a:cubicBezTo>
                  <a:cubicBezTo>
                    <a:pt x="949" y="568"/>
                    <a:pt x="950" y="583"/>
                    <a:pt x="950" y="599"/>
                  </a:cubicBezTo>
                  <a:cubicBezTo>
                    <a:pt x="950" y="615"/>
                    <a:pt x="949" y="631"/>
                    <a:pt x="948" y="646"/>
                  </a:cubicBezTo>
                  <a:cubicBezTo>
                    <a:pt x="989" y="717"/>
                    <a:pt x="989" y="717"/>
                    <a:pt x="989" y="717"/>
                  </a:cubicBezTo>
                  <a:cubicBezTo>
                    <a:pt x="854" y="951"/>
                    <a:pt x="854" y="951"/>
                    <a:pt x="854" y="951"/>
                  </a:cubicBezTo>
                  <a:cubicBezTo>
                    <a:pt x="871" y="966"/>
                    <a:pt x="871" y="966"/>
                    <a:pt x="871" y="966"/>
                  </a:cubicBezTo>
                  <a:cubicBezTo>
                    <a:pt x="893" y="975"/>
                    <a:pt x="893" y="975"/>
                    <a:pt x="893" y="975"/>
                  </a:cubicBezTo>
                  <a:cubicBezTo>
                    <a:pt x="1015" y="763"/>
                    <a:pt x="1015" y="763"/>
                    <a:pt x="1015" y="763"/>
                  </a:cubicBezTo>
                  <a:cubicBezTo>
                    <a:pt x="1084" y="882"/>
                    <a:pt x="1084" y="882"/>
                    <a:pt x="1084" y="882"/>
                  </a:cubicBezTo>
                  <a:cubicBezTo>
                    <a:pt x="1064" y="894"/>
                    <a:pt x="1047" y="911"/>
                    <a:pt x="1034" y="933"/>
                  </a:cubicBezTo>
                  <a:cubicBezTo>
                    <a:pt x="1022" y="955"/>
                    <a:pt x="1016" y="978"/>
                    <a:pt x="1015" y="1002"/>
                  </a:cubicBezTo>
                  <a:cubicBezTo>
                    <a:pt x="962" y="1002"/>
                    <a:pt x="962" y="1002"/>
                    <a:pt x="962" y="1002"/>
                  </a:cubicBezTo>
                  <a:cubicBezTo>
                    <a:pt x="1106" y="1059"/>
                    <a:pt x="1106" y="1059"/>
                    <a:pt x="1106" y="1059"/>
                  </a:cubicBezTo>
                  <a:cubicBezTo>
                    <a:pt x="1139" y="1072"/>
                    <a:pt x="1161" y="1103"/>
                    <a:pt x="1177" y="1145"/>
                  </a:cubicBezTo>
                  <a:cubicBezTo>
                    <a:pt x="1219" y="1139"/>
                    <a:pt x="1258" y="1115"/>
                    <a:pt x="1281" y="1075"/>
                  </a:cubicBezTo>
                  <a:cubicBezTo>
                    <a:pt x="1320" y="1007"/>
                    <a:pt x="1297" y="920"/>
                    <a:pt x="1229" y="881"/>
                  </a:cubicBezTo>
                  <a:close/>
                  <a:moveTo>
                    <a:pt x="278" y="717"/>
                  </a:moveTo>
                  <a:cubicBezTo>
                    <a:pt x="192" y="865"/>
                    <a:pt x="192" y="865"/>
                    <a:pt x="192" y="865"/>
                  </a:cubicBezTo>
                  <a:cubicBezTo>
                    <a:pt x="179" y="862"/>
                    <a:pt x="164" y="861"/>
                    <a:pt x="150" y="862"/>
                  </a:cubicBezTo>
                  <a:cubicBezTo>
                    <a:pt x="150" y="571"/>
                    <a:pt x="150" y="571"/>
                    <a:pt x="150" y="571"/>
                  </a:cubicBezTo>
                  <a:cubicBezTo>
                    <a:pt x="164" y="573"/>
                    <a:pt x="179" y="572"/>
                    <a:pt x="192" y="569"/>
                  </a:cubicBezTo>
                  <a:lnTo>
                    <a:pt x="278" y="717"/>
                  </a:lnTo>
                  <a:close/>
                  <a:moveTo>
                    <a:pt x="1170" y="862"/>
                  </a:moveTo>
                  <a:cubicBezTo>
                    <a:pt x="1156" y="861"/>
                    <a:pt x="1141" y="862"/>
                    <a:pt x="1128" y="865"/>
                  </a:cubicBezTo>
                  <a:cubicBezTo>
                    <a:pt x="1042" y="717"/>
                    <a:pt x="1042" y="717"/>
                    <a:pt x="1042" y="717"/>
                  </a:cubicBezTo>
                  <a:cubicBezTo>
                    <a:pt x="1128" y="569"/>
                    <a:pt x="1128" y="569"/>
                    <a:pt x="1128" y="569"/>
                  </a:cubicBezTo>
                  <a:cubicBezTo>
                    <a:pt x="1141" y="572"/>
                    <a:pt x="1156" y="573"/>
                    <a:pt x="1170" y="571"/>
                  </a:cubicBezTo>
                  <a:lnTo>
                    <a:pt x="1170" y="862"/>
                  </a:lnTo>
                  <a:close/>
                  <a:moveTo>
                    <a:pt x="1170" y="862"/>
                  </a:moveTo>
                  <a:cubicBezTo>
                    <a:pt x="1170" y="862"/>
                    <a:pt x="1170" y="862"/>
                    <a:pt x="1170" y="8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6"/>
            <p:cNvSpPr>
              <a:spLocks noEditPoints="1"/>
            </p:cNvSpPr>
            <p:nvPr/>
          </p:nvSpPr>
          <p:spPr bwMode="auto">
            <a:xfrm>
              <a:off x="7085013" y="4668838"/>
              <a:ext cx="260350" cy="315913"/>
            </a:xfrm>
            <a:custGeom>
              <a:avLst/>
              <a:gdLst>
                <a:gd name="T0" fmla="*/ 247 w 492"/>
                <a:gd name="T1" fmla="*/ 587 h 597"/>
                <a:gd name="T2" fmla="*/ 492 w 492"/>
                <a:gd name="T3" fmla="*/ 240 h 597"/>
                <a:gd name="T4" fmla="*/ 247 w 492"/>
                <a:gd name="T5" fmla="*/ 0 h 597"/>
                <a:gd name="T6" fmla="*/ 2 w 492"/>
                <a:gd name="T7" fmla="*/ 240 h 597"/>
                <a:gd name="T8" fmla="*/ 247 w 492"/>
                <a:gd name="T9" fmla="*/ 587 h 597"/>
                <a:gd name="T10" fmla="*/ 247 w 492"/>
                <a:gd name="T11" fmla="*/ 587 h 597"/>
                <a:gd name="T12" fmla="*/ 247 w 492"/>
                <a:gd name="T13" fmla="*/ 587 h 597"/>
              </a:gdLst>
              <a:ahLst/>
              <a:cxnLst>
                <a:cxn ang="0">
                  <a:pos x="T0" y="T1"/>
                </a:cxn>
                <a:cxn ang="0">
                  <a:pos x="T2" y="T3"/>
                </a:cxn>
                <a:cxn ang="0">
                  <a:pos x="T4" y="T5"/>
                </a:cxn>
                <a:cxn ang="0">
                  <a:pos x="T6" y="T7"/>
                </a:cxn>
                <a:cxn ang="0">
                  <a:pos x="T8" y="T9"/>
                </a:cxn>
                <a:cxn ang="0">
                  <a:pos x="T10" y="T11"/>
                </a:cxn>
                <a:cxn ang="0">
                  <a:pos x="T12" y="T13"/>
                </a:cxn>
              </a:cxnLst>
              <a:rect l="0" t="0" r="r" b="b"/>
              <a:pathLst>
                <a:path w="492" h="597">
                  <a:moveTo>
                    <a:pt x="247" y="587"/>
                  </a:moveTo>
                  <a:cubicBezTo>
                    <a:pt x="247" y="587"/>
                    <a:pt x="492" y="597"/>
                    <a:pt x="492" y="240"/>
                  </a:cubicBezTo>
                  <a:cubicBezTo>
                    <a:pt x="492" y="82"/>
                    <a:pt x="409" y="0"/>
                    <a:pt x="247" y="0"/>
                  </a:cubicBezTo>
                  <a:cubicBezTo>
                    <a:pt x="88" y="0"/>
                    <a:pt x="0" y="82"/>
                    <a:pt x="2" y="240"/>
                  </a:cubicBezTo>
                  <a:cubicBezTo>
                    <a:pt x="4" y="458"/>
                    <a:pt x="97" y="589"/>
                    <a:pt x="247" y="587"/>
                  </a:cubicBezTo>
                  <a:close/>
                  <a:moveTo>
                    <a:pt x="247" y="587"/>
                  </a:moveTo>
                  <a:cubicBezTo>
                    <a:pt x="247" y="587"/>
                    <a:pt x="247" y="587"/>
                    <a:pt x="247" y="5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27"/>
            <p:cNvSpPr>
              <a:spLocks noEditPoints="1"/>
            </p:cNvSpPr>
            <p:nvPr/>
          </p:nvSpPr>
          <p:spPr bwMode="auto">
            <a:xfrm>
              <a:off x="6940550" y="4981575"/>
              <a:ext cx="549275" cy="261938"/>
            </a:xfrm>
            <a:custGeom>
              <a:avLst/>
              <a:gdLst>
                <a:gd name="T0" fmla="*/ 952 w 1038"/>
                <a:gd name="T1" fmla="*/ 159 h 495"/>
                <a:gd name="T2" fmla="*/ 708 w 1038"/>
                <a:gd name="T3" fmla="*/ 61 h 495"/>
                <a:gd name="T4" fmla="*/ 650 w 1038"/>
                <a:gd name="T5" fmla="*/ 13 h 495"/>
                <a:gd name="T6" fmla="*/ 599 w 1038"/>
                <a:gd name="T7" fmla="*/ 15 h 495"/>
                <a:gd name="T8" fmla="*/ 519 w 1038"/>
                <a:gd name="T9" fmla="*/ 94 h 495"/>
                <a:gd name="T10" fmla="*/ 439 w 1038"/>
                <a:gd name="T11" fmla="*/ 15 h 495"/>
                <a:gd name="T12" fmla="*/ 388 w 1038"/>
                <a:gd name="T13" fmla="*/ 13 h 495"/>
                <a:gd name="T14" fmla="*/ 330 w 1038"/>
                <a:gd name="T15" fmla="*/ 61 h 495"/>
                <a:gd name="T16" fmla="*/ 86 w 1038"/>
                <a:gd name="T17" fmla="*/ 159 h 495"/>
                <a:gd name="T18" fmla="*/ 0 w 1038"/>
                <a:gd name="T19" fmla="*/ 495 h 495"/>
                <a:gd name="T20" fmla="*/ 1038 w 1038"/>
                <a:gd name="T21" fmla="*/ 495 h 495"/>
                <a:gd name="T22" fmla="*/ 952 w 1038"/>
                <a:gd name="T23" fmla="*/ 159 h 495"/>
                <a:gd name="T24" fmla="*/ 952 w 1038"/>
                <a:gd name="T25" fmla="*/ 159 h 495"/>
                <a:gd name="T26" fmla="*/ 952 w 1038"/>
                <a:gd name="T27" fmla="*/ 15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8" h="495">
                  <a:moveTo>
                    <a:pt x="952" y="159"/>
                  </a:moveTo>
                  <a:cubicBezTo>
                    <a:pt x="708" y="61"/>
                    <a:pt x="708" y="61"/>
                    <a:pt x="708" y="61"/>
                  </a:cubicBezTo>
                  <a:cubicBezTo>
                    <a:pt x="650" y="13"/>
                    <a:pt x="650" y="13"/>
                    <a:pt x="650" y="13"/>
                  </a:cubicBezTo>
                  <a:cubicBezTo>
                    <a:pt x="635" y="0"/>
                    <a:pt x="613" y="1"/>
                    <a:pt x="599" y="15"/>
                  </a:cubicBezTo>
                  <a:cubicBezTo>
                    <a:pt x="519" y="94"/>
                    <a:pt x="519" y="94"/>
                    <a:pt x="519" y="94"/>
                  </a:cubicBezTo>
                  <a:cubicBezTo>
                    <a:pt x="439" y="15"/>
                    <a:pt x="439" y="15"/>
                    <a:pt x="439" y="15"/>
                  </a:cubicBezTo>
                  <a:cubicBezTo>
                    <a:pt x="425" y="1"/>
                    <a:pt x="403" y="0"/>
                    <a:pt x="388" y="13"/>
                  </a:cubicBezTo>
                  <a:cubicBezTo>
                    <a:pt x="330" y="61"/>
                    <a:pt x="330" y="61"/>
                    <a:pt x="330" y="61"/>
                  </a:cubicBezTo>
                  <a:cubicBezTo>
                    <a:pt x="86" y="159"/>
                    <a:pt x="86" y="159"/>
                    <a:pt x="86" y="159"/>
                  </a:cubicBezTo>
                  <a:cubicBezTo>
                    <a:pt x="7" y="190"/>
                    <a:pt x="7" y="469"/>
                    <a:pt x="0" y="495"/>
                  </a:cubicBezTo>
                  <a:cubicBezTo>
                    <a:pt x="1038" y="495"/>
                    <a:pt x="1038" y="495"/>
                    <a:pt x="1038" y="495"/>
                  </a:cubicBezTo>
                  <a:cubicBezTo>
                    <a:pt x="1031" y="469"/>
                    <a:pt x="1031" y="190"/>
                    <a:pt x="952" y="159"/>
                  </a:cubicBezTo>
                  <a:close/>
                  <a:moveTo>
                    <a:pt x="952" y="159"/>
                  </a:moveTo>
                  <a:cubicBezTo>
                    <a:pt x="952" y="159"/>
                    <a:pt x="952" y="159"/>
                    <a:pt x="9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9" name="Freeform 13"/>
          <p:cNvSpPr>
            <a:spLocks noChangeAspect="1" noEditPoints="1"/>
          </p:cNvSpPr>
          <p:nvPr/>
        </p:nvSpPr>
        <p:spPr bwMode="auto">
          <a:xfrm>
            <a:off x="1665307" y="2913435"/>
            <a:ext cx="501492" cy="456485"/>
          </a:xfrm>
          <a:custGeom>
            <a:avLst/>
            <a:gdLst>
              <a:gd name="T0" fmla="*/ 75 w 1255"/>
              <a:gd name="T1" fmla="*/ 0 h 1140"/>
              <a:gd name="T2" fmla="*/ 0 w 1255"/>
              <a:gd name="T3" fmla="*/ 1065 h 1140"/>
              <a:gd name="T4" fmla="*/ 1180 w 1255"/>
              <a:gd name="T5" fmla="*/ 1140 h 1140"/>
              <a:gd name="T6" fmla="*/ 1255 w 1255"/>
              <a:gd name="T7" fmla="*/ 75 h 1140"/>
              <a:gd name="T8" fmla="*/ 1082 w 1255"/>
              <a:gd name="T9" fmla="*/ 127 h 1140"/>
              <a:gd name="T10" fmla="*/ 1137 w 1255"/>
              <a:gd name="T11" fmla="*/ 99 h 1140"/>
              <a:gd name="T12" fmla="*/ 1165 w 1255"/>
              <a:gd name="T13" fmla="*/ 158 h 1140"/>
              <a:gd name="T14" fmla="*/ 1110 w 1255"/>
              <a:gd name="T15" fmla="*/ 186 h 1140"/>
              <a:gd name="T16" fmla="*/ 1082 w 1255"/>
              <a:gd name="T17" fmla="*/ 127 h 1140"/>
              <a:gd name="T18" fmla="*/ 980 w 1255"/>
              <a:gd name="T19" fmla="*/ 99 h 1140"/>
              <a:gd name="T20" fmla="*/ 1036 w 1255"/>
              <a:gd name="T21" fmla="*/ 127 h 1140"/>
              <a:gd name="T22" fmla="*/ 1008 w 1255"/>
              <a:gd name="T23" fmla="*/ 186 h 1140"/>
              <a:gd name="T24" fmla="*/ 952 w 1255"/>
              <a:gd name="T25" fmla="*/ 158 h 1140"/>
              <a:gd name="T26" fmla="*/ 823 w 1255"/>
              <a:gd name="T27" fmla="*/ 127 h 1140"/>
              <a:gd name="T28" fmla="*/ 878 w 1255"/>
              <a:gd name="T29" fmla="*/ 99 h 1140"/>
              <a:gd name="T30" fmla="*/ 906 w 1255"/>
              <a:gd name="T31" fmla="*/ 158 h 1140"/>
              <a:gd name="T32" fmla="*/ 851 w 1255"/>
              <a:gd name="T33" fmla="*/ 186 h 1140"/>
              <a:gd name="T34" fmla="*/ 823 w 1255"/>
              <a:gd name="T35" fmla="*/ 127 h 1140"/>
              <a:gd name="T36" fmla="*/ 1165 w 1255"/>
              <a:gd name="T37" fmla="*/ 270 h 1140"/>
              <a:gd name="T38" fmla="*/ 1133 w 1255"/>
              <a:gd name="T39" fmla="*/ 555 h 1140"/>
              <a:gd name="T40" fmla="*/ 1106 w 1255"/>
              <a:gd name="T41" fmla="*/ 560 h 1140"/>
              <a:gd name="T42" fmla="*/ 1005 w 1255"/>
              <a:gd name="T43" fmla="*/ 604 h 1140"/>
              <a:gd name="T44" fmla="*/ 975 w 1255"/>
              <a:gd name="T45" fmla="*/ 517 h 1140"/>
              <a:gd name="T46" fmla="*/ 879 w 1255"/>
              <a:gd name="T47" fmla="*/ 547 h 1140"/>
              <a:gd name="T48" fmla="*/ 830 w 1255"/>
              <a:gd name="T49" fmla="*/ 646 h 1140"/>
              <a:gd name="T50" fmla="*/ 751 w 1255"/>
              <a:gd name="T51" fmla="*/ 598 h 1140"/>
              <a:gd name="T52" fmla="*/ 691 w 1255"/>
              <a:gd name="T53" fmla="*/ 670 h 1140"/>
              <a:gd name="T54" fmla="*/ 749 w 1255"/>
              <a:gd name="T55" fmla="*/ 732 h 1140"/>
              <a:gd name="T56" fmla="*/ 652 w 1255"/>
              <a:gd name="T57" fmla="*/ 786 h 1140"/>
              <a:gd name="T58" fmla="*/ 627 w 1255"/>
              <a:gd name="T59" fmla="*/ 884 h 1140"/>
              <a:gd name="T60" fmla="*/ 645 w 1255"/>
              <a:gd name="T61" fmla="*/ 905 h 1140"/>
              <a:gd name="T62" fmla="*/ 734 w 1255"/>
              <a:gd name="T63" fmla="*/ 970 h 1140"/>
              <a:gd name="T64" fmla="*/ 669 w 1255"/>
              <a:gd name="T65" fmla="*/ 1025 h 1140"/>
              <a:gd name="T66" fmla="*/ 680 w 1255"/>
              <a:gd name="T67" fmla="*/ 1050 h 1140"/>
              <a:gd name="T68" fmla="*/ 91 w 1255"/>
              <a:gd name="T69" fmla="*/ 270 h 1140"/>
              <a:gd name="T70" fmla="*/ 1081 w 1255"/>
              <a:gd name="T71" fmla="*/ 850 h 1140"/>
              <a:gd name="T72" fmla="*/ 868 w 1255"/>
              <a:gd name="T73" fmla="*/ 874 h 1140"/>
              <a:gd name="T74" fmla="*/ 962 w 1255"/>
              <a:gd name="T75" fmla="*/ 756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5" h="1140">
                <a:moveTo>
                  <a:pt x="1180" y="0"/>
                </a:moveTo>
                <a:cubicBezTo>
                  <a:pt x="75" y="0"/>
                  <a:pt x="75" y="0"/>
                  <a:pt x="75" y="0"/>
                </a:cubicBezTo>
                <a:cubicBezTo>
                  <a:pt x="34" y="0"/>
                  <a:pt x="0" y="34"/>
                  <a:pt x="0" y="75"/>
                </a:cubicBezTo>
                <a:cubicBezTo>
                  <a:pt x="0" y="1065"/>
                  <a:pt x="0" y="1065"/>
                  <a:pt x="0" y="1065"/>
                </a:cubicBezTo>
                <a:cubicBezTo>
                  <a:pt x="0" y="1106"/>
                  <a:pt x="34" y="1140"/>
                  <a:pt x="75" y="1140"/>
                </a:cubicBezTo>
                <a:cubicBezTo>
                  <a:pt x="1180" y="1140"/>
                  <a:pt x="1180" y="1140"/>
                  <a:pt x="1180" y="1140"/>
                </a:cubicBezTo>
                <a:cubicBezTo>
                  <a:pt x="1221" y="1140"/>
                  <a:pt x="1255" y="1106"/>
                  <a:pt x="1255" y="1065"/>
                </a:cubicBezTo>
                <a:cubicBezTo>
                  <a:pt x="1255" y="75"/>
                  <a:pt x="1255" y="75"/>
                  <a:pt x="1255" y="75"/>
                </a:cubicBezTo>
                <a:cubicBezTo>
                  <a:pt x="1255" y="34"/>
                  <a:pt x="1221" y="0"/>
                  <a:pt x="1180" y="0"/>
                </a:cubicBezTo>
                <a:close/>
                <a:moveTo>
                  <a:pt x="1082" y="127"/>
                </a:moveTo>
                <a:cubicBezTo>
                  <a:pt x="1082" y="111"/>
                  <a:pt x="1094" y="99"/>
                  <a:pt x="1110" y="99"/>
                </a:cubicBezTo>
                <a:cubicBezTo>
                  <a:pt x="1137" y="99"/>
                  <a:pt x="1137" y="99"/>
                  <a:pt x="1137" y="99"/>
                </a:cubicBezTo>
                <a:cubicBezTo>
                  <a:pt x="1153" y="99"/>
                  <a:pt x="1165" y="111"/>
                  <a:pt x="1165" y="127"/>
                </a:cubicBezTo>
                <a:cubicBezTo>
                  <a:pt x="1165" y="158"/>
                  <a:pt x="1165" y="158"/>
                  <a:pt x="1165" y="158"/>
                </a:cubicBezTo>
                <a:cubicBezTo>
                  <a:pt x="1165" y="174"/>
                  <a:pt x="1153" y="186"/>
                  <a:pt x="1137" y="186"/>
                </a:cubicBezTo>
                <a:cubicBezTo>
                  <a:pt x="1110" y="186"/>
                  <a:pt x="1110" y="186"/>
                  <a:pt x="1110" y="186"/>
                </a:cubicBezTo>
                <a:cubicBezTo>
                  <a:pt x="1094" y="186"/>
                  <a:pt x="1082" y="174"/>
                  <a:pt x="1082" y="158"/>
                </a:cubicBezTo>
                <a:lnTo>
                  <a:pt x="1082" y="127"/>
                </a:lnTo>
                <a:close/>
                <a:moveTo>
                  <a:pt x="952" y="127"/>
                </a:moveTo>
                <a:cubicBezTo>
                  <a:pt x="952" y="111"/>
                  <a:pt x="965" y="99"/>
                  <a:pt x="980" y="99"/>
                </a:cubicBezTo>
                <a:cubicBezTo>
                  <a:pt x="1008" y="99"/>
                  <a:pt x="1008" y="99"/>
                  <a:pt x="1008" y="99"/>
                </a:cubicBezTo>
                <a:cubicBezTo>
                  <a:pt x="1023" y="99"/>
                  <a:pt x="1036" y="111"/>
                  <a:pt x="1036" y="127"/>
                </a:cubicBezTo>
                <a:cubicBezTo>
                  <a:pt x="1036" y="158"/>
                  <a:pt x="1036" y="158"/>
                  <a:pt x="1036" y="158"/>
                </a:cubicBezTo>
                <a:cubicBezTo>
                  <a:pt x="1036" y="174"/>
                  <a:pt x="1023" y="186"/>
                  <a:pt x="1008" y="186"/>
                </a:cubicBezTo>
                <a:cubicBezTo>
                  <a:pt x="980" y="186"/>
                  <a:pt x="980" y="186"/>
                  <a:pt x="980" y="186"/>
                </a:cubicBezTo>
                <a:cubicBezTo>
                  <a:pt x="965" y="186"/>
                  <a:pt x="952" y="174"/>
                  <a:pt x="952" y="158"/>
                </a:cubicBezTo>
                <a:lnTo>
                  <a:pt x="952" y="127"/>
                </a:lnTo>
                <a:close/>
                <a:moveTo>
                  <a:pt x="823" y="127"/>
                </a:moveTo>
                <a:cubicBezTo>
                  <a:pt x="823" y="111"/>
                  <a:pt x="835" y="99"/>
                  <a:pt x="851" y="99"/>
                </a:cubicBezTo>
                <a:cubicBezTo>
                  <a:pt x="878" y="99"/>
                  <a:pt x="878" y="99"/>
                  <a:pt x="878" y="99"/>
                </a:cubicBezTo>
                <a:cubicBezTo>
                  <a:pt x="894" y="99"/>
                  <a:pt x="906" y="111"/>
                  <a:pt x="906" y="127"/>
                </a:cubicBezTo>
                <a:cubicBezTo>
                  <a:pt x="906" y="158"/>
                  <a:pt x="906" y="158"/>
                  <a:pt x="906" y="158"/>
                </a:cubicBezTo>
                <a:cubicBezTo>
                  <a:pt x="906" y="174"/>
                  <a:pt x="894" y="186"/>
                  <a:pt x="878" y="186"/>
                </a:cubicBezTo>
                <a:cubicBezTo>
                  <a:pt x="851" y="186"/>
                  <a:pt x="851" y="186"/>
                  <a:pt x="851" y="186"/>
                </a:cubicBezTo>
                <a:cubicBezTo>
                  <a:pt x="835" y="186"/>
                  <a:pt x="823" y="174"/>
                  <a:pt x="823" y="158"/>
                </a:cubicBezTo>
                <a:lnTo>
                  <a:pt x="823" y="127"/>
                </a:lnTo>
                <a:close/>
                <a:moveTo>
                  <a:pt x="91" y="270"/>
                </a:moveTo>
                <a:cubicBezTo>
                  <a:pt x="1165" y="270"/>
                  <a:pt x="1165" y="270"/>
                  <a:pt x="1165" y="270"/>
                </a:cubicBezTo>
                <a:cubicBezTo>
                  <a:pt x="1165" y="576"/>
                  <a:pt x="1165" y="576"/>
                  <a:pt x="1165" y="576"/>
                </a:cubicBezTo>
                <a:cubicBezTo>
                  <a:pt x="1133" y="555"/>
                  <a:pt x="1133" y="555"/>
                  <a:pt x="1133" y="555"/>
                </a:cubicBezTo>
                <a:cubicBezTo>
                  <a:pt x="1128" y="552"/>
                  <a:pt x="1123" y="551"/>
                  <a:pt x="1118" y="552"/>
                </a:cubicBezTo>
                <a:cubicBezTo>
                  <a:pt x="1113" y="553"/>
                  <a:pt x="1109" y="556"/>
                  <a:pt x="1106" y="560"/>
                </a:cubicBezTo>
                <a:cubicBezTo>
                  <a:pt x="1067" y="619"/>
                  <a:pt x="1067" y="619"/>
                  <a:pt x="1067" y="619"/>
                </a:cubicBezTo>
                <a:cubicBezTo>
                  <a:pt x="1047" y="612"/>
                  <a:pt x="1026" y="607"/>
                  <a:pt x="1005" y="604"/>
                </a:cubicBezTo>
                <a:cubicBezTo>
                  <a:pt x="997" y="534"/>
                  <a:pt x="997" y="534"/>
                  <a:pt x="997" y="534"/>
                </a:cubicBezTo>
                <a:cubicBezTo>
                  <a:pt x="996" y="523"/>
                  <a:pt x="986" y="516"/>
                  <a:pt x="975" y="517"/>
                </a:cubicBezTo>
                <a:cubicBezTo>
                  <a:pt x="896" y="526"/>
                  <a:pt x="896" y="526"/>
                  <a:pt x="896" y="526"/>
                </a:cubicBezTo>
                <a:cubicBezTo>
                  <a:pt x="885" y="527"/>
                  <a:pt x="878" y="537"/>
                  <a:pt x="879" y="547"/>
                </a:cubicBezTo>
                <a:cubicBezTo>
                  <a:pt x="887" y="618"/>
                  <a:pt x="887" y="618"/>
                  <a:pt x="887" y="618"/>
                </a:cubicBezTo>
                <a:cubicBezTo>
                  <a:pt x="867" y="625"/>
                  <a:pt x="848" y="635"/>
                  <a:pt x="830" y="646"/>
                </a:cubicBezTo>
                <a:cubicBezTo>
                  <a:pt x="779" y="597"/>
                  <a:pt x="779" y="597"/>
                  <a:pt x="779" y="597"/>
                </a:cubicBezTo>
                <a:cubicBezTo>
                  <a:pt x="771" y="590"/>
                  <a:pt x="759" y="590"/>
                  <a:pt x="751" y="598"/>
                </a:cubicBezTo>
                <a:cubicBezTo>
                  <a:pt x="696" y="656"/>
                  <a:pt x="696" y="656"/>
                  <a:pt x="696" y="656"/>
                </a:cubicBezTo>
                <a:cubicBezTo>
                  <a:pt x="693" y="660"/>
                  <a:pt x="691" y="665"/>
                  <a:pt x="691" y="670"/>
                </a:cubicBezTo>
                <a:cubicBezTo>
                  <a:pt x="691" y="675"/>
                  <a:pt x="693" y="680"/>
                  <a:pt x="697" y="683"/>
                </a:cubicBezTo>
                <a:cubicBezTo>
                  <a:pt x="749" y="732"/>
                  <a:pt x="749" y="732"/>
                  <a:pt x="749" y="732"/>
                </a:cubicBezTo>
                <a:cubicBezTo>
                  <a:pt x="738" y="751"/>
                  <a:pt x="729" y="770"/>
                  <a:pt x="723" y="791"/>
                </a:cubicBezTo>
                <a:cubicBezTo>
                  <a:pt x="652" y="786"/>
                  <a:pt x="652" y="786"/>
                  <a:pt x="652" y="786"/>
                </a:cubicBezTo>
                <a:cubicBezTo>
                  <a:pt x="642" y="786"/>
                  <a:pt x="632" y="794"/>
                  <a:pt x="632" y="804"/>
                </a:cubicBezTo>
                <a:cubicBezTo>
                  <a:pt x="627" y="884"/>
                  <a:pt x="627" y="884"/>
                  <a:pt x="627" y="884"/>
                </a:cubicBezTo>
                <a:cubicBezTo>
                  <a:pt x="627" y="889"/>
                  <a:pt x="628" y="894"/>
                  <a:pt x="632" y="898"/>
                </a:cubicBezTo>
                <a:cubicBezTo>
                  <a:pt x="635" y="902"/>
                  <a:pt x="640" y="904"/>
                  <a:pt x="645" y="905"/>
                </a:cubicBezTo>
                <a:cubicBezTo>
                  <a:pt x="716" y="909"/>
                  <a:pt x="716" y="909"/>
                  <a:pt x="716" y="909"/>
                </a:cubicBezTo>
                <a:cubicBezTo>
                  <a:pt x="720" y="930"/>
                  <a:pt x="726" y="951"/>
                  <a:pt x="734" y="970"/>
                </a:cubicBezTo>
                <a:cubicBezTo>
                  <a:pt x="677" y="1012"/>
                  <a:pt x="677" y="1012"/>
                  <a:pt x="677" y="1012"/>
                </a:cubicBezTo>
                <a:cubicBezTo>
                  <a:pt x="673" y="1015"/>
                  <a:pt x="670" y="1020"/>
                  <a:pt x="669" y="1025"/>
                </a:cubicBezTo>
                <a:cubicBezTo>
                  <a:pt x="669" y="1030"/>
                  <a:pt x="670" y="1035"/>
                  <a:pt x="673" y="1039"/>
                </a:cubicBezTo>
                <a:cubicBezTo>
                  <a:pt x="680" y="1050"/>
                  <a:pt x="680" y="1050"/>
                  <a:pt x="680" y="1050"/>
                </a:cubicBezTo>
                <a:cubicBezTo>
                  <a:pt x="91" y="1050"/>
                  <a:pt x="91" y="1050"/>
                  <a:pt x="91" y="1050"/>
                </a:cubicBezTo>
                <a:lnTo>
                  <a:pt x="91" y="270"/>
                </a:lnTo>
                <a:close/>
                <a:moveTo>
                  <a:pt x="962" y="756"/>
                </a:moveTo>
                <a:cubicBezTo>
                  <a:pt x="1021" y="749"/>
                  <a:pt x="1074" y="792"/>
                  <a:pt x="1081" y="850"/>
                </a:cubicBezTo>
                <a:cubicBezTo>
                  <a:pt x="1088" y="909"/>
                  <a:pt x="1045" y="962"/>
                  <a:pt x="987" y="969"/>
                </a:cubicBezTo>
                <a:cubicBezTo>
                  <a:pt x="928" y="975"/>
                  <a:pt x="875" y="933"/>
                  <a:pt x="868" y="874"/>
                </a:cubicBezTo>
                <a:cubicBezTo>
                  <a:pt x="862" y="816"/>
                  <a:pt x="904" y="763"/>
                  <a:pt x="962" y="756"/>
                </a:cubicBezTo>
                <a:close/>
                <a:moveTo>
                  <a:pt x="962" y="756"/>
                </a:moveTo>
                <a:cubicBezTo>
                  <a:pt x="962" y="756"/>
                  <a:pt x="962" y="756"/>
                  <a:pt x="962" y="756"/>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id-ID"/>
          </a:p>
        </p:txBody>
      </p:sp>
      <p:grpSp>
        <p:nvGrpSpPr>
          <p:cNvPr id="60" name="Group 59"/>
          <p:cNvGrpSpPr>
            <a:grpSpLocks noChangeAspect="1"/>
          </p:cNvGrpSpPr>
          <p:nvPr/>
        </p:nvGrpSpPr>
        <p:grpSpPr>
          <a:xfrm>
            <a:off x="2305645" y="4100737"/>
            <a:ext cx="514065" cy="385048"/>
            <a:chOff x="5756275" y="4459288"/>
            <a:chExt cx="815975" cy="611187"/>
          </a:xfrm>
          <a:solidFill>
            <a:schemeClr val="bg1"/>
          </a:solidFill>
          <a:effectLst/>
        </p:grpSpPr>
        <p:sp>
          <p:nvSpPr>
            <p:cNvPr id="61" name="Freeform 17"/>
            <p:cNvSpPr>
              <a:spLocks noEditPoints="1"/>
            </p:cNvSpPr>
            <p:nvPr/>
          </p:nvSpPr>
          <p:spPr bwMode="auto">
            <a:xfrm>
              <a:off x="5846763" y="4600575"/>
              <a:ext cx="623888" cy="282575"/>
            </a:xfrm>
            <a:custGeom>
              <a:avLst/>
              <a:gdLst>
                <a:gd name="T0" fmla="*/ 94 w 1022"/>
                <a:gd name="T1" fmla="*/ 295 h 462"/>
                <a:gd name="T2" fmla="*/ 175 w 1022"/>
                <a:gd name="T3" fmla="*/ 266 h 462"/>
                <a:gd name="T4" fmla="*/ 443 w 1022"/>
                <a:gd name="T5" fmla="*/ 363 h 462"/>
                <a:gd name="T6" fmla="*/ 531 w 1022"/>
                <a:gd name="T7" fmla="*/ 456 h 462"/>
                <a:gd name="T8" fmla="*/ 641 w 1022"/>
                <a:gd name="T9" fmla="*/ 368 h 462"/>
                <a:gd name="T10" fmla="*/ 642 w 1022"/>
                <a:gd name="T11" fmla="*/ 357 h 462"/>
                <a:gd name="T12" fmla="*/ 868 w 1022"/>
                <a:gd name="T13" fmla="*/ 191 h 462"/>
                <a:gd name="T14" fmla="*/ 906 w 1022"/>
                <a:gd name="T15" fmla="*/ 204 h 462"/>
                <a:gd name="T16" fmla="*/ 1016 w 1022"/>
                <a:gd name="T17" fmla="*/ 116 h 462"/>
                <a:gd name="T18" fmla="*/ 928 w 1022"/>
                <a:gd name="T19" fmla="*/ 6 h 462"/>
                <a:gd name="T20" fmla="*/ 819 w 1022"/>
                <a:gd name="T21" fmla="*/ 94 h 462"/>
                <a:gd name="T22" fmla="*/ 826 w 1022"/>
                <a:gd name="T23" fmla="*/ 143 h 462"/>
                <a:gd name="T24" fmla="*/ 619 w 1022"/>
                <a:gd name="T25" fmla="*/ 294 h 462"/>
                <a:gd name="T26" fmla="*/ 554 w 1022"/>
                <a:gd name="T27" fmla="*/ 259 h 462"/>
                <a:gd name="T28" fmla="*/ 461 w 1022"/>
                <a:gd name="T29" fmla="*/ 301 h 462"/>
                <a:gd name="T30" fmla="*/ 203 w 1022"/>
                <a:gd name="T31" fmla="*/ 209 h 462"/>
                <a:gd name="T32" fmla="*/ 203 w 1022"/>
                <a:gd name="T33" fmla="*/ 207 h 462"/>
                <a:gd name="T34" fmla="*/ 116 w 1022"/>
                <a:gd name="T35" fmla="*/ 97 h 462"/>
                <a:gd name="T36" fmla="*/ 6 w 1022"/>
                <a:gd name="T37" fmla="*/ 185 h 462"/>
                <a:gd name="T38" fmla="*/ 94 w 1022"/>
                <a:gd name="T39" fmla="*/ 295 h 462"/>
                <a:gd name="T40" fmla="*/ 882 w 1022"/>
                <a:gd name="T41" fmla="*/ 101 h 462"/>
                <a:gd name="T42" fmla="*/ 921 w 1022"/>
                <a:gd name="T43" fmla="*/ 70 h 462"/>
                <a:gd name="T44" fmla="*/ 952 w 1022"/>
                <a:gd name="T45" fmla="*/ 109 h 462"/>
                <a:gd name="T46" fmla="*/ 913 w 1022"/>
                <a:gd name="T47" fmla="*/ 140 h 462"/>
                <a:gd name="T48" fmla="*/ 882 w 1022"/>
                <a:gd name="T49" fmla="*/ 101 h 462"/>
                <a:gd name="T50" fmla="*/ 507 w 1022"/>
                <a:gd name="T51" fmla="*/ 353 h 462"/>
                <a:gd name="T52" fmla="*/ 546 w 1022"/>
                <a:gd name="T53" fmla="*/ 322 h 462"/>
                <a:gd name="T54" fmla="*/ 577 w 1022"/>
                <a:gd name="T55" fmla="*/ 361 h 462"/>
                <a:gd name="T56" fmla="*/ 538 w 1022"/>
                <a:gd name="T57" fmla="*/ 392 h 462"/>
                <a:gd name="T58" fmla="*/ 507 w 1022"/>
                <a:gd name="T59" fmla="*/ 353 h 462"/>
                <a:gd name="T60" fmla="*/ 70 w 1022"/>
                <a:gd name="T61" fmla="*/ 192 h 462"/>
                <a:gd name="T62" fmla="*/ 109 w 1022"/>
                <a:gd name="T63" fmla="*/ 161 h 462"/>
                <a:gd name="T64" fmla="*/ 140 w 1022"/>
                <a:gd name="T65" fmla="*/ 200 h 462"/>
                <a:gd name="T66" fmla="*/ 101 w 1022"/>
                <a:gd name="T67" fmla="*/ 231 h 462"/>
                <a:gd name="T68" fmla="*/ 70 w 1022"/>
                <a:gd name="T69" fmla="*/ 192 h 462"/>
                <a:gd name="T70" fmla="*/ 70 w 1022"/>
                <a:gd name="T71" fmla="*/ 192 h 462"/>
                <a:gd name="T72" fmla="*/ 70 w 1022"/>
                <a:gd name="T73" fmla="*/ 19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2" h="462">
                  <a:moveTo>
                    <a:pt x="94" y="295"/>
                  </a:moveTo>
                  <a:cubicBezTo>
                    <a:pt x="125" y="298"/>
                    <a:pt x="154" y="287"/>
                    <a:pt x="175" y="266"/>
                  </a:cubicBezTo>
                  <a:cubicBezTo>
                    <a:pt x="443" y="363"/>
                    <a:pt x="443" y="363"/>
                    <a:pt x="443" y="363"/>
                  </a:cubicBezTo>
                  <a:cubicBezTo>
                    <a:pt x="446" y="410"/>
                    <a:pt x="483" y="450"/>
                    <a:pt x="531" y="456"/>
                  </a:cubicBezTo>
                  <a:cubicBezTo>
                    <a:pt x="586" y="462"/>
                    <a:pt x="635" y="423"/>
                    <a:pt x="641" y="368"/>
                  </a:cubicBezTo>
                  <a:cubicBezTo>
                    <a:pt x="641" y="364"/>
                    <a:pt x="642" y="361"/>
                    <a:pt x="642" y="357"/>
                  </a:cubicBezTo>
                  <a:cubicBezTo>
                    <a:pt x="868" y="191"/>
                    <a:pt x="868" y="191"/>
                    <a:pt x="868" y="191"/>
                  </a:cubicBezTo>
                  <a:cubicBezTo>
                    <a:pt x="880" y="198"/>
                    <a:pt x="892" y="202"/>
                    <a:pt x="906" y="204"/>
                  </a:cubicBezTo>
                  <a:cubicBezTo>
                    <a:pt x="961" y="210"/>
                    <a:pt x="1010" y="170"/>
                    <a:pt x="1016" y="116"/>
                  </a:cubicBezTo>
                  <a:cubicBezTo>
                    <a:pt x="1022" y="62"/>
                    <a:pt x="983" y="13"/>
                    <a:pt x="928" y="6"/>
                  </a:cubicBezTo>
                  <a:cubicBezTo>
                    <a:pt x="874" y="0"/>
                    <a:pt x="825" y="40"/>
                    <a:pt x="819" y="94"/>
                  </a:cubicBezTo>
                  <a:cubicBezTo>
                    <a:pt x="817" y="111"/>
                    <a:pt x="819" y="128"/>
                    <a:pt x="826" y="143"/>
                  </a:cubicBezTo>
                  <a:cubicBezTo>
                    <a:pt x="619" y="294"/>
                    <a:pt x="619" y="294"/>
                    <a:pt x="619" y="294"/>
                  </a:cubicBezTo>
                  <a:cubicBezTo>
                    <a:pt x="603" y="275"/>
                    <a:pt x="580" y="262"/>
                    <a:pt x="554" y="259"/>
                  </a:cubicBezTo>
                  <a:cubicBezTo>
                    <a:pt x="516" y="254"/>
                    <a:pt x="481" y="272"/>
                    <a:pt x="461" y="301"/>
                  </a:cubicBezTo>
                  <a:cubicBezTo>
                    <a:pt x="203" y="209"/>
                    <a:pt x="203" y="209"/>
                    <a:pt x="203" y="209"/>
                  </a:cubicBezTo>
                  <a:cubicBezTo>
                    <a:pt x="203" y="208"/>
                    <a:pt x="203" y="208"/>
                    <a:pt x="203" y="207"/>
                  </a:cubicBezTo>
                  <a:cubicBezTo>
                    <a:pt x="210" y="153"/>
                    <a:pt x="170" y="104"/>
                    <a:pt x="116" y="97"/>
                  </a:cubicBezTo>
                  <a:cubicBezTo>
                    <a:pt x="62" y="91"/>
                    <a:pt x="12" y="131"/>
                    <a:pt x="6" y="185"/>
                  </a:cubicBezTo>
                  <a:cubicBezTo>
                    <a:pt x="0" y="239"/>
                    <a:pt x="39" y="288"/>
                    <a:pt x="94" y="295"/>
                  </a:cubicBezTo>
                  <a:close/>
                  <a:moveTo>
                    <a:pt x="882" y="101"/>
                  </a:moveTo>
                  <a:cubicBezTo>
                    <a:pt x="884" y="82"/>
                    <a:pt x="902" y="68"/>
                    <a:pt x="921" y="70"/>
                  </a:cubicBezTo>
                  <a:cubicBezTo>
                    <a:pt x="941" y="72"/>
                    <a:pt x="954" y="90"/>
                    <a:pt x="952" y="109"/>
                  </a:cubicBezTo>
                  <a:cubicBezTo>
                    <a:pt x="950" y="128"/>
                    <a:pt x="933" y="142"/>
                    <a:pt x="913" y="140"/>
                  </a:cubicBezTo>
                  <a:cubicBezTo>
                    <a:pt x="894" y="138"/>
                    <a:pt x="880" y="120"/>
                    <a:pt x="882" y="101"/>
                  </a:cubicBezTo>
                  <a:close/>
                  <a:moveTo>
                    <a:pt x="507" y="353"/>
                  </a:moveTo>
                  <a:cubicBezTo>
                    <a:pt x="510" y="334"/>
                    <a:pt x="527" y="320"/>
                    <a:pt x="546" y="322"/>
                  </a:cubicBezTo>
                  <a:cubicBezTo>
                    <a:pt x="566" y="324"/>
                    <a:pt x="580" y="342"/>
                    <a:pt x="577" y="361"/>
                  </a:cubicBezTo>
                  <a:cubicBezTo>
                    <a:pt x="575" y="380"/>
                    <a:pt x="558" y="394"/>
                    <a:pt x="538" y="392"/>
                  </a:cubicBezTo>
                  <a:cubicBezTo>
                    <a:pt x="519" y="390"/>
                    <a:pt x="505" y="373"/>
                    <a:pt x="507" y="353"/>
                  </a:cubicBezTo>
                  <a:close/>
                  <a:moveTo>
                    <a:pt x="70" y="192"/>
                  </a:moveTo>
                  <a:cubicBezTo>
                    <a:pt x="72" y="173"/>
                    <a:pt x="89" y="159"/>
                    <a:pt x="109" y="161"/>
                  </a:cubicBezTo>
                  <a:cubicBezTo>
                    <a:pt x="128" y="163"/>
                    <a:pt x="142" y="181"/>
                    <a:pt x="140" y="200"/>
                  </a:cubicBezTo>
                  <a:cubicBezTo>
                    <a:pt x="138" y="219"/>
                    <a:pt x="120" y="233"/>
                    <a:pt x="101" y="231"/>
                  </a:cubicBezTo>
                  <a:cubicBezTo>
                    <a:pt x="82" y="229"/>
                    <a:pt x="68" y="211"/>
                    <a:pt x="70" y="192"/>
                  </a:cubicBezTo>
                  <a:close/>
                  <a:moveTo>
                    <a:pt x="70" y="192"/>
                  </a:moveTo>
                  <a:cubicBezTo>
                    <a:pt x="70" y="192"/>
                    <a:pt x="70" y="192"/>
                    <a:pt x="70"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18"/>
            <p:cNvSpPr>
              <a:spLocks noEditPoints="1"/>
            </p:cNvSpPr>
            <p:nvPr/>
          </p:nvSpPr>
          <p:spPr bwMode="auto">
            <a:xfrm>
              <a:off x="5843588" y="4789488"/>
              <a:ext cx="165100" cy="146050"/>
            </a:xfrm>
            <a:custGeom>
              <a:avLst/>
              <a:gdLst>
                <a:gd name="T0" fmla="*/ 94 w 271"/>
                <a:gd name="T1" fmla="*/ 232 h 238"/>
                <a:gd name="T2" fmla="*/ 203 w 271"/>
                <a:gd name="T3" fmla="*/ 144 h 238"/>
                <a:gd name="T4" fmla="*/ 195 w 271"/>
                <a:gd name="T5" fmla="*/ 92 h 238"/>
                <a:gd name="T6" fmla="*/ 271 w 271"/>
                <a:gd name="T7" fmla="*/ 24 h 238"/>
                <a:gd name="T8" fmla="*/ 203 w 271"/>
                <a:gd name="T9" fmla="*/ 0 h 238"/>
                <a:gd name="T10" fmla="*/ 151 w 271"/>
                <a:gd name="T11" fmla="*/ 45 h 238"/>
                <a:gd name="T12" fmla="*/ 116 w 271"/>
                <a:gd name="T13" fmla="*/ 35 h 238"/>
                <a:gd name="T14" fmla="*/ 6 w 271"/>
                <a:gd name="T15" fmla="*/ 122 h 238"/>
                <a:gd name="T16" fmla="*/ 94 w 271"/>
                <a:gd name="T17" fmla="*/ 232 h 238"/>
                <a:gd name="T18" fmla="*/ 94 w 271"/>
                <a:gd name="T19" fmla="*/ 232 h 238"/>
                <a:gd name="T20" fmla="*/ 94 w 271"/>
                <a:gd name="T21" fmla="*/ 23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38">
                  <a:moveTo>
                    <a:pt x="94" y="232"/>
                  </a:moveTo>
                  <a:cubicBezTo>
                    <a:pt x="148" y="238"/>
                    <a:pt x="197" y="199"/>
                    <a:pt x="203" y="144"/>
                  </a:cubicBezTo>
                  <a:cubicBezTo>
                    <a:pt x="206" y="126"/>
                    <a:pt x="202" y="108"/>
                    <a:pt x="195" y="92"/>
                  </a:cubicBezTo>
                  <a:cubicBezTo>
                    <a:pt x="271" y="24"/>
                    <a:pt x="271" y="24"/>
                    <a:pt x="271" y="24"/>
                  </a:cubicBezTo>
                  <a:cubicBezTo>
                    <a:pt x="203" y="0"/>
                    <a:pt x="203" y="0"/>
                    <a:pt x="203" y="0"/>
                  </a:cubicBezTo>
                  <a:cubicBezTo>
                    <a:pt x="151" y="45"/>
                    <a:pt x="151" y="45"/>
                    <a:pt x="151" y="45"/>
                  </a:cubicBezTo>
                  <a:cubicBezTo>
                    <a:pt x="141" y="40"/>
                    <a:pt x="129" y="36"/>
                    <a:pt x="116" y="35"/>
                  </a:cubicBezTo>
                  <a:cubicBezTo>
                    <a:pt x="62" y="28"/>
                    <a:pt x="12" y="68"/>
                    <a:pt x="6" y="122"/>
                  </a:cubicBezTo>
                  <a:cubicBezTo>
                    <a:pt x="0" y="176"/>
                    <a:pt x="39" y="226"/>
                    <a:pt x="94" y="232"/>
                  </a:cubicBezTo>
                  <a:close/>
                  <a:moveTo>
                    <a:pt x="94" y="232"/>
                  </a:moveTo>
                  <a:cubicBezTo>
                    <a:pt x="94" y="232"/>
                    <a:pt x="94" y="232"/>
                    <a:pt x="94" y="2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19"/>
            <p:cNvSpPr>
              <a:spLocks noEditPoints="1"/>
            </p:cNvSpPr>
            <p:nvPr/>
          </p:nvSpPr>
          <p:spPr bwMode="auto">
            <a:xfrm>
              <a:off x="6300788" y="4773613"/>
              <a:ext cx="184150" cy="149225"/>
            </a:xfrm>
            <a:custGeom>
              <a:avLst/>
              <a:gdLst>
                <a:gd name="T0" fmla="*/ 185 w 301"/>
                <a:gd name="T1" fmla="*/ 238 h 244"/>
                <a:gd name="T2" fmla="*/ 295 w 301"/>
                <a:gd name="T3" fmla="*/ 151 h 244"/>
                <a:gd name="T4" fmla="*/ 207 w 301"/>
                <a:gd name="T5" fmla="*/ 41 h 244"/>
                <a:gd name="T6" fmla="*/ 141 w 301"/>
                <a:gd name="T7" fmla="*/ 58 h 244"/>
                <a:gd name="T8" fmla="*/ 55 w 301"/>
                <a:gd name="T9" fmla="*/ 0 h 244"/>
                <a:gd name="T10" fmla="*/ 0 w 301"/>
                <a:gd name="T11" fmla="*/ 40 h 244"/>
                <a:gd name="T12" fmla="*/ 102 w 301"/>
                <a:gd name="T13" fmla="*/ 109 h 244"/>
                <a:gd name="T14" fmla="*/ 98 w 301"/>
                <a:gd name="T15" fmla="*/ 129 h 244"/>
                <a:gd name="T16" fmla="*/ 185 w 301"/>
                <a:gd name="T17" fmla="*/ 238 h 244"/>
                <a:gd name="T18" fmla="*/ 185 w 301"/>
                <a:gd name="T19" fmla="*/ 238 h 244"/>
                <a:gd name="T20" fmla="*/ 185 w 301"/>
                <a:gd name="T21" fmla="*/ 23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44">
                  <a:moveTo>
                    <a:pt x="185" y="238"/>
                  </a:moveTo>
                  <a:cubicBezTo>
                    <a:pt x="239" y="244"/>
                    <a:pt x="289" y="205"/>
                    <a:pt x="295" y="151"/>
                  </a:cubicBezTo>
                  <a:cubicBezTo>
                    <a:pt x="301" y="96"/>
                    <a:pt x="262" y="47"/>
                    <a:pt x="207" y="41"/>
                  </a:cubicBezTo>
                  <a:cubicBezTo>
                    <a:pt x="183" y="38"/>
                    <a:pt x="159" y="45"/>
                    <a:pt x="141" y="58"/>
                  </a:cubicBezTo>
                  <a:cubicBezTo>
                    <a:pt x="55" y="0"/>
                    <a:pt x="55" y="0"/>
                    <a:pt x="55" y="0"/>
                  </a:cubicBezTo>
                  <a:cubicBezTo>
                    <a:pt x="0" y="40"/>
                    <a:pt x="0" y="40"/>
                    <a:pt x="0" y="40"/>
                  </a:cubicBezTo>
                  <a:cubicBezTo>
                    <a:pt x="102" y="109"/>
                    <a:pt x="102" y="109"/>
                    <a:pt x="102" y="109"/>
                  </a:cubicBezTo>
                  <a:cubicBezTo>
                    <a:pt x="100" y="115"/>
                    <a:pt x="98" y="122"/>
                    <a:pt x="98" y="129"/>
                  </a:cubicBezTo>
                  <a:cubicBezTo>
                    <a:pt x="91" y="183"/>
                    <a:pt x="131" y="232"/>
                    <a:pt x="185" y="238"/>
                  </a:cubicBezTo>
                  <a:close/>
                  <a:moveTo>
                    <a:pt x="185" y="238"/>
                  </a:moveTo>
                  <a:cubicBezTo>
                    <a:pt x="185" y="238"/>
                    <a:pt x="185" y="238"/>
                    <a:pt x="185"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20"/>
            <p:cNvSpPr>
              <a:spLocks noEditPoints="1"/>
            </p:cNvSpPr>
            <p:nvPr/>
          </p:nvSpPr>
          <p:spPr bwMode="auto">
            <a:xfrm>
              <a:off x="6034088" y="4602163"/>
              <a:ext cx="231775" cy="149225"/>
            </a:xfrm>
            <a:custGeom>
              <a:avLst/>
              <a:gdLst>
                <a:gd name="T0" fmla="*/ 69 w 378"/>
                <a:gd name="T1" fmla="*/ 234 h 243"/>
                <a:gd name="T2" fmla="*/ 124 w 378"/>
                <a:gd name="T3" fmla="*/ 185 h 243"/>
                <a:gd name="T4" fmla="*/ 172 w 378"/>
                <a:gd name="T5" fmla="*/ 204 h 243"/>
                <a:gd name="T6" fmla="*/ 240 w 378"/>
                <a:gd name="T7" fmla="*/ 187 h 243"/>
                <a:gd name="T8" fmla="*/ 323 w 378"/>
                <a:gd name="T9" fmla="*/ 243 h 243"/>
                <a:gd name="T10" fmla="*/ 378 w 378"/>
                <a:gd name="T11" fmla="*/ 203 h 243"/>
                <a:gd name="T12" fmla="*/ 278 w 378"/>
                <a:gd name="T13" fmla="*/ 135 h 243"/>
                <a:gd name="T14" fmla="*/ 282 w 378"/>
                <a:gd name="T15" fmla="*/ 116 h 243"/>
                <a:gd name="T16" fmla="*/ 195 w 378"/>
                <a:gd name="T17" fmla="*/ 7 h 243"/>
                <a:gd name="T18" fmla="*/ 85 w 378"/>
                <a:gd name="T19" fmla="*/ 94 h 243"/>
                <a:gd name="T20" fmla="*/ 88 w 378"/>
                <a:gd name="T21" fmla="*/ 131 h 243"/>
                <a:gd name="T22" fmla="*/ 0 w 378"/>
                <a:gd name="T23" fmla="*/ 209 h 243"/>
                <a:gd name="T24" fmla="*/ 69 w 378"/>
                <a:gd name="T25" fmla="*/ 234 h 243"/>
                <a:gd name="T26" fmla="*/ 69 w 378"/>
                <a:gd name="T27" fmla="*/ 234 h 243"/>
                <a:gd name="T28" fmla="*/ 69 w 378"/>
                <a:gd name="T29" fmla="*/ 23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69" y="234"/>
                  </a:moveTo>
                  <a:cubicBezTo>
                    <a:pt x="124" y="185"/>
                    <a:pt x="124" y="185"/>
                    <a:pt x="124" y="185"/>
                  </a:cubicBezTo>
                  <a:cubicBezTo>
                    <a:pt x="138" y="195"/>
                    <a:pt x="154" y="202"/>
                    <a:pt x="172" y="204"/>
                  </a:cubicBezTo>
                  <a:cubicBezTo>
                    <a:pt x="197" y="206"/>
                    <a:pt x="221" y="200"/>
                    <a:pt x="240" y="187"/>
                  </a:cubicBezTo>
                  <a:cubicBezTo>
                    <a:pt x="323" y="243"/>
                    <a:pt x="323" y="243"/>
                    <a:pt x="323" y="243"/>
                  </a:cubicBezTo>
                  <a:cubicBezTo>
                    <a:pt x="378" y="203"/>
                    <a:pt x="378" y="203"/>
                    <a:pt x="378" y="203"/>
                  </a:cubicBezTo>
                  <a:cubicBezTo>
                    <a:pt x="278" y="135"/>
                    <a:pt x="278" y="135"/>
                    <a:pt x="278" y="135"/>
                  </a:cubicBezTo>
                  <a:cubicBezTo>
                    <a:pt x="280" y="129"/>
                    <a:pt x="281" y="123"/>
                    <a:pt x="282" y="116"/>
                  </a:cubicBezTo>
                  <a:cubicBezTo>
                    <a:pt x="288" y="62"/>
                    <a:pt x="249" y="13"/>
                    <a:pt x="195" y="7"/>
                  </a:cubicBezTo>
                  <a:cubicBezTo>
                    <a:pt x="140" y="0"/>
                    <a:pt x="91" y="40"/>
                    <a:pt x="85" y="94"/>
                  </a:cubicBezTo>
                  <a:cubicBezTo>
                    <a:pt x="84" y="107"/>
                    <a:pt x="85" y="119"/>
                    <a:pt x="88" y="131"/>
                  </a:cubicBezTo>
                  <a:cubicBezTo>
                    <a:pt x="0" y="209"/>
                    <a:pt x="0" y="209"/>
                    <a:pt x="0" y="209"/>
                  </a:cubicBezTo>
                  <a:lnTo>
                    <a:pt x="69" y="234"/>
                  </a:lnTo>
                  <a:close/>
                  <a:moveTo>
                    <a:pt x="69" y="234"/>
                  </a:moveTo>
                  <a:cubicBezTo>
                    <a:pt x="69" y="234"/>
                    <a:pt x="69" y="234"/>
                    <a:pt x="69" y="2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21"/>
            <p:cNvSpPr>
              <a:spLocks noEditPoints="1"/>
            </p:cNvSpPr>
            <p:nvPr/>
          </p:nvSpPr>
          <p:spPr bwMode="auto">
            <a:xfrm>
              <a:off x="5756275" y="4459288"/>
              <a:ext cx="815975" cy="611187"/>
            </a:xfrm>
            <a:custGeom>
              <a:avLst/>
              <a:gdLst>
                <a:gd name="T0" fmla="*/ 1301 w 1333"/>
                <a:gd name="T1" fmla="*/ 934 h 998"/>
                <a:gd name="T2" fmla="*/ 64 w 1333"/>
                <a:gd name="T3" fmla="*/ 934 h 998"/>
                <a:gd name="T4" fmla="*/ 64 w 1333"/>
                <a:gd name="T5" fmla="*/ 32 h 998"/>
                <a:gd name="T6" fmla="*/ 32 w 1333"/>
                <a:gd name="T7" fmla="*/ 0 h 998"/>
                <a:gd name="T8" fmla="*/ 0 w 1333"/>
                <a:gd name="T9" fmla="*/ 32 h 998"/>
                <a:gd name="T10" fmla="*/ 0 w 1333"/>
                <a:gd name="T11" fmla="*/ 966 h 998"/>
                <a:gd name="T12" fmla="*/ 32 w 1333"/>
                <a:gd name="T13" fmla="*/ 998 h 998"/>
                <a:gd name="T14" fmla="*/ 1301 w 1333"/>
                <a:gd name="T15" fmla="*/ 998 h 998"/>
                <a:gd name="T16" fmla="*/ 1333 w 1333"/>
                <a:gd name="T17" fmla="*/ 966 h 998"/>
                <a:gd name="T18" fmla="*/ 1301 w 1333"/>
                <a:gd name="T19" fmla="*/ 934 h 998"/>
                <a:gd name="T20" fmla="*/ 1301 w 1333"/>
                <a:gd name="T21" fmla="*/ 934 h 998"/>
                <a:gd name="T22" fmla="*/ 1301 w 1333"/>
                <a:gd name="T23" fmla="*/ 934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3" h="998">
                  <a:moveTo>
                    <a:pt x="1301" y="934"/>
                  </a:moveTo>
                  <a:cubicBezTo>
                    <a:pt x="64" y="934"/>
                    <a:pt x="64" y="934"/>
                    <a:pt x="64" y="934"/>
                  </a:cubicBezTo>
                  <a:cubicBezTo>
                    <a:pt x="64" y="32"/>
                    <a:pt x="64" y="32"/>
                    <a:pt x="64" y="32"/>
                  </a:cubicBezTo>
                  <a:cubicBezTo>
                    <a:pt x="64" y="14"/>
                    <a:pt x="50" y="0"/>
                    <a:pt x="32" y="0"/>
                  </a:cubicBezTo>
                  <a:cubicBezTo>
                    <a:pt x="14" y="0"/>
                    <a:pt x="0" y="14"/>
                    <a:pt x="0" y="32"/>
                  </a:cubicBezTo>
                  <a:cubicBezTo>
                    <a:pt x="0" y="966"/>
                    <a:pt x="0" y="966"/>
                    <a:pt x="0" y="966"/>
                  </a:cubicBezTo>
                  <a:cubicBezTo>
                    <a:pt x="0" y="984"/>
                    <a:pt x="14" y="998"/>
                    <a:pt x="32" y="998"/>
                  </a:cubicBezTo>
                  <a:cubicBezTo>
                    <a:pt x="1301" y="998"/>
                    <a:pt x="1301" y="998"/>
                    <a:pt x="1301" y="998"/>
                  </a:cubicBezTo>
                  <a:cubicBezTo>
                    <a:pt x="1319" y="998"/>
                    <a:pt x="1333" y="984"/>
                    <a:pt x="1333" y="966"/>
                  </a:cubicBezTo>
                  <a:cubicBezTo>
                    <a:pt x="1333" y="949"/>
                    <a:pt x="1319" y="934"/>
                    <a:pt x="1301" y="934"/>
                  </a:cubicBezTo>
                  <a:close/>
                  <a:moveTo>
                    <a:pt x="1301" y="934"/>
                  </a:moveTo>
                  <a:cubicBezTo>
                    <a:pt x="1301" y="934"/>
                    <a:pt x="1301" y="934"/>
                    <a:pt x="1301" y="9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6" name="Group 65"/>
          <p:cNvGrpSpPr>
            <a:grpSpLocks noChangeAspect="1"/>
          </p:cNvGrpSpPr>
          <p:nvPr/>
        </p:nvGrpSpPr>
        <p:grpSpPr>
          <a:xfrm>
            <a:off x="3012495" y="5371162"/>
            <a:ext cx="584546" cy="415676"/>
            <a:chOff x="2759075" y="4813301"/>
            <a:chExt cx="1071563" cy="761999"/>
          </a:xfrm>
          <a:solidFill>
            <a:schemeClr val="bg1"/>
          </a:solidFill>
          <a:effectLst/>
        </p:grpSpPr>
        <p:sp>
          <p:nvSpPr>
            <p:cNvPr id="67" name="Freeform 5"/>
            <p:cNvSpPr>
              <a:spLocks noEditPoints="1"/>
            </p:cNvSpPr>
            <p:nvPr/>
          </p:nvSpPr>
          <p:spPr bwMode="auto">
            <a:xfrm>
              <a:off x="3302000" y="4813301"/>
              <a:ext cx="528638" cy="528637"/>
            </a:xfrm>
            <a:custGeom>
              <a:avLst/>
              <a:gdLst>
                <a:gd name="T0" fmla="*/ 700 w 729"/>
                <a:gd name="T1" fmla="*/ 595 h 729"/>
                <a:gd name="T2" fmla="*/ 579 w 729"/>
                <a:gd name="T3" fmla="*/ 474 h 729"/>
                <a:gd name="T4" fmla="*/ 531 w 729"/>
                <a:gd name="T5" fmla="*/ 452 h 729"/>
                <a:gd name="T6" fmla="*/ 490 w 729"/>
                <a:gd name="T7" fmla="*/ 411 h 729"/>
                <a:gd name="T8" fmla="*/ 455 w 729"/>
                <a:gd name="T9" fmla="*/ 99 h 729"/>
                <a:gd name="T10" fmla="*/ 99 w 729"/>
                <a:gd name="T11" fmla="*/ 99 h 729"/>
                <a:gd name="T12" fmla="*/ 99 w 729"/>
                <a:gd name="T13" fmla="*/ 455 h 729"/>
                <a:gd name="T14" fmla="*/ 411 w 729"/>
                <a:gd name="T15" fmla="*/ 490 h 729"/>
                <a:gd name="T16" fmla="*/ 452 w 729"/>
                <a:gd name="T17" fmla="*/ 531 h 729"/>
                <a:gd name="T18" fmla="*/ 473 w 729"/>
                <a:gd name="T19" fmla="*/ 579 h 729"/>
                <a:gd name="T20" fmla="*/ 595 w 729"/>
                <a:gd name="T21" fmla="*/ 700 h 729"/>
                <a:gd name="T22" fmla="*/ 700 w 729"/>
                <a:gd name="T23" fmla="*/ 700 h 729"/>
                <a:gd name="T24" fmla="*/ 700 w 729"/>
                <a:gd name="T25" fmla="*/ 595 h 729"/>
                <a:gd name="T26" fmla="*/ 402 w 729"/>
                <a:gd name="T27" fmla="*/ 402 h 729"/>
                <a:gd name="T28" fmla="*/ 151 w 729"/>
                <a:gd name="T29" fmla="*/ 402 h 729"/>
                <a:gd name="T30" fmla="*/ 151 w 729"/>
                <a:gd name="T31" fmla="*/ 151 h 729"/>
                <a:gd name="T32" fmla="*/ 402 w 729"/>
                <a:gd name="T33" fmla="*/ 151 h 729"/>
                <a:gd name="T34" fmla="*/ 402 w 729"/>
                <a:gd name="T35" fmla="*/ 402 h 729"/>
                <a:gd name="T36" fmla="*/ 402 w 729"/>
                <a:gd name="T37" fmla="*/ 402 h 729"/>
                <a:gd name="T38" fmla="*/ 402 w 729"/>
                <a:gd name="T39" fmla="*/ 40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9" h="729">
                  <a:moveTo>
                    <a:pt x="700" y="595"/>
                  </a:moveTo>
                  <a:cubicBezTo>
                    <a:pt x="579" y="474"/>
                    <a:pt x="579" y="474"/>
                    <a:pt x="579" y="474"/>
                  </a:cubicBezTo>
                  <a:cubicBezTo>
                    <a:pt x="566" y="460"/>
                    <a:pt x="548" y="453"/>
                    <a:pt x="531" y="452"/>
                  </a:cubicBezTo>
                  <a:cubicBezTo>
                    <a:pt x="490" y="411"/>
                    <a:pt x="490" y="411"/>
                    <a:pt x="490" y="411"/>
                  </a:cubicBezTo>
                  <a:cubicBezTo>
                    <a:pt x="551" y="313"/>
                    <a:pt x="539" y="183"/>
                    <a:pt x="455" y="99"/>
                  </a:cubicBezTo>
                  <a:cubicBezTo>
                    <a:pt x="356" y="0"/>
                    <a:pt x="197" y="0"/>
                    <a:pt x="99" y="99"/>
                  </a:cubicBezTo>
                  <a:cubicBezTo>
                    <a:pt x="0" y="197"/>
                    <a:pt x="0" y="357"/>
                    <a:pt x="99" y="455"/>
                  </a:cubicBezTo>
                  <a:cubicBezTo>
                    <a:pt x="183" y="539"/>
                    <a:pt x="313" y="551"/>
                    <a:pt x="411" y="490"/>
                  </a:cubicBezTo>
                  <a:cubicBezTo>
                    <a:pt x="452" y="531"/>
                    <a:pt x="452" y="531"/>
                    <a:pt x="452" y="531"/>
                  </a:cubicBezTo>
                  <a:cubicBezTo>
                    <a:pt x="453" y="548"/>
                    <a:pt x="460" y="566"/>
                    <a:pt x="473" y="579"/>
                  </a:cubicBezTo>
                  <a:cubicBezTo>
                    <a:pt x="595" y="700"/>
                    <a:pt x="595" y="700"/>
                    <a:pt x="595" y="700"/>
                  </a:cubicBezTo>
                  <a:cubicBezTo>
                    <a:pt x="624" y="729"/>
                    <a:pt x="671" y="729"/>
                    <a:pt x="700" y="700"/>
                  </a:cubicBezTo>
                  <a:cubicBezTo>
                    <a:pt x="729" y="671"/>
                    <a:pt x="729" y="624"/>
                    <a:pt x="700" y="595"/>
                  </a:cubicBezTo>
                  <a:close/>
                  <a:moveTo>
                    <a:pt x="402" y="402"/>
                  </a:moveTo>
                  <a:cubicBezTo>
                    <a:pt x="333" y="471"/>
                    <a:pt x="220" y="471"/>
                    <a:pt x="151" y="402"/>
                  </a:cubicBezTo>
                  <a:cubicBezTo>
                    <a:pt x="82" y="333"/>
                    <a:pt x="82" y="220"/>
                    <a:pt x="151" y="151"/>
                  </a:cubicBezTo>
                  <a:cubicBezTo>
                    <a:pt x="220" y="82"/>
                    <a:pt x="333" y="82"/>
                    <a:pt x="402" y="151"/>
                  </a:cubicBezTo>
                  <a:cubicBezTo>
                    <a:pt x="471" y="220"/>
                    <a:pt x="471" y="333"/>
                    <a:pt x="402" y="402"/>
                  </a:cubicBezTo>
                  <a:close/>
                  <a:moveTo>
                    <a:pt x="402" y="402"/>
                  </a:moveTo>
                  <a:cubicBezTo>
                    <a:pt x="402" y="402"/>
                    <a:pt x="402" y="402"/>
                    <a:pt x="402" y="4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6"/>
            <p:cNvSpPr>
              <a:spLocks noEditPoints="1"/>
            </p:cNvSpPr>
            <p:nvPr/>
          </p:nvSpPr>
          <p:spPr bwMode="auto">
            <a:xfrm>
              <a:off x="3403600" y="4937125"/>
              <a:ext cx="182563" cy="161925"/>
            </a:xfrm>
            <a:custGeom>
              <a:avLst/>
              <a:gdLst>
                <a:gd name="T0" fmla="*/ 140 w 251"/>
                <a:gd name="T1" fmla="*/ 0 h 224"/>
                <a:gd name="T2" fmla="*/ 28 w 251"/>
                <a:gd name="T3" fmla="*/ 112 h 224"/>
                <a:gd name="T4" fmla="*/ 29 w 251"/>
                <a:gd name="T5" fmla="*/ 128 h 224"/>
                <a:gd name="T6" fmla="*/ 0 w 251"/>
                <a:gd name="T7" fmla="*/ 145 h 224"/>
                <a:gd name="T8" fmla="*/ 36 w 251"/>
                <a:gd name="T9" fmla="*/ 208 h 224"/>
                <a:gd name="T10" fmla="*/ 39 w 251"/>
                <a:gd name="T11" fmla="*/ 210 h 224"/>
                <a:gd name="T12" fmla="*/ 65 w 251"/>
                <a:gd name="T13" fmla="*/ 195 h 224"/>
                <a:gd name="T14" fmla="*/ 140 w 251"/>
                <a:gd name="T15" fmla="*/ 224 h 224"/>
                <a:gd name="T16" fmla="*/ 251 w 251"/>
                <a:gd name="T17" fmla="*/ 112 h 224"/>
                <a:gd name="T18" fmla="*/ 140 w 251"/>
                <a:gd name="T19" fmla="*/ 0 h 224"/>
                <a:gd name="T20" fmla="*/ 140 w 251"/>
                <a:gd name="T21" fmla="*/ 148 h 224"/>
                <a:gd name="T22" fmla="*/ 103 w 251"/>
                <a:gd name="T23" fmla="*/ 112 h 224"/>
                <a:gd name="T24" fmla="*/ 140 w 251"/>
                <a:gd name="T25" fmla="*/ 75 h 224"/>
                <a:gd name="T26" fmla="*/ 176 w 251"/>
                <a:gd name="T27" fmla="*/ 112 h 224"/>
                <a:gd name="T28" fmla="*/ 140 w 251"/>
                <a:gd name="T29" fmla="*/ 148 h 224"/>
                <a:gd name="T30" fmla="*/ 140 w 251"/>
                <a:gd name="T31" fmla="*/ 148 h 224"/>
                <a:gd name="T32" fmla="*/ 140 w 251"/>
                <a:gd name="T33" fmla="*/ 14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24">
                  <a:moveTo>
                    <a:pt x="140" y="0"/>
                  </a:moveTo>
                  <a:cubicBezTo>
                    <a:pt x="78" y="0"/>
                    <a:pt x="28" y="50"/>
                    <a:pt x="28" y="112"/>
                  </a:cubicBezTo>
                  <a:cubicBezTo>
                    <a:pt x="28" y="117"/>
                    <a:pt x="28" y="123"/>
                    <a:pt x="29" y="128"/>
                  </a:cubicBezTo>
                  <a:cubicBezTo>
                    <a:pt x="0" y="145"/>
                    <a:pt x="0" y="145"/>
                    <a:pt x="0" y="145"/>
                  </a:cubicBezTo>
                  <a:cubicBezTo>
                    <a:pt x="6" y="168"/>
                    <a:pt x="18" y="190"/>
                    <a:pt x="36" y="208"/>
                  </a:cubicBezTo>
                  <a:cubicBezTo>
                    <a:pt x="37" y="209"/>
                    <a:pt x="38" y="209"/>
                    <a:pt x="39" y="210"/>
                  </a:cubicBezTo>
                  <a:cubicBezTo>
                    <a:pt x="65" y="195"/>
                    <a:pt x="65" y="195"/>
                    <a:pt x="65" y="195"/>
                  </a:cubicBezTo>
                  <a:cubicBezTo>
                    <a:pt x="85" y="213"/>
                    <a:pt x="111" y="224"/>
                    <a:pt x="140" y="224"/>
                  </a:cubicBezTo>
                  <a:cubicBezTo>
                    <a:pt x="201" y="224"/>
                    <a:pt x="251" y="173"/>
                    <a:pt x="251" y="112"/>
                  </a:cubicBezTo>
                  <a:cubicBezTo>
                    <a:pt x="251" y="50"/>
                    <a:pt x="201" y="0"/>
                    <a:pt x="140" y="0"/>
                  </a:cubicBezTo>
                  <a:close/>
                  <a:moveTo>
                    <a:pt x="140" y="148"/>
                  </a:moveTo>
                  <a:cubicBezTo>
                    <a:pt x="119" y="148"/>
                    <a:pt x="103" y="132"/>
                    <a:pt x="103" y="112"/>
                  </a:cubicBezTo>
                  <a:cubicBezTo>
                    <a:pt x="103" y="92"/>
                    <a:pt x="119" y="75"/>
                    <a:pt x="140" y="75"/>
                  </a:cubicBezTo>
                  <a:cubicBezTo>
                    <a:pt x="160" y="75"/>
                    <a:pt x="176" y="92"/>
                    <a:pt x="176" y="112"/>
                  </a:cubicBezTo>
                  <a:cubicBezTo>
                    <a:pt x="176" y="132"/>
                    <a:pt x="160" y="148"/>
                    <a:pt x="140" y="148"/>
                  </a:cubicBezTo>
                  <a:close/>
                  <a:moveTo>
                    <a:pt x="140" y="148"/>
                  </a:moveTo>
                  <a:cubicBezTo>
                    <a:pt x="140" y="148"/>
                    <a:pt x="140" y="148"/>
                    <a:pt x="14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7"/>
            <p:cNvSpPr>
              <a:spLocks noEditPoints="1"/>
            </p:cNvSpPr>
            <p:nvPr/>
          </p:nvSpPr>
          <p:spPr bwMode="auto">
            <a:xfrm>
              <a:off x="2759075" y="4991100"/>
              <a:ext cx="582613" cy="287337"/>
            </a:xfrm>
            <a:custGeom>
              <a:avLst/>
              <a:gdLst>
                <a:gd name="T0" fmla="*/ 690 w 804"/>
                <a:gd name="T1" fmla="*/ 284 h 396"/>
                <a:gd name="T2" fmla="*/ 690 w 804"/>
                <a:gd name="T3" fmla="*/ 276 h 396"/>
                <a:gd name="T4" fmla="*/ 804 w 804"/>
                <a:gd name="T5" fmla="*/ 210 h 396"/>
                <a:gd name="T6" fmla="*/ 765 w 804"/>
                <a:gd name="T7" fmla="*/ 145 h 396"/>
                <a:gd name="T8" fmla="*/ 659 w 804"/>
                <a:gd name="T9" fmla="*/ 207 h 396"/>
                <a:gd name="T10" fmla="*/ 578 w 804"/>
                <a:gd name="T11" fmla="*/ 172 h 396"/>
                <a:gd name="T12" fmla="*/ 484 w 804"/>
                <a:gd name="T13" fmla="*/ 224 h 396"/>
                <a:gd name="T14" fmla="*/ 223 w 804"/>
                <a:gd name="T15" fmla="*/ 122 h 396"/>
                <a:gd name="T16" fmla="*/ 224 w 804"/>
                <a:gd name="T17" fmla="*/ 112 h 396"/>
                <a:gd name="T18" fmla="*/ 112 w 804"/>
                <a:gd name="T19" fmla="*/ 0 h 396"/>
                <a:gd name="T20" fmla="*/ 0 w 804"/>
                <a:gd name="T21" fmla="*/ 112 h 396"/>
                <a:gd name="T22" fmla="*/ 112 w 804"/>
                <a:gd name="T23" fmla="*/ 224 h 396"/>
                <a:gd name="T24" fmla="*/ 191 w 804"/>
                <a:gd name="T25" fmla="*/ 191 h 396"/>
                <a:gd name="T26" fmla="*/ 467 w 804"/>
                <a:gd name="T27" fmla="*/ 299 h 396"/>
                <a:gd name="T28" fmla="*/ 578 w 804"/>
                <a:gd name="T29" fmla="*/ 396 h 396"/>
                <a:gd name="T30" fmla="*/ 690 w 804"/>
                <a:gd name="T31" fmla="*/ 284 h 396"/>
                <a:gd name="T32" fmla="*/ 112 w 804"/>
                <a:gd name="T33" fmla="*/ 148 h 396"/>
                <a:gd name="T34" fmla="*/ 76 w 804"/>
                <a:gd name="T35" fmla="*/ 112 h 396"/>
                <a:gd name="T36" fmla="*/ 112 w 804"/>
                <a:gd name="T37" fmla="*/ 75 h 396"/>
                <a:gd name="T38" fmla="*/ 148 w 804"/>
                <a:gd name="T39" fmla="*/ 112 h 396"/>
                <a:gd name="T40" fmla="*/ 112 w 804"/>
                <a:gd name="T41" fmla="*/ 148 h 396"/>
                <a:gd name="T42" fmla="*/ 578 w 804"/>
                <a:gd name="T43" fmla="*/ 321 h 396"/>
                <a:gd name="T44" fmla="*/ 542 w 804"/>
                <a:gd name="T45" fmla="*/ 284 h 396"/>
                <a:gd name="T46" fmla="*/ 578 w 804"/>
                <a:gd name="T47" fmla="*/ 248 h 396"/>
                <a:gd name="T48" fmla="*/ 614 w 804"/>
                <a:gd name="T49" fmla="*/ 284 h 396"/>
                <a:gd name="T50" fmla="*/ 578 w 804"/>
                <a:gd name="T51" fmla="*/ 321 h 396"/>
                <a:gd name="T52" fmla="*/ 578 w 804"/>
                <a:gd name="T53" fmla="*/ 321 h 396"/>
                <a:gd name="T54" fmla="*/ 578 w 804"/>
                <a:gd name="T55" fmla="*/ 32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4" h="396">
                  <a:moveTo>
                    <a:pt x="690" y="284"/>
                  </a:moveTo>
                  <a:cubicBezTo>
                    <a:pt x="690" y="282"/>
                    <a:pt x="690" y="279"/>
                    <a:pt x="690" y="276"/>
                  </a:cubicBezTo>
                  <a:cubicBezTo>
                    <a:pt x="804" y="210"/>
                    <a:pt x="804" y="210"/>
                    <a:pt x="804" y="210"/>
                  </a:cubicBezTo>
                  <a:cubicBezTo>
                    <a:pt x="788" y="189"/>
                    <a:pt x="775" y="168"/>
                    <a:pt x="765" y="145"/>
                  </a:cubicBezTo>
                  <a:cubicBezTo>
                    <a:pt x="659" y="207"/>
                    <a:pt x="659" y="207"/>
                    <a:pt x="659" y="207"/>
                  </a:cubicBezTo>
                  <a:cubicBezTo>
                    <a:pt x="638" y="186"/>
                    <a:pt x="610" y="172"/>
                    <a:pt x="578" y="172"/>
                  </a:cubicBezTo>
                  <a:cubicBezTo>
                    <a:pt x="538" y="172"/>
                    <a:pt x="504" y="193"/>
                    <a:pt x="484" y="224"/>
                  </a:cubicBezTo>
                  <a:cubicBezTo>
                    <a:pt x="223" y="122"/>
                    <a:pt x="223" y="122"/>
                    <a:pt x="223" y="122"/>
                  </a:cubicBezTo>
                  <a:cubicBezTo>
                    <a:pt x="224" y="119"/>
                    <a:pt x="224" y="115"/>
                    <a:pt x="224" y="112"/>
                  </a:cubicBezTo>
                  <a:cubicBezTo>
                    <a:pt x="224" y="50"/>
                    <a:pt x="174" y="0"/>
                    <a:pt x="112" y="0"/>
                  </a:cubicBezTo>
                  <a:cubicBezTo>
                    <a:pt x="50" y="0"/>
                    <a:pt x="0" y="50"/>
                    <a:pt x="0" y="112"/>
                  </a:cubicBezTo>
                  <a:cubicBezTo>
                    <a:pt x="0" y="173"/>
                    <a:pt x="50" y="224"/>
                    <a:pt x="112" y="224"/>
                  </a:cubicBezTo>
                  <a:cubicBezTo>
                    <a:pt x="143" y="224"/>
                    <a:pt x="171" y="211"/>
                    <a:pt x="191" y="191"/>
                  </a:cubicBezTo>
                  <a:cubicBezTo>
                    <a:pt x="467" y="299"/>
                    <a:pt x="467" y="299"/>
                    <a:pt x="467" y="299"/>
                  </a:cubicBezTo>
                  <a:cubicBezTo>
                    <a:pt x="474" y="354"/>
                    <a:pt x="521" y="396"/>
                    <a:pt x="578" y="396"/>
                  </a:cubicBezTo>
                  <a:cubicBezTo>
                    <a:pt x="640" y="396"/>
                    <a:pt x="690" y="346"/>
                    <a:pt x="690" y="284"/>
                  </a:cubicBezTo>
                  <a:close/>
                  <a:moveTo>
                    <a:pt x="112" y="148"/>
                  </a:moveTo>
                  <a:cubicBezTo>
                    <a:pt x="92" y="148"/>
                    <a:pt x="76" y="132"/>
                    <a:pt x="76" y="112"/>
                  </a:cubicBezTo>
                  <a:cubicBezTo>
                    <a:pt x="76" y="92"/>
                    <a:pt x="92" y="75"/>
                    <a:pt x="112" y="75"/>
                  </a:cubicBezTo>
                  <a:cubicBezTo>
                    <a:pt x="132" y="75"/>
                    <a:pt x="148" y="92"/>
                    <a:pt x="148" y="112"/>
                  </a:cubicBezTo>
                  <a:cubicBezTo>
                    <a:pt x="148" y="132"/>
                    <a:pt x="132" y="148"/>
                    <a:pt x="112" y="148"/>
                  </a:cubicBezTo>
                  <a:close/>
                  <a:moveTo>
                    <a:pt x="578" y="321"/>
                  </a:moveTo>
                  <a:cubicBezTo>
                    <a:pt x="558" y="321"/>
                    <a:pt x="542" y="304"/>
                    <a:pt x="542" y="284"/>
                  </a:cubicBezTo>
                  <a:cubicBezTo>
                    <a:pt x="542" y="264"/>
                    <a:pt x="558" y="248"/>
                    <a:pt x="578" y="248"/>
                  </a:cubicBezTo>
                  <a:cubicBezTo>
                    <a:pt x="598" y="248"/>
                    <a:pt x="614" y="264"/>
                    <a:pt x="614" y="284"/>
                  </a:cubicBezTo>
                  <a:cubicBezTo>
                    <a:pt x="614" y="304"/>
                    <a:pt x="598" y="321"/>
                    <a:pt x="578" y="321"/>
                  </a:cubicBezTo>
                  <a:close/>
                  <a:moveTo>
                    <a:pt x="578" y="321"/>
                  </a:moveTo>
                  <a:cubicBezTo>
                    <a:pt x="578" y="321"/>
                    <a:pt x="578" y="321"/>
                    <a:pt x="578"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8"/>
            <p:cNvSpPr>
              <a:spLocks noEditPoints="1"/>
            </p:cNvSpPr>
            <p:nvPr/>
          </p:nvSpPr>
          <p:spPr bwMode="auto">
            <a:xfrm>
              <a:off x="3189288" y="5175250"/>
              <a:ext cx="371475" cy="400050"/>
            </a:xfrm>
            <a:custGeom>
              <a:avLst/>
              <a:gdLst>
                <a:gd name="T0" fmla="*/ 253 w 513"/>
                <a:gd name="T1" fmla="*/ 0 h 551"/>
                <a:gd name="T2" fmla="*/ 137 w 513"/>
                <a:gd name="T3" fmla="*/ 68 h 551"/>
                <a:gd name="T4" fmla="*/ 0 w 513"/>
                <a:gd name="T5" fmla="*/ 204 h 551"/>
                <a:gd name="T6" fmla="*/ 0 w 513"/>
                <a:gd name="T7" fmla="*/ 551 h 551"/>
                <a:gd name="T8" fmla="*/ 513 w 513"/>
                <a:gd name="T9" fmla="*/ 551 h 551"/>
                <a:gd name="T10" fmla="*/ 513 w 513"/>
                <a:gd name="T11" fmla="*/ 53 h 551"/>
                <a:gd name="T12" fmla="*/ 434 w 513"/>
                <a:gd name="T13" fmla="*/ 64 h 551"/>
                <a:gd name="T14" fmla="*/ 253 w 513"/>
                <a:gd name="T15" fmla="*/ 0 h 551"/>
                <a:gd name="T16" fmla="*/ 253 w 513"/>
                <a:gd name="T17" fmla="*/ 0 h 551"/>
                <a:gd name="T18" fmla="*/ 253 w 513"/>
                <a:gd name="T19"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51">
                  <a:moveTo>
                    <a:pt x="253" y="0"/>
                  </a:moveTo>
                  <a:cubicBezTo>
                    <a:pt x="137" y="68"/>
                    <a:pt x="137" y="68"/>
                    <a:pt x="137" y="68"/>
                  </a:cubicBezTo>
                  <a:cubicBezTo>
                    <a:pt x="129" y="140"/>
                    <a:pt x="72" y="197"/>
                    <a:pt x="0" y="204"/>
                  </a:cubicBezTo>
                  <a:cubicBezTo>
                    <a:pt x="0" y="551"/>
                    <a:pt x="0" y="551"/>
                    <a:pt x="0" y="551"/>
                  </a:cubicBezTo>
                  <a:cubicBezTo>
                    <a:pt x="513" y="551"/>
                    <a:pt x="513" y="551"/>
                    <a:pt x="513" y="551"/>
                  </a:cubicBezTo>
                  <a:cubicBezTo>
                    <a:pt x="513" y="53"/>
                    <a:pt x="513" y="53"/>
                    <a:pt x="513" y="53"/>
                  </a:cubicBezTo>
                  <a:cubicBezTo>
                    <a:pt x="488" y="61"/>
                    <a:pt x="461" y="64"/>
                    <a:pt x="434" y="64"/>
                  </a:cubicBezTo>
                  <a:cubicBezTo>
                    <a:pt x="367" y="64"/>
                    <a:pt x="304" y="42"/>
                    <a:pt x="253" y="0"/>
                  </a:cubicBezTo>
                  <a:close/>
                  <a:moveTo>
                    <a:pt x="253" y="0"/>
                  </a:moveTo>
                  <a:cubicBezTo>
                    <a:pt x="253" y="0"/>
                    <a:pt x="253" y="0"/>
                    <a:pt x="2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9"/>
            <p:cNvSpPr>
              <a:spLocks noEditPoints="1"/>
            </p:cNvSpPr>
            <p:nvPr/>
          </p:nvSpPr>
          <p:spPr bwMode="auto">
            <a:xfrm>
              <a:off x="2784475" y="5178425"/>
              <a:ext cx="371475" cy="396875"/>
            </a:xfrm>
            <a:custGeom>
              <a:avLst/>
              <a:gdLst>
                <a:gd name="T0" fmla="*/ 396 w 514"/>
                <a:gd name="T1" fmla="*/ 90 h 545"/>
                <a:gd name="T2" fmla="*/ 164 w 514"/>
                <a:gd name="T3" fmla="*/ 0 h 545"/>
                <a:gd name="T4" fmla="*/ 77 w 514"/>
                <a:gd name="T5" fmla="*/ 27 h 545"/>
                <a:gd name="T6" fmla="*/ 0 w 514"/>
                <a:gd name="T7" fmla="*/ 6 h 545"/>
                <a:gd name="T8" fmla="*/ 0 w 514"/>
                <a:gd name="T9" fmla="*/ 545 h 545"/>
                <a:gd name="T10" fmla="*/ 514 w 514"/>
                <a:gd name="T11" fmla="*/ 545 h 545"/>
                <a:gd name="T12" fmla="*/ 514 w 514"/>
                <a:gd name="T13" fmla="*/ 196 h 545"/>
                <a:gd name="T14" fmla="*/ 396 w 514"/>
                <a:gd name="T15" fmla="*/ 90 h 545"/>
                <a:gd name="T16" fmla="*/ 396 w 514"/>
                <a:gd name="T17" fmla="*/ 90 h 545"/>
                <a:gd name="T18" fmla="*/ 396 w 514"/>
                <a:gd name="T19" fmla="*/ 9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5">
                  <a:moveTo>
                    <a:pt x="396" y="90"/>
                  </a:moveTo>
                  <a:cubicBezTo>
                    <a:pt x="164" y="0"/>
                    <a:pt x="164" y="0"/>
                    <a:pt x="164" y="0"/>
                  </a:cubicBezTo>
                  <a:cubicBezTo>
                    <a:pt x="138" y="17"/>
                    <a:pt x="108" y="27"/>
                    <a:pt x="77" y="27"/>
                  </a:cubicBezTo>
                  <a:cubicBezTo>
                    <a:pt x="49" y="27"/>
                    <a:pt x="23" y="19"/>
                    <a:pt x="0" y="6"/>
                  </a:cubicBezTo>
                  <a:cubicBezTo>
                    <a:pt x="0" y="545"/>
                    <a:pt x="0" y="545"/>
                    <a:pt x="0" y="545"/>
                  </a:cubicBezTo>
                  <a:cubicBezTo>
                    <a:pt x="514" y="545"/>
                    <a:pt x="514" y="545"/>
                    <a:pt x="514" y="545"/>
                  </a:cubicBezTo>
                  <a:cubicBezTo>
                    <a:pt x="514" y="196"/>
                    <a:pt x="514" y="196"/>
                    <a:pt x="514" y="196"/>
                  </a:cubicBezTo>
                  <a:cubicBezTo>
                    <a:pt x="458" y="185"/>
                    <a:pt x="413" y="145"/>
                    <a:pt x="396" y="90"/>
                  </a:cubicBezTo>
                  <a:close/>
                  <a:moveTo>
                    <a:pt x="396" y="90"/>
                  </a:moveTo>
                  <a:cubicBezTo>
                    <a:pt x="396" y="90"/>
                    <a:pt x="396" y="90"/>
                    <a:pt x="396" y="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24863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500"/>
                                        <p:tgtEl>
                                          <p:spTgt spid="51"/>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6000"/>
                            </p:stCondLst>
                            <p:childTnLst>
                              <p:par>
                                <p:cTn id="57" presetID="53" presetClass="entr" presetSubtype="16"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p:cTn id="59" dur="500" fill="hold"/>
                                        <p:tgtEl>
                                          <p:spTgt spid="55"/>
                                        </p:tgtEl>
                                        <p:attrNameLst>
                                          <p:attrName>ppt_w</p:attrName>
                                        </p:attrNameLst>
                                      </p:cBhvr>
                                      <p:tavLst>
                                        <p:tav tm="0">
                                          <p:val>
                                            <p:fltVal val="0"/>
                                          </p:val>
                                        </p:tav>
                                        <p:tav tm="100000">
                                          <p:val>
                                            <p:strVal val="#ppt_w"/>
                                          </p:val>
                                        </p:tav>
                                      </p:tavLst>
                                    </p:anim>
                                    <p:anim calcmode="lin" valueType="num">
                                      <p:cBhvr>
                                        <p:cTn id="60" dur="500" fill="hold"/>
                                        <p:tgtEl>
                                          <p:spTgt spid="55"/>
                                        </p:tgtEl>
                                        <p:attrNameLst>
                                          <p:attrName>ppt_h</p:attrName>
                                        </p:attrNameLst>
                                      </p:cBhvr>
                                      <p:tavLst>
                                        <p:tav tm="0">
                                          <p:val>
                                            <p:fltVal val="0"/>
                                          </p:val>
                                        </p:tav>
                                        <p:tav tm="100000">
                                          <p:val>
                                            <p:strVal val="#ppt_h"/>
                                          </p:val>
                                        </p:tav>
                                      </p:tavLst>
                                    </p:anim>
                                    <p:animEffect transition="in" filter="fade">
                                      <p:cBhvr>
                                        <p:cTn id="61" dur="500"/>
                                        <p:tgtEl>
                                          <p:spTgt spid="5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par>
                                <p:cTn id="67" presetID="53" presetClass="entr" presetSubtype="16"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animEffect transition="in" filter="fade">
                                      <p:cBhvr>
                                        <p:cTn id="71" dur="500"/>
                                        <p:tgtEl>
                                          <p:spTgt spid="60"/>
                                        </p:tgtEl>
                                      </p:cBhvr>
                                    </p:animEffect>
                                  </p:childTnLst>
                                </p:cTn>
                              </p:par>
                              <p:par>
                                <p:cTn id="72" presetID="53" presetClass="entr" presetSubtype="16"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 calcmode="lin" valueType="num">
                                      <p:cBhvr>
                                        <p:cTn id="74" dur="500" fill="hold"/>
                                        <p:tgtEl>
                                          <p:spTgt spid="66"/>
                                        </p:tgtEl>
                                        <p:attrNameLst>
                                          <p:attrName>ppt_w</p:attrName>
                                        </p:attrNameLst>
                                      </p:cBhvr>
                                      <p:tavLst>
                                        <p:tav tm="0">
                                          <p:val>
                                            <p:fltVal val="0"/>
                                          </p:val>
                                        </p:tav>
                                        <p:tav tm="100000">
                                          <p:val>
                                            <p:strVal val="#ppt_w"/>
                                          </p:val>
                                        </p:tav>
                                      </p:tavLst>
                                    </p:anim>
                                    <p:anim calcmode="lin" valueType="num">
                                      <p:cBhvr>
                                        <p:cTn id="75" dur="500" fill="hold"/>
                                        <p:tgtEl>
                                          <p:spTgt spid="66"/>
                                        </p:tgtEl>
                                        <p:attrNameLst>
                                          <p:attrName>ppt_h</p:attrName>
                                        </p:attrNameLst>
                                      </p:cBhvr>
                                      <p:tavLst>
                                        <p:tav tm="0">
                                          <p:val>
                                            <p:fltVal val="0"/>
                                          </p:val>
                                        </p:tav>
                                        <p:tav tm="100000">
                                          <p:val>
                                            <p:strVal val="#ppt_h"/>
                                          </p:val>
                                        </p:tav>
                                      </p:tavLst>
                                    </p:anim>
                                    <p:animEffect transition="in" filter="fade">
                                      <p:cBhvr>
                                        <p:cTn id="7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8637802"/>
              </p:ext>
            </p:extLst>
          </p:nvPr>
        </p:nvGraphicFramePr>
        <p:xfrm>
          <a:off x="0" y="17778"/>
          <a:ext cx="12191999" cy="6840222"/>
        </p:xfrm>
        <a:graphic>
          <a:graphicData uri="http://schemas.openxmlformats.org/drawingml/2006/table">
            <a:tbl>
              <a:tblPr firstRow="1" bandRow="1">
                <a:tableStyleId>{93296810-A885-4BE3-A3E7-6D5BEEA58F35}</a:tableStyleId>
              </a:tblPr>
              <a:tblGrid>
                <a:gridCol w="1981199">
                  <a:extLst>
                    <a:ext uri="{9D8B030D-6E8A-4147-A177-3AD203B41FA5}">
                      <a16:colId xmlns:a16="http://schemas.microsoft.com/office/drawing/2014/main" val="20000"/>
                    </a:ext>
                  </a:extLst>
                </a:gridCol>
                <a:gridCol w="3285067">
                  <a:extLst>
                    <a:ext uri="{9D8B030D-6E8A-4147-A177-3AD203B41FA5}">
                      <a16:colId xmlns:a16="http://schemas.microsoft.com/office/drawing/2014/main" val="20001"/>
                    </a:ext>
                  </a:extLst>
                </a:gridCol>
                <a:gridCol w="3445933">
                  <a:extLst>
                    <a:ext uri="{9D8B030D-6E8A-4147-A177-3AD203B41FA5}">
                      <a16:colId xmlns:a16="http://schemas.microsoft.com/office/drawing/2014/main" val="20002"/>
                    </a:ext>
                  </a:extLst>
                </a:gridCol>
                <a:gridCol w="3479800">
                  <a:extLst>
                    <a:ext uri="{9D8B030D-6E8A-4147-A177-3AD203B41FA5}">
                      <a16:colId xmlns:a16="http://schemas.microsoft.com/office/drawing/2014/main" val="20003"/>
                    </a:ext>
                  </a:extLst>
                </a:gridCol>
              </a:tblGrid>
              <a:tr h="889728">
                <a:tc rowSpan="2">
                  <a:txBody>
                    <a:bodyPr/>
                    <a:lstStyle/>
                    <a:p>
                      <a:pPr algn="ctr"/>
                      <a:r>
                        <a:rPr lang="es-PE" sz="2400" dirty="0" smtClean="0"/>
                        <a:t>Tema</a:t>
                      </a:r>
                      <a:endParaRPr lang="es-PE" sz="2400" dirty="0"/>
                    </a:p>
                  </a:txBody>
                  <a:tcPr anchor="ctr"/>
                </a:tc>
                <a:tc gridSpan="3">
                  <a:txBody>
                    <a:bodyPr/>
                    <a:lstStyle/>
                    <a:p>
                      <a:pPr algn="ctr"/>
                      <a:r>
                        <a:rPr lang="es-PE" sz="2400" dirty="0" smtClean="0"/>
                        <a:t>Tamaño de la organización</a:t>
                      </a:r>
                      <a:endParaRPr lang="es-PE" sz="24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770517">
                <a:tc vMerge="1">
                  <a:txBody>
                    <a:bodyPr/>
                    <a:lstStyle/>
                    <a:p>
                      <a:endParaRPr lang="es-PE" dirty="0"/>
                    </a:p>
                  </a:txBody>
                  <a:tcP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Pequeña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Mediana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Grande</a:t>
                      </a:r>
                      <a:endParaRPr lang="es-PE" sz="24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5179977">
                <a:tc>
                  <a:txBody>
                    <a:bodyPr/>
                    <a:lstStyle/>
                    <a:p>
                      <a:pPr algn="just"/>
                      <a:r>
                        <a:rPr lang="es-PE" sz="2800" b="1" dirty="0" smtClean="0"/>
                        <a:t>Gestión del cambio</a:t>
                      </a:r>
                      <a:endParaRPr lang="es-PE" sz="2800" b="1" dirty="0"/>
                    </a:p>
                  </a:txBody>
                  <a:tcPr/>
                </a:tc>
                <a:tc>
                  <a:txBody>
                    <a:bodyPr/>
                    <a:lstStyle/>
                    <a:p>
                      <a:pPr marL="21590" marR="0" algn="just">
                        <a:spcBef>
                          <a:spcPts val="600"/>
                        </a:spcBef>
                        <a:spcAft>
                          <a:spcPts val="600"/>
                        </a:spcAft>
                      </a:pPr>
                      <a:r>
                        <a:rPr lang="es-PE" sz="2800" kern="1200" dirty="0" smtClean="0">
                          <a:solidFill>
                            <a:schemeClr val="dk1"/>
                          </a:solidFill>
                          <a:latin typeface="+mn-lt"/>
                          <a:ea typeface="+mn-ea"/>
                          <a:cs typeface="+mn-cs"/>
                        </a:rPr>
                        <a:t>Evaluaciones de riesgo realizadas en los cambios empresariales significativos (por ejemplo: nueva capacidad o implementación de sistemas).</a:t>
                      </a:r>
                      <a:endParaRPr lang="es-PE" sz="28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800" kern="1200" dirty="0" smtClean="0">
                          <a:solidFill>
                            <a:schemeClr val="dk1"/>
                          </a:solidFill>
                          <a:latin typeface="+mn-lt"/>
                          <a:ea typeface="+mn-ea"/>
                          <a:cs typeface="+mn-cs"/>
                        </a:rPr>
                        <a:t>Desarrollo de un plan de gestión del riesgo del proveedor de servicios y rastreo hasta su finalización.</a:t>
                      </a:r>
                      <a:endParaRPr lang="es-PE" sz="28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65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23033743"/>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p:txBody>
          <a:bodyPr/>
          <a:lstStyle/>
          <a:p>
            <a:endParaRPr lang="es-PE"/>
          </a:p>
        </p:txBody>
      </p:sp>
      <p:sp>
        <p:nvSpPr>
          <p:cNvPr id="12" name="Text Placeholder 11"/>
          <p:cNvSpPr>
            <a:spLocks noGrp="1"/>
          </p:cNvSpPr>
          <p:nvPr>
            <p:ph type="body" sz="quarter" idx="19"/>
          </p:nvPr>
        </p:nvSpPr>
        <p:spPr/>
        <p:txBody>
          <a:bodyPr/>
          <a:lstStyle/>
          <a:p>
            <a:endParaRPr lang="es-PE"/>
          </a:p>
        </p:txBody>
      </p:sp>
      <p:pic>
        <p:nvPicPr>
          <p:cNvPr id="8"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2" t="221" r="-132" b="29493"/>
          <a:stretch/>
        </p:blipFill>
        <p:spPr>
          <a:xfrm>
            <a:off x="-4763" y="-6350"/>
            <a:ext cx="12196763" cy="5700713"/>
          </a:xfrm>
        </p:spPr>
      </p:pic>
      <p:sp>
        <p:nvSpPr>
          <p:cNvPr id="3" name="Text Placeholder 2"/>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921944" y="4430792"/>
            <a:ext cx="6110346" cy="2288444"/>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228600" lvl="1" algn="just"/>
            <a:r>
              <a:rPr lang="es-PE" sz="2000" i="1" dirty="0">
                <a:solidFill>
                  <a:srgbClr val="FFFFFF"/>
                </a:solidFill>
                <a:latin typeface="Georgia"/>
                <a:cs typeface="Georgia"/>
              </a:rPr>
              <a:t>Los procesos del aseguramiento de la seguridad operacional respaldan las mejoras al SMS mediante la </a:t>
            </a:r>
            <a:r>
              <a:rPr lang="es-PE" sz="2000" b="1" i="1" dirty="0">
                <a:solidFill>
                  <a:srgbClr val="FFFF00"/>
                </a:solidFill>
                <a:latin typeface="Georgia"/>
                <a:cs typeface="Georgia"/>
              </a:rPr>
              <a:t>verificación continua y las medidas de seguimiento</a:t>
            </a:r>
            <a:r>
              <a:rPr lang="es-PE" sz="2000" i="1" dirty="0">
                <a:solidFill>
                  <a:srgbClr val="FFFFFF"/>
                </a:solidFill>
                <a:latin typeface="Georgia"/>
                <a:cs typeface="Georgia"/>
              </a:rPr>
              <a:t>. Estos objetivos se logran mediante la aplicación de </a:t>
            </a:r>
            <a:r>
              <a:rPr lang="es-PE" sz="2000" b="1" i="1" dirty="0">
                <a:solidFill>
                  <a:srgbClr val="FFFF00"/>
                </a:solidFill>
                <a:latin typeface="Georgia"/>
                <a:cs typeface="Georgia"/>
              </a:rPr>
              <a:t>evaluaciones internas y auditorías independientes </a:t>
            </a:r>
            <a:r>
              <a:rPr lang="es-PE" sz="2000" i="1" dirty="0">
                <a:solidFill>
                  <a:srgbClr val="FFFFFF"/>
                </a:solidFill>
                <a:latin typeface="Georgia"/>
                <a:cs typeface="Georgia"/>
              </a:rPr>
              <a:t>del SMS.</a:t>
            </a:r>
          </a:p>
        </p:txBody>
      </p:sp>
      <p:sp>
        <p:nvSpPr>
          <p:cNvPr id="10" name="Text Placeholder 22"/>
          <p:cNvSpPr txBox="1">
            <a:spLocks/>
          </p:cNvSpPr>
          <p:nvPr/>
        </p:nvSpPr>
        <p:spPr>
          <a:xfrm>
            <a:off x="368968" y="5862586"/>
            <a:ext cx="5264450" cy="85664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rgbClr val="474747"/>
                </a:solidFill>
                <a:latin typeface="Calibri Light" panose="020F0302020204030204" pitchFamily="34" charset="0"/>
                <a:cs typeface="Calibri Light" panose="020F0302020204030204" pitchFamily="34" charset="0"/>
              </a:rPr>
              <a:t>3.3 (i)(a)     Establecer </a:t>
            </a:r>
            <a:r>
              <a:rPr lang="es-PE" sz="2400" dirty="0">
                <a:solidFill>
                  <a:srgbClr val="474747"/>
                </a:solidFill>
                <a:latin typeface="Calibri Light" panose="020F0302020204030204" pitchFamily="34" charset="0"/>
                <a:cs typeface="Calibri Light" panose="020F0302020204030204" pitchFamily="34" charset="0"/>
              </a:rPr>
              <a:t>un programa interno de auditoría de la calidad</a:t>
            </a:r>
            <a:endParaRPr lang="en-US" sz="2400" dirty="0">
              <a:solidFill>
                <a:srgbClr val="47474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927712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891922" y="1183907"/>
            <a:ext cx="5524919" cy="4754880"/>
          </a:xfrm>
        </p:spPr>
        <p:txBody>
          <a:bodyPr>
            <a:noAutofit/>
          </a:bodyPr>
          <a:lstStyle/>
          <a:p>
            <a:pPr marL="285750" indent="-28575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Evaluación de las actividades de aviación del proveedor de servicios que pueden proporcionar información útil a los </a:t>
            </a:r>
            <a:r>
              <a:rPr lang="es-PE" sz="2400" b="1" dirty="0">
                <a:solidFill>
                  <a:srgbClr val="C00000"/>
                </a:solidFill>
                <a:latin typeface="Calibri Light" panose="020F0302020204030204" pitchFamily="34" charset="0"/>
                <a:cs typeface="Calibri Light" panose="020F0302020204030204" pitchFamily="34" charset="0"/>
              </a:rPr>
              <a:t>procesos de toma de decisiones</a:t>
            </a:r>
            <a:r>
              <a:rPr lang="es-PE" sz="2400" dirty="0">
                <a:latin typeface="Calibri Light" panose="020F0302020204030204" pitchFamily="34" charset="0"/>
                <a:cs typeface="Calibri Light" panose="020F0302020204030204" pitchFamily="34" charset="0"/>
              </a:rPr>
              <a:t>.</a:t>
            </a:r>
          </a:p>
          <a:p>
            <a:pPr marL="285750" indent="-28575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Es aquí donde se realiza la actividad clave del SMS, la </a:t>
            </a:r>
            <a:r>
              <a:rPr lang="es-PE" sz="2400" b="1" dirty="0">
                <a:solidFill>
                  <a:srgbClr val="C00000"/>
                </a:solidFill>
                <a:latin typeface="Calibri Light" panose="020F0302020204030204" pitchFamily="34" charset="0"/>
                <a:cs typeface="Calibri Light" panose="020F0302020204030204" pitchFamily="34" charset="0"/>
              </a:rPr>
              <a:t>identificación de peligros y mitigación de riesgos </a:t>
            </a:r>
            <a:r>
              <a:rPr lang="es-PE" sz="2400" dirty="0">
                <a:latin typeface="Calibri Light" panose="020F0302020204030204" pitchFamily="34" charset="0"/>
                <a:cs typeface="Calibri Light" panose="020F0302020204030204" pitchFamily="34" charset="0"/>
              </a:rPr>
              <a:t>(HIRM).</a:t>
            </a:r>
          </a:p>
          <a:p>
            <a:pPr marL="285750" indent="-28575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Efectuadas por personas funcionalmente </a:t>
            </a:r>
            <a:r>
              <a:rPr lang="es-PE" sz="2400" b="1" dirty="0">
                <a:solidFill>
                  <a:srgbClr val="C00000"/>
                </a:solidFill>
                <a:latin typeface="Calibri Light" panose="020F0302020204030204" pitchFamily="34" charset="0"/>
                <a:cs typeface="Calibri Light" panose="020F0302020204030204" pitchFamily="34" charset="0"/>
              </a:rPr>
              <a:t>independientes</a:t>
            </a:r>
            <a:r>
              <a:rPr lang="es-PE" sz="2400" dirty="0">
                <a:latin typeface="Calibri Light" panose="020F0302020204030204" pitchFamily="34" charset="0"/>
                <a:cs typeface="Calibri Light" panose="020F0302020204030204" pitchFamily="34" charset="0"/>
              </a:rPr>
              <a:t>.</a:t>
            </a:r>
          </a:p>
        </p:txBody>
      </p:sp>
      <p:sp>
        <p:nvSpPr>
          <p:cNvPr id="4" name="Title 3"/>
          <p:cNvSpPr>
            <a:spLocks noGrp="1"/>
          </p:cNvSpPr>
          <p:nvPr>
            <p:ph type="ctrTitle"/>
          </p:nvPr>
        </p:nvSpPr>
        <p:spPr>
          <a:xfrm>
            <a:off x="891923" y="0"/>
            <a:ext cx="2605852" cy="985722"/>
          </a:xfrm>
        </p:spPr>
        <p:txBody>
          <a:bodyPr/>
          <a:lstStyle/>
          <a:p>
            <a:r>
              <a:rPr lang="es-PE" b="1" dirty="0"/>
              <a:t>Evaluaciones internas</a:t>
            </a:r>
          </a:p>
        </p:txBody>
      </p:sp>
      <p:pic>
        <p:nvPicPr>
          <p:cNvPr id="6"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920" r="22920"/>
          <a:stretch>
            <a:fillRect/>
          </a:stretch>
        </p:blipFill>
        <p:spPr>
          <a:xfrm>
            <a:off x="6834188" y="0"/>
            <a:ext cx="5357812" cy="6865938"/>
          </a:xfrm>
        </p:spPr>
      </p:pic>
    </p:spTree>
    <p:extLst>
      <p:ext uri="{BB962C8B-B14F-4D97-AF65-F5344CB8AC3E}">
        <p14:creationId xmlns:p14="http://schemas.microsoft.com/office/powerpoint/2010/main" val="3799396816"/>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27755" y="127537"/>
            <a:ext cx="2605852" cy="941386"/>
          </a:xfrm>
        </p:spPr>
        <p:txBody>
          <a:bodyPr/>
          <a:lstStyle/>
          <a:p>
            <a:r>
              <a:rPr lang="es-PE" b="1" dirty="0"/>
              <a:t>Evaluaciones internas</a:t>
            </a:r>
            <a:endParaRPr lang="es-PE" dirty="0"/>
          </a:p>
        </p:txBody>
      </p:sp>
      <p:grpSp>
        <p:nvGrpSpPr>
          <p:cNvPr id="32" name="Group 31"/>
          <p:cNvGrpSpPr>
            <a:grpSpLocks/>
          </p:cNvGrpSpPr>
          <p:nvPr/>
        </p:nvGrpSpPr>
        <p:grpSpPr bwMode="auto">
          <a:xfrm>
            <a:off x="8971244" y="4397079"/>
            <a:ext cx="2236787" cy="1567764"/>
            <a:chOff x="3433260" y="3287722"/>
            <a:chExt cx="2237290" cy="1174633"/>
          </a:xfrm>
        </p:grpSpPr>
        <p:sp>
          <p:nvSpPr>
            <p:cNvPr id="3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3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3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dirty="0" smtClean="0">
                  <a:solidFill>
                    <a:srgbClr val="FFFFFF">
                      <a:alpha val="50000"/>
                    </a:srgbClr>
                  </a:solidFill>
                  <a:latin typeface="Open Sans"/>
                  <a:ea typeface="Roboto Condensed Regular"/>
                  <a:cs typeface="Open Sans"/>
                </a:rPr>
                <a:t>05</a:t>
              </a:r>
              <a:endParaRPr lang="en-US" altLang="ko-KR" sz="1600" dirty="0">
                <a:solidFill>
                  <a:srgbClr val="FFFFFF">
                    <a:alpha val="50000"/>
                  </a:srgbClr>
                </a:solidFill>
                <a:latin typeface="Open Sans"/>
                <a:ea typeface="Roboto Condensed Regular"/>
                <a:cs typeface="Open Sans"/>
              </a:endParaRPr>
            </a:p>
          </p:txBody>
        </p:sp>
      </p:grpSp>
      <p:grpSp>
        <p:nvGrpSpPr>
          <p:cNvPr id="36" name="Group 35"/>
          <p:cNvGrpSpPr/>
          <p:nvPr/>
        </p:nvGrpSpPr>
        <p:grpSpPr>
          <a:xfrm>
            <a:off x="827755" y="5100657"/>
            <a:ext cx="8043594" cy="685997"/>
            <a:chOff x="-2198591" y="3414268"/>
            <a:chExt cx="8043594" cy="514498"/>
          </a:xfrm>
        </p:grpSpPr>
        <p:sp>
          <p:nvSpPr>
            <p:cNvPr id="37" name="Text Placeholder 22"/>
            <p:cNvSpPr txBox="1">
              <a:spLocks/>
            </p:cNvSpPr>
            <p:nvPr/>
          </p:nvSpPr>
          <p:spPr>
            <a:xfrm>
              <a:off x="-2198591" y="3414268"/>
              <a:ext cx="7300029"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Promoción de la seguridad operacional en toda la organización</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38" name="Straight Connector 37"/>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a:grpSpLocks/>
          </p:cNvGrpSpPr>
          <p:nvPr/>
        </p:nvGrpSpPr>
        <p:grpSpPr bwMode="auto">
          <a:xfrm>
            <a:off x="8971244" y="3616714"/>
            <a:ext cx="2236787" cy="1567764"/>
            <a:chOff x="3433260" y="3287722"/>
            <a:chExt cx="2237290" cy="1174633"/>
          </a:xfrm>
        </p:grpSpPr>
        <p:sp>
          <p:nvSpPr>
            <p:cNvPr id="54"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5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5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04</a:t>
              </a:r>
            </a:p>
          </p:txBody>
        </p:sp>
      </p:grpSp>
      <p:grpSp>
        <p:nvGrpSpPr>
          <p:cNvPr id="59" name="Group 58"/>
          <p:cNvGrpSpPr>
            <a:grpSpLocks/>
          </p:cNvGrpSpPr>
          <p:nvPr/>
        </p:nvGrpSpPr>
        <p:grpSpPr bwMode="auto">
          <a:xfrm>
            <a:off x="8971244" y="2829315"/>
            <a:ext cx="2236787" cy="1567764"/>
            <a:chOff x="3433260" y="3287722"/>
            <a:chExt cx="2237290" cy="1174633"/>
          </a:xfrm>
        </p:grpSpPr>
        <p:sp>
          <p:nvSpPr>
            <p:cNvPr id="6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6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03</a:t>
              </a:r>
            </a:p>
          </p:txBody>
        </p:sp>
      </p:grpSp>
      <p:grpSp>
        <p:nvGrpSpPr>
          <p:cNvPr id="63" name="Group 62"/>
          <p:cNvGrpSpPr>
            <a:grpSpLocks/>
          </p:cNvGrpSpPr>
          <p:nvPr/>
        </p:nvGrpSpPr>
        <p:grpSpPr bwMode="auto">
          <a:xfrm>
            <a:off x="8971244" y="2041915"/>
            <a:ext cx="2236787" cy="1565647"/>
            <a:chOff x="3433260" y="3287731"/>
            <a:chExt cx="2237290" cy="1174624"/>
          </a:xfrm>
        </p:grpSpPr>
        <p:sp>
          <p:nvSpPr>
            <p:cNvPr id="64"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65"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endParaRPr>
            </a:p>
          </p:txBody>
        </p:sp>
        <p:sp>
          <p:nvSpPr>
            <p:cNvPr id="66"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02</a:t>
              </a:r>
            </a:p>
          </p:txBody>
        </p:sp>
      </p:grpSp>
      <p:grpSp>
        <p:nvGrpSpPr>
          <p:cNvPr id="67" name="Group 66"/>
          <p:cNvGrpSpPr>
            <a:grpSpLocks/>
          </p:cNvGrpSpPr>
          <p:nvPr/>
        </p:nvGrpSpPr>
        <p:grpSpPr bwMode="auto">
          <a:xfrm>
            <a:off x="8971244" y="1245920"/>
            <a:ext cx="2236787" cy="1574240"/>
            <a:chOff x="3433260" y="1508627"/>
            <a:chExt cx="2237290" cy="1181491"/>
          </a:xfrm>
        </p:grpSpPr>
        <p:sp>
          <p:nvSpPr>
            <p:cNvPr id="68"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02060"/>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600">
                <a:solidFill>
                  <a:srgbClr val="474747"/>
                </a:solidFill>
                <a:latin typeface="Calibri"/>
              </a:endParaRPr>
            </a:p>
          </p:txBody>
        </p:sp>
        <p:sp>
          <p:nvSpPr>
            <p:cNvPr id="69"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70C0"/>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600">
                <a:solidFill>
                  <a:srgbClr val="474747"/>
                </a:solidFill>
                <a:latin typeface="Calibri"/>
              </a:endParaRPr>
            </a:p>
          </p:txBody>
        </p:sp>
        <p:sp>
          <p:nvSpPr>
            <p:cNvPr id="70"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2F5597"/>
            </a:solidFill>
            <a:ln w="3175">
              <a:noFill/>
            </a:ln>
            <a:extLst/>
          </p:spPr>
          <p:txBody>
            <a:bodyPr lIns="0" tIns="0" rIns="0" bIns="0" anchor="ctr"/>
            <a:lstStyle/>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01</a:t>
              </a:r>
            </a:p>
          </p:txBody>
        </p:sp>
      </p:grpSp>
      <p:grpSp>
        <p:nvGrpSpPr>
          <p:cNvPr id="71" name="Group 70"/>
          <p:cNvGrpSpPr/>
          <p:nvPr/>
        </p:nvGrpSpPr>
        <p:grpSpPr>
          <a:xfrm>
            <a:off x="962526" y="1853192"/>
            <a:ext cx="7908821" cy="685997"/>
            <a:chOff x="-2063818" y="1563942"/>
            <a:chExt cx="7908821" cy="514498"/>
          </a:xfrm>
        </p:grpSpPr>
        <p:sp>
          <p:nvSpPr>
            <p:cNvPr id="72" name="Text Placeholder 22"/>
            <p:cNvSpPr txBox="1">
              <a:spLocks/>
            </p:cNvSpPr>
            <p:nvPr/>
          </p:nvSpPr>
          <p:spPr>
            <a:xfrm>
              <a:off x="-2063818" y="1563942"/>
              <a:ext cx="7122335"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Funciones de la gestión de la seguridad operacional</a:t>
              </a:r>
            </a:p>
          </p:txBody>
        </p:sp>
        <p:cxnSp>
          <p:nvCxnSpPr>
            <p:cNvPr id="73" name="Straight Connector 72"/>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962526" y="2613181"/>
            <a:ext cx="7908821" cy="685997"/>
            <a:chOff x="-2063818" y="2133934"/>
            <a:chExt cx="7908821" cy="514498"/>
          </a:xfrm>
        </p:grpSpPr>
        <p:sp>
          <p:nvSpPr>
            <p:cNvPr id="75" name="Text Placeholder 22"/>
            <p:cNvSpPr txBox="1">
              <a:spLocks/>
            </p:cNvSpPr>
            <p:nvPr/>
          </p:nvSpPr>
          <p:spPr>
            <a:xfrm>
              <a:off x="-2063818" y="2133934"/>
              <a:ext cx="7136065"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Diseño de políticas</a:t>
              </a:r>
            </a:p>
          </p:txBody>
        </p:sp>
        <p:cxnSp>
          <p:nvCxnSpPr>
            <p:cNvPr id="76" name="Straight Connector 75"/>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827756" y="3425829"/>
            <a:ext cx="8043591" cy="685997"/>
            <a:chOff x="-2198588" y="2743420"/>
            <a:chExt cx="8043591" cy="514498"/>
          </a:xfrm>
        </p:grpSpPr>
        <p:sp>
          <p:nvSpPr>
            <p:cNvPr id="78" name="Text Placeholder 22"/>
            <p:cNvSpPr txBox="1">
              <a:spLocks/>
            </p:cNvSpPr>
            <p:nvPr/>
          </p:nvSpPr>
          <p:spPr>
            <a:xfrm>
              <a:off x="-2198588" y="2743420"/>
              <a:ext cx="728456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Gestión de riesgos de la seguridad operacional</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79" name="Straight Connector 78"/>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827755" y="4320292"/>
            <a:ext cx="8043594" cy="685997"/>
            <a:chOff x="-2198591" y="3414268"/>
            <a:chExt cx="8043594" cy="514498"/>
          </a:xfrm>
        </p:grpSpPr>
        <p:sp>
          <p:nvSpPr>
            <p:cNvPr id="81" name="Text Placeholder 22"/>
            <p:cNvSpPr txBox="1">
              <a:spLocks/>
            </p:cNvSpPr>
            <p:nvPr/>
          </p:nvSpPr>
          <p:spPr>
            <a:xfrm>
              <a:off x="-2198591" y="3414268"/>
              <a:ext cx="7300029"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Aseguramiento de la seguridad operacional </a:t>
              </a:r>
            </a:p>
          </p:txBody>
        </p:sp>
        <p:cxnSp>
          <p:nvCxnSpPr>
            <p:cNvPr id="82" name="Straight Connector 81"/>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4310451" y="198120"/>
            <a:ext cx="3870960" cy="461665"/>
          </a:xfrm>
          <a:prstGeom prst="rect">
            <a:avLst/>
          </a:prstGeom>
          <a:noFill/>
        </p:spPr>
        <p:txBody>
          <a:bodyPr wrap="square" rtlCol="0">
            <a:spAutoFit/>
          </a:bodyPr>
          <a:lstStyle/>
          <a:p>
            <a:pPr defTabSz="457200"/>
            <a:r>
              <a:rPr lang="es-PE" sz="2400" dirty="0">
                <a:solidFill>
                  <a:srgbClr val="474747"/>
                </a:solidFill>
                <a:latin typeface="Calibri Light" panose="020F0302020204030204" pitchFamily="34" charset="0"/>
                <a:cs typeface="Calibri Light" panose="020F0302020204030204" pitchFamily="34" charset="0"/>
              </a:rPr>
              <a:t>Incluyen:</a:t>
            </a:r>
          </a:p>
        </p:txBody>
      </p:sp>
    </p:spTree>
    <p:extLst>
      <p:ext uri="{BB962C8B-B14F-4D97-AF65-F5344CB8AC3E}">
        <p14:creationId xmlns:p14="http://schemas.microsoft.com/office/powerpoint/2010/main" val="14486022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2"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right)">
                                      <p:cBhvr>
                                        <p:cTn id="12" dur="500"/>
                                        <p:tgtEl>
                                          <p:spTgt spid="71"/>
                                        </p:tgtEl>
                                      </p:cBhvr>
                                    </p:animEffect>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2" presetClass="entr" presetSubtype="2"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right)">
                                      <p:cBhvr>
                                        <p:cTn id="21" dur="500"/>
                                        <p:tgtEl>
                                          <p:spTgt spid="74"/>
                                        </p:tgtEl>
                                      </p:cBhvr>
                                    </p:animEffect>
                                  </p:childTnLst>
                                </p:cTn>
                              </p:par>
                            </p:childTnLst>
                          </p:cTn>
                        </p:par>
                        <p:par>
                          <p:cTn id="22" fill="hold">
                            <p:stCondLst>
                              <p:cond delay="7000"/>
                            </p:stCondLst>
                            <p:childTnLst>
                              <p:par>
                                <p:cTn id="23" presetID="2" presetClass="entr" presetSubtype="4"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par>
                          <p:cTn id="27" fill="hold">
                            <p:stCondLst>
                              <p:cond delay="8500"/>
                            </p:stCondLst>
                            <p:childTnLst>
                              <p:par>
                                <p:cTn id="28" presetID="22" presetClass="entr" presetSubtype="2"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right)">
                                      <p:cBhvr>
                                        <p:cTn id="30" dur="500"/>
                                        <p:tgtEl>
                                          <p:spTgt spid="77"/>
                                        </p:tgtEl>
                                      </p:cBhvr>
                                    </p:animEffect>
                                  </p:childTnLst>
                                </p:cTn>
                              </p:par>
                            </p:childTnLst>
                          </p:cTn>
                        </p:par>
                        <p:par>
                          <p:cTn id="31" fill="hold">
                            <p:stCondLst>
                              <p:cond delay="10000"/>
                            </p:stCondLst>
                            <p:childTnLst>
                              <p:par>
                                <p:cTn id="32" presetID="2" presetClass="entr" presetSubtype="4"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childTnLst>
                          </p:cTn>
                        </p:par>
                        <p:par>
                          <p:cTn id="36" fill="hold">
                            <p:stCondLst>
                              <p:cond delay="11500"/>
                            </p:stCondLst>
                            <p:childTnLst>
                              <p:par>
                                <p:cTn id="37" presetID="22" presetClass="entr" presetSubtype="2"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right)">
                                      <p:cBhvr>
                                        <p:cTn id="39" dur="500"/>
                                        <p:tgtEl>
                                          <p:spTgt spid="80"/>
                                        </p:tgtEl>
                                      </p:cBhvr>
                                    </p:animEffect>
                                  </p:childTnLst>
                                </p:cTn>
                              </p:par>
                            </p:childTnLst>
                          </p:cTn>
                        </p:par>
                        <p:par>
                          <p:cTn id="40" fill="hold">
                            <p:stCondLst>
                              <p:cond delay="12000"/>
                            </p:stCondLst>
                            <p:childTnLst>
                              <p:par>
                                <p:cTn id="41" presetID="2" presetClass="entr" presetSubtype="4"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12500"/>
                            </p:stCondLst>
                            <p:childTnLst>
                              <p:par>
                                <p:cTn id="46" presetID="22" presetClass="entr" presetSubtype="2"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558799" y="1208539"/>
            <a:ext cx="5147734" cy="4050346"/>
          </a:xfrm>
        </p:spPr>
        <p:txBody>
          <a:bodyPr>
            <a:noAutofit/>
          </a:bodyPr>
          <a:lstStyle/>
          <a:p>
            <a:pPr marL="350838" indent="-350838" algn="just">
              <a:lnSpc>
                <a:spcPct val="100000"/>
              </a:lnSpc>
              <a:spcBef>
                <a:spcPts val="0"/>
              </a:spcBef>
              <a:buFont typeface="+mj-lt"/>
              <a:buAutoNum type="alphaLcParenR"/>
              <a:defRPr/>
            </a:pPr>
            <a:r>
              <a:rPr lang="es-PE" sz="2800" dirty="0">
                <a:solidFill>
                  <a:prstClr val="black"/>
                </a:solidFill>
                <a:latin typeface="Calibri Light" panose="020F0302020204030204" pitchFamily="34" charset="0"/>
                <a:cs typeface="Calibri Light" panose="020F0302020204030204" pitchFamily="34" charset="0"/>
              </a:rPr>
              <a:t>Desarrollar </a:t>
            </a:r>
            <a:r>
              <a:rPr lang="es-PE" sz="2800" b="1" dirty="0">
                <a:solidFill>
                  <a:srgbClr val="C00000"/>
                </a:solidFill>
                <a:latin typeface="Calibri Light" panose="020F0302020204030204" pitchFamily="34" charset="0"/>
                <a:cs typeface="Calibri Light" panose="020F0302020204030204" pitchFamily="34" charset="0"/>
              </a:rPr>
              <a:t>formularios</a:t>
            </a:r>
            <a:r>
              <a:rPr lang="es-PE" sz="2800" dirty="0">
                <a:solidFill>
                  <a:srgbClr val="C00000"/>
                </a:solidFill>
                <a:latin typeface="Calibri Light" panose="020F0302020204030204" pitchFamily="34" charset="0"/>
                <a:cs typeface="Calibri Light" panose="020F0302020204030204" pitchFamily="34" charset="0"/>
              </a:rPr>
              <a:t> </a:t>
            </a:r>
            <a:r>
              <a:rPr lang="es-PE" sz="2800" dirty="0">
                <a:solidFill>
                  <a:prstClr val="black"/>
                </a:solidFill>
                <a:latin typeface="Calibri Light" panose="020F0302020204030204" pitchFamily="34" charset="0"/>
                <a:cs typeface="Calibri Light" panose="020F0302020204030204" pitchFamily="34" charset="0"/>
              </a:rPr>
              <a:t>para las evaluaciones internas.</a:t>
            </a:r>
          </a:p>
          <a:p>
            <a:pPr marL="350838" indent="-350838" algn="just">
              <a:lnSpc>
                <a:spcPct val="100000"/>
              </a:lnSpc>
              <a:spcBef>
                <a:spcPts val="0"/>
              </a:spcBef>
              <a:buFont typeface="+mj-lt"/>
              <a:buAutoNum type="alphaLcParenR"/>
              <a:defRPr/>
            </a:pPr>
            <a:r>
              <a:rPr lang="es-PE" sz="2800" dirty="0">
                <a:solidFill>
                  <a:prstClr val="black"/>
                </a:solidFill>
                <a:latin typeface="Calibri Light" panose="020F0302020204030204" pitchFamily="34" charset="0"/>
                <a:cs typeface="Calibri Light" panose="020F0302020204030204" pitchFamily="34" charset="0"/>
              </a:rPr>
              <a:t>Definir un </a:t>
            </a:r>
            <a:r>
              <a:rPr lang="es-PE" sz="2800" b="1" dirty="0">
                <a:solidFill>
                  <a:srgbClr val="C00000"/>
                </a:solidFill>
                <a:latin typeface="Calibri Light" panose="020F0302020204030204" pitchFamily="34" charset="0"/>
                <a:cs typeface="Calibri Light" panose="020F0302020204030204" pitchFamily="34" charset="0"/>
              </a:rPr>
              <a:t>proceso de auditoría </a:t>
            </a:r>
            <a:r>
              <a:rPr lang="es-PE" sz="2800" dirty="0">
                <a:solidFill>
                  <a:prstClr val="black"/>
                </a:solidFill>
                <a:latin typeface="Calibri Light" panose="020F0302020204030204" pitchFamily="34" charset="0"/>
                <a:cs typeface="Calibri Light" panose="020F0302020204030204" pitchFamily="34" charset="0"/>
              </a:rPr>
              <a:t>interna.</a:t>
            </a:r>
          </a:p>
          <a:p>
            <a:pPr marL="350838" indent="-350838" algn="just">
              <a:lnSpc>
                <a:spcPct val="100000"/>
              </a:lnSpc>
              <a:spcBef>
                <a:spcPts val="0"/>
              </a:spcBef>
              <a:buFont typeface="+mj-lt"/>
              <a:buAutoNum type="alphaLcParenR"/>
              <a:defRPr/>
            </a:pPr>
            <a:r>
              <a:rPr lang="es-PE" sz="2800" dirty="0">
                <a:solidFill>
                  <a:prstClr val="black"/>
                </a:solidFill>
                <a:latin typeface="Calibri Light" panose="020F0302020204030204" pitchFamily="34" charset="0"/>
                <a:cs typeface="Calibri Light" panose="020F0302020204030204" pitchFamily="34" charset="0"/>
              </a:rPr>
              <a:t>Definir un programa para la </a:t>
            </a:r>
            <a:r>
              <a:rPr lang="es-PE" sz="2800" b="1" dirty="0">
                <a:solidFill>
                  <a:srgbClr val="C00000"/>
                </a:solidFill>
                <a:latin typeface="Calibri Light" panose="020F0302020204030204" pitchFamily="34" charset="0"/>
                <a:cs typeface="Calibri Light" panose="020F0302020204030204" pitchFamily="34" charset="0"/>
              </a:rPr>
              <a:t>evaluación de instalaciones, equipos, documentación y procedimientos</a:t>
            </a:r>
            <a:r>
              <a:rPr lang="es-PE" sz="2800" b="1" dirty="0">
                <a:solidFill>
                  <a:prstClr val="black"/>
                </a:solidFill>
                <a:latin typeface="Calibri Light" panose="020F0302020204030204" pitchFamily="34" charset="0"/>
                <a:cs typeface="Calibri Light" panose="020F0302020204030204" pitchFamily="34" charset="0"/>
              </a:rPr>
              <a:t>.</a:t>
            </a:r>
            <a:endParaRPr lang="es-PE" sz="2800" dirty="0">
              <a:solidFill>
                <a:prstClr val="black"/>
              </a:solidFill>
              <a:latin typeface="Calibri Light" panose="020F0302020204030204" pitchFamily="34" charset="0"/>
              <a:cs typeface="Calibri Light" panose="020F0302020204030204" pitchFamily="34" charset="0"/>
            </a:endParaRPr>
          </a:p>
          <a:p>
            <a:pPr marL="350838" indent="-350838" algn="just">
              <a:lnSpc>
                <a:spcPct val="100000"/>
              </a:lnSpc>
              <a:spcBef>
                <a:spcPts val="0"/>
              </a:spcBef>
              <a:buFont typeface="+mj-lt"/>
              <a:buAutoNum type="alphaLcParenR"/>
              <a:defRPr/>
            </a:pPr>
            <a:r>
              <a:rPr lang="es-PE" sz="2800" dirty="0">
                <a:solidFill>
                  <a:prstClr val="black"/>
                </a:solidFill>
                <a:latin typeface="Calibri Light" panose="020F0302020204030204" pitchFamily="34" charset="0"/>
                <a:cs typeface="Calibri Light" panose="020F0302020204030204" pitchFamily="34" charset="0"/>
              </a:rPr>
              <a:t>Desarrollar </a:t>
            </a:r>
            <a:r>
              <a:rPr lang="es-PE" sz="2800" b="1" dirty="0">
                <a:solidFill>
                  <a:srgbClr val="C00000"/>
                </a:solidFill>
                <a:latin typeface="Calibri Light" panose="020F0302020204030204" pitchFamily="34" charset="0"/>
                <a:cs typeface="Calibri Light" panose="020F0302020204030204" pitchFamily="34" charset="0"/>
              </a:rPr>
              <a:t>documentación </a:t>
            </a:r>
            <a:r>
              <a:rPr lang="es-PE" sz="2800" dirty="0">
                <a:solidFill>
                  <a:prstClr val="black"/>
                </a:solidFill>
                <a:latin typeface="Calibri Light" panose="020F0302020204030204" pitchFamily="34" charset="0"/>
                <a:cs typeface="Calibri Light" panose="020F0302020204030204" pitchFamily="34" charset="0"/>
              </a:rPr>
              <a:t>pertinente para el aseguramiento de la seguridad operacional.</a:t>
            </a:r>
          </a:p>
          <a:p>
            <a:endParaRPr lang="es-PE" sz="2800" dirty="0">
              <a:latin typeface="Calibri Light" panose="020F0302020204030204" pitchFamily="34" charset="0"/>
              <a:cs typeface="Calibri Light" panose="020F0302020204030204" pitchFamily="34" charset="0"/>
            </a:endParaRPr>
          </a:p>
        </p:txBody>
      </p:sp>
      <p:sp>
        <p:nvSpPr>
          <p:cNvPr id="4" name="Title 3"/>
          <p:cNvSpPr>
            <a:spLocks noGrp="1"/>
          </p:cNvSpPr>
          <p:nvPr>
            <p:ph type="ctrTitle"/>
          </p:nvPr>
        </p:nvSpPr>
        <p:spPr>
          <a:xfrm>
            <a:off x="558799" y="73058"/>
            <a:ext cx="3318934" cy="773609"/>
          </a:xfrm>
        </p:spPr>
        <p:txBody>
          <a:bodyPr/>
          <a:lstStyle/>
          <a:p>
            <a:r>
              <a:rPr lang="es-PE" b="1" dirty="0"/>
              <a:t>¿Qué se requiere?</a:t>
            </a:r>
          </a:p>
        </p:txBody>
      </p:sp>
      <p:pic>
        <p:nvPicPr>
          <p:cNvPr id="6"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3982" r="23982"/>
          <a:stretch>
            <a:fillRect/>
          </a:stretch>
        </p:blipFill>
        <p:spPr>
          <a:xfrm>
            <a:off x="6502400" y="0"/>
            <a:ext cx="5689600" cy="6865938"/>
          </a:xfrm>
        </p:spPr>
      </p:pic>
    </p:spTree>
    <p:extLst>
      <p:ext uri="{BB962C8B-B14F-4D97-AF65-F5344CB8AC3E}">
        <p14:creationId xmlns:p14="http://schemas.microsoft.com/office/powerpoint/2010/main" val="1993324756"/>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93931875"/>
              </p:ext>
            </p:extLst>
          </p:nvPr>
        </p:nvGraphicFramePr>
        <p:xfrm>
          <a:off x="1" y="17780"/>
          <a:ext cx="12192000" cy="7187156"/>
        </p:xfrm>
        <a:graphic>
          <a:graphicData uri="http://schemas.openxmlformats.org/drawingml/2006/table">
            <a:tbl>
              <a:tblPr firstRow="1" bandRow="1">
                <a:tableStyleId>{93296810-A885-4BE3-A3E7-6D5BEEA58F35}</a:tableStyleId>
              </a:tblPr>
              <a:tblGrid>
                <a:gridCol w="1780473">
                  <a:extLst>
                    <a:ext uri="{9D8B030D-6E8A-4147-A177-3AD203B41FA5}">
                      <a16:colId xmlns:a16="http://schemas.microsoft.com/office/drawing/2014/main" val="20000"/>
                    </a:ext>
                  </a:extLst>
                </a:gridCol>
                <a:gridCol w="3204851">
                  <a:extLst>
                    <a:ext uri="{9D8B030D-6E8A-4147-A177-3AD203B41FA5}">
                      <a16:colId xmlns:a16="http://schemas.microsoft.com/office/drawing/2014/main" val="20001"/>
                    </a:ext>
                  </a:extLst>
                </a:gridCol>
                <a:gridCol w="3510075">
                  <a:extLst>
                    <a:ext uri="{9D8B030D-6E8A-4147-A177-3AD203B41FA5}">
                      <a16:colId xmlns:a16="http://schemas.microsoft.com/office/drawing/2014/main" val="20002"/>
                    </a:ext>
                  </a:extLst>
                </a:gridCol>
                <a:gridCol w="3696601">
                  <a:extLst>
                    <a:ext uri="{9D8B030D-6E8A-4147-A177-3AD203B41FA5}">
                      <a16:colId xmlns:a16="http://schemas.microsoft.com/office/drawing/2014/main" val="20003"/>
                    </a:ext>
                  </a:extLst>
                </a:gridCol>
              </a:tblGrid>
              <a:tr h="711583">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623413">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5505224">
                <a:tc>
                  <a:txBody>
                    <a:bodyPr/>
                    <a:lstStyle/>
                    <a:p>
                      <a:pPr algn="just"/>
                      <a:r>
                        <a:rPr lang="es-PE" sz="2400" b="1" dirty="0" smtClean="0"/>
                        <a:t>Mejora</a:t>
                      </a:r>
                      <a:r>
                        <a:rPr lang="es-PE" sz="2400" b="1" baseline="0" dirty="0" smtClean="0"/>
                        <a:t> continua</a:t>
                      </a:r>
                      <a:endParaRPr lang="es-PE" sz="2400" b="1" dirty="0"/>
                    </a:p>
                  </a:txBody>
                  <a:tcPr/>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La organización debe tener establecido y monitorea los indicadores de rendimiento, audita su SMS y tiene un plan de acción simple para la implementación de acciones correctivas y preventivas.</a:t>
                      </a:r>
                      <a:endParaRPr lang="es-PE" sz="24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La organización tiene un proceso formal y regular para asegurarse de que se dispone de un SMS eficaz y gestiona sus riesgo a través de la auditoría, la medición y el monitoreo de su rendimiento de seguridad operacional dando lugar a un plan de acción  actualizado.</a:t>
                      </a:r>
                      <a:endParaRPr lang="es-PE" sz="24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La organización utiliza herramientas sofisticadas (por ejemplo: Método de análisis de riesgo Bowtie, Base de datos de calidad de aviación - AQD, Evaluación de riesgos de los problemas de seguridad operacional – SIRA, etc.) para la evaluación continua de la eficacia de su SMS y tiene planes integrales para mejorar continuamente su desempeño en la seguridad operacional. Busca y toma las mejores prácticas.</a:t>
                      </a:r>
                      <a:endParaRPr lang="es-PE" sz="24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71175864"/>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3763827"/>
              </p:ext>
            </p:extLst>
          </p:nvPr>
        </p:nvGraphicFramePr>
        <p:xfrm>
          <a:off x="-1" y="17780"/>
          <a:ext cx="12192002" cy="6855311"/>
        </p:xfrm>
        <a:graphic>
          <a:graphicData uri="http://schemas.openxmlformats.org/drawingml/2006/table">
            <a:tbl>
              <a:tblPr firstRow="1" bandRow="1">
                <a:tableStyleId>{93296810-A885-4BE3-A3E7-6D5BEEA58F35}</a:tableStyleId>
              </a:tblPr>
              <a:tblGrid>
                <a:gridCol w="1780473">
                  <a:extLst>
                    <a:ext uri="{9D8B030D-6E8A-4147-A177-3AD203B41FA5}">
                      <a16:colId xmlns:a16="http://schemas.microsoft.com/office/drawing/2014/main" val="20000"/>
                    </a:ext>
                  </a:extLst>
                </a:gridCol>
                <a:gridCol w="3180995">
                  <a:extLst>
                    <a:ext uri="{9D8B030D-6E8A-4147-A177-3AD203B41FA5}">
                      <a16:colId xmlns:a16="http://schemas.microsoft.com/office/drawing/2014/main" val="20001"/>
                    </a:ext>
                  </a:extLst>
                </a:gridCol>
                <a:gridCol w="3115733">
                  <a:extLst>
                    <a:ext uri="{9D8B030D-6E8A-4147-A177-3AD203B41FA5}">
                      <a16:colId xmlns:a16="http://schemas.microsoft.com/office/drawing/2014/main" val="20003"/>
                    </a:ext>
                  </a:extLst>
                </a:gridCol>
                <a:gridCol w="4114801">
                  <a:extLst>
                    <a:ext uri="{9D8B030D-6E8A-4147-A177-3AD203B41FA5}">
                      <a16:colId xmlns:a16="http://schemas.microsoft.com/office/drawing/2014/main" val="3651450486"/>
                    </a:ext>
                  </a:extLst>
                </a:gridCol>
              </a:tblGrid>
              <a:tr h="452662">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452662">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431563">
                <a:tc rowSpan="3">
                  <a:txBody>
                    <a:bodyPr/>
                    <a:lstStyle/>
                    <a:p>
                      <a:pPr algn="just"/>
                      <a:r>
                        <a:rPr lang="es-PE" sz="2000" b="1" dirty="0" smtClean="0"/>
                        <a:t>Auditoria de seguridad operacional interna</a:t>
                      </a:r>
                      <a:endParaRPr lang="es-PE" sz="2000" b="1" dirty="0"/>
                    </a:p>
                  </a:txBody>
                  <a:tcPr/>
                </a:tc>
                <a:tc gridSpan="3">
                  <a:txBody>
                    <a:bodyPr/>
                    <a:lstStyle/>
                    <a:p>
                      <a:pPr marL="21590" marR="0" algn="just">
                        <a:spcBef>
                          <a:spcPts val="600"/>
                        </a:spcBef>
                        <a:spcAft>
                          <a:spcPts val="600"/>
                        </a:spcAft>
                      </a:pPr>
                      <a:r>
                        <a:rPr lang="es-PE" sz="2000" kern="1200" dirty="0" smtClean="0">
                          <a:solidFill>
                            <a:schemeClr val="dk1"/>
                          </a:solidFill>
                          <a:latin typeface="+mn-lt"/>
                          <a:ea typeface="+mn-ea"/>
                          <a:cs typeface="+mn-cs"/>
                        </a:rPr>
                        <a:t>Desarrollo de un enfoque basado en riesgos a la auditoría.</a:t>
                      </a:r>
                      <a:endParaRPr lang="es-PE" sz="2000" kern="1200" dirty="0">
                        <a:solidFill>
                          <a:schemeClr val="dk1"/>
                        </a:solidFill>
                        <a:latin typeface="+mn-lt"/>
                        <a:ea typeface="+mn-ea"/>
                        <a:cs typeface="+mn-cs"/>
                      </a:endParaRPr>
                    </a:p>
                  </a:txBody>
                  <a:tcPr marL="68580" marR="68580" marT="0" marB="0"/>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2"/>
                  </a:ext>
                </a:extLst>
              </a:tr>
              <a:tr h="1556024">
                <a:tc vMerge="1">
                  <a:txBody>
                    <a:bodyPr/>
                    <a:lstStyle/>
                    <a:p>
                      <a:endParaRPr lang="es-PE"/>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Desarrollo y mantenimiento de un programa de auditoría de seguridad operacional que cubre todas las áreas del proveedor de servicios.</a:t>
                      </a:r>
                      <a:endParaRPr lang="es-PE" sz="20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000" kern="1200" dirty="0" smtClean="0">
                          <a:solidFill>
                            <a:schemeClr val="dk1"/>
                          </a:solidFill>
                          <a:latin typeface="+mn-lt"/>
                          <a:ea typeface="+mn-ea"/>
                          <a:cs typeface="+mn-cs"/>
                        </a:rPr>
                        <a:t>Desarrollo y mantenimiento de un programa de auditoría de seguridad operacional integral que cubre todas las áreas del proveedor de servicios.</a:t>
                      </a:r>
                      <a:endParaRPr lang="es-PE" sz="2000" kern="1200" dirty="0">
                        <a:solidFill>
                          <a:schemeClr val="dk1"/>
                        </a:solidFill>
                        <a:latin typeface="+mn-lt"/>
                        <a:ea typeface="+mn-ea"/>
                        <a:cs typeface="+mn-cs"/>
                      </a:endParaRPr>
                    </a:p>
                  </a:txBody>
                  <a:tcPr marL="68580" marR="68580" marT="0" marB="0"/>
                </a:tc>
                <a:tc hMerge="1">
                  <a:txBody>
                    <a:bodyPr/>
                    <a:lstStyle/>
                    <a:p>
                      <a:endParaRPr lang="es-PE"/>
                    </a:p>
                  </a:txBody>
                  <a:tcPr/>
                </a:tc>
                <a:extLst>
                  <a:ext uri="{0D108BD9-81ED-4DB2-BD59-A6C34878D82A}">
                    <a16:rowId xmlns:a16="http://schemas.microsoft.com/office/drawing/2014/main" val="10003"/>
                  </a:ext>
                </a:extLst>
              </a:tr>
              <a:tr h="3734458">
                <a:tc vMerge="1">
                  <a:txBody>
                    <a:bodyPr/>
                    <a:lstStyle/>
                    <a:p>
                      <a:pPr algn="just"/>
                      <a:endParaRPr lang="es-PE" sz="1650"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Personal capaz de llevar a cabo auditorías de seguridad operacional de forma regular (o por personal externo).</a:t>
                      </a:r>
                      <a:endParaRPr lang="es-PE" sz="2000" kern="1200" dirty="0">
                        <a:solidFill>
                          <a:schemeClr val="dk1"/>
                        </a:solidFill>
                        <a:latin typeface="+mn-lt"/>
                        <a:ea typeface="+mn-ea"/>
                        <a:cs typeface="+mn-cs"/>
                      </a:endParaRPr>
                    </a:p>
                  </a:txBody>
                  <a:tcPr marL="68580" marR="68580" marT="0" marB="0"/>
                </a:tc>
                <a:tc>
                  <a:txBody>
                    <a:bodyPr/>
                    <a:lstStyle/>
                    <a:p>
                      <a:pPr algn="just"/>
                      <a:r>
                        <a:rPr lang="es-PE" sz="2000" dirty="0" smtClean="0"/>
                        <a:t>Auditoría de seguridad operacional llevada a cabo por el responsable de seguridad operacional o delegado.</a:t>
                      </a:r>
                      <a:endParaRPr lang="es-PE" sz="2000" dirty="0"/>
                    </a:p>
                  </a:txBody>
                  <a:tcPr marL="68580" marR="68580" marT="0" marB="0"/>
                </a:tc>
                <a:tc>
                  <a:txBody>
                    <a:bodyPr/>
                    <a:lstStyle/>
                    <a:p>
                      <a:r>
                        <a:rPr lang="es-PE" sz="2000" dirty="0" smtClean="0"/>
                        <a:t>Personal especializado para la realización de auditorías de seguridad operacional (Nota: este personal puede ser el responsable de sistemas de seguridad operacional, los investigadores, el personal de gestión de calidad, etc.).</a:t>
                      </a:r>
                    </a:p>
                    <a:p>
                      <a:r>
                        <a:rPr lang="es-PE" sz="2000" dirty="0" smtClean="0"/>
                        <a:t>La auditoría de seguridad operacional no solo es llevada a cabo por el personal de seguridad operacional, dentro de los diferentes departamentos del proveedor de servicios.</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7551322"/>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9783234"/>
              </p:ext>
            </p:extLst>
          </p:nvPr>
        </p:nvGraphicFramePr>
        <p:xfrm>
          <a:off x="-1" y="17779"/>
          <a:ext cx="12192001" cy="6840220"/>
        </p:xfrm>
        <a:graphic>
          <a:graphicData uri="http://schemas.openxmlformats.org/drawingml/2006/table">
            <a:tbl>
              <a:tblPr firstRow="1" bandRow="1">
                <a:tableStyleId>{93296810-A885-4BE3-A3E7-6D5BEEA58F35}</a:tableStyleId>
              </a:tblPr>
              <a:tblGrid>
                <a:gridCol w="1976688">
                  <a:extLst>
                    <a:ext uri="{9D8B030D-6E8A-4147-A177-3AD203B41FA5}">
                      <a16:colId xmlns:a16="http://schemas.microsoft.com/office/drawing/2014/main" val="20000"/>
                    </a:ext>
                  </a:extLst>
                </a:gridCol>
                <a:gridCol w="2601671">
                  <a:extLst>
                    <a:ext uri="{9D8B030D-6E8A-4147-A177-3AD203B41FA5}">
                      <a16:colId xmlns:a16="http://schemas.microsoft.com/office/drawing/2014/main" val="20001"/>
                    </a:ext>
                  </a:extLst>
                </a:gridCol>
                <a:gridCol w="3238765">
                  <a:extLst>
                    <a:ext uri="{9D8B030D-6E8A-4147-A177-3AD203B41FA5}">
                      <a16:colId xmlns:a16="http://schemas.microsoft.com/office/drawing/2014/main" val="20002"/>
                    </a:ext>
                  </a:extLst>
                </a:gridCol>
                <a:gridCol w="4374877">
                  <a:extLst>
                    <a:ext uri="{9D8B030D-6E8A-4147-A177-3AD203B41FA5}">
                      <a16:colId xmlns:a16="http://schemas.microsoft.com/office/drawing/2014/main" val="20003"/>
                    </a:ext>
                  </a:extLst>
                </a:gridCol>
              </a:tblGrid>
              <a:tr h="675712">
                <a:tc rowSpan="2">
                  <a:txBody>
                    <a:bodyPr/>
                    <a:lstStyle/>
                    <a:p>
                      <a:pPr algn="ctr"/>
                      <a:r>
                        <a:rPr lang="es-PE" sz="2400" dirty="0" smtClean="0"/>
                        <a:t>Tema</a:t>
                      </a:r>
                      <a:endParaRPr lang="es-PE" sz="2400" dirty="0"/>
                    </a:p>
                  </a:txBody>
                  <a:tcPr anchor="ctr"/>
                </a:tc>
                <a:tc gridSpan="3">
                  <a:txBody>
                    <a:bodyPr/>
                    <a:lstStyle/>
                    <a:p>
                      <a:pPr algn="ctr"/>
                      <a:r>
                        <a:rPr lang="es-PE" sz="2400" dirty="0" smtClean="0"/>
                        <a:t>Tamaño de la organización</a:t>
                      </a:r>
                      <a:endParaRPr lang="es-PE" sz="2400"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701823">
                <a:tc vMerge="1">
                  <a:txBody>
                    <a:bodyPr/>
                    <a:lstStyle/>
                    <a:p>
                      <a:endParaRPr lang="es-PE" dirty="0"/>
                    </a:p>
                  </a:txBody>
                  <a:tcP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Pequeña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Mediana</a:t>
                      </a:r>
                      <a:endParaRPr lang="es-PE" sz="24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2400" b="1" kern="1200" dirty="0" smtClean="0">
                          <a:solidFill>
                            <a:schemeClr val="lt1"/>
                          </a:solidFill>
                          <a:latin typeface="+mn-lt"/>
                          <a:ea typeface="+mn-ea"/>
                          <a:cs typeface="+mn-cs"/>
                        </a:rPr>
                        <a:t>Grande</a:t>
                      </a:r>
                      <a:endParaRPr lang="es-PE" sz="24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3391327">
                <a:tc rowSpan="2">
                  <a:txBody>
                    <a:bodyPr/>
                    <a:lstStyle/>
                    <a:p>
                      <a:pPr algn="just"/>
                      <a:r>
                        <a:rPr lang="es-PE" sz="2400" b="1" dirty="0" smtClean="0"/>
                        <a:t>Auditoria de seguridad operacional interna</a:t>
                      </a:r>
                      <a:endParaRPr lang="es-PE" sz="2400" b="1" dirty="0"/>
                    </a:p>
                  </a:txBody>
                  <a:tcPr/>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Seguimiento de los resultados de la auditoría.</a:t>
                      </a:r>
                      <a:endParaRPr lang="es-PE" sz="24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Procesos formales para el seguimiento de las no-conformidades de la auditoría y las acciones de seguimiento.</a:t>
                      </a:r>
                      <a:endParaRPr lang="es-PE" sz="2400" kern="1200" dirty="0">
                        <a:solidFill>
                          <a:schemeClr val="dk1"/>
                        </a:solidFill>
                        <a:latin typeface="+mn-lt"/>
                        <a:ea typeface="+mn-ea"/>
                        <a:cs typeface="+mn-cs"/>
                      </a:endParaRPr>
                    </a:p>
                  </a:txBody>
                  <a:tcPr marL="68580" marR="68580" marT="0" marB="0"/>
                </a:tc>
                <a:tc>
                  <a:txBody>
                    <a:bodyPr/>
                    <a:lstStyle/>
                    <a:p>
                      <a:pPr algn="just"/>
                      <a:r>
                        <a:rPr lang="es-PE" sz="2400" dirty="0" smtClean="0"/>
                        <a:t>Procesos formales para el seguimiento de las no-conformidades de la auditoría y las acciones de seguimiento.</a:t>
                      </a:r>
                    </a:p>
                    <a:p>
                      <a:pPr algn="just"/>
                      <a:r>
                        <a:rPr lang="es-PE" sz="2400" dirty="0" smtClean="0"/>
                        <a:t>Presentación de informes  puntualmente sobre las acciones a las no-conformidades de la auditoría de seguridad operacional.</a:t>
                      </a:r>
                    </a:p>
                  </a:txBody>
                  <a:tcPr marL="68580" marR="68580" marT="0" marB="0"/>
                </a:tc>
                <a:extLst>
                  <a:ext uri="{0D108BD9-81ED-4DB2-BD59-A6C34878D82A}">
                    <a16:rowId xmlns:a16="http://schemas.microsoft.com/office/drawing/2014/main" val="10002"/>
                  </a:ext>
                </a:extLst>
              </a:tr>
              <a:tr h="2071358">
                <a:tc vMerge="1">
                  <a:txBody>
                    <a:bodyPr/>
                    <a:lstStyle/>
                    <a:p>
                      <a:pPr algn="just"/>
                      <a:endParaRPr lang="es-PE" sz="1650" dirty="0"/>
                    </a:p>
                  </a:txBody>
                  <a:tcPr/>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N/A</a:t>
                      </a:r>
                      <a:endParaRPr lang="es-PE" sz="2400" kern="1200" dirty="0">
                        <a:solidFill>
                          <a:schemeClr val="dk1"/>
                        </a:solidFill>
                        <a:latin typeface="+mn-lt"/>
                        <a:ea typeface="+mn-ea"/>
                        <a:cs typeface="+mn-cs"/>
                      </a:endParaRPr>
                    </a:p>
                  </a:txBody>
                  <a:tcPr marL="68580" marR="68580" marT="0" marB="0"/>
                </a:tc>
                <a:tc gridSpan="2">
                  <a:txBody>
                    <a:bodyPr/>
                    <a:lstStyle/>
                    <a:p>
                      <a:pPr algn="just"/>
                      <a:r>
                        <a:rPr lang="es-PE" sz="2400" dirty="0" smtClean="0"/>
                        <a:t>Documentar políticas, procesos y formularios para la realización de auditorías</a:t>
                      </a:r>
                      <a:endParaRPr lang="es-PE" sz="2400" dirty="0"/>
                    </a:p>
                  </a:txBody>
                  <a:tcPr marL="68580" marR="68580" marT="0" marB="0"/>
                </a:tc>
                <a:tc hMerge="1">
                  <a:txBody>
                    <a:bodyPr/>
                    <a:lstStyle/>
                    <a:p>
                      <a:endParaRPr lang="es-PE" dirty="0" smtClean="0"/>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60154979"/>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033" b="15033"/>
          <a:stretch>
            <a:fillRect/>
          </a:stretch>
        </p:blipFill>
        <p:spPr>
          <a:xfrm>
            <a:off x="-4763" y="-6350"/>
            <a:ext cx="12196763" cy="5686425"/>
          </a:xfrm>
        </p:spPr>
      </p:pic>
      <p:sp>
        <p:nvSpPr>
          <p:cNvPr id="6" name="Text Placeholder 22"/>
          <p:cNvSpPr txBox="1">
            <a:spLocks/>
          </p:cNvSpPr>
          <p:nvPr/>
        </p:nvSpPr>
        <p:spPr>
          <a:xfrm>
            <a:off x="618229" y="5923722"/>
            <a:ext cx="4430095" cy="82198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rgbClr val="474747"/>
                </a:solidFill>
                <a:latin typeface="Calibri Light" panose="020F0302020204030204" pitchFamily="34" charset="0"/>
                <a:cs typeface="Calibri Light" panose="020F0302020204030204" pitchFamily="34" charset="0"/>
              </a:rPr>
              <a:t>3.3 (i) (a)   Establecer </a:t>
            </a:r>
            <a:r>
              <a:rPr lang="es-PE" sz="2400" dirty="0">
                <a:solidFill>
                  <a:srgbClr val="474747"/>
                </a:solidFill>
                <a:latin typeface="Calibri Light" panose="020F0302020204030204" pitchFamily="34" charset="0"/>
                <a:cs typeface="Calibri Light" panose="020F0302020204030204" pitchFamily="34" charset="0"/>
              </a:rPr>
              <a:t>un programa externo de auditoría de la calidad</a:t>
            </a:r>
            <a:endParaRPr lang="en-US" sz="2400" dirty="0">
              <a:solidFill>
                <a:srgbClr val="474747"/>
              </a:solidFill>
              <a:latin typeface="Calibri Light" panose="020F0302020204030204" pitchFamily="34" charset="0"/>
              <a:cs typeface="Calibri Light" panose="020F0302020204030204" pitchFamily="34" charset="0"/>
            </a:endParaRPr>
          </a:p>
          <a:p>
            <a:pPr algn="ctr">
              <a:lnSpc>
                <a:spcPct val="100000"/>
              </a:lnSpc>
            </a:pPr>
            <a:endParaRPr lang="en-US" sz="2400" dirty="0">
              <a:solidFill>
                <a:srgbClr val="474747"/>
              </a:solidFill>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496560" y="4653280"/>
            <a:ext cx="6603107" cy="2092424"/>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68275" lvl="1" algn="just"/>
            <a:r>
              <a:rPr lang="es-PE" sz="2000" i="1" dirty="0">
                <a:solidFill>
                  <a:srgbClr val="FFFFFF"/>
                </a:solidFill>
                <a:latin typeface="Georgia"/>
                <a:cs typeface="Georgia"/>
              </a:rPr>
              <a:t>Las autoridades pertinentes, responsables de la aceptación del SMS del proveedor de servicios, puede realizar las auditorías externas del SMS. Además, las auditorías pueden realizarlas </a:t>
            </a:r>
            <a:r>
              <a:rPr lang="es-PE" sz="2000" b="1" i="1" dirty="0">
                <a:solidFill>
                  <a:srgbClr val="FFFF00"/>
                </a:solidFill>
                <a:latin typeface="Georgia"/>
                <a:cs typeface="Georgia"/>
              </a:rPr>
              <a:t>asociaciones industriales u otros terceros </a:t>
            </a:r>
            <a:r>
              <a:rPr lang="es-PE" sz="2000" i="1" dirty="0">
                <a:solidFill>
                  <a:srgbClr val="FFFFFF"/>
                </a:solidFill>
                <a:latin typeface="Georgia"/>
                <a:cs typeface="Georgia"/>
              </a:rPr>
              <a:t>que selecciona el proveedor de servicios.</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775038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18852" y="2108201"/>
            <a:ext cx="4687492" cy="2345173"/>
            <a:chOff x="1304953" y="2071032"/>
            <a:chExt cx="4687492" cy="2345173"/>
          </a:xfrm>
        </p:grpSpPr>
        <p:grpSp>
          <p:nvGrpSpPr>
            <p:cNvPr id="3" name="Group 2"/>
            <p:cNvGrpSpPr/>
            <p:nvPr/>
          </p:nvGrpSpPr>
          <p:grpSpPr>
            <a:xfrm>
              <a:off x="1304953" y="2071032"/>
              <a:ext cx="3249840" cy="2345173"/>
              <a:chOff x="2311400" y="348437"/>
              <a:chExt cx="5245100" cy="3858140"/>
            </a:xfrm>
          </p:grpSpPr>
          <p:sp>
            <p:nvSpPr>
              <p:cNvPr id="4" name="Rectangle 3"/>
              <p:cNvSpPr/>
              <p:nvPr/>
            </p:nvSpPr>
            <p:spPr>
              <a:xfrm>
                <a:off x="3797300" y="348437"/>
                <a:ext cx="1854200" cy="92156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Gerente responsable</a:t>
                </a:r>
              </a:p>
            </p:txBody>
          </p:sp>
          <p:sp>
            <p:nvSpPr>
              <p:cNvPr id="5" name="Rectangle 4"/>
              <p:cNvSpPr/>
              <p:nvPr/>
            </p:nvSpPr>
            <p:spPr>
              <a:xfrm>
                <a:off x="2311400" y="17907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Responsable operacional</a:t>
                </a:r>
              </a:p>
            </p:txBody>
          </p:sp>
          <p:sp>
            <p:nvSpPr>
              <p:cNvPr id="6" name="Rectangle 5"/>
              <p:cNvSpPr/>
              <p:nvPr/>
            </p:nvSpPr>
            <p:spPr>
              <a:xfrm>
                <a:off x="5410199" y="1790701"/>
                <a:ext cx="185676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Aseguramiento de la Calidad</a:t>
                </a:r>
              </a:p>
            </p:txBody>
          </p:sp>
          <p:cxnSp>
            <p:nvCxnSpPr>
              <p:cNvPr id="7" name="Elbow Connector 6"/>
              <p:cNvCxnSpPr>
                <a:stCxn id="4" idx="2"/>
                <a:endCxn id="5" idx="0"/>
              </p:cNvCxnSpPr>
              <p:nvPr/>
            </p:nvCxnSpPr>
            <p:spPr>
              <a:xfrm rot="5400000">
                <a:off x="3692526" y="758825"/>
                <a:ext cx="520702" cy="1543050"/>
              </a:xfrm>
              <a:prstGeom prst="bentConnector3">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Elbow Connector 7"/>
              <p:cNvCxnSpPr>
                <a:stCxn id="6" idx="0"/>
              </p:cNvCxnSpPr>
              <p:nvPr/>
            </p:nvCxnSpPr>
            <p:spPr>
              <a:xfrm rot="16200000" flipV="1">
                <a:off x="5401315" y="853436"/>
                <a:ext cx="260350" cy="1614179"/>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84473" y="3430644"/>
                <a:ext cx="1685926" cy="774700"/>
              </a:xfrm>
              <a:prstGeom prst="rect">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Capacitación</a:t>
                </a:r>
              </a:p>
            </p:txBody>
          </p:sp>
          <p:cxnSp>
            <p:nvCxnSpPr>
              <p:cNvPr id="13" name="Elbow Connector 12"/>
              <p:cNvCxnSpPr>
                <a:endCxn id="9" idx="1"/>
              </p:cNvCxnSpPr>
              <p:nvPr/>
            </p:nvCxnSpPr>
            <p:spPr>
              <a:xfrm rot="16200000" flipH="1">
                <a:off x="2054990" y="3088511"/>
                <a:ext cx="1163693" cy="295273"/>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870574" y="3431877"/>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Auditorias</a:t>
                </a:r>
              </a:p>
            </p:txBody>
          </p:sp>
          <p:cxnSp>
            <p:nvCxnSpPr>
              <p:cNvPr id="17" name="Elbow Connector 16"/>
              <p:cNvCxnSpPr>
                <a:endCxn id="16" idx="1"/>
              </p:cNvCxnSpPr>
              <p:nvPr/>
            </p:nvCxnSpPr>
            <p:spPr>
              <a:xfrm rot="16200000" flipH="1">
                <a:off x="5135716" y="3084367"/>
                <a:ext cx="1164922" cy="304796"/>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19" name="Rectangle 18"/>
            <p:cNvSpPr/>
            <p:nvPr/>
          </p:nvSpPr>
          <p:spPr>
            <a:xfrm>
              <a:off x="4914411" y="2947712"/>
              <a:ext cx="1078034" cy="524940"/>
            </a:xfrm>
            <a:prstGeom prst="rect">
              <a:avLst/>
            </a:prstGeom>
            <a:solidFill>
              <a:srgbClr val="FF5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b="1" dirty="0">
                  <a:solidFill>
                    <a:srgbClr val="FFFFFF"/>
                  </a:solidFill>
                  <a:latin typeface="Calibri"/>
                </a:rPr>
                <a:t>Organización SMS</a:t>
              </a:r>
            </a:p>
          </p:txBody>
        </p:sp>
        <p:cxnSp>
          <p:nvCxnSpPr>
            <p:cNvPr id="21" name="Elbow Connector 20"/>
            <p:cNvCxnSpPr>
              <a:stCxn id="19" idx="0"/>
            </p:cNvCxnSpPr>
            <p:nvPr/>
          </p:nvCxnSpPr>
          <p:spPr>
            <a:xfrm rot="16200000" flipV="1">
              <a:off x="4547675" y="2041958"/>
              <a:ext cx="158254" cy="1653253"/>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31" name="Diagram 30"/>
          <p:cNvGraphicFramePr/>
          <p:nvPr>
            <p:extLst>
              <p:ext uri="{D42A27DB-BD31-4B8C-83A1-F6EECF244321}">
                <p14:modId xmlns:p14="http://schemas.microsoft.com/office/powerpoint/2010/main" val="2421717572"/>
              </p:ext>
            </p:extLst>
          </p:nvPr>
        </p:nvGraphicFramePr>
        <p:xfrm>
          <a:off x="603378" y="3640552"/>
          <a:ext cx="2955048" cy="1153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CuadroTexto 13"/>
          <p:cNvSpPr txBox="1"/>
          <p:nvPr/>
        </p:nvSpPr>
        <p:spPr>
          <a:xfrm>
            <a:off x="851836" y="3587465"/>
            <a:ext cx="1932589" cy="369332"/>
          </a:xfrm>
          <a:prstGeom prst="rect">
            <a:avLst/>
          </a:prstGeom>
          <a:noFill/>
        </p:spPr>
        <p:txBody>
          <a:bodyPr wrap="square" rtlCol="0">
            <a:spAutoFit/>
          </a:bodyPr>
          <a:lstStyle/>
          <a:p>
            <a:pPr algn="ctr" defTabSz="457200"/>
            <a:r>
              <a:rPr lang="es-ES" sz="1800" b="1" dirty="0">
                <a:solidFill>
                  <a:srgbClr val="FF0000"/>
                </a:solidFill>
                <a:latin typeface="Calibri"/>
              </a:rPr>
              <a:t>PERSONAL</a:t>
            </a:r>
          </a:p>
        </p:txBody>
      </p:sp>
      <p:graphicFrame>
        <p:nvGraphicFramePr>
          <p:cNvPr id="33" name="Diagram 32"/>
          <p:cNvGraphicFramePr/>
          <p:nvPr>
            <p:extLst>
              <p:ext uri="{D42A27DB-BD31-4B8C-83A1-F6EECF244321}">
                <p14:modId xmlns:p14="http://schemas.microsoft.com/office/powerpoint/2010/main" val="846219133"/>
              </p:ext>
            </p:extLst>
          </p:nvPr>
        </p:nvGraphicFramePr>
        <p:xfrm>
          <a:off x="3386048" y="3536262"/>
          <a:ext cx="8074432" cy="33227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4" name="Diagram 33"/>
          <p:cNvGraphicFramePr/>
          <p:nvPr>
            <p:extLst>
              <p:ext uri="{D42A27DB-BD31-4B8C-83A1-F6EECF244321}">
                <p14:modId xmlns:p14="http://schemas.microsoft.com/office/powerpoint/2010/main" val="2433274942"/>
              </p:ext>
            </p:extLst>
          </p:nvPr>
        </p:nvGraphicFramePr>
        <p:xfrm>
          <a:off x="205292" y="0"/>
          <a:ext cx="7662036" cy="20523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5" name="Diagram 34"/>
          <p:cNvGraphicFramePr/>
          <p:nvPr>
            <p:extLst>
              <p:ext uri="{D42A27DB-BD31-4B8C-83A1-F6EECF244321}">
                <p14:modId xmlns:p14="http://schemas.microsoft.com/office/powerpoint/2010/main" val="1183999968"/>
              </p:ext>
            </p:extLst>
          </p:nvPr>
        </p:nvGraphicFramePr>
        <p:xfrm>
          <a:off x="1115900" y="4112405"/>
          <a:ext cx="4211248" cy="237076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6" name="TextBox 35"/>
          <p:cNvSpPr txBox="1"/>
          <p:nvPr/>
        </p:nvSpPr>
        <p:spPr>
          <a:xfrm>
            <a:off x="7324725" y="281741"/>
            <a:ext cx="3028950" cy="523220"/>
          </a:xfrm>
          <a:prstGeom prst="rect">
            <a:avLst/>
          </a:prstGeom>
          <a:noFill/>
        </p:spPr>
        <p:txBody>
          <a:bodyPr wrap="square" rtlCol="0">
            <a:spAutoFit/>
          </a:bodyPr>
          <a:lstStyle/>
          <a:p>
            <a:pPr algn="ctr" defTabSz="457200"/>
            <a:r>
              <a:rPr lang="es-PE" sz="2800" b="1" dirty="0">
                <a:solidFill>
                  <a:srgbClr val="474747"/>
                </a:solidFill>
                <a:latin typeface="Calibri"/>
              </a:rPr>
              <a:t>	ETAPA 3</a:t>
            </a:r>
          </a:p>
        </p:txBody>
      </p:sp>
    </p:spTree>
    <p:extLst>
      <p:ext uri="{BB962C8B-B14F-4D97-AF65-F5344CB8AC3E}">
        <p14:creationId xmlns:p14="http://schemas.microsoft.com/office/powerpoint/2010/main" val="36224636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
                                            <p:graphicEl>
                                              <a:dgm id="{A9E1DDBE-244F-4003-A0F9-F9C68C6800FC}"/>
                                            </p:graphicEl>
                                          </p:spTgt>
                                        </p:tgtEl>
                                        <p:attrNameLst>
                                          <p:attrName>style.visibility</p:attrName>
                                        </p:attrNameLst>
                                      </p:cBhvr>
                                      <p:to>
                                        <p:strVal val="visible"/>
                                      </p:to>
                                    </p:set>
                                    <p:anim calcmode="lin" valueType="num">
                                      <p:cBhvr additive="base">
                                        <p:cTn id="7" dur="500" fill="hold"/>
                                        <p:tgtEl>
                                          <p:spTgt spid="31">
                                            <p:graphicEl>
                                              <a:dgm id="{A9E1DDBE-244F-4003-A0F9-F9C68C6800FC}"/>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
                                            <p:graphicEl>
                                              <a:dgm id="{A9E1DDBE-244F-4003-A0F9-F9C68C6800FC}"/>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graphicEl>
                                              <a:dgm id="{6B2FA4A9-91B3-468E-B818-314DB96EE59C}"/>
                                            </p:graphicEl>
                                          </p:spTgt>
                                        </p:tgtEl>
                                        <p:attrNameLst>
                                          <p:attrName>style.visibility</p:attrName>
                                        </p:attrNameLst>
                                      </p:cBhvr>
                                      <p:to>
                                        <p:strVal val="visible"/>
                                      </p:to>
                                    </p:set>
                                    <p:anim calcmode="lin" valueType="num">
                                      <p:cBhvr additive="base">
                                        <p:cTn id="12" dur="500" fill="hold"/>
                                        <p:tgtEl>
                                          <p:spTgt spid="31">
                                            <p:graphicEl>
                                              <a:dgm id="{6B2FA4A9-91B3-468E-B818-314DB96EE59C}"/>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
                                            <p:graphicEl>
                                              <a:dgm id="{6B2FA4A9-91B3-468E-B818-314DB96EE59C}"/>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1">
                                            <p:graphicEl>
                                              <a:dgm id="{C3D2F052-D562-4F5E-BC8A-6926A5D4731E}"/>
                                            </p:graphicEl>
                                          </p:spTgt>
                                        </p:tgtEl>
                                        <p:attrNameLst>
                                          <p:attrName>style.visibility</p:attrName>
                                        </p:attrNameLst>
                                      </p:cBhvr>
                                      <p:to>
                                        <p:strVal val="visible"/>
                                      </p:to>
                                    </p:set>
                                    <p:anim calcmode="lin" valueType="num">
                                      <p:cBhvr additive="base">
                                        <p:cTn id="17" dur="500" fill="hold"/>
                                        <p:tgtEl>
                                          <p:spTgt spid="31">
                                            <p:graphicEl>
                                              <a:dgm id="{C3D2F052-D562-4F5E-BC8A-6926A5D4731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
                                            <p:graphicEl>
                                              <a:dgm id="{C3D2F052-D562-4F5E-BC8A-6926A5D4731E}"/>
                                            </p:graphicEl>
                                          </p:spTgt>
                                        </p:tgtEl>
                                        <p:attrNameLst>
                                          <p:attrName>ppt_y</p:attrName>
                                        </p:attrNameLst>
                                      </p:cBhvr>
                                      <p:tavLst>
                                        <p:tav tm="0">
                                          <p:val>
                                            <p:strVal val="#ppt_y"/>
                                          </p:val>
                                        </p:tav>
                                        <p:tav tm="100000">
                                          <p:val>
                                            <p:strVal val="#ppt_y"/>
                                          </p:val>
                                        </p:tav>
                                      </p:tavLst>
                                    </p:anim>
                                  </p:childTnLst>
                                </p:cTn>
                              </p:par>
                              <p:par>
                                <p:cTn id="19" presetID="9"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31">
                                            <p:graphicEl>
                                              <a:dgm id="{D7819805-16D8-4FC0-B229-B025504F038B}"/>
                                            </p:graphicEl>
                                          </p:spTgt>
                                        </p:tgtEl>
                                        <p:attrNameLst>
                                          <p:attrName>style.visibility</p:attrName>
                                        </p:attrNameLst>
                                      </p:cBhvr>
                                      <p:to>
                                        <p:strVal val="visible"/>
                                      </p:to>
                                    </p:set>
                                    <p:anim calcmode="lin" valueType="num">
                                      <p:cBhvr additive="base">
                                        <p:cTn id="25" dur="500" fill="hold"/>
                                        <p:tgtEl>
                                          <p:spTgt spid="31">
                                            <p:graphicEl>
                                              <a:dgm id="{D7819805-16D8-4FC0-B229-B025504F038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
                                            <p:graphicEl>
                                              <a:dgm id="{D7819805-16D8-4FC0-B229-B025504F038B}"/>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4">
                                            <p:graphicEl>
                                              <a:dgm id="{CD30F9A5-1C61-B849-AB27-C0171785A122}"/>
                                            </p:graphicEl>
                                          </p:spTgt>
                                        </p:tgtEl>
                                        <p:attrNameLst>
                                          <p:attrName>style.visibility</p:attrName>
                                        </p:attrNameLst>
                                      </p:cBhvr>
                                      <p:to>
                                        <p:strVal val="visible"/>
                                      </p:to>
                                    </p:set>
                                    <p:animEffect transition="in" filter="fade">
                                      <p:cBhvr>
                                        <p:cTn id="31" dur="1000"/>
                                        <p:tgtEl>
                                          <p:spTgt spid="34">
                                            <p:graphicEl>
                                              <a:dgm id="{CD30F9A5-1C61-B849-AB27-C0171785A122}"/>
                                            </p:graphicEl>
                                          </p:spTgt>
                                        </p:tgtEl>
                                      </p:cBhvr>
                                    </p:animEffect>
                                    <p:anim calcmode="lin" valueType="num">
                                      <p:cBhvr>
                                        <p:cTn id="32" dur="1000" fill="hold"/>
                                        <p:tgtEl>
                                          <p:spTgt spid="34">
                                            <p:graphicEl>
                                              <a:dgm id="{CD30F9A5-1C61-B849-AB27-C0171785A122}"/>
                                            </p:graphicEl>
                                          </p:spTgt>
                                        </p:tgtEl>
                                        <p:attrNameLst>
                                          <p:attrName>ppt_x</p:attrName>
                                        </p:attrNameLst>
                                      </p:cBhvr>
                                      <p:tavLst>
                                        <p:tav tm="0">
                                          <p:val>
                                            <p:strVal val="#ppt_x"/>
                                          </p:val>
                                        </p:tav>
                                        <p:tav tm="100000">
                                          <p:val>
                                            <p:strVal val="#ppt_x"/>
                                          </p:val>
                                        </p:tav>
                                      </p:tavLst>
                                    </p:anim>
                                    <p:anim calcmode="lin" valueType="num">
                                      <p:cBhvr>
                                        <p:cTn id="33" dur="1000" fill="hold"/>
                                        <p:tgtEl>
                                          <p:spTgt spid="34">
                                            <p:graphicEl>
                                              <a:dgm id="{CD30F9A5-1C61-B849-AB27-C0171785A12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graphicEl>
                                              <a:dgm id="{78B3EAA8-E6EA-F040-BE97-C4A75DCCDA32}"/>
                                            </p:graphicEl>
                                          </p:spTgt>
                                        </p:tgtEl>
                                        <p:attrNameLst>
                                          <p:attrName>style.visibility</p:attrName>
                                        </p:attrNameLst>
                                      </p:cBhvr>
                                      <p:to>
                                        <p:strVal val="visible"/>
                                      </p:to>
                                    </p:set>
                                    <p:animEffect transition="in" filter="fade">
                                      <p:cBhvr>
                                        <p:cTn id="38" dur="1000"/>
                                        <p:tgtEl>
                                          <p:spTgt spid="34">
                                            <p:graphicEl>
                                              <a:dgm id="{78B3EAA8-E6EA-F040-BE97-C4A75DCCDA32}"/>
                                            </p:graphicEl>
                                          </p:spTgt>
                                        </p:tgtEl>
                                      </p:cBhvr>
                                    </p:animEffect>
                                    <p:anim calcmode="lin" valueType="num">
                                      <p:cBhvr>
                                        <p:cTn id="39" dur="1000" fill="hold"/>
                                        <p:tgtEl>
                                          <p:spTgt spid="34">
                                            <p:graphicEl>
                                              <a:dgm id="{78B3EAA8-E6EA-F040-BE97-C4A75DCCDA32}"/>
                                            </p:graphicEl>
                                          </p:spTgt>
                                        </p:tgtEl>
                                        <p:attrNameLst>
                                          <p:attrName>ppt_x</p:attrName>
                                        </p:attrNameLst>
                                      </p:cBhvr>
                                      <p:tavLst>
                                        <p:tav tm="0">
                                          <p:val>
                                            <p:strVal val="#ppt_x"/>
                                          </p:val>
                                        </p:tav>
                                        <p:tav tm="100000">
                                          <p:val>
                                            <p:strVal val="#ppt_x"/>
                                          </p:val>
                                        </p:tav>
                                      </p:tavLst>
                                    </p:anim>
                                    <p:anim calcmode="lin" valueType="num">
                                      <p:cBhvr>
                                        <p:cTn id="40" dur="1000" fill="hold"/>
                                        <p:tgtEl>
                                          <p:spTgt spid="34">
                                            <p:graphicEl>
                                              <a:dgm id="{78B3EAA8-E6EA-F040-BE97-C4A75DCCDA32}"/>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34">
                                            <p:graphicEl>
                                              <a:dgm id="{9EC96724-A608-AE4A-A63D-CA4D46B0DE9C}"/>
                                            </p:graphicEl>
                                          </p:spTgt>
                                        </p:tgtEl>
                                        <p:attrNameLst>
                                          <p:attrName>style.visibility</p:attrName>
                                        </p:attrNameLst>
                                      </p:cBhvr>
                                      <p:to>
                                        <p:strVal val="visible"/>
                                      </p:to>
                                    </p:set>
                                    <p:animEffect transition="in" filter="fade">
                                      <p:cBhvr>
                                        <p:cTn id="43" dur="1000"/>
                                        <p:tgtEl>
                                          <p:spTgt spid="34">
                                            <p:graphicEl>
                                              <a:dgm id="{9EC96724-A608-AE4A-A63D-CA4D46B0DE9C}"/>
                                            </p:graphicEl>
                                          </p:spTgt>
                                        </p:tgtEl>
                                      </p:cBhvr>
                                    </p:animEffect>
                                    <p:anim calcmode="lin" valueType="num">
                                      <p:cBhvr>
                                        <p:cTn id="44" dur="1000" fill="hold"/>
                                        <p:tgtEl>
                                          <p:spTgt spid="34">
                                            <p:graphicEl>
                                              <a:dgm id="{9EC96724-A608-AE4A-A63D-CA4D46B0DE9C}"/>
                                            </p:graphicEl>
                                          </p:spTgt>
                                        </p:tgtEl>
                                        <p:attrNameLst>
                                          <p:attrName>ppt_x</p:attrName>
                                        </p:attrNameLst>
                                      </p:cBhvr>
                                      <p:tavLst>
                                        <p:tav tm="0">
                                          <p:val>
                                            <p:strVal val="#ppt_x"/>
                                          </p:val>
                                        </p:tav>
                                        <p:tav tm="100000">
                                          <p:val>
                                            <p:strVal val="#ppt_x"/>
                                          </p:val>
                                        </p:tav>
                                      </p:tavLst>
                                    </p:anim>
                                    <p:anim calcmode="lin" valueType="num">
                                      <p:cBhvr>
                                        <p:cTn id="45" dur="1000" fill="hold"/>
                                        <p:tgtEl>
                                          <p:spTgt spid="34">
                                            <p:graphicEl>
                                              <a:dgm id="{9EC96724-A608-AE4A-A63D-CA4D46B0DE9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4">
                                            <p:graphicEl>
                                              <a:dgm id="{A50A1F1D-2600-4244-A355-76807A282C1E}"/>
                                            </p:graphicEl>
                                          </p:spTgt>
                                        </p:tgtEl>
                                        <p:attrNameLst>
                                          <p:attrName>style.visibility</p:attrName>
                                        </p:attrNameLst>
                                      </p:cBhvr>
                                      <p:to>
                                        <p:strVal val="visible"/>
                                      </p:to>
                                    </p:set>
                                    <p:animEffect transition="in" filter="fade">
                                      <p:cBhvr>
                                        <p:cTn id="50" dur="1000"/>
                                        <p:tgtEl>
                                          <p:spTgt spid="34">
                                            <p:graphicEl>
                                              <a:dgm id="{A50A1F1D-2600-4244-A355-76807A282C1E}"/>
                                            </p:graphicEl>
                                          </p:spTgt>
                                        </p:tgtEl>
                                      </p:cBhvr>
                                    </p:animEffect>
                                    <p:anim calcmode="lin" valueType="num">
                                      <p:cBhvr>
                                        <p:cTn id="51" dur="1000" fill="hold"/>
                                        <p:tgtEl>
                                          <p:spTgt spid="34">
                                            <p:graphicEl>
                                              <a:dgm id="{A50A1F1D-2600-4244-A355-76807A282C1E}"/>
                                            </p:graphicEl>
                                          </p:spTgt>
                                        </p:tgtEl>
                                        <p:attrNameLst>
                                          <p:attrName>ppt_x</p:attrName>
                                        </p:attrNameLst>
                                      </p:cBhvr>
                                      <p:tavLst>
                                        <p:tav tm="0">
                                          <p:val>
                                            <p:strVal val="#ppt_x"/>
                                          </p:val>
                                        </p:tav>
                                        <p:tav tm="100000">
                                          <p:val>
                                            <p:strVal val="#ppt_x"/>
                                          </p:val>
                                        </p:tav>
                                      </p:tavLst>
                                    </p:anim>
                                    <p:anim calcmode="lin" valueType="num">
                                      <p:cBhvr>
                                        <p:cTn id="52" dur="1000" fill="hold"/>
                                        <p:tgtEl>
                                          <p:spTgt spid="34">
                                            <p:graphicEl>
                                              <a:dgm id="{A50A1F1D-2600-4244-A355-76807A282C1E}"/>
                                            </p:graphicEl>
                                          </p:spTgt>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4">
                                            <p:graphicEl>
                                              <a:dgm id="{E93B782C-5B77-F344-8150-F4A51EFF7574}"/>
                                            </p:graphicEl>
                                          </p:spTgt>
                                        </p:tgtEl>
                                        <p:attrNameLst>
                                          <p:attrName>style.visibility</p:attrName>
                                        </p:attrNameLst>
                                      </p:cBhvr>
                                      <p:to>
                                        <p:strVal val="visible"/>
                                      </p:to>
                                    </p:set>
                                    <p:animEffect transition="in" filter="fade">
                                      <p:cBhvr>
                                        <p:cTn id="55" dur="1000"/>
                                        <p:tgtEl>
                                          <p:spTgt spid="34">
                                            <p:graphicEl>
                                              <a:dgm id="{E93B782C-5B77-F344-8150-F4A51EFF7574}"/>
                                            </p:graphicEl>
                                          </p:spTgt>
                                        </p:tgtEl>
                                      </p:cBhvr>
                                    </p:animEffect>
                                    <p:anim calcmode="lin" valueType="num">
                                      <p:cBhvr>
                                        <p:cTn id="56" dur="1000" fill="hold"/>
                                        <p:tgtEl>
                                          <p:spTgt spid="34">
                                            <p:graphicEl>
                                              <a:dgm id="{E93B782C-5B77-F344-8150-F4A51EFF7574}"/>
                                            </p:graphicEl>
                                          </p:spTgt>
                                        </p:tgtEl>
                                        <p:attrNameLst>
                                          <p:attrName>ppt_x</p:attrName>
                                        </p:attrNameLst>
                                      </p:cBhvr>
                                      <p:tavLst>
                                        <p:tav tm="0">
                                          <p:val>
                                            <p:strVal val="#ppt_x"/>
                                          </p:val>
                                        </p:tav>
                                        <p:tav tm="100000">
                                          <p:val>
                                            <p:strVal val="#ppt_x"/>
                                          </p:val>
                                        </p:tav>
                                      </p:tavLst>
                                    </p:anim>
                                    <p:anim calcmode="lin" valueType="num">
                                      <p:cBhvr>
                                        <p:cTn id="57" dur="1000" fill="hold"/>
                                        <p:tgtEl>
                                          <p:spTgt spid="34">
                                            <p:graphicEl>
                                              <a:dgm id="{E93B782C-5B77-F344-8150-F4A51EFF757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34">
                                            <p:graphicEl>
                                              <a:dgm id="{14FDC54C-C74E-3548-A530-1965F555F1A8}"/>
                                            </p:graphicEl>
                                          </p:spTgt>
                                        </p:tgtEl>
                                        <p:attrNameLst>
                                          <p:attrName>style.visibility</p:attrName>
                                        </p:attrNameLst>
                                      </p:cBhvr>
                                      <p:to>
                                        <p:strVal val="visible"/>
                                      </p:to>
                                    </p:set>
                                    <p:animEffect transition="in" filter="fade">
                                      <p:cBhvr>
                                        <p:cTn id="62" dur="1000"/>
                                        <p:tgtEl>
                                          <p:spTgt spid="34">
                                            <p:graphicEl>
                                              <a:dgm id="{14FDC54C-C74E-3548-A530-1965F555F1A8}"/>
                                            </p:graphicEl>
                                          </p:spTgt>
                                        </p:tgtEl>
                                      </p:cBhvr>
                                    </p:animEffect>
                                    <p:anim calcmode="lin" valueType="num">
                                      <p:cBhvr>
                                        <p:cTn id="63" dur="1000" fill="hold"/>
                                        <p:tgtEl>
                                          <p:spTgt spid="34">
                                            <p:graphicEl>
                                              <a:dgm id="{14FDC54C-C74E-3548-A530-1965F555F1A8}"/>
                                            </p:graphicEl>
                                          </p:spTgt>
                                        </p:tgtEl>
                                        <p:attrNameLst>
                                          <p:attrName>ppt_x</p:attrName>
                                        </p:attrNameLst>
                                      </p:cBhvr>
                                      <p:tavLst>
                                        <p:tav tm="0">
                                          <p:val>
                                            <p:strVal val="#ppt_x"/>
                                          </p:val>
                                        </p:tav>
                                        <p:tav tm="100000">
                                          <p:val>
                                            <p:strVal val="#ppt_x"/>
                                          </p:val>
                                        </p:tav>
                                      </p:tavLst>
                                    </p:anim>
                                    <p:anim calcmode="lin" valueType="num">
                                      <p:cBhvr>
                                        <p:cTn id="64" dur="1000" fill="hold"/>
                                        <p:tgtEl>
                                          <p:spTgt spid="34">
                                            <p:graphicEl>
                                              <a:dgm id="{14FDC54C-C74E-3548-A530-1965F555F1A8}"/>
                                            </p:graphicEl>
                                          </p:spTgt>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34">
                                            <p:graphicEl>
                                              <a:dgm id="{327D7825-01EB-FA41-A7FF-2F5716C45490}"/>
                                            </p:graphicEl>
                                          </p:spTgt>
                                        </p:tgtEl>
                                        <p:attrNameLst>
                                          <p:attrName>style.visibility</p:attrName>
                                        </p:attrNameLst>
                                      </p:cBhvr>
                                      <p:to>
                                        <p:strVal val="visible"/>
                                      </p:to>
                                    </p:set>
                                    <p:animEffect transition="in" filter="fade">
                                      <p:cBhvr>
                                        <p:cTn id="67" dur="1000"/>
                                        <p:tgtEl>
                                          <p:spTgt spid="34">
                                            <p:graphicEl>
                                              <a:dgm id="{327D7825-01EB-FA41-A7FF-2F5716C45490}"/>
                                            </p:graphicEl>
                                          </p:spTgt>
                                        </p:tgtEl>
                                      </p:cBhvr>
                                    </p:animEffect>
                                    <p:anim calcmode="lin" valueType="num">
                                      <p:cBhvr>
                                        <p:cTn id="68" dur="1000" fill="hold"/>
                                        <p:tgtEl>
                                          <p:spTgt spid="34">
                                            <p:graphicEl>
                                              <a:dgm id="{327D7825-01EB-FA41-A7FF-2F5716C45490}"/>
                                            </p:graphicEl>
                                          </p:spTgt>
                                        </p:tgtEl>
                                        <p:attrNameLst>
                                          <p:attrName>ppt_x</p:attrName>
                                        </p:attrNameLst>
                                      </p:cBhvr>
                                      <p:tavLst>
                                        <p:tav tm="0">
                                          <p:val>
                                            <p:strVal val="#ppt_x"/>
                                          </p:val>
                                        </p:tav>
                                        <p:tav tm="100000">
                                          <p:val>
                                            <p:strVal val="#ppt_x"/>
                                          </p:val>
                                        </p:tav>
                                      </p:tavLst>
                                    </p:anim>
                                    <p:anim calcmode="lin" valueType="num">
                                      <p:cBhvr>
                                        <p:cTn id="69" dur="1000" fill="hold"/>
                                        <p:tgtEl>
                                          <p:spTgt spid="34">
                                            <p:graphicEl>
                                              <a:dgm id="{327D7825-01EB-FA41-A7FF-2F5716C45490}"/>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34">
                                            <p:graphicEl>
                                              <a:dgm id="{29825E87-1580-7C4C-A7A4-53FD9D13865D}"/>
                                            </p:graphicEl>
                                          </p:spTgt>
                                        </p:tgtEl>
                                        <p:attrNameLst>
                                          <p:attrName>style.visibility</p:attrName>
                                        </p:attrNameLst>
                                      </p:cBhvr>
                                      <p:to>
                                        <p:strVal val="visible"/>
                                      </p:to>
                                    </p:set>
                                    <p:animEffect transition="in" filter="fade">
                                      <p:cBhvr>
                                        <p:cTn id="74" dur="1000"/>
                                        <p:tgtEl>
                                          <p:spTgt spid="34">
                                            <p:graphicEl>
                                              <a:dgm id="{29825E87-1580-7C4C-A7A4-53FD9D13865D}"/>
                                            </p:graphicEl>
                                          </p:spTgt>
                                        </p:tgtEl>
                                      </p:cBhvr>
                                    </p:animEffect>
                                    <p:anim calcmode="lin" valueType="num">
                                      <p:cBhvr>
                                        <p:cTn id="75" dur="1000" fill="hold"/>
                                        <p:tgtEl>
                                          <p:spTgt spid="34">
                                            <p:graphicEl>
                                              <a:dgm id="{29825E87-1580-7C4C-A7A4-53FD9D13865D}"/>
                                            </p:graphicEl>
                                          </p:spTgt>
                                        </p:tgtEl>
                                        <p:attrNameLst>
                                          <p:attrName>ppt_x</p:attrName>
                                        </p:attrNameLst>
                                      </p:cBhvr>
                                      <p:tavLst>
                                        <p:tav tm="0">
                                          <p:val>
                                            <p:strVal val="#ppt_x"/>
                                          </p:val>
                                        </p:tav>
                                        <p:tav tm="100000">
                                          <p:val>
                                            <p:strVal val="#ppt_x"/>
                                          </p:val>
                                        </p:tav>
                                      </p:tavLst>
                                    </p:anim>
                                    <p:anim calcmode="lin" valueType="num">
                                      <p:cBhvr>
                                        <p:cTn id="76" dur="1000" fill="hold"/>
                                        <p:tgtEl>
                                          <p:spTgt spid="34">
                                            <p:graphicEl>
                                              <a:dgm id="{29825E87-1580-7C4C-A7A4-53FD9D13865D}"/>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34">
                                            <p:graphicEl>
                                              <a:dgm id="{3D6956D6-AB6C-7B4F-9F7B-92CD4ADA8D38}"/>
                                            </p:graphicEl>
                                          </p:spTgt>
                                        </p:tgtEl>
                                        <p:attrNameLst>
                                          <p:attrName>style.visibility</p:attrName>
                                        </p:attrNameLst>
                                      </p:cBhvr>
                                      <p:to>
                                        <p:strVal val="visible"/>
                                      </p:to>
                                    </p:set>
                                    <p:animEffect transition="in" filter="fade">
                                      <p:cBhvr>
                                        <p:cTn id="79" dur="1000"/>
                                        <p:tgtEl>
                                          <p:spTgt spid="34">
                                            <p:graphicEl>
                                              <a:dgm id="{3D6956D6-AB6C-7B4F-9F7B-92CD4ADA8D38}"/>
                                            </p:graphicEl>
                                          </p:spTgt>
                                        </p:tgtEl>
                                      </p:cBhvr>
                                    </p:animEffect>
                                    <p:anim calcmode="lin" valueType="num">
                                      <p:cBhvr>
                                        <p:cTn id="80" dur="1000" fill="hold"/>
                                        <p:tgtEl>
                                          <p:spTgt spid="34">
                                            <p:graphicEl>
                                              <a:dgm id="{3D6956D6-AB6C-7B4F-9F7B-92CD4ADA8D38}"/>
                                            </p:graphicEl>
                                          </p:spTgt>
                                        </p:tgtEl>
                                        <p:attrNameLst>
                                          <p:attrName>ppt_x</p:attrName>
                                        </p:attrNameLst>
                                      </p:cBhvr>
                                      <p:tavLst>
                                        <p:tav tm="0">
                                          <p:val>
                                            <p:strVal val="#ppt_x"/>
                                          </p:val>
                                        </p:tav>
                                        <p:tav tm="100000">
                                          <p:val>
                                            <p:strVal val="#ppt_x"/>
                                          </p:val>
                                        </p:tav>
                                      </p:tavLst>
                                    </p:anim>
                                    <p:anim calcmode="lin" valueType="num">
                                      <p:cBhvr>
                                        <p:cTn id="81" dur="1000" fill="hold"/>
                                        <p:tgtEl>
                                          <p:spTgt spid="34">
                                            <p:graphicEl>
                                              <a:dgm id="{3D6956D6-AB6C-7B4F-9F7B-92CD4ADA8D3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33">
                                            <p:graphicEl>
                                              <a:dgm id="{BB292BDD-1B8E-A143-8E24-ECC051238548}"/>
                                            </p:graphicEl>
                                          </p:spTgt>
                                        </p:tgtEl>
                                        <p:attrNameLst>
                                          <p:attrName>style.visibility</p:attrName>
                                        </p:attrNameLst>
                                      </p:cBhvr>
                                      <p:to>
                                        <p:strVal val="visible"/>
                                      </p:to>
                                    </p:set>
                                    <p:animEffect transition="in" filter="fade">
                                      <p:cBhvr>
                                        <p:cTn id="86" dur="1000"/>
                                        <p:tgtEl>
                                          <p:spTgt spid="33">
                                            <p:graphicEl>
                                              <a:dgm id="{BB292BDD-1B8E-A143-8E24-ECC051238548}"/>
                                            </p:graphicEl>
                                          </p:spTgt>
                                        </p:tgtEl>
                                      </p:cBhvr>
                                    </p:animEffect>
                                    <p:anim calcmode="lin" valueType="num">
                                      <p:cBhvr>
                                        <p:cTn id="87" dur="1000" fill="hold"/>
                                        <p:tgtEl>
                                          <p:spTgt spid="33">
                                            <p:graphicEl>
                                              <a:dgm id="{BB292BDD-1B8E-A143-8E24-ECC051238548}"/>
                                            </p:graphicEl>
                                          </p:spTgt>
                                        </p:tgtEl>
                                        <p:attrNameLst>
                                          <p:attrName>ppt_x</p:attrName>
                                        </p:attrNameLst>
                                      </p:cBhvr>
                                      <p:tavLst>
                                        <p:tav tm="0">
                                          <p:val>
                                            <p:strVal val="#ppt_x"/>
                                          </p:val>
                                        </p:tav>
                                        <p:tav tm="100000">
                                          <p:val>
                                            <p:strVal val="#ppt_x"/>
                                          </p:val>
                                        </p:tav>
                                      </p:tavLst>
                                    </p:anim>
                                    <p:anim calcmode="lin" valueType="num">
                                      <p:cBhvr>
                                        <p:cTn id="88" dur="1000" fill="hold"/>
                                        <p:tgtEl>
                                          <p:spTgt spid="33">
                                            <p:graphicEl>
                                              <a:dgm id="{BB292BDD-1B8E-A143-8E24-ECC051238548}"/>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33">
                                            <p:graphicEl>
                                              <a:dgm id="{EB4DBAA9-EDF0-4CDC-828F-92FF5E1D6269}"/>
                                            </p:graphicEl>
                                          </p:spTgt>
                                        </p:tgtEl>
                                        <p:attrNameLst>
                                          <p:attrName>style.visibility</p:attrName>
                                        </p:attrNameLst>
                                      </p:cBhvr>
                                      <p:to>
                                        <p:strVal val="visible"/>
                                      </p:to>
                                    </p:set>
                                    <p:animEffect transition="in" filter="fade">
                                      <p:cBhvr>
                                        <p:cTn id="93" dur="1000"/>
                                        <p:tgtEl>
                                          <p:spTgt spid="33">
                                            <p:graphicEl>
                                              <a:dgm id="{EB4DBAA9-EDF0-4CDC-828F-92FF5E1D6269}"/>
                                            </p:graphicEl>
                                          </p:spTgt>
                                        </p:tgtEl>
                                      </p:cBhvr>
                                    </p:animEffect>
                                    <p:anim calcmode="lin" valueType="num">
                                      <p:cBhvr>
                                        <p:cTn id="94" dur="1000" fill="hold"/>
                                        <p:tgtEl>
                                          <p:spTgt spid="33">
                                            <p:graphicEl>
                                              <a:dgm id="{EB4DBAA9-EDF0-4CDC-828F-92FF5E1D6269}"/>
                                            </p:graphicEl>
                                          </p:spTgt>
                                        </p:tgtEl>
                                        <p:attrNameLst>
                                          <p:attrName>ppt_x</p:attrName>
                                        </p:attrNameLst>
                                      </p:cBhvr>
                                      <p:tavLst>
                                        <p:tav tm="0">
                                          <p:val>
                                            <p:strVal val="#ppt_x"/>
                                          </p:val>
                                        </p:tav>
                                        <p:tav tm="100000">
                                          <p:val>
                                            <p:strVal val="#ppt_x"/>
                                          </p:val>
                                        </p:tav>
                                      </p:tavLst>
                                    </p:anim>
                                    <p:anim calcmode="lin" valueType="num">
                                      <p:cBhvr>
                                        <p:cTn id="95" dur="1000" fill="hold"/>
                                        <p:tgtEl>
                                          <p:spTgt spid="33">
                                            <p:graphicEl>
                                              <a:dgm id="{EB4DBAA9-EDF0-4CDC-828F-92FF5E1D626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33">
                                            <p:graphicEl>
                                              <a:dgm id="{4BD2D1CE-559A-FF42-BD05-03FFF4AA92C5}"/>
                                            </p:graphicEl>
                                          </p:spTgt>
                                        </p:tgtEl>
                                        <p:attrNameLst>
                                          <p:attrName>style.visibility</p:attrName>
                                        </p:attrNameLst>
                                      </p:cBhvr>
                                      <p:to>
                                        <p:strVal val="visible"/>
                                      </p:to>
                                    </p:set>
                                    <p:animEffect transition="in" filter="fade">
                                      <p:cBhvr>
                                        <p:cTn id="98" dur="1000"/>
                                        <p:tgtEl>
                                          <p:spTgt spid="33">
                                            <p:graphicEl>
                                              <a:dgm id="{4BD2D1CE-559A-FF42-BD05-03FFF4AA92C5}"/>
                                            </p:graphicEl>
                                          </p:spTgt>
                                        </p:tgtEl>
                                      </p:cBhvr>
                                    </p:animEffect>
                                    <p:anim calcmode="lin" valueType="num">
                                      <p:cBhvr>
                                        <p:cTn id="99" dur="1000" fill="hold"/>
                                        <p:tgtEl>
                                          <p:spTgt spid="33">
                                            <p:graphicEl>
                                              <a:dgm id="{4BD2D1CE-559A-FF42-BD05-03FFF4AA92C5}"/>
                                            </p:graphicEl>
                                          </p:spTgt>
                                        </p:tgtEl>
                                        <p:attrNameLst>
                                          <p:attrName>ppt_x</p:attrName>
                                        </p:attrNameLst>
                                      </p:cBhvr>
                                      <p:tavLst>
                                        <p:tav tm="0">
                                          <p:val>
                                            <p:strVal val="#ppt_x"/>
                                          </p:val>
                                        </p:tav>
                                        <p:tav tm="100000">
                                          <p:val>
                                            <p:strVal val="#ppt_x"/>
                                          </p:val>
                                        </p:tav>
                                      </p:tavLst>
                                    </p:anim>
                                    <p:anim calcmode="lin" valueType="num">
                                      <p:cBhvr>
                                        <p:cTn id="100" dur="1000" fill="hold"/>
                                        <p:tgtEl>
                                          <p:spTgt spid="33">
                                            <p:graphicEl>
                                              <a:dgm id="{4BD2D1CE-559A-FF42-BD05-03FFF4AA92C5}"/>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33">
                                            <p:graphicEl>
                                              <a:dgm id="{959964D3-E441-4A66-9B9E-F9924413FDA8}"/>
                                            </p:graphicEl>
                                          </p:spTgt>
                                        </p:tgtEl>
                                        <p:attrNameLst>
                                          <p:attrName>style.visibility</p:attrName>
                                        </p:attrNameLst>
                                      </p:cBhvr>
                                      <p:to>
                                        <p:strVal val="visible"/>
                                      </p:to>
                                    </p:set>
                                    <p:animEffect transition="in" filter="fade">
                                      <p:cBhvr>
                                        <p:cTn id="105" dur="1000"/>
                                        <p:tgtEl>
                                          <p:spTgt spid="33">
                                            <p:graphicEl>
                                              <a:dgm id="{959964D3-E441-4A66-9B9E-F9924413FDA8}"/>
                                            </p:graphicEl>
                                          </p:spTgt>
                                        </p:tgtEl>
                                      </p:cBhvr>
                                    </p:animEffect>
                                    <p:anim calcmode="lin" valueType="num">
                                      <p:cBhvr>
                                        <p:cTn id="106" dur="1000" fill="hold"/>
                                        <p:tgtEl>
                                          <p:spTgt spid="33">
                                            <p:graphicEl>
                                              <a:dgm id="{959964D3-E441-4A66-9B9E-F9924413FDA8}"/>
                                            </p:graphicEl>
                                          </p:spTgt>
                                        </p:tgtEl>
                                        <p:attrNameLst>
                                          <p:attrName>ppt_x</p:attrName>
                                        </p:attrNameLst>
                                      </p:cBhvr>
                                      <p:tavLst>
                                        <p:tav tm="0">
                                          <p:val>
                                            <p:strVal val="#ppt_x"/>
                                          </p:val>
                                        </p:tav>
                                        <p:tav tm="100000">
                                          <p:val>
                                            <p:strVal val="#ppt_x"/>
                                          </p:val>
                                        </p:tav>
                                      </p:tavLst>
                                    </p:anim>
                                    <p:anim calcmode="lin" valueType="num">
                                      <p:cBhvr>
                                        <p:cTn id="107" dur="1000" fill="hold"/>
                                        <p:tgtEl>
                                          <p:spTgt spid="33">
                                            <p:graphicEl>
                                              <a:dgm id="{959964D3-E441-4A66-9B9E-F9924413FDA8}"/>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33">
                                            <p:graphicEl>
                                              <a:dgm id="{972E3101-7953-6047-9478-0497DA7AFCCA}"/>
                                            </p:graphicEl>
                                          </p:spTgt>
                                        </p:tgtEl>
                                        <p:attrNameLst>
                                          <p:attrName>style.visibility</p:attrName>
                                        </p:attrNameLst>
                                      </p:cBhvr>
                                      <p:to>
                                        <p:strVal val="visible"/>
                                      </p:to>
                                    </p:set>
                                    <p:animEffect transition="in" filter="fade">
                                      <p:cBhvr>
                                        <p:cTn id="110" dur="1000"/>
                                        <p:tgtEl>
                                          <p:spTgt spid="33">
                                            <p:graphicEl>
                                              <a:dgm id="{972E3101-7953-6047-9478-0497DA7AFCCA}"/>
                                            </p:graphicEl>
                                          </p:spTgt>
                                        </p:tgtEl>
                                      </p:cBhvr>
                                    </p:animEffect>
                                    <p:anim calcmode="lin" valueType="num">
                                      <p:cBhvr>
                                        <p:cTn id="111" dur="1000" fill="hold"/>
                                        <p:tgtEl>
                                          <p:spTgt spid="33">
                                            <p:graphicEl>
                                              <a:dgm id="{972E3101-7953-6047-9478-0497DA7AFCCA}"/>
                                            </p:graphicEl>
                                          </p:spTgt>
                                        </p:tgtEl>
                                        <p:attrNameLst>
                                          <p:attrName>ppt_x</p:attrName>
                                        </p:attrNameLst>
                                      </p:cBhvr>
                                      <p:tavLst>
                                        <p:tav tm="0">
                                          <p:val>
                                            <p:strVal val="#ppt_x"/>
                                          </p:val>
                                        </p:tav>
                                        <p:tav tm="100000">
                                          <p:val>
                                            <p:strVal val="#ppt_x"/>
                                          </p:val>
                                        </p:tav>
                                      </p:tavLst>
                                    </p:anim>
                                    <p:anim calcmode="lin" valueType="num">
                                      <p:cBhvr>
                                        <p:cTn id="112" dur="1000" fill="hold"/>
                                        <p:tgtEl>
                                          <p:spTgt spid="33">
                                            <p:graphicEl>
                                              <a:dgm id="{972E3101-7953-6047-9478-0497DA7AFCCA}"/>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33">
                                            <p:graphicEl>
                                              <a:dgm id="{63C3A6A6-8B61-4B90-AE20-9960C1D286C0}"/>
                                            </p:graphicEl>
                                          </p:spTgt>
                                        </p:tgtEl>
                                        <p:attrNameLst>
                                          <p:attrName>style.visibility</p:attrName>
                                        </p:attrNameLst>
                                      </p:cBhvr>
                                      <p:to>
                                        <p:strVal val="visible"/>
                                      </p:to>
                                    </p:set>
                                    <p:animEffect transition="in" filter="fade">
                                      <p:cBhvr>
                                        <p:cTn id="117" dur="1000"/>
                                        <p:tgtEl>
                                          <p:spTgt spid="33">
                                            <p:graphicEl>
                                              <a:dgm id="{63C3A6A6-8B61-4B90-AE20-9960C1D286C0}"/>
                                            </p:graphicEl>
                                          </p:spTgt>
                                        </p:tgtEl>
                                      </p:cBhvr>
                                    </p:animEffect>
                                    <p:anim calcmode="lin" valueType="num">
                                      <p:cBhvr>
                                        <p:cTn id="118" dur="1000" fill="hold"/>
                                        <p:tgtEl>
                                          <p:spTgt spid="33">
                                            <p:graphicEl>
                                              <a:dgm id="{63C3A6A6-8B61-4B90-AE20-9960C1D286C0}"/>
                                            </p:graphicEl>
                                          </p:spTgt>
                                        </p:tgtEl>
                                        <p:attrNameLst>
                                          <p:attrName>ppt_x</p:attrName>
                                        </p:attrNameLst>
                                      </p:cBhvr>
                                      <p:tavLst>
                                        <p:tav tm="0">
                                          <p:val>
                                            <p:strVal val="#ppt_x"/>
                                          </p:val>
                                        </p:tav>
                                        <p:tav tm="100000">
                                          <p:val>
                                            <p:strVal val="#ppt_x"/>
                                          </p:val>
                                        </p:tav>
                                      </p:tavLst>
                                    </p:anim>
                                    <p:anim calcmode="lin" valueType="num">
                                      <p:cBhvr>
                                        <p:cTn id="119" dur="1000" fill="hold"/>
                                        <p:tgtEl>
                                          <p:spTgt spid="33">
                                            <p:graphicEl>
                                              <a:dgm id="{63C3A6A6-8B61-4B90-AE20-9960C1D286C0}"/>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33">
                                            <p:graphicEl>
                                              <a:dgm id="{E42CD180-309F-9643-A95E-A863540151AC}"/>
                                            </p:graphicEl>
                                          </p:spTgt>
                                        </p:tgtEl>
                                        <p:attrNameLst>
                                          <p:attrName>style.visibility</p:attrName>
                                        </p:attrNameLst>
                                      </p:cBhvr>
                                      <p:to>
                                        <p:strVal val="visible"/>
                                      </p:to>
                                    </p:set>
                                    <p:animEffect transition="in" filter="fade">
                                      <p:cBhvr>
                                        <p:cTn id="122" dur="1000"/>
                                        <p:tgtEl>
                                          <p:spTgt spid="33">
                                            <p:graphicEl>
                                              <a:dgm id="{E42CD180-309F-9643-A95E-A863540151AC}"/>
                                            </p:graphicEl>
                                          </p:spTgt>
                                        </p:tgtEl>
                                      </p:cBhvr>
                                    </p:animEffect>
                                    <p:anim calcmode="lin" valueType="num">
                                      <p:cBhvr>
                                        <p:cTn id="123" dur="1000" fill="hold"/>
                                        <p:tgtEl>
                                          <p:spTgt spid="33">
                                            <p:graphicEl>
                                              <a:dgm id="{E42CD180-309F-9643-A95E-A863540151AC}"/>
                                            </p:graphicEl>
                                          </p:spTgt>
                                        </p:tgtEl>
                                        <p:attrNameLst>
                                          <p:attrName>ppt_x</p:attrName>
                                        </p:attrNameLst>
                                      </p:cBhvr>
                                      <p:tavLst>
                                        <p:tav tm="0">
                                          <p:val>
                                            <p:strVal val="#ppt_x"/>
                                          </p:val>
                                        </p:tav>
                                        <p:tav tm="100000">
                                          <p:val>
                                            <p:strVal val="#ppt_x"/>
                                          </p:val>
                                        </p:tav>
                                      </p:tavLst>
                                    </p:anim>
                                    <p:anim calcmode="lin" valueType="num">
                                      <p:cBhvr>
                                        <p:cTn id="124" dur="1000" fill="hold"/>
                                        <p:tgtEl>
                                          <p:spTgt spid="33">
                                            <p:graphicEl>
                                              <a:dgm id="{E42CD180-309F-9643-A95E-A863540151AC}"/>
                                            </p:graphic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33">
                                            <p:graphicEl>
                                              <a:dgm id="{2E201407-D5D5-E54C-84E0-604DE500BFDB}"/>
                                            </p:graphicEl>
                                          </p:spTgt>
                                        </p:tgtEl>
                                        <p:attrNameLst>
                                          <p:attrName>style.visibility</p:attrName>
                                        </p:attrNameLst>
                                      </p:cBhvr>
                                      <p:to>
                                        <p:strVal val="visible"/>
                                      </p:to>
                                    </p:set>
                                    <p:animEffect transition="in" filter="fade">
                                      <p:cBhvr>
                                        <p:cTn id="129" dur="1000"/>
                                        <p:tgtEl>
                                          <p:spTgt spid="33">
                                            <p:graphicEl>
                                              <a:dgm id="{2E201407-D5D5-E54C-84E0-604DE500BFDB}"/>
                                            </p:graphicEl>
                                          </p:spTgt>
                                        </p:tgtEl>
                                      </p:cBhvr>
                                    </p:animEffect>
                                    <p:anim calcmode="lin" valueType="num">
                                      <p:cBhvr>
                                        <p:cTn id="130" dur="1000" fill="hold"/>
                                        <p:tgtEl>
                                          <p:spTgt spid="33">
                                            <p:graphicEl>
                                              <a:dgm id="{2E201407-D5D5-E54C-84E0-604DE500BFDB}"/>
                                            </p:graphicEl>
                                          </p:spTgt>
                                        </p:tgtEl>
                                        <p:attrNameLst>
                                          <p:attrName>ppt_x</p:attrName>
                                        </p:attrNameLst>
                                      </p:cBhvr>
                                      <p:tavLst>
                                        <p:tav tm="0">
                                          <p:val>
                                            <p:strVal val="#ppt_x"/>
                                          </p:val>
                                        </p:tav>
                                        <p:tav tm="100000">
                                          <p:val>
                                            <p:strVal val="#ppt_x"/>
                                          </p:val>
                                        </p:tav>
                                      </p:tavLst>
                                    </p:anim>
                                    <p:anim calcmode="lin" valueType="num">
                                      <p:cBhvr>
                                        <p:cTn id="131" dur="1000" fill="hold"/>
                                        <p:tgtEl>
                                          <p:spTgt spid="33">
                                            <p:graphicEl>
                                              <a:dgm id="{2E201407-D5D5-E54C-84E0-604DE500BFDB}"/>
                                            </p:graphicEl>
                                          </p:spTgt>
                                        </p:tgtEl>
                                        <p:attrNameLst>
                                          <p:attrName>ppt_y</p:attrName>
                                        </p:attrNameLst>
                                      </p:cBhvr>
                                      <p:tavLst>
                                        <p:tav tm="0">
                                          <p:val>
                                            <p:strVal val="#ppt_y-.1"/>
                                          </p:val>
                                        </p:tav>
                                        <p:tav tm="100000">
                                          <p:val>
                                            <p:strVal val="#ppt_y"/>
                                          </p:val>
                                        </p:tav>
                                      </p:tavLst>
                                    </p:anim>
                                  </p:childTnLst>
                                </p:cTn>
                              </p:par>
                              <p:par>
                                <p:cTn id="132" presetID="47" presetClass="entr" presetSubtype="0" fill="hold" grpId="0" nodeType="withEffect">
                                  <p:stCondLst>
                                    <p:cond delay="0"/>
                                  </p:stCondLst>
                                  <p:childTnLst>
                                    <p:set>
                                      <p:cBhvr>
                                        <p:cTn id="133" dur="1" fill="hold">
                                          <p:stCondLst>
                                            <p:cond delay="0"/>
                                          </p:stCondLst>
                                        </p:cTn>
                                        <p:tgtEl>
                                          <p:spTgt spid="33">
                                            <p:graphicEl>
                                              <a:dgm id="{D206BF6A-72A4-F84D-8493-AED22453477F}"/>
                                            </p:graphicEl>
                                          </p:spTgt>
                                        </p:tgtEl>
                                        <p:attrNameLst>
                                          <p:attrName>style.visibility</p:attrName>
                                        </p:attrNameLst>
                                      </p:cBhvr>
                                      <p:to>
                                        <p:strVal val="visible"/>
                                      </p:to>
                                    </p:set>
                                    <p:animEffect transition="in" filter="fade">
                                      <p:cBhvr>
                                        <p:cTn id="134" dur="1000"/>
                                        <p:tgtEl>
                                          <p:spTgt spid="33">
                                            <p:graphicEl>
                                              <a:dgm id="{D206BF6A-72A4-F84D-8493-AED22453477F}"/>
                                            </p:graphicEl>
                                          </p:spTgt>
                                        </p:tgtEl>
                                      </p:cBhvr>
                                    </p:animEffect>
                                    <p:anim calcmode="lin" valueType="num">
                                      <p:cBhvr>
                                        <p:cTn id="135" dur="1000" fill="hold"/>
                                        <p:tgtEl>
                                          <p:spTgt spid="33">
                                            <p:graphicEl>
                                              <a:dgm id="{D206BF6A-72A4-F84D-8493-AED22453477F}"/>
                                            </p:graphicEl>
                                          </p:spTgt>
                                        </p:tgtEl>
                                        <p:attrNameLst>
                                          <p:attrName>ppt_x</p:attrName>
                                        </p:attrNameLst>
                                      </p:cBhvr>
                                      <p:tavLst>
                                        <p:tav tm="0">
                                          <p:val>
                                            <p:strVal val="#ppt_x"/>
                                          </p:val>
                                        </p:tav>
                                        <p:tav tm="100000">
                                          <p:val>
                                            <p:strVal val="#ppt_x"/>
                                          </p:val>
                                        </p:tav>
                                      </p:tavLst>
                                    </p:anim>
                                    <p:anim calcmode="lin" valueType="num">
                                      <p:cBhvr>
                                        <p:cTn id="136" dur="1000" fill="hold"/>
                                        <p:tgtEl>
                                          <p:spTgt spid="33">
                                            <p:graphicEl>
                                              <a:dgm id="{D206BF6A-72A4-F84D-8493-AED22453477F}"/>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graphicEl>
                                              <a:dgm id="{2DF414AC-092D-E74B-8080-A83386A06157}"/>
                                            </p:graphicEl>
                                          </p:spTgt>
                                        </p:tgtEl>
                                        <p:attrNameLst>
                                          <p:attrName>style.visibility</p:attrName>
                                        </p:attrNameLst>
                                      </p:cBhvr>
                                      <p:to>
                                        <p:strVal val="visible"/>
                                      </p:to>
                                    </p:set>
                                    <p:animEffect transition="in" filter="fade">
                                      <p:cBhvr>
                                        <p:cTn id="141" dur="1000"/>
                                        <p:tgtEl>
                                          <p:spTgt spid="33">
                                            <p:graphicEl>
                                              <a:dgm id="{2DF414AC-092D-E74B-8080-A83386A06157}"/>
                                            </p:graphicEl>
                                          </p:spTgt>
                                        </p:tgtEl>
                                      </p:cBhvr>
                                    </p:animEffect>
                                    <p:anim calcmode="lin" valueType="num">
                                      <p:cBhvr>
                                        <p:cTn id="142" dur="1000" fill="hold"/>
                                        <p:tgtEl>
                                          <p:spTgt spid="33">
                                            <p:graphicEl>
                                              <a:dgm id="{2DF414AC-092D-E74B-8080-A83386A06157}"/>
                                            </p:graphicEl>
                                          </p:spTgt>
                                        </p:tgtEl>
                                        <p:attrNameLst>
                                          <p:attrName>ppt_x</p:attrName>
                                        </p:attrNameLst>
                                      </p:cBhvr>
                                      <p:tavLst>
                                        <p:tav tm="0">
                                          <p:val>
                                            <p:strVal val="#ppt_x"/>
                                          </p:val>
                                        </p:tav>
                                        <p:tav tm="100000">
                                          <p:val>
                                            <p:strVal val="#ppt_x"/>
                                          </p:val>
                                        </p:tav>
                                      </p:tavLst>
                                    </p:anim>
                                    <p:anim calcmode="lin" valueType="num">
                                      <p:cBhvr>
                                        <p:cTn id="143" dur="1000" fill="hold"/>
                                        <p:tgtEl>
                                          <p:spTgt spid="33">
                                            <p:graphicEl>
                                              <a:dgm id="{2DF414AC-092D-E74B-8080-A83386A06157}"/>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33">
                                            <p:graphicEl>
                                              <a:dgm id="{ED59EDCE-5231-7A4E-A089-2EE1A2A24632}"/>
                                            </p:graphicEl>
                                          </p:spTgt>
                                        </p:tgtEl>
                                        <p:attrNameLst>
                                          <p:attrName>style.visibility</p:attrName>
                                        </p:attrNameLst>
                                      </p:cBhvr>
                                      <p:to>
                                        <p:strVal val="visible"/>
                                      </p:to>
                                    </p:set>
                                    <p:animEffect transition="in" filter="fade">
                                      <p:cBhvr>
                                        <p:cTn id="146" dur="1000"/>
                                        <p:tgtEl>
                                          <p:spTgt spid="33">
                                            <p:graphicEl>
                                              <a:dgm id="{ED59EDCE-5231-7A4E-A089-2EE1A2A24632}"/>
                                            </p:graphicEl>
                                          </p:spTgt>
                                        </p:tgtEl>
                                      </p:cBhvr>
                                    </p:animEffect>
                                    <p:anim calcmode="lin" valueType="num">
                                      <p:cBhvr>
                                        <p:cTn id="147" dur="1000" fill="hold"/>
                                        <p:tgtEl>
                                          <p:spTgt spid="33">
                                            <p:graphicEl>
                                              <a:dgm id="{ED59EDCE-5231-7A4E-A089-2EE1A2A24632}"/>
                                            </p:graphicEl>
                                          </p:spTgt>
                                        </p:tgtEl>
                                        <p:attrNameLst>
                                          <p:attrName>ppt_x</p:attrName>
                                        </p:attrNameLst>
                                      </p:cBhvr>
                                      <p:tavLst>
                                        <p:tav tm="0">
                                          <p:val>
                                            <p:strVal val="#ppt_x"/>
                                          </p:val>
                                        </p:tav>
                                        <p:tav tm="100000">
                                          <p:val>
                                            <p:strVal val="#ppt_x"/>
                                          </p:val>
                                        </p:tav>
                                      </p:tavLst>
                                    </p:anim>
                                    <p:anim calcmode="lin" valueType="num">
                                      <p:cBhvr>
                                        <p:cTn id="148" dur="1000" fill="hold"/>
                                        <p:tgtEl>
                                          <p:spTgt spid="33">
                                            <p:graphicEl>
                                              <a:dgm id="{ED59EDCE-5231-7A4E-A089-2EE1A2A24632}"/>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graphicEl>
                                              <a:dgm id="{899B709E-F16C-47CD-9C2B-FACFFE8442FB}"/>
                                            </p:graphicEl>
                                          </p:spTgt>
                                        </p:tgtEl>
                                        <p:attrNameLst>
                                          <p:attrName>style.visibility</p:attrName>
                                        </p:attrNameLst>
                                      </p:cBhvr>
                                      <p:to>
                                        <p:strVal val="visible"/>
                                      </p:to>
                                    </p:set>
                                    <p:animEffect transition="in" filter="fade">
                                      <p:cBhvr>
                                        <p:cTn id="153" dur="1000"/>
                                        <p:tgtEl>
                                          <p:spTgt spid="33">
                                            <p:graphicEl>
                                              <a:dgm id="{899B709E-F16C-47CD-9C2B-FACFFE8442FB}"/>
                                            </p:graphicEl>
                                          </p:spTgt>
                                        </p:tgtEl>
                                      </p:cBhvr>
                                    </p:animEffect>
                                    <p:anim calcmode="lin" valueType="num">
                                      <p:cBhvr>
                                        <p:cTn id="154" dur="1000" fill="hold"/>
                                        <p:tgtEl>
                                          <p:spTgt spid="33">
                                            <p:graphicEl>
                                              <a:dgm id="{899B709E-F16C-47CD-9C2B-FACFFE8442FB}"/>
                                            </p:graphicEl>
                                          </p:spTgt>
                                        </p:tgtEl>
                                        <p:attrNameLst>
                                          <p:attrName>ppt_x</p:attrName>
                                        </p:attrNameLst>
                                      </p:cBhvr>
                                      <p:tavLst>
                                        <p:tav tm="0">
                                          <p:val>
                                            <p:strVal val="#ppt_x"/>
                                          </p:val>
                                        </p:tav>
                                        <p:tav tm="100000">
                                          <p:val>
                                            <p:strVal val="#ppt_x"/>
                                          </p:val>
                                        </p:tav>
                                      </p:tavLst>
                                    </p:anim>
                                    <p:anim calcmode="lin" valueType="num">
                                      <p:cBhvr>
                                        <p:cTn id="155" dur="1000" fill="hold"/>
                                        <p:tgtEl>
                                          <p:spTgt spid="33">
                                            <p:graphicEl>
                                              <a:dgm id="{899B709E-F16C-47CD-9C2B-FACFFE8442FB}"/>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33">
                                            <p:graphicEl>
                                              <a:dgm id="{C836E90C-72AB-4272-B4AA-19DC884C125F}"/>
                                            </p:graphicEl>
                                          </p:spTgt>
                                        </p:tgtEl>
                                        <p:attrNameLst>
                                          <p:attrName>style.visibility</p:attrName>
                                        </p:attrNameLst>
                                      </p:cBhvr>
                                      <p:to>
                                        <p:strVal val="visible"/>
                                      </p:to>
                                    </p:set>
                                    <p:animEffect transition="in" filter="fade">
                                      <p:cBhvr>
                                        <p:cTn id="158" dur="1000"/>
                                        <p:tgtEl>
                                          <p:spTgt spid="33">
                                            <p:graphicEl>
                                              <a:dgm id="{C836E90C-72AB-4272-B4AA-19DC884C125F}"/>
                                            </p:graphicEl>
                                          </p:spTgt>
                                        </p:tgtEl>
                                      </p:cBhvr>
                                    </p:animEffect>
                                    <p:anim calcmode="lin" valueType="num">
                                      <p:cBhvr>
                                        <p:cTn id="159" dur="1000" fill="hold"/>
                                        <p:tgtEl>
                                          <p:spTgt spid="33">
                                            <p:graphicEl>
                                              <a:dgm id="{C836E90C-72AB-4272-B4AA-19DC884C125F}"/>
                                            </p:graphicEl>
                                          </p:spTgt>
                                        </p:tgtEl>
                                        <p:attrNameLst>
                                          <p:attrName>ppt_x</p:attrName>
                                        </p:attrNameLst>
                                      </p:cBhvr>
                                      <p:tavLst>
                                        <p:tav tm="0">
                                          <p:val>
                                            <p:strVal val="#ppt_x"/>
                                          </p:val>
                                        </p:tav>
                                        <p:tav tm="100000">
                                          <p:val>
                                            <p:strVal val="#ppt_x"/>
                                          </p:val>
                                        </p:tav>
                                      </p:tavLst>
                                    </p:anim>
                                    <p:anim calcmode="lin" valueType="num">
                                      <p:cBhvr>
                                        <p:cTn id="160" dur="1000" fill="hold"/>
                                        <p:tgtEl>
                                          <p:spTgt spid="33">
                                            <p:graphicEl>
                                              <a:dgm id="{C836E90C-72AB-4272-B4AA-19DC884C125F}"/>
                                            </p:graphicEl>
                                          </p:spTgt>
                                        </p:tgtEl>
                                        <p:attrNameLst>
                                          <p:attrName>ppt_y</p:attrName>
                                        </p:attrNameLst>
                                      </p:cBhvr>
                                      <p:tavLst>
                                        <p:tav tm="0">
                                          <p:val>
                                            <p:strVal val="#ppt_y-.1"/>
                                          </p:val>
                                        </p:tav>
                                        <p:tav tm="100000">
                                          <p:val>
                                            <p:strVal val="#ppt_y"/>
                                          </p:val>
                                        </p:tav>
                                      </p:tavLst>
                                    </p:anim>
                                  </p:childTnLst>
                                </p:cTn>
                              </p:par>
                              <p:par>
                                <p:cTn id="161" presetID="47" presetClass="entr" presetSubtype="0" fill="hold" grpId="0" nodeType="withEffect">
                                  <p:stCondLst>
                                    <p:cond delay="0"/>
                                  </p:stCondLst>
                                  <p:childTnLst>
                                    <p:set>
                                      <p:cBhvr>
                                        <p:cTn id="162" dur="1" fill="hold">
                                          <p:stCondLst>
                                            <p:cond delay="0"/>
                                          </p:stCondLst>
                                        </p:cTn>
                                        <p:tgtEl>
                                          <p:spTgt spid="33">
                                            <p:graphicEl>
                                              <a:dgm id="{23AECD02-6290-461F-BFAD-BCC4719A2F20}"/>
                                            </p:graphicEl>
                                          </p:spTgt>
                                        </p:tgtEl>
                                        <p:attrNameLst>
                                          <p:attrName>style.visibility</p:attrName>
                                        </p:attrNameLst>
                                      </p:cBhvr>
                                      <p:to>
                                        <p:strVal val="visible"/>
                                      </p:to>
                                    </p:set>
                                    <p:animEffect transition="in" filter="fade">
                                      <p:cBhvr>
                                        <p:cTn id="163" dur="1000"/>
                                        <p:tgtEl>
                                          <p:spTgt spid="33">
                                            <p:graphicEl>
                                              <a:dgm id="{23AECD02-6290-461F-BFAD-BCC4719A2F20}"/>
                                            </p:graphicEl>
                                          </p:spTgt>
                                        </p:tgtEl>
                                      </p:cBhvr>
                                    </p:animEffect>
                                    <p:anim calcmode="lin" valueType="num">
                                      <p:cBhvr>
                                        <p:cTn id="164" dur="1000" fill="hold"/>
                                        <p:tgtEl>
                                          <p:spTgt spid="33">
                                            <p:graphicEl>
                                              <a:dgm id="{23AECD02-6290-461F-BFAD-BCC4719A2F20}"/>
                                            </p:graphicEl>
                                          </p:spTgt>
                                        </p:tgtEl>
                                        <p:attrNameLst>
                                          <p:attrName>ppt_x</p:attrName>
                                        </p:attrNameLst>
                                      </p:cBhvr>
                                      <p:tavLst>
                                        <p:tav tm="0">
                                          <p:val>
                                            <p:strVal val="#ppt_x"/>
                                          </p:val>
                                        </p:tav>
                                        <p:tav tm="100000">
                                          <p:val>
                                            <p:strVal val="#ppt_x"/>
                                          </p:val>
                                        </p:tav>
                                      </p:tavLst>
                                    </p:anim>
                                    <p:anim calcmode="lin" valueType="num">
                                      <p:cBhvr>
                                        <p:cTn id="165" dur="1000" fill="hold"/>
                                        <p:tgtEl>
                                          <p:spTgt spid="33">
                                            <p:graphicEl>
                                              <a:dgm id="{23AECD02-6290-461F-BFAD-BCC4719A2F20}"/>
                                            </p:graphic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7" presetClass="entr" presetSubtype="0" fill="hold" grpId="0" nodeType="clickEffect">
                                  <p:stCondLst>
                                    <p:cond delay="0"/>
                                  </p:stCondLst>
                                  <p:childTnLst>
                                    <p:set>
                                      <p:cBhvr>
                                        <p:cTn id="169" dur="1" fill="hold">
                                          <p:stCondLst>
                                            <p:cond delay="0"/>
                                          </p:stCondLst>
                                        </p:cTn>
                                        <p:tgtEl>
                                          <p:spTgt spid="33">
                                            <p:graphicEl>
                                              <a:dgm id="{F70D758B-CAC7-48FD-BE29-C1AB80DBAF5E}"/>
                                            </p:graphicEl>
                                          </p:spTgt>
                                        </p:tgtEl>
                                        <p:attrNameLst>
                                          <p:attrName>style.visibility</p:attrName>
                                        </p:attrNameLst>
                                      </p:cBhvr>
                                      <p:to>
                                        <p:strVal val="visible"/>
                                      </p:to>
                                    </p:set>
                                    <p:animEffect transition="in" filter="fade">
                                      <p:cBhvr>
                                        <p:cTn id="170" dur="1000"/>
                                        <p:tgtEl>
                                          <p:spTgt spid="33">
                                            <p:graphicEl>
                                              <a:dgm id="{F70D758B-CAC7-48FD-BE29-C1AB80DBAF5E}"/>
                                            </p:graphicEl>
                                          </p:spTgt>
                                        </p:tgtEl>
                                      </p:cBhvr>
                                    </p:animEffect>
                                    <p:anim calcmode="lin" valueType="num">
                                      <p:cBhvr>
                                        <p:cTn id="171" dur="1000" fill="hold"/>
                                        <p:tgtEl>
                                          <p:spTgt spid="33">
                                            <p:graphicEl>
                                              <a:dgm id="{F70D758B-CAC7-48FD-BE29-C1AB80DBAF5E}"/>
                                            </p:graphicEl>
                                          </p:spTgt>
                                        </p:tgtEl>
                                        <p:attrNameLst>
                                          <p:attrName>ppt_x</p:attrName>
                                        </p:attrNameLst>
                                      </p:cBhvr>
                                      <p:tavLst>
                                        <p:tav tm="0">
                                          <p:val>
                                            <p:strVal val="#ppt_x"/>
                                          </p:val>
                                        </p:tav>
                                        <p:tav tm="100000">
                                          <p:val>
                                            <p:strVal val="#ppt_x"/>
                                          </p:val>
                                        </p:tav>
                                      </p:tavLst>
                                    </p:anim>
                                    <p:anim calcmode="lin" valueType="num">
                                      <p:cBhvr>
                                        <p:cTn id="172" dur="1000" fill="hold"/>
                                        <p:tgtEl>
                                          <p:spTgt spid="33">
                                            <p:graphicEl>
                                              <a:dgm id="{F70D758B-CAC7-48FD-BE29-C1AB80DBAF5E}"/>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33">
                                            <p:graphicEl>
                                              <a:dgm id="{2906491A-1A89-412F-99F8-172CA22074D4}"/>
                                            </p:graphicEl>
                                          </p:spTgt>
                                        </p:tgtEl>
                                        <p:attrNameLst>
                                          <p:attrName>style.visibility</p:attrName>
                                        </p:attrNameLst>
                                      </p:cBhvr>
                                      <p:to>
                                        <p:strVal val="visible"/>
                                      </p:to>
                                    </p:set>
                                    <p:animEffect transition="in" filter="fade">
                                      <p:cBhvr>
                                        <p:cTn id="175" dur="1000"/>
                                        <p:tgtEl>
                                          <p:spTgt spid="33">
                                            <p:graphicEl>
                                              <a:dgm id="{2906491A-1A89-412F-99F8-172CA22074D4}"/>
                                            </p:graphicEl>
                                          </p:spTgt>
                                        </p:tgtEl>
                                      </p:cBhvr>
                                    </p:animEffect>
                                    <p:anim calcmode="lin" valueType="num">
                                      <p:cBhvr>
                                        <p:cTn id="176" dur="1000" fill="hold"/>
                                        <p:tgtEl>
                                          <p:spTgt spid="33">
                                            <p:graphicEl>
                                              <a:dgm id="{2906491A-1A89-412F-99F8-172CA22074D4}"/>
                                            </p:graphicEl>
                                          </p:spTgt>
                                        </p:tgtEl>
                                        <p:attrNameLst>
                                          <p:attrName>ppt_x</p:attrName>
                                        </p:attrNameLst>
                                      </p:cBhvr>
                                      <p:tavLst>
                                        <p:tav tm="0">
                                          <p:val>
                                            <p:strVal val="#ppt_x"/>
                                          </p:val>
                                        </p:tav>
                                        <p:tav tm="100000">
                                          <p:val>
                                            <p:strVal val="#ppt_x"/>
                                          </p:val>
                                        </p:tav>
                                      </p:tavLst>
                                    </p:anim>
                                    <p:anim calcmode="lin" valueType="num">
                                      <p:cBhvr>
                                        <p:cTn id="177" dur="1000" fill="hold"/>
                                        <p:tgtEl>
                                          <p:spTgt spid="33">
                                            <p:graphicEl>
                                              <a:dgm id="{2906491A-1A89-412F-99F8-172CA22074D4}"/>
                                            </p:graphicEl>
                                          </p:spTgt>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33">
                                            <p:graphicEl>
                                              <a:dgm id="{41B74BF7-6E58-3B42-B3BD-C9D30DAF3A29}"/>
                                            </p:graphicEl>
                                          </p:spTgt>
                                        </p:tgtEl>
                                        <p:attrNameLst>
                                          <p:attrName>style.visibility</p:attrName>
                                        </p:attrNameLst>
                                      </p:cBhvr>
                                      <p:to>
                                        <p:strVal val="visible"/>
                                      </p:to>
                                    </p:set>
                                    <p:animEffect transition="in" filter="fade">
                                      <p:cBhvr>
                                        <p:cTn id="180" dur="1000"/>
                                        <p:tgtEl>
                                          <p:spTgt spid="33">
                                            <p:graphicEl>
                                              <a:dgm id="{41B74BF7-6E58-3B42-B3BD-C9D30DAF3A29}"/>
                                            </p:graphicEl>
                                          </p:spTgt>
                                        </p:tgtEl>
                                      </p:cBhvr>
                                    </p:animEffect>
                                    <p:anim calcmode="lin" valueType="num">
                                      <p:cBhvr>
                                        <p:cTn id="181" dur="1000" fill="hold"/>
                                        <p:tgtEl>
                                          <p:spTgt spid="33">
                                            <p:graphicEl>
                                              <a:dgm id="{41B74BF7-6E58-3B42-B3BD-C9D30DAF3A29}"/>
                                            </p:graphicEl>
                                          </p:spTgt>
                                        </p:tgtEl>
                                        <p:attrNameLst>
                                          <p:attrName>ppt_x</p:attrName>
                                        </p:attrNameLst>
                                      </p:cBhvr>
                                      <p:tavLst>
                                        <p:tav tm="0">
                                          <p:val>
                                            <p:strVal val="#ppt_x"/>
                                          </p:val>
                                        </p:tav>
                                        <p:tav tm="100000">
                                          <p:val>
                                            <p:strVal val="#ppt_x"/>
                                          </p:val>
                                        </p:tav>
                                      </p:tavLst>
                                    </p:anim>
                                    <p:anim calcmode="lin" valueType="num">
                                      <p:cBhvr>
                                        <p:cTn id="182" dur="1000" fill="hold"/>
                                        <p:tgtEl>
                                          <p:spTgt spid="33">
                                            <p:graphicEl>
                                              <a:dgm id="{41B74BF7-6E58-3B42-B3BD-C9D30DAF3A29}"/>
                                            </p:graphicEl>
                                          </p:spTgt>
                                        </p:tgtEl>
                                        <p:attrNameLst>
                                          <p:attrName>ppt_y</p:attrName>
                                        </p:attrNameLst>
                                      </p:cBhvr>
                                      <p:tavLst>
                                        <p:tav tm="0">
                                          <p:val>
                                            <p:strVal val="#ppt_y-.1"/>
                                          </p:val>
                                        </p:tav>
                                        <p:tav tm="100000">
                                          <p:val>
                                            <p:strVal val="#ppt_y"/>
                                          </p:val>
                                        </p:tav>
                                      </p:tavLst>
                                    </p:anim>
                                  </p:childTnLst>
                                </p:cTn>
                              </p:par>
                              <p:par>
                                <p:cTn id="183" presetID="47" presetClass="entr" presetSubtype="0" fill="hold" grpId="0" nodeType="withEffect">
                                  <p:stCondLst>
                                    <p:cond delay="0"/>
                                  </p:stCondLst>
                                  <p:childTnLst>
                                    <p:set>
                                      <p:cBhvr>
                                        <p:cTn id="184" dur="1" fill="hold">
                                          <p:stCondLst>
                                            <p:cond delay="0"/>
                                          </p:stCondLst>
                                        </p:cTn>
                                        <p:tgtEl>
                                          <p:spTgt spid="33">
                                            <p:graphicEl>
                                              <a:dgm id="{67B71CF3-1FD7-BD4E-AEC5-F4A90AEA535E}"/>
                                            </p:graphicEl>
                                          </p:spTgt>
                                        </p:tgtEl>
                                        <p:attrNameLst>
                                          <p:attrName>style.visibility</p:attrName>
                                        </p:attrNameLst>
                                      </p:cBhvr>
                                      <p:to>
                                        <p:strVal val="visible"/>
                                      </p:to>
                                    </p:set>
                                    <p:animEffect transition="in" filter="fade">
                                      <p:cBhvr>
                                        <p:cTn id="185" dur="1000"/>
                                        <p:tgtEl>
                                          <p:spTgt spid="33">
                                            <p:graphicEl>
                                              <a:dgm id="{67B71CF3-1FD7-BD4E-AEC5-F4A90AEA535E}"/>
                                            </p:graphicEl>
                                          </p:spTgt>
                                        </p:tgtEl>
                                      </p:cBhvr>
                                    </p:animEffect>
                                    <p:anim calcmode="lin" valueType="num">
                                      <p:cBhvr>
                                        <p:cTn id="186" dur="1000" fill="hold"/>
                                        <p:tgtEl>
                                          <p:spTgt spid="33">
                                            <p:graphicEl>
                                              <a:dgm id="{67B71CF3-1FD7-BD4E-AEC5-F4A90AEA535E}"/>
                                            </p:graphicEl>
                                          </p:spTgt>
                                        </p:tgtEl>
                                        <p:attrNameLst>
                                          <p:attrName>ppt_x</p:attrName>
                                        </p:attrNameLst>
                                      </p:cBhvr>
                                      <p:tavLst>
                                        <p:tav tm="0">
                                          <p:val>
                                            <p:strVal val="#ppt_x"/>
                                          </p:val>
                                        </p:tav>
                                        <p:tav tm="100000">
                                          <p:val>
                                            <p:strVal val="#ppt_x"/>
                                          </p:val>
                                        </p:tav>
                                      </p:tavLst>
                                    </p:anim>
                                    <p:anim calcmode="lin" valueType="num">
                                      <p:cBhvr>
                                        <p:cTn id="187" dur="1000" fill="hold"/>
                                        <p:tgtEl>
                                          <p:spTgt spid="33">
                                            <p:graphicEl>
                                              <a:dgm id="{67B71CF3-1FD7-BD4E-AEC5-F4A90AEA535E}"/>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33">
                                            <p:graphicEl>
                                              <a:dgm id="{43438574-B57B-4E30-B219-C9E3DBB14CC3}"/>
                                            </p:graphicEl>
                                          </p:spTgt>
                                        </p:tgtEl>
                                        <p:attrNameLst>
                                          <p:attrName>style.visibility</p:attrName>
                                        </p:attrNameLst>
                                      </p:cBhvr>
                                      <p:to>
                                        <p:strVal val="visible"/>
                                      </p:to>
                                    </p:set>
                                    <p:animEffect transition="in" filter="fade">
                                      <p:cBhvr>
                                        <p:cTn id="190" dur="1000"/>
                                        <p:tgtEl>
                                          <p:spTgt spid="33">
                                            <p:graphicEl>
                                              <a:dgm id="{43438574-B57B-4E30-B219-C9E3DBB14CC3}"/>
                                            </p:graphicEl>
                                          </p:spTgt>
                                        </p:tgtEl>
                                      </p:cBhvr>
                                    </p:animEffect>
                                    <p:anim calcmode="lin" valueType="num">
                                      <p:cBhvr>
                                        <p:cTn id="191" dur="1000" fill="hold"/>
                                        <p:tgtEl>
                                          <p:spTgt spid="33">
                                            <p:graphicEl>
                                              <a:dgm id="{43438574-B57B-4E30-B219-C9E3DBB14CC3}"/>
                                            </p:graphicEl>
                                          </p:spTgt>
                                        </p:tgtEl>
                                        <p:attrNameLst>
                                          <p:attrName>ppt_x</p:attrName>
                                        </p:attrNameLst>
                                      </p:cBhvr>
                                      <p:tavLst>
                                        <p:tav tm="0">
                                          <p:val>
                                            <p:strVal val="#ppt_x"/>
                                          </p:val>
                                        </p:tav>
                                        <p:tav tm="100000">
                                          <p:val>
                                            <p:strVal val="#ppt_x"/>
                                          </p:val>
                                        </p:tav>
                                      </p:tavLst>
                                    </p:anim>
                                    <p:anim calcmode="lin" valueType="num">
                                      <p:cBhvr>
                                        <p:cTn id="192" dur="1000" fill="hold"/>
                                        <p:tgtEl>
                                          <p:spTgt spid="33">
                                            <p:graphicEl>
                                              <a:dgm id="{43438574-B57B-4E30-B219-C9E3DBB14CC3}"/>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33">
                                            <p:graphicEl>
                                              <a:dgm id="{783CB819-4140-4ADE-A35D-706DF8828BE1}"/>
                                            </p:graphicEl>
                                          </p:spTgt>
                                        </p:tgtEl>
                                        <p:attrNameLst>
                                          <p:attrName>style.visibility</p:attrName>
                                        </p:attrNameLst>
                                      </p:cBhvr>
                                      <p:to>
                                        <p:strVal val="visible"/>
                                      </p:to>
                                    </p:set>
                                    <p:animEffect transition="in" filter="fade">
                                      <p:cBhvr>
                                        <p:cTn id="195" dur="1000"/>
                                        <p:tgtEl>
                                          <p:spTgt spid="33">
                                            <p:graphicEl>
                                              <a:dgm id="{783CB819-4140-4ADE-A35D-706DF8828BE1}"/>
                                            </p:graphicEl>
                                          </p:spTgt>
                                        </p:tgtEl>
                                      </p:cBhvr>
                                    </p:animEffect>
                                    <p:anim calcmode="lin" valueType="num">
                                      <p:cBhvr>
                                        <p:cTn id="196" dur="1000" fill="hold"/>
                                        <p:tgtEl>
                                          <p:spTgt spid="33">
                                            <p:graphicEl>
                                              <a:dgm id="{783CB819-4140-4ADE-A35D-706DF8828BE1}"/>
                                            </p:graphicEl>
                                          </p:spTgt>
                                        </p:tgtEl>
                                        <p:attrNameLst>
                                          <p:attrName>ppt_x</p:attrName>
                                        </p:attrNameLst>
                                      </p:cBhvr>
                                      <p:tavLst>
                                        <p:tav tm="0">
                                          <p:val>
                                            <p:strVal val="#ppt_x"/>
                                          </p:val>
                                        </p:tav>
                                        <p:tav tm="100000">
                                          <p:val>
                                            <p:strVal val="#ppt_x"/>
                                          </p:val>
                                        </p:tav>
                                      </p:tavLst>
                                    </p:anim>
                                    <p:anim calcmode="lin" valueType="num">
                                      <p:cBhvr>
                                        <p:cTn id="197" dur="1000" fill="hold"/>
                                        <p:tgtEl>
                                          <p:spTgt spid="33">
                                            <p:graphicEl>
                                              <a:dgm id="{783CB819-4140-4ADE-A35D-706DF8828BE1}"/>
                                            </p:graphicEl>
                                          </p:spTgt>
                                        </p:tgtEl>
                                        <p:attrNameLst>
                                          <p:attrName>ppt_y</p:attrName>
                                        </p:attrNameLst>
                                      </p:cBhvr>
                                      <p:tavLst>
                                        <p:tav tm="0">
                                          <p:val>
                                            <p:strVal val="#ppt_y-.1"/>
                                          </p:val>
                                        </p:tav>
                                        <p:tav tm="100000">
                                          <p:val>
                                            <p:strVal val="#ppt_y"/>
                                          </p:val>
                                        </p:tav>
                                      </p:tavLst>
                                    </p:anim>
                                  </p:childTnLst>
                                </p:cTn>
                              </p:par>
                              <p:par>
                                <p:cTn id="198" presetID="47" presetClass="entr" presetSubtype="0" fill="hold" grpId="0" nodeType="withEffect">
                                  <p:stCondLst>
                                    <p:cond delay="0"/>
                                  </p:stCondLst>
                                  <p:childTnLst>
                                    <p:set>
                                      <p:cBhvr>
                                        <p:cTn id="199" dur="1" fill="hold">
                                          <p:stCondLst>
                                            <p:cond delay="0"/>
                                          </p:stCondLst>
                                        </p:cTn>
                                        <p:tgtEl>
                                          <p:spTgt spid="33">
                                            <p:graphicEl>
                                              <a:dgm id="{023CD481-4D9C-41D7-89D4-EAABD9E6167A}"/>
                                            </p:graphicEl>
                                          </p:spTgt>
                                        </p:tgtEl>
                                        <p:attrNameLst>
                                          <p:attrName>style.visibility</p:attrName>
                                        </p:attrNameLst>
                                      </p:cBhvr>
                                      <p:to>
                                        <p:strVal val="visible"/>
                                      </p:to>
                                    </p:set>
                                    <p:animEffect transition="in" filter="fade">
                                      <p:cBhvr>
                                        <p:cTn id="200" dur="1000"/>
                                        <p:tgtEl>
                                          <p:spTgt spid="33">
                                            <p:graphicEl>
                                              <a:dgm id="{023CD481-4D9C-41D7-89D4-EAABD9E6167A}"/>
                                            </p:graphicEl>
                                          </p:spTgt>
                                        </p:tgtEl>
                                      </p:cBhvr>
                                    </p:animEffect>
                                    <p:anim calcmode="lin" valueType="num">
                                      <p:cBhvr>
                                        <p:cTn id="201" dur="1000" fill="hold"/>
                                        <p:tgtEl>
                                          <p:spTgt spid="33">
                                            <p:graphicEl>
                                              <a:dgm id="{023CD481-4D9C-41D7-89D4-EAABD9E6167A}"/>
                                            </p:graphicEl>
                                          </p:spTgt>
                                        </p:tgtEl>
                                        <p:attrNameLst>
                                          <p:attrName>ppt_x</p:attrName>
                                        </p:attrNameLst>
                                      </p:cBhvr>
                                      <p:tavLst>
                                        <p:tav tm="0">
                                          <p:val>
                                            <p:strVal val="#ppt_x"/>
                                          </p:val>
                                        </p:tav>
                                        <p:tav tm="100000">
                                          <p:val>
                                            <p:strVal val="#ppt_x"/>
                                          </p:val>
                                        </p:tav>
                                      </p:tavLst>
                                    </p:anim>
                                    <p:anim calcmode="lin" valueType="num">
                                      <p:cBhvr>
                                        <p:cTn id="202" dur="1000" fill="hold"/>
                                        <p:tgtEl>
                                          <p:spTgt spid="33">
                                            <p:graphicEl>
                                              <a:dgm id="{023CD481-4D9C-41D7-89D4-EAABD9E6167A}"/>
                                            </p:graphicEl>
                                          </p:spTgt>
                                        </p:tgtEl>
                                        <p:attrNameLst>
                                          <p:attrName>ppt_y</p:attrName>
                                        </p:attrNameLst>
                                      </p:cBhvr>
                                      <p:tavLst>
                                        <p:tav tm="0">
                                          <p:val>
                                            <p:strVal val="#ppt_y-.1"/>
                                          </p:val>
                                        </p:tav>
                                        <p:tav tm="100000">
                                          <p:val>
                                            <p:strVal val="#ppt_y"/>
                                          </p:val>
                                        </p:tav>
                                      </p:tavLst>
                                    </p:anim>
                                  </p:childTnLst>
                                </p:cTn>
                              </p:par>
                              <p:par>
                                <p:cTn id="203" presetID="47" presetClass="entr" presetSubtype="0" fill="hold" grpId="0" nodeType="withEffect">
                                  <p:stCondLst>
                                    <p:cond delay="0"/>
                                  </p:stCondLst>
                                  <p:childTnLst>
                                    <p:set>
                                      <p:cBhvr>
                                        <p:cTn id="204" dur="1" fill="hold">
                                          <p:stCondLst>
                                            <p:cond delay="0"/>
                                          </p:stCondLst>
                                        </p:cTn>
                                        <p:tgtEl>
                                          <p:spTgt spid="33">
                                            <p:graphicEl>
                                              <a:dgm id="{1BCDDC43-B9BB-4F33-9757-FF0A01EEC739}"/>
                                            </p:graphicEl>
                                          </p:spTgt>
                                        </p:tgtEl>
                                        <p:attrNameLst>
                                          <p:attrName>style.visibility</p:attrName>
                                        </p:attrNameLst>
                                      </p:cBhvr>
                                      <p:to>
                                        <p:strVal val="visible"/>
                                      </p:to>
                                    </p:set>
                                    <p:animEffect transition="in" filter="fade">
                                      <p:cBhvr>
                                        <p:cTn id="205" dur="1000"/>
                                        <p:tgtEl>
                                          <p:spTgt spid="33">
                                            <p:graphicEl>
                                              <a:dgm id="{1BCDDC43-B9BB-4F33-9757-FF0A01EEC739}"/>
                                            </p:graphicEl>
                                          </p:spTgt>
                                        </p:tgtEl>
                                      </p:cBhvr>
                                    </p:animEffect>
                                    <p:anim calcmode="lin" valueType="num">
                                      <p:cBhvr>
                                        <p:cTn id="206" dur="1000" fill="hold"/>
                                        <p:tgtEl>
                                          <p:spTgt spid="33">
                                            <p:graphicEl>
                                              <a:dgm id="{1BCDDC43-B9BB-4F33-9757-FF0A01EEC739}"/>
                                            </p:graphicEl>
                                          </p:spTgt>
                                        </p:tgtEl>
                                        <p:attrNameLst>
                                          <p:attrName>ppt_x</p:attrName>
                                        </p:attrNameLst>
                                      </p:cBhvr>
                                      <p:tavLst>
                                        <p:tav tm="0">
                                          <p:val>
                                            <p:strVal val="#ppt_x"/>
                                          </p:val>
                                        </p:tav>
                                        <p:tav tm="100000">
                                          <p:val>
                                            <p:strVal val="#ppt_x"/>
                                          </p:val>
                                        </p:tav>
                                      </p:tavLst>
                                    </p:anim>
                                    <p:anim calcmode="lin" valueType="num">
                                      <p:cBhvr>
                                        <p:cTn id="207" dur="1000" fill="hold"/>
                                        <p:tgtEl>
                                          <p:spTgt spid="33">
                                            <p:graphicEl>
                                              <a:dgm id="{1BCDDC43-B9BB-4F33-9757-FF0A01EEC739}"/>
                                            </p:graphicEl>
                                          </p:spTgt>
                                        </p:tgtEl>
                                        <p:attrNameLst>
                                          <p:attrName>ppt_y</p:attrName>
                                        </p:attrNameLst>
                                      </p:cBhvr>
                                      <p:tavLst>
                                        <p:tav tm="0">
                                          <p:val>
                                            <p:strVal val="#ppt_y-.1"/>
                                          </p:val>
                                        </p:tav>
                                        <p:tav tm="100000">
                                          <p:val>
                                            <p:strVal val="#ppt_y"/>
                                          </p:val>
                                        </p:tav>
                                      </p:tavLst>
                                    </p:anim>
                                  </p:childTnLst>
                                </p:cTn>
                              </p:par>
                              <p:par>
                                <p:cTn id="208" presetID="47" presetClass="entr" presetSubtype="0" fill="hold" grpId="0" nodeType="withEffect">
                                  <p:stCondLst>
                                    <p:cond delay="0"/>
                                  </p:stCondLst>
                                  <p:childTnLst>
                                    <p:set>
                                      <p:cBhvr>
                                        <p:cTn id="209" dur="1" fill="hold">
                                          <p:stCondLst>
                                            <p:cond delay="0"/>
                                          </p:stCondLst>
                                        </p:cTn>
                                        <p:tgtEl>
                                          <p:spTgt spid="33">
                                            <p:graphicEl>
                                              <a:dgm id="{F1DB478B-E346-4020-9FFE-186F970F9D6E}"/>
                                            </p:graphicEl>
                                          </p:spTgt>
                                        </p:tgtEl>
                                        <p:attrNameLst>
                                          <p:attrName>style.visibility</p:attrName>
                                        </p:attrNameLst>
                                      </p:cBhvr>
                                      <p:to>
                                        <p:strVal val="visible"/>
                                      </p:to>
                                    </p:set>
                                    <p:animEffect transition="in" filter="fade">
                                      <p:cBhvr>
                                        <p:cTn id="210" dur="1000"/>
                                        <p:tgtEl>
                                          <p:spTgt spid="33">
                                            <p:graphicEl>
                                              <a:dgm id="{F1DB478B-E346-4020-9FFE-186F970F9D6E}"/>
                                            </p:graphicEl>
                                          </p:spTgt>
                                        </p:tgtEl>
                                      </p:cBhvr>
                                    </p:animEffect>
                                    <p:anim calcmode="lin" valueType="num">
                                      <p:cBhvr>
                                        <p:cTn id="211" dur="1000" fill="hold"/>
                                        <p:tgtEl>
                                          <p:spTgt spid="33">
                                            <p:graphicEl>
                                              <a:dgm id="{F1DB478B-E346-4020-9FFE-186F970F9D6E}"/>
                                            </p:graphicEl>
                                          </p:spTgt>
                                        </p:tgtEl>
                                        <p:attrNameLst>
                                          <p:attrName>ppt_x</p:attrName>
                                        </p:attrNameLst>
                                      </p:cBhvr>
                                      <p:tavLst>
                                        <p:tav tm="0">
                                          <p:val>
                                            <p:strVal val="#ppt_x"/>
                                          </p:val>
                                        </p:tav>
                                        <p:tav tm="100000">
                                          <p:val>
                                            <p:strVal val="#ppt_x"/>
                                          </p:val>
                                        </p:tav>
                                      </p:tavLst>
                                    </p:anim>
                                    <p:anim calcmode="lin" valueType="num">
                                      <p:cBhvr>
                                        <p:cTn id="212" dur="1000" fill="hold"/>
                                        <p:tgtEl>
                                          <p:spTgt spid="33">
                                            <p:graphicEl>
                                              <a:dgm id="{F1DB478B-E346-4020-9FFE-186F970F9D6E}"/>
                                            </p:graphicEl>
                                          </p:spTgt>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33">
                                            <p:graphicEl>
                                              <a:dgm id="{3308099F-522F-A54E-B5CB-A107B7E4D593}"/>
                                            </p:graphicEl>
                                          </p:spTgt>
                                        </p:tgtEl>
                                        <p:attrNameLst>
                                          <p:attrName>style.visibility</p:attrName>
                                        </p:attrNameLst>
                                      </p:cBhvr>
                                      <p:to>
                                        <p:strVal val="visible"/>
                                      </p:to>
                                    </p:set>
                                    <p:animEffect transition="in" filter="fade">
                                      <p:cBhvr>
                                        <p:cTn id="215" dur="1000"/>
                                        <p:tgtEl>
                                          <p:spTgt spid="33">
                                            <p:graphicEl>
                                              <a:dgm id="{3308099F-522F-A54E-B5CB-A107B7E4D593}"/>
                                            </p:graphicEl>
                                          </p:spTgt>
                                        </p:tgtEl>
                                      </p:cBhvr>
                                    </p:animEffect>
                                    <p:anim calcmode="lin" valueType="num">
                                      <p:cBhvr>
                                        <p:cTn id="216" dur="1000" fill="hold"/>
                                        <p:tgtEl>
                                          <p:spTgt spid="33">
                                            <p:graphicEl>
                                              <a:dgm id="{3308099F-522F-A54E-B5CB-A107B7E4D593}"/>
                                            </p:graphicEl>
                                          </p:spTgt>
                                        </p:tgtEl>
                                        <p:attrNameLst>
                                          <p:attrName>ppt_x</p:attrName>
                                        </p:attrNameLst>
                                      </p:cBhvr>
                                      <p:tavLst>
                                        <p:tav tm="0">
                                          <p:val>
                                            <p:strVal val="#ppt_x"/>
                                          </p:val>
                                        </p:tav>
                                        <p:tav tm="100000">
                                          <p:val>
                                            <p:strVal val="#ppt_x"/>
                                          </p:val>
                                        </p:tav>
                                      </p:tavLst>
                                    </p:anim>
                                    <p:anim calcmode="lin" valueType="num">
                                      <p:cBhvr>
                                        <p:cTn id="217" dur="1000" fill="hold"/>
                                        <p:tgtEl>
                                          <p:spTgt spid="33">
                                            <p:graphicEl>
                                              <a:dgm id="{3308099F-522F-A54E-B5CB-A107B7E4D593}"/>
                                            </p:graphicEl>
                                          </p:spTgt>
                                        </p:tgtEl>
                                        <p:attrNameLst>
                                          <p:attrName>ppt_y</p:attrName>
                                        </p:attrNameLst>
                                      </p:cBhvr>
                                      <p:tavLst>
                                        <p:tav tm="0">
                                          <p:val>
                                            <p:strVal val="#ppt_y-.1"/>
                                          </p:val>
                                        </p:tav>
                                        <p:tav tm="100000">
                                          <p:val>
                                            <p:strVal val="#ppt_y"/>
                                          </p:val>
                                        </p:tav>
                                      </p:tavLst>
                                    </p:anim>
                                  </p:childTnLst>
                                </p:cTn>
                              </p:par>
                              <p:par>
                                <p:cTn id="218" presetID="47" presetClass="entr" presetSubtype="0" fill="hold" grpId="0" nodeType="withEffect">
                                  <p:stCondLst>
                                    <p:cond delay="0"/>
                                  </p:stCondLst>
                                  <p:childTnLst>
                                    <p:set>
                                      <p:cBhvr>
                                        <p:cTn id="219" dur="1" fill="hold">
                                          <p:stCondLst>
                                            <p:cond delay="0"/>
                                          </p:stCondLst>
                                        </p:cTn>
                                        <p:tgtEl>
                                          <p:spTgt spid="33">
                                            <p:graphicEl>
                                              <a:dgm id="{D97C2F45-7986-4E6A-944E-241E75496FDE}"/>
                                            </p:graphicEl>
                                          </p:spTgt>
                                        </p:tgtEl>
                                        <p:attrNameLst>
                                          <p:attrName>style.visibility</p:attrName>
                                        </p:attrNameLst>
                                      </p:cBhvr>
                                      <p:to>
                                        <p:strVal val="visible"/>
                                      </p:to>
                                    </p:set>
                                    <p:animEffect transition="in" filter="fade">
                                      <p:cBhvr>
                                        <p:cTn id="220" dur="1000"/>
                                        <p:tgtEl>
                                          <p:spTgt spid="33">
                                            <p:graphicEl>
                                              <a:dgm id="{D97C2F45-7986-4E6A-944E-241E75496FDE}"/>
                                            </p:graphicEl>
                                          </p:spTgt>
                                        </p:tgtEl>
                                      </p:cBhvr>
                                    </p:animEffect>
                                    <p:anim calcmode="lin" valueType="num">
                                      <p:cBhvr>
                                        <p:cTn id="221" dur="1000" fill="hold"/>
                                        <p:tgtEl>
                                          <p:spTgt spid="33">
                                            <p:graphicEl>
                                              <a:dgm id="{D97C2F45-7986-4E6A-944E-241E75496FDE}"/>
                                            </p:graphicEl>
                                          </p:spTgt>
                                        </p:tgtEl>
                                        <p:attrNameLst>
                                          <p:attrName>ppt_x</p:attrName>
                                        </p:attrNameLst>
                                      </p:cBhvr>
                                      <p:tavLst>
                                        <p:tav tm="0">
                                          <p:val>
                                            <p:strVal val="#ppt_x"/>
                                          </p:val>
                                        </p:tav>
                                        <p:tav tm="100000">
                                          <p:val>
                                            <p:strVal val="#ppt_x"/>
                                          </p:val>
                                        </p:tav>
                                      </p:tavLst>
                                    </p:anim>
                                    <p:anim calcmode="lin" valueType="num">
                                      <p:cBhvr>
                                        <p:cTn id="222" dur="1000" fill="hold"/>
                                        <p:tgtEl>
                                          <p:spTgt spid="33">
                                            <p:graphicEl>
                                              <a:dgm id="{D97C2F45-7986-4E6A-944E-241E75496FDE}"/>
                                            </p:graphicEl>
                                          </p:spTgt>
                                        </p:tgtEl>
                                        <p:attrNameLst>
                                          <p:attrName>ppt_y</p:attrName>
                                        </p:attrNameLst>
                                      </p:cBhvr>
                                      <p:tavLst>
                                        <p:tav tm="0">
                                          <p:val>
                                            <p:strVal val="#ppt_y-.1"/>
                                          </p:val>
                                        </p:tav>
                                        <p:tav tm="100000">
                                          <p:val>
                                            <p:strVal val="#ppt_y"/>
                                          </p:val>
                                        </p:tav>
                                      </p:tavLst>
                                    </p:anim>
                                  </p:childTnLst>
                                </p:cTn>
                              </p:par>
                              <p:par>
                                <p:cTn id="223" presetID="47" presetClass="entr" presetSubtype="0" fill="hold" grpId="0" nodeType="withEffect">
                                  <p:stCondLst>
                                    <p:cond delay="0"/>
                                  </p:stCondLst>
                                  <p:childTnLst>
                                    <p:set>
                                      <p:cBhvr>
                                        <p:cTn id="224" dur="1" fill="hold">
                                          <p:stCondLst>
                                            <p:cond delay="0"/>
                                          </p:stCondLst>
                                        </p:cTn>
                                        <p:tgtEl>
                                          <p:spTgt spid="33">
                                            <p:graphicEl>
                                              <a:dgm id="{32B534C2-8E99-4EA6-AE1A-43782685005F}"/>
                                            </p:graphicEl>
                                          </p:spTgt>
                                        </p:tgtEl>
                                        <p:attrNameLst>
                                          <p:attrName>style.visibility</p:attrName>
                                        </p:attrNameLst>
                                      </p:cBhvr>
                                      <p:to>
                                        <p:strVal val="visible"/>
                                      </p:to>
                                    </p:set>
                                    <p:animEffect transition="in" filter="fade">
                                      <p:cBhvr>
                                        <p:cTn id="225" dur="1000"/>
                                        <p:tgtEl>
                                          <p:spTgt spid="33">
                                            <p:graphicEl>
                                              <a:dgm id="{32B534C2-8E99-4EA6-AE1A-43782685005F}"/>
                                            </p:graphicEl>
                                          </p:spTgt>
                                        </p:tgtEl>
                                      </p:cBhvr>
                                    </p:animEffect>
                                    <p:anim calcmode="lin" valueType="num">
                                      <p:cBhvr>
                                        <p:cTn id="226" dur="1000" fill="hold"/>
                                        <p:tgtEl>
                                          <p:spTgt spid="33">
                                            <p:graphicEl>
                                              <a:dgm id="{32B534C2-8E99-4EA6-AE1A-43782685005F}"/>
                                            </p:graphicEl>
                                          </p:spTgt>
                                        </p:tgtEl>
                                        <p:attrNameLst>
                                          <p:attrName>ppt_x</p:attrName>
                                        </p:attrNameLst>
                                      </p:cBhvr>
                                      <p:tavLst>
                                        <p:tav tm="0">
                                          <p:val>
                                            <p:strVal val="#ppt_x"/>
                                          </p:val>
                                        </p:tav>
                                        <p:tav tm="100000">
                                          <p:val>
                                            <p:strVal val="#ppt_x"/>
                                          </p:val>
                                        </p:tav>
                                      </p:tavLst>
                                    </p:anim>
                                    <p:anim calcmode="lin" valueType="num">
                                      <p:cBhvr>
                                        <p:cTn id="227" dur="1000" fill="hold"/>
                                        <p:tgtEl>
                                          <p:spTgt spid="33">
                                            <p:graphicEl>
                                              <a:dgm id="{32B534C2-8E99-4EA6-AE1A-43782685005F}"/>
                                            </p:graphicEl>
                                          </p:spTgt>
                                        </p:tgtEl>
                                        <p:attrNameLst>
                                          <p:attrName>ppt_y</p:attrName>
                                        </p:attrNameLst>
                                      </p:cBhvr>
                                      <p:tavLst>
                                        <p:tav tm="0">
                                          <p:val>
                                            <p:strVal val="#ppt_y-.1"/>
                                          </p:val>
                                        </p:tav>
                                        <p:tav tm="100000">
                                          <p:val>
                                            <p:strVal val="#ppt_y"/>
                                          </p:val>
                                        </p:tav>
                                      </p:tavLst>
                                    </p:anim>
                                  </p:childTnLst>
                                </p:cTn>
                              </p:par>
                              <p:par>
                                <p:cTn id="228" presetID="47" presetClass="entr" presetSubtype="0" fill="hold" grpId="0" nodeType="withEffect">
                                  <p:stCondLst>
                                    <p:cond delay="0"/>
                                  </p:stCondLst>
                                  <p:childTnLst>
                                    <p:set>
                                      <p:cBhvr>
                                        <p:cTn id="229" dur="1" fill="hold">
                                          <p:stCondLst>
                                            <p:cond delay="0"/>
                                          </p:stCondLst>
                                        </p:cTn>
                                        <p:tgtEl>
                                          <p:spTgt spid="33">
                                            <p:graphicEl>
                                              <a:dgm id="{0E7318CB-BE94-4393-90F3-37FA35893EB3}"/>
                                            </p:graphicEl>
                                          </p:spTgt>
                                        </p:tgtEl>
                                        <p:attrNameLst>
                                          <p:attrName>style.visibility</p:attrName>
                                        </p:attrNameLst>
                                      </p:cBhvr>
                                      <p:to>
                                        <p:strVal val="visible"/>
                                      </p:to>
                                    </p:set>
                                    <p:animEffect transition="in" filter="fade">
                                      <p:cBhvr>
                                        <p:cTn id="230" dur="1000"/>
                                        <p:tgtEl>
                                          <p:spTgt spid="33">
                                            <p:graphicEl>
                                              <a:dgm id="{0E7318CB-BE94-4393-90F3-37FA35893EB3}"/>
                                            </p:graphicEl>
                                          </p:spTgt>
                                        </p:tgtEl>
                                      </p:cBhvr>
                                    </p:animEffect>
                                    <p:anim calcmode="lin" valueType="num">
                                      <p:cBhvr>
                                        <p:cTn id="231" dur="1000" fill="hold"/>
                                        <p:tgtEl>
                                          <p:spTgt spid="33">
                                            <p:graphicEl>
                                              <a:dgm id="{0E7318CB-BE94-4393-90F3-37FA35893EB3}"/>
                                            </p:graphicEl>
                                          </p:spTgt>
                                        </p:tgtEl>
                                        <p:attrNameLst>
                                          <p:attrName>ppt_x</p:attrName>
                                        </p:attrNameLst>
                                      </p:cBhvr>
                                      <p:tavLst>
                                        <p:tav tm="0">
                                          <p:val>
                                            <p:strVal val="#ppt_x"/>
                                          </p:val>
                                        </p:tav>
                                        <p:tav tm="100000">
                                          <p:val>
                                            <p:strVal val="#ppt_x"/>
                                          </p:val>
                                        </p:tav>
                                      </p:tavLst>
                                    </p:anim>
                                    <p:anim calcmode="lin" valueType="num">
                                      <p:cBhvr>
                                        <p:cTn id="232" dur="1000" fill="hold"/>
                                        <p:tgtEl>
                                          <p:spTgt spid="33">
                                            <p:graphicEl>
                                              <a:dgm id="{0E7318CB-BE94-4393-90F3-37FA35893EB3}"/>
                                            </p:graphicEl>
                                          </p:spTgt>
                                        </p:tgtEl>
                                        <p:attrNameLst>
                                          <p:attrName>ppt_y</p:attrName>
                                        </p:attrNameLst>
                                      </p:cBhvr>
                                      <p:tavLst>
                                        <p:tav tm="0">
                                          <p:val>
                                            <p:strVal val="#ppt_y-.1"/>
                                          </p:val>
                                        </p:tav>
                                        <p:tav tm="100000">
                                          <p:val>
                                            <p:strVal val="#ppt_y"/>
                                          </p:val>
                                        </p:tav>
                                      </p:tavLst>
                                    </p:anim>
                                  </p:childTnLst>
                                </p:cTn>
                              </p:par>
                              <p:par>
                                <p:cTn id="233" presetID="47" presetClass="entr" presetSubtype="0" fill="hold" grpId="0" nodeType="withEffect">
                                  <p:stCondLst>
                                    <p:cond delay="0"/>
                                  </p:stCondLst>
                                  <p:childTnLst>
                                    <p:set>
                                      <p:cBhvr>
                                        <p:cTn id="234" dur="1" fill="hold">
                                          <p:stCondLst>
                                            <p:cond delay="0"/>
                                          </p:stCondLst>
                                        </p:cTn>
                                        <p:tgtEl>
                                          <p:spTgt spid="33">
                                            <p:graphicEl>
                                              <a:dgm id="{200F1A6C-51CD-475C-A6FB-7EA96FDB377D}"/>
                                            </p:graphicEl>
                                          </p:spTgt>
                                        </p:tgtEl>
                                        <p:attrNameLst>
                                          <p:attrName>style.visibility</p:attrName>
                                        </p:attrNameLst>
                                      </p:cBhvr>
                                      <p:to>
                                        <p:strVal val="visible"/>
                                      </p:to>
                                    </p:set>
                                    <p:animEffect transition="in" filter="fade">
                                      <p:cBhvr>
                                        <p:cTn id="235" dur="1000"/>
                                        <p:tgtEl>
                                          <p:spTgt spid="33">
                                            <p:graphicEl>
                                              <a:dgm id="{200F1A6C-51CD-475C-A6FB-7EA96FDB377D}"/>
                                            </p:graphicEl>
                                          </p:spTgt>
                                        </p:tgtEl>
                                      </p:cBhvr>
                                    </p:animEffect>
                                    <p:anim calcmode="lin" valueType="num">
                                      <p:cBhvr>
                                        <p:cTn id="236" dur="1000" fill="hold"/>
                                        <p:tgtEl>
                                          <p:spTgt spid="33">
                                            <p:graphicEl>
                                              <a:dgm id="{200F1A6C-51CD-475C-A6FB-7EA96FDB377D}"/>
                                            </p:graphicEl>
                                          </p:spTgt>
                                        </p:tgtEl>
                                        <p:attrNameLst>
                                          <p:attrName>ppt_x</p:attrName>
                                        </p:attrNameLst>
                                      </p:cBhvr>
                                      <p:tavLst>
                                        <p:tav tm="0">
                                          <p:val>
                                            <p:strVal val="#ppt_x"/>
                                          </p:val>
                                        </p:tav>
                                        <p:tav tm="100000">
                                          <p:val>
                                            <p:strVal val="#ppt_x"/>
                                          </p:val>
                                        </p:tav>
                                      </p:tavLst>
                                    </p:anim>
                                    <p:anim calcmode="lin" valueType="num">
                                      <p:cBhvr>
                                        <p:cTn id="237" dur="1000" fill="hold"/>
                                        <p:tgtEl>
                                          <p:spTgt spid="33">
                                            <p:graphicEl>
                                              <a:dgm id="{200F1A6C-51CD-475C-A6FB-7EA96FDB377D}"/>
                                            </p:graphicEl>
                                          </p:spTgt>
                                        </p:tgtEl>
                                        <p:attrNameLst>
                                          <p:attrName>ppt_y</p:attrName>
                                        </p:attrNameLst>
                                      </p:cBhvr>
                                      <p:tavLst>
                                        <p:tav tm="0">
                                          <p:val>
                                            <p:strVal val="#ppt_y-.1"/>
                                          </p:val>
                                        </p:tav>
                                        <p:tav tm="100000">
                                          <p:val>
                                            <p:strVal val="#ppt_y"/>
                                          </p:val>
                                        </p:tav>
                                      </p:tavLst>
                                    </p:anim>
                                  </p:childTnLst>
                                </p:cTn>
                              </p:par>
                              <p:par>
                                <p:cTn id="238" presetID="47" presetClass="entr" presetSubtype="0" fill="hold" grpId="0" nodeType="withEffect">
                                  <p:stCondLst>
                                    <p:cond delay="0"/>
                                  </p:stCondLst>
                                  <p:childTnLst>
                                    <p:set>
                                      <p:cBhvr>
                                        <p:cTn id="239" dur="1" fill="hold">
                                          <p:stCondLst>
                                            <p:cond delay="0"/>
                                          </p:stCondLst>
                                        </p:cTn>
                                        <p:tgtEl>
                                          <p:spTgt spid="33">
                                            <p:graphicEl>
                                              <a:dgm id="{1A05DF9C-FF66-4E9B-A47B-1ECF64142A43}"/>
                                            </p:graphicEl>
                                          </p:spTgt>
                                        </p:tgtEl>
                                        <p:attrNameLst>
                                          <p:attrName>style.visibility</p:attrName>
                                        </p:attrNameLst>
                                      </p:cBhvr>
                                      <p:to>
                                        <p:strVal val="visible"/>
                                      </p:to>
                                    </p:set>
                                    <p:animEffect transition="in" filter="fade">
                                      <p:cBhvr>
                                        <p:cTn id="240" dur="1000"/>
                                        <p:tgtEl>
                                          <p:spTgt spid="33">
                                            <p:graphicEl>
                                              <a:dgm id="{1A05DF9C-FF66-4E9B-A47B-1ECF64142A43}"/>
                                            </p:graphicEl>
                                          </p:spTgt>
                                        </p:tgtEl>
                                      </p:cBhvr>
                                    </p:animEffect>
                                    <p:anim calcmode="lin" valueType="num">
                                      <p:cBhvr>
                                        <p:cTn id="241" dur="1000" fill="hold"/>
                                        <p:tgtEl>
                                          <p:spTgt spid="33">
                                            <p:graphicEl>
                                              <a:dgm id="{1A05DF9C-FF66-4E9B-A47B-1ECF64142A43}"/>
                                            </p:graphicEl>
                                          </p:spTgt>
                                        </p:tgtEl>
                                        <p:attrNameLst>
                                          <p:attrName>ppt_x</p:attrName>
                                        </p:attrNameLst>
                                      </p:cBhvr>
                                      <p:tavLst>
                                        <p:tav tm="0">
                                          <p:val>
                                            <p:strVal val="#ppt_x"/>
                                          </p:val>
                                        </p:tav>
                                        <p:tav tm="100000">
                                          <p:val>
                                            <p:strVal val="#ppt_x"/>
                                          </p:val>
                                        </p:tav>
                                      </p:tavLst>
                                    </p:anim>
                                    <p:anim calcmode="lin" valueType="num">
                                      <p:cBhvr>
                                        <p:cTn id="242" dur="1000" fill="hold"/>
                                        <p:tgtEl>
                                          <p:spTgt spid="33">
                                            <p:graphicEl>
                                              <a:dgm id="{1A05DF9C-FF66-4E9B-A47B-1ECF64142A43}"/>
                                            </p:graphicEl>
                                          </p:spTgt>
                                        </p:tgtEl>
                                        <p:attrNameLst>
                                          <p:attrName>ppt_y</p:attrName>
                                        </p:attrNameLst>
                                      </p:cBhvr>
                                      <p:tavLst>
                                        <p:tav tm="0">
                                          <p:val>
                                            <p:strVal val="#ppt_y-.1"/>
                                          </p:val>
                                        </p:tav>
                                        <p:tav tm="100000">
                                          <p:val>
                                            <p:strVal val="#ppt_y"/>
                                          </p:val>
                                        </p:tav>
                                      </p:tavLst>
                                    </p:anim>
                                  </p:childTnLst>
                                </p:cTn>
                              </p:par>
                              <p:par>
                                <p:cTn id="243" presetID="47" presetClass="entr" presetSubtype="0" fill="hold" grpId="0" nodeType="withEffect">
                                  <p:stCondLst>
                                    <p:cond delay="0"/>
                                  </p:stCondLst>
                                  <p:childTnLst>
                                    <p:set>
                                      <p:cBhvr>
                                        <p:cTn id="244" dur="1" fill="hold">
                                          <p:stCondLst>
                                            <p:cond delay="0"/>
                                          </p:stCondLst>
                                        </p:cTn>
                                        <p:tgtEl>
                                          <p:spTgt spid="33">
                                            <p:graphicEl>
                                              <a:dgm id="{EC3AEF42-AC5B-4155-ADA1-DB567EF2E005}"/>
                                            </p:graphicEl>
                                          </p:spTgt>
                                        </p:tgtEl>
                                        <p:attrNameLst>
                                          <p:attrName>style.visibility</p:attrName>
                                        </p:attrNameLst>
                                      </p:cBhvr>
                                      <p:to>
                                        <p:strVal val="visible"/>
                                      </p:to>
                                    </p:set>
                                    <p:animEffect transition="in" filter="fade">
                                      <p:cBhvr>
                                        <p:cTn id="245" dur="1000"/>
                                        <p:tgtEl>
                                          <p:spTgt spid="33">
                                            <p:graphicEl>
                                              <a:dgm id="{EC3AEF42-AC5B-4155-ADA1-DB567EF2E005}"/>
                                            </p:graphicEl>
                                          </p:spTgt>
                                        </p:tgtEl>
                                      </p:cBhvr>
                                    </p:animEffect>
                                    <p:anim calcmode="lin" valueType="num">
                                      <p:cBhvr>
                                        <p:cTn id="246" dur="1000" fill="hold"/>
                                        <p:tgtEl>
                                          <p:spTgt spid="33">
                                            <p:graphicEl>
                                              <a:dgm id="{EC3AEF42-AC5B-4155-ADA1-DB567EF2E005}"/>
                                            </p:graphicEl>
                                          </p:spTgt>
                                        </p:tgtEl>
                                        <p:attrNameLst>
                                          <p:attrName>ppt_x</p:attrName>
                                        </p:attrNameLst>
                                      </p:cBhvr>
                                      <p:tavLst>
                                        <p:tav tm="0">
                                          <p:val>
                                            <p:strVal val="#ppt_x"/>
                                          </p:val>
                                        </p:tav>
                                        <p:tav tm="100000">
                                          <p:val>
                                            <p:strVal val="#ppt_x"/>
                                          </p:val>
                                        </p:tav>
                                      </p:tavLst>
                                    </p:anim>
                                    <p:anim calcmode="lin" valueType="num">
                                      <p:cBhvr>
                                        <p:cTn id="247" dur="1000" fill="hold"/>
                                        <p:tgtEl>
                                          <p:spTgt spid="33">
                                            <p:graphicEl>
                                              <a:dgm id="{EC3AEF42-AC5B-4155-ADA1-DB567EF2E005}"/>
                                            </p:graphicEl>
                                          </p:spTgt>
                                        </p:tgtEl>
                                        <p:attrNameLst>
                                          <p:attrName>ppt_y</p:attrName>
                                        </p:attrNameLst>
                                      </p:cBhvr>
                                      <p:tavLst>
                                        <p:tav tm="0">
                                          <p:val>
                                            <p:strVal val="#ppt_y-.1"/>
                                          </p:val>
                                        </p:tav>
                                        <p:tav tm="100000">
                                          <p:val>
                                            <p:strVal val="#ppt_y"/>
                                          </p:val>
                                        </p:tav>
                                      </p:tavLst>
                                    </p:anim>
                                  </p:childTnLst>
                                </p:cTn>
                              </p:par>
                              <p:par>
                                <p:cTn id="248" presetID="47" presetClass="entr" presetSubtype="0" fill="hold" grpId="0" nodeType="withEffect">
                                  <p:stCondLst>
                                    <p:cond delay="0"/>
                                  </p:stCondLst>
                                  <p:childTnLst>
                                    <p:set>
                                      <p:cBhvr>
                                        <p:cTn id="249" dur="1" fill="hold">
                                          <p:stCondLst>
                                            <p:cond delay="0"/>
                                          </p:stCondLst>
                                        </p:cTn>
                                        <p:tgtEl>
                                          <p:spTgt spid="33">
                                            <p:graphicEl>
                                              <a:dgm id="{11B9FCF2-2E9C-4564-8F38-7C74CF8A418A}"/>
                                            </p:graphicEl>
                                          </p:spTgt>
                                        </p:tgtEl>
                                        <p:attrNameLst>
                                          <p:attrName>style.visibility</p:attrName>
                                        </p:attrNameLst>
                                      </p:cBhvr>
                                      <p:to>
                                        <p:strVal val="visible"/>
                                      </p:to>
                                    </p:set>
                                    <p:animEffect transition="in" filter="fade">
                                      <p:cBhvr>
                                        <p:cTn id="250" dur="1000"/>
                                        <p:tgtEl>
                                          <p:spTgt spid="33">
                                            <p:graphicEl>
                                              <a:dgm id="{11B9FCF2-2E9C-4564-8F38-7C74CF8A418A}"/>
                                            </p:graphicEl>
                                          </p:spTgt>
                                        </p:tgtEl>
                                      </p:cBhvr>
                                    </p:animEffect>
                                    <p:anim calcmode="lin" valueType="num">
                                      <p:cBhvr>
                                        <p:cTn id="251" dur="1000" fill="hold"/>
                                        <p:tgtEl>
                                          <p:spTgt spid="33">
                                            <p:graphicEl>
                                              <a:dgm id="{11B9FCF2-2E9C-4564-8F38-7C74CF8A418A}"/>
                                            </p:graphicEl>
                                          </p:spTgt>
                                        </p:tgtEl>
                                        <p:attrNameLst>
                                          <p:attrName>ppt_x</p:attrName>
                                        </p:attrNameLst>
                                      </p:cBhvr>
                                      <p:tavLst>
                                        <p:tav tm="0">
                                          <p:val>
                                            <p:strVal val="#ppt_x"/>
                                          </p:val>
                                        </p:tav>
                                        <p:tav tm="100000">
                                          <p:val>
                                            <p:strVal val="#ppt_x"/>
                                          </p:val>
                                        </p:tav>
                                      </p:tavLst>
                                    </p:anim>
                                    <p:anim calcmode="lin" valueType="num">
                                      <p:cBhvr>
                                        <p:cTn id="252" dur="1000" fill="hold"/>
                                        <p:tgtEl>
                                          <p:spTgt spid="33">
                                            <p:graphicEl>
                                              <a:dgm id="{11B9FCF2-2E9C-4564-8F38-7C74CF8A418A}"/>
                                            </p:graphicEl>
                                          </p:spTgt>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33">
                                            <p:graphicEl>
                                              <a:dgm id="{F54D7F8E-A475-4A4F-93B8-49DDB1E288F9}"/>
                                            </p:graphicEl>
                                          </p:spTgt>
                                        </p:tgtEl>
                                        <p:attrNameLst>
                                          <p:attrName>style.visibility</p:attrName>
                                        </p:attrNameLst>
                                      </p:cBhvr>
                                      <p:to>
                                        <p:strVal val="visible"/>
                                      </p:to>
                                    </p:set>
                                    <p:animEffect transition="in" filter="fade">
                                      <p:cBhvr>
                                        <p:cTn id="255" dur="1000"/>
                                        <p:tgtEl>
                                          <p:spTgt spid="33">
                                            <p:graphicEl>
                                              <a:dgm id="{F54D7F8E-A475-4A4F-93B8-49DDB1E288F9}"/>
                                            </p:graphicEl>
                                          </p:spTgt>
                                        </p:tgtEl>
                                      </p:cBhvr>
                                    </p:animEffect>
                                    <p:anim calcmode="lin" valueType="num">
                                      <p:cBhvr>
                                        <p:cTn id="256" dur="1000" fill="hold"/>
                                        <p:tgtEl>
                                          <p:spTgt spid="33">
                                            <p:graphicEl>
                                              <a:dgm id="{F54D7F8E-A475-4A4F-93B8-49DDB1E288F9}"/>
                                            </p:graphicEl>
                                          </p:spTgt>
                                        </p:tgtEl>
                                        <p:attrNameLst>
                                          <p:attrName>ppt_x</p:attrName>
                                        </p:attrNameLst>
                                      </p:cBhvr>
                                      <p:tavLst>
                                        <p:tav tm="0">
                                          <p:val>
                                            <p:strVal val="#ppt_x"/>
                                          </p:val>
                                        </p:tav>
                                        <p:tav tm="100000">
                                          <p:val>
                                            <p:strVal val="#ppt_x"/>
                                          </p:val>
                                        </p:tav>
                                      </p:tavLst>
                                    </p:anim>
                                    <p:anim calcmode="lin" valueType="num">
                                      <p:cBhvr>
                                        <p:cTn id="257" dur="1000" fill="hold"/>
                                        <p:tgtEl>
                                          <p:spTgt spid="33">
                                            <p:graphicEl>
                                              <a:dgm id="{F54D7F8E-A475-4A4F-93B8-49DDB1E288F9}"/>
                                            </p:graphicEl>
                                          </p:spTgt>
                                        </p:tgtEl>
                                        <p:attrNameLst>
                                          <p:attrName>ppt_y</p:attrName>
                                        </p:attrNameLst>
                                      </p:cBhvr>
                                      <p:tavLst>
                                        <p:tav tm="0">
                                          <p:val>
                                            <p:strVal val="#ppt_y-.1"/>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9" presetClass="entr" presetSubtype="0" fill="hold" grpId="0" nodeType="clickEffect">
                                  <p:stCondLst>
                                    <p:cond delay="0"/>
                                  </p:stCondLst>
                                  <p:childTnLst>
                                    <p:set>
                                      <p:cBhvr>
                                        <p:cTn id="261" dur="1" fill="hold">
                                          <p:stCondLst>
                                            <p:cond delay="0"/>
                                          </p:stCondLst>
                                        </p:cTn>
                                        <p:tgtEl>
                                          <p:spTgt spid="35"/>
                                        </p:tgtEl>
                                        <p:attrNameLst>
                                          <p:attrName>style.visibility</p:attrName>
                                        </p:attrNameLst>
                                      </p:cBhvr>
                                      <p:to>
                                        <p:strVal val="visible"/>
                                      </p:to>
                                    </p:set>
                                    <p:animEffect transition="in" filter="dissolve">
                                      <p:cBhvr>
                                        <p:cTn id="2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Sub>
          <a:bldDgm bld="one"/>
        </p:bldSub>
      </p:bldGraphic>
      <p:bldP spid="32" grpId="0"/>
      <p:bldGraphic spid="33" grpId="0">
        <p:bldSub>
          <a:bldDgm bld="one" rev="1"/>
        </p:bldSub>
      </p:bldGraphic>
      <p:bldGraphic spid="34" grpId="0">
        <p:bldSub>
          <a:bldDgm bld="one"/>
        </p:bldSub>
      </p:bldGraphic>
      <p:bldGraphic spid="3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ETAPA </a:t>
            </a:r>
            <a:r>
              <a:rPr lang="en-US" b="1" smtClean="0"/>
              <a:t>3</a:t>
            </a:r>
            <a:endParaRPr lang="en-US" b="1" dirty="0"/>
          </a:p>
        </p:txBody>
      </p:sp>
      <p:grpSp>
        <p:nvGrpSpPr>
          <p:cNvPr id="4" name="Group 3"/>
          <p:cNvGrpSpPr/>
          <p:nvPr/>
        </p:nvGrpSpPr>
        <p:grpSpPr>
          <a:xfrm>
            <a:off x="782038" y="1740839"/>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578245" y="2998380"/>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306269" y="4160400"/>
            <a:ext cx="889269" cy="715392"/>
            <a:chOff x="8438368" y="202797"/>
            <a:chExt cx="404804"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42337"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028235" y="5321509"/>
            <a:ext cx="884057" cy="715394"/>
            <a:chOff x="8438368" y="202797"/>
            <a:chExt cx="402431" cy="325654"/>
          </a:xfrm>
        </p:grpSpPr>
        <p:sp>
          <p:nvSpPr>
            <p:cNvPr id="49" name="Chevron 48"/>
            <p:cNvSpPr/>
            <p:nvPr/>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664346" y="1517524"/>
            <a:ext cx="7602747" cy="1200329"/>
          </a:xfrm>
          <a:prstGeom prst="rect">
            <a:avLst/>
          </a:prstGeom>
        </p:spPr>
        <p:txBody>
          <a:bodyPr wrap="square">
            <a:spAutoFit/>
          </a:bodyPr>
          <a:lstStyle/>
          <a:p>
            <a:pPr algn="just"/>
            <a:r>
              <a:rPr lang="es-PE" sz="2400" dirty="0"/>
              <a:t>Desarrollar SPI de alto </a:t>
            </a:r>
            <a:r>
              <a:rPr lang="es-PE" sz="2400" dirty="0" smtClean="0"/>
              <a:t>gravedad/baja probabilidad (alto impacto) </a:t>
            </a:r>
            <a:r>
              <a:rPr lang="es-PE" sz="2400" dirty="0"/>
              <a:t>y una configuración de objetivos y alertas asociada</a:t>
            </a:r>
          </a:p>
        </p:txBody>
      </p:sp>
      <p:sp>
        <p:nvSpPr>
          <p:cNvPr id="52" name="Rectangle 51"/>
          <p:cNvSpPr/>
          <p:nvPr/>
        </p:nvSpPr>
        <p:spPr>
          <a:xfrm>
            <a:off x="2478841" y="2941168"/>
            <a:ext cx="7602747" cy="830997"/>
          </a:xfrm>
          <a:prstGeom prst="rect">
            <a:avLst/>
          </a:prstGeom>
        </p:spPr>
        <p:txBody>
          <a:bodyPr wrap="square">
            <a:spAutoFit/>
          </a:bodyPr>
          <a:lstStyle/>
          <a:p>
            <a:pPr algn="just"/>
            <a:r>
              <a:rPr lang="es-PE" sz="2400" dirty="0"/>
              <a:t>Establecer un procedimiento de gestión de cambio que incluye la evaluación de riesgos de seguridad operacional</a:t>
            </a:r>
          </a:p>
        </p:txBody>
      </p:sp>
      <p:sp>
        <p:nvSpPr>
          <p:cNvPr id="53" name="Rectangle 52"/>
          <p:cNvSpPr/>
          <p:nvPr/>
        </p:nvSpPr>
        <p:spPr>
          <a:xfrm>
            <a:off x="3186840" y="4259015"/>
            <a:ext cx="7602747" cy="461665"/>
          </a:xfrm>
          <a:prstGeom prst="rect">
            <a:avLst/>
          </a:prstGeom>
        </p:spPr>
        <p:txBody>
          <a:bodyPr wrap="square">
            <a:spAutoFit/>
          </a:bodyPr>
          <a:lstStyle/>
          <a:p>
            <a:pPr algn="just"/>
            <a:r>
              <a:rPr lang="es-PE" sz="2400" dirty="0"/>
              <a:t>Establecer un programa interno de auditoría de la calidad</a:t>
            </a:r>
          </a:p>
        </p:txBody>
      </p:sp>
      <p:sp>
        <p:nvSpPr>
          <p:cNvPr id="54" name="Rectangle 53"/>
          <p:cNvSpPr/>
          <p:nvPr/>
        </p:nvSpPr>
        <p:spPr>
          <a:xfrm>
            <a:off x="3910542" y="5401648"/>
            <a:ext cx="7602747" cy="461665"/>
          </a:xfrm>
          <a:prstGeom prst="rect">
            <a:avLst/>
          </a:prstGeom>
        </p:spPr>
        <p:txBody>
          <a:bodyPr wrap="square">
            <a:spAutoFit/>
          </a:bodyPr>
          <a:lstStyle/>
          <a:p>
            <a:pPr algn="just"/>
            <a:r>
              <a:rPr lang="es-PE" sz="2400" dirty="0"/>
              <a:t>Establecer un programa externo de auditoría de la calidad</a:t>
            </a:r>
          </a:p>
        </p:txBody>
      </p:sp>
      <p:sp>
        <p:nvSpPr>
          <p:cNvPr id="70" name="TextBox 69"/>
          <p:cNvSpPr txBox="1"/>
          <p:nvPr/>
        </p:nvSpPr>
        <p:spPr>
          <a:xfrm>
            <a:off x="0" y="1822994"/>
            <a:ext cx="857035" cy="523220"/>
          </a:xfrm>
          <a:prstGeom prst="rect">
            <a:avLst/>
          </a:prstGeom>
          <a:noFill/>
        </p:spPr>
        <p:txBody>
          <a:bodyPr wrap="square" rtlCol="0">
            <a:spAutoFit/>
          </a:bodyPr>
          <a:lstStyle/>
          <a:p>
            <a:pPr algn="r"/>
            <a:r>
              <a:rPr lang="en-US" sz="2800" dirty="0" smtClean="0">
                <a:solidFill>
                  <a:schemeClr val="accent1"/>
                </a:solidFill>
                <a:latin typeface="Bebas" pitchFamily="2" charset="0"/>
              </a:rPr>
              <a:t>05</a:t>
            </a:r>
            <a:endParaRPr lang="id-ID" sz="2800" dirty="0">
              <a:solidFill>
                <a:schemeClr val="accent1"/>
              </a:solidFill>
              <a:latin typeface="Bebas" pitchFamily="2" charset="0"/>
            </a:endParaRPr>
          </a:p>
        </p:txBody>
      </p:sp>
      <p:sp>
        <p:nvSpPr>
          <p:cNvPr id="71" name="TextBox 70"/>
          <p:cNvSpPr txBox="1"/>
          <p:nvPr/>
        </p:nvSpPr>
        <p:spPr>
          <a:xfrm>
            <a:off x="782038" y="3082273"/>
            <a:ext cx="857035" cy="523220"/>
          </a:xfrm>
          <a:prstGeom prst="rect">
            <a:avLst/>
          </a:prstGeom>
          <a:noFill/>
        </p:spPr>
        <p:txBody>
          <a:bodyPr wrap="square" rtlCol="0">
            <a:spAutoFit/>
          </a:bodyPr>
          <a:lstStyle/>
          <a:p>
            <a:pPr algn="r"/>
            <a:r>
              <a:rPr lang="en-US" sz="2800" dirty="0" smtClean="0">
                <a:solidFill>
                  <a:schemeClr val="accent2"/>
                </a:solidFill>
                <a:latin typeface="Bebas" pitchFamily="2" charset="0"/>
              </a:rPr>
              <a:t>06</a:t>
            </a:r>
            <a:endParaRPr lang="id-ID" sz="2800" dirty="0">
              <a:solidFill>
                <a:schemeClr val="accent2"/>
              </a:solidFill>
              <a:latin typeface="Bebas" pitchFamily="2" charset="0"/>
            </a:endParaRPr>
          </a:p>
        </p:txBody>
      </p:sp>
      <p:sp>
        <p:nvSpPr>
          <p:cNvPr id="72" name="TextBox 71"/>
          <p:cNvSpPr txBox="1"/>
          <p:nvPr/>
        </p:nvSpPr>
        <p:spPr>
          <a:xfrm>
            <a:off x="1554557" y="4244292"/>
            <a:ext cx="857035" cy="523220"/>
          </a:xfrm>
          <a:prstGeom prst="rect">
            <a:avLst/>
          </a:prstGeom>
          <a:noFill/>
        </p:spPr>
        <p:txBody>
          <a:bodyPr wrap="square" rtlCol="0">
            <a:spAutoFit/>
          </a:bodyPr>
          <a:lstStyle/>
          <a:p>
            <a:pPr algn="r"/>
            <a:r>
              <a:rPr lang="en-US" sz="2800" dirty="0" smtClean="0">
                <a:solidFill>
                  <a:schemeClr val="accent3"/>
                </a:solidFill>
                <a:latin typeface="Bebas" pitchFamily="2" charset="0"/>
              </a:rPr>
              <a:t>07</a:t>
            </a:r>
            <a:endParaRPr lang="id-ID" sz="2800" dirty="0">
              <a:solidFill>
                <a:schemeClr val="accent3"/>
              </a:solidFill>
              <a:latin typeface="Bebas" pitchFamily="2" charset="0"/>
            </a:endParaRPr>
          </a:p>
        </p:txBody>
      </p:sp>
      <p:sp>
        <p:nvSpPr>
          <p:cNvPr id="73" name="TextBox 72"/>
          <p:cNvSpPr txBox="1"/>
          <p:nvPr/>
        </p:nvSpPr>
        <p:spPr>
          <a:xfrm>
            <a:off x="2266469" y="5404700"/>
            <a:ext cx="857035" cy="523220"/>
          </a:xfrm>
          <a:prstGeom prst="rect">
            <a:avLst/>
          </a:prstGeom>
          <a:noFill/>
        </p:spPr>
        <p:txBody>
          <a:bodyPr wrap="square" rtlCol="0">
            <a:spAutoFit/>
          </a:bodyPr>
          <a:lstStyle/>
          <a:p>
            <a:pPr algn="r"/>
            <a:r>
              <a:rPr lang="en-US" sz="2800" dirty="0" smtClean="0">
                <a:solidFill>
                  <a:schemeClr val="accent4"/>
                </a:solidFill>
                <a:latin typeface="Bebas" pitchFamily="2" charset="0"/>
              </a:rPr>
              <a:t>08</a:t>
            </a:r>
            <a:endParaRPr lang="id-ID" sz="2800" dirty="0">
              <a:solidFill>
                <a:schemeClr val="accent4"/>
              </a:solidFill>
              <a:latin typeface="Bebas" pitchFamily="2" charset="0"/>
            </a:endParaRPr>
          </a:p>
        </p:txBody>
      </p:sp>
      <p:sp>
        <p:nvSpPr>
          <p:cNvPr id="64" name="Freeform 124"/>
          <p:cNvSpPr>
            <a:spLocks noChangeAspect="1" noEditPoints="1"/>
          </p:cNvSpPr>
          <p:nvPr/>
        </p:nvSpPr>
        <p:spPr bwMode="auto">
          <a:xfrm>
            <a:off x="964685" y="1841097"/>
            <a:ext cx="548550" cy="423442"/>
          </a:xfrm>
          <a:custGeom>
            <a:avLst/>
            <a:gdLst>
              <a:gd name="T0" fmla="*/ 1 w 73"/>
              <a:gd name="T1" fmla="*/ 19 h 68"/>
              <a:gd name="T2" fmla="*/ 37 w 73"/>
              <a:gd name="T3" fmla="*/ 1 h 68"/>
              <a:gd name="T4" fmla="*/ 72 w 73"/>
              <a:gd name="T5" fmla="*/ 21 h 68"/>
              <a:gd name="T6" fmla="*/ 36 w 73"/>
              <a:gd name="T7" fmla="*/ 4 h 68"/>
              <a:gd name="T8" fmla="*/ 1 w 73"/>
              <a:gd name="T9" fmla="*/ 22 h 68"/>
              <a:gd name="T10" fmla="*/ 37 w 73"/>
              <a:gd name="T11" fmla="*/ 6 h 68"/>
              <a:gd name="T12" fmla="*/ 66 w 73"/>
              <a:gd name="T13" fmla="*/ 22 h 68"/>
              <a:gd name="T14" fmla="*/ 8 w 73"/>
              <a:gd name="T15" fmla="*/ 22 h 68"/>
              <a:gd name="T16" fmla="*/ 7 w 73"/>
              <a:gd name="T17" fmla="*/ 21 h 68"/>
              <a:gd name="T18" fmla="*/ 37 w 73"/>
              <a:gd name="T19" fmla="*/ 6 h 68"/>
              <a:gd name="T20" fmla="*/ 36 w 73"/>
              <a:gd name="T21" fmla="*/ 8 h 68"/>
              <a:gd name="T22" fmla="*/ 60 w 73"/>
              <a:gd name="T23" fmla="*/ 20 h 68"/>
              <a:gd name="T24" fmla="*/ 73 w 73"/>
              <a:gd name="T25" fmla="*/ 67 h 68"/>
              <a:gd name="T26" fmla="*/ 1 w 73"/>
              <a:gd name="T27" fmla="*/ 68 h 68"/>
              <a:gd name="T28" fmla="*/ 0 w 73"/>
              <a:gd name="T29" fmla="*/ 61 h 68"/>
              <a:gd name="T30" fmla="*/ 4 w 73"/>
              <a:gd name="T31" fmla="*/ 59 h 68"/>
              <a:gd name="T32" fmla="*/ 6 w 73"/>
              <a:gd name="T33" fmla="*/ 56 h 68"/>
              <a:gd name="T34" fmla="*/ 12 w 73"/>
              <a:gd name="T35" fmla="*/ 26 h 68"/>
              <a:gd name="T36" fmla="*/ 7 w 73"/>
              <a:gd name="T37" fmla="*/ 25 h 68"/>
              <a:gd name="T38" fmla="*/ 13 w 73"/>
              <a:gd name="T39" fmla="*/ 24 h 68"/>
              <a:gd name="T40" fmla="*/ 27 w 73"/>
              <a:gd name="T41" fmla="*/ 24 h 68"/>
              <a:gd name="T42" fmla="*/ 41 w 73"/>
              <a:gd name="T43" fmla="*/ 24 h 68"/>
              <a:gd name="T44" fmla="*/ 56 w 73"/>
              <a:gd name="T45" fmla="*/ 24 h 68"/>
              <a:gd name="T46" fmla="*/ 65 w 73"/>
              <a:gd name="T47" fmla="*/ 24 h 68"/>
              <a:gd name="T48" fmla="*/ 65 w 73"/>
              <a:gd name="T49" fmla="*/ 26 h 68"/>
              <a:gd name="T50" fmla="*/ 62 w 73"/>
              <a:gd name="T51" fmla="*/ 56 h 68"/>
              <a:gd name="T52" fmla="*/ 68 w 73"/>
              <a:gd name="T53" fmla="*/ 58 h 68"/>
              <a:gd name="T54" fmla="*/ 71 w 73"/>
              <a:gd name="T55" fmla="*/ 59 h 68"/>
              <a:gd name="T56" fmla="*/ 48 w 73"/>
              <a:gd name="T57" fmla="*/ 56 h 68"/>
              <a:gd name="T58" fmla="*/ 55 w 73"/>
              <a:gd name="T59" fmla="*/ 26 h 68"/>
              <a:gd name="T60" fmla="*/ 48 w 73"/>
              <a:gd name="T61" fmla="*/ 56 h 68"/>
              <a:gd name="T62" fmla="*/ 40 w 73"/>
              <a:gd name="T63" fmla="*/ 56 h 68"/>
              <a:gd name="T64" fmla="*/ 33 w 73"/>
              <a:gd name="T65" fmla="*/ 26 h 68"/>
              <a:gd name="T66" fmla="*/ 19 w 73"/>
              <a:gd name="T67" fmla="*/ 56 h 68"/>
              <a:gd name="T68" fmla="*/ 26 w 73"/>
              <a:gd name="T69" fmla="*/ 26 h 68"/>
              <a:gd name="T70" fmla="*/ 19 w 73"/>
              <a:gd name="T71" fmla="*/ 56 h 68"/>
              <a:gd name="T72" fmla="*/ 65 w 73"/>
              <a:gd name="T73" fmla="*/ 59 h 68"/>
              <a:gd name="T74" fmla="*/ 7 w 73"/>
              <a:gd name="T75" fmla="*/ 59 h 68"/>
              <a:gd name="T76" fmla="*/ 67 w 73"/>
              <a:gd name="T77" fmla="*/ 62 h 68"/>
              <a:gd name="T78" fmla="*/ 3 w 73"/>
              <a:gd name="T79" fmla="*/ 62 h 68"/>
              <a:gd name="T80" fmla="*/ 70 w 73"/>
              <a:gd name="T81"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68">
                <a:moveTo>
                  <a:pt x="0" y="21"/>
                </a:moveTo>
                <a:cubicBezTo>
                  <a:pt x="0" y="20"/>
                  <a:pt x="0" y="19"/>
                  <a:pt x="1" y="19"/>
                </a:cubicBezTo>
                <a:cubicBezTo>
                  <a:pt x="36" y="1"/>
                  <a:pt x="36" y="1"/>
                  <a:pt x="36" y="1"/>
                </a:cubicBezTo>
                <a:cubicBezTo>
                  <a:pt x="36" y="0"/>
                  <a:pt x="36" y="0"/>
                  <a:pt x="37" y="1"/>
                </a:cubicBezTo>
                <a:cubicBezTo>
                  <a:pt x="72" y="19"/>
                  <a:pt x="72" y="19"/>
                  <a:pt x="72" y="19"/>
                </a:cubicBezTo>
                <a:cubicBezTo>
                  <a:pt x="73" y="19"/>
                  <a:pt x="73" y="20"/>
                  <a:pt x="72" y="21"/>
                </a:cubicBezTo>
                <a:cubicBezTo>
                  <a:pt x="72" y="22"/>
                  <a:pt x="71" y="22"/>
                  <a:pt x="70" y="21"/>
                </a:cubicBezTo>
                <a:cubicBezTo>
                  <a:pt x="36" y="4"/>
                  <a:pt x="36" y="4"/>
                  <a:pt x="36" y="4"/>
                </a:cubicBezTo>
                <a:cubicBezTo>
                  <a:pt x="2" y="21"/>
                  <a:pt x="2" y="21"/>
                  <a:pt x="2" y="21"/>
                </a:cubicBezTo>
                <a:cubicBezTo>
                  <a:pt x="2" y="22"/>
                  <a:pt x="2" y="22"/>
                  <a:pt x="1" y="22"/>
                </a:cubicBezTo>
                <a:cubicBezTo>
                  <a:pt x="1" y="22"/>
                  <a:pt x="0" y="21"/>
                  <a:pt x="0" y="21"/>
                </a:cubicBezTo>
                <a:close/>
                <a:moveTo>
                  <a:pt x="37" y="6"/>
                </a:moveTo>
                <a:cubicBezTo>
                  <a:pt x="65" y="21"/>
                  <a:pt x="65" y="21"/>
                  <a:pt x="65" y="21"/>
                </a:cubicBezTo>
                <a:cubicBezTo>
                  <a:pt x="65" y="21"/>
                  <a:pt x="66" y="21"/>
                  <a:pt x="66" y="22"/>
                </a:cubicBezTo>
                <a:cubicBezTo>
                  <a:pt x="65" y="22"/>
                  <a:pt x="65" y="22"/>
                  <a:pt x="65" y="22"/>
                </a:cubicBezTo>
                <a:cubicBezTo>
                  <a:pt x="8" y="22"/>
                  <a:pt x="8" y="22"/>
                  <a:pt x="8" y="22"/>
                </a:cubicBezTo>
                <a:cubicBezTo>
                  <a:pt x="7" y="22"/>
                  <a:pt x="7" y="22"/>
                  <a:pt x="7" y="22"/>
                </a:cubicBezTo>
                <a:cubicBezTo>
                  <a:pt x="7" y="21"/>
                  <a:pt x="7" y="21"/>
                  <a:pt x="7" y="21"/>
                </a:cubicBezTo>
                <a:cubicBezTo>
                  <a:pt x="36" y="6"/>
                  <a:pt x="36" y="6"/>
                  <a:pt x="36" y="6"/>
                </a:cubicBezTo>
                <a:cubicBezTo>
                  <a:pt x="36" y="6"/>
                  <a:pt x="36" y="6"/>
                  <a:pt x="37" y="6"/>
                </a:cubicBezTo>
                <a:close/>
                <a:moveTo>
                  <a:pt x="60" y="20"/>
                </a:moveTo>
                <a:cubicBezTo>
                  <a:pt x="36" y="8"/>
                  <a:pt x="36" y="8"/>
                  <a:pt x="36" y="8"/>
                </a:cubicBezTo>
                <a:cubicBezTo>
                  <a:pt x="12" y="20"/>
                  <a:pt x="12" y="20"/>
                  <a:pt x="12" y="20"/>
                </a:cubicBezTo>
                <a:lnTo>
                  <a:pt x="60" y="20"/>
                </a:lnTo>
                <a:close/>
                <a:moveTo>
                  <a:pt x="73" y="61"/>
                </a:moveTo>
                <a:cubicBezTo>
                  <a:pt x="73" y="67"/>
                  <a:pt x="73" y="67"/>
                  <a:pt x="73" y="67"/>
                </a:cubicBezTo>
                <a:cubicBezTo>
                  <a:pt x="73" y="67"/>
                  <a:pt x="72" y="68"/>
                  <a:pt x="71" y="68"/>
                </a:cubicBezTo>
                <a:cubicBezTo>
                  <a:pt x="1" y="68"/>
                  <a:pt x="1" y="68"/>
                  <a:pt x="1" y="68"/>
                </a:cubicBezTo>
                <a:cubicBezTo>
                  <a:pt x="1" y="68"/>
                  <a:pt x="0" y="67"/>
                  <a:pt x="0" y="67"/>
                </a:cubicBezTo>
                <a:cubicBezTo>
                  <a:pt x="0" y="61"/>
                  <a:pt x="0" y="61"/>
                  <a:pt x="0" y="61"/>
                </a:cubicBezTo>
                <a:cubicBezTo>
                  <a:pt x="0" y="60"/>
                  <a:pt x="1" y="59"/>
                  <a:pt x="1" y="59"/>
                </a:cubicBezTo>
                <a:cubicBezTo>
                  <a:pt x="4" y="59"/>
                  <a:pt x="4" y="59"/>
                  <a:pt x="4" y="59"/>
                </a:cubicBezTo>
                <a:cubicBezTo>
                  <a:pt x="4" y="58"/>
                  <a:pt x="4" y="58"/>
                  <a:pt x="4" y="58"/>
                </a:cubicBezTo>
                <a:cubicBezTo>
                  <a:pt x="4" y="57"/>
                  <a:pt x="5" y="56"/>
                  <a:pt x="6" y="56"/>
                </a:cubicBezTo>
                <a:cubicBezTo>
                  <a:pt x="12" y="56"/>
                  <a:pt x="12" y="56"/>
                  <a:pt x="12" y="56"/>
                </a:cubicBezTo>
                <a:cubicBezTo>
                  <a:pt x="12" y="26"/>
                  <a:pt x="12" y="26"/>
                  <a:pt x="12" y="26"/>
                </a:cubicBezTo>
                <a:cubicBezTo>
                  <a:pt x="8" y="26"/>
                  <a:pt x="8" y="26"/>
                  <a:pt x="8" y="26"/>
                </a:cubicBezTo>
                <a:cubicBezTo>
                  <a:pt x="7" y="26"/>
                  <a:pt x="7" y="26"/>
                  <a:pt x="7" y="25"/>
                </a:cubicBezTo>
                <a:cubicBezTo>
                  <a:pt x="7" y="25"/>
                  <a:pt x="7" y="24"/>
                  <a:pt x="8" y="24"/>
                </a:cubicBezTo>
                <a:cubicBezTo>
                  <a:pt x="13" y="24"/>
                  <a:pt x="13" y="24"/>
                  <a:pt x="13" y="24"/>
                </a:cubicBezTo>
                <a:cubicBezTo>
                  <a:pt x="18" y="24"/>
                  <a:pt x="18" y="24"/>
                  <a:pt x="18" y="24"/>
                </a:cubicBezTo>
                <a:cubicBezTo>
                  <a:pt x="27" y="24"/>
                  <a:pt x="27" y="24"/>
                  <a:pt x="27" y="24"/>
                </a:cubicBezTo>
                <a:cubicBezTo>
                  <a:pt x="32" y="24"/>
                  <a:pt x="32" y="24"/>
                  <a:pt x="32" y="24"/>
                </a:cubicBezTo>
                <a:cubicBezTo>
                  <a:pt x="41" y="24"/>
                  <a:pt x="41" y="24"/>
                  <a:pt x="41" y="24"/>
                </a:cubicBezTo>
                <a:cubicBezTo>
                  <a:pt x="47" y="24"/>
                  <a:pt x="47" y="24"/>
                  <a:pt x="47" y="24"/>
                </a:cubicBezTo>
                <a:cubicBezTo>
                  <a:pt x="56" y="24"/>
                  <a:pt x="56" y="24"/>
                  <a:pt x="56" y="24"/>
                </a:cubicBezTo>
                <a:cubicBezTo>
                  <a:pt x="61" y="24"/>
                  <a:pt x="61" y="24"/>
                  <a:pt x="61" y="24"/>
                </a:cubicBezTo>
                <a:cubicBezTo>
                  <a:pt x="65" y="24"/>
                  <a:pt x="65" y="24"/>
                  <a:pt x="65" y="24"/>
                </a:cubicBezTo>
                <a:cubicBezTo>
                  <a:pt x="65" y="24"/>
                  <a:pt x="66" y="25"/>
                  <a:pt x="66" y="25"/>
                </a:cubicBezTo>
                <a:cubicBezTo>
                  <a:pt x="66" y="26"/>
                  <a:pt x="65" y="26"/>
                  <a:pt x="65" y="26"/>
                </a:cubicBezTo>
                <a:cubicBezTo>
                  <a:pt x="62" y="26"/>
                  <a:pt x="62" y="26"/>
                  <a:pt x="62" y="26"/>
                </a:cubicBezTo>
                <a:cubicBezTo>
                  <a:pt x="62" y="56"/>
                  <a:pt x="62" y="56"/>
                  <a:pt x="62" y="56"/>
                </a:cubicBezTo>
                <a:cubicBezTo>
                  <a:pt x="67" y="56"/>
                  <a:pt x="67" y="56"/>
                  <a:pt x="67" y="56"/>
                </a:cubicBezTo>
                <a:cubicBezTo>
                  <a:pt x="68" y="56"/>
                  <a:pt x="68" y="57"/>
                  <a:pt x="68" y="58"/>
                </a:cubicBezTo>
                <a:cubicBezTo>
                  <a:pt x="68" y="59"/>
                  <a:pt x="68" y="59"/>
                  <a:pt x="68" y="59"/>
                </a:cubicBezTo>
                <a:cubicBezTo>
                  <a:pt x="71" y="59"/>
                  <a:pt x="71" y="59"/>
                  <a:pt x="71" y="59"/>
                </a:cubicBezTo>
                <a:cubicBezTo>
                  <a:pt x="72" y="59"/>
                  <a:pt x="73" y="60"/>
                  <a:pt x="73" y="61"/>
                </a:cubicBezTo>
                <a:close/>
                <a:moveTo>
                  <a:pt x="48" y="56"/>
                </a:moveTo>
                <a:cubicBezTo>
                  <a:pt x="55" y="56"/>
                  <a:pt x="55" y="56"/>
                  <a:pt x="55" y="56"/>
                </a:cubicBezTo>
                <a:cubicBezTo>
                  <a:pt x="55" y="26"/>
                  <a:pt x="55" y="26"/>
                  <a:pt x="55" y="26"/>
                </a:cubicBezTo>
                <a:cubicBezTo>
                  <a:pt x="48" y="26"/>
                  <a:pt x="48" y="26"/>
                  <a:pt x="48" y="26"/>
                </a:cubicBezTo>
                <a:lnTo>
                  <a:pt x="48" y="56"/>
                </a:lnTo>
                <a:close/>
                <a:moveTo>
                  <a:pt x="33" y="56"/>
                </a:moveTo>
                <a:cubicBezTo>
                  <a:pt x="40" y="56"/>
                  <a:pt x="40" y="56"/>
                  <a:pt x="40" y="56"/>
                </a:cubicBezTo>
                <a:cubicBezTo>
                  <a:pt x="40" y="26"/>
                  <a:pt x="40" y="26"/>
                  <a:pt x="40" y="26"/>
                </a:cubicBezTo>
                <a:cubicBezTo>
                  <a:pt x="33" y="26"/>
                  <a:pt x="33" y="26"/>
                  <a:pt x="33" y="26"/>
                </a:cubicBezTo>
                <a:lnTo>
                  <a:pt x="33" y="56"/>
                </a:lnTo>
                <a:close/>
                <a:moveTo>
                  <a:pt x="19" y="56"/>
                </a:moveTo>
                <a:cubicBezTo>
                  <a:pt x="26" y="56"/>
                  <a:pt x="26" y="56"/>
                  <a:pt x="26" y="56"/>
                </a:cubicBezTo>
                <a:cubicBezTo>
                  <a:pt x="26" y="26"/>
                  <a:pt x="26" y="26"/>
                  <a:pt x="26" y="26"/>
                </a:cubicBezTo>
                <a:cubicBezTo>
                  <a:pt x="19" y="26"/>
                  <a:pt x="19" y="26"/>
                  <a:pt x="19" y="26"/>
                </a:cubicBezTo>
                <a:lnTo>
                  <a:pt x="19" y="56"/>
                </a:lnTo>
                <a:close/>
                <a:moveTo>
                  <a:pt x="7" y="59"/>
                </a:moveTo>
                <a:cubicBezTo>
                  <a:pt x="65" y="59"/>
                  <a:pt x="65" y="59"/>
                  <a:pt x="65" y="59"/>
                </a:cubicBezTo>
                <a:cubicBezTo>
                  <a:pt x="65" y="59"/>
                  <a:pt x="65" y="59"/>
                  <a:pt x="65" y="59"/>
                </a:cubicBezTo>
                <a:cubicBezTo>
                  <a:pt x="7" y="59"/>
                  <a:pt x="7" y="59"/>
                  <a:pt x="7" y="59"/>
                </a:cubicBezTo>
                <a:close/>
                <a:moveTo>
                  <a:pt x="70" y="62"/>
                </a:moveTo>
                <a:cubicBezTo>
                  <a:pt x="67" y="62"/>
                  <a:pt x="67" y="62"/>
                  <a:pt x="67" y="62"/>
                </a:cubicBezTo>
                <a:cubicBezTo>
                  <a:pt x="6" y="62"/>
                  <a:pt x="6" y="62"/>
                  <a:pt x="6" y="62"/>
                </a:cubicBezTo>
                <a:cubicBezTo>
                  <a:pt x="3" y="62"/>
                  <a:pt x="3" y="62"/>
                  <a:pt x="3" y="62"/>
                </a:cubicBezTo>
                <a:cubicBezTo>
                  <a:pt x="3" y="65"/>
                  <a:pt x="3" y="65"/>
                  <a:pt x="3" y="65"/>
                </a:cubicBezTo>
                <a:cubicBezTo>
                  <a:pt x="70" y="65"/>
                  <a:pt x="70" y="65"/>
                  <a:pt x="70" y="65"/>
                </a:cubicBezTo>
                <a:lnTo>
                  <a:pt x="70" y="6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4" name="Freeform 280"/>
          <p:cNvSpPr>
            <a:spLocks noEditPoints="1"/>
          </p:cNvSpPr>
          <p:nvPr/>
        </p:nvSpPr>
        <p:spPr bwMode="auto">
          <a:xfrm>
            <a:off x="1808347" y="3131170"/>
            <a:ext cx="497942" cy="425426"/>
          </a:xfrm>
          <a:custGeom>
            <a:avLst/>
            <a:gdLst>
              <a:gd name="T0" fmla="*/ 12 w 64"/>
              <a:gd name="T1" fmla="*/ 45 h 67"/>
              <a:gd name="T2" fmla="*/ 12 w 64"/>
              <a:gd name="T3" fmla="*/ 63 h 67"/>
              <a:gd name="T4" fmla="*/ 8 w 64"/>
              <a:gd name="T5" fmla="*/ 67 h 67"/>
              <a:gd name="T6" fmla="*/ 4 w 64"/>
              <a:gd name="T7" fmla="*/ 67 h 67"/>
              <a:gd name="T8" fmla="*/ 0 w 64"/>
              <a:gd name="T9" fmla="*/ 63 h 67"/>
              <a:gd name="T10" fmla="*/ 0 w 64"/>
              <a:gd name="T11" fmla="*/ 45 h 67"/>
              <a:gd name="T12" fmla="*/ 4 w 64"/>
              <a:gd name="T13" fmla="*/ 41 h 67"/>
              <a:gd name="T14" fmla="*/ 8 w 64"/>
              <a:gd name="T15" fmla="*/ 41 h 67"/>
              <a:gd name="T16" fmla="*/ 12 w 64"/>
              <a:gd name="T17" fmla="*/ 45 h 67"/>
              <a:gd name="T18" fmla="*/ 26 w 64"/>
              <a:gd name="T19" fmla="*/ 26 h 67"/>
              <a:gd name="T20" fmla="*/ 21 w 64"/>
              <a:gd name="T21" fmla="*/ 26 h 67"/>
              <a:gd name="T22" fmla="*/ 17 w 64"/>
              <a:gd name="T23" fmla="*/ 30 h 67"/>
              <a:gd name="T24" fmla="*/ 17 w 64"/>
              <a:gd name="T25" fmla="*/ 63 h 67"/>
              <a:gd name="T26" fmla="*/ 21 w 64"/>
              <a:gd name="T27" fmla="*/ 67 h 67"/>
              <a:gd name="T28" fmla="*/ 26 w 64"/>
              <a:gd name="T29" fmla="*/ 67 h 67"/>
              <a:gd name="T30" fmla="*/ 30 w 64"/>
              <a:gd name="T31" fmla="*/ 63 h 67"/>
              <a:gd name="T32" fmla="*/ 30 w 64"/>
              <a:gd name="T33" fmla="*/ 30 h 67"/>
              <a:gd name="T34" fmla="*/ 26 w 64"/>
              <a:gd name="T35" fmla="*/ 26 h 67"/>
              <a:gd name="T36" fmla="*/ 43 w 64"/>
              <a:gd name="T37" fmla="*/ 32 h 67"/>
              <a:gd name="T38" fmla="*/ 39 w 64"/>
              <a:gd name="T39" fmla="*/ 32 h 67"/>
              <a:gd name="T40" fmla="*/ 35 w 64"/>
              <a:gd name="T41" fmla="*/ 36 h 67"/>
              <a:gd name="T42" fmla="*/ 35 w 64"/>
              <a:gd name="T43" fmla="*/ 63 h 67"/>
              <a:gd name="T44" fmla="*/ 39 w 64"/>
              <a:gd name="T45" fmla="*/ 67 h 67"/>
              <a:gd name="T46" fmla="*/ 43 w 64"/>
              <a:gd name="T47" fmla="*/ 67 h 67"/>
              <a:gd name="T48" fmla="*/ 47 w 64"/>
              <a:gd name="T49" fmla="*/ 63 h 67"/>
              <a:gd name="T50" fmla="*/ 47 w 64"/>
              <a:gd name="T51" fmla="*/ 36 h 67"/>
              <a:gd name="T52" fmla="*/ 43 w 64"/>
              <a:gd name="T53" fmla="*/ 32 h 67"/>
              <a:gd name="T54" fmla="*/ 60 w 64"/>
              <a:gd name="T55" fmla="*/ 18 h 67"/>
              <a:gd name="T56" fmla="*/ 56 w 64"/>
              <a:gd name="T57" fmla="*/ 18 h 67"/>
              <a:gd name="T58" fmla="*/ 52 w 64"/>
              <a:gd name="T59" fmla="*/ 22 h 67"/>
              <a:gd name="T60" fmla="*/ 52 w 64"/>
              <a:gd name="T61" fmla="*/ 63 h 67"/>
              <a:gd name="T62" fmla="*/ 56 w 64"/>
              <a:gd name="T63" fmla="*/ 67 h 67"/>
              <a:gd name="T64" fmla="*/ 60 w 64"/>
              <a:gd name="T65" fmla="*/ 67 h 67"/>
              <a:gd name="T66" fmla="*/ 64 w 64"/>
              <a:gd name="T67" fmla="*/ 63 h 67"/>
              <a:gd name="T68" fmla="*/ 64 w 64"/>
              <a:gd name="T69" fmla="*/ 22 h 67"/>
              <a:gd name="T70" fmla="*/ 60 w 64"/>
              <a:gd name="T71" fmla="*/ 18 h 67"/>
              <a:gd name="T72" fmla="*/ 21 w 64"/>
              <a:gd name="T73" fmla="*/ 13 h 67"/>
              <a:gd name="T74" fmla="*/ 41 w 64"/>
              <a:gd name="T75" fmla="*/ 27 h 67"/>
              <a:gd name="T76" fmla="*/ 58 w 64"/>
              <a:gd name="T77" fmla="*/ 5 h 67"/>
              <a:gd name="T78" fmla="*/ 59 w 64"/>
              <a:gd name="T79" fmla="*/ 6 h 67"/>
              <a:gd name="T80" fmla="*/ 60 w 64"/>
              <a:gd name="T81" fmla="*/ 0 h 67"/>
              <a:gd name="T82" fmla="*/ 54 w 64"/>
              <a:gd name="T83" fmla="*/ 3 h 67"/>
              <a:gd name="T84" fmla="*/ 56 w 64"/>
              <a:gd name="T85" fmla="*/ 4 h 67"/>
              <a:gd name="T86" fmla="*/ 40 w 64"/>
              <a:gd name="T87" fmla="*/ 23 h 67"/>
              <a:gd name="T88" fmla="*/ 20 w 64"/>
              <a:gd name="T89" fmla="*/ 9 h 67"/>
              <a:gd name="T90" fmla="*/ 0 w 64"/>
              <a:gd name="T91" fmla="*/ 29 h 67"/>
              <a:gd name="T92" fmla="*/ 2 w 64"/>
              <a:gd name="T93" fmla="*/ 31 h 67"/>
              <a:gd name="T94" fmla="*/ 21 w 64"/>
              <a:gd name="T9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67">
                <a:moveTo>
                  <a:pt x="12" y="45"/>
                </a:moveTo>
                <a:cubicBezTo>
                  <a:pt x="12" y="63"/>
                  <a:pt x="12" y="63"/>
                  <a:pt x="12" y="63"/>
                </a:cubicBezTo>
                <a:cubicBezTo>
                  <a:pt x="12" y="65"/>
                  <a:pt x="11" y="67"/>
                  <a:pt x="8" y="67"/>
                </a:cubicBezTo>
                <a:cubicBezTo>
                  <a:pt x="4" y="67"/>
                  <a:pt x="4" y="67"/>
                  <a:pt x="4" y="67"/>
                </a:cubicBezTo>
                <a:cubicBezTo>
                  <a:pt x="2" y="67"/>
                  <a:pt x="0" y="65"/>
                  <a:pt x="0" y="63"/>
                </a:cubicBezTo>
                <a:cubicBezTo>
                  <a:pt x="0" y="45"/>
                  <a:pt x="0" y="45"/>
                  <a:pt x="0" y="45"/>
                </a:cubicBezTo>
                <a:cubicBezTo>
                  <a:pt x="0" y="43"/>
                  <a:pt x="2" y="41"/>
                  <a:pt x="4" y="41"/>
                </a:cubicBezTo>
                <a:cubicBezTo>
                  <a:pt x="8" y="41"/>
                  <a:pt x="8" y="41"/>
                  <a:pt x="8" y="41"/>
                </a:cubicBezTo>
                <a:cubicBezTo>
                  <a:pt x="11" y="41"/>
                  <a:pt x="12" y="43"/>
                  <a:pt x="12" y="45"/>
                </a:cubicBezTo>
                <a:close/>
                <a:moveTo>
                  <a:pt x="26" y="26"/>
                </a:moveTo>
                <a:cubicBezTo>
                  <a:pt x="21" y="26"/>
                  <a:pt x="21" y="26"/>
                  <a:pt x="21" y="26"/>
                </a:cubicBezTo>
                <a:cubicBezTo>
                  <a:pt x="19" y="26"/>
                  <a:pt x="17" y="28"/>
                  <a:pt x="17" y="30"/>
                </a:cubicBezTo>
                <a:cubicBezTo>
                  <a:pt x="17" y="63"/>
                  <a:pt x="17" y="63"/>
                  <a:pt x="17" y="63"/>
                </a:cubicBezTo>
                <a:cubicBezTo>
                  <a:pt x="17" y="65"/>
                  <a:pt x="19" y="67"/>
                  <a:pt x="21" y="67"/>
                </a:cubicBezTo>
                <a:cubicBezTo>
                  <a:pt x="26" y="67"/>
                  <a:pt x="26" y="67"/>
                  <a:pt x="26" y="67"/>
                </a:cubicBezTo>
                <a:cubicBezTo>
                  <a:pt x="28" y="67"/>
                  <a:pt x="30" y="65"/>
                  <a:pt x="30" y="63"/>
                </a:cubicBezTo>
                <a:cubicBezTo>
                  <a:pt x="30" y="30"/>
                  <a:pt x="30" y="30"/>
                  <a:pt x="30" y="30"/>
                </a:cubicBezTo>
                <a:cubicBezTo>
                  <a:pt x="30" y="28"/>
                  <a:pt x="28" y="26"/>
                  <a:pt x="26" y="26"/>
                </a:cubicBezTo>
                <a:close/>
                <a:moveTo>
                  <a:pt x="43" y="32"/>
                </a:moveTo>
                <a:cubicBezTo>
                  <a:pt x="39" y="32"/>
                  <a:pt x="39" y="32"/>
                  <a:pt x="39" y="32"/>
                </a:cubicBezTo>
                <a:cubicBezTo>
                  <a:pt x="36" y="32"/>
                  <a:pt x="35" y="34"/>
                  <a:pt x="35" y="36"/>
                </a:cubicBezTo>
                <a:cubicBezTo>
                  <a:pt x="35" y="63"/>
                  <a:pt x="35" y="63"/>
                  <a:pt x="35" y="63"/>
                </a:cubicBezTo>
                <a:cubicBezTo>
                  <a:pt x="35" y="65"/>
                  <a:pt x="36" y="67"/>
                  <a:pt x="39" y="67"/>
                </a:cubicBezTo>
                <a:cubicBezTo>
                  <a:pt x="43" y="67"/>
                  <a:pt x="43" y="67"/>
                  <a:pt x="43" y="67"/>
                </a:cubicBezTo>
                <a:cubicBezTo>
                  <a:pt x="45" y="67"/>
                  <a:pt x="47" y="65"/>
                  <a:pt x="47" y="63"/>
                </a:cubicBezTo>
                <a:cubicBezTo>
                  <a:pt x="47" y="36"/>
                  <a:pt x="47" y="36"/>
                  <a:pt x="47" y="36"/>
                </a:cubicBezTo>
                <a:cubicBezTo>
                  <a:pt x="47" y="34"/>
                  <a:pt x="45" y="32"/>
                  <a:pt x="43" y="32"/>
                </a:cubicBezTo>
                <a:close/>
                <a:moveTo>
                  <a:pt x="60" y="18"/>
                </a:moveTo>
                <a:cubicBezTo>
                  <a:pt x="56" y="18"/>
                  <a:pt x="56" y="18"/>
                  <a:pt x="56" y="18"/>
                </a:cubicBezTo>
                <a:cubicBezTo>
                  <a:pt x="53" y="18"/>
                  <a:pt x="52" y="20"/>
                  <a:pt x="52" y="22"/>
                </a:cubicBezTo>
                <a:cubicBezTo>
                  <a:pt x="52" y="63"/>
                  <a:pt x="52" y="63"/>
                  <a:pt x="52" y="63"/>
                </a:cubicBezTo>
                <a:cubicBezTo>
                  <a:pt x="52" y="65"/>
                  <a:pt x="53" y="67"/>
                  <a:pt x="56" y="67"/>
                </a:cubicBezTo>
                <a:cubicBezTo>
                  <a:pt x="60" y="67"/>
                  <a:pt x="60" y="67"/>
                  <a:pt x="60" y="67"/>
                </a:cubicBezTo>
                <a:cubicBezTo>
                  <a:pt x="62" y="67"/>
                  <a:pt x="64" y="65"/>
                  <a:pt x="64" y="63"/>
                </a:cubicBezTo>
                <a:cubicBezTo>
                  <a:pt x="64" y="22"/>
                  <a:pt x="64" y="22"/>
                  <a:pt x="64" y="22"/>
                </a:cubicBezTo>
                <a:cubicBezTo>
                  <a:pt x="64" y="20"/>
                  <a:pt x="62" y="18"/>
                  <a:pt x="60" y="18"/>
                </a:cubicBezTo>
                <a:close/>
                <a:moveTo>
                  <a:pt x="21" y="13"/>
                </a:moveTo>
                <a:cubicBezTo>
                  <a:pt x="41" y="27"/>
                  <a:pt x="41" y="27"/>
                  <a:pt x="41" y="27"/>
                </a:cubicBezTo>
                <a:cubicBezTo>
                  <a:pt x="58" y="5"/>
                  <a:pt x="58" y="5"/>
                  <a:pt x="58" y="5"/>
                </a:cubicBezTo>
                <a:cubicBezTo>
                  <a:pt x="59" y="6"/>
                  <a:pt x="59" y="6"/>
                  <a:pt x="59" y="6"/>
                </a:cubicBezTo>
                <a:cubicBezTo>
                  <a:pt x="60" y="0"/>
                  <a:pt x="60" y="0"/>
                  <a:pt x="60" y="0"/>
                </a:cubicBezTo>
                <a:cubicBezTo>
                  <a:pt x="54" y="3"/>
                  <a:pt x="54" y="3"/>
                  <a:pt x="54" y="3"/>
                </a:cubicBezTo>
                <a:cubicBezTo>
                  <a:pt x="56" y="4"/>
                  <a:pt x="56" y="4"/>
                  <a:pt x="56" y="4"/>
                </a:cubicBezTo>
                <a:cubicBezTo>
                  <a:pt x="40" y="23"/>
                  <a:pt x="40" y="23"/>
                  <a:pt x="40" y="23"/>
                </a:cubicBezTo>
                <a:cubicBezTo>
                  <a:pt x="20" y="9"/>
                  <a:pt x="20" y="9"/>
                  <a:pt x="20" y="9"/>
                </a:cubicBezTo>
                <a:cubicBezTo>
                  <a:pt x="0" y="29"/>
                  <a:pt x="0" y="29"/>
                  <a:pt x="0" y="29"/>
                </a:cubicBezTo>
                <a:cubicBezTo>
                  <a:pt x="2" y="31"/>
                  <a:pt x="2" y="31"/>
                  <a:pt x="2" y="31"/>
                </a:cubicBezTo>
                <a:lnTo>
                  <a:pt x="21"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Freeform 53"/>
          <p:cNvSpPr>
            <a:spLocks noEditPoints="1"/>
          </p:cNvSpPr>
          <p:nvPr/>
        </p:nvSpPr>
        <p:spPr bwMode="auto">
          <a:xfrm>
            <a:off x="2500358" y="4248932"/>
            <a:ext cx="529634" cy="492120"/>
          </a:xfrm>
          <a:custGeom>
            <a:avLst/>
            <a:gdLst>
              <a:gd name="T0" fmla="*/ 32 w 80"/>
              <a:gd name="T1" fmla="*/ 40 h 80"/>
              <a:gd name="T2" fmla="*/ 49 w 80"/>
              <a:gd name="T3" fmla="*/ 58 h 80"/>
              <a:gd name="T4" fmla="*/ 43 w 80"/>
              <a:gd name="T5" fmla="*/ 56 h 80"/>
              <a:gd name="T6" fmla="*/ 67 w 80"/>
              <a:gd name="T7" fmla="*/ 64 h 80"/>
              <a:gd name="T8" fmla="*/ 70 w 80"/>
              <a:gd name="T9" fmla="*/ 64 h 80"/>
              <a:gd name="T10" fmla="*/ 40 w 80"/>
              <a:gd name="T11" fmla="*/ 57 h 80"/>
              <a:gd name="T12" fmla="*/ 38 w 80"/>
              <a:gd name="T13" fmla="*/ 56 h 80"/>
              <a:gd name="T14" fmla="*/ 40 w 80"/>
              <a:gd name="T15" fmla="*/ 77 h 80"/>
              <a:gd name="T16" fmla="*/ 40 w 80"/>
              <a:gd name="T17" fmla="*/ 80 h 80"/>
              <a:gd name="T18" fmla="*/ 23 w 80"/>
              <a:gd name="T19" fmla="*/ 49 h 80"/>
              <a:gd name="T20" fmla="*/ 25 w 80"/>
              <a:gd name="T21" fmla="*/ 43 h 80"/>
              <a:gd name="T22" fmla="*/ 26 w 80"/>
              <a:gd name="T23" fmla="*/ 64 h 80"/>
              <a:gd name="T24" fmla="*/ 27 w 80"/>
              <a:gd name="T25" fmla="*/ 67 h 80"/>
              <a:gd name="T26" fmla="*/ 23 w 80"/>
              <a:gd name="T27" fmla="*/ 40 h 80"/>
              <a:gd name="T28" fmla="*/ 25 w 80"/>
              <a:gd name="T29" fmla="*/ 38 h 80"/>
              <a:gd name="T30" fmla="*/ 3 w 80"/>
              <a:gd name="T31" fmla="*/ 40 h 80"/>
              <a:gd name="T32" fmla="*/ 0 w 80"/>
              <a:gd name="T33" fmla="*/ 40 h 80"/>
              <a:gd name="T34" fmla="*/ 32 w 80"/>
              <a:gd name="T35" fmla="*/ 23 h 80"/>
              <a:gd name="T36" fmla="*/ 38 w 80"/>
              <a:gd name="T37" fmla="*/ 25 h 80"/>
              <a:gd name="T38" fmla="*/ 13 w 80"/>
              <a:gd name="T39" fmla="*/ 16 h 80"/>
              <a:gd name="T40" fmla="*/ 10 w 80"/>
              <a:gd name="T41" fmla="*/ 16 h 80"/>
              <a:gd name="T42" fmla="*/ 40 w 80"/>
              <a:gd name="T43" fmla="*/ 23 h 80"/>
              <a:gd name="T44" fmla="*/ 43 w 80"/>
              <a:gd name="T45" fmla="*/ 25 h 80"/>
              <a:gd name="T46" fmla="*/ 40 w 80"/>
              <a:gd name="T47" fmla="*/ 3 h 80"/>
              <a:gd name="T48" fmla="*/ 40 w 80"/>
              <a:gd name="T49" fmla="*/ 0 h 80"/>
              <a:gd name="T50" fmla="*/ 58 w 80"/>
              <a:gd name="T51" fmla="*/ 32 h 80"/>
              <a:gd name="T52" fmla="*/ 56 w 80"/>
              <a:gd name="T53" fmla="*/ 38 h 80"/>
              <a:gd name="T54" fmla="*/ 53 w 80"/>
              <a:gd name="T55" fmla="*/ 18 h 80"/>
              <a:gd name="T56" fmla="*/ 70 w 80"/>
              <a:gd name="T57" fmla="*/ 16 h 80"/>
              <a:gd name="T58" fmla="*/ 59 w 80"/>
              <a:gd name="T59" fmla="*/ 47 h 80"/>
              <a:gd name="T60" fmla="*/ 53 w 80"/>
              <a:gd name="T61" fmla="*/ 49 h 80"/>
              <a:gd name="T62" fmla="*/ 67 w 80"/>
              <a:gd name="T63" fmla="*/ 31 h 80"/>
              <a:gd name="T64" fmla="*/ 52 w 80"/>
              <a:gd name="T65" fmla="*/ 60 h 80"/>
              <a:gd name="T66" fmla="*/ 53 w 80"/>
              <a:gd name="T67" fmla="*/ 40 h 80"/>
              <a:gd name="T68" fmla="*/ 53 w 80"/>
              <a:gd name="T69" fmla="*/ 40 h 80"/>
              <a:gd name="T70" fmla="*/ 50 w 80"/>
              <a:gd name="T71" fmla="*/ 40 h 80"/>
              <a:gd name="T72" fmla="*/ 44 w 80"/>
              <a:gd name="T73" fmla="*/ 31 h 80"/>
              <a:gd name="T74" fmla="*/ 33 w 80"/>
              <a:gd name="T75" fmla="*/ 33 h 80"/>
              <a:gd name="T76" fmla="*/ 31 w 80"/>
              <a:gd name="T77" fmla="*/ 44 h 80"/>
              <a:gd name="T78" fmla="*/ 40 w 80"/>
              <a:gd name="T79" fmla="*/ 50 h 80"/>
              <a:gd name="T80" fmla="*/ 49 w 80"/>
              <a:gd name="T81" fmla="*/ 31 h 80"/>
              <a:gd name="T82" fmla="*/ 50 w 80"/>
              <a:gd name="T83" fmla="*/ 31 h 80"/>
              <a:gd name="T84" fmla="*/ 40 w 80"/>
              <a:gd name="T85" fmla="*/ 28 h 80"/>
              <a:gd name="T86" fmla="*/ 40 w 80"/>
              <a:gd name="T87" fmla="*/ 28 h 80"/>
              <a:gd name="T88" fmla="*/ 32 w 80"/>
              <a:gd name="T89" fmla="*/ 31 h 80"/>
              <a:gd name="T90" fmla="*/ 28 w 80"/>
              <a:gd name="T91" fmla="*/ 41 h 80"/>
              <a:gd name="T92" fmla="*/ 27 w 80"/>
              <a:gd name="T93" fmla="*/ 40 h 80"/>
              <a:gd name="T94" fmla="*/ 31 w 80"/>
              <a:gd name="T95" fmla="*/ 49 h 80"/>
              <a:gd name="T96" fmla="*/ 32 w 80"/>
              <a:gd name="T97" fmla="*/ 50 h 80"/>
              <a:gd name="T98" fmla="*/ 40 w 80"/>
              <a:gd name="T99" fmla="*/ 53 h 80"/>
              <a:gd name="T100" fmla="*/ 50 w 80"/>
              <a:gd name="T101" fmla="*/ 50 h 80"/>
              <a:gd name="T102" fmla="*/ 49 w 80"/>
              <a:gd name="T103"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80">
                <a:moveTo>
                  <a:pt x="48" y="40"/>
                </a:moveTo>
                <a:cubicBezTo>
                  <a:pt x="48" y="45"/>
                  <a:pt x="45" y="48"/>
                  <a:pt x="40" y="48"/>
                </a:cubicBezTo>
                <a:cubicBezTo>
                  <a:pt x="36" y="48"/>
                  <a:pt x="32" y="45"/>
                  <a:pt x="32" y="40"/>
                </a:cubicBezTo>
                <a:cubicBezTo>
                  <a:pt x="32" y="36"/>
                  <a:pt x="36" y="32"/>
                  <a:pt x="40" y="32"/>
                </a:cubicBezTo>
                <a:cubicBezTo>
                  <a:pt x="45" y="32"/>
                  <a:pt x="48" y="36"/>
                  <a:pt x="48" y="40"/>
                </a:cubicBezTo>
                <a:close/>
                <a:moveTo>
                  <a:pt x="49" y="58"/>
                </a:moveTo>
                <a:cubicBezTo>
                  <a:pt x="49" y="56"/>
                  <a:pt x="49" y="54"/>
                  <a:pt x="49" y="53"/>
                </a:cubicBezTo>
                <a:cubicBezTo>
                  <a:pt x="48" y="53"/>
                  <a:pt x="47" y="53"/>
                  <a:pt x="46" y="53"/>
                </a:cubicBezTo>
                <a:cubicBezTo>
                  <a:pt x="45" y="54"/>
                  <a:pt x="44" y="55"/>
                  <a:pt x="43" y="56"/>
                </a:cubicBezTo>
                <a:cubicBezTo>
                  <a:pt x="47" y="59"/>
                  <a:pt x="51" y="62"/>
                  <a:pt x="55" y="64"/>
                </a:cubicBezTo>
                <a:cubicBezTo>
                  <a:pt x="62" y="68"/>
                  <a:pt x="65" y="68"/>
                  <a:pt x="67" y="67"/>
                </a:cubicBezTo>
                <a:cubicBezTo>
                  <a:pt x="67" y="66"/>
                  <a:pt x="67" y="65"/>
                  <a:pt x="67" y="64"/>
                </a:cubicBezTo>
                <a:cubicBezTo>
                  <a:pt x="67" y="62"/>
                  <a:pt x="66" y="58"/>
                  <a:pt x="63" y="53"/>
                </a:cubicBezTo>
                <a:cubicBezTo>
                  <a:pt x="64" y="53"/>
                  <a:pt x="65" y="53"/>
                  <a:pt x="66" y="52"/>
                </a:cubicBezTo>
                <a:cubicBezTo>
                  <a:pt x="69" y="57"/>
                  <a:pt x="70" y="61"/>
                  <a:pt x="70" y="64"/>
                </a:cubicBezTo>
                <a:cubicBezTo>
                  <a:pt x="70" y="66"/>
                  <a:pt x="70" y="68"/>
                  <a:pt x="69" y="69"/>
                </a:cubicBezTo>
                <a:cubicBezTo>
                  <a:pt x="66" y="71"/>
                  <a:pt x="61" y="71"/>
                  <a:pt x="53" y="67"/>
                </a:cubicBezTo>
                <a:cubicBezTo>
                  <a:pt x="49" y="64"/>
                  <a:pt x="45" y="61"/>
                  <a:pt x="40" y="57"/>
                </a:cubicBezTo>
                <a:cubicBezTo>
                  <a:pt x="38" y="59"/>
                  <a:pt x="36" y="61"/>
                  <a:pt x="35" y="62"/>
                </a:cubicBezTo>
                <a:cubicBezTo>
                  <a:pt x="34" y="61"/>
                  <a:pt x="34" y="60"/>
                  <a:pt x="34" y="59"/>
                </a:cubicBezTo>
                <a:cubicBezTo>
                  <a:pt x="35" y="58"/>
                  <a:pt x="37" y="57"/>
                  <a:pt x="38" y="56"/>
                </a:cubicBezTo>
                <a:cubicBezTo>
                  <a:pt x="37" y="55"/>
                  <a:pt x="36" y="54"/>
                  <a:pt x="35" y="53"/>
                </a:cubicBezTo>
                <a:cubicBezTo>
                  <a:pt x="34" y="53"/>
                  <a:pt x="32" y="53"/>
                  <a:pt x="31" y="53"/>
                </a:cubicBezTo>
                <a:cubicBezTo>
                  <a:pt x="33" y="68"/>
                  <a:pt x="37" y="77"/>
                  <a:pt x="40" y="77"/>
                </a:cubicBezTo>
                <a:cubicBezTo>
                  <a:pt x="43" y="77"/>
                  <a:pt x="45" y="73"/>
                  <a:pt x="47" y="65"/>
                </a:cubicBezTo>
                <a:cubicBezTo>
                  <a:pt x="48" y="66"/>
                  <a:pt x="49" y="66"/>
                  <a:pt x="50" y="67"/>
                </a:cubicBezTo>
                <a:cubicBezTo>
                  <a:pt x="48" y="75"/>
                  <a:pt x="45" y="80"/>
                  <a:pt x="40" y="80"/>
                </a:cubicBezTo>
                <a:cubicBezTo>
                  <a:pt x="34" y="80"/>
                  <a:pt x="30" y="68"/>
                  <a:pt x="28" y="52"/>
                </a:cubicBezTo>
                <a:cubicBezTo>
                  <a:pt x="26" y="52"/>
                  <a:pt x="23" y="52"/>
                  <a:pt x="21" y="52"/>
                </a:cubicBezTo>
                <a:cubicBezTo>
                  <a:pt x="22" y="51"/>
                  <a:pt x="22" y="50"/>
                  <a:pt x="23" y="49"/>
                </a:cubicBezTo>
                <a:cubicBezTo>
                  <a:pt x="24" y="49"/>
                  <a:pt x="26" y="49"/>
                  <a:pt x="28" y="49"/>
                </a:cubicBezTo>
                <a:cubicBezTo>
                  <a:pt x="28" y="48"/>
                  <a:pt x="28" y="47"/>
                  <a:pt x="28" y="46"/>
                </a:cubicBezTo>
                <a:cubicBezTo>
                  <a:pt x="27" y="45"/>
                  <a:pt x="26" y="44"/>
                  <a:pt x="25" y="43"/>
                </a:cubicBezTo>
                <a:cubicBezTo>
                  <a:pt x="18" y="51"/>
                  <a:pt x="13" y="60"/>
                  <a:pt x="13" y="64"/>
                </a:cubicBezTo>
                <a:cubicBezTo>
                  <a:pt x="13" y="65"/>
                  <a:pt x="14" y="66"/>
                  <a:pt x="14" y="67"/>
                </a:cubicBezTo>
                <a:cubicBezTo>
                  <a:pt x="15" y="68"/>
                  <a:pt x="19" y="68"/>
                  <a:pt x="26" y="64"/>
                </a:cubicBezTo>
                <a:cubicBezTo>
                  <a:pt x="26" y="64"/>
                  <a:pt x="27" y="63"/>
                  <a:pt x="28" y="63"/>
                </a:cubicBezTo>
                <a:cubicBezTo>
                  <a:pt x="28" y="64"/>
                  <a:pt x="28" y="65"/>
                  <a:pt x="28" y="66"/>
                </a:cubicBezTo>
                <a:cubicBezTo>
                  <a:pt x="28" y="66"/>
                  <a:pt x="28" y="66"/>
                  <a:pt x="27" y="67"/>
                </a:cubicBezTo>
                <a:cubicBezTo>
                  <a:pt x="20" y="71"/>
                  <a:pt x="15" y="71"/>
                  <a:pt x="12" y="69"/>
                </a:cubicBezTo>
                <a:cubicBezTo>
                  <a:pt x="11" y="68"/>
                  <a:pt x="10" y="66"/>
                  <a:pt x="10" y="64"/>
                </a:cubicBezTo>
                <a:cubicBezTo>
                  <a:pt x="10" y="59"/>
                  <a:pt x="15" y="50"/>
                  <a:pt x="23" y="40"/>
                </a:cubicBezTo>
                <a:cubicBezTo>
                  <a:pt x="22" y="38"/>
                  <a:pt x="20" y="36"/>
                  <a:pt x="19" y="35"/>
                </a:cubicBezTo>
                <a:cubicBezTo>
                  <a:pt x="20" y="34"/>
                  <a:pt x="21" y="34"/>
                  <a:pt x="22" y="34"/>
                </a:cubicBezTo>
                <a:cubicBezTo>
                  <a:pt x="23" y="35"/>
                  <a:pt x="24" y="37"/>
                  <a:pt x="25" y="38"/>
                </a:cubicBezTo>
                <a:cubicBezTo>
                  <a:pt x="26" y="37"/>
                  <a:pt x="27" y="36"/>
                  <a:pt x="28" y="35"/>
                </a:cubicBezTo>
                <a:cubicBezTo>
                  <a:pt x="28" y="34"/>
                  <a:pt x="28" y="32"/>
                  <a:pt x="28" y="31"/>
                </a:cubicBezTo>
                <a:cubicBezTo>
                  <a:pt x="12" y="33"/>
                  <a:pt x="3" y="37"/>
                  <a:pt x="3" y="40"/>
                </a:cubicBezTo>
                <a:cubicBezTo>
                  <a:pt x="3" y="43"/>
                  <a:pt x="8" y="45"/>
                  <a:pt x="15" y="47"/>
                </a:cubicBezTo>
                <a:cubicBezTo>
                  <a:pt x="15" y="48"/>
                  <a:pt x="14" y="49"/>
                  <a:pt x="14" y="50"/>
                </a:cubicBezTo>
                <a:cubicBezTo>
                  <a:pt x="6" y="48"/>
                  <a:pt x="0" y="45"/>
                  <a:pt x="0" y="40"/>
                </a:cubicBezTo>
                <a:cubicBezTo>
                  <a:pt x="0" y="34"/>
                  <a:pt x="13" y="30"/>
                  <a:pt x="28" y="28"/>
                </a:cubicBezTo>
                <a:cubicBezTo>
                  <a:pt x="28" y="26"/>
                  <a:pt x="29" y="23"/>
                  <a:pt x="29" y="21"/>
                </a:cubicBezTo>
                <a:cubicBezTo>
                  <a:pt x="30" y="22"/>
                  <a:pt x="31" y="22"/>
                  <a:pt x="32" y="23"/>
                </a:cubicBezTo>
                <a:cubicBezTo>
                  <a:pt x="32" y="25"/>
                  <a:pt x="31" y="26"/>
                  <a:pt x="31" y="28"/>
                </a:cubicBezTo>
                <a:cubicBezTo>
                  <a:pt x="32" y="28"/>
                  <a:pt x="34" y="28"/>
                  <a:pt x="35" y="28"/>
                </a:cubicBezTo>
                <a:cubicBezTo>
                  <a:pt x="36" y="27"/>
                  <a:pt x="37" y="26"/>
                  <a:pt x="38" y="25"/>
                </a:cubicBezTo>
                <a:cubicBezTo>
                  <a:pt x="34" y="22"/>
                  <a:pt x="30" y="19"/>
                  <a:pt x="26" y="17"/>
                </a:cubicBezTo>
                <a:cubicBezTo>
                  <a:pt x="19" y="13"/>
                  <a:pt x="15" y="13"/>
                  <a:pt x="14" y="14"/>
                </a:cubicBezTo>
                <a:cubicBezTo>
                  <a:pt x="14" y="15"/>
                  <a:pt x="13" y="15"/>
                  <a:pt x="13" y="16"/>
                </a:cubicBezTo>
                <a:cubicBezTo>
                  <a:pt x="13" y="19"/>
                  <a:pt x="15" y="23"/>
                  <a:pt x="18" y="28"/>
                </a:cubicBezTo>
                <a:cubicBezTo>
                  <a:pt x="17" y="28"/>
                  <a:pt x="16" y="28"/>
                  <a:pt x="15" y="28"/>
                </a:cubicBezTo>
                <a:cubicBezTo>
                  <a:pt x="12" y="24"/>
                  <a:pt x="10" y="19"/>
                  <a:pt x="10" y="16"/>
                </a:cubicBezTo>
                <a:cubicBezTo>
                  <a:pt x="10" y="15"/>
                  <a:pt x="11" y="13"/>
                  <a:pt x="12" y="12"/>
                </a:cubicBezTo>
                <a:cubicBezTo>
                  <a:pt x="15" y="9"/>
                  <a:pt x="20" y="10"/>
                  <a:pt x="27" y="14"/>
                </a:cubicBezTo>
                <a:cubicBezTo>
                  <a:pt x="31" y="16"/>
                  <a:pt x="36" y="19"/>
                  <a:pt x="40" y="23"/>
                </a:cubicBezTo>
                <a:cubicBezTo>
                  <a:pt x="42" y="22"/>
                  <a:pt x="44" y="20"/>
                  <a:pt x="46" y="19"/>
                </a:cubicBezTo>
                <a:cubicBezTo>
                  <a:pt x="46" y="20"/>
                  <a:pt x="46" y="21"/>
                  <a:pt x="47" y="22"/>
                </a:cubicBezTo>
                <a:cubicBezTo>
                  <a:pt x="45" y="23"/>
                  <a:pt x="44" y="24"/>
                  <a:pt x="43" y="25"/>
                </a:cubicBezTo>
                <a:cubicBezTo>
                  <a:pt x="44" y="26"/>
                  <a:pt x="45" y="27"/>
                  <a:pt x="45" y="28"/>
                </a:cubicBezTo>
                <a:cubicBezTo>
                  <a:pt x="47" y="28"/>
                  <a:pt x="48" y="28"/>
                  <a:pt x="49" y="28"/>
                </a:cubicBezTo>
                <a:cubicBezTo>
                  <a:pt x="48" y="12"/>
                  <a:pt x="44" y="3"/>
                  <a:pt x="40" y="3"/>
                </a:cubicBezTo>
                <a:cubicBezTo>
                  <a:pt x="38" y="3"/>
                  <a:pt x="35" y="8"/>
                  <a:pt x="33" y="15"/>
                </a:cubicBezTo>
                <a:cubicBezTo>
                  <a:pt x="32" y="15"/>
                  <a:pt x="32" y="14"/>
                  <a:pt x="31" y="14"/>
                </a:cubicBezTo>
                <a:cubicBezTo>
                  <a:pt x="33" y="6"/>
                  <a:pt x="36" y="0"/>
                  <a:pt x="40" y="0"/>
                </a:cubicBezTo>
                <a:cubicBezTo>
                  <a:pt x="47" y="0"/>
                  <a:pt x="51" y="13"/>
                  <a:pt x="52" y="28"/>
                </a:cubicBezTo>
                <a:cubicBezTo>
                  <a:pt x="55" y="28"/>
                  <a:pt x="57" y="29"/>
                  <a:pt x="60" y="29"/>
                </a:cubicBezTo>
                <a:cubicBezTo>
                  <a:pt x="59" y="30"/>
                  <a:pt x="58" y="31"/>
                  <a:pt x="58" y="32"/>
                </a:cubicBezTo>
                <a:cubicBezTo>
                  <a:pt x="56" y="32"/>
                  <a:pt x="54" y="31"/>
                  <a:pt x="53" y="31"/>
                </a:cubicBezTo>
                <a:cubicBezTo>
                  <a:pt x="53" y="32"/>
                  <a:pt x="53" y="34"/>
                  <a:pt x="53" y="35"/>
                </a:cubicBezTo>
                <a:cubicBezTo>
                  <a:pt x="54" y="36"/>
                  <a:pt x="55" y="37"/>
                  <a:pt x="56" y="38"/>
                </a:cubicBezTo>
                <a:cubicBezTo>
                  <a:pt x="63" y="29"/>
                  <a:pt x="67" y="21"/>
                  <a:pt x="67" y="16"/>
                </a:cubicBezTo>
                <a:cubicBezTo>
                  <a:pt x="67" y="15"/>
                  <a:pt x="67" y="15"/>
                  <a:pt x="67" y="14"/>
                </a:cubicBezTo>
                <a:cubicBezTo>
                  <a:pt x="65" y="13"/>
                  <a:pt x="60" y="14"/>
                  <a:pt x="53" y="18"/>
                </a:cubicBezTo>
                <a:cubicBezTo>
                  <a:pt x="53" y="17"/>
                  <a:pt x="52" y="16"/>
                  <a:pt x="52" y="15"/>
                </a:cubicBezTo>
                <a:cubicBezTo>
                  <a:pt x="59" y="11"/>
                  <a:pt x="66" y="9"/>
                  <a:pt x="69" y="12"/>
                </a:cubicBezTo>
                <a:cubicBezTo>
                  <a:pt x="70" y="13"/>
                  <a:pt x="70" y="15"/>
                  <a:pt x="70" y="16"/>
                </a:cubicBezTo>
                <a:cubicBezTo>
                  <a:pt x="70" y="22"/>
                  <a:pt x="65" y="31"/>
                  <a:pt x="58" y="40"/>
                </a:cubicBezTo>
                <a:cubicBezTo>
                  <a:pt x="59" y="42"/>
                  <a:pt x="61" y="44"/>
                  <a:pt x="62" y="46"/>
                </a:cubicBezTo>
                <a:cubicBezTo>
                  <a:pt x="61" y="46"/>
                  <a:pt x="60" y="46"/>
                  <a:pt x="59" y="47"/>
                </a:cubicBezTo>
                <a:cubicBezTo>
                  <a:pt x="58" y="45"/>
                  <a:pt x="57" y="44"/>
                  <a:pt x="56" y="43"/>
                </a:cubicBezTo>
                <a:cubicBezTo>
                  <a:pt x="55" y="44"/>
                  <a:pt x="54" y="45"/>
                  <a:pt x="53" y="46"/>
                </a:cubicBezTo>
                <a:cubicBezTo>
                  <a:pt x="53" y="47"/>
                  <a:pt x="53" y="48"/>
                  <a:pt x="53" y="49"/>
                </a:cubicBezTo>
                <a:cubicBezTo>
                  <a:pt x="68" y="48"/>
                  <a:pt x="77" y="44"/>
                  <a:pt x="77" y="40"/>
                </a:cubicBezTo>
                <a:cubicBezTo>
                  <a:pt x="77" y="38"/>
                  <a:pt x="73" y="35"/>
                  <a:pt x="65" y="33"/>
                </a:cubicBezTo>
                <a:cubicBezTo>
                  <a:pt x="66" y="32"/>
                  <a:pt x="66" y="32"/>
                  <a:pt x="67" y="31"/>
                </a:cubicBezTo>
                <a:cubicBezTo>
                  <a:pt x="75" y="33"/>
                  <a:pt x="80" y="36"/>
                  <a:pt x="80" y="40"/>
                </a:cubicBezTo>
                <a:cubicBezTo>
                  <a:pt x="80" y="47"/>
                  <a:pt x="67" y="51"/>
                  <a:pt x="52" y="52"/>
                </a:cubicBezTo>
                <a:cubicBezTo>
                  <a:pt x="52" y="55"/>
                  <a:pt x="52" y="57"/>
                  <a:pt x="52" y="60"/>
                </a:cubicBezTo>
                <a:cubicBezTo>
                  <a:pt x="51" y="59"/>
                  <a:pt x="50" y="58"/>
                  <a:pt x="49" y="58"/>
                </a:cubicBezTo>
                <a:close/>
                <a:moveTo>
                  <a:pt x="53" y="40"/>
                </a:moveTo>
                <a:cubicBezTo>
                  <a:pt x="53" y="40"/>
                  <a:pt x="53" y="40"/>
                  <a:pt x="53" y="40"/>
                </a:cubicBezTo>
                <a:cubicBezTo>
                  <a:pt x="53" y="41"/>
                  <a:pt x="53" y="41"/>
                  <a:pt x="53" y="41"/>
                </a:cubicBezTo>
                <a:cubicBezTo>
                  <a:pt x="53" y="41"/>
                  <a:pt x="53" y="41"/>
                  <a:pt x="54" y="40"/>
                </a:cubicBezTo>
                <a:cubicBezTo>
                  <a:pt x="53" y="40"/>
                  <a:pt x="53" y="40"/>
                  <a:pt x="53" y="40"/>
                </a:cubicBezTo>
                <a:close/>
                <a:moveTo>
                  <a:pt x="47" y="47"/>
                </a:moveTo>
                <a:cubicBezTo>
                  <a:pt x="48" y="46"/>
                  <a:pt x="49" y="45"/>
                  <a:pt x="50" y="44"/>
                </a:cubicBezTo>
                <a:cubicBezTo>
                  <a:pt x="50" y="43"/>
                  <a:pt x="50" y="42"/>
                  <a:pt x="50" y="40"/>
                </a:cubicBezTo>
                <a:cubicBezTo>
                  <a:pt x="50" y="39"/>
                  <a:pt x="50" y="38"/>
                  <a:pt x="50" y="36"/>
                </a:cubicBezTo>
                <a:cubicBezTo>
                  <a:pt x="49" y="35"/>
                  <a:pt x="48" y="34"/>
                  <a:pt x="47" y="33"/>
                </a:cubicBezTo>
                <a:cubicBezTo>
                  <a:pt x="46" y="32"/>
                  <a:pt x="45" y="32"/>
                  <a:pt x="44" y="31"/>
                </a:cubicBezTo>
                <a:cubicBezTo>
                  <a:pt x="43" y="31"/>
                  <a:pt x="42" y="31"/>
                  <a:pt x="40" y="31"/>
                </a:cubicBezTo>
                <a:cubicBezTo>
                  <a:pt x="39" y="31"/>
                  <a:pt x="38" y="31"/>
                  <a:pt x="36" y="31"/>
                </a:cubicBezTo>
                <a:cubicBezTo>
                  <a:pt x="35" y="32"/>
                  <a:pt x="34" y="32"/>
                  <a:pt x="33" y="33"/>
                </a:cubicBezTo>
                <a:cubicBezTo>
                  <a:pt x="32" y="34"/>
                  <a:pt x="32" y="35"/>
                  <a:pt x="31" y="36"/>
                </a:cubicBezTo>
                <a:cubicBezTo>
                  <a:pt x="31" y="38"/>
                  <a:pt x="31" y="39"/>
                  <a:pt x="31" y="40"/>
                </a:cubicBezTo>
                <a:cubicBezTo>
                  <a:pt x="31" y="42"/>
                  <a:pt x="31" y="43"/>
                  <a:pt x="31" y="44"/>
                </a:cubicBezTo>
                <a:cubicBezTo>
                  <a:pt x="32" y="45"/>
                  <a:pt x="32" y="46"/>
                  <a:pt x="33" y="47"/>
                </a:cubicBezTo>
                <a:cubicBezTo>
                  <a:pt x="34" y="48"/>
                  <a:pt x="35" y="49"/>
                  <a:pt x="36" y="50"/>
                </a:cubicBezTo>
                <a:cubicBezTo>
                  <a:pt x="38" y="50"/>
                  <a:pt x="39" y="50"/>
                  <a:pt x="40" y="50"/>
                </a:cubicBezTo>
                <a:cubicBezTo>
                  <a:pt x="42" y="50"/>
                  <a:pt x="43" y="50"/>
                  <a:pt x="44" y="50"/>
                </a:cubicBezTo>
                <a:cubicBezTo>
                  <a:pt x="45" y="49"/>
                  <a:pt x="46" y="48"/>
                  <a:pt x="47" y="47"/>
                </a:cubicBezTo>
                <a:close/>
                <a:moveTo>
                  <a:pt x="49" y="31"/>
                </a:moveTo>
                <a:cubicBezTo>
                  <a:pt x="49" y="31"/>
                  <a:pt x="49" y="31"/>
                  <a:pt x="49" y="31"/>
                </a:cubicBezTo>
                <a:cubicBezTo>
                  <a:pt x="49" y="31"/>
                  <a:pt x="50" y="32"/>
                  <a:pt x="50" y="32"/>
                </a:cubicBezTo>
                <a:cubicBezTo>
                  <a:pt x="50" y="32"/>
                  <a:pt x="50" y="31"/>
                  <a:pt x="50" y="31"/>
                </a:cubicBezTo>
                <a:cubicBezTo>
                  <a:pt x="49" y="31"/>
                  <a:pt x="49" y="31"/>
                  <a:pt x="49" y="31"/>
                </a:cubicBezTo>
                <a:close/>
                <a:moveTo>
                  <a:pt x="40" y="28"/>
                </a:moveTo>
                <a:cubicBezTo>
                  <a:pt x="40" y="28"/>
                  <a:pt x="40" y="28"/>
                  <a:pt x="40" y="28"/>
                </a:cubicBezTo>
                <a:cubicBezTo>
                  <a:pt x="41" y="28"/>
                  <a:pt x="41" y="28"/>
                  <a:pt x="41" y="28"/>
                </a:cubicBezTo>
                <a:cubicBezTo>
                  <a:pt x="41" y="27"/>
                  <a:pt x="41" y="27"/>
                  <a:pt x="40" y="27"/>
                </a:cubicBezTo>
                <a:cubicBezTo>
                  <a:pt x="40" y="27"/>
                  <a:pt x="40" y="27"/>
                  <a:pt x="40" y="28"/>
                </a:cubicBezTo>
                <a:close/>
                <a:moveTo>
                  <a:pt x="31" y="32"/>
                </a:moveTo>
                <a:cubicBezTo>
                  <a:pt x="31" y="32"/>
                  <a:pt x="31" y="31"/>
                  <a:pt x="31" y="31"/>
                </a:cubicBezTo>
                <a:cubicBezTo>
                  <a:pt x="31" y="31"/>
                  <a:pt x="32" y="31"/>
                  <a:pt x="32" y="31"/>
                </a:cubicBezTo>
                <a:cubicBezTo>
                  <a:pt x="31" y="31"/>
                  <a:pt x="31" y="31"/>
                  <a:pt x="31" y="31"/>
                </a:cubicBezTo>
                <a:cubicBezTo>
                  <a:pt x="31" y="31"/>
                  <a:pt x="31" y="32"/>
                  <a:pt x="31" y="32"/>
                </a:cubicBezTo>
                <a:close/>
                <a:moveTo>
                  <a:pt x="28" y="41"/>
                </a:moveTo>
                <a:cubicBezTo>
                  <a:pt x="28" y="41"/>
                  <a:pt x="28" y="41"/>
                  <a:pt x="28" y="40"/>
                </a:cubicBezTo>
                <a:cubicBezTo>
                  <a:pt x="28" y="40"/>
                  <a:pt x="28" y="40"/>
                  <a:pt x="28" y="40"/>
                </a:cubicBezTo>
                <a:cubicBezTo>
                  <a:pt x="27" y="40"/>
                  <a:pt x="27" y="40"/>
                  <a:pt x="27" y="40"/>
                </a:cubicBezTo>
                <a:cubicBezTo>
                  <a:pt x="27" y="41"/>
                  <a:pt x="27" y="41"/>
                  <a:pt x="28" y="41"/>
                </a:cubicBezTo>
                <a:close/>
                <a:moveTo>
                  <a:pt x="32" y="50"/>
                </a:moveTo>
                <a:cubicBezTo>
                  <a:pt x="32" y="50"/>
                  <a:pt x="31" y="50"/>
                  <a:pt x="31" y="49"/>
                </a:cubicBezTo>
                <a:cubicBezTo>
                  <a:pt x="31" y="49"/>
                  <a:pt x="31" y="49"/>
                  <a:pt x="31" y="49"/>
                </a:cubicBezTo>
                <a:cubicBezTo>
                  <a:pt x="31" y="49"/>
                  <a:pt x="31" y="49"/>
                  <a:pt x="31" y="50"/>
                </a:cubicBezTo>
                <a:cubicBezTo>
                  <a:pt x="31" y="50"/>
                  <a:pt x="31" y="50"/>
                  <a:pt x="32" y="50"/>
                </a:cubicBezTo>
                <a:close/>
                <a:moveTo>
                  <a:pt x="41" y="53"/>
                </a:moveTo>
                <a:cubicBezTo>
                  <a:pt x="41" y="53"/>
                  <a:pt x="41" y="53"/>
                  <a:pt x="40" y="53"/>
                </a:cubicBezTo>
                <a:cubicBezTo>
                  <a:pt x="40" y="53"/>
                  <a:pt x="40" y="53"/>
                  <a:pt x="40" y="53"/>
                </a:cubicBezTo>
                <a:cubicBezTo>
                  <a:pt x="40" y="53"/>
                  <a:pt x="40" y="53"/>
                  <a:pt x="40" y="54"/>
                </a:cubicBezTo>
                <a:cubicBezTo>
                  <a:pt x="41" y="53"/>
                  <a:pt x="41" y="53"/>
                  <a:pt x="41" y="53"/>
                </a:cubicBezTo>
                <a:close/>
                <a:moveTo>
                  <a:pt x="50" y="50"/>
                </a:moveTo>
                <a:cubicBezTo>
                  <a:pt x="50" y="49"/>
                  <a:pt x="50" y="49"/>
                  <a:pt x="50" y="49"/>
                </a:cubicBezTo>
                <a:cubicBezTo>
                  <a:pt x="50" y="49"/>
                  <a:pt x="49" y="49"/>
                  <a:pt x="49" y="49"/>
                </a:cubicBezTo>
                <a:cubicBezTo>
                  <a:pt x="49" y="50"/>
                  <a:pt x="49" y="50"/>
                  <a:pt x="49" y="50"/>
                </a:cubicBezTo>
                <a:cubicBezTo>
                  <a:pt x="49" y="50"/>
                  <a:pt x="49" y="50"/>
                  <a:pt x="50" y="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264"/>
          <p:cNvSpPr>
            <a:spLocks noEditPoints="1"/>
          </p:cNvSpPr>
          <p:nvPr/>
        </p:nvSpPr>
        <p:spPr bwMode="auto">
          <a:xfrm>
            <a:off x="3240479" y="5387906"/>
            <a:ext cx="517771" cy="509379"/>
          </a:xfrm>
          <a:custGeom>
            <a:avLst/>
            <a:gdLst>
              <a:gd name="T0" fmla="*/ 20 w 74"/>
              <a:gd name="T1" fmla="*/ 17 h 77"/>
              <a:gd name="T2" fmla="*/ 36 w 74"/>
              <a:gd name="T3" fmla="*/ 14 h 77"/>
              <a:gd name="T4" fmla="*/ 37 w 74"/>
              <a:gd name="T5" fmla="*/ 0 h 77"/>
              <a:gd name="T6" fmla="*/ 38 w 74"/>
              <a:gd name="T7" fmla="*/ 14 h 77"/>
              <a:gd name="T8" fmla="*/ 54 w 74"/>
              <a:gd name="T9" fmla="*/ 17 h 77"/>
              <a:gd name="T10" fmla="*/ 59 w 74"/>
              <a:gd name="T11" fmla="*/ 22 h 77"/>
              <a:gd name="T12" fmla="*/ 57 w 74"/>
              <a:gd name="T13" fmla="*/ 22 h 77"/>
              <a:gd name="T14" fmla="*/ 37 w 74"/>
              <a:gd name="T15" fmla="*/ 22 h 77"/>
              <a:gd name="T16" fmla="*/ 17 w 74"/>
              <a:gd name="T17" fmla="*/ 22 h 77"/>
              <a:gd name="T18" fmla="*/ 15 w 74"/>
              <a:gd name="T19" fmla="*/ 22 h 77"/>
              <a:gd name="T20" fmla="*/ 73 w 74"/>
              <a:gd name="T21" fmla="*/ 69 h 77"/>
              <a:gd name="T22" fmla="*/ 53 w 74"/>
              <a:gd name="T23" fmla="*/ 56 h 77"/>
              <a:gd name="T24" fmla="*/ 44 w 74"/>
              <a:gd name="T25" fmla="*/ 52 h 77"/>
              <a:gd name="T26" fmla="*/ 52 w 74"/>
              <a:gd name="T27" fmla="*/ 48 h 77"/>
              <a:gd name="T28" fmla="*/ 53 w 74"/>
              <a:gd name="T29" fmla="*/ 47 h 77"/>
              <a:gd name="T30" fmla="*/ 51 w 74"/>
              <a:gd name="T31" fmla="*/ 41 h 77"/>
              <a:gd name="T32" fmla="*/ 51 w 74"/>
              <a:gd name="T33" fmla="*/ 36 h 77"/>
              <a:gd name="T34" fmla="*/ 64 w 74"/>
              <a:gd name="T35" fmla="*/ 37 h 77"/>
              <a:gd name="T36" fmla="*/ 62 w 74"/>
              <a:gd name="T37" fmla="*/ 44 h 77"/>
              <a:gd name="T38" fmla="*/ 62 w 74"/>
              <a:gd name="T39" fmla="*/ 48 h 77"/>
              <a:gd name="T40" fmla="*/ 65 w 74"/>
              <a:gd name="T41" fmla="*/ 48 h 77"/>
              <a:gd name="T42" fmla="*/ 57 w 74"/>
              <a:gd name="T43" fmla="*/ 52 h 77"/>
              <a:gd name="T44" fmla="*/ 57 w 74"/>
              <a:gd name="T45" fmla="*/ 52 h 77"/>
              <a:gd name="T46" fmla="*/ 59 w 74"/>
              <a:gd name="T47" fmla="*/ 57 h 77"/>
              <a:gd name="T48" fmla="*/ 54 w 74"/>
              <a:gd name="T49" fmla="*/ 76 h 77"/>
              <a:gd name="T50" fmla="*/ 21 w 74"/>
              <a:gd name="T51" fmla="*/ 77 h 77"/>
              <a:gd name="T52" fmla="*/ 20 w 74"/>
              <a:gd name="T53" fmla="*/ 77 h 77"/>
              <a:gd name="T54" fmla="*/ 23 w 74"/>
              <a:gd name="T55" fmla="*/ 57 h 77"/>
              <a:gd name="T56" fmla="*/ 31 w 74"/>
              <a:gd name="T57" fmla="*/ 54 h 77"/>
              <a:gd name="T58" fmla="*/ 32 w 74"/>
              <a:gd name="T59" fmla="*/ 52 h 77"/>
              <a:gd name="T60" fmla="*/ 29 w 74"/>
              <a:gd name="T61" fmla="*/ 44 h 77"/>
              <a:gd name="T62" fmla="*/ 37 w 74"/>
              <a:gd name="T63" fmla="*/ 33 h 77"/>
              <a:gd name="T64" fmla="*/ 45 w 74"/>
              <a:gd name="T65" fmla="*/ 44 h 77"/>
              <a:gd name="T66" fmla="*/ 42 w 74"/>
              <a:gd name="T67" fmla="*/ 54 h 77"/>
              <a:gd name="T68" fmla="*/ 42 w 74"/>
              <a:gd name="T69" fmla="*/ 54 h 77"/>
              <a:gd name="T70" fmla="*/ 51 w 74"/>
              <a:gd name="T71" fmla="*/ 57 h 77"/>
              <a:gd name="T72" fmla="*/ 35 w 74"/>
              <a:gd name="T73" fmla="*/ 63 h 77"/>
              <a:gd name="T74" fmla="*/ 38 w 74"/>
              <a:gd name="T75" fmla="*/ 58 h 77"/>
              <a:gd name="T76" fmla="*/ 21 w 74"/>
              <a:gd name="T77" fmla="*/ 56 h 77"/>
              <a:gd name="T78" fmla="*/ 1 w 74"/>
              <a:gd name="T79" fmla="*/ 69 h 77"/>
              <a:gd name="T80" fmla="*/ 0 w 74"/>
              <a:gd name="T81" fmla="*/ 69 h 77"/>
              <a:gd name="T82" fmla="*/ 9 w 74"/>
              <a:gd name="T83" fmla="*/ 48 h 77"/>
              <a:gd name="T84" fmla="*/ 11 w 74"/>
              <a:gd name="T85" fmla="*/ 47 h 77"/>
              <a:gd name="T86" fmla="*/ 12 w 74"/>
              <a:gd name="T87" fmla="*/ 44 h 77"/>
              <a:gd name="T88" fmla="*/ 9 w 74"/>
              <a:gd name="T89" fmla="*/ 37 h 77"/>
              <a:gd name="T90" fmla="*/ 23 w 74"/>
              <a:gd name="T91" fmla="*/ 36 h 77"/>
              <a:gd name="T92" fmla="*/ 22 w 74"/>
              <a:gd name="T93" fmla="*/ 41 h 77"/>
              <a:gd name="T94" fmla="*/ 21 w 74"/>
              <a:gd name="T95" fmla="*/ 48 h 77"/>
              <a:gd name="T96" fmla="*/ 22 w 74"/>
              <a:gd name="T97" fmla="*/ 48 h 77"/>
              <a:gd name="T98" fmla="*/ 30 w 74"/>
              <a:gd name="T99" fmla="*/ 52 h 77"/>
              <a:gd name="T100" fmla="*/ 21 w 74"/>
              <a:gd name="T101" fmla="*/ 56 h 77"/>
              <a:gd name="T102" fmla="*/ 14 w 74"/>
              <a:gd name="T103" fmla="*/ 56 h 77"/>
              <a:gd name="T104" fmla="*/ 17 w 74"/>
              <a:gd name="T105" fmla="*/ 5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77">
                <a:moveTo>
                  <a:pt x="11" y="18"/>
                </a:moveTo>
                <a:cubicBezTo>
                  <a:pt x="11" y="15"/>
                  <a:pt x="13" y="13"/>
                  <a:pt x="16" y="13"/>
                </a:cubicBezTo>
                <a:cubicBezTo>
                  <a:pt x="18" y="13"/>
                  <a:pt x="19" y="15"/>
                  <a:pt x="20" y="17"/>
                </a:cubicBezTo>
                <a:cubicBezTo>
                  <a:pt x="20" y="17"/>
                  <a:pt x="20" y="17"/>
                  <a:pt x="20" y="17"/>
                </a:cubicBezTo>
                <a:cubicBezTo>
                  <a:pt x="33" y="17"/>
                  <a:pt x="33" y="17"/>
                  <a:pt x="33" y="17"/>
                </a:cubicBezTo>
                <a:cubicBezTo>
                  <a:pt x="33" y="15"/>
                  <a:pt x="34" y="14"/>
                  <a:pt x="36" y="14"/>
                </a:cubicBezTo>
                <a:cubicBezTo>
                  <a:pt x="36" y="9"/>
                  <a:pt x="36" y="9"/>
                  <a:pt x="36" y="9"/>
                </a:cubicBezTo>
                <a:cubicBezTo>
                  <a:pt x="34" y="9"/>
                  <a:pt x="32" y="7"/>
                  <a:pt x="32" y="5"/>
                </a:cubicBezTo>
                <a:cubicBezTo>
                  <a:pt x="32" y="2"/>
                  <a:pt x="34" y="0"/>
                  <a:pt x="37" y="0"/>
                </a:cubicBezTo>
                <a:cubicBezTo>
                  <a:pt x="39" y="0"/>
                  <a:pt x="41" y="2"/>
                  <a:pt x="41" y="5"/>
                </a:cubicBezTo>
                <a:cubicBezTo>
                  <a:pt x="41" y="7"/>
                  <a:pt x="40" y="9"/>
                  <a:pt x="38" y="9"/>
                </a:cubicBezTo>
                <a:cubicBezTo>
                  <a:pt x="38" y="14"/>
                  <a:pt x="38" y="14"/>
                  <a:pt x="38" y="14"/>
                </a:cubicBezTo>
                <a:cubicBezTo>
                  <a:pt x="39" y="14"/>
                  <a:pt x="40" y="15"/>
                  <a:pt x="41" y="17"/>
                </a:cubicBezTo>
                <a:cubicBezTo>
                  <a:pt x="54" y="17"/>
                  <a:pt x="54" y="17"/>
                  <a:pt x="54" y="17"/>
                </a:cubicBezTo>
                <a:cubicBezTo>
                  <a:pt x="54" y="17"/>
                  <a:pt x="54" y="17"/>
                  <a:pt x="54" y="17"/>
                </a:cubicBezTo>
                <a:cubicBezTo>
                  <a:pt x="54" y="15"/>
                  <a:pt x="56" y="13"/>
                  <a:pt x="58" y="13"/>
                </a:cubicBezTo>
                <a:cubicBezTo>
                  <a:pt x="60" y="13"/>
                  <a:pt x="62" y="15"/>
                  <a:pt x="62" y="18"/>
                </a:cubicBezTo>
                <a:cubicBezTo>
                  <a:pt x="62" y="20"/>
                  <a:pt x="61" y="22"/>
                  <a:pt x="59" y="22"/>
                </a:cubicBezTo>
                <a:cubicBezTo>
                  <a:pt x="59" y="27"/>
                  <a:pt x="59" y="27"/>
                  <a:pt x="59" y="27"/>
                </a:cubicBezTo>
                <a:cubicBezTo>
                  <a:pt x="57" y="27"/>
                  <a:pt x="57" y="27"/>
                  <a:pt x="57" y="27"/>
                </a:cubicBezTo>
                <a:cubicBezTo>
                  <a:pt x="57" y="22"/>
                  <a:pt x="57" y="22"/>
                  <a:pt x="57" y="22"/>
                </a:cubicBezTo>
                <a:cubicBezTo>
                  <a:pt x="55" y="22"/>
                  <a:pt x="54" y="20"/>
                  <a:pt x="54" y="19"/>
                </a:cubicBezTo>
                <a:cubicBezTo>
                  <a:pt x="41" y="19"/>
                  <a:pt x="41" y="19"/>
                  <a:pt x="41" y="19"/>
                </a:cubicBezTo>
                <a:cubicBezTo>
                  <a:pt x="41" y="21"/>
                  <a:pt x="39" y="22"/>
                  <a:pt x="37" y="22"/>
                </a:cubicBezTo>
                <a:cubicBezTo>
                  <a:pt x="35" y="22"/>
                  <a:pt x="33" y="21"/>
                  <a:pt x="33" y="19"/>
                </a:cubicBezTo>
                <a:cubicBezTo>
                  <a:pt x="20" y="19"/>
                  <a:pt x="20" y="19"/>
                  <a:pt x="20" y="19"/>
                </a:cubicBezTo>
                <a:cubicBezTo>
                  <a:pt x="20" y="20"/>
                  <a:pt x="18" y="22"/>
                  <a:pt x="17" y="22"/>
                </a:cubicBezTo>
                <a:cubicBezTo>
                  <a:pt x="17" y="27"/>
                  <a:pt x="17" y="27"/>
                  <a:pt x="17" y="27"/>
                </a:cubicBezTo>
                <a:cubicBezTo>
                  <a:pt x="15" y="27"/>
                  <a:pt x="15" y="27"/>
                  <a:pt x="15" y="27"/>
                </a:cubicBezTo>
                <a:cubicBezTo>
                  <a:pt x="15" y="22"/>
                  <a:pt x="15" y="22"/>
                  <a:pt x="15" y="22"/>
                </a:cubicBezTo>
                <a:cubicBezTo>
                  <a:pt x="13" y="22"/>
                  <a:pt x="11" y="20"/>
                  <a:pt x="11" y="18"/>
                </a:cubicBezTo>
                <a:close/>
                <a:moveTo>
                  <a:pt x="74" y="68"/>
                </a:moveTo>
                <a:cubicBezTo>
                  <a:pt x="74" y="69"/>
                  <a:pt x="74" y="69"/>
                  <a:pt x="73" y="69"/>
                </a:cubicBezTo>
                <a:cubicBezTo>
                  <a:pt x="73" y="69"/>
                  <a:pt x="73" y="69"/>
                  <a:pt x="73" y="69"/>
                </a:cubicBezTo>
                <a:cubicBezTo>
                  <a:pt x="55" y="69"/>
                  <a:pt x="55" y="69"/>
                  <a:pt x="55" y="69"/>
                </a:cubicBezTo>
                <a:cubicBezTo>
                  <a:pt x="54" y="58"/>
                  <a:pt x="53" y="57"/>
                  <a:pt x="53" y="56"/>
                </a:cubicBezTo>
                <a:cubicBezTo>
                  <a:pt x="51" y="55"/>
                  <a:pt x="49" y="54"/>
                  <a:pt x="45" y="53"/>
                </a:cubicBezTo>
                <a:cubicBezTo>
                  <a:pt x="45" y="53"/>
                  <a:pt x="45" y="53"/>
                  <a:pt x="45" y="53"/>
                </a:cubicBezTo>
                <a:cubicBezTo>
                  <a:pt x="44" y="52"/>
                  <a:pt x="44" y="52"/>
                  <a:pt x="44" y="52"/>
                </a:cubicBezTo>
                <a:cubicBezTo>
                  <a:pt x="44" y="52"/>
                  <a:pt x="44" y="51"/>
                  <a:pt x="44" y="51"/>
                </a:cubicBezTo>
                <a:cubicBezTo>
                  <a:pt x="45" y="50"/>
                  <a:pt x="48" y="49"/>
                  <a:pt x="50" y="48"/>
                </a:cubicBezTo>
                <a:cubicBezTo>
                  <a:pt x="51" y="48"/>
                  <a:pt x="52" y="48"/>
                  <a:pt x="52" y="48"/>
                </a:cubicBezTo>
                <a:cubicBezTo>
                  <a:pt x="52" y="48"/>
                  <a:pt x="52" y="48"/>
                  <a:pt x="52" y="48"/>
                </a:cubicBezTo>
                <a:cubicBezTo>
                  <a:pt x="52" y="48"/>
                  <a:pt x="53" y="48"/>
                  <a:pt x="53" y="47"/>
                </a:cubicBezTo>
                <a:cubicBezTo>
                  <a:pt x="53" y="47"/>
                  <a:pt x="53" y="47"/>
                  <a:pt x="53" y="47"/>
                </a:cubicBezTo>
                <a:cubicBezTo>
                  <a:pt x="53" y="47"/>
                  <a:pt x="53" y="47"/>
                  <a:pt x="53" y="46"/>
                </a:cubicBezTo>
                <a:cubicBezTo>
                  <a:pt x="53" y="45"/>
                  <a:pt x="53" y="45"/>
                  <a:pt x="53" y="44"/>
                </a:cubicBezTo>
                <a:cubicBezTo>
                  <a:pt x="53" y="43"/>
                  <a:pt x="52" y="42"/>
                  <a:pt x="51" y="41"/>
                </a:cubicBezTo>
                <a:cubicBezTo>
                  <a:pt x="51" y="41"/>
                  <a:pt x="50" y="40"/>
                  <a:pt x="50" y="39"/>
                </a:cubicBezTo>
                <a:cubicBezTo>
                  <a:pt x="50" y="38"/>
                  <a:pt x="50" y="37"/>
                  <a:pt x="51" y="37"/>
                </a:cubicBezTo>
                <a:cubicBezTo>
                  <a:pt x="51" y="37"/>
                  <a:pt x="51" y="36"/>
                  <a:pt x="51" y="36"/>
                </a:cubicBezTo>
                <a:cubicBezTo>
                  <a:pt x="51" y="31"/>
                  <a:pt x="53" y="28"/>
                  <a:pt x="58" y="28"/>
                </a:cubicBezTo>
                <a:cubicBezTo>
                  <a:pt x="62" y="28"/>
                  <a:pt x="64" y="31"/>
                  <a:pt x="64" y="36"/>
                </a:cubicBezTo>
                <a:cubicBezTo>
                  <a:pt x="64" y="36"/>
                  <a:pt x="64" y="37"/>
                  <a:pt x="64" y="37"/>
                </a:cubicBezTo>
                <a:cubicBezTo>
                  <a:pt x="65" y="37"/>
                  <a:pt x="65" y="38"/>
                  <a:pt x="65" y="39"/>
                </a:cubicBezTo>
                <a:cubicBezTo>
                  <a:pt x="65" y="40"/>
                  <a:pt x="64" y="41"/>
                  <a:pt x="64" y="41"/>
                </a:cubicBezTo>
                <a:cubicBezTo>
                  <a:pt x="63" y="42"/>
                  <a:pt x="63" y="43"/>
                  <a:pt x="62" y="44"/>
                </a:cubicBezTo>
                <a:cubicBezTo>
                  <a:pt x="62" y="46"/>
                  <a:pt x="62" y="47"/>
                  <a:pt x="62" y="47"/>
                </a:cubicBezTo>
                <a:cubicBezTo>
                  <a:pt x="62" y="47"/>
                  <a:pt x="62" y="48"/>
                  <a:pt x="62" y="48"/>
                </a:cubicBezTo>
                <a:cubicBezTo>
                  <a:pt x="62" y="48"/>
                  <a:pt x="62" y="48"/>
                  <a:pt x="62" y="48"/>
                </a:cubicBezTo>
                <a:cubicBezTo>
                  <a:pt x="62" y="48"/>
                  <a:pt x="62" y="48"/>
                  <a:pt x="62" y="48"/>
                </a:cubicBezTo>
                <a:cubicBezTo>
                  <a:pt x="63" y="48"/>
                  <a:pt x="63" y="48"/>
                  <a:pt x="63" y="48"/>
                </a:cubicBezTo>
                <a:cubicBezTo>
                  <a:pt x="64" y="48"/>
                  <a:pt x="64" y="48"/>
                  <a:pt x="65" y="48"/>
                </a:cubicBezTo>
                <a:cubicBezTo>
                  <a:pt x="67" y="49"/>
                  <a:pt x="70" y="50"/>
                  <a:pt x="71" y="51"/>
                </a:cubicBezTo>
                <a:cubicBezTo>
                  <a:pt x="72" y="53"/>
                  <a:pt x="73" y="66"/>
                  <a:pt x="74" y="68"/>
                </a:cubicBezTo>
                <a:close/>
                <a:moveTo>
                  <a:pt x="57" y="52"/>
                </a:moveTo>
                <a:cubicBezTo>
                  <a:pt x="53" y="49"/>
                  <a:pt x="53" y="49"/>
                  <a:pt x="53" y="49"/>
                </a:cubicBezTo>
                <a:cubicBezTo>
                  <a:pt x="56" y="56"/>
                  <a:pt x="56" y="56"/>
                  <a:pt x="56" y="56"/>
                </a:cubicBezTo>
                <a:lnTo>
                  <a:pt x="57" y="52"/>
                </a:lnTo>
                <a:close/>
                <a:moveTo>
                  <a:pt x="62" y="49"/>
                </a:moveTo>
                <a:cubicBezTo>
                  <a:pt x="58" y="52"/>
                  <a:pt x="58" y="52"/>
                  <a:pt x="58" y="52"/>
                </a:cubicBezTo>
                <a:cubicBezTo>
                  <a:pt x="59" y="57"/>
                  <a:pt x="59" y="57"/>
                  <a:pt x="59" y="57"/>
                </a:cubicBezTo>
                <a:lnTo>
                  <a:pt x="62" y="49"/>
                </a:lnTo>
                <a:close/>
                <a:moveTo>
                  <a:pt x="51" y="57"/>
                </a:moveTo>
                <a:cubicBezTo>
                  <a:pt x="53" y="59"/>
                  <a:pt x="54" y="73"/>
                  <a:pt x="54" y="76"/>
                </a:cubicBezTo>
                <a:cubicBezTo>
                  <a:pt x="54" y="76"/>
                  <a:pt x="54" y="76"/>
                  <a:pt x="54" y="77"/>
                </a:cubicBezTo>
                <a:cubicBezTo>
                  <a:pt x="54" y="77"/>
                  <a:pt x="53" y="77"/>
                  <a:pt x="53" y="77"/>
                </a:cubicBezTo>
                <a:cubicBezTo>
                  <a:pt x="21" y="77"/>
                  <a:pt x="21" y="77"/>
                  <a:pt x="21" y="77"/>
                </a:cubicBezTo>
                <a:cubicBezTo>
                  <a:pt x="21" y="77"/>
                  <a:pt x="21" y="77"/>
                  <a:pt x="20" y="77"/>
                </a:cubicBezTo>
                <a:cubicBezTo>
                  <a:pt x="20" y="77"/>
                  <a:pt x="20" y="77"/>
                  <a:pt x="20" y="77"/>
                </a:cubicBezTo>
                <a:cubicBezTo>
                  <a:pt x="20" y="77"/>
                  <a:pt x="20" y="77"/>
                  <a:pt x="20" y="77"/>
                </a:cubicBezTo>
                <a:cubicBezTo>
                  <a:pt x="20" y="77"/>
                  <a:pt x="20" y="77"/>
                  <a:pt x="20" y="77"/>
                </a:cubicBezTo>
                <a:cubicBezTo>
                  <a:pt x="20" y="76"/>
                  <a:pt x="20" y="76"/>
                  <a:pt x="20" y="76"/>
                </a:cubicBezTo>
                <a:cubicBezTo>
                  <a:pt x="20" y="73"/>
                  <a:pt x="21" y="59"/>
                  <a:pt x="23" y="57"/>
                </a:cubicBezTo>
                <a:cubicBezTo>
                  <a:pt x="24" y="56"/>
                  <a:pt x="26" y="55"/>
                  <a:pt x="29" y="55"/>
                </a:cubicBezTo>
                <a:cubicBezTo>
                  <a:pt x="30" y="54"/>
                  <a:pt x="30" y="54"/>
                  <a:pt x="31" y="54"/>
                </a:cubicBezTo>
                <a:cubicBezTo>
                  <a:pt x="31" y="54"/>
                  <a:pt x="31" y="54"/>
                  <a:pt x="31" y="54"/>
                </a:cubicBezTo>
                <a:cubicBezTo>
                  <a:pt x="31" y="54"/>
                  <a:pt x="32" y="54"/>
                  <a:pt x="32" y="54"/>
                </a:cubicBezTo>
                <a:cubicBezTo>
                  <a:pt x="32" y="54"/>
                  <a:pt x="32" y="54"/>
                  <a:pt x="32" y="54"/>
                </a:cubicBezTo>
                <a:cubicBezTo>
                  <a:pt x="32" y="53"/>
                  <a:pt x="32" y="53"/>
                  <a:pt x="32" y="52"/>
                </a:cubicBezTo>
                <a:cubicBezTo>
                  <a:pt x="32" y="51"/>
                  <a:pt x="32" y="51"/>
                  <a:pt x="32" y="50"/>
                </a:cubicBezTo>
                <a:cubicBezTo>
                  <a:pt x="31" y="49"/>
                  <a:pt x="31" y="48"/>
                  <a:pt x="30" y="47"/>
                </a:cubicBezTo>
                <a:cubicBezTo>
                  <a:pt x="30" y="46"/>
                  <a:pt x="29" y="46"/>
                  <a:pt x="29" y="44"/>
                </a:cubicBezTo>
                <a:cubicBezTo>
                  <a:pt x="29" y="43"/>
                  <a:pt x="29" y="43"/>
                  <a:pt x="29" y="42"/>
                </a:cubicBezTo>
                <a:cubicBezTo>
                  <a:pt x="29" y="42"/>
                  <a:pt x="29" y="42"/>
                  <a:pt x="29" y="41"/>
                </a:cubicBezTo>
                <a:cubicBezTo>
                  <a:pt x="29" y="37"/>
                  <a:pt x="32" y="33"/>
                  <a:pt x="37" y="33"/>
                </a:cubicBezTo>
                <a:cubicBezTo>
                  <a:pt x="41" y="33"/>
                  <a:pt x="44" y="37"/>
                  <a:pt x="44" y="41"/>
                </a:cubicBezTo>
                <a:cubicBezTo>
                  <a:pt x="44" y="42"/>
                  <a:pt x="44" y="42"/>
                  <a:pt x="44" y="42"/>
                </a:cubicBezTo>
                <a:cubicBezTo>
                  <a:pt x="44" y="43"/>
                  <a:pt x="45" y="43"/>
                  <a:pt x="45" y="44"/>
                </a:cubicBezTo>
                <a:cubicBezTo>
                  <a:pt x="44" y="46"/>
                  <a:pt x="44" y="46"/>
                  <a:pt x="43" y="47"/>
                </a:cubicBezTo>
                <a:cubicBezTo>
                  <a:pt x="43" y="48"/>
                  <a:pt x="42" y="49"/>
                  <a:pt x="41" y="50"/>
                </a:cubicBezTo>
                <a:cubicBezTo>
                  <a:pt x="41" y="52"/>
                  <a:pt x="42" y="53"/>
                  <a:pt x="42" y="54"/>
                </a:cubicBezTo>
                <a:cubicBezTo>
                  <a:pt x="42" y="54"/>
                  <a:pt x="42" y="54"/>
                  <a:pt x="42" y="54"/>
                </a:cubicBezTo>
                <a:cubicBezTo>
                  <a:pt x="42" y="54"/>
                  <a:pt x="42" y="54"/>
                  <a:pt x="42" y="54"/>
                </a:cubicBezTo>
                <a:cubicBezTo>
                  <a:pt x="42" y="54"/>
                  <a:pt x="42" y="54"/>
                  <a:pt x="42" y="54"/>
                </a:cubicBezTo>
                <a:cubicBezTo>
                  <a:pt x="42" y="54"/>
                  <a:pt x="42" y="54"/>
                  <a:pt x="43" y="54"/>
                </a:cubicBezTo>
                <a:cubicBezTo>
                  <a:pt x="43" y="54"/>
                  <a:pt x="44" y="54"/>
                  <a:pt x="45" y="55"/>
                </a:cubicBezTo>
                <a:cubicBezTo>
                  <a:pt x="47" y="55"/>
                  <a:pt x="50" y="56"/>
                  <a:pt x="51" y="57"/>
                </a:cubicBezTo>
                <a:close/>
                <a:moveTo>
                  <a:pt x="36" y="58"/>
                </a:moveTo>
                <a:cubicBezTo>
                  <a:pt x="32" y="55"/>
                  <a:pt x="32" y="55"/>
                  <a:pt x="32" y="55"/>
                </a:cubicBezTo>
                <a:cubicBezTo>
                  <a:pt x="35" y="63"/>
                  <a:pt x="35" y="63"/>
                  <a:pt x="35" y="63"/>
                </a:cubicBezTo>
                <a:lnTo>
                  <a:pt x="36" y="58"/>
                </a:lnTo>
                <a:close/>
                <a:moveTo>
                  <a:pt x="41" y="55"/>
                </a:moveTo>
                <a:cubicBezTo>
                  <a:pt x="38" y="58"/>
                  <a:pt x="38" y="58"/>
                  <a:pt x="38" y="58"/>
                </a:cubicBezTo>
                <a:cubicBezTo>
                  <a:pt x="39" y="64"/>
                  <a:pt x="39" y="64"/>
                  <a:pt x="39" y="64"/>
                </a:cubicBezTo>
                <a:lnTo>
                  <a:pt x="41" y="55"/>
                </a:lnTo>
                <a:close/>
                <a:moveTo>
                  <a:pt x="21" y="56"/>
                </a:moveTo>
                <a:cubicBezTo>
                  <a:pt x="21" y="57"/>
                  <a:pt x="19" y="58"/>
                  <a:pt x="18" y="69"/>
                </a:cubicBezTo>
                <a:cubicBezTo>
                  <a:pt x="1" y="69"/>
                  <a:pt x="1" y="69"/>
                  <a:pt x="1" y="69"/>
                </a:cubicBezTo>
                <a:cubicBezTo>
                  <a:pt x="1" y="69"/>
                  <a:pt x="1" y="69"/>
                  <a:pt x="1" y="69"/>
                </a:cubicBezTo>
                <a:cubicBezTo>
                  <a:pt x="1" y="69"/>
                  <a:pt x="0" y="69"/>
                  <a:pt x="0" y="69"/>
                </a:cubicBezTo>
                <a:cubicBezTo>
                  <a:pt x="0" y="69"/>
                  <a:pt x="0" y="69"/>
                  <a:pt x="0" y="69"/>
                </a:cubicBezTo>
                <a:cubicBezTo>
                  <a:pt x="0" y="69"/>
                  <a:pt x="0" y="69"/>
                  <a:pt x="0" y="69"/>
                </a:cubicBezTo>
                <a:cubicBezTo>
                  <a:pt x="0" y="69"/>
                  <a:pt x="0" y="69"/>
                  <a:pt x="0" y="68"/>
                </a:cubicBezTo>
                <a:cubicBezTo>
                  <a:pt x="0" y="66"/>
                  <a:pt x="1" y="53"/>
                  <a:pt x="3" y="51"/>
                </a:cubicBezTo>
                <a:cubicBezTo>
                  <a:pt x="4" y="50"/>
                  <a:pt x="6" y="49"/>
                  <a:pt x="9" y="48"/>
                </a:cubicBezTo>
                <a:cubicBezTo>
                  <a:pt x="9" y="48"/>
                  <a:pt x="10" y="48"/>
                  <a:pt x="11" y="48"/>
                </a:cubicBezTo>
                <a:cubicBezTo>
                  <a:pt x="11" y="48"/>
                  <a:pt x="11" y="48"/>
                  <a:pt x="11" y="48"/>
                </a:cubicBezTo>
                <a:cubicBezTo>
                  <a:pt x="11" y="48"/>
                  <a:pt x="11" y="48"/>
                  <a:pt x="11" y="47"/>
                </a:cubicBezTo>
                <a:cubicBezTo>
                  <a:pt x="11" y="47"/>
                  <a:pt x="11" y="47"/>
                  <a:pt x="11" y="47"/>
                </a:cubicBezTo>
                <a:cubicBezTo>
                  <a:pt x="11" y="47"/>
                  <a:pt x="12" y="47"/>
                  <a:pt x="12" y="46"/>
                </a:cubicBezTo>
                <a:cubicBezTo>
                  <a:pt x="12" y="45"/>
                  <a:pt x="12" y="45"/>
                  <a:pt x="12" y="44"/>
                </a:cubicBezTo>
                <a:cubicBezTo>
                  <a:pt x="11" y="43"/>
                  <a:pt x="10" y="42"/>
                  <a:pt x="10" y="41"/>
                </a:cubicBezTo>
                <a:cubicBezTo>
                  <a:pt x="10" y="41"/>
                  <a:pt x="9" y="40"/>
                  <a:pt x="9" y="39"/>
                </a:cubicBezTo>
                <a:cubicBezTo>
                  <a:pt x="8" y="38"/>
                  <a:pt x="9" y="37"/>
                  <a:pt x="9" y="37"/>
                </a:cubicBezTo>
                <a:cubicBezTo>
                  <a:pt x="9" y="37"/>
                  <a:pt x="9" y="36"/>
                  <a:pt x="9" y="36"/>
                </a:cubicBezTo>
                <a:cubicBezTo>
                  <a:pt x="9" y="31"/>
                  <a:pt x="12" y="28"/>
                  <a:pt x="16" y="28"/>
                </a:cubicBezTo>
                <a:cubicBezTo>
                  <a:pt x="20" y="28"/>
                  <a:pt x="23" y="31"/>
                  <a:pt x="23" y="36"/>
                </a:cubicBezTo>
                <a:cubicBezTo>
                  <a:pt x="23" y="36"/>
                  <a:pt x="23" y="37"/>
                  <a:pt x="23" y="37"/>
                </a:cubicBezTo>
                <a:cubicBezTo>
                  <a:pt x="23" y="37"/>
                  <a:pt x="24" y="38"/>
                  <a:pt x="23" y="39"/>
                </a:cubicBezTo>
                <a:cubicBezTo>
                  <a:pt x="23" y="40"/>
                  <a:pt x="22" y="41"/>
                  <a:pt x="22" y="41"/>
                </a:cubicBezTo>
                <a:cubicBezTo>
                  <a:pt x="22" y="42"/>
                  <a:pt x="21" y="43"/>
                  <a:pt x="20" y="44"/>
                </a:cubicBezTo>
                <a:cubicBezTo>
                  <a:pt x="20" y="46"/>
                  <a:pt x="20" y="47"/>
                  <a:pt x="21" y="47"/>
                </a:cubicBezTo>
                <a:cubicBezTo>
                  <a:pt x="21" y="47"/>
                  <a:pt x="21" y="48"/>
                  <a:pt x="21" y="48"/>
                </a:cubicBezTo>
                <a:cubicBezTo>
                  <a:pt x="21" y="48"/>
                  <a:pt x="21" y="48"/>
                  <a:pt x="21" y="48"/>
                </a:cubicBezTo>
                <a:cubicBezTo>
                  <a:pt x="21" y="48"/>
                  <a:pt x="21" y="48"/>
                  <a:pt x="21" y="48"/>
                </a:cubicBezTo>
                <a:cubicBezTo>
                  <a:pt x="21" y="48"/>
                  <a:pt x="21" y="48"/>
                  <a:pt x="22" y="48"/>
                </a:cubicBezTo>
                <a:cubicBezTo>
                  <a:pt x="22" y="48"/>
                  <a:pt x="23" y="48"/>
                  <a:pt x="23" y="48"/>
                </a:cubicBezTo>
                <a:cubicBezTo>
                  <a:pt x="26" y="49"/>
                  <a:pt x="28" y="50"/>
                  <a:pt x="29" y="51"/>
                </a:cubicBezTo>
                <a:cubicBezTo>
                  <a:pt x="30" y="51"/>
                  <a:pt x="30" y="52"/>
                  <a:pt x="30" y="52"/>
                </a:cubicBezTo>
                <a:cubicBezTo>
                  <a:pt x="30" y="52"/>
                  <a:pt x="29" y="52"/>
                  <a:pt x="29" y="53"/>
                </a:cubicBezTo>
                <a:cubicBezTo>
                  <a:pt x="28" y="53"/>
                  <a:pt x="28" y="53"/>
                  <a:pt x="28" y="53"/>
                </a:cubicBezTo>
                <a:cubicBezTo>
                  <a:pt x="25" y="54"/>
                  <a:pt x="22" y="55"/>
                  <a:pt x="21" y="56"/>
                </a:cubicBezTo>
                <a:close/>
                <a:moveTo>
                  <a:pt x="15" y="52"/>
                </a:moveTo>
                <a:cubicBezTo>
                  <a:pt x="12" y="49"/>
                  <a:pt x="12" y="49"/>
                  <a:pt x="12" y="49"/>
                </a:cubicBezTo>
                <a:cubicBezTo>
                  <a:pt x="14" y="56"/>
                  <a:pt x="14" y="56"/>
                  <a:pt x="14" y="56"/>
                </a:cubicBezTo>
                <a:lnTo>
                  <a:pt x="15" y="52"/>
                </a:lnTo>
                <a:close/>
                <a:moveTo>
                  <a:pt x="20" y="49"/>
                </a:moveTo>
                <a:cubicBezTo>
                  <a:pt x="17" y="52"/>
                  <a:pt x="17" y="52"/>
                  <a:pt x="17" y="52"/>
                </a:cubicBezTo>
                <a:cubicBezTo>
                  <a:pt x="18" y="57"/>
                  <a:pt x="18" y="57"/>
                  <a:pt x="18" y="57"/>
                </a:cubicBezTo>
                <a:lnTo>
                  <a:pt x="20" y="4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686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500"/>
                                        <p:tgtEl>
                                          <p:spTgt spid="51"/>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animEffect transition="in" filter="fade">
                                      <p:cBhvr>
                                        <p:cTn id="61" dur="500"/>
                                        <p:tgtEl>
                                          <p:spTgt spid="6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4"/>
                                        </p:tgtEl>
                                        <p:attrNameLst>
                                          <p:attrName>style.visibility</p:attrName>
                                        </p:attrNameLst>
                                      </p:cBhvr>
                                      <p:to>
                                        <p:strVal val="visible"/>
                                      </p:to>
                                    </p:set>
                                    <p:anim calcmode="lin" valueType="num">
                                      <p:cBhvr>
                                        <p:cTn id="64" dur="500" fill="hold"/>
                                        <p:tgtEl>
                                          <p:spTgt spid="74"/>
                                        </p:tgtEl>
                                        <p:attrNameLst>
                                          <p:attrName>ppt_w</p:attrName>
                                        </p:attrNameLst>
                                      </p:cBhvr>
                                      <p:tavLst>
                                        <p:tav tm="0">
                                          <p:val>
                                            <p:fltVal val="0"/>
                                          </p:val>
                                        </p:tav>
                                        <p:tav tm="100000">
                                          <p:val>
                                            <p:strVal val="#ppt_w"/>
                                          </p:val>
                                        </p:tav>
                                      </p:tavLst>
                                    </p:anim>
                                    <p:anim calcmode="lin" valueType="num">
                                      <p:cBhvr>
                                        <p:cTn id="65" dur="500" fill="hold"/>
                                        <p:tgtEl>
                                          <p:spTgt spid="74"/>
                                        </p:tgtEl>
                                        <p:attrNameLst>
                                          <p:attrName>ppt_h</p:attrName>
                                        </p:attrNameLst>
                                      </p:cBhvr>
                                      <p:tavLst>
                                        <p:tav tm="0">
                                          <p:val>
                                            <p:fltVal val="0"/>
                                          </p:val>
                                        </p:tav>
                                        <p:tav tm="100000">
                                          <p:val>
                                            <p:strVal val="#ppt_h"/>
                                          </p:val>
                                        </p:tav>
                                      </p:tavLst>
                                    </p:anim>
                                    <p:animEffect transition="in" filter="fade">
                                      <p:cBhvr>
                                        <p:cTn id="66" dur="500"/>
                                        <p:tgtEl>
                                          <p:spTgt spid="7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animEffect transition="in" filter="fade">
                                      <p:cBhvr>
                                        <p:cTn id="71" dur="500"/>
                                        <p:tgtEl>
                                          <p:spTgt spid="75"/>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 calcmode="lin" valueType="num">
                                      <p:cBhvr>
                                        <p:cTn id="74" dur="500" fill="hold"/>
                                        <p:tgtEl>
                                          <p:spTgt spid="76"/>
                                        </p:tgtEl>
                                        <p:attrNameLst>
                                          <p:attrName>ppt_w</p:attrName>
                                        </p:attrNameLst>
                                      </p:cBhvr>
                                      <p:tavLst>
                                        <p:tav tm="0">
                                          <p:val>
                                            <p:fltVal val="0"/>
                                          </p:val>
                                        </p:tav>
                                        <p:tav tm="100000">
                                          <p:val>
                                            <p:strVal val="#ppt_w"/>
                                          </p:val>
                                        </p:tav>
                                      </p:tavLst>
                                    </p:anim>
                                    <p:anim calcmode="lin" valueType="num">
                                      <p:cBhvr>
                                        <p:cTn id="75" dur="500" fill="hold"/>
                                        <p:tgtEl>
                                          <p:spTgt spid="76"/>
                                        </p:tgtEl>
                                        <p:attrNameLst>
                                          <p:attrName>ppt_h</p:attrName>
                                        </p:attrNameLst>
                                      </p:cBhvr>
                                      <p:tavLst>
                                        <p:tav tm="0">
                                          <p:val>
                                            <p:fltVal val="0"/>
                                          </p:val>
                                        </p:tav>
                                        <p:tav tm="100000">
                                          <p:val>
                                            <p:strVal val="#ppt_h"/>
                                          </p:val>
                                        </p:tav>
                                      </p:tavLst>
                                    </p:anim>
                                    <p:animEffect transition="in" filter="fade">
                                      <p:cBhvr>
                                        <p:cTn id="7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64" grpId="0" animBg="1"/>
      <p:bldP spid="74" grpId="0" animBg="1"/>
      <p:bldP spid="75" grpId="0" animBg="1"/>
      <p:bldP spid="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9379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872121" y="3130114"/>
            <a:ext cx="4527991"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000" b="0" i="1" u="none" strike="noStrike" kern="1200" cap="none" spc="0" normalizeH="0" baseline="0" noProof="0" dirty="0">
                <a:ln>
                  <a:noFill/>
                </a:ln>
                <a:effectLst/>
                <a:uLnTx/>
                <a:uFillTx/>
                <a:latin typeface="Calibri" panose="020F0502020204030204"/>
                <a:ea typeface="+mn-ea"/>
                <a:cs typeface="Raavi" panose="02000500000000000000" pitchFamily="2"/>
              </a:rPr>
              <a:t>Los procesos de </a:t>
            </a:r>
            <a:r>
              <a:rPr kumimoji="0" lang="es-PE" sz="2000" b="0" i="1" u="none" strike="noStrike" kern="1200" cap="none" spc="0" normalizeH="0" baseline="0" noProof="0" dirty="0" smtClean="0">
                <a:ln>
                  <a:noFill/>
                </a:ln>
                <a:effectLst/>
                <a:uLnTx/>
                <a:uFillTx/>
                <a:latin typeface="Calibri" panose="020F0502020204030204"/>
                <a:ea typeface="+mn-ea"/>
                <a:cs typeface="Raavi" panose="02000500000000000000" pitchFamily="2"/>
              </a:rPr>
              <a:t>implementación del  SMS se simplifican </a:t>
            </a:r>
            <a:r>
              <a:rPr kumimoji="0" lang="es-PE" sz="2000" b="0" i="1" u="none" strike="noStrike" kern="1200" cap="none" spc="0" normalizeH="0" baseline="0" noProof="0" dirty="0">
                <a:ln>
                  <a:noFill/>
                </a:ln>
                <a:effectLst/>
                <a:uLnTx/>
                <a:uFillTx/>
                <a:latin typeface="Calibri" panose="020F0502020204030204"/>
                <a:ea typeface="+mn-ea"/>
                <a:cs typeface="Raavi" panose="02000500000000000000" pitchFamily="2"/>
              </a:rPr>
              <a:t>cuando conocemos las acciones que debemos realizar</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000" b="0" i="1" u="none" strike="noStrike" kern="1200" cap="none" spc="0" normalizeH="0" baseline="0" noProof="0" dirty="0">
              <a:ln>
                <a:noFill/>
              </a:ln>
              <a:effectLst/>
              <a:uLnTx/>
              <a:uFillTx/>
              <a:latin typeface="Calibri" panose="020F0502020204030204"/>
              <a:ea typeface="+mn-ea"/>
              <a:cs typeface="Raavi" panose="02000500000000000000" pitchFamily="2"/>
            </a:endParaRPr>
          </a:p>
        </p:txBody>
      </p:sp>
      <p:sp>
        <p:nvSpPr>
          <p:cNvPr id="27" name="TextBox 26"/>
          <p:cNvSpPr txBox="1"/>
          <p:nvPr/>
        </p:nvSpPr>
        <p:spPr>
          <a:xfrm>
            <a:off x="7699156" y="3723209"/>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effectLst/>
                <a:uLnTx/>
                <a:uFillTx/>
                <a:latin typeface="Calibri Light" panose="020F0302020204030204"/>
                <a:ea typeface="+mn-ea"/>
                <a:cs typeface="+mn-cs"/>
              </a:rPr>
              <a:t>”</a:t>
            </a:r>
          </a:p>
        </p:txBody>
      </p:sp>
      <p:sp>
        <p:nvSpPr>
          <p:cNvPr id="28" name="TextBox 27"/>
          <p:cNvSpPr txBox="1"/>
          <p:nvPr/>
        </p:nvSpPr>
        <p:spPr>
          <a:xfrm>
            <a:off x="3826401" y="3089183"/>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effectLst/>
                <a:uLnTx/>
                <a:uFillTx/>
                <a:latin typeface="Calibri Light" panose="020F0302020204030204"/>
                <a:ea typeface="+mn-ea"/>
                <a:cs typeface="+mn-cs"/>
              </a:rPr>
              <a:t>“</a:t>
            </a:r>
          </a:p>
        </p:txBody>
      </p:sp>
      <p:sp>
        <p:nvSpPr>
          <p:cNvPr id="43" name="TextBox 42"/>
          <p:cNvSpPr txBox="1"/>
          <p:nvPr/>
        </p:nvSpPr>
        <p:spPr>
          <a:xfrm>
            <a:off x="5131678" y="4363831"/>
            <a:ext cx="2061590"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prstClr val="black"/>
                </a:solidFill>
                <a:effectLst/>
                <a:uLnTx/>
                <a:uFillTx/>
                <a:latin typeface="Calibri Light" panose="020F0302020204030204"/>
                <a:ea typeface="+mn-ea"/>
                <a:cs typeface="+mn-cs"/>
              </a:rPr>
              <a:t>C</a:t>
            </a:r>
            <a:r>
              <a:rPr kumimoji="0" lang="es-PE"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omité </a:t>
            </a:r>
            <a:r>
              <a:rPr kumimoji="0" lang="es-PE" sz="2400" b="0" i="0" u="none" strike="noStrike" kern="1200" cap="none" spc="0" normalizeH="0" baseline="0" noProof="0" dirty="0">
                <a:ln>
                  <a:noFill/>
                </a:ln>
                <a:solidFill>
                  <a:prstClr val="black"/>
                </a:solidFill>
                <a:effectLst/>
                <a:uLnTx/>
                <a:uFillTx/>
                <a:latin typeface="Calibri Light" panose="020F0302020204030204"/>
                <a:ea typeface="+mn-ea"/>
                <a:cs typeface="+mn-cs"/>
              </a:rPr>
              <a:t>Técnico</a:t>
            </a:r>
            <a:endParaRPr kumimoji="0" lang="id-ID"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4" name="TextBox 43"/>
          <p:cNvSpPr txBox="1"/>
          <p:nvPr/>
        </p:nvSpPr>
        <p:spPr>
          <a:xfrm>
            <a:off x="5580230" y="4797974"/>
            <a:ext cx="1164486"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srgbClr val="4472C4"/>
                </a:solidFill>
                <a:effectLst/>
                <a:uLnTx/>
                <a:uFillTx/>
                <a:latin typeface="Calibri" panose="020F0502020204030204"/>
                <a:ea typeface="+mn-ea"/>
                <a:cs typeface="+mn-cs"/>
              </a:rPr>
              <a:t>SRVSOP</a:t>
            </a:r>
            <a:endParaRPr kumimoji="0" lang="id-ID"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5" name="Picture 2" descr="G:\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0" y="5514108"/>
            <a:ext cx="4253345" cy="123305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rgbClr val="474747"/>
                </a:solidFill>
                <a:latin typeface="Calibri Light" panose="020F0302020204030204" pitchFamily="34" charset="0"/>
                <a:cs typeface="Calibri Light" panose="020F0302020204030204" pitchFamily="34" charset="0"/>
              </a:rPr>
              <a:t>2.1 (i)    Establecer </a:t>
            </a:r>
            <a:r>
              <a:rPr lang="es-PE" sz="2400" dirty="0">
                <a:solidFill>
                  <a:srgbClr val="474747"/>
                </a:solidFill>
                <a:latin typeface="Calibri Light" panose="020F0302020204030204" pitchFamily="34" charset="0"/>
                <a:cs typeface="Calibri Light" panose="020F0302020204030204" pitchFamily="34" charset="0"/>
              </a:rPr>
              <a:t>un procedimiento de notificación de peligros voluntaria</a:t>
            </a:r>
            <a:endParaRPr lang="en-US" sz="2400" dirty="0">
              <a:solidFill>
                <a:srgbClr val="474747"/>
              </a:solidFill>
              <a:latin typeface="Calibri Light" panose="020F0302020204030204" pitchFamily="34" charset="0"/>
              <a:cs typeface="Calibri Light" panose="020F0302020204030204" pitchFamily="34" charset="0"/>
            </a:endParaRPr>
          </a:p>
        </p:txBody>
      </p:sp>
      <p:pic>
        <p:nvPicPr>
          <p:cNvPr id="7"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995" b="16995"/>
          <a:stretch>
            <a:fillRect/>
          </a:stretch>
        </p:blipFill>
        <p:spPr>
          <a:xfrm>
            <a:off x="-4763" y="-6350"/>
            <a:ext cx="12196763" cy="5367338"/>
          </a:xfrm>
        </p:spPr>
      </p:pic>
      <p:sp>
        <p:nvSpPr>
          <p:cNvPr id="9" name="Text Placeholder 9"/>
          <p:cNvSpPr>
            <a:spLocks noGrp="1"/>
          </p:cNvSpPr>
          <p:nvPr>
            <p:ph type="body" sz="quarter" idx="19"/>
          </p:nvPr>
        </p:nvSpPr>
        <p:spPr>
          <a:xfrm>
            <a:off x="5389418" y="4378036"/>
            <a:ext cx="6654529" cy="2336777"/>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000" i="1" dirty="0">
                <a:solidFill>
                  <a:srgbClr val="FFFFFF"/>
                </a:solidFill>
                <a:latin typeface="Georgia"/>
                <a:cs typeface="Georgia"/>
              </a:rPr>
              <a:t>Los sistemas de notificación voluntaria permiten el envío de información relacionada con los </a:t>
            </a:r>
            <a:r>
              <a:rPr lang="es-PE" sz="2000" b="1" i="1" dirty="0">
                <a:solidFill>
                  <a:srgbClr val="FFFF00"/>
                </a:solidFill>
                <a:latin typeface="Georgia"/>
                <a:cs typeface="Georgia"/>
              </a:rPr>
              <a:t>peligros observados o errores accidentales </a:t>
            </a:r>
            <a:r>
              <a:rPr lang="es-PE" sz="2000" i="1" dirty="0">
                <a:solidFill>
                  <a:srgbClr val="FFFFFF"/>
                </a:solidFill>
                <a:latin typeface="Georgia"/>
                <a:cs typeface="Georgia"/>
              </a:rPr>
              <a:t>sin un requisito legal o administrativo asociado para hacerlo. En estos sistemas, las agencias reglamentarias o las organizaciones pueden ofrecer un incentivo para realizar un informe</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1854704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845128" y="1578531"/>
            <a:ext cx="4835236" cy="5043941"/>
          </a:xfrm>
        </p:spPr>
        <p:txBody>
          <a:bodyPr>
            <a:noAutofit/>
          </a:bodyPr>
          <a:lstStyle/>
          <a:p>
            <a:pPr algn="just"/>
            <a:r>
              <a:rPr lang="es-PE" sz="2400" dirty="0">
                <a:latin typeface="Calibri Light" panose="020F0302020204030204" pitchFamily="34" charset="0"/>
                <a:cs typeface="Calibri Light" panose="020F0302020204030204" pitchFamily="34" charset="0"/>
              </a:rPr>
              <a:t>Los sistemas de notificación voluntaria pueden ser confidenciales, la identidad del notificador la debe conocer solo los "puntos de entrada” para permitir una medida de seguimiento. Los informes de incidentes voluntarios pueden archivarse y su identidad eliminarse luego de haber tomado cualquier medida de seguimiento necesaria.</a:t>
            </a:r>
          </a:p>
        </p:txBody>
      </p:sp>
      <p:sp>
        <p:nvSpPr>
          <p:cNvPr id="4" name="Title 3"/>
          <p:cNvSpPr>
            <a:spLocks noGrp="1"/>
          </p:cNvSpPr>
          <p:nvPr>
            <p:ph type="ctrTitle"/>
          </p:nvPr>
        </p:nvSpPr>
        <p:spPr>
          <a:xfrm>
            <a:off x="845128" y="73057"/>
            <a:ext cx="5084617" cy="1336387"/>
          </a:xfrm>
        </p:spPr>
        <p:txBody>
          <a:bodyPr/>
          <a:lstStyle/>
          <a:p>
            <a:r>
              <a:rPr lang="es-PE" b="1" dirty="0"/>
              <a:t>Notificación de peligros voluntaria</a:t>
            </a:r>
          </a:p>
        </p:txBody>
      </p:sp>
      <p:pic>
        <p:nvPicPr>
          <p:cNvPr id="8"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100" r="20100"/>
          <a:stretch>
            <a:fillRect/>
          </a:stretch>
        </p:blipFill>
        <p:spPr/>
      </p:pic>
      <p:sp>
        <p:nvSpPr>
          <p:cNvPr id="11" name="Rectangle 10"/>
          <p:cNvSpPr/>
          <p:nvPr/>
        </p:nvSpPr>
        <p:spPr>
          <a:xfrm>
            <a:off x="1524000" y="1771227"/>
            <a:ext cx="9448800" cy="3416320"/>
          </a:xfrm>
          <a:prstGeom prst="rect">
            <a:avLst/>
          </a:prstGeom>
          <a:noFill/>
        </p:spPr>
        <p:txBody>
          <a:bodyPr wrap="square" lIns="91440" tIns="45720" rIns="91440" bIns="45720">
            <a:spAutoFit/>
          </a:bodyPr>
          <a:lstStyle/>
          <a:p>
            <a:pPr algn="ctr" defTabSz="457200"/>
            <a:r>
              <a:rPr lang="es-PE" sz="5400" b="1" dirty="0">
                <a:ln w="1905"/>
                <a:solidFill>
                  <a:srgbClr val="FF0000"/>
                </a:solidFill>
                <a:effectLst>
                  <a:innerShdw blurRad="69850" dist="43180" dir="5400000">
                    <a:srgbClr val="000000">
                      <a:alpha val="65000"/>
                    </a:srgbClr>
                  </a:innerShdw>
                </a:effectLst>
                <a:latin typeface="Calibri"/>
              </a:rPr>
              <a:t>Debe ser accesible fácilmente y se debe entregar retroalimentación a cerca de las medidas correctivas.</a:t>
            </a:r>
          </a:p>
        </p:txBody>
      </p:sp>
    </p:spTree>
    <p:extLst>
      <p:ext uri="{BB962C8B-B14F-4D97-AF65-F5344CB8AC3E}">
        <p14:creationId xmlns:p14="http://schemas.microsoft.com/office/powerpoint/2010/main" val="30664383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0256136"/>
              </p:ext>
            </p:extLst>
          </p:nvPr>
        </p:nvGraphicFramePr>
        <p:xfrm>
          <a:off x="-2" y="-2"/>
          <a:ext cx="12192001" cy="6858001"/>
        </p:xfrm>
        <a:graphic>
          <a:graphicData uri="http://schemas.openxmlformats.org/drawingml/2006/table">
            <a:tbl>
              <a:tblPr firstRow="1" bandRow="1">
                <a:tableStyleId>{93296810-A885-4BE3-A3E7-6D5BEEA58F35}</a:tableStyleId>
              </a:tblPr>
              <a:tblGrid>
                <a:gridCol w="2116666">
                  <a:extLst>
                    <a:ext uri="{9D8B030D-6E8A-4147-A177-3AD203B41FA5}">
                      <a16:colId xmlns:a16="http://schemas.microsoft.com/office/drawing/2014/main" val="20000"/>
                    </a:ext>
                  </a:extLst>
                </a:gridCol>
                <a:gridCol w="3496733">
                  <a:extLst>
                    <a:ext uri="{9D8B030D-6E8A-4147-A177-3AD203B41FA5}">
                      <a16:colId xmlns:a16="http://schemas.microsoft.com/office/drawing/2014/main" val="20001"/>
                    </a:ext>
                  </a:extLst>
                </a:gridCol>
                <a:gridCol w="3098801">
                  <a:extLst>
                    <a:ext uri="{9D8B030D-6E8A-4147-A177-3AD203B41FA5}">
                      <a16:colId xmlns:a16="http://schemas.microsoft.com/office/drawing/2014/main" val="20002"/>
                    </a:ext>
                  </a:extLst>
                </a:gridCol>
                <a:gridCol w="3479801">
                  <a:extLst>
                    <a:ext uri="{9D8B030D-6E8A-4147-A177-3AD203B41FA5}">
                      <a16:colId xmlns:a16="http://schemas.microsoft.com/office/drawing/2014/main" val="20003"/>
                    </a:ext>
                  </a:extLst>
                </a:gridCol>
              </a:tblGrid>
              <a:tr h="465090">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441169">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1702294">
                <a:tc>
                  <a:txBody>
                    <a:bodyPr/>
                    <a:lstStyle/>
                    <a:p>
                      <a:pPr algn="just"/>
                      <a:r>
                        <a:rPr lang="es-PE" sz="2400" b="1" dirty="0" smtClean="0"/>
                        <a:t>Identificación del peligro</a:t>
                      </a:r>
                      <a:endParaRPr lang="es-PE" sz="2400" b="1" dirty="0"/>
                    </a:p>
                  </a:txBody>
                  <a:tcPr/>
                </a:tc>
                <a:tc>
                  <a:txBody>
                    <a:bodyPr/>
                    <a:lstStyle/>
                    <a:p>
                      <a:pPr marL="21590" marR="0" algn="just">
                        <a:spcBef>
                          <a:spcPts val="600"/>
                        </a:spcBef>
                        <a:spcAft>
                          <a:spcPts val="600"/>
                        </a:spcAft>
                      </a:pPr>
                      <a:r>
                        <a:rPr lang="es-PE" sz="2200" kern="1200" dirty="0">
                          <a:solidFill>
                            <a:schemeClr val="dk1"/>
                          </a:solidFill>
                          <a:latin typeface="+mn-lt"/>
                          <a:ea typeface="+mn-ea"/>
                          <a:cs typeface="+mn-cs"/>
                        </a:rPr>
                        <a:t>Maneras informales o formales para identificar y registrar peligros (tales como un peligro simple o registro de riesgos)</a:t>
                      </a:r>
                    </a:p>
                  </a:txBody>
                  <a:tcPr marL="68580" marR="68580" marT="0" marB="0"/>
                </a:tc>
                <a:tc gridSpan="2">
                  <a:txBody>
                    <a:bodyPr/>
                    <a:lstStyle/>
                    <a:p>
                      <a:pPr marL="21590" marR="0" algn="just">
                        <a:spcBef>
                          <a:spcPts val="600"/>
                        </a:spcBef>
                        <a:spcAft>
                          <a:spcPts val="600"/>
                        </a:spcAft>
                      </a:pPr>
                      <a:r>
                        <a:rPr lang="es-PE" sz="2200" kern="1200" dirty="0" smtClean="0">
                          <a:solidFill>
                            <a:schemeClr val="dk1"/>
                          </a:solidFill>
                          <a:latin typeface="+mn-lt"/>
                          <a:ea typeface="+mn-ea"/>
                          <a:cs typeface="+mn-cs"/>
                        </a:rPr>
                        <a:t>Métodos y herramientas formales para identificar peligros, como un registro de riesgos que se mantiene con regularidad.</a:t>
                      </a:r>
                      <a:endParaRPr lang="es-PE" sz="22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r h="666084">
                <a:tc rowSpan="6">
                  <a:txBody>
                    <a:bodyPr/>
                    <a:lstStyle/>
                    <a:p>
                      <a:r>
                        <a:rPr lang="es-PE" sz="2400" b="1" dirty="0" smtClean="0"/>
                        <a:t>Notificaciones de seguridad operacional</a:t>
                      </a:r>
                      <a:endParaRPr lang="es-PE" sz="2400" b="1" dirty="0"/>
                    </a:p>
                  </a:txBody>
                  <a:tcPr/>
                </a:tc>
                <a:tc gridSpan="3">
                  <a:txBody>
                    <a:bodyPr/>
                    <a:lstStyle/>
                    <a:p>
                      <a:r>
                        <a:rPr lang="es-PE" sz="2200" dirty="0" smtClean="0"/>
                        <a:t>Sistema formal en el lugar para notificar ocurrencias, riesgos y problemas</a:t>
                      </a:r>
                      <a:endParaRPr lang="es-PE" sz="2200" dirty="0"/>
                    </a:p>
                  </a:txBody>
                  <a:tcPr/>
                </a:tc>
                <a:tc hMerge="1">
                  <a:txBody>
                    <a:bodyPr/>
                    <a:lstStyle/>
                    <a:p>
                      <a:endParaRPr lang="es-PE" sz="1700" dirty="0"/>
                    </a:p>
                  </a:txBody>
                  <a:tcPr/>
                </a:tc>
                <a:tc hMerge="1">
                  <a:txBody>
                    <a:bodyPr/>
                    <a:lstStyle/>
                    <a:p>
                      <a:endParaRPr lang="es-PE" sz="1400" dirty="0"/>
                    </a:p>
                  </a:txBody>
                  <a:tcPr/>
                </a:tc>
                <a:extLst>
                  <a:ext uri="{0D108BD9-81ED-4DB2-BD59-A6C34878D82A}">
                    <a16:rowId xmlns:a16="http://schemas.microsoft.com/office/drawing/2014/main" val="10003"/>
                  </a:ext>
                </a:extLst>
              </a:tr>
              <a:tr h="773770">
                <a:tc vMerge="1">
                  <a:txBody>
                    <a:bodyPr/>
                    <a:lstStyle/>
                    <a:p>
                      <a:endParaRPr lang="es-PE" dirty="0"/>
                    </a:p>
                  </a:txBody>
                  <a:tcPr/>
                </a:tc>
                <a:tc gridSpan="3">
                  <a:txBody>
                    <a:bodyPr/>
                    <a:lstStyle/>
                    <a:p>
                      <a:r>
                        <a:rPr lang="es-PE" sz="2200" dirty="0" smtClean="0"/>
                        <a:t>Al menos un canal para la presentación de notificaciones (por ejemplo: en papel, electrónico o ambos)</a:t>
                      </a:r>
                      <a:endParaRPr lang="es-PE" sz="2200" dirty="0"/>
                    </a:p>
                  </a:txBody>
                  <a:tcPr/>
                </a:tc>
                <a:tc hMerge="1">
                  <a:txBody>
                    <a:bodyPr/>
                    <a:lstStyle/>
                    <a:p>
                      <a:endParaRPr lang="es-PE" dirty="0"/>
                    </a:p>
                  </a:txBody>
                  <a:tcPr/>
                </a:tc>
                <a:tc hMerge="1">
                  <a:txBody>
                    <a:bodyPr/>
                    <a:lstStyle/>
                    <a:p>
                      <a:endParaRPr lang="es-PE"/>
                    </a:p>
                  </a:txBody>
                  <a:tcPr/>
                </a:tc>
                <a:extLst>
                  <a:ext uri="{0D108BD9-81ED-4DB2-BD59-A6C34878D82A}">
                    <a16:rowId xmlns:a16="http://schemas.microsoft.com/office/drawing/2014/main" val="10004"/>
                  </a:ext>
                </a:extLst>
              </a:tr>
              <a:tr h="584284">
                <a:tc vMerge="1">
                  <a:txBody>
                    <a:bodyPr/>
                    <a:lstStyle/>
                    <a:p>
                      <a:endParaRPr lang="es-PE" dirty="0"/>
                    </a:p>
                  </a:txBody>
                  <a:tcPr/>
                </a:tc>
                <a:tc gridSpan="3">
                  <a:txBody>
                    <a:bodyPr/>
                    <a:lstStyle/>
                    <a:p>
                      <a:r>
                        <a:rPr lang="es-PE" sz="2200" dirty="0" smtClean="0"/>
                        <a:t>La confidencialidad es aplicada a las notificaciones de seguridad operacional</a:t>
                      </a:r>
                      <a:endParaRPr lang="es-PE" sz="2200" dirty="0"/>
                    </a:p>
                  </a:txBody>
                  <a:tcPr/>
                </a:tc>
                <a:tc hMerge="1">
                  <a:txBody>
                    <a:bodyPr/>
                    <a:lstStyle/>
                    <a:p>
                      <a:endParaRPr lang="es-PE" sz="1700" dirty="0"/>
                    </a:p>
                  </a:txBody>
                  <a:tcPr/>
                </a:tc>
                <a:tc hMerge="1">
                  <a:txBody>
                    <a:bodyPr/>
                    <a:lstStyle/>
                    <a:p>
                      <a:endParaRPr lang="es-PE" sz="1400" dirty="0"/>
                    </a:p>
                  </a:txBody>
                  <a:tcPr/>
                </a:tc>
                <a:extLst>
                  <a:ext uri="{0D108BD9-81ED-4DB2-BD59-A6C34878D82A}">
                    <a16:rowId xmlns:a16="http://schemas.microsoft.com/office/drawing/2014/main" val="10005"/>
                  </a:ext>
                </a:extLst>
              </a:tr>
              <a:tr h="773770">
                <a:tc vMerge="1">
                  <a:txBody>
                    <a:bodyPr/>
                    <a:lstStyle/>
                    <a:p>
                      <a:endParaRPr lang="es-PE" dirty="0"/>
                    </a:p>
                  </a:txBody>
                  <a:tcPr/>
                </a:tc>
                <a:tc gridSpan="3">
                  <a:txBody>
                    <a:bodyPr/>
                    <a:lstStyle/>
                    <a:p>
                      <a:r>
                        <a:rPr lang="es-PE" sz="2200" dirty="0" smtClean="0"/>
                        <a:t>Asignación de responsabilidades para el procesamiento, revisión, análisis y monitoreo de la gestión de notificaciones de seguridad operacional</a:t>
                      </a:r>
                      <a:endParaRPr lang="es-PE" sz="2200"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6"/>
                  </a:ext>
                </a:extLst>
              </a:tr>
              <a:tr h="773770">
                <a:tc vMerge="1">
                  <a:txBody>
                    <a:bodyPr/>
                    <a:lstStyle/>
                    <a:p>
                      <a:endParaRPr lang="es-PE" dirty="0"/>
                    </a:p>
                  </a:txBody>
                  <a:tcPr/>
                </a:tc>
                <a:tc gridSpan="3">
                  <a:txBody>
                    <a:bodyPr/>
                    <a:lstStyle/>
                    <a:p>
                      <a:r>
                        <a:rPr lang="es-PE" sz="2200" dirty="0" smtClean="0"/>
                        <a:t>Capacidad para determinar y actuar ante los informes de tendencias de seguridad operacional</a:t>
                      </a:r>
                      <a:endParaRPr lang="es-PE" sz="2200"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7"/>
                  </a:ext>
                </a:extLst>
              </a:tr>
              <a:tr h="677770">
                <a:tc vMerge="1">
                  <a:txBody>
                    <a:bodyPr/>
                    <a:lstStyle/>
                    <a:p>
                      <a:endParaRPr lang="es-PE" dirty="0"/>
                    </a:p>
                  </a:txBody>
                  <a:tcPr/>
                </a:tc>
                <a:tc gridSpan="3">
                  <a:txBody>
                    <a:bodyPr/>
                    <a:lstStyle/>
                    <a:p>
                      <a:r>
                        <a:rPr lang="es-PE" sz="2200" dirty="0" smtClean="0"/>
                        <a:t>Implementación de una política de notificaciones no punitivos</a:t>
                      </a:r>
                      <a:endParaRPr lang="es-PE" sz="2200"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32894616"/>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48164143"/>
              </p:ext>
            </p:extLst>
          </p:nvPr>
        </p:nvGraphicFramePr>
        <p:xfrm>
          <a:off x="-2" y="1"/>
          <a:ext cx="12192001" cy="6812279"/>
        </p:xfrm>
        <a:graphic>
          <a:graphicData uri="http://schemas.openxmlformats.org/drawingml/2006/table">
            <a:tbl>
              <a:tblPr firstRow="1" bandRow="1">
                <a:tableStyleId>{93296810-A885-4BE3-A3E7-6D5BEEA58F35}</a:tableStyleId>
              </a:tblPr>
              <a:tblGrid>
                <a:gridCol w="2115197">
                  <a:extLst>
                    <a:ext uri="{9D8B030D-6E8A-4147-A177-3AD203B41FA5}">
                      <a16:colId xmlns:a16="http://schemas.microsoft.com/office/drawing/2014/main" val="20000"/>
                    </a:ext>
                  </a:extLst>
                </a:gridCol>
                <a:gridCol w="3279765">
                  <a:extLst>
                    <a:ext uri="{9D8B030D-6E8A-4147-A177-3AD203B41FA5}">
                      <a16:colId xmlns:a16="http://schemas.microsoft.com/office/drawing/2014/main" val="20001"/>
                    </a:ext>
                  </a:extLst>
                </a:gridCol>
                <a:gridCol w="3311192">
                  <a:extLst>
                    <a:ext uri="{9D8B030D-6E8A-4147-A177-3AD203B41FA5}">
                      <a16:colId xmlns:a16="http://schemas.microsoft.com/office/drawing/2014/main" val="20002"/>
                    </a:ext>
                  </a:extLst>
                </a:gridCol>
                <a:gridCol w="155679">
                  <a:extLst>
                    <a:ext uri="{9D8B030D-6E8A-4147-A177-3AD203B41FA5}">
                      <a16:colId xmlns:a16="http://schemas.microsoft.com/office/drawing/2014/main" val="20003"/>
                    </a:ext>
                  </a:extLst>
                </a:gridCol>
                <a:gridCol w="3330168">
                  <a:extLst>
                    <a:ext uri="{9D8B030D-6E8A-4147-A177-3AD203B41FA5}">
                      <a16:colId xmlns:a16="http://schemas.microsoft.com/office/drawing/2014/main" val="20004"/>
                    </a:ext>
                  </a:extLst>
                </a:gridCol>
              </a:tblGrid>
              <a:tr h="497806">
                <a:tc rowSpan="2">
                  <a:txBody>
                    <a:bodyPr/>
                    <a:lstStyle/>
                    <a:p>
                      <a:pPr algn="ctr"/>
                      <a:r>
                        <a:rPr lang="es-PE" sz="1800" dirty="0" smtClean="0"/>
                        <a:t>Tema</a:t>
                      </a:r>
                      <a:endParaRPr lang="es-PE" sz="1800" dirty="0"/>
                    </a:p>
                  </a:txBody>
                  <a:tcPr anchor="ctr"/>
                </a:tc>
                <a:tc gridSpan="4">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472202">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gridSpan="2">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hMerge="1">
                  <a:txBody>
                    <a:bodyPr/>
                    <a:lstStyle/>
                    <a:p>
                      <a:pPr marL="0" algn="ctr" defTabSz="457200" rtl="0" eaLnBrk="1" latinLnBrk="0" hangingPunct="1"/>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1361711">
                <a:tc rowSpan="3">
                  <a:txBody>
                    <a:bodyPr/>
                    <a:lstStyle/>
                    <a:p>
                      <a:r>
                        <a:rPr lang="es-PE" sz="2400" b="1" dirty="0" smtClean="0"/>
                        <a:t>Notificaciones de seguridad operacional</a:t>
                      </a:r>
                      <a:endParaRPr lang="es-PE" sz="2400" b="1" dirty="0"/>
                    </a:p>
                  </a:txBody>
                  <a:tcPr/>
                </a:tc>
                <a:tc>
                  <a:txBody>
                    <a:bodyPr/>
                    <a:lstStyle/>
                    <a:p>
                      <a:r>
                        <a:rPr lang="es-PE" sz="2000" dirty="0" smtClean="0"/>
                        <a:t>Capacidad para proporcionar retroalimentación a los que notifican (aunque de manera informal)</a:t>
                      </a:r>
                      <a:endParaRPr lang="es-PE" sz="2000" dirty="0"/>
                    </a:p>
                  </a:txBody>
                  <a:tcPr/>
                </a:tc>
                <a:tc gridSpan="3">
                  <a:txBody>
                    <a:bodyPr/>
                    <a:lstStyle/>
                    <a:p>
                      <a:r>
                        <a:rPr lang="es-PE" sz="2000" b="1" dirty="0" smtClean="0">
                          <a:solidFill>
                            <a:srgbClr val="C00000"/>
                          </a:solidFill>
                        </a:rPr>
                        <a:t>Procesos formales </a:t>
                      </a:r>
                      <a:r>
                        <a:rPr lang="es-PE" sz="2000" dirty="0" smtClean="0"/>
                        <a:t>para proporcionar retroalimentación al personal que emite notificaciones</a:t>
                      </a:r>
                      <a:endParaRPr lang="es-PE" sz="2000" dirty="0"/>
                    </a:p>
                  </a:txBody>
                  <a:tcPr/>
                </a:tc>
                <a:tc hMerge="1">
                  <a:txBody>
                    <a:bodyPr/>
                    <a:lstStyle/>
                    <a:p>
                      <a:endParaRPr lang="es-PE" sz="1400" dirty="0"/>
                    </a:p>
                  </a:txBody>
                  <a:tcPr/>
                </a:tc>
                <a:tc hMerge="1">
                  <a:txBody>
                    <a:bodyPr/>
                    <a:lstStyle/>
                    <a:p>
                      <a:endParaRPr lang="es-PE"/>
                    </a:p>
                  </a:txBody>
                  <a:tcPr/>
                </a:tc>
                <a:extLst>
                  <a:ext uri="{0D108BD9-81ED-4DB2-BD59-A6C34878D82A}">
                    <a16:rowId xmlns:a16="http://schemas.microsoft.com/office/drawing/2014/main" val="10002"/>
                  </a:ext>
                </a:extLst>
              </a:tr>
              <a:tr h="1036320">
                <a:tc vMerge="1">
                  <a:txBody>
                    <a:bodyPr/>
                    <a:lstStyle/>
                    <a:p>
                      <a:endParaRPr lang="es-PE" dirty="0"/>
                    </a:p>
                  </a:txBody>
                  <a:tcPr/>
                </a:tc>
                <a:tc>
                  <a:txBody>
                    <a:bodyPr/>
                    <a:lstStyle/>
                    <a:p>
                      <a:r>
                        <a:rPr lang="es-PE" sz="2000" dirty="0" smtClean="0"/>
                        <a:t>N/A</a:t>
                      </a:r>
                      <a:endParaRPr lang="es-PE" sz="2000" dirty="0"/>
                    </a:p>
                  </a:txBody>
                  <a:tcPr/>
                </a:tc>
                <a:tc gridSpan="3">
                  <a:txBody>
                    <a:bodyPr/>
                    <a:lstStyle/>
                    <a:p>
                      <a:r>
                        <a:rPr lang="es-PE" sz="2000" b="1" dirty="0" smtClean="0">
                          <a:solidFill>
                            <a:srgbClr val="C00000"/>
                          </a:solidFill>
                        </a:rPr>
                        <a:t>Procesos documentados </a:t>
                      </a:r>
                      <a:r>
                        <a:rPr lang="es-PE" sz="2000" dirty="0" smtClean="0"/>
                        <a:t>para la presentación de informes de seguridad operacional a disposición de todo el personal</a:t>
                      </a:r>
                      <a:endParaRPr lang="es-PE" sz="2000"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3"/>
                  </a:ext>
                </a:extLst>
              </a:tr>
              <a:tr h="712938">
                <a:tc vMerge="1">
                  <a:txBody>
                    <a:bodyPr/>
                    <a:lstStyle/>
                    <a:p>
                      <a:endParaRPr lang="es-PE" dirty="0"/>
                    </a:p>
                  </a:txBody>
                  <a:tcPr/>
                </a:tc>
                <a:tc>
                  <a:txBody>
                    <a:bodyPr/>
                    <a:lstStyle/>
                    <a:p>
                      <a:r>
                        <a:rPr lang="es-PE" sz="2000" dirty="0" smtClean="0"/>
                        <a:t>N/A</a:t>
                      </a:r>
                      <a:endParaRPr lang="es-PE" sz="2000" dirty="0"/>
                    </a:p>
                  </a:txBody>
                  <a:tcPr/>
                </a:tc>
                <a:tc>
                  <a:txBody>
                    <a:bodyPr/>
                    <a:lstStyle/>
                    <a:p>
                      <a:r>
                        <a:rPr lang="es-PE" sz="2000" b="1" dirty="0" smtClean="0">
                          <a:solidFill>
                            <a:srgbClr val="C00000"/>
                          </a:solidFill>
                        </a:rPr>
                        <a:t>implementación y mantenimiento </a:t>
                      </a:r>
                      <a:r>
                        <a:rPr lang="es-PE" sz="2000" dirty="0" smtClean="0"/>
                        <a:t>de una base de datos de notificaciones de seguridad operacional con la capacidad para revisar notificaciones individuales </a:t>
                      </a:r>
                      <a:endParaRPr lang="es-PE" sz="2000" dirty="0"/>
                    </a:p>
                  </a:txBody>
                  <a:tcPr/>
                </a:tc>
                <a:tc gridSpan="2">
                  <a:txBody>
                    <a:bodyPr/>
                    <a:lstStyle/>
                    <a:p>
                      <a:r>
                        <a:rPr lang="es-PE" sz="2000" dirty="0" smtClean="0">
                          <a:solidFill>
                            <a:schemeClr val="accent4"/>
                          </a:solidFill>
                        </a:rPr>
                        <a:t>Implementación y mantenimiento de una base de datos de notificaciones </a:t>
                      </a:r>
                      <a:r>
                        <a:rPr lang="es-PE" sz="2000" dirty="0" smtClean="0"/>
                        <a:t>de seguridad operacional con la capacidad para revisar notificaciones individuales, proporcionando datos de tendencias, y asistir con la documentación en las investigaciones de seguridad operacional  y auditorías.</a:t>
                      </a:r>
                      <a:endParaRPr lang="es-PE" sz="2000" dirty="0"/>
                    </a:p>
                  </a:txBody>
                  <a:tcPr/>
                </a:tc>
                <a:tc hMerge="1">
                  <a:txBody>
                    <a:bodyPr/>
                    <a:lstStyle/>
                    <a:p>
                      <a:endParaRPr lang="es-PE"/>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27135650"/>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3" name="Text Placeholder 2"/>
          <p:cNvSpPr>
            <a:spLocks noGrp="1"/>
          </p:cNvSpPr>
          <p:nvPr>
            <p:ph type="body" sz="quarter" idx="19"/>
          </p:nvPr>
        </p:nvSpPr>
        <p:spPr/>
        <p:txBody>
          <a:bodyPr/>
          <a:lstStyle/>
          <a:p>
            <a:endParaRPr lang="es-PE"/>
          </a:p>
        </p:txBody>
      </p:sp>
      <p:pic>
        <p:nvPicPr>
          <p:cNvPr id="8"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459" b="17459"/>
          <a:stretch>
            <a:fillRect/>
          </a:stretch>
        </p:blipFill>
        <p:spPr>
          <a:xfrm>
            <a:off x="-4763" y="-6350"/>
            <a:ext cx="12196763" cy="5370513"/>
          </a:xfrm>
        </p:spPr>
      </p:pic>
      <p:sp>
        <p:nvSpPr>
          <p:cNvPr id="4" name="Text Placeholder 3"/>
          <p:cNvSpPr>
            <a:spLocks noGrp="1"/>
          </p:cNvSpPr>
          <p:nvPr>
            <p:ph type="body" sz="quarter" idx="19"/>
          </p:nvPr>
        </p:nvSpPr>
        <p:spPr/>
        <p:txBody>
          <a:bodyPr/>
          <a:lstStyle/>
          <a:p>
            <a:endParaRPr lang="es-PE"/>
          </a:p>
        </p:txBody>
      </p:sp>
      <p:sp>
        <p:nvSpPr>
          <p:cNvPr id="12" name="Text Placeholder 9"/>
          <p:cNvSpPr>
            <a:spLocks noGrp="1"/>
          </p:cNvSpPr>
          <p:nvPr>
            <p:ph type="body" sz="quarter" idx="19"/>
          </p:nvPr>
        </p:nvSpPr>
        <p:spPr>
          <a:xfrm>
            <a:off x="4811892" y="4158076"/>
            <a:ext cx="7075308" cy="2456083"/>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177800" lvl="1" algn="just"/>
            <a:r>
              <a:rPr lang="es-PE" sz="2400" b="1" i="1" dirty="0">
                <a:solidFill>
                  <a:srgbClr val="FFFFFF"/>
                </a:solidFill>
                <a:latin typeface="Georgia"/>
                <a:cs typeface="Georgia"/>
              </a:rPr>
              <a:t>Identificación del Peligro</a:t>
            </a:r>
          </a:p>
          <a:p>
            <a:pPr marL="177800" lvl="1" algn="just"/>
            <a:r>
              <a:rPr lang="es-PE" sz="2400" i="1" dirty="0">
                <a:solidFill>
                  <a:srgbClr val="FFFFFF"/>
                </a:solidFill>
                <a:latin typeface="Georgia"/>
                <a:cs typeface="Georgia"/>
              </a:rPr>
              <a:t>El proveedor de servicio debe </a:t>
            </a:r>
            <a:r>
              <a:rPr lang="es-PE" sz="2400" b="1" i="1" dirty="0">
                <a:solidFill>
                  <a:srgbClr val="FFFF00"/>
                </a:solidFill>
                <a:latin typeface="Georgia"/>
                <a:cs typeface="Georgia"/>
              </a:rPr>
              <a:t>desarrollar y mantener un proceso formal </a:t>
            </a:r>
            <a:r>
              <a:rPr lang="es-PE" sz="2400" i="1" dirty="0">
                <a:solidFill>
                  <a:srgbClr val="FFFFFF"/>
                </a:solidFill>
                <a:latin typeface="Georgia"/>
                <a:cs typeface="Georgia"/>
              </a:rPr>
              <a:t>que garantice la identificación de los peligros asociados con los servicios que proporciona.</a:t>
            </a:r>
            <a:endParaRPr lang="en-US" sz="2400" i="1" dirty="0">
              <a:solidFill>
                <a:srgbClr val="FFFFFF"/>
              </a:solidFill>
              <a:latin typeface="Georgia"/>
              <a:cs typeface="Georgia"/>
            </a:endParaRPr>
          </a:p>
        </p:txBody>
      </p:sp>
      <p:sp>
        <p:nvSpPr>
          <p:cNvPr id="13" name="Text Placeholder 22"/>
          <p:cNvSpPr txBox="1">
            <a:spLocks/>
          </p:cNvSpPr>
          <p:nvPr/>
        </p:nvSpPr>
        <p:spPr>
          <a:xfrm>
            <a:off x="213360" y="5418232"/>
            <a:ext cx="4293732" cy="119592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rgbClr val="474747"/>
                </a:solidFill>
                <a:latin typeface="Calibri Light" panose="020F0302020204030204" pitchFamily="34" charset="0"/>
                <a:cs typeface="Calibri Light" panose="020F0302020204030204" pitchFamily="34" charset="0"/>
              </a:rPr>
              <a:t>2.2     Establecer </a:t>
            </a:r>
            <a:r>
              <a:rPr lang="es-PE" sz="2400" dirty="0">
                <a:solidFill>
                  <a:srgbClr val="474747"/>
                </a:solidFill>
                <a:latin typeface="Calibri Light" panose="020F0302020204030204" pitchFamily="34" charset="0"/>
                <a:cs typeface="Calibri Light" panose="020F0302020204030204" pitchFamily="34" charset="0"/>
              </a:rPr>
              <a:t>procedimientos de gestión de riesgos de </a:t>
            </a:r>
            <a:r>
              <a:rPr lang="es-PE" sz="2400" dirty="0" smtClean="0">
                <a:solidFill>
                  <a:srgbClr val="474747"/>
                </a:solidFill>
                <a:latin typeface="Calibri Light" panose="020F0302020204030204" pitchFamily="34" charset="0"/>
                <a:cs typeface="Calibri Light" panose="020F0302020204030204" pitchFamily="34" charset="0"/>
              </a:rPr>
              <a:t>la seguridad </a:t>
            </a:r>
            <a:r>
              <a:rPr lang="es-PE" sz="2400" dirty="0">
                <a:solidFill>
                  <a:srgbClr val="474747"/>
                </a:solidFill>
                <a:latin typeface="Calibri Light" panose="020F0302020204030204" pitchFamily="34" charset="0"/>
                <a:cs typeface="Calibri Light" panose="020F0302020204030204" pitchFamily="34" charset="0"/>
              </a:rPr>
              <a:t>operacional.</a:t>
            </a:r>
          </a:p>
          <a:p>
            <a:pPr algn="ctr">
              <a:lnSpc>
                <a:spcPct val="100000"/>
              </a:lnSpc>
            </a:pPr>
            <a:endParaRPr lang="en-US" sz="2400" dirty="0">
              <a:solidFill>
                <a:srgbClr val="47474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496925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6948</TotalTime>
  <Words>10403</Words>
  <Application>Microsoft Office PowerPoint</Application>
  <PresentationFormat>Widescreen</PresentationFormat>
  <Paragraphs>869</Paragraphs>
  <Slides>40</Slides>
  <Notes>26</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58" baseType="lpstr">
      <vt:lpstr>맑은 고딕</vt:lpstr>
      <vt:lpstr>Arial</vt:lpstr>
      <vt:lpstr>Bebas</vt:lpstr>
      <vt:lpstr>Bebas Neue</vt:lpstr>
      <vt:lpstr>Calibri</vt:lpstr>
      <vt:lpstr>Calibri Light</vt:lpstr>
      <vt:lpstr>Georgia</vt:lpstr>
      <vt:lpstr>Helvetica</vt:lpstr>
      <vt:lpstr>MS Mincho</vt:lpstr>
      <vt:lpstr>Open Sans</vt:lpstr>
      <vt:lpstr>Raavi</vt:lpstr>
      <vt:lpstr>Raleway</vt:lpstr>
      <vt:lpstr>Roboto Condensed Regular</vt:lpstr>
      <vt:lpstr>Times New Roman</vt:lpstr>
      <vt:lpstr>Office Theme</vt:lpstr>
      <vt:lpstr>1_Office Theme</vt:lpstr>
      <vt:lpstr>2_Office Theme</vt:lpstr>
      <vt:lpstr>Visio</vt:lpstr>
      <vt:lpstr>PowerPoint Presentation</vt:lpstr>
      <vt:lpstr>PowerPoint Presentation</vt:lpstr>
      <vt:lpstr>ETAPA 3</vt:lpstr>
      <vt:lpstr>ETAPA 3</vt:lpstr>
      <vt:lpstr>PowerPoint Presentation</vt:lpstr>
      <vt:lpstr>Notificación de peligros voluntaria</vt:lpstr>
      <vt:lpstr>PowerPoint Presentation</vt:lpstr>
      <vt:lpstr>PowerPoint Presentation</vt:lpstr>
      <vt:lpstr>PowerPoint Presentation</vt:lpstr>
      <vt:lpstr>PowerPoint Presentation</vt:lpstr>
      <vt:lpstr>Riesgos no tolerables</vt:lpstr>
      <vt:lpstr>Gravedad y Probabilidad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Etapa 3  18 meses</vt:lpstr>
      <vt:lpstr>PowerPoint Presentation</vt:lpstr>
      <vt:lpstr>Gestión de la información</vt:lpstr>
      <vt:lpstr>PowerPoint Presentation</vt:lpstr>
      <vt:lpstr>PowerPoint Presentation</vt:lpstr>
      <vt:lpstr>PowerPoint Presentation</vt:lpstr>
      <vt:lpstr>PowerPoint Presentation</vt:lpstr>
      <vt:lpstr>Conductores para el cambio</vt:lpstr>
      <vt:lpstr>Proceso de gestión del cambio</vt:lpstr>
      <vt:lpstr>PowerPoint Presentation</vt:lpstr>
      <vt:lpstr>PowerPoint Presentation</vt:lpstr>
      <vt:lpstr>Evaluaciones internas</vt:lpstr>
      <vt:lpstr>Evaluaciones internas</vt:lpstr>
      <vt:lpstr>¿Qué se requiere?</vt:lpstr>
      <vt:lpstr>PowerPoint Presentation</vt:lpstr>
      <vt:lpstr>PowerPoint Presentation</vt:lpstr>
      <vt:lpstr>PowerPoint Presentation</vt:lpstr>
      <vt:lpstr>PowerPoint Presentation</vt:lpstr>
      <vt:lpstr>PowerPoint Presentation</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392</cp:revision>
  <dcterms:created xsi:type="dcterms:W3CDTF">2015-06-21T09:01:45Z</dcterms:created>
  <dcterms:modified xsi:type="dcterms:W3CDTF">2018-10-18T22:25:01Z</dcterms:modified>
</cp:coreProperties>
</file>