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842" r:id="rId2"/>
    <p:sldMasterId id="2147483908" r:id="rId3"/>
  </p:sldMasterIdLst>
  <p:notesMasterIdLst>
    <p:notesMasterId r:id="rId46"/>
  </p:notesMasterIdLst>
  <p:handoutMasterIdLst>
    <p:handoutMasterId r:id="rId47"/>
  </p:handoutMasterIdLst>
  <p:sldIdLst>
    <p:sldId id="258" r:id="rId4"/>
    <p:sldId id="590" r:id="rId5"/>
    <p:sldId id="566" r:id="rId6"/>
    <p:sldId id="564" r:id="rId7"/>
    <p:sldId id="565" r:id="rId8"/>
    <p:sldId id="591" r:id="rId9"/>
    <p:sldId id="592" r:id="rId10"/>
    <p:sldId id="593" r:id="rId11"/>
    <p:sldId id="594" r:id="rId12"/>
    <p:sldId id="595" r:id="rId13"/>
    <p:sldId id="596" r:id="rId14"/>
    <p:sldId id="606" r:id="rId15"/>
    <p:sldId id="598" r:id="rId16"/>
    <p:sldId id="597" r:id="rId17"/>
    <p:sldId id="599" r:id="rId18"/>
    <p:sldId id="600" r:id="rId19"/>
    <p:sldId id="601" r:id="rId20"/>
    <p:sldId id="602" r:id="rId21"/>
    <p:sldId id="604" r:id="rId22"/>
    <p:sldId id="605" r:id="rId23"/>
    <p:sldId id="607" r:id="rId24"/>
    <p:sldId id="608" r:id="rId25"/>
    <p:sldId id="609" r:id="rId26"/>
    <p:sldId id="610" r:id="rId27"/>
    <p:sldId id="611" r:id="rId28"/>
    <p:sldId id="612" r:id="rId29"/>
    <p:sldId id="613" r:id="rId30"/>
    <p:sldId id="614" r:id="rId31"/>
    <p:sldId id="615" r:id="rId32"/>
    <p:sldId id="616" r:id="rId33"/>
    <p:sldId id="617" r:id="rId34"/>
    <p:sldId id="618" r:id="rId35"/>
    <p:sldId id="619" r:id="rId36"/>
    <p:sldId id="620" r:id="rId37"/>
    <p:sldId id="621" r:id="rId38"/>
    <p:sldId id="623" r:id="rId39"/>
    <p:sldId id="622" r:id="rId40"/>
    <p:sldId id="624" r:id="rId41"/>
    <p:sldId id="625" r:id="rId42"/>
    <p:sldId id="603" r:id="rId43"/>
    <p:sldId id="627" r:id="rId44"/>
    <p:sldId id="470" r:id="rId45"/>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3366CC"/>
    <a:srgbClr val="7395D3"/>
    <a:srgbClr val="FFCE33"/>
    <a:srgbClr val="9BBB59"/>
    <a:srgbClr val="996633"/>
    <a:srgbClr val="7F3D43"/>
    <a:srgbClr val="774F27"/>
    <a:srgbClr val="F39C12"/>
    <a:srgbClr val="C03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0" autoAdjust="0"/>
    <p:restoredTop sz="91006" autoAdjust="0"/>
  </p:normalViewPr>
  <p:slideViewPr>
    <p:cSldViewPr snapToGrid="0">
      <p:cViewPr varScale="1">
        <p:scale>
          <a:sx n="97" d="100"/>
          <a:sy n="97" d="100"/>
        </p:scale>
        <p:origin x="226" y="58"/>
      </p:cViewPr>
      <p:guideLst>
        <p:guide pos="6623"/>
        <p:guide orient="horz" pos="2463"/>
        <p:guide orient="horz" pos="1797"/>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ata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Aprueba mecanismos /comités de coordinación y SAG</a:t>
          </a:r>
        </a:p>
      </dgm:t>
    </dgm:pt>
    <dgm:pt modelId="{34AA6D52-5800-4456-9D0C-2C1F38716AD7}" type="parTrans" cxnId="{1CEC3423-7FA1-4310-A7EB-76C89FA9EBFA}">
      <dgm:prSet/>
      <dgm:spPr/>
      <dgm:t>
        <a:bodyPr/>
        <a:lstStyle/>
        <a:p>
          <a:endParaRPr lang="es-PE" sz="1400"/>
        </a:p>
      </dgm:t>
    </dgm:pt>
    <dgm:pt modelId="{FBD481B4-0435-421D-9011-C756B8C309CC}" type="sibTrans" cxnId="{1CEC3423-7FA1-4310-A7EB-76C89FA9EBFA}">
      <dgm:prSet custT="1"/>
      <dgm:spPr>
        <a:solidFill>
          <a:schemeClr val="accent6">
            <a:lumMod val="50000"/>
            <a:alpha val="90000"/>
          </a:schemeClr>
        </a:solidFill>
      </dgm:spPr>
      <dgm:t>
        <a:bodyPr/>
        <a:lstStyle/>
        <a:p>
          <a:endParaRPr lang="es-PE" sz="1400"/>
        </a:p>
      </dgm:t>
    </dgm:pt>
    <dgm:pt modelId="{8A3BD997-4F39-405A-B96C-6D385C222593}">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Determina responsabilidad SMS de Departamentos</a:t>
          </a:r>
        </a:p>
      </dgm:t>
    </dgm:pt>
    <dgm:pt modelId="{955A3B76-9FB3-45D5-B08A-D756DE95C44E}" type="parTrans" cxnId="{8B85E6AF-F52C-4800-B43C-9B78D65CFC9C}">
      <dgm:prSet/>
      <dgm:spPr/>
      <dgm:t>
        <a:bodyPr/>
        <a:lstStyle/>
        <a:p>
          <a:endParaRPr lang="es-PE" sz="1400"/>
        </a:p>
      </dgm:t>
    </dgm:pt>
    <dgm:pt modelId="{E46256BC-009E-46AA-AACB-D9CAE88B1B25}" type="sibTrans" cxnId="{8B85E6AF-F52C-4800-B43C-9B78D65CFC9C}">
      <dgm:prSet custT="1"/>
      <dgm:spPr>
        <a:solidFill>
          <a:schemeClr val="accent6">
            <a:lumMod val="50000"/>
            <a:alpha val="90000"/>
          </a:schemeClr>
        </a:solidFill>
      </dgm:spPr>
      <dgm:t>
        <a:bodyPr/>
        <a:lstStyle/>
        <a:p>
          <a:endParaRPr lang="es-PE" sz="1400"/>
        </a:p>
      </dgm:t>
    </dgm:pt>
    <dgm:pt modelId="{1E42D613-5FF5-434E-B6AA-D6F074AC311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Determina Política y Objetivos SMS</a:t>
          </a:r>
        </a:p>
      </dgm:t>
    </dgm:pt>
    <dgm:pt modelId="{47719E63-8B71-40B8-A631-F40CBD31EDE8}" type="parTrans" cxnId="{F892E711-EFAC-4F10-9E02-F85A55B2607B}">
      <dgm:prSet/>
      <dgm:spPr/>
      <dgm:t>
        <a:bodyPr/>
        <a:lstStyle/>
        <a:p>
          <a:endParaRPr lang="es-PE" sz="1400"/>
        </a:p>
      </dgm:t>
    </dgm:pt>
    <dgm:pt modelId="{14B3B903-6591-48A6-AD3B-5724D0B6AD7E}" type="sibTrans" cxnId="{F892E711-EFAC-4F10-9E02-F85A55B2607B}">
      <dgm:prSet custT="1"/>
      <dgm:spPr>
        <a:solidFill>
          <a:schemeClr val="accent6">
            <a:lumMod val="50000"/>
            <a:alpha val="90000"/>
          </a:schemeClr>
        </a:solidFill>
      </dgm:spPr>
      <dgm:t>
        <a:bodyPr/>
        <a:lstStyle/>
        <a:p>
          <a:endParaRPr lang="es-PE" sz="1400"/>
        </a:p>
      </dgm:t>
    </dgm:pt>
    <dgm:pt modelId="{62520A07-24FC-49F0-9B13-6ADEE87873C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Aprueba ERP</a:t>
          </a:r>
        </a:p>
      </dgm:t>
    </dgm:pt>
    <dgm:pt modelId="{E29FBF53-7FFE-4E1C-B4A1-1E4E37E9A666}" type="parTrans" cxnId="{0FF6F45E-D0A0-44BB-AD3B-1AEE1CA17D73}">
      <dgm:prSet/>
      <dgm:spPr/>
      <dgm:t>
        <a:bodyPr/>
        <a:lstStyle/>
        <a:p>
          <a:endParaRPr lang="es-PE" sz="1400"/>
        </a:p>
      </dgm:t>
    </dgm:pt>
    <dgm:pt modelId="{44A9EDF0-5E88-44BA-B442-A4E5EAA75D35}" type="sibTrans" cxnId="{0FF6F45E-D0A0-44BB-AD3B-1AEE1CA17D73}">
      <dgm:prSet/>
      <dgm:spPr/>
      <dgm:t>
        <a:bodyPr/>
        <a:lstStyle/>
        <a:p>
          <a:endParaRPr lang="es-PE" sz="14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792F45BE-D20F-47EC-B683-446E4EB40020}" type="pres">
      <dgm:prSet presAssocID="{57780B04-CE4D-4907-B8D4-935114C3E6AB}" presName="FourNodes_1" presStyleLbl="node1" presStyleIdx="0" presStyleCnt="4">
        <dgm:presLayoutVars>
          <dgm:bulletEnabled val="1"/>
        </dgm:presLayoutVars>
      </dgm:prSet>
      <dgm:spPr/>
      <dgm:t>
        <a:bodyPr/>
        <a:lstStyle/>
        <a:p>
          <a:endParaRPr lang="es-PE"/>
        </a:p>
      </dgm:t>
    </dgm:pt>
    <dgm:pt modelId="{948A1DA7-0664-4F7E-9C84-228F254BC553}" type="pres">
      <dgm:prSet presAssocID="{57780B04-CE4D-4907-B8D4-935114C3E6AB}" presName="FourNodes_2" presStyleLbl="node1" presStyleIdx="1" presStyleCnt="4">
        <dgm:presLayoutVars>
          <dgm:bulletEnabled val="1"/>
        </dgm:presLayoutVars>
      </dgm:prSet>
      <dgm:spPr/>
      <dgm:t>
        <a:bodyPr/>
        <a:lstStyle/>
        <a:p>
          <a:endParaRPr lang="es-PE"/>
        </a:p>
      </dgm:t>
    </dgm:pt>
    <dgm:pt modelId="{924B8F60-12CF-40AC-8F76-A67B3846DBEE}" type="pres">
      <dgm:prSet presAssocID="{57780B04-CE4D-4907-B8D4-935114C3E6AB}" presName="FourNodes_3" presStyleLbl="node1" presStyleIdx="2" presStyleCnt="4">
        <dgm:presLayoutVars>
          <dgm:bulletEnabled val="1"/>
        </dgm:presLayoutVars>
      </dgm:prSet>
      <dgm:spPr/>
      <dgm:t>
        <a:bodyPr/>
        <a:lstStyle/>
        <a:p>
          <a:endParaRPr lang="es-PE"/>
        </a:p>
      </dgm:t>
    </dgm:pt>
    <dgm:pt modelId="{895D6239-F8B4-42AB-B1F2-2F743C7F20E6}" type="pres">
      <dgm:prSet presAssocID="{57780B04-CE4D-4907-B8D4-935114C3E6AB}" presName="FourNodes_4" presStyleLbl="node1" presStyleIdx="3" presStyleCnt="4">
        <dgm:presLayoutVars>
          <dgm:bulletEnabled val="1"/>
        </dgm:presLayoutVars>
      </dgm:prSet>
      <dgm:spPr/>
      <dgm:t>
        <a:bodyPr/>
        <a:lstStyle/>
        <a:p>
          <a:endParaRPr lang="es-PE"/>
        </a:p>
      </dgm:t>
    </dgm:pt>
    <dgm:pt modelId="{D3EE9EE1-01B6-4538-8666-8374E16E996E}" type="pres">
      <dgm:prSet presAssocID="{57780B04-CE4D-4907-B8D4-935114C3E6AB}" presName="FourConn_1-2" presStyleLbl="fgAccFollowNode1" presStyleIdx="0" presStyleCnt="3">
        <dgm:presLayoutVars>
          <dgm:bulletEnabled val="1"/>
        </dgm:presLayoutVars>
      </dgm:prSet>
      <dgm:spPr/>
      <dgm:t>
        <a:bodyPr/>
        <a:lstStyle/>
        <a:p>
          <a:endParaRPr lang="es-ES"/>
        </a:p>
      </dgm:t>
    </dgm:pt>
    <dgm:pt modelId="{01824141-3A76-4D38-97D0-3963661AF4F9}" type="pres">
      <dgm:prSet presAssocID="{57780B04-CE4D-4907-B8D4-935114C3E6AB}" presName="FourConn_2-3" presStyleLbl="fgAccFollowNode1" presStyleIdx="1" presStyleCnt="3">
        <dgm:presLayoutVars>
          <dgm:bulletEnabled val="1"/>
        </dgm:presLayoutVars>
      </dgm:prSet>
      <dgm:spPr/>
      <dgm:t>
        <a:bodyPr/>
        <a:lstStyle/>
        <a:p>
          <a:endParaRPr lang="es-ES"/>
        </a:p>
      </dgm:t>
    </dgm:pt>
    <dgm:pt modelId="{C1A17A46-FC64-4B2D-83B9-135701328B84}" type="pres">
      <dgm:prSet presAssocID="{57780B04-CE4D-4907-B8D4-935114C3E6AB}" presName="FourConn_3-4" presStyleLbl="fgAccFollowNode1" presStyleIdx="2" presStyleCnt="3">
        <dgm:presLayoutVars>
          <dgm:bulletEnabled val="1"/>
        </dgm:presLayoutVars>
      </dgm:prSet>
      <dgm:spPr/>
      <dgm:t>
        <a:bodyPr/>
        <a:lstStyle/>
        <a:p>
          <a:endParaRPr lang="es-ES"/>
        </a:p>
      </dgm:t>
    </dgm:pt>
    <dgm:pt modelId="{B8413AF1-11A2-44E0-B68B-D232254FBB1E}" type="pres">
      <dgm:prSet presAssocID="{57780B04-CE4D-4907-B8D4-935114C3E6AB}" presName="FourNodes_1_text" presStyleLbl="node1" presStyleIdx="3" presStyleCnt="4">
        <dgm:presLayoutVars>
          <dgm:bulletEnabled val="1"/>
        </dgm:presLayoutVars>
      </dgm:prSet>
      <dgm:spPr/>
      <dgm:t>
        <a:bodyPr/>
        <a:lstStyle/>
        <a:p>
          <a:endParaRPr lang="es-PE"/>
        </a:p>
      </dgm:t>
    </dgm:pt>
    <dgm:pt modelId="{BEF88E14-DFE9-4784-8F85-A688B86C4995}" type="pres">
      <dgm:prSet presAssocID="{57780B04-CE4D-4907-B8D4-935114C3E6AB}" presName="FourNodes_2_text" presStyleLbl="node1" presStyleIdx="3" presStyleCnt="4">
        <dgm:presLayoutVars>
          <dgm:bulletEnabled val="1"/>
        </dgm:presLayoutVars>
      </dgm:prSet>
      <dgm:spPr/>
      <dgm:t>
        <a:bodyPr/>
        <a:lstStyle/>
        <a:p>
          <a:endParaRPr lang="es-PE"/>
        </a:p>
      </dgm:t>
    </dgm:pt>
    <dgm:pt modelId="{988EAB87-1C3E-4C33-A9ED-460A40482196}" type="pres">
      <dgm:prSet presAssocID="{57780B04-CE4D-4907-B8D4-935114C3E6AB}" presName="FourNodes_3_text" presStyleLbl="node1" presStyleIdx="3" presStyleCnt="4">
        <dgm:presLayoutVars>
          <dgm:bulletEnabled val="1"/>
        </dgm:presLayoutVars>
      </dgm:prSet>
      <dgm:spPr/>
      <dgm:t>
        <a:bodyPr/>
        <a:lstStyle/>
        <a:p>
          <a:endParaRPr lang="es-PE"/>
        </a:p>
      </dgm:t>
    </dgm:pt>
    <dgm:pt modelId="{4EF2CDE5-F806-4B24-8430-F07E0558ACFE}" type="pres">
      <dgm:prSet presAssocID="{57780B04-CE4D-4907-B8D4-935114C3E6AB}" presName="FourNodes_4_text" presStyleLbl="node1" presStyleIdx="3" presStyleCnt="4">
        <dgm:presLayoutVars>
          <dgm:bulletEnabled val="1"/>
        </dgm:presLayoutVars>
      </dgm:prSet>
      <dgm:spPr/>
      <dgm:t>
        <a:bodyPr/>
        <a:lstStyle/>
        <a:p>
          <a:endParaRPr lang="es-PE"/>
        </a:p>
      </dgm:t>
    </dgm:pt>
  </dgm:ptLst>
  <dgm:cxnLst>
    <dgm:cxn modelId="{F29A9A26-AA3B-40B8-9496-54371A08ED0B}" type="presOf" srcId="{62520A07-24FC-49F0-9B13-6ADEE87873C0}" destId="{4EF2CDE5-F806-4B24-8430-F07E0558ACFE}" srcOrd="1" destOrd="0" presId="urn:microsoft.com/office/officeart/2005/8/layout/vProcess5"/>
    <dgm:cxn modelId="{F892E711-EFAC-4F10-9E02-F85A55B2607B}" srcId="{57780B04-CE4D-4907-B8D4-935114C3E6AB}" destId="{1E42D613-5FF5-434E-B6AA-D6F074AC311A}" srcOrd="2" destOrd="0" parTransId="{47719E63-8B71-40B8-A631-F40CBD31EDE8}" sibTransId="{14B3B903-6591-48A6-AD3B-5724D0B6AD7E}"/>
    <dgm:cxn modelId="{1CEC3423-7FA1-4310-A7EB-76C89FA9EBFA}" srcId="{57780B04-CE4D-4907-B8D4-935114C3E6AB}" destId="{97D0E230-5D0E-445B-91E2-5DAEBF46990A}" srcOrd="0" destOrd="0" parTransId="{34AA6D52-5800-4456-9D0C-2C1F38716AD7}" sibTransId="{FBD481B4-0435-421D-9011-C756B8C309CC}"/>
    <dgm:cxn modelId="{F52C9498-585B-4924-8C50-2ED60B1A321D}" type="presOf" srcId="{1E42D613-5FF5-434E-B6AA-D6F074AC311A}" destId="{988EAB87-1C3E-4C33-A9ED-460A40482196}" srcOrd="1" destOrd="0" presId="urn:microsoft.com/office/officeart/2005/8/layout/vProcess5"/>
    <dgm:cxn modelId="{EE09847E-AB79-45D1-BCC2-EF276FA103E3}" type="presOf" srcId="{8A3BD997-4F39-405A-B96C-6D385C222593}" destId="{BEF88E14-DFE9-4784-8F85-A688B86C4995}" srcOrd="1" destOrd="0" presId="urn:microsoft.com/office/officeart/2005/8/layout/vProcess5"/>
    <dgm:cxn modelId="{7C05A5C9-58EE-40ED-8034-0C8AE0835318}" type="presOf" srcId="{97D0E230-5D0E-445B-91E2-5DAEBF46990A}" destId="{792F45BE-D20F-47EC-B683-446E4EB40020}" srcOrd="0" destOrd="0" presId="urn:microsoft.com/office/officeart/2005/8/layout/vProcess5"/>
    <dgm:cxn modelId="{25484EB6-EEAE-449F-8B22-2CDC8C5B51BB}" type="presOf" srcId="{E46256BC-009E-46AA-AACB-D9CAE88B1B25}" destId="{01824141-3A76-4D38-97D0-3963661AF4F9}" srcOrd="0" destOrd="0" presId="urn:microsoft.com/office/officeart/2005/8/layout/vProcess5"/>
    <dgm:cxn modelId="{1F75A04D-5ACB-4D78-AC7C-494F758E22DF}" type="presOf" srcId="{97D0E230-5D0E-445B-91E2-5DAEBF46990A}" destId="{B8413AF1-11A2-44E0-B68B-D232254FBB1E}" srcOrd="1" destOrd="0" presId="urn:microsoft.com/office/officeart/2005/8/layout/vProcess5"/>
    <dgm:cxn modelId="{3B8BF1A3-6031-4FFC-B542-86126B08F7B0}" type="presOf" srcId="{FBD481B4-0435-421D-9011-C756B8C309CC}" destId="{D3EE9EE1-01B6-4538-8666-8374E16E996E}" srcOrd="0" destOrd="0" presId="urn:microsoft.com/office/officeart/2005/8/layout/vProcess5"/>
    <dgm:cxn modelId="{21034093-7688-4AC6-A840-AB338D9729FC}" type="presOf" srcId="{8A3BD997-4F39-405A-B96C-6D385C222593}" destId="{948A1DA7-0664-4F7E-9C84-228F254BC553}" srcOrd="0" destOrd="0" presId="urn:microsoft.com/office/officeart/2005/8/layout/vProcess5"/>
    <dgm:cxn modelId="{B2227B39-7257-46D7-BE29-60E7431176C4}" type="presOf" srcId="{14B3B903-6591-48A6-AD3B-5724D0B6AD7E}" destId="{C1A17A46-FC64-4B2D-83B9-135701328B84}" srcOrd="0" destOrd="0" presId="urn:microsoft.com/office/officeart/2005/8/layout/vProcess5"/>
    <dgm:cxn modelId="{EDD3AA31-FC56-4B3E-9A34-4238566C6ED1}" type="presOf" srcId="{57780B04-CE4D-4907-B8D4-935114C3E6AB}" destId="{68423E0F-B209-40E8-96BE-6AAAB4BBC838}" srcOrd="0" destOrd="0" presId="urn:microsoft.com/office/officeart/2005/8/layout/vProcess5"/>
    <dgm:cxn modelId="{C7A2C0C9-9521-4CCF-AC63-C23588AD8F22}" type="presOf" srcId="{1E42D613-5FF5-434E-B6AA-D6F074AC311A}" destId="{924B8F60-12CF-40AC-8F76-A67B3846DBEE}"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0FF6F45E-D0A0-44BB-AD3B-1AEE1CA17D73}" srcId="{57780B04-CE4D-4907-B8D4-935114C3E6AB}" destId="{62520A07-24FC-49F0-9B13-6ADEE87873C0}" srcOrd="3" destOrd="0" parTransId="{E29FBF53-7FFE-4E1C-B4A1-1E4E37E9A666}" sibTransId="{44A9EDF0-5E88-44BA-B442-A4E5EAA75D35}"/>
    <dgm:cxn modelId="{B33933E5-4639-4587-9040-03653EB27A92}" type="presOf" srcId="{62520A07-24FC-49F0-9B13-6ADEE87873C0}" destId="{895D6239-F8B4-42AB-B1F2-2F743C7F20E6}" srcOrd="0" destOrd="0" presId="urn:microsoft.com/office/officeart/2005/8/layout/vProcess5"/>
    <dgm:cxn modelId="{45764D18-A631-4B53-8404-53C806C6BF48}" type="presParOf" srcId="{68423E0F-B209-40E8-96BE-6AAAB4BBC838}" destId="{2274282E-E061-4DEC-B5F4-95A3AF5A202E}" srcOrd="0" destOrd="0" presId="urn:microsoft.com/office/officeart/2005/8/layout/vProcess5"/>
    <dgm:cxn modelId="{E1CA25CD-3D22-4A06-8381-1D268E22EE8E}" type="presParOf" srcId="{68423E0F-B209-40E8-96BE-6AAAB4BBC838}" destId="{792F45BE-D20F-47EC-B683-446E4EB40020}" srcOrd="1" destOrd="0" presId="urn:microsoft.com/office/officeart/2005/8/layout/vProcess5"/>
    <dgm:cxn modelId="{880F5122-2EF4-4F05-BBDF-A12C6BF2DA62}" type="presParOf" srcId="{68423E0F-B209-40E8-96BE-6AAAB4BBC838}" destId="{948A1DA7-0664-4F7E-9C84-228F254BC553}" srcOrd="2" destOrd="0" presId="urn:microsoft.com/office/officeart/2005/8/layout/vProcess5"/>
    <dgm:cxn modelId="{5118B48D-519B-4E99-86FC-9FDAFAFA1904}" type="presParOf" srcId="{68423E0F-B209-40E8-96BE-6AAAB4BBC838}" destId="{924B8F60-12CF-40AC-8F76-A67B3846DBEE}" srcOrd="3" destOrd="0" presId="urn:microsoft.com/office/officeart/2005/8/layout/vProcess5"/>
    <dgm:cxn modelId="{DE152C50-34E5-487C-9FE0-EB48A695EEBF}" type="presParOf" srcId="{68423E0F-B209-40E8-96BE-6AAAB4BBC838}" destId="{895D6239-F8B4-42AB-B1F2-2F743C7F20E6}" srcOrd="4" destOrd="0" presId="urn:microsoft.com/office/officeart/2005/8/layout/vProcess5"/>
    <dgm:cxn modelId="{7C3B6F26-A994-4BA0-92F3-5130D2218AD6}" type="presParOf" srcId="{68423E0F-B209-40E8-96BE-6AAAB4BBC838}" destId="{D3EE9EE1-01B6-4538-8666-8374E16E996E}" srcOrd="5" destOrd="0" presId="urn:microsoft.com/office/officeart/2005/8/layout/vProcess5"/>
    <dgm:cxn modelId="{C9C7621F-E819-47D0-8478-46DB553551C6}" type="presParOf" srcId="{68423E0F-B209-40E8-96BE-6AAAB4BBC838}" destId="{01824141-3A76-4D38-97D0-3963661AF4F9}" srcOrd="6" destOrd="0" presId="urn:microsoft.com/office/officeart/2005/8/layout/vProcess5"/>
    <dgm:cxn modelId="{2AFECEF9-033A-4024-97C3-FBB9473299AB}" type="presParOf" srcId="{68423E0F-B209-40E8-96BE-6AAAB4BBC838}" destId="{C1A17A46-FC64-4B2D-83B9-135701328B84}" srcOrd="7" destOrd="0" presId="urn:microsoft.com/office/officeart/2005/8/layout/vProcess5"/>
    <dgm:cxn modelId="{E545A178-BD09-4E50-8CEC-8D80642992F2}" type="presParOf" srcId="{68423E0F-B209-40E8-96BE-6AAAB4BBC838}" destId="{B8413AF1-11A2-44E0-B68B-D232254FBB1E}" srcOrd="8" destOrd="0" presId="urn:microsoft.com/office/officeart/2005/8/layout/vProcess5"/>
    <dgm:cxn modelId="{78051D0F-5849-4F1A-96F7-2E95705A6216}" type="presParOf" srcId="{68423E0F-B209-40E8-96BE-6AAAB4BBC838}" destId="{BEF88E14-DFE9-4784-8F85-A688B86C4995}" srcOrd="9" destOrd="0" presId="urn:microsoft.com/office/officeart/2005/8/layout/vProcess5"/>
    <dgm:cxn modelId="{09EDE28C-965D-4AF1-93DC-8D22C38A9497}" type="presParOf" srcId="{68423E0F-B209-40E8-96BE-6AAAB4BBC838}" destId="{988EAB87-1C3E-4C33-A9ED-460A40482196}" srcOrd="10" destOrd="0" presId="urn:microsoft.com/office/officeart/2005/8/layout/vProcess5"/>
    <dgm:cxn modelId="{DB3DBD31-0E02-46E8-A7C2-654D2B30C076}" type="presParOf" srcId="{68423E0F-B209-40E8-96BE-6AAAB4BBC838}" destId="{4EF2CDE5-F806-4B24-8430-F07E0558ACF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solidFill>
          <a:srgbClr val="FF9933"/>
        </a:solidFill>
      </dgm:spPr>
      <dgm:t>
        <a:bodyPr/>
        <a:lstStyle/>
        <a:p>
          <a:r>
            <a:rPr lang="es-PE" sz="1600" dirty="0" smtClean="0"/>
            <a:t>Ejecuta plan de capacitación del SMS</a:t>
          </a:r>
          <a:endParaRPr lang="es-PE" sz="1600" dirty="0"/>
        </a:p>
      </dgm:t>
    </dgm:pt>
    <dgm:pt modelId="{A86BF8D8-7D6B-4A38-ACF8-CEB300E1AA38}" type="parTrans" cxnId="{D4C0ED45-DD44-4016-8D99-3FD12C0E1622}">
      <dgm:prSet/>
      <dgm:spPr/>
      <dgm:t>
        <a:bodyPr/>
        <a:lstStyle/>
        <a:p>
          <a:endParaRPr lang="es-PE" sz="1400"/>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400"/>
        </a:p>
      </dgm:t>
    </dgm:pt>
    <dgm:pt modelId="{A0813104-F46C-41A9-8AD1-DED019FEE420}">
      <dgm:prSet phldrT="[Text]" custT="1"/>
      <dgm:spPr>
        <a:solidFill>
          <a:srgbClr val="FF9933"/>
        </a:solidFill>
      </dgm:spPr>
      <dgm:t>
        <a:bodyPr/>
        <a:lstStyle/>
        <a:p>
          <a:r>
            <a:rPr lang="es-PE" sz="1600" dirty="0" smtClean="0"/>
            <a:t>Incorpora el SMS el Plan de capacitación en la organización</a:t>
          </a:r>
          <a:endParaRPr lang="es-PE" sz="1600" dirty="0"/>
        </a:p>
      </dgm:t>
    </dgm:pt>
    <dgm:pt modelId="{DF47030C-9DB7-4F2B-A08D-344C41221A94}" type="parTrans" cxnId="{4A9DED94-D4E9-4683-AC0F-49BB73D0725F}">
      <dgm:prSet/>
      <dgm:spPr/>
      <dgm:t>
        <a:bodyPr/>
        <a:lstStyle/>
        <a:p>
          <a:endParaRPr lang="es-PE" sz="1400"/>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t>
        <a:bodyPr/>
        <a:lstStyle/>
        <a:p>
          <a:endParaRPr lang="es-PE" sz="1400"/>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271276" custScaleY="196504" custLinFactNeighborX="-69706" custLinFactNeighborY="-35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80280" custScaleY="203606" custLinFactNeighborX="-73361" custLinFactNeighborY="-2235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D4C0ED45-DD44-4016-8D99-3FD12C0E1622}" srcId="{CA380802-333B-4DD7-9A74-D1923AAAFE2B}" destId="{196908D2-3011-4091-9723-6C7682592C71}" srcOrd="0" destOrd="0" parTransId="{A86BF8D8-7D6B-4A38-ACF8-CEB300E1AA38}" sibTransId="{181340C4-33C9-4245-9A6F-254891F0B896}"/>
    <dgm:cxn modelId="{775FFD8D-21E9-41DA-9738-FC8B21104445}" type="presOf" srcId="{196908D2-3011-4091-9723-6C7682592C71}" destId="{9F3A1CBF-5C43-43A0-95D0-461259FC7016}" srcOrd="0" destOrd="0" presId="urn:microsoft.com/office/officeart/2008/layout/AscendingPictureAccentProcess"/>
    <dgm:cxn modelId="{4A9DED94-D4E9-4683-AC0F-49BB73D0725F}" srcId="{CA380802-333B-4DD7-9A74-D1923AAAFE2B}" destId="{A0813104-F46C-41A9-8AD1-DED019FEE420}" srcOrd="1" destOrd="0" parTransId="{DF47030C-9DB7-4F2B-A08D-344C41221A94}" sibTransId="{2AA9422D-E385-4C91-8611-531FCC403F4D}"/>
    <dgm:cxn modelId="{C6F6A686-0484-4A30-A559-ACC60947E8FD}" type="presOf" srcId="{181340C4-33C9-4245-9A6F-254891F0B896}" destId="{772D5B0B-C03F-4565-B435-7AF05A4887A6}" srcOrd="0" destOrd="0" presId="urn:microsoft.com/office/officeart/2008/layout/AscendingPictureAccentProcess"/>
    <dgm:cxn modelId="{32C6EBE6-0F41-4968-8445-C00B1769CC61}" type="presOf" srcId="{2AA9422D-E385-4C91-8611-531FCC403F4D}" destId="{4E9F9E05-E130-4908-9DAF-2EED7D57425F}" srcOrd="0" destOrd="0" presId="urn:microsoft.com/office/officeart/2008/layout/AscendingPictureAccentProcess"/>
    <dgm:cxn modelId="{92EE0ADC-3325-4C78-8EC1-793112F2A27E}" type="presOf" srcId="{CA380802-333B-4DD7-9A74-D1923AAAFE2B}" destId="{70526686-38F1-487C-9EF5-CF48B481BC03}" srcOrd="0" destOrd="0" presId="urn:microsoft.com/office/officeart/2008/layout/AscendingPictureAccentProcess"/>
    <dgm:cxn modelId="{397F7C3B-C633-416E-85FD-C769B07DBD2F}" type="presOf" srcId="{A0813104-F46C-41A9-8AD1-DED019FEE420}" destId="{85A390BA-C90D-4E67-A259-79BE101DCA57}" srcOrd="0" destOrd="0" presId="urn:microsoft.com/office/officeart/2008/layout/AscendingPictureAccentProcess"/>
    <dgm:cxn modelId="{40B9273E-78E0-4FA7-810B-95BDCFF3B9FD}" type="presParOf" srcId="{70526686-38F1-487C-9EF5-CF48B481BC03}" destId="{178E2998-BE80-4EB9-86FD-91AA38C69FEC}" srcOrd="0" destOrd="0" presId="urn:microsoft.com/office/officeart/2008/layout/AscendingPictureAccentProcess"/>
    <dgm:cxn modelId="{1446959F-9B95-49B0-A179-A7133EE9B7F8}" type="presParOf" srcId="{70526686-38F1-487C-9EF5-CF48B481BC03}" destId="{2FCAB9EB-157D-4F39-84AF-32E4BBB414DB}" srcOrd="1" destOrd="0" presId="urn:microsoft.com/office/officeart/2008/layout/AscendingPictureAccentProcess"/>
    <dgm:cxn modelId="{2D1FB899-F66A-4470-B02E-F38AB50CE812}" type="presParOf" srcId="{70526686-38F1-487C-9EF5-CF48B481BC03}" destId="{6DC6C5EC-0DCA-42AB-8A9C-14EBA01A8113}" srcOrd="2" destOrd="0" presId="urn:microsoft.com/office/officeart/2008/layout/AscendingPictureAccentProcess"/>
    <dgm:cxn modelId="{12315AF2-2E8D-4ED7-9654-4886F7E020CB}" type="presParOf" srcId="{70526686-38F1-487C-9EF5-CF48B481BC03}" destId="{5FD5F00F-1A00-480D-9D18-186BA7C521D5}" srcOrd="3" destOrd="0" presId="urn:microsoft.com/office/officeart/2008/layout/AscendingPictureAccentProcess"/>
    <dgm:cxn modelId="{373EA048-DECF-42C0-8DAA-627164AA1A63}" type="presParOf" srcId="{70526686-38F1-487C-9EF5-CF48B481BC03}" destId="{D615099A-A5D6-4621-AB50-24CAD24BF7EB}" srcOrd="4" destOrd="0" presId="urn:microsoft.com/office/officeart/2008/layout/AscendingPictureAccentProcess"/>
    <dgm:cxn modelId="{98C36626-973C-4184-9794-176F61E92288}" type="presParOf" srcId="{70526686-38F1-487C-9EF5-CF48B481BC03}" destId="{F0C98F72-ADDC-4308-BD04-B7A644F47DA3}" srcOrd="5" destOrd="0" presId="urn:microsoft.com/office/officeart/2008/layout/AscendingPictureAccentProcess"/>
    <dgm:cxn modelId="{68D8BD7B-7ED4-43C7-9146-9A0FC7F9794D}" type="presParOf" srcId="{70526686-38F1-487C-9EF5-CF48B481BC03}" destId="{2F525CE9-6F80-46B0-B77B-A03A27FE0D51}" srcOrd="6" destOrd="0" presId="urn:microsoft.com/office/officeart/2008/layout/AscendingPictureAccentProcess"/>
    <dgm:cxn modelId="{A4E858DD-066C-4D83-A021-A907C572AA4E}" type="presParOf" srcId="{70526686-38F1-487C-9EF5-CF48B481BC03}" destId="{25EACB9D-6258-49EC-A074-60EF43321667}" srcOrd="7" destOrd="0" presId="urn:microsoft.com/office/officeart/2008/layout/AscendingPictureAccentProcess"/>
    <dgm:cxn modelId="{9A588820-EB2B-4DAB-BFD4-6DCED48BCE64}" type="presParOf" srcId="{70526686-38F1-487C-9EF5-CF48B481BC03}" destId="{F8A93ED0-74A1-4F63-AA82-28B72D487807}" srcOrd="8" destOrd="0" presId="urn:microsoft.com/office/officeart/2008/layout/AscendingPictureAccentProcess"/>
    <dgm:cxn modelId="{5CED9F22-69C7-4B56-9EBD-3A98698A7F8D}" type="presParOf" srcId="{70526686-38F1-487C-9EF5-CF48B481BC03}" destId="{0F6A8A01-3ED1-44CC-A335-F6DA0DABFD9A}" srcOrd="9" destOrd="0" presId="urn:microsoft.com/office/officeart/2008/layout/AscendingPictureAccentProcess"/>
    <dgm:cxn modelId="{D2AD3EAE-D867-43D9-A954-06406318F4C1}" type="presParOf" srcId="{70526686-38F1-487C-9EF5-CF48B481BC03}" destId="{9F3A1CBF-5C43-43A0-95D0-461259FC7016}" srcOrd="10" destOrd="0" presId="urn:microsoft.com/office/officeart/2008/layout/AscendingPictureAccentProcess"/>
    <dgm:cxn modelId="{EB20F10F-6FFB-43E7-B376-29996827475E}" type="presParOf" srcId="{70526686-38F1-487C-9EF5-CF48B481BC03}" destId="{A36C8579-2309-4FC9-A469-2476B4BDFC10}" srcOrd="11" destOrd="0" presId="urn:microsoft.com/office/officeart/2008/layout/AscendingPictureAccentProcess"/>
    <dgm:cxn modelId="{1B8CD3AC-ACAD-41B7-936F-477FE64B4A48}" type="presParOf" srcId="{A36C8579-2309-4FC9-A469-2476B4BDFC10}" destId="{772D5B0B-C03F-4565-B435-7AF05A4887A6}" srcOrd="0" destOrd="0" presId="urn:microsoft.com/office/officeart/2008/layout/AscendingPictureAccentProcess"/>
    <dgm:cxn modelId="{69CADE9C-F7BA-4D72-8375-4A22B014BBB4}" type="presParOf" srcId="{70526686-38F1-487C-9EF5-CF48B481BC03}" destId="{85A390BA-C90D-4E67-A259-79BE101DCA57}" srcOrd="12" destOrd="0" presId="urn:microsoft.com/office/officeart/2008/layout/AscendingPictureAccentProcess"/>
    <dgm:cxn modelId="{E4FBD8BD-6CBC-4AA0-84A1-7A32A8CF06CE}" type="presParOf" srcId="{70526686-38F1-487C-9EF5-CF48B481BC03}" destId="{0BF5B627-6BA9-42F9-A79C-3CFA25C88F84}" srcOrd="13" destOrd="0" presId="urn:microsoft.com/office/officeart/2008/layout/AscendingPictureAccentProcess"/>
    <dgm:cxn modelId="{20C9D3C1-28B0-4C89-8921-C38A33253756}"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0E477B8E-3C7B-45C3-944E-2D099FF5D61A}">
      <dgm:prSet phldrT="[Text]" custT="1"/>
      <dgm:spPr>
        <a:solidFill>
          <a:srgbClr val="FF5050"/>
        </a:solidFill>
      </dgm:spPr>
      <dgm:t>
        <a:bodyPr/>
        <a:lstStyle/>
        <a:p>
          <a:r>
            <a:rPr lang="es-PE" sz="1400" dirty="0" smtClean="0"/>
            <a:t>Se capacita</a:t>
          </a:r>
          <a:endParaRPr lang="es-PE" sz="1400" dirty="0"/>
        </a:p>
      </dgm:t>
    </dgm:pt>
    <dgm:pt modelId="{5B147A5D-9E02-4883-A6C7-C6721E9E87A0}" type="parTrans" cxnId="{6AE7650E-8232-4D72-8E54-FFCF7EF69DF3}">
      <dgm:prSet/>
      <dgm:spPr/>
      <dgm:t>
        <a:bodyPr/>
        <a:lstStyle/>
        <a:p>
          <a:endParaRPr lang="es-PE" sz="1050"/>
        </a:p>
      </dgm:t>
    </dgm:pt>
    <dgm:pt modelId="{04B121F1-3DFD-4956-BF91-A89BA1B5361C}" type="sibTrans" cxnId="{6AE7650E-8232-4D72-8E54-FFCF7EF69DF3}">
      <dgm:prSet/>
      <dgm:spPr/>
      <dgm:t>
        <a:bodyPr/>
        <a:lstStyle/>
        <a:p>
          <a:endParaRPr lang="es-PE" sz="1050"/>
        </a:p>
      </dgm:t>
    </dgm:pt>
    <dgm:pt modelId="{26DD3793-D761-4BCD-93BF-3FE8CFB46BD5}">
      <dgm:prSet phldrT="[Text]" custT="1"/>
      <dgm:spPr>
        <a:solidFill>
          <a:srgbClr val="FF5050"/>
        </a:solidFill>
      </dgm:spPr>
      <dgm:t>
        <a:bodyPr/>
        <a:lstStyle/>
        <a:p>
          <a:r>
            <a:rPr lang="es-PE" sz="1400" dirty="0" smtClean="0"/>
            <a:t>Se motiva</a:t>
          </a:r>
          <a:endParaRPr lang="es-PE" sz="1400" dirty="0"/>
        </a:p>
      </dgm:t>
    </dgm:pt>
    <dgm:pt modelId="{89727DBB-6C71-4007-9D0B-1ACBECB81963}" type="parTrans" cxnId="{D75AFC7F-8483-4B09-9027-2CFCAB79C88B}">
      <dgm:prSet/>
      <dgm:spPr/>
      <dgm:t>
        <a:bodyPr/>
        <a:lstStyle/>
        <a:p>
          <a:endParaRPr lang="es-PE" sz="1050"/>
        </a:p>
      </dgm:t>
    </dgm:pt>
    <dgm:pt modelId="{4A552A88-16C1-489D-BB6A-F2706D1DE8D6}" type="sibTrans" cxnId="{D75AFC7F-8483-4B09-9027-2CFCAB79C88B}">
      <dgm:prSet/>
      <dgm:spPr/>
      <dgm:t>
        <a:bodyPr/>
        <a:lstStyle/>
        <a:p>
          <a:endParaRPr lang="es-PE" sz="1050"/>
        </a:p>
      </dgm:t>
    </dgm:pt>
    <dgm:pt modelId="{4D4ADC74-58C5-4975-853C-867B7593C4D1}">
      <dgm:prSet phldrT="[Text]" custT="1"/>
      <dgm:spPr>
        <a:solidFill>
          <a:srgbClr val="FF5050"/>
        </a:solidFill>
      </dgm:spPr>
      <dgm:t>
        <a:bodyPr/>
        <a:lstStyle/>
        <a:p>
          <a:r>
            <a:rPr lang="es-PE" sz="1400" dirty="0" smtClean="0"/>
            <a:t>Participa</a:t>
          </a:r>
          <a:endParaRPr lang="es-PE" sz="1400" dirty="0"/>
        </a:p>
      </dgm:t>
    </dgm:pt>
    <dgm:pt modelId="{30DB528C-3CBD-44AA-B994-5BF90378B079}" type="parTrans" cxnId="{80BB791C-9B10-4F6F-AF48-DFC120A3C5C7}">
      <dgm:prSet/>
      <dgm:spPr/>
      <dgm:t>
        <a:bodyPr/>
        <a:lstStyle/>
        <a:p>
          <a:endParaRPr lang="es-PE" sz="1050"/>
        </a:p>
      </dgm:t>
    </dgm:pt>
    <dgm:pt modelId="{5A23D362-B337-4B85-B1C7-4E2A85BC7A3E}" type="sibTrans" cxnId="{80BB791C-9B10-4F6F-AF48-DFC120A3C5C7}">
      <dgm:prSet/>
      <dgm:spPr/>
      <dgm:t>
        <a:bodyPr/>
        <a:lstStyle/>
        <a:p>
          <a:endParaRPr lang="es-PE" sz="105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custLinFactNeighborX="2222"/>
      <dgm:spPr>
        <a:solidFill>
          <a:schemeClr val="tx2">
            <a:lumMod val="40000"/>
            <a:lumOff val="60000"/>
          </a:schemeClr>
        </a:solidFill>
      </dgm:spPr>
    </dgm:pt>
    <dgm:pt modelId="{002D31A7-85A2-4BA2-AE14-016E1888B7B5}" type="pres">
      <dgm:prSet presAssocID="{48D3B959-74F8-46AA-9E1D-61422949E725}" presName="linearProcess" presStyleCnt="0"/>
      <dgm:spPr/>
    </dgm:pt>
    <dgm:pt modelId="{6B2FA4A9-91B3-468E-B818-314DB96EE59C}" type="pres">
      <dgm:prSet presAssocID="{0E477B8E-3C7B-45C3-944E-2D099FF5D61A}" presName="textNode" presStyleLbl="node1" presStyleIdx="0" presStyleCnt="3">
        <dgm:presLayoutVars>
          <dgm:bulletEnabled val="1"/>
        </dgm:presLayoutVars>
      </dgm:prSet>
      <dgm:spPr/>
      <dgm:t>
        <a:bodyPr/>
        <a:lstStyle/>
        <a:p>
          <a:endParaRPr lang="es-PE"/>
        </a:p>
      </dgm:t>
    </dgm:pt>
    <dgm:pt modelId="{BEEB4932-41E3-4B10-AB3C-D1B5287563EC}" type="pres">
      <dgm:prSet presAssocID="{04B121F1-3DFD-4956-BF91-A89BA1B5361C}" presName="sibTrans" presStyleCnt="0"/>
      <dgm:spPr/>
    </dgm:pt>
    <dgm:pt modelId="{C3D2F052-D562-4F5E-BC8A-6926A5D4731E}" type="pres">
      <dgm:prSet presAssocID="{26DD3793-D761-4BCD-93BF-3FE8CFB46BD5}" presName="textNode" presStyleLbl="node1" presStyleIdx="1" presStyleCnt="3">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2" presStyleCnt="3">
        <dgm:presLayoutVars>
          <dgm:bulletEnabled val="1"/>
        </dgm:presLayoutVars>
      </dgm:prSet>
      <dgm:spPr/>
      <dgm:t>
        <a:bodyPr/>
        <a:lstStyle/>
        <a:p>
          <a:endParaRPr lang="es-PE"/>
        </a:p>
      </dgm:t>
    </dgm:pt>
  </dgm:ptLst>
  <dgm:cxnLst>
    <dgm:cxn modelId="{6AE7650E-8232-4D72-8E54-FFCF7EF69DF3}" srcId="{48D3B959-74F8-46AA-9E1D-61422949E725}" destId="{0E477B8E-3C7B-45C3-944E-2D099FF5D61A}" srcOrd="0" destOrd="0" parTransId="{5B147A5D-9E02-4883-A6C7-C6721E9E87A0}" sibTransId="{04B121F1-3DFD-4956-BF91-A89BA1B5361C}"/>
    <dgm:cxn modelId="{60D5DA98-C164-4C24-B129-4D0C8792C01B}" type="presOf" srcId="{26DD3793-D761-4BCD-93BF-3FE8CFB46BD5}" destId="{C3D2F052-D562-4F5E-BC8A-6926A5D4731E}" srcOrd="0" destOrd="0" presId="urn:microsoft.com/office/officeart/2005/8/layout/hProcess9"/>
    <dgm:cxn modelId="{80BB791C-9B10-4F6F-AF48-DFC120A3C5C7}" srcId="{48D3B959-74F8-46AA-9E1D-61422949E725}" destId="{4D4ADC74-58C5-4975-853C-867B7593C4D1}" srcOrd="2" destOrd="0" parTransId="{30DB528C-3CBD-44AA-B994-5BF90378B079}" sibTransId="{5A23D362-B337-4B85-B1C7-4E2A85BC7A3E}"/>
    <dgm:cxn modelId="{49434E56-54B6-4C61-AF73-39C7108B60E0}" type="presOf" srcId="{0E477B8E-3C7B-45C3-944E-2D099FF5D61A}" destId="{6B2FA4A9-91B3-468E-B818-314DB96EE59C}" srcOrd="0" destOrd="0" presId="urn:microsoft.com/office/officeart/2005/8/layout/hProcess9"/>
    <dgm:cxn modelId="{D75AFC7F-8483-4B09-9027-2CFCAB79C88B}" srcId="{48D3B959-74F8-46AA-9E1D-61422949E725}" destId="{26DD3793-D761-4BCD-93BF-3FE8CFB46BD5}" srcOrd="1" destOrd="0" parTransId="{89727DBB-6C71-4007-9D0B-1ACBECB81963}" sibTransId="{4A552A88-16C1-489D-BB6A-F2706D1DE8D6}"/>
    <dgm:cxn modelId="{B8E31E2B-A528-4435-81D1-858D5BFE0293}" type="presOf" srcId="{48D3B959-74F8-46AA-9E1D-61422949E725}" destId="{96EB4F73-0F8A-4155-8A67-61207F434D2C}" srcOrd="0" destOrd="0" presId="urn:microsoft.com/office/officeart/2005/8/layout/hProcess9"/>
    <dgm:cxn modelId="{DF1F1DF4-13DB-49B5-B278-36A89D3BC2C6}" type="presOf" srcId="{4D4ADC74-58C5-4975-853C-867B7593C4D1}" destId="{D7819805-16D8-4FC0-B229-B025504F038B}" srcOrd="0" destOrd="0" presId="urn:microsoft.com/office/officeart/2005/8/layout/hProcess9"/>
    <dgm:cxn modelId="{5D14E360-B506-4D4A-8B42-EEFFD3487474}" type="presParOf" srcId="{96EB4F73-0F8A-4155-8A67-61207F434D2C}" destId="{A9E1DDBE-244F-4003-A0F9-F9C68C6800FC}" srcOrd="0" destOrd="0" presId="urn:microsoft.com/office/officeart/2005/8/layout/hProcess9"/>
    <dgm:cxn modelId="{1ABEB5E8-1880-4C18-8289-760404B58CFB}" type="presParOf" srcId="{96EB4F73-0F8A-4155-8A67-61207F434D2C}" destId="{002D31A7-85A2-4BA2-AE14-016E1888B7B5}" srcOrd="1" destOrd="0" presId="urn:microsoft.com/office/officeart/2005/8/layout/hProcess9"/>
    <dgm:cxn modelId="{09333D9D-B104-43C4-A71C-3DDA2EF4CB30}" type="presParOf" srcId="{002D31A7-85A2-4BA2-AE14-016E1888B7B5}" destId="{6B2FA4A9-91B3-468E-B818-314DB96EE59C}" srcOrd="0" destOrd="0" presId="urn:microsoft.com/office/officeart/2005/8/layout/hProcess9"/>
    <dgm:cxn modelId="{830326A1-2442-45B4-9380-2E65BFD874F7}" type="presParOf" srcId="{002D31A7-85A2-4BA2-AE14-016E1888B7B5}" destId="{BEEB4932-41E3-4B10-AB3C-D1B5287563EC}" srcOrd="1" destOrd="0" presId="urn:microsoft.com/office/officeart/2005/8/layout/hProcess9"/>
    <dgm:cxn modelId="{B662D31D-BE75-4061-B6F8-0003772D7DED}" type="presParOf" srcId="{002D31A7-85A2-4BA2-AE14-016E1888B7B5}" destId="{C3D2F052-D562-4F5E-BC8A-6926A5D4731E}" srcOrd="2" destOrd="0" presId="urn:microsoft.com/office/officeart/2005/8/layout/hProcess9"/>
    <dgm:cxn modelId="{0F274C0B-9CDE-4656-B0FD-B4C4112F04A0}" type="presParOf" srcId="{002D31A7-85A2-4BA2-AE14-016E1888B7B5}" destId="{B98EE408-D21D-495B-9801-FF4124259EFB}" srcOrd="3" destOrd="0" presId="urn:microsoft.com/office/officeart/2005/8/layout/hProcess9"/>
    <dgm:cxn modelId="{AB7FCAFC-7DDA-4843-BBB6-5287647F8DB4}" type="presParOf" srcId="{002D31A7-85A2-4BA2-AE14-016E1888B7B5}" destId="{D7819805-16D8-4FC0-B229-B025504F038B}" srcOrd="4"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FF5050"/>
        </a:solidFill>
      </dgm:spPr>
      <dgm:t>
        <a:bodyPr/>
        <a:lstStyle/>
        <a:p>
          <a:r>
            <a:rPr lang="es-PE" sz="1600" dirty="0" smtClean="0"/>
            <a:t>Control de capacitación</a:t>
          </a:r>
          <a:endParaRPr lang="es-PE" sz="1600" dirty="0"/>
        </a:p>
      </dgm:t>
    </dgm:pt>
    <dgm:pt modelId="{47982854-21E0-45E0-A6A8-F170A60C7237}" type="parTrans" cxnId="{E34F4049-2796-4DE9-A9EF-DF0603C7007C}">
      <dgm:prSet/>
      <dgm:spPr/>
      <dgm:t>
        <a:bodyPr/>
        <a:lstStyle/>
        <a:p>
          <a:endParaRPr lang="es-PE" sz="14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400"/>
        </a:p>
      </dgm:t>
    </dgm:pt>
    <dgm:pt modelId="{A55ED359-932B-4130-B7C9-D166F4CB6690}">
      <dgm:prSet phldrT="[Text]" custT="1"/>
      <dgm:spPr>
        <a:solidFill>
          <a:srgbClr val="FF5050"/>
        </a:solidFill>
      </dgm:spPr>
      <dgm:t>
        <a:bodyPr/>
        <a:lstStyle/>
        <a:p>
          <a:r>
            <a:rPr lang="es-PE" sz="1600" dirty="0" smtClean="0"/>
            <a:t>Ejecuta plan de difusión</a:t>
          </a:r>
          <a:endParaRPr lang="es-PE" sz="1600" dirty="0"/>
        </a:p>
      </dgm:t>
    </dgm:pt>
    <dgm:pt modelId="{3F8B7009-C3E2-4F58-B779-0434CE665912}" type="parTrans" cxnId="{9E566817-8E70-4C67-874D-1634659FDA24}">
      <dgm:prSet/>
      <dgm:spPr/>
      <dgm:t>
        <a:bodyPr/>
        <a:lstStyle/>
        <a:p>
          <a:endParaRPr lang="es-PE" sz="14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a:solidFill>
            <a:schemeClr val="bg1">
              <a:lumMod val="85000"/>
            </a:schemeClr>
          </a:solidFill>
        </a:ln>
      </dgm:spPr>
      <dgm:t>
        <a:bodyPr/>
        <a:lstStyle/>
        <a:p>
          <a:endParaRPr lang="es-PE" sz="1400"/>
        </a:p>
      </dgm:t>
    </dgm:pt>
    <dgm:pt modelId="{00C8F715-7C84-4E71-A93F-7BABEE3B0DB7}">
      <dgm:prSet phldrT="[Text]" custT="1"/>
      <dgm:spPr>
        <a:solidFill>
          <a:srgbClr val="FF5050"/>
        </a:solidFill>
      </dgm:spPr>
      <dgm:t>
        <a:bodyPr/>
        <a:lstStyle/>
        <a:p>
          <a:r>
            <a:rPr lang="es-PE" sz="1600" dirty="0" smtClean="0"/>
            <a:t>Control de implementación</a:t>
          </a:r>
          <a:endParaRPr lang="es-PE" sz="1600" dirty="0"/>
        </a:p>
      </dgm:t>
    </dgm:pt>
    <dgm:pt modelId="{E6A02B13-E449-4B11-A564-0DBAEF5702BF}" type="parTrans" cxnId="{1B9272B2-70AE-47E7-BC57-C5EB1DAF62A9}">
      <dgm:prSet/>
      <dgm:spPr/>
      <dgm:t>
        <a:bodyPr/>
        <a:lstStyle/>
        <a:p>
          <a:endParaRPr lang="es-PE" sz="14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400"/>
        </a:p>
      </dgm:t>
    </dgm:pt>
    <dgm:pt modelId="{9C278590-1715-4C51-8989-7A8C0547B486}">
      <dgm:prSet phldrT="[Text]" custT="1"/>
      <dgm:spPr>
        <a:solidFill>
          <a:srgbClr val="FF5050"/>
        </a:solidFill>
      </dgm:spPr>
      <dgm:t>
        <a:bodyPr/>
        <a:lstStyle/>
        <a:p>
          <a:r>
            <a:rPr lang="es-PE" sz="1600" dirty="0" smtClean="0"/>
            <a:t>Inicia confección de MSMS</a:t>
          </a:r>
          <a:endParaRPr lang="es-PE" sz="1600" dirty="0"/>
        </a:p>
      </dgm:t>
    </dgm:pt>
    <dgm:pt modelId="{068BAD3A-E950-4980-9E3A-50921D8F47CA}" type="parTrans" cxnId="{6FC4C94A-B4E0-4A22-AB79-A7CB7F00AD96}">
      <dgm:prSet/>
      <dgm:spPr/>
      <dgm:t>
        <a:bodyPr/>
        <a:lstStyle/>
        <a:p>
          <a:endParaRPr lang="es-PE" sz="14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400"/>
        </a:p>
      </dgm:t>
    </dgm:pt>
    <dgm:pt modelId="{19171389-3E9E-4062-A9C4-2280A6163AAF}">
      <dgm:prSet phldrT="[Text]" custT="1"/>
      <dgm:spPr>
        <a:solidFill>
          <a:srgbClr val="FF5050"/>
        </a:solidFill>
      </dgm:spPr>
      <dgm:t>
        <a:bodyPr/>
        <a:lstStyle/>
        <a:p>
          <a:r>
            <a:rPr lang="es-PE" sz="1600" dirty="0" smtClean="0"/>
            <a:t>Preparar EPR, si aplica</a:t>
          </a:r>
          <a:endParaRPr lang="es-PE" sz="1600" dirty="0"/>
        </a:p>
      </dgm:t>
    </dgm:pt>
    <dgm:pt modelId="{D405BAC6-C87F-40F3-8558-994C7CC3FECD}" type="parTrans" cxnId="{4EC08047-57FD-41A8-8778-6D7636AA49F4}">
      <dgm:prSet/>
      <dgm:spPr/>
      <dgm:t>
        <a:bodyPr/>
        <a:lstStyle/>
        <a:p>
          <a:endParaRPr lang="es-PE" sz="14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4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5"/>
      <dgm:spPr/>
    </dgm:pt>
    <dgm:pt modelId="{32B534C2-8E99-4EA6-AE1A-43782685005F}" type="pres">
      <dgm:prSet presAssocID="{56D75AFB-FB34-451F-82D2-C82633CF1199}" presName="dot2" presStyleLbl="alignNode1" presStyleIdx="1" presStyleCnt="15"/>
      <dgm:spPr/>
    </dgm:pt>
    <dgm:pt modelId="{1BCDDC43-B9BB-4F33-9757-FF0A01EEC739}" type="pres">
      <dgm:prSet presAssocID="{56D75AFB-FB34-451F-82D2-C82633CF1199}" presName="dot3" presStyleLbl="alignNode1" presStyleIdx="2" presStyleCnt="15"/>
      <dgm:spPr/>
    </dgm:pt>
    <dgm:pt modelId="{F1DB478B-E346-4020-9FFE-186F970F9D6E}" type="pres">
      <dgm:prSet presAssocID="{56D75AFB-FB34-451F-82D2-C82633CF1199}" presName="dot4" presStyleLbl="alignNode1" presStyleIdx="3" presStyleCnt="15"/>
      <dgm:spPr/>
    </dgm:pt>
    <dgm:pt modelId="{200F1A6C-51CD-475C-A6FB-7EA96FDB377D}" type="pres">
      <dgm:prSet presAssocID="{56D75AFB-FB34-451F-82D2-C82633CF1199}" presName="dot5" presStyleLbl="alignNode1" presStyleIdx="4" presStyleCnt="15"/>
      <dgm:spPr/>
    </dgm:pt>
    <dgm:pt modelId="{783CB819-4140-4ADE-A35D-706DF8828BE1}" type="pres">
      <dgm:prSet presAssocID="{56D75AFB-FB34-451F-82D2-C82633CF1199}" presName="dot6" presStyleLbl="alignNode1" presStyleIdx="5" presStyleCnt="15"/>
      <dgm:spPr/>
    </dgm:pt>
    <dgm:pt modelId="{2906491A-1A89-412F-99F8-172CA22074D4}" type="pres">
      <dgm:prSet presAssocID="{56D75AFB-FB34-451F-82D2-C82633CF1199}" presName="dot7" presStyleLbl="alignNode1" presStyleIdx="6" presStyleCnt="15"/>
      <dgm:spPr/>
    </dgm:pt>
    <dgm:pt modelId="{0E7318CB-BE94-4393-90F3-37FA35893EB3}" type="pres">
      <dgm:prSet presAssocID="{56D75AFB-FB34-451F-82D2-C82633CF1199}" presName="dot8" presStyleLbl="alignNode1" presStyleIdx="7" presStyleCnt="15"/>
      <dgm:spPr/>
    </dgm:pt>
    <dgm:pt modelId="{EC3AEF42-AC5B-4155-ADA1-DB567EF2E005}" type="pres">
      <dgm:prSet presAssocID="{56D75AFB-FB34-451F-82D2-C82633CF1199}" presName="dotArrow1" presStyleLbl="alignNode1" presStyleIdx="8" presStyleCnt="15"/>
      <dgm:spPr/>
    </dgm:pt>
    <dgm:pt modelId="{023CD481-4D9C-41D7-89D4-EAABD9E6167A}" type="pres">
      <dgm:prSet presAssocID="{56D75AFB-FB34-451F-82D2-C82633CF1199}" presName="dotArrow2" presStyleLbl="alignNode1" presStyleIdx="9" presStyleCnt="15"/>
      <dgm:spPr/>
    </dgm:pt>
    <dgm:pt modelId="{1A05DF9C-FF66-4E9B-A47B-1ECF64142A43}" type="pres">
      <dgm:prSet presAssocID="{56D75AFB-FB34-451F-82D2-C82633CF1199}" presName="dotArrow3" presStyleLbl="alignNode1" presStyleIdx="10" presStyleCnt="15"/>
      <dgm:spPr/>
    </dgm:pt>
    <dgm:pt modelId="{D97C2F45-7986-4E6A-944E-241E75496FDE}" type="pres">
      <dgm:prSet presAssocID="{56D75AFB-FB34-451F-82D2-C82633CF1199}" presName="dotArrow4" presStyleLbl="alignNode1" presStyleIdx="11" presStyleCnt="15"/>
      <dgm:spPr/>
    </dgm:pt>
    <dgm:pt modelId="{11B9FCF2-2E9C-4564-8F38-7C74CF8A418A}" type="pres">
      <dgm:prSet presAssocID="{56D75AFB-FB34-451F-82D2-C82633CF1199}" presName="dotArrow5" presStyleLbl="alignNode1" presStyleIdx="12" presStyleCnt="15"/>
      <dgm:spPr/>
    </dgm:pt>
    <dgm:pt modelId="{F70D758B-CAC7-48FD-BE29-C1AB80DBAF5E}" type="pres">
      <dgm:prSet presAssocID="{56D75AFB-FB34-451F-82D2-C82633CF1199}" presName="dotArrow6" presStyleLbl="alignNode1" presStyleIdx="13" presStyleCnt="15"/>
      <dgm:spPr/>
    </dgm:pt>
    <dgm:pt modelId="{F54D7F8E-A475-4A4F-93B8-49DDB1E288F9}" type="pres">
      <dgm:prSet presAssocID="{56D75AFB-FB34-451F-82D2-C82633CF1199}" presName="dotArrow7" presStyleLbl="alignNode1" presStyleIdx="14" presStyleCnt="15"/>
      <dgm:spPr/>
    </dgm:pt>
    <dgm:pt modelId="{C836E90C-72AB-4272-B4AA-19DC884C125F}" type="pres">
      <dgm:prSet presAssocID="{00AA98BE-97DE-41E4-84F5-F1A05ED66521}" presName="parTx1" presStyleLbl="node1" presStyleIdx="0" presStyleCnt="5" custScaleX="276039" custScaleY="158156" custLinFactNeighborX="95530" custLinFactNeighborY="28607"/>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5"/>
      <dgm:spPr/>
      <dgm:t>
        <a:bodyPr/>
        <a:lstStyle/>
        <a:p>
          <a:endParaRPr lang="es-ES"/>
        </a:p>
      </dgm:t>
    </dgm:pt>
    <dgm:pt modelId="{6C0EE9E5-79DE-4E3F-8EED-2B0D6D0F84C2}" type="pres">
      <dgm:prSet presAssocID="{A55ED359-932B-4130-B7C9-D166F4CB6690}" presName="parTx2" presStyleLbl="node1" presStyleIdx="1" presStyleCnt="5" custScaleX="247972" custScaleY="145606" custLinFactNeighborX="84597" custLinFactNeighborY="-55781"/>
      <dgm:spPr/>
      <dgm:t>
        <a:bodyPr/>
        <a:lstStyle/>
        <a:p>
          <a:endParaRPr lang="es-ES"/>
        </a:p>
      </dgm:t>
    </dgm:pt>
    <dgm:pt modelId="{867000B7-3C60-440D-9897-F3D46CC1BE60}" type="pres">
      <dgm:prSet presAssocID="{78E5CB27-7100-4702-AE02-A222711F6557}" presName="picture2" presStyleCnt="0"/>
      <dgm:spPr/>
    </dgm:pt>
    <dgm:pt modelId="{63C3A6A6-8B61-4B90-AE20-9960C1D286C0}" type="pres">
      <dgm:prSet presAssocID="{78E5CB27-7100-4702-AE02-A222711F6557}" presName="imageRepeatNode" presStyleLbl="fgImgPlace1" presStyleIdx="1" presStyleCnt="5"/>
      <dgm:spPr/>
      <dgm:t>
        <a:bodyPr/>
        <a:lstStyle/>
        <a:p>
          <a:endParaRPr lang="es-ES"/>
        </a:p>
      </dgm:t>
    </dgm:pt>
    <dgm:pt modelId="{BE8232D0-7AF3-473F-AB2B-9D9AB4CF0912}" type="pres">
      <dgm:prSet presAssocID="{00C8F715-7C84-4E71-A93F-7BABEE3B0DB7}" presName="parTx3" presStyleLbl="node1" presStyleIdx="2" presStyleCnt="5" custScaleX="265994" custScaleY="166373" custLinFactNeighborX="93068" custLinFactNeighborY="-76461"/>
      <dgm:spPr/>
      <dgm:t>
        <a:bodyPr/>
        <a:lstStyle/>
        <a:p>
          <a:endParaRPr lang="es-ES"/>
        </a:p>
      </dgm:t>
    </dgm:pt>
    <dgm:pt modelId="{866C34AB-8EFA-4196-B338-89C737BC511E}" type="pres">
      <dgm:prSet presAssocID="{D0998630-01D2-4CB4-8DBF-75B219891F40}" presName="picture3" presStyleCnt="0"/>
      <dgm:spPr/>
    </dgm:pt>
    <dgm:pt modelId="{959964D3-E441-4A66-9B9E-F9924413FDA8}" type="pres">
      <dgm:prSet presAssocID="{D0998630-01D2-4CB4-8DBF-75B219891F40}" presName="imageRepeatNode" presStyleLbl="fgImgPlace1" presStyleIdx="2" presStyleCnt="5"/>
      <dgm:spPr/>
      <dgm:t>
        <a:bodyPr/>
        <a:lstStyle/>
        <a:p>
          <a:endParaRPr lang="es-ES"/>
        </a:p>
      </dgm:t>
    </dgm:pt>
    <dgm:pt modelId="{44CD3FE7-ADCA-4874-8DB0-69B654C7C4FB}" type="pres">
      <dgm:prSet presAssocID="{9C278590-1715-4C51-8989-7A8C0547B486}" presName="parTx4" presStyleLbl="node1" presStyleIdx="3" presStyleCnt="5" custScaleX="272688" custScaleY="170578" custLinFactNeighborX="92143" custLinFactNeighborY="-63438"/>
      <dgm:spPr/>
      <dgm:t>
        <a:bodyPr/>
        <a:lstStyle/>
        <a:p>
          <a:endParaRPr lang="es-PE"/>
        </a:p>
      </dgm:t>
    </dgm:pt>
    <dgm:pt modelId="{BDB92FED-8AFF-4B87-B08B-7C9D6638233E}" type="pres">
      <dgm:prSet presAssocID="{B45FAB82-5500-4807-82F9-72099052664E}" presName="picture4" presStyleCnt="0"/>
      <dgm:spPr/>
    </dgm:pt>
    <dgm:pt modelId="{EB4DBAA9-EDF0-4CDC-828F-92FF5E1D6269}" type="pres">
      <dgm:prSet presAssocID="{B45FAB82-5500-4807-82F9-72099052664E}" presName="imageRepeatNode" presStyleLbl="fgImgPlace1" presStyleIdx="3" presStyleCnt="5"/>
      <dgm:spPr/>
      <dgm:t>
        <a:bodyPr/>
        <a:lstStyle/>
        <a:p>
          <a:endParaRPr lang="es-ES"/>
        </a:p>
      </dgm:t>
    </dgm:pt>
    <dgm:pt modelId="{B628DAB1-E8D0-4DD2-B402-E18337ED7E4A}" type="pres">
      <dgm:prSet presAssocID="{19171389-3E9E-4062-A9C4-2280A6163AAF}" presName="parTx5" presStyleLbl="node1" presStyleIdx="4" presStyleCnt="5" custScaleX="286575" custScaleY="165438" custLinFactNeighborX="95127" custLinFactNeighborY="-57612"/>
      <dgm:spPr/>
      <dgm:t>
        <a:bodyPr/>
        <a:lstStyle/>
        <a:p>
          <a:endParaRPr lang="es-PE"/>
        </a:p>
      </dgm:t>
    </dgm:pt>
    <dgm:pt modelId="{F817DBCB-EC6A-4A61-9088-2F38A7784DAF}" type="pres">
      <dgm:prSet presAssocID="{D066229B-D64A-41B8-9D08-7AF0DCB8EA45}" presName="picture5" presStyleCnt="0"/>
      <dgm:spPr/>
    </dgm:pt>
    <dgm:pt modelId="{23AECD02-6290-461F-BFAD-BCC4719A2F20}" type="pres">
      <dgm:prSet presAssocID="{D066229B-D64A-41B8-9D08-7AF0DCB8EA45}" presName="imageRepeatNode" presStyleLbl="fgImgPlace1" presStyleIdx="4" presStyleCnt="5"/>
      <dgm:spPr/>
      <dgm:t>
        <a:bodyPr/>
        <a:lstStyle/>
        <a:p>
          <a:endParaRPr lang="es-ES"/>
        </a:p>
      </dgm:t>
    </dgm:pt>
  </dgm:ptLst>
  <dgm:cxnLst>
    <dgm:cxn modelId="{1B9272B2-70AE-47E7-BC57-C5EB1DAF62A9}" srcId="{56D75AFB-FB34-451F-82D2-C82633CF1199}" destId="{00C8F715-7C84-4E71-A93F-7BABEE3B0DB7}" srcOrd="2" destOrd="0" parTransId="{E6A02B13-E449-4B11-A564-0DBAEF5702BF}" sibTransId="{D0998630-01D2-4CB4-8DBF-75B219891F40}"/>
    <dgm:cxn modelId="{E34F4049-2796-4DE9-A9EF-DF0603C7007C}" srcId="{56D75AFB-FB34-451F-82D2-C82633CF1199}" destId="{00AA98BE-97DE-41E4-84F5-F1A05ED66521}" srcOrd="0" destOrd="0" parTransId="{47982854-21E0-45E0-A6A8-F170A60C7237}" sibTransId="{368AD2D2-622B-45E8-85BC-AAB850DFDB9F}"/>
    <dgm:cxn modelId="{F952ECDD-3C68-467F-8604-74CA3EA42B76}" type="presOf" srcId="{19171389-3E9E-4062-A9C4-2280A6163AAF}" destId="{B628DAB1-E8D0-4DD2-B402-E18337ED7E4A}" srcOrd="0" destOrd="0" presId="urn:microsoft.com/office/officeart/2008/layout/AscendingPictureAccentProcess"/>
    <dgm:cxn modelId="{4EC08047-57FD-41A8-8778-6D7636AA49F4}" srcId="{56D75AFB-FB34-451F-82D2-C82633CF1199}" destId="{19171389-3E9E-4062-A9C4-2280A6163AAF}" srcOrd="4" destOrd="0" parTransId="{D405BAC6-C87F-40F3-8558-994C7CC3FECD}" sibTransId="{D066229B-D64A-41B8-9D08-7AF0DCB8EA45}"/>
    <dgm:cxn modelId="{6FC4C94A-B4E0-4A22-AB79-A7CB7F00AD96}" srcId="{56D75AFB-FB34-451F-82D2-C82633CF1199}" destId="{9C278590-1715-4C51-8989-7A8C0547B486}" srcOrd="3" destOrd="0" parTransId="{068BAD3A-E950-4980-9E3A-50921D8F47CA}" sibTransId="{B45FAB82-5500-4807-82F9-72099052664E}"/>
    <dgm:cxn modelId="{9E566817-8E70-4C67-874D-1634659FDA24}" srcId="{56D75AFB-FB34-451F-82D2-C82633CF1199}" destId="{A55ED359-932B-4130-B7C9-D166F4CB6690}" srcOrd="1" destOrd="0" parTransId="{3F8B7009-C3E2-4F58-B779-0434CE665912}" sibTransId="{78E5CB27-7100-4702-AE02-A222711F6557}"/>
    <dgm:cxn modelId="{DF7C8877-0E74-49BD-83AE-01B1430B77F7}" type="presOf" srcId="{00AA98BE-97DE-41E4-84F5-F1A05ED66521}" destId="{C836E90C-72AB-4272-B4AA-19DC884C125F}" srcOrd="0" destOrd="0" presId="urn:microsoft.com/office/officeart/2008/layout/AscendingPictureAccentProcess"/>
    <dgm:cxn modelId="{1378EEF7-AB82-40D5-9E48-3500236863B0}" type="presOf" srcId="{368AD2D2-622B-45E8-85BC-AAB850DFDB9F}" destId="{899B709E-F16C-47CD-9C2B-FACFFE8442FB}" srcOrd="0" destOrd="0" presId="urn:microsoft.com/office/officeart/2008/layout/AscendingPictureAccentProcess"/>
    <dgm:cxn modelId="{BCC0F1BA-B7CF-4CBA-814F-524B2D6EEE19}" type="presOf" srcId="{78E5CB27-7100-4702-AE02-A222711F6557}" destId="{63C3A6A6-8B61-4B90-AE20-9960C1D286C0}" srcOrd="0" destOrd="0" presId="urn:microsoft.com/office/officeart/2008/layout/AscendingPictureAccentProcess"/>
    <dgm:cxn modelId="{68DB3A59-7FE1-476D-A4FA-09E4F8D47C8F}" type="presOf" srcId="{A55ED359-932B-4130-B7C9-D166F4CB6690}" destId="{6C0EE9E5-79DE-4E3F-8EED-2B0D6D0F84C2}" srcOrd="0" destOrd="0" presId="urn:microsoft.com/office/officeart/2008/layout/AscendingPictureAccentProcess"/>
    <dgm:cxn modelId="{31152B4D-3592-4BAA-96D9-8E470F8978A3}" type="presOf" srcId="{9C278590-1715-4C51-8989-7A8C0547B486}" destId="{44CD3FE7-ADCA-4874-8DB0-69B654C7C4FB}" srcOrd="0" destOrd="0" presId="urn:microsoft.com/office/officeart/2008/layout/AscendingPictureAccentProcess"/>
    <dgm:cxn modelId="{B6C40291-8261-41A5-AC50-3298C48873F2}" type="presOf" srcId="{D0998630-01D2-4CB4-8DBF-75B219891F40}" destId="{959964D3-E441-4A66-9B9E-F9924413FDA8}" srcOrd="0" destOrd="0" presId="urn:microsoft.com/office/officeart/2008/layout/AscendingPictureAccentProcess"/>
    <dgm:cxn modelId="{610882A6-F47F-45F9-A8F9-798ECAB94ECD}" type="presOf" srcId="{B45FAB82-5500-4807-82F9-72099052664E}" destId="{EB4DBAA9-EDF0-4CDC-828F-92FF5E1D6269}" srcOrd="0" destOrd="0" presId="urn:microsoft.com/office/officeart/2008/layout/AscendingPictureAccentProcess"/>
    <dgm:cxn modelId="{273430C9-DA94-4BB9-AE2E-CE9F076FF820}" type="presOf" srcId="{00C8F715-7C84-4E71-A93F-7BABEE3B0DB7}" destId="{BE8232D0-7AF3-473F-AB2B-9D9AB4CF0912}" srcOrd="0" destOrd="0" presId="urn:microsoft.com/office/officeart/2008/layout/AscendingPictureAccentProcess"/>
    <dgm:cxn modelId="{2E3A964C-9429-4576-8776-98D89FEF51BF}" type="presOf" srcId="{D066229B-D64A-41B8-9D08-7AF0DCB8EA45}" destId="{23AECD02-6290-461F-BFAD-BCC4719A2F20}" srcOrd="0" destOrd="0" presId="urn:microsoft.com/office/officeart/2008/layout/AscendingPictureAccentProcess"/>
    <dgm:cxn modelId="{468BD6D7-BEDE-4824-93CF-33F6393DDB22}" type="presOf" srcId="{56D75AFB-FB34-451F-82D2-C82633CF1199}" destId="{385519B3-E4AB-495A-8C7A-E47CD13D1B95}" srcOrd="0" destOrd="0" presId="urn:microsoft.com/office/officeart/2008/layout/AscendingPictureAccentProcess"/>
    <dgm:cxn modelId="{30842272-637F-40E0-A9B9-C9347669DD11}" type="presParOf" srcId="{385519B3-E4AB-495A-8C7A-E47CD13D1B95}" destId="{43438574-B57B-4E30-B219-C9E3DBB14CC3}" srcOrd="0" destOrd="0" presId="urn:microsoft.com/office/officeart/2008/layout/AscendingPictureAccentProcess"/>
    <dgm:cxn modelId="{BD864128-0861-41C1-80C0-3894A8A733A1}" type="presParOf" srcId="{385519B3-E4AB-495A-8C7A-E47CD13D1B95}" destId="{32B534C2-8E99-4EA6-AE1A-43782685005F}" srcOrd="1" destOrd="0" presId="urn:microsoft.com/office/officeart/2008/layout/AscendingPictureAccentProcess"/>
    <dgm:cxn modelId="{9CC15AAF-FF42-455B-89AD-C9EACD66DC1C}" type="presParOf" srcId="{385519B3-E4AB-495A-8C7A-E47CD13D1B95}" destId="{1BCDDC43-B9BB-4F33-9757-FF0A01EEC739}" srcOrd="2" destOrd="0" presId="urn:microsoft.com/office/officeart/2008/layout/AscendingPictureAccentProcess"/>
    <dgm:cxn modelId="{F6BC1A6F-B878-40A9-8C19-7BC81BC5ED81}" type="presParOf" srcId="{385519B3-E4AB-495A-8C7A-E47CD13D1B95}" destId="{F1DB478B-E346-4020-9FFE-186F970F9D6E}" srcOrd="3" destOrd="0" presId="urn:microsoft.com/office/officeart/2008/layout/AscendingPictureAccentProcess"/>
    <dgm:cxn modelId="{07FAD064-13E3-472F-B557-37BF1F5C0C51}" type="presParOf" srcId="{385519B3-E4AB-495A-8C7A-E47CD13D1B95}" destId="{200F1A6C-51CD-475C-A6FB-7EA96FDB377D}" srcOrd="4" destOrd="0" presId="urn:microsoft.com/office/officeart/2008/layout/AscendingPictureAccentProcess"/>
    <dgm:cxn modelId="{D8C4E892-E396-4ABA-BD66-EFFD6890E007}" type="presParOf" srcId="{385519B3-E4AB-495A-8C7A-E47CD13D1B95}" destId="{783CB819-4140-4ADE-A35D-706DF8828BE1}" srcOrd="5" destOrd="0" presId="urn:microsoft.com/office/officeart/2008/layout/AscendingPictureAccentProcess"/>
    <dgm:cxn modelId="{D385582A-C059-43DA-9BA2-F0AE73690725}" type="presParOf" srcId="{385519B3-E4AB-495A-8C7A-E47CD13D1B95}" destId="{2906491A-1A89-412F-99F8-172CA22074D4}" srcOrd="6" destOrd="0" presId="urn:microsoft.com/office/officeart/2008/layout/AscendingPictureAccentProcess"/>
    <dgm:cxn modelId="{DFD25761-9DB4-474C-A9D4-2D08A4890610}" type="presParOf" srcId="{385519B3-E4AB-495A-8C7A-E47CD13D1B95}" destId="{0E7318CB-BE94-4393-90F3-37FA35893EB3}" srcOrd="7" destOrd="0" presId="urn:microsoft.com/office/officeart/2008/layout/AscendingPictureAccentProcess"/>
    <dgm:cxn modelId="{373200F4-E264-495B-BAD5-8FFCEA1902EB}" type="presParOf" srcId="{385519B3-E4AB-495A-8C7A-E47CD13D1B95}" destId="{EC3AEF42-AC5B-4155-ADA1-DB567EF2E005}" srcOrd="8" destOrd="0" presId="urn:microsoft.com/office/officeart/2008/layout/AscendingPictureAccentProcess"/>
    <dgm:cxn modelId="{E9DD9655-5D38-4B0C-9D93-5D4575F2C3A0}" type="presParOf" srcId="{385519B3-E4AB-495A-8C7A-E47CD13D1B95}" destId="{023CD481-4D9C-41D7-89D4-EAABD9E6167A}" srcOrd="9" destOrd="0" presId="urn:microsoft.com/office/officeart/2008/layout/AscendingPictureAccentProcess"/>
    <dgm:cxn modelId="{013017C0-7C67-4C76-B29E-29BC64CE8DB7}" type="presParOf" srcId="{385519B3-E4AB-495A-8C7A-E47CD13D1B95}" destId="{1A05DF9C-FF66-4E9B-A47B-1ECF64142A43}" srcOrd="10" destOrd="0" presId="urn:microsoft.com/office/officeart/2008/layout/AscendingPictureAccentProcess"/>
    <dgm:cxn modelId="{B21E7FB1-19D6-4C51-83A5-6339654CBD9E}" type="presParOf" srcId="{385519B3-E4AB-495A-8C7A-E47CD13D1B95}" destId="{D97C2F45-7986-4E6A-944E-241E75496FDE}" srcOrd="11" destOrd="0" presId="urn:microsoft.com/office/officeart/2008/layout/AscendingPictureAccentProcess"/>
    <dgm:cxn modelId="{2397A5CF-904E-47DB-9680-3C2EB433407A}" type="presParOf" srcId="{385519B3-E4AB-495A-8C7A-E47CD13D1B95}" destId="{11B9FCF2-2E9C-4564-8F38-7C74CF8A418A}" srcOrd="12" destOrd="0" presId="urn:microsoft.com/office/officeart/2008/layout/AscendingPictureAccentProcess"/>
    <dgm:cxn modelId="{FDCBE720-1639-4AE4-A803-35D52182133C}" type="presParOf" srcId="{385519B3-E4AB-495A-8C7A-E47CD13D1B95}" destId="{F70D758B-CAC7-48FD-BE29-C1AB80DBAF5E}" srcOrd="13" destOrd="0" presId="urn:microsoft.com/office/officeart/2008/layout/AscendingPictureAccentProcess"/>
    <dgm:cxn modelId="{2D9DC33F-F923-41EC-9EEC-1DFA3F94B0DB}" type="presParOf" srcId="{385519B3-E4AB-495A-8C7A-E47CD13D1B95}" destId="{F54D7F8E-A475-4A4F-93B8-49DDB1E288F9}" srcOrd="14" destOrd="0" presId="urn:microsoft.com/office/officeart/2008/layout/AscendingPictureAccentProcess"/>
    <dgm:cxn modelId="{CDDB94C5-366D-4431-8225-8238F9AFE3D2}" type="presParOf" srcId="{385519B3-E4AB-495A-8C7A-E47CD13D1B95}" destId="{C836E90C-72AB-4272-B4AA-19DC884C125F}" srcOrd="15" destOrd="0" presId="urn:microsoft.com/office/officeart/2008/layout/AscendingPictureAccentProcess"/>
    <dgm:cxn modelId="{6EA4AA27-1357-49A4-9EC2-37DA1038DB42}" type="presParOf" srcId="{385519B3-E4AB-495A-8C7A-E47CD13D1B95}" destId="{FE7FC9FD-88AA-491E-A504-B8A6DD6970A4}" srcOrd="16" destOrd="0" presId="urn:microsoft.com/office/officeart/2008/layout/AscendingPictureAccentProcess"/>
    <dgm:cxn modelId="{C9D5004A-468A-4AA6-8B50-203A5BC0FAF5}" type="presParOf" srcId="{FE7FC9FD-88AA-491E-A504-B8A6DD6970A4}" destId="{899B709E-F16C-47CD-9C2B-FACFFE8442FB}" srcOrd="0" destOrd="0" presId="urn:microsoft.com/office/officeart/2008/layout/AscendingPictureAccentProcess"/>
    <dgm:cxn modelId="{F4C6C8F1-A997-4EB0-8EC3-6ADDC459522B}" type="presParOf" srcId="{385519B3-E4AB-495A-8C7A-E47CD13D1B95}" destId="{6C0EE9E5-79DE-4E3F-8EED-2B0D6D0F84C2}" srcOrd="17" destOrd="0" presId="urn:microsoft.com/office/officeart/2008/layout/AscendingPictureAccentProcess"/>
    <dgm:cxn modelId="{EA59A263-192F-48ED-AD0B-7346727632AA}" type="presParOf" srcId="{385519B3-E4AB-495A-8C7A-E47CD13D1B95}" destId="{867000B7-3C60-440D-9897-F3D46CC1BE60}" srcOrd="18" destOrd="0" presId="urn:microsoft.com/office/officeart/2008/layout/AscendingPictureAccentProcess"/>
    <dgm:cxn modelId="{9A4F4257-C90B-43AE-9A8E-4D6AF1F03D7B}" type="presParOf" srcId="{867000B7-3C60-440D-9897-F3D46CC1BE60}" destId="{63C3A6A6-8B61-4B90-AE20-9960C1D286C0}" srcOrd="0" destOrd="0" presId="urn:microsoft.com/office/officeart/2008/layout/AscendingPictureAccentProcess"/>
    <dgm:cxn modelId="{40AF3123-AB11-411A-874C-B6A5B4F002BB}" type="presParOf" srcId="{385519B3-E4AB-495A-8C7A-E47CD13D1B95}" destId="{BE8232D0-7AF3-473F-AB2B-9D9AB4CF0912}" srcOrd="19" destOrd="0" presId="urn:microsoft.com/office/officeart/2008/layout/AscendingPictureAccentProcess"/>
    <dgm:cxn modelId="{90D20614-0AE4-4899-866E-09044B20D8D5}" type="presParOf" srcId="{385519B3-E4AB-495A-8C7A-E47CD13D1B95}" destId="{866C34AB-8EFA-4196-B338-89C737BC511E}" srcOrd="20" destOrd="0" presId="urn:microsoft.com/office/officeart/2008/layout/AscendingPictureAccentProcess"/>
    <dgm:cxn modelId="{2AB5B083-D1D1-43D5-B345-EDBA93593784}" type="presParOf" srcId="{866C34AB-8EFA-4196-B338-89C737BC511E}" destId="{959964D3-E441-4A66-9B9E-F9924413FDA8}" srcOrd="0" destOrd="0" presId="urn:microsoft.com/office/officeart/2008/layout/AscendingPictureAccentProcess"/>
    <dgm:cxn modelId="{F38E2358-538B-4763-9B65-1FB946760326}" type="presParOf" srcId="{385519B3-E4AB-495A-8C7A-E47CD13D1B95}" destId="{44CD3FE7-ADCA-4874-8DB0-69B654C7C4FB}" srcOrd="21" destOrd="0" presId="urn:microsoft.com/office/officeart/2008/layout/AscendingPictureAccentProcess"/>
    <dgm:cxn modelId="{BFB04C29-206F-4C90-8BC5-34178072B932}" type="presParOf" srcId="{385519B3-E4AB-495A-8C7A-E47CD13D1B95}" destId="{BDB92FED-8AFF-4B87-B08B-7C9D6638233E}" srcOrd="22" destOrd="0" presId="urn:microsoft.com/office/officeart/2008/layout/AscendingPictureAccentProcess"/>
    <dgm:cxn modelId="{C5377E88-66CC-4C54-8B0C-4ABBE311B8ED}" type="presParOf" srcId="{BDB92FED-8AFF-4B87-B08B-7C9D6638233E}" destId="{EB4DBAA9-EDF0-4CDC-828F-92FF5E1D6269}" srcOrd="0" destOrd="0" presId="urn:microsoft.com/office/officeart/2008/layout/AscendingPictureAccentProcess"/>
    <dgm:cxn modelId="{5B663143-05DA-4C9F-B174-D43ADF1EDC3F}" type="presParOf" srcId="{385519B3-E4AB-495A-8C7A-E47CD13D1B95}" destId="{B628DAB1-E8D0-4DD2-B402-E18337ED7E4A}" srcOrd="23" destOrd="0" presId="urn:microsoft.com/office/officeart/2008/layout/AscendingPictureAccentProcess"/>
    <dgm:cxn modelId="{E11845A7-0D59-4C4B-BFB3-B64EE0D31D33}" type="presParOf" srcId="{385519B3-E4AB-495A-8C7A-E47CD13D1B95}" destId="{F817DBCB-EC6A-4A61-9088-2F38A7784DAF}" srcOrd="24" destOrd="0" presId="urn:microsoft.com/office/officeart/2008/layout/AscendingPictureAccentProcess"/>
    <dgm:cxn modelId="{1E5DE8F6-3C1D-426C-8B18-1B7E7104DCC8}" type="presParOf" srcId="{F817DBCB-EC6A-4A61-9088-2F38A7784DAF}"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F45BE-D20F-47EC-B683-446E4EB40020}">
      <dsp:nvSpPr>
        <dsp:cNvPr id="0" name=""/>
        <dsp:cNvSpPr/>
      </dsp:nvSpPr>
      <dsp:spPr>
        <a:xfrm>
          <a:off x="0" y="0"/>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Aprueba mecanismos /comités de coordinación y SAG</a:t>
          </a:r>
        </a:p>
      </dsp:txBody>
      <dsp:txXfrm>
        <a:off x="12087" y="12087"/>
        <a:ext cx="4795401" cy="388499"/>
      </dsp:txXfrm>
    </dsp:sp>
    <dsp:sp modelId="{948A1DA7-0664-4F7E-9C84-228F254BC553}">
      <dsp:nvSpPr>
        <dsp:cNvPr id="0" name=""/>
        <dsp:cNvSpPr/>
      </dsp:nvSpPr>
      <dsp:spPr>
        <a:xfrm>
          <a:off x="441829" y="487705"/>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Determina responsabilidad SMS de Departamentos</a:t>
          </a:r>
        </a:p>
      </dsp:txBody>
      <dsp:txXfrm>
        <a:off x="453916" y="499792"/>
        <a:ext cx="4541338" cy="388499"/>
      </dsp:txXfrm>
    </dsp:sp>
    <dsp:sp modelId="{924B8F60-12CF-40AC-8F76-A67B3846DBEE}">
      <dsp:nvSpPr>
        <dsp:cNvPr id="0" name=""/>
        <dsp:cNvSpPr/>
      </dsp:nvSpPr>
      <dsp:spPr>
        <a:xfrm>
          <a:off x="877065" y="975410"/>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Determina Política y Objetivos SMS</a:t>
          </a:r>
        </a:p>
      </dsp:txBody>
      <dsp:txXfrm>
        <a:off x="889152" y="987497"/>
        <a:ext cx="4547932" cy="388499"/>
      </dsp:txXfrm>
    </dsp:sp>
    <dsp:sp modelId="{895D6239-F8B4-42AB-B1F2-2F743C7F20E6}">
      <dsp:nvSpPr>
        <dsp:cNvPr id="0" name=""/>
        <dsp:cNvSpPr/>
      </dsp:nvSpPr>
      <dsp:spPr>
        <a:xfrm>
          <a:off x="1318895" y="1463115"/>
          <a:ext cx="5275580" cy="412673"/>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Aprueba ERP</a:t>
          </a:r>
        </a:p>
      </dsp:txBody>
      <dsp:txXfrm>
        <a:off x="1330982" y="1475202"/>
        <a:ext cx="4541338" cy="388499"/>
      </dsp:txXfrm>
    </dsp:sp>
    <dsp:sp modelId="{D3EE9EE1-01B6-4538-8666-8374E16E996E}">
      <dsp:nvSpPr>
        <dsp:cNvPr id="0" name=""/>
        <dsp:cNvSpPr/>
      </dsp:nvSpPr>
      <dsp:spPr>
        <a:xfrm>
          <a:off x="5007342" y="316070"/>
          <a:ext cx="268237" cy="268237"/>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067695" y="316070"/>
        <a:ext cx="147531" cy="201848"/>
      </dsp:txXfrm>
    </dsp:sp>
    <dsp:sp modelId="{01824141-3A76-4D38-97D0-3963661AF4F9}">
      <dsp:nvSpPr>
        <dsp:cNvPr id="0" name=""/>
        <dsp:cNvSpPr/>
      </dsp:nvSpPr>
      <dsp:spPr>
        <a:xfrm>
          <a:off x="5449171" y="803775"/>
          <a:ext cx="268237" cy="268237"/>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509524" y="803775"/>
        <a:ext cx="147531" cy="201848"/>
      </dsp:txXfrm>
    </dsp:sp>
    <dsp:sp modelId="{C1A17A46-FC64-4B2D-83B9-135701328B84}">
      <dsp:nvSpPr>
        <dsp:cNvPr id="0" name=""/>
        <dsp:cNvSpPr/>
      </dsp:nvSpPr>
      <dsp:spPr>
        <a:xfrm>
          <a:off x="5884407" y="1291480"/>
          <a:ext cx="268237" cy="268237"/>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5944760" y="1291480"/>
        <a:ext cx="147531" cy="201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4235583" y="1182487"/>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4187980" y="1258775"/>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4131247" y="1324823"/>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4223721" y="550321"/>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4296322" y="507058"/>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4368706" y="463795"/>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4441089" y="507058"/>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4513690" y="550321"/>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4368706" y="555080"/>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4368706" y="646365"/>
          <a:ext cx="54341" cy="54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577200" y="1370499"/>
          <a:ext cx="3179483" cy="617765"/>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083"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Ejecuta plan de capacitación del SMS</a:t>
          </a:r>
          <a:endParaRPr lang="es-PE" sz="1600" kern="1200" dirty="0"/>
        </a:p>
      </dsp:txBody>
      <dsp:txXfrm>
        <a:off x="607357" y="1400656"/>
        <a:ext cx="3119169" cy="557451"/>
      </dsp:txXfrm>
    </dsp:sp>
    <dsp:sp modelId="{772D5B0B-C03F-4565-B435-7AF05A4887A6}">
      <dsp:nvSpPr>
        <dsp:cNvPr id="0" name=""/>
        <dsp:cNvSpPr/>
      </dsp:nvSpPr>
      <dsp:spPr>
        <a:xfrm>
          <a:off x="3638875" y="1313918"/>
          <a:ext cx="543419" cy="54338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976977" y="675267"/>
          <a:ext cx="3285014" cy="640092"/>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083"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Incorpora el SMS el Plan de capacitación en la organización</a:t>
          </a:r>
          <a:endParaRPr lang="es-PE" sz="1600" kern="1200" dirty="0"/>
        </a:p>
      </dsp:txBody>
      <dsp:txXfrm>
        <a:off x="1008224" y="706514"/>
        <a:ext cx="3222520" cy="577598"/>
      </dsp:txXfrm>
    </dsp:sp>
    <dsp:sp modelId="{4E9F9E05-E130-4908-9DAF-2EED7D57425F}">
      <dsp:nvSpPr>
        <dsp:cNvPr id="0" name=""/>
        <dsp:cNvSpPr/>
      </dsp:nvSpPr>
      <dsp:spPr>
        <a:xfrm>
          <a:off x="4134256" y="699006"/>
          <a:ext cx="543419" cy="5433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1" y="0"/>
          <a:ext cx="2831831" cy="1538357"/>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6B2FA4A9-91B3-468E-B818-314DB96EE59C}">
      <dsp:nvSpPr>
        <dsp:cNvPr id="0" name=""/>
        <dsp:cNvSpPr/>
      </dsp:nvSpPr>
      <dsp:spPr>
        <a:xfrm>
          <a:off x="0" y="461507"/>
          <a:ext cx="849549" cy="615342"/>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Se capacita</a:t>
          </a:r>
          <a:endParaRPr lang="es-PE" sz="1400" kern="1200" dirty="0"/>
        </a:p>
      </dsp:txBody>
      <dsp:txXfrm>
        <a:off x="30039" y="491546"/>
        <a:ext cx="789471" cy="555264"/>
      </dsp:txXfrm>
    </dsp:sp>
    <dsp:sp modelId="{C3D2F052-D562-4F5E-BC8A-6926A5D4731E}">
      <dsp:nvSpPr>
        <dsp:cNvPr id="0" name=""/>
        <dsp:cNvSpPr/>
      </dsp:nvSpPr>
      <dsp:spPr>
        <a:xfrm>
          <a:off x="991141" y="461507"/>
          <a:ext cx="849549" cy="615342"/>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Se motiva</a:t>
          </a:r>
          <a:endParaRPr lang="es-PE" sz="1400" kern="1200" dirty="0"/>
        </a:p>
      </dsp:txBody>
      <dsp:txXfrm>
        <a:off x="1021180" y="491546"/>
        <a:ext cx="789471" cy="555264"/>
      </dsp:txXfrm>
    </dsp:sp>
    <dsp:sp modelId="{D7819805-16D8-4FC0-B229-B025504F038B}">
      <dsp:nvSpPr>
        <dsp:cNvPr id="0" name=""/>
        <dsp:cNvSpPr/>
      </dsp:nvSpPr>
      <dsp:spPr>
        <a:xfrm>
          <a:off x="1982283" y="461507"/>
          <a:ext cx="849549" cy="615342"/>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PE" sz="1400" kern="1200" dirty="0" smtClean="0"/>
            <a:t>Participa</a:t>
          </a:r>
          <a:endParaRPr lang="es-PE" sz="1400" kern="1200" dirty="0"/>
        </a:p>
      </dsp:txBody>
      <dsp:txXfrm>
        <a:off x="2012322" y="491546"/>
        <a:ext cx="789471" cy="555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2544859" y="3388331"/>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2443369" y="3429578"/>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2339637" y="3463675"/>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2234305" y="3490073"/>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3098733" y="2989061"/>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3018373" y="3070455"/>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3431377" y="2494098"/>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3610026" y="1891069"/>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3520702" y="1177773"/>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3587294" y="1126352"/>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3653887" y="1074655"/>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3720800" y="1126352"/>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3787393" y="1177773"/>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3653887" y="1183547"/>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3653887" y="1292439"/>
          <a:ext cx="45782" cy="4578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2054024" y="3576614"/>
          <a:ext cx="2722870" cy="41837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Control de capacitación</a:t>
          </a:r>
          <a:endParaRPr lang="es-PE" sz="1600" kern="1200" dirty="0"/>
        </a:p>
      </dsp:txBody>
      <dsp:txXfrm>
        <a:off x="2074447" y="3597037"/>
        <a:ext cx="2682024" cy="377524"/>
      </dsp:txXfrm>
    </dsp:sp>
    <dsp:sp modelId="{899B709E-F16C-47CD-9C2B-FACFFE8442FB}">
      <dsp:nvSpPr>
        <dsp:cNvPr id="0" name=""/>
        <dsp:cNvSpPr/>
      </dsp:nvSpPr>
      <dsp:spPr>
        <a:xfrm>
          <a:off x="1706364" y="3318692"/>
          <a:ext cx="457506" cy="45729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EE9E5-79DE-4E3F-8EED-2B0D6D0F84C2}">
      <dsp:nvSpPr>
        <dsp:cNvPr id="0" name=""/>
        <dsp:cNvSpPr/>
      </dsp:nvSpPr>
      <dsp:spPr>
        <a:xfrm>
          <a:off x="2951276" y="3057330"/>
          <a:ext cx="2446015" cy="385171"/>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Ejecuta plan de difusión</a:t>
          </a:r>
          <a:endParaRPr lang="es-PE" sz="1600" kern="1200" dirty="0"/>
        </a:p>
      </dsp:txBody>
      <dsp:txXfrm>
        <a:off x="2970078" y="3076132"/>
        <a:ext cx="2408411" cy="347567"/>
      </dsp:txXfrm>
    </dsp:sp>
    <dsp:sp modelId="{63C3A6A6-8B61-4B90-AE20-9960C1D286C0}">
      <dsp:nvSpPr>
        <dsp:cNvPr id="0" name=""/>
        <dsp:cNvSpPr/>
      </dsp:nvSpPr>
      <dsp:spPr>
        <a:xfrm>
          <a:off x="2573033" y="3006040"/>
          <a:ext cx="457506" cy="45729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BE8232D0-7AF3-473F-AB2B-9D9AB4CF0912}">
      <dsp:nvSpPr>
        <dsp:cNvPr id="0" name=""/>
        <dsp:cNvSpPr/>
      </dsp:nvSpPr>
      <dsp:spPr>
        <a:xfrm>
          <a:off x="3415942" y="2523367"/>
          <a:ext cx="2623785" cy="440106"/>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Control de implementación</a:t>
          </a:r>
          <a:endParaRPr lang="es-PE" sz="1600" kern="1200" dirty="0"/>
        </a:p>
      </dsp:txBody>
      <dsp:txXfrm>
        <a:off x="3437426" y="2544851"/>
        <a:ext cx="2580817" cy="397138"/>
      </dsp:txXfrm>
    </dsp:sp>
    <dsp:sp modelId="{959964D3-E441-4A66-9B9E-F9924413FDA8}">
      <dsp:nvSpPr>
        <dsp:cNvPr id="0" name=""/>
        <dsp:cNvSpPr/>
      </dsp:nvSpPr>
      <dsp:spPr>
        <a:xfrm>
          <a:off x="3043025" y="2554249"/>
          <a:ext cx="457506" cy="45729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CD3FE7-ADCA-4874-8DB0-69B654C7C4FB}">
      <dsp:nvSpPr>
        <dsp:cNvPr id="0" name=""/>
        <dsp:cNvSpPr/>
      </dsp:nvSpPr>
      <dsp:spPr>
        <a:xfrm>
          <a:off x="3619364" y="1971498"/>
          <a:ext cx="2689815" cy="45123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Inicia confección de MSMS</a:t>
          </a:r>
          <a:endParaRPr lang="es-PE" sz="1600" kern="1200" dirty="0"/>
        </a:p>
      </dsp:txBody>
      <dsp:txXfrm>
        <a:off x="3641391" y="1993525"/>
        <a:ext cx="2645761" cy="407176"/>
      </dsp:txXfrm>
    </dsp:sp>
    <dsp:sp modelId="{EB4DBAA9-EDF0-4CDC-828F-92FF5E1D6269}">
      <dsp:nvSpPr>
        <dsp:cNvPr id="0" name=""/>
        <dsp:cNvSpPr/>
      </dsp:nvSpPr>
      <dsp:spPr>
        <a:xfrm>
          <a:off x="3288587" y="1973493"/>
          <a:ext cx="457506" cy="45729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28DAB1-E8D0-4DD2-B402-E18337ED7E4A}">
      <dsp:nvSpPr>
        <dsp:cNvPr id="0" name=""/>
        <dsp:cNvSpPr/>
      </dsp:nvSpPr>
      <dsp:spPr>
        <a:xfrm>
          <a:off x="3717015" y="1402503"/>
          <a:ext cx="2826798" cy="437633"/>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79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Preparar EPR, si aplica</a:t>
          </a:r>
          <a:endParaRPr lang="es-PE" sz="1600" kern="1200" dirty="0"/>
        </a:p>
      </dsp:txBody>
      <dsp:txXfrm>
        <a:off x="3738378" y="1423866"/>
        <a:ext cx="2784072" cy="394907"/>
      </dsp:txXfrm>
    </dsp:sp>
    <dsp:sp modelId="{23AECD02-6290-461F-BFAD-BCC4719A2F20}">
      <dsp:nvSpPr>
        <dsp:cNvPr id="0" name=""/>
        <dsp:cNvSpPr/>
      </dsp:nvSpPr>
      <dsp:spPr>
        <a:xfrm>
          <a:off x="3425294" y="1382288"/>
          <a:ext cx="457506" cy="45729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15/10/2018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15/10/2018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a:t>
            </a:fld>
            <a:endParaRPr lang="id-ID"/>
          </a:p>
        </p:txBody>
      </p:sp>
    </p:spTree>
    <p:extLst>
      <p:ext uri="{BB962C8B-B14F-4D97-AF65-F5344CB8AC3E}">
        <p14:creationId xmlns:p14="http://schemas.microsoft.com/office/powerpoint/2010/main" val="3585183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5.3.14 La política disciplinaria se usa para determinar si ha ocurrido una infracción que requiere de una medida que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vaya más allá de los requisitos del análisis de los sistemas de gestión de riesgos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Por lo tanto, es fundamental garantizar que las personas responsables de tomar dicha determinación tengan la experiencia técnica necesaria para considerar completamente el contexto relacionado con el informe, con lo que se disminuye la probabilidad de que dicho personal y el proveedor de servicios puedan estar expuestos a procesos "disciplinarios/judiciales" injustos o inadecuados. Un enfoque que puede usarse para tomar esta determinación es el algoritmo de actos inseguros de James </a:t>
            </a:r>
            <a:r>
              <a:rPr kumimoji="0" lang="es-PE" sz="1200" b="0" i="0" u="none" strike="noStrike" kern="1200" cap="none" spc="0" normalizeH="0" baseline="0" noProof="0" dirty="0" err="1" smtClean="0">
                <a:ln>
                  <a:noFill/>
                </a:ln>
                <a:solidFill>
                  <a:prstClr val="black"/>
                </a:solidFill>
                <a:effectLst/>
                <a:uLnTx/>
                <a:uFillTx/>
                <a:latin typeface="+mn-lt"/>
                <a:ea typeface="+mn-ea"/>
                <a:cs typeface="+mn-cs"/>
              </a:rPr>
              <a:t>Reason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para ayudar a que los gerentes de primera línea determinen la responsabilidad de las personas implicadas en un incidente.</a:t>
            </a: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215182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BoldMT"/>
                <a:ea typeface="+mn-ea"/>
                <a:cs typeface="+mn-cs"/>
              </a:rPr>
              <a:t>Responsabilidades de la seguridad operacional — Elemento 1.2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Arial-BoldMT"/>
              <a:ea typeface="+mn-ea"/>
              <a:cs typeface="+mn-cs"/>
            </a:endParaRP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Definir las responsabilidades de la seguridad operacional y comunicarlas en toda la organización.</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Establecer el grupo de acción de seguridad operacional (SAG).</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Establecer el comité de coordinación de la seguridad operacional/SMS.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Definir las funciones claras para el SAG y el comité de coordinación de la seguridad operacional/SMS.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Establecer líneas de comunicación entre la oficina de servicios de seguridad operacional, el ejecutivo responsable, el SAG y el comité de coordinación de la seguridad operacional/SMS.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Asignar un ejecutivo responsable como el líder del comité de coordinación de seguridad operacional/SMS.</a:t>
            </a:r>
          </a:p>
          <a:p>
            <a:pPr marL="228600" marR="0" lvl="0" indent="-228600" algn="l"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Desarrollar un programa de reuniones para la oficina de servicios de seguridad operacional para reunirse con el comité de coordinación de seguridad operacional/SMS y el SAG, según sea necesario.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5.3.16 En el contexto de SMS,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responsabilidad significa ser el responsable final del rendimiento en materia de la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ya sea a nivel de SMS general (ejecutivo responsable) o a niveles específicos del producto/proceso (miembros del equipo de gestión). Esto incluye ser responsable de garantizar que se tomen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medidas correctivas adecuadas para abordar los peligros y errores notificados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así como también,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responder ante accidentes e incidentes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5.3.17 De forma histórica, en la mayoría de las organizaciones, la oficina de seguridad operacional gestionó todo el proceso de seguridad operacional dentro de la organización. El funcionario de seguridad operacional era la persona a cargo de identificar los problemas de seguridad operacional, proporcionar soluciones, participar en la implementación de las soluciones y controlar la eficacia de las soluciones. Esta práctica ubicó al propietario del proceso de seguridad operacional por completo en la oficina de seguridad operacional, lo que elimina a los ejecutivos y gerentes de línea del proceso de toma de decisiones sobre la seguridad operacional. Esto creó la percepción de que los asuntos de seguridad operacional no eran la responsabilidad del gerente de línea; los problemas de seguridad operacional se consideraban responsabilidad de la oficina de seguridad operacional y del funcionario de seguridad operacional. Adicionalmente,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este enfoque descuidó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valiosa entrada que podían incluir las unidades de producción y operaciones al proceso de toma de decisiones sobre seguridad operacional de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5.3.18 Al exigir que el proveedor de servicios identifique al ejecutivo responsable, la responsabilidad del rendimiento en materia de seguridad operacional general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ubica en un nivel en la organización que tenga la autoridad para tomar medidas a fin de garantizar que el SMS sea eficaz</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Al definir las responsabilidades (rendición de cuentas) específicas de la seguridad operacional de todos los miembros del equipo de gestión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 clarifica el marco de trabajo de la responsabilidad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toda la organización. Estos marcos de trabajo de la responsabilidad (rendición de cuentas) necesitan incluir la rendición de cuentas del rendimiento en materia de seguridad operacional del subproducto o de los proveedores de servicios subcontratados que no requieren de forma separada una certificación o aprobación de seguridad operacional. Estas responsabilidades y rendiciones de cuentas de la seguridad operacional deben documentarse y comunicarse a toda la organización y necesitan identificar los niveles de gestión con la autoridad para tomar decisiones acerca de la tolerabilidad de los riesgos de la seguridad operacional. Además, las responsabilidades de seguridad operacional de los gerentes deben incluir la asignación de los recursos humanos, técnicos, financieros o de otro tipo necesarios para el rendimiento eficaz y eficiente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En el contexto del SMM, el término “rendición de cuentas” puede considerarse como aquellas responsabilidades que no pueden delegarse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Estrategia de implementación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5.3.19 La gestión de la seguridad operacional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puede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ser una función principal para cualquier proveedor de servicios de la aviación.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definición de las responsabilidades de todo el personal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implicado en las tareas relacionadas con la seguridad operacional servirán para garantizar la entrega de productos y operaciones seguras, así como también, una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asignación de recursos equilibrada de forma correcta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5.3.20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ejecutivo responsable que identificó el proveedor de servicios es la única persona con total responsabilidad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incluida la responsabilidad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proporcionar los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esenciales para su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implementación y mantenimiento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Las autoridades y responsabilidades del ejecutivo responsable incluyen, entre otras: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disposición y asignación de recursos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humanos, técnicos, financieros y de otro tipo necesarios para el rendimiento eficaz y eficiente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responsabilidad directa de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la conducta de los asuntos de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autoridad final sobre las operaciones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con certificación/aprobación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la promoción de la política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de los objetivos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actuar como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promotor de la seguridad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tener la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responsabilidad final para la resolución de todos los problemas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y </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establecimiento y mantenimiento de la competencia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para aprender del análisis de los datos recopilados mediante sus sistema de notificación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mn-lt"/>
                <a:ea typeface="+mn-ea"/>
                <a:cs typeface="+mn-cs"/>
              </a:rPr>
              <a:t>Nota.— Las responsabilidades descritas anteriormente </a:t>
            </a:r>
            <a:r>
              <a:rPr kumimoji="0" lang="es-PE" sz="1200" b="1" i="1" u="none" strike="noStrike" kern="1200" cap="none" spc="0" normalizeH="0" baseline="0" noProof="0" dirty="0" smtClean="0">
                <a:ln>
                  <a:noFill/>
                </a:ln>
                <a:solidFill>
                  <a:prstClr val="black"/>
                </a:solidFill>
                <a:effectLst/>
                <a:uLnTx/>
                <a:uFillTx/>
                <a:latin typeface="+mn-lt"/>
                <a:ea typeface="+mn-ea"/>
                <a:cs typeface="+mn-cs"/>
              </a:rPr>
              <a:t>no deben delegarse</a:t>
            </a:r>
            <a:r>
              <a:rPr kumimoji="0" lang="es-PE" sz="1200" b="0" i="1"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5.3.21 Según la envergadura, estructura y complejidad de la organización, el ejecutivo responsable puede ser:</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funcionario ejecutivo principal de la organización del proveedor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presidente del consejo de directores;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un socio; 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propietario.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5.3.22 Asimismo, el nombramiento de un ejecutivo responsable, quien cuenta con las autoridades y responsabilidades necesarias, requiere que la persona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tenga los atributos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necesarios para desempeñar su función. El ejecutivo responsable tendrá muchas funciones en la organización. Sin embargo, la función del ejecutivo responsable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será inculcar la seguridad operacional como un valor institucional principal y garantizar que el SMS se implemente y mantenga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forma correcta mediante la asignación de recursos y tareas.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5.3.23 Todos los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puestos, las responsabilidades y las autoridades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relacionadas con la seguridad operacional de la aviación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definirse, documentarse y comunicarse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toda la organización. Las responsabilidades de la seguridad operacional de cada gerente superior (líder de departamento o persona responsable de una unidad funcional) son componentes integrales de sus descripciones laborales. Dado que la gestión de la seguridad operacional es una función comercial principal,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cada gerente superior tiene un grado de participación en la operación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Esta participación es ciertamente más profunda para aquellos gerentes directamente responsables de las unidades funcionales que ofrecen productos o servicios de la organización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operaciones, fabricación, mantenimiento, ingeniería, capacitación y despacho, de aquí en adelante se conocerán con el término genérico “gerentes de línea”)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para aquellos responsables de respaldar las funciones (recursos humanos, administración, legal y financiero).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5.3.24 Un proveedor de servicios es responsable del rendimiento en materia de seguridad operacional de los productos o servicios que proporcionan los subcontratistas que no requieren una certificación o aprobación de seguridad operacional por separado. Si bien es cierto que no se requiere que todos los subcontratistas tengan necesariamente un SMS, sigue siendo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responsabilidad del proveedor de servicios garantizar que se cumplan sus propios requisitos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rendimiento en materia de seguridad operacional. En cualquier caso, es fundamental que el SMS del proveedor de servicios interactúe lo más perfectamente posible que se pueda con los sistemas de seguridad operacional o los subcontratistas que proporcionan productos o servicios pertinentes para la operación segura de la aeronave. La interfaz entre el SMS de la organización y aquel del sistema de seguridad operacional del proveedor de subproductos o sub-servicios debe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abordar la identificación de peligros, la evaluación de riesgos y el desarrollo de estrategias de mitigación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riesgos, donde corresponda. El proveedor de servicios debe garantizar que: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haya una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política que establezca claramente un flujo de responsabilidad y autoridad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seguridad operacional entre el proveedor de servicios y el subcontratista;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subcontratista tenga un sistema de notificación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proporcional a su envergadura y complejidad, que facilite la identificación temprana de peligros y averías sistémicas de interés para el proveedor de servicios;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consejo de revisión de seguridad operacional del proveedor de servicios incluya la representación del subcontratista, donde corresponda;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hayan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creado indicadores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operacional/calidad para controlar el rendimiento del subcontratista, donde corresponda;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proceso de promoción de la seguridad operacional del proveedor de servicios garantiza que los empleados del subcontratista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cuenten con las comunicaciones de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correspondientes de la organización;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haya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desarrollado y probado cualquier papel, responsabilidad y función del subcontratista pertinente para el plan de respuesta ante emergencias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proveedor de servicios.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5.3.25 Las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responsabilidades y autoridades relacionadas con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todos los gerentes superiores correspondientes deben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describirse en la documentación del SMS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organización. Las funciones de seguridad operacional obligatorias que realiza el gerente de seguridad operacional, la oficina de seguridad operacional, los grupos de acción de seguridad operacional, etc., pueden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incorporarse</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las descripciones, los procesos y los procedimientos de trabajo existentes.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5.3.26 La función del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gerente de seguridad operacional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se describe en detalle en la siguiente sección. A partir de una perspectiva de responsabilidad, la persona que realiza la función del gerente de seguridad operacional es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responsable del rendimiento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del SMS ante el ejecutivo responsable y </a:t>
            </a:r>
            <a:r>
              <a:rPr kumimoji="0" lang="es-PE" sz="1200" b="1" i="0" u="sng" strike="noStrike" kern="1200" cap="none" spc="0" normalizeH="0" baseline="0" noProof="0" dirty="0" smtClean="0">
                <a:ln>
                  <a:noFill/>
                </a:ln>
                <a:solidFill>
                  <a:prstClr val="black"/>
                </a:solidFill>
                <a:effectLst/>
                <a:uLnTx/>
                <a:uFillTx/>
                <a:latin typeface="+mn-lt"/>
                <a:ea typeface="+mn-ea"/>
                <a:cs typeface="+mn-cs"/>
              </a:rPr>
              <a:t>de la entrega de servicios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de seguridad operacional a los otros departamentos en la organización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15</a:t>
            </a:fld>
            <a:endParaRPr lang="id-ID"/>
          </a:p>
        </p:txBody>
      </p:sp>
    </p:spTree>
    <p:extLst>
      <p:ext uri="{BB962C8B-B14F-4D97-AF65-F5344CB8AC3E}">
        <p14:creationId xmlns:p14="http://schemas.microsoft.com/office/powerpoint/2010/main" val="358896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9.3.5	Responsabilidad y rendición de cuentas de seguridad operacional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9.3.5.1	El ejecutivo responsable es la persona que tiene la máxima autoridad sobre la operación segura de la organización, generalmente conocido como el director ejecutivo, el ejecutivo responsable, es quien establece y promueve la política y los objetivos de seguridad operacional que inculcan la seguridad operacional como un valor central de la organización. Deben: tener la autoridad para tomar decisiones en nombre de la organización; tener el control de los recursos, tanto financieros como humanos; y ser responsable de garantizar que se tomen las medidas adecuadas para abordar los problemas y los riesgos de seguridad operacional, y responder a los accidentes e incidentes.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9.3.5.2	Puede haber desafíos para que el proveedor del servicio identifique a la persona más adecuada para que sea el ejecutivo responsable, especialmente en grandes organizaciones complejas con múltiples entidades y aprobaciones. Es importante que la persona seleccionada esté ubicada organizacionalmente en el nivel más alto de la organización, asegurando así que se tomen las decisiones correctas de seguridad estratégica.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9.3.5.3	Se requiere que el proveedor del servicio identifique al ejecutivo responsable, colocando la responsabilidad del rendimiento de seguridad operacional general a un nivel en la organización con la autoridad para tomar medidas para garantizar que el SMS sea efectivo. Deben definirse las responsabilidades específicas de seguridad operacional de todos los miembros de la gerencia y su rol en relación con el SMS debe reflejar cómo pueden contribuir a una cultura de seguridad operacional positiva. Las responsabilidades de seguridad operacional, las responsabilidades y las autoridades deben documentarse y comunicarse en toda la organización. Las responsabilidades de seguridad operacional de los gerentes deben incluir la asignación de los recursos humanos, técnicos, financieros u otros necesarios para el desempeño efectivo y eficiente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Nota. - El término "rendición de cuentas" se refiere a obligaciones que no pueden ser delegadas. El término "responsabilidades" se refiere a las funciones y actividades que pueden delegarse.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16</a:t>
            </a:fld>
            <a:endParaRPr lang="id-ID"/>
          </a:p>
        </p:txBody>
      </p:sp>
    </p:spTree>
    <p:extLst>
      <p:ext uri="{BB962C8B-B14F-4D97-AF65-F5344CB8AC3E}">
        <p14:creationId xmlns:p14="http://schemas.microsoft.com/office/powerpoint/2010/main" val="3261970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dirty="0" smtClean="0"/>
              <a:t>9.3.5.1	El ejecutivo responsable es la persona que tiene la máxima autoridad sobre la operación segura de la organización, generalmente conocido como el director ejecutivo, el ejecutivo responsable, es quien establece y promueve la política y los objetivos de seguridad operacional que inculcan la seguridad operacional como un valor central de la organización. Deben: tener la autoridad para tomar decisiones en nombre de la organización; tener el control de los recursos, tanto financieros como humanos; y ser responsable de garantizar que se tomen las medidas adecuadas para abordar los problemas y los riesgos de seguridad operacional, y responder a los accidentes e incidentes.</a:t>
            </a: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17</a:t>
            </a:fld>
            <a:endParaRPr lang="id-ID"/>
          </a:p>
        </p:txBody>
      </p:sp>
    </p:spTree>
    <p:extLst>
      <p:ext uri="{BB962C8B-B14F-4D97-AF65-F5344CB8AC3E}">
        <p14:creationId xmlns:p14="http://schemas.microsoft.com/office/powerpoint/2010/main" val="282727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9.3.5.3	Se requiere que el proveedor del servicio identifique al ejecutivo responsable, colocando la responsabilidad del rendimiento de seguridad operacional general a un nivel en la organización con la autoridad para tomar medidas para garantizar que el SMS sea efectivo. Deben definirse las responsabilidades específicas de seguridad operacional de todos los miembros de la gerencia y su rol en relación con el SMS debe reflejar cómo pueden contribuir a una cultura de seguridad operacional positiva. Las responsabilidades de seguridad operacional, las responsabilidades y las autoridades deben documentarse y comunicarse en toda la organización. Las responsabilidades de seguridad operacional de los gerentes deben incluir la asignación de los recursos humanos, técnicos, financieros u otros necesarios para el desempeño efectivo y eficiente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Nota. - El término "rendición de cuentas" se refiere a obligaciones que no pueden ser delegadas. El término "responsabilidades" se refiere a las funciones y actividades que pueden delegarse.</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18</a:t>
            </a:fld>
            <a:endParaRPr lang="id-ID"/>
          </a:p>
        </p:txBody>
      </p:sp>
    </p:spTree>
    <p:extLst>
      <p:ext uri="{BB962C8B-B14F-4D97-AF65-F5344CB8AC3E}">
        <p14:creationId xmlns:p14="http://schemas.microsoft.com/office/powerpoint/2010/main" val="622940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9.3.5.4	En el caso en que un SMS se aplica a varias aprobaciones diferentes, que son todas parte de la misma entidad legal, debería haber un solo ejecutivo responsable. Cuando esto no sea posible, se deben identificar a los ejecutivos individuales responsables para la aprobación de cada organización y se deben definir líneas claras de responsabilidad; también es importante identificar cómo se coordinarán sus rendiciones de cuentas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9.3.5.5	Una de las maneras más efectivas en que el ejecutivo responsable puede involucrarse, y verse involucrado, es liderando reuniones de seguridad operacional ejecutivas regulares. Como son los últimos responsables de la seguridad operacional de la organización, participar activamente en estas reuniones permite al ejecutivo responsable: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revisar los objetivos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el rendimiento de seguridad operacional y el logro de los objetivos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tomar decisiones de seguridad operacional oportunas;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asignar recursos apropiados;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mantener la rendición de cuentas de los gerentes para las responsabilidades, rendimiento y los plazos de implementación de seguridad operacional;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ser visto por todo el personal como un ejecutivo que está interesado y a cargo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19</a:t>
            </a:fld>
            <a:endParaRPr lang="id-ID"/>
          </a:p>
        </p:txBody>
      </p:sp>
    </p:spTree>
    <p:extLst>
      <p:ext uri="{BB962C8B-B14F-4D97-AF65-F5344CB8AC3E}">
        <p14:creationId xmlns:p14="http://schemas.microsoft.com/office/powerpoint/2010/main" val="1389846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9.3.5.5	Una de las maneras más efectivas en que el ejecutivo responsable puede involucrarse, y verse involucrado, es liderando reuniones de seguridad operacional ejecutivas regulares. Como son los últimos responsables de la seguridad operacional de la organización, participar activamente en estas reuniones permite al ejecutivo responsable: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revisar los objetivos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monitorear el rendimiento de seguridad operacional y el logro de los objetivos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tomar decisiones de seguridad operacional oportunas;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asignar recursos apropiados;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mantener la rendición de cuentas de los gerentes para las responsabilidades, rendimiento y los plazos de implementación de seguridad operacional;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ser visto por todo el personal como un ejecutivo que está interesado y a cargo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9.3.5.6	El ejecutivo responsable no suele participar en las actividades cotidianas de la organización ni en los problemas que se presentan en el lugar de trabajo y debe garantizar que exista una estructura organizacional adecuada para gestionar y operar el SMS. La responsabilidad de la gestión de seguridad es a menudo se delega en el equipo de alta gerencia y otro personal clave de seguridad. Aunque se puede delegar la responsabilidad de la operación diaria del SMS, el ejecutivo responsable no puede delegar la responsabilidad del sistema ni se pueden delegar decisiones sobre riesgos de seguridad operacional. Por ejemplo, las siguientes responsabilidades de seguridad no se pueden delegar:</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garantizar que las políticas de seguridad operacional sean apropiadas y se comuniquen;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garantizar la asignación necesaria de los recursos (financiación, personal, capacitación, adquisición);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establecimiento de los límites de riesgo de seguridad operacional aceptables y recursos de los controles necesarios.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9.3.5.7	Es apropiado que el ejecutivo responsable tenga las siguientes responsabilidades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proporcionar suficientes recursos financieros y humanos para la implementación adecuada de un SMS efectivo;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promover una cultura de seguridad operacional positiva;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establecer y promover la política de seguridad operacional; </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establecer los objetivos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asegurar que el SMS se implemente de manera adecuada y que cumpla con los requisitos;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ver a la mejora continua de los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9.3.5.8	Las autoridades del ejecutivo responsable incluyen, pero no se limitan a tener autoridad final: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para la resolución de todos los problemas de seguridad operacional;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sobre operaciones bajo el certificado / aprobación de la organización, incluida la autoridad para detener la operación o actividad.</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9.3.5.9	Deberá definirse la autoridad para tomar decisiones con respecto a la tolerabilidad del riesgo de seguridad operacional. Esto incluye quién puede tomar decisiones sobre la aceptabilidad de los riesgos, así como la autoridad para acordar que se puede implementar un cambio. La autoridad puede asignarse a un individuo, un puesto de gestión o un comité.</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9.3.5.10	La autoridad para tomar decisiones de tolerabilidad de los riesgos de seguridad deberá ser proporcional a la autoridad general de toma de decisiones y asignación de recursos del gerente. Un gerente de nivel inferior (o grupo de gestión) puede estar autorizado para tomar decisiones de tolerabilidad hasta cierto nivel. Los niveles de riesgo que exceden la autoridad del gerente deben ser escalados para su consideración a un nivel de gestión más alto con mayor autoridad.</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20</a:t>
            </a:fld>
            <a:endParaRPr lang="id-ID"/>
          </a:p>
        </p:txBody>
      </p:sp>
    </p:spTree>
    <p:extLst>
      <p:ext uri="{BB962C8B-B14F-4D97-AF65-F5344CB8AC3E}">
        <p14:creationId xmlns:p14="http://schemas.microsoft.com/office/powerpoint/2010/main" val="2701933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Rendición de cuentas y tolerabilidad</a:t>
            </a:r>
          </a:p>
          <a:p>
            <a:endParaRPr lang="es-PE" dirty="0" smtClean="0"/>
          </a:p>
          <a:p>
            <a:r>
              <a:rPr lang="es-PE" dirty="0" smtClean="0"/>
              <a:t>9.3.5.11	Deberán definirse claramente las rendiciones de cuenta y responsabilidades de todo el personal, la administración y el personal involucrados en las tareas relacionadas con la seguridad operacional que respaldan la entrega de productos y operaciones seguros. Las responsabilidades de seguridad operacional deberán enfocarse en la contribución de los miembros del personal al rendimiento de seguridad operacional de la organización (los resultados de seguridad organizacional). La gestión de la seguridad operacional es una función central, como tal, todos los altos directivos tienen un grado de participación en la operación del SMS.</a:t>
            </a:r>
          </a:p>
          <a:p>
            <a:endParaRPr lang="es-PE" dirty="0" smtClean="0"/>
          </a:p>
          <a:p>
            <a:r>
              <a:rPr lang="es-PE" dirty="0" smtClean="0"/>
              <a:t>9.3.5.12	Todas las rendiciones de cuentas, responsabilidades y autoridades definidas deben indicarse en la documentación de SMS del proveedor de servicios y deben comunicarse a toda la organización. Las rendiciones de cuentas y responsabilidades de seguridad operacional de cada gerente senior son componentes integrales de sus descripciones de trabajo. Esto también deberá capturar las diferentes funciones de gestión de seguridad operacional entre los gerentes de línea y el gerente de seguridad operacional (ver 9.3.6 para más detalles).</a:t>
            </a:r>
          </a:p>
          <a:p>
            <a:endParaRPr lang="es-PE" dirty="0" smtClean="0"/>
          </a:p>
          <a:p>
            <a:r>
              <a:rPr lang="es-PE" dirty="0" smtClean="0"/>
              <a:t>9.3.5.13	Las líneas de rendición de cuentas de la seguridad operacional a través de toda la organización y cómo se definen dependerá del tipo y la complejidad de la organización, y de sus métodos de comunicación preferidos. Por lo general, las rendiciones de cuentas y responsabilidades de seguridad operacional se reflejarán en los organigramas, los documentos que definen las responsabilidades departamentales y las descripciones de puestos de trabajo o funciones del personal.</a:t>
            </a:r>
          </a:p>
          <a:p>
            <a:endParaRPr lang="es-PE" dirty="0" smtClean="0"/>
          </a:p>
          <a:p>
            <a:r>
              <a:rPr lang="es-PE" dirty="0" smtClean="0"/>
              <a:t>9.3.5.14	El proveedor del servicio deberá tratar de evitar conflictos de intereses entre las responsabilidades de seguridad operacional de los miembros del personal y sus otras responsabilidades organizacionales. Deberán asignar sus rendiciones de cuentas y responsabilidades de SMS, de forma que se minimicen las superposiciones y/o faltantes.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21</a:t>
            </a:fld>
            <a:endParaRPr lang="id-ID"/>
          </a:p>
        </p:txBody>
      </p:sp>
    </p:spTree>
    <p:extLst>
      <p:ext uri="{BB962C8B-B14F-4D97-AF65-F5344CB8AC3E}">
        <p14:creationId xmlns:p14="http://schemas.microsoft.com/office/powerpoint/2010/main" val="589802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9.3.5.12	Todas las rendiciones de cuentas, responsabilidades y autoridades definidas deben indicarse en la documentación de SMS del proveedor de servicios y deben comunicarse a toda la organización. Las rendiciones de cuentas y responsabilidades de seguridad operacional de cada gerente senior son componentes integrales de sus descripciones de trabajo. Esto también deberá capturar las diferentes funciones de gestión de seguridad operacional entre los gerentes de línea y el gerente de seguridad operacional (ver 9.3.6 para más detalles).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22</a:t>
            </a:fld>
            <a:endParaRPr lang="id-ID"/>
          </a:p>
        </p:txBody>
      </p:sp>
    </p:spTree>
    <p:extLst>
      <p:ext uri="{BB962C8B-B14F-4D97-AF65-F5344CB8AC3E}">
        <p14:creationId xmlns:p14="http://schemas.microsoft.com/office/powerpoint/2010/main" val="1563904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Rendición de cuentas y tolerabilidad</a:t>
            </a:r>
          </a:p>
          <a:p>
            <a:endParaRPr lang="es-PE" dirty="0" smtClean="0"/>
          </a:p>
          <a:p>
            <a:r>
              <a:rPr lang="es-PE" dirty="0" smtClean="0"/>
              <a:t>9.3.5.13	Las líneas de rendición de cuentas de la seguridad operacional a través de toda la organización y cómo se definen dependerá del tipo y la complejidad de la organización, y de sus métodos de comunicación preferidos. Por lo general, las rendiciones de cuentas y responsabilidades de seguridad operacional se reflejarán en los organigramas, los documentos que definen las responsabilidades departamentales y las descripciones de puestos de trabajo o funciones del personal.</a:t>
            </a:r>
          </a:p>
          <a:p>
            <a:endParaRPr lang="es-PE" dirty="0" smtClean="0"/>
          </a:p>
          <a:p>
            <a:r>
              <a:rPr lang="es-PE" dirty="0" smtClean="0"/>
              <a:t>9.3.5.14	El proveedor del servicio deberá tratar de evitar conflictos de intereses entre las responsabilidades de seguridad operacional de los miembros del personal y sus otras responsabilidades organizacionales. Deberán asignar sus rendiciones de cuentas y responsabilidades de SMS, de forma que se minimicen las superposiciones y/o faltantes.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23</a:t>
            </a:fld>
            <a:endParaRPr lang="id-ID"/>
          </a:p>
        </p:txBody>
      </p:sp>
    </p:spTree>
    <p:extLst>
      <p:ext uri="{BB962C8B-B14F-4D97-AF65-F5344CB8AC3E}">
        <p14:creationId xmlns:p14="http://schemas.microsoft.com/office/powerpoint/2010/main" val="218632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5.5.3 Etapa 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objetivo de la Etapa 2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es implementar procesos de gestión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seguridad operacional fundamentales, mientras que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al mismo tiempo de corrigen las posibles deficiencias en los procesos de gestión de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existentes. La mayoría de las organizaciones tendrán implementadas ciertas actividades de gestión de seguridad operacional básicas, en diferentes niveles de implementación. Esta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etapa está orientada a consolidar las actividades existentes y desarrollar aquellas que todavía no existen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a:t>
            </a:fld>
            <a:endParaRPr lang="id-ID"/>
          </a:p>
        </p:txBody>
      </p:sp>
    </p:spTree>
    <p:extLst>
      <p:ext uri="{BB962C8B-B14F-4D97-AF65-F5344CB8AC3E}">
        <p14:creationId xmlns:p14="http://schemas.microsoft.com/office/powerpoint/2010/main" val="3840652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Rendición de cuentas y responsabilidades y con respecto a organizaciones externas</a:t>
            </a:r>
          </a:p>
          <a:p>
            <a:endParaRPr lang="es-PE" b="1" dirty="0" smtClean="0"/>
          </a:p>
          <a:p>
            <a:r>
              <a:rPr lang="es-PE" b="0" dirty="0" smtClean="0"/>
              <a:t>9.3.5.15	Un proveedor de servicios es responsable del rendimiento de seguridad operacional de las organizaciones externas donde hay una interfaz de SMS. El proveedor del servicio puede ser responsable de la rendición de cuentas de seguridad operacional de los productos o servicios proporcionados por organizaciones externas que respaldan sus actividades, incluso si las organizaciones externas no están obligadas a tener un SMS. Es esencial que los SMS del proveedor de servicios interactúen con los sistemas de seguridad operacional de cualquier organización externa que contribuya a la entrega segura de sus productos o servicios.</a:t>
            </a:r>
          </a:p>
          <a:p>
            <a:endParaRPr lang="es-PE" b="0" dirty="0" smtClean="0"/>
          </a:p>
        </p:txBody>
      </p:sp>
      <p:sp>
        <p:nvSpPr>
          <p:cNvPr id="4" name="Slide Number Placeholder 3"/>
          <p:cNvSpPr>
            <a:spLocks noGrp="1"/>
          </p:cNvSpPr>
          <p:nvPr>
            <p:ph type="sldNum" sz="quarter" idx="10"/>
          </p:nvPr>
        </p:nvSpPr>
        <p:spPr/>
        <p:txBody>
          <a:bodyPr/>
          <a:lstStyle/>
          <a:p>
            <a:fld id="{AD02ABD7-284B-4AEE-9AD5-F0CEBFB0821A}" type="slidenum">
              <a:rPr lang="id-ID" smtClean="0"/>
              <a:t>24</a:t>
            </a:fld>
            <a:endParaRPr lang="id-ID"/>
          </a:p>
        </p:txBody>
      </p:sp>
    </p:spTree>
    <p:extLst>
      <p:ext uri="{BB962C8B-B14F-4D97-AF65-F5344CB8AC3E}">
        <p14:creationId xmlns:p14="http://schemas.microsoft.com/office/powerpoint/2010/main" val="3694665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5.3.32 Además, se requiere de un proceso formal para evaluar la eficacia y eficiencia de cualquier estrategia de mitigación usada para lograr los objetivos de rendimiento en materia de seguridad operacional acordados de la organización. Un posible proceso incluye la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creación de un comité de revisión de seguridad operacional (SRC).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El SRC proporciona la plataforma para lograr los objetivos de la asignación de recursos y para evaluar la eficacia y eficiencia de las estrategias de mitigación de riesgos. El SRC es un comité de muy alto nivel, liderado por un ejecutivo responsable y se compone de gerentes superiores, lo que incluye gerentes de línea responsables de las áreas funcionales, así como también, de aquellos departamentos administrativos pertinentes. El gerente de seguridad operacional participa en el SRC solo en una función de asesoría. El SRC puede reunirse con poca frecuencia, a menos que circunstancias excepcionales indiquen lo contrario. El SRC:</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la eficacia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que se tome cualquier medida correctiva necesaria de forma oportuna;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el rendimiento en materia de seguridad operacional en comparación con la política y los objetivos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la eficacia de los procesos de gestión de seguridad operacional de la organización, la que respalda la prioridad empresarial declarada de la gestión de seguridad operacional como otro proceso comercial principal;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 la eficacia de la supervisión de seguridad operacional de las operaciones subcontratadas;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garantiza que los recursos correspondientes estén asignados para lograr el rendimiento en materia de seguridad operacional más allá de lo que requiere el cumplimiento reglamentario.</a:t>
            </a: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smtClean="0"/>
              <a:t>4TA. EDICIÓN</a:t>
            </a:r>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8.3.6.8	Además, una función del gerente de seguridad operacional es evaluar la efectividad de cualquier estrategia de mitigación de riesgos utilizada para lograr los objetivos de seguridad operacional de la organización. Esto se puede hacer a través del comité de seguridad de más alto nivel, como una junta de revisión de seguridad operacional (SRB). El SRB es estratégico y se ocupa de cuestiones de alto nivel relacionadas con las políticas, la asignación de recursos y el monitoreo del rendimiento organizacional. La SRB deberá incluir al ejecutivo responsable y a la alta gerencia que supervisa: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efectividad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respuesta oportuna de las acciones de control de riesgos de seguridad operacional necesarias;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el rendimiento de seguridad operacional contra la política y los objetivos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efectividad de los procesos de gestión de seguridad operacional de la organización que soportan: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742950" marR="0" lvl="1" indent="-285750" algn="just" defTabSz="457200" rtl="0" eaLnBrk="1" fontAlgn="auto" latinLnBrk="0" hangingPunct="1">
              <a:lnSpc>
                <a:spcPct val="100000"/>
              </a:lnSpc>
              <a:spcBef>
                <a:spcPts val="0"/>
              </a:spcBef>
              <a:spcAft>
                <a:spcPts val="0"/>
              </a:spcAft>
              <a:buClrTx/>
              <a:buSzTx/>
              <a:buFontTx/>
              <a:buAutoNum type="romanLcParenR"/>
              <a:tabLst/>
              <a:defRPr/>
            </a:pPr>
            <a:r>
              <a:rPr lang="es-PE" dirty="0" smtClean="0"/>
              <a:t>la prioridad declarada de la organización en la gestión de la seguridad operacional; y</a:t>
            </a:r>
          </a:p>
          <a:p>
            <a:pPr marL="742950" marR="0" lvl="1" indent="-285750" algn="just" defTabSz="457200" rtl="0" eaLnBrk="1" fontAlgn="auto" latinLnBrk="0" hangingPunct="1">
              <a:lnSpc>
                <a:spcPct val="100000"/>
              </a:lnSpc>
              <a:spcBef>
                <a:spcPts val="0"/>
              </a:spcBef>
              <a:spcAft>
                <a:spcPts val="0"/>
              </a:spcAft>
              <a:buClrTx/>
              <a:buSzTx/>
              <a:buFontTx/>
              <a:buAutoNum type="romanLcParenR"/>
              <a:tabLst/>
              <a:defRPr/>
            </a:pPr>
            <a:r>
              <a:rPr lang="es-PE" dirty="0" smtClean="0"/>
              <a:t>promoción de la seguridad operacional en toda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1029722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15000"/>
              </a:lnSpc>
              <a:spcBef>
                <a:spcPts val="600"/>
              </a:spcBef>
              <a:spcAft>
                <a:spcPts val="600"/>
              </a:spcAft>
              <a:buFont typeface="+mj-lt"/>
              <a:buNone/>
              <a:tabLst>
                <a:tab pos="571500" algn="l"/>
              </a:tabLst>
            </a:pPr>
            <a:r>
              <a:rPr lang="es-PE" sz="1200" b="1" dirty="0" smtClean="0">
                <a:effectLst/>
                <a:latin typeface="+mn-lt"/>
                <a:ea typeface="Calibri"/>
                <a:cs typeface="Times New Roman"/>
              </a:rPr>
              <a:t>Junta de Revisión de Seguridad Operacional (SRC)</a:t>
            </a:r>
            <a:endParaRPr lang="es-ES" sz="1200" b="1" dirty="0" smtClean="0">
              <a:effectLst/>
              <a:latin typeface="+mn-lt"/>
              <a:ea typeface="Calibri"/>
              <a:cs typeface="Times New Roman"/>
            </a:endParaRPr>
          </a:p>
          <a:p>
            <a:pPr marL="0" marR="0" lvl="0" indent="0" algn="just">
              <a:lnSpc>
                <a:spcPct val="115000"/>
              </a:lnSpc>
              <a:spcBef>
                <a:spcPts val="600"/>
              </a:spcBef>
              <a:spcAft>
                <a:spcPts val="600"/>
              </a:spcAft>
              <a:buFont typeface="+mj-lt"/>
              <a:buNone/>
              <a:tabLst>
                <a:tab pos="571500" algn="l"/>
              </a:tabLst>
            </a:pPr>
            <a:endParaRPr lang="es-ES" sz="1200" dirty="0" smtClean="0">
              <a:effectLst/>
              <a:latin typeface="+mn-lt"/>
              <a:ea typeface="Calibri"/>
              <a:cs typeface="Times New Roman"/>
            </a:endParaRPr>
          </a:p>
          <a:p>
            <a:pPr marL="0" marR="0" lvl="0" indent="0" algn="just">
              <a:lnSpc>
                <a:spcPct val="115000"/>
              </a:lnSpc>
              <a:spcBef>
                <a:spcPts val="600"/>
              </a:spcBef>
              <a:spcAft>
                <a:spcPts val="600"/>
              </a:spcAft>
              <a:buFont typeface="+mj-lt"/>
              <a:buNone/>
              <a:tabLst>
                <a:tab pos="571500" algn="l"/>
              </a:tabLst>
            </a:pPr>
            <a:r>
              <a:rPr lang="es-ES" sz="1200" dirty="0" smtClean="0">
                <a:effectLst/>
                <a:latin typeface="+mn-lt"/>
                <a:ea typeface="Calibri"/>
                <a:cs typeface="Times New Roman"/>
              </a:rPr>
              <a:t>El SRB es </a:t>
            </a:r>
            <a:r>
              <a:rPr lang="es-ES" sz="1200" b="1" dirty="0" smtClean="0">
                <a:effectLst/>
                <a:latin typeface="+mn-lt"/>
                <a:ea typeface="Calibri"/>
                <a:cs typeface="Times New Roman"/>
              </a:rPr>
              <a:t>estratégico y se ocupa de cuestiones de alto nivel </a:t>
            </a:r>
            <a:r>
              <a:rPr lang="es-ES" sz="1200" dirty="0" smtClean="0">
                <a:effectLst/>
                <a:latin typeface="+mn-lt"/>
                <a:ea typeface="Calibri"/>
                <a:cs typeface="Times New Roman"/>
              </a:rPr>
              <a:t>relacionadas con las </a:t>
            </a:r>
            <a:r>
              <a:rPr lang="es-ES" sz="1200" b="1" dirty="0" smtClean="0">
                <a:effectLst/>
                <a:latin typeface="+mn-lt"/>
                <a:ea typeface="Calibri"/>
                <a:cs typeface="Times New Roman"/>
              </a:rPr>
              <a:t>políticas, la asignación de recursos y el monitoreo del desempeño organizacional</a:t>
            </a:r>
            <a:r>
              <a:rPr lang="es-ES" sz="1200" dirty="0" smtClean="0">
                <a:effectLst/>
                <a:latin typeface="+mn-lt"/>
                <a:ea typeface="Calibri"/>
                <a:cs typeface="Times New Roman"/>
              </a:rPr>
              <a:t>. El SRC </a:t>
            </a:r>
            <a:r>
              <a:rPr lang="es-ES" sz="1200" b="1" dirty="0" smtClean="0">
                <a:effectLst/>
                <a:latin typeface="+mn-lt"/>
                <a:ea typeface="Calibri"/>
                <a:cs typeface="Times New Roman"/>
              </a:rPr>
              <a:t>puede</a:t>
            </a:r>
            <a:r>
              <a:rPr lang="es-ES" sz="1200" dirty="0" smtClean="0">
                <a:effectLst/>
                <a:latin typeface="+mn-lt"/>
                <a:ea typeface="Calibri"/>
                <a:cs typeface="Times New Roman"/>
              </a:rPr>
              <a:t> incluir el Ejecutivo Responsable y la alta dirección, con las siguientes funciones:</a:t>
            </a:r>
          </a:p>
          <a:p>
            <a:pPr marL="0" marR="0" lvl="0" indent="0" algn="just">
              <a:lnSpc>
                <a:spcPct val="115000"/>
              </a:lnSpc>
              <a:spcBef>
                <a:spcPts val="600"/>
              </a:spcBef>
              <a:spcAft>
                <a:spcPts val="600"/>
              </a:spcAft>
              <a:buFont typeface="+mj-lt"/>
              <a:buNone/>
              <a:tabLst>
                <a:tab pos="571500" algn="l"/>
              </a:tabLst>
            </a:pPr>
            <a:endParaRPr lang="es-PE" sz="1200" dirty="0" smtClean="0">
              <a:effectLst/>
              <a:latin typeface="+mn-lt"/>
              <a:ea typeface="Calibri"/>
              <a:cs typeface="Times New Roman"/>
            </a:endParaRPr>
          </a:p>
          <a:p>
            <a:pPr marL="342900" marR="0" lvl="0" indent="-342900" algn="just">
              <a:lnSpc>
                <a:spcPct val="115000"/>
              </a:lnSpc>
              <a:spcBef>
                <a:spcPts val="600"/>
              </a:spcBef>
              <a:spcAft>
                <a:spcPts val="600"/>
              </a:spcAft>
              <a:buSzPts val="1100"/>
              <a:buFont typeface="Times New Roman"/>
              <a:buAutoNum type="alphaLcParenR"/>
              <a:tabLst>
                <a:tab pos="571500" algn="l"/>
              </a:tabLst>
            </a:pPr>
            <a:r>
              <a:rPr lang="es-PE" sz="1200" dirty="0" smtClean="0">
                <a:effectLst/>
                <a:latin typeface="+mn-lt"/>
                <a:ea typeface="Calibri"/>
                <a:cs typeface="Calibri"/>
              </a:rPr>
              <a:t>monitorea la efectividad del SMS:</a:t>
            </a:r>
          </a:p>
          <a:p>
            <a:pPr marL="342900" marR="0" lvl="0" indent="-342900" algn="just">
              <a:lnSpc>
                <a:spcPct val="115000"/>
              </a:lnSpc>
              <a:spcBef>
                <a:spcPts val="600"/>
              </a:spcBef>
              <a:spcAft>
                <a:spcPts val="600"/>
              </a:spcAft>
              <a:buSzPts val="1100"/>
              <a:buFont typeface="Times New Roman"/>
              <a:buAutoNum type="alphaLcParenR"/>
              <a:tabLst>
                <a:tab pos="571500" algn="l"/>
              </a:tabLst>
            </a:pPr>
            <a:r>
              <a:rPr lang="es-ES" sz="1200" dirty="0" smtClean="0">
                <a:effectLst/>
                <a:latin typeface="+mn-lt"/>
                <a:ea typeface="Calibri"/>
                <a:cs typeface="Calibri"/>
              </a:rPr>
              <a:t>monitorea que cualquier acción necesaria de control de riesgos se toma en forma oportuna;</a:t>
            </a:r>
            <a:endParaRPr lang="es-PE" sz="1200" dirty="0" smtClean="0">
              <a:effectLst/>
              <a:latin typeface="+mn-lt"/>
              <a:ea typeface="Calibri"/>
              <a:cs typeface="Calibri"/>
            </a:endParaRPr>
          </a:p>
          <a:p>
            <a:pPr marL="342900" marR="0" lvl="0" indent="-342900" algn="just">
              <a:lnSpc>
                <a:spcPct val="115000"/>
              </a:lnSpc>
              <a:spcBef>
                <a:spcPts val="600"/>
              </a:spcBef>
              <a:spcAft>
                <a:spcPts val="600"/>
              </a:spcAft>
              <a:buSzPts val="1100"/>
              <a:buFont typeface="Times New Roman"/>
              <a:buAutoNum type="alphaLcParenR"/>
              <a:tabLst>
                <a:tab pos="571500" algn="l"/>
              </a:tabLst>
            </a:pPr>
            <a:r>
              <a:rPr lang="es-ES" sz="1200" dirty="0" smtClean="0">
                <a:effectLst/>
                <a:latin typeface="+mn-lt"/>
                <a:ea typeface="Calibri"/>
                <a:cs typeface="Calibri"/>
              </a:rPr>
              <a:t>Monitorea el rendimiento de seguridad con respecto a la política y los objetivos de seguridad de la organización; y</a:t>
            </a:r>
            <a:endParaRPr lang="es-PE" sz="1200" dirty="0" smtClean="0">
              <a:effectLst/>
              <a:latin typeface="+mn-lt"/>
              <a:ea typeface="Calibri"/>
              <a:cs typeface="Calibri"/>
            </a:endParaRPr>
          </a:p>
          <a:p>
            <a:pPr marL="342900" marR="0" lvl="0" indent="-342900" algn="just">
              <a:lnSpc>
                <a:spcPct val="115000"/>
              </a:lnSpc>
              <a:spcBef>
                <a:spcPts val="600"/>
              </a:spcBef>
              <a:spcAft>
                <a:spcPts val="600"/>
              </a:spcAft>
              <a:buSzPts val="1100"/>
              <a:buFont typeface="Times New Roman"/>
              <a:buAutoNum type="alphaLcParenR"/>
              <a:tabLst>
                <a:tab pos="571500" algn="l"/>
              </a:tabLst>
            </a:pPr>
            <a:r>
              <a:rPr lang="es-ES" sz="1200" dirty="0" smtClean="0">
                <a:effectLst/>
                <a:latin typeface="+mn-lt"/>
                <a:ea typeface="Calibri"/>
                <a:cs typeface="Calibri"/>
              </a:rPr>
              <a:t>monitorea la eficacia de los procesos de gestión de la seguridad operacional de la organización que respaldan la prioridad declarada de la organización en la gestión de la seguridad operacional.</a:t>
            </a:r>
            <a:endParaRPr lang="es-PE" sz="1200" dirty="0" smtClean="0">
              <a:effectLst/>
              <a:latin typeface="+mn-lt"/>
              <a:ea typeface="Calibri"/>
              <a:cs typeface="Calibri"/>
            </a:endParaRPr>
          </a:p>
          <a:p>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n-US" b="1" dirty="0" smtClean="0"/>
              <a:t>4TA. EDICIÓN</a:t>
            </a:r>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8.3.6.8	Además, una función del gerente de seguridad operacional es evaluar la efectividad de cualquier estrategia de mitigación de riesgos utilizada para lograr los objetivos de seguridad operacional de la organización. Esto se puede hacer a través del comité de seguridad de más alto nivel, como una junta de revisión de seguridad operacional (SRB). El SRB es estratégico y se ocupa de cuestiones de alto nivel relacionadas con las políticas, la asignación de recursos y el monitoreo del rendimiento organizacional. La SRB deberá incluir al ejecutivo responsable y a la alta gerencia que supervisa: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efectividad del SMS;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respuesta oportuna de las acciones de control de riesgos de seguridad operacional necesarias;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el rendimiento de seguridad operacional contra la política y los objetivos de seguridad operacional de la organización;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efectividad de los procesos de gestión de seguridad operacional de la organización que soportan:</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742950" marR="0" lvl="1" indent="-285750" algn="just" defTabSz="457200" rtl="0" eaLnBrk="1" fontAlgn="auto" latinLnBrk="0" hangingPunct="1">
              <a:lnSpc>
                <a:spcPct val="100000"/>
              </a:lnSpc>
              <a:spcBef>
                <a:spcPts val="0"/>
              </a:spcBef>
              <a:spcAft>
                <a:spcPts val="0"/>
              </a:spcAft>
              <a:buClrTx/>
              <a:buSzTx/>
              <a:buFontTx/>
              <a:buAutoNum type="romanLcParenR"/>
              <a:tabLst/>
              <a:defRPr/>
            </a:pPr>
            <a:r>
              <a:rPr lang="es-PE" dirty="0" smtClean="0"/>
              <a:t>la prioridad declarada de la organización en la gestión de la seguridad operacional; y</a:t>
            </a:r>
          </a:p>
          <a:p>
            <a:pPr marL="742950" marR="0" lvl="1" indent="-285750" algn="just" defTabSz="457200" rtl="0" eaLnBrk="1" fontAlgn="auto" latinLnBrk="0" hangingPunct="1">
              <a:lnSpc>
                <a:spcPct val="100000"/>
              </a:lnSpc>
              <a:spcBef>
                <a:spcPts val="0"/>
              </a:spcBef>
              <a:spcAft>
                <a:spcPts val="0"/>
              </a:spcAft>
              <a:buClrTx/>
              <a:buSzTx/>
              <a:buFontTx/>
              <a:buAutoNum type="romanLcParenR"/>
              <a:tabLst/>
              <a:defRPr/>
            </a:pPr>
            <a:r>
              <a:rPr lang="es-PE" dirty="0" smtClean="0"/>
              <a:t>promoción de la seguridad operacional en toda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26</a:t>
            </a:fld>
            <a:endParaRPr lang="id-ID"/>
          </a:p>
        </p:txBody>
      </p:sp>
    </p:spTree>
    <p:extLst>
      <p:ext uri="{BB962C8B-B14F-4D97-AF65-F5344CB8AC3E}">
        <p14:creationId xmlns:p14="http://schemas.microsoft.com/office/powerpoint/2010/main" val="2090183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5.3.33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SRC es estratégico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y aborda temas de alto nivel relacionados con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políticas, la asignación de recursos y el control del rendimiento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institucional. Luego que el SRC desarrolla una dirección estratégica, se deben coordinar las estrategias de seguridad operacional en toda la organización. Esto puede lograrse al crear un grupo de acción de seguridad operacional (SAG).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SAG se componen de gerentes de línea y personal de primera línea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 los lidera normalmente un gerente de línea designado. Los SAG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son entidades tácticas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que abordan problemas de implementación específicos según la dirección del SRC. Los SAG:</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supervisan el rendimiento en materia de seguridad operacional dentro de las áreas funcionales de la organización y garantizan que se lleven a cabo las actividades de gestión de riesgos de seguridad operacional correspondientes, con participación del personal, según sea necesario, para generar conciencia de la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coordinan la resolución de las estrategias de mitigación para las consecuencias de peligros identificadas y garantizan que existan disposiciones satisfactorias para la captura de los datos de seguridad operacional y los comentarios del empleado;</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evalúan el impacto de la seguridad operacional relacionado con la introducción de cambios operacionales o nuevas tecnologías;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coordinan la implementación de planes de medidas correctivas y garantizan que se tome la medida correctiva de forma oportuna;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revisan la eficacia de las recomendaciones de seguridad operacional anteriores;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supervisan las actividades de promoción de la seguridad operacional, según sea necesario, para aumentar la conciencia de los empleados sobre temas de seguridad operacional y para garantizar que se les proporcione oportunidades adecuadas para participar en las actividades de la gestión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EDICIÓN</a:t>
            </a:r>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8.3.6.9	Una vez que el comité de seguridad operacional de más alto nivel haya desarrollado una dirección estratégica, la implementación de las estrategias de seguridad operacional debería coordinarse en toda la organización. Esto se puede lograr creando un grupo de acción de seguridad operacional (SAG, por sus siglas en inglés) que esté más centrado en las operaciones. Los SAG normalmente están compuestos por gerentes y personal de primera línea y están presididos por un gerente designado. Los SAG son entidades tácticas que se ocupan de cuestiones de implementación específicas según la dirección del SRB. El SAG:</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 el rendimiento de la seguridad operacional dentro de las áreas funcionales de la organización y asegura que se lleven a cabo las actividades adecuadas de SRM;</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 los datos de seguridad operacional disponibles e identifica la implementación de las estrategias apropiadas de control de riesgos de seguridad operacional y asegura que se brinde retroalimentación a los empleados;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evalúa el impacto de seguridad operacional relacionado con la introducción de cambios operacionales o nuevas tecnologías;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coordina la implementación de cualquier acción relacionada con los controles de riesgos de seguridad operacional y asegura que las acciones se tomen con prontitud;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 la efectividad de los controles de riesgo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27</a:t>
            </a:fld>
            <a:endParaRPr lang="id-ID"/>
          </a:p>
        </p:txBody>
      </p:sp>
    </p:spTree>
    <p:extLst>
      <p:ext uri="{BB962C8B-B14F-4D97-AF65-F5344CB8AC3E}">
        <p14:creationId xmlns:p14="http://schemas.microsoft.com/office/powerpoint/2010/main" val="643177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EDICIÓN</a:t>
            </a:r>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8.3.6.9	Una vez que el comité de seguridad operacional de más alto nivel haya desarrollado una dirección estratégica, la implementación de las estrategias de seguridad operacional debería coordinarse en toda la organización. Esto se puede lograr creando un grupo de acción de seguridad operacional (SAG, por sus siglas en inglés) que esté más centrado en las operaciones. Los SAG normalmente están compuestos por gerentes y personal de primera línea y están presididos por un gerente designado. Los SAG son entidades tácticas que se ocupan de cuestiones de implementación específicas según la dirección del SRB. El SAG:</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monitorea el rendimiento de la seguridad operacional dentro de las áreas funcionales de la organización y asegura que se lleven a cabo las actividades adecuadas de SRM;</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 los datos de seguridad operacional disponibles e identifica la implementación de las estrategias apropiadas de control de riesgos de seguridad operacional y asegura que se brinde retroalimentación a los empleados;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evalúa el impacto de seguridad operacional relacionado con la introducción de cambios operacionales o nuevas tecnologías;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coordina la implementación de cualquier acción relacionada con los controles de riesgos de seguridad operacional y asegura que las acciones se tomen con prontitud;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 la efectividad de los controles de riesgo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28</a:t>
            </a:fld>
            <a:endParaRPr lang="id-ID"/>
          </a:p>
        </p:txBody>
      </p:sp>
    </p:spTree>
    <p:extLst>
      <p:ext uri="{BB962C8B-B14F-4D97-AF65-F5344CB8AC3E}">
        <p14:creationId xmlns:p14="http://schemas.microsoft.com/office/powerpoint/2010/main" val="1885054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29</a:t>
            </a:fld>
            <a:endParaRPr lang="id-ID"/>
          </a:p>
        </p:txBody>
      </p:sp>
    </p:spTree>
    <p:extLst>
      <p:ext uri="{BB962C8B-B14F-4D97-AF65-F5344CB8AC3E}">
        <p14:creationId xmlns:p14="http://schemas.microsoft.com/office/powerpoint/2010/main" val="3113616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Coordinación de la planificación de respuesta ante emergencias — Elemento 1.4</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Revisar la descripción del ERP relacionado con la </a:t>
            </a:r>
            <a:r>
              <a:rPr lang="es-PE" u="sng" dirty="0" smtClean="0"/>
              <a:t>delegación de autoridad y asignación de</a:t>
            </a:r>
            <a:r>
              <a:rPr lang="es-PE" u="sng" baseline="0" dirty="0" smtClean="0"/>
              <a:t> </a:t>
            </a:r>
            <a:r>
              <a:rPr lang="es-PE" u="sng" dirty="0" smtClean="0"/>
              <a:t>responsabilidades</a:t>
            </a:r>
            <a:r>
              <a:rPr lang="es-PE" dirty="0" smtClean="0"/>
              <a:t> de emergencia.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Establecer </a:t>
            </a:r>
            <a:r>
              <a:rPr lang="es-PE" b="1" dirty="0" smtClean="0"/>
              <a:t>procedimientos de coordinación </a:t>
            </a:r>
            <a:r>
              <a:rPr lang="es-PE" dirty="0" smtClean="0"/>
              <a:t>para medidas mediante el personal clave durante la emergencia y volver a las operaciones normales.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b="1" dirty="0" smtClean="0"/>
              <a:t>Identificar entidades externas </a:t>
            </a:r>
            <a:r>
              <a:rPr lang="es-PE" dirty="0" smtClean="0"/>
              <a:t>que interactuarán con la organización durante situaciones de emergencia.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Evaluar los ERP respectivos de las entidades externas.</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b="1" dirty="0" smtClean="0"/>
              <a:t>Establecer la coordinación entre los diferentes ERP</a:t>
            </a:r>
            <a:r>
              <a:rPr lang="es-PE" dirty="0" smtClean="0"/>
              <a:t>.</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Incorporar información acerca de la coordinación entre los diferentes ERP en la </a:t>
            </a:r>
            <a:r>
              <a:rPr lang="es-PE" b="1" dirty="0" smtClean="0"/>
              <a:t>documentación de SMS </a:t>
            </a:r>
            <a:r>
              <a:rPr lang="es-PE" dirty="0" smtClean="0"/>
              <a:t>de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i="1" dirty="0" smtClean="0"/>
              <a:t>Estrategia de implementación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i="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5.3.34 Un plan de respuesta ante emergencias (ERP) </a:t>
            </a:r>
            <a:r>
              <a:rPr lang="es-PE" b="1" dirty="0" smtClean="0"/>
              <a:t>documenta las medidas que deberá tomar todo el personal responsable durante las emergencias </a:t>
            </a:r>
            <a:r>
              <a:rPr lang="es-PE" dirty="0" smtClean="0"/>
              <a:t>relacionadas con la aviación. El propósito de un ERP es garantizar que exista una </a:t>
            </a:r>
            <a:r>
              <a:rPr lang="es-PE" b="1" dirty="0" smtClean="0"/>
              <a:t>transición ordenada y eficiente de operaciones normales a operaciones de emergencia</a:t>
            </a:r>
            <a:r>
              <a:rPr lang="es-PE" dirty="0" smtClean="0"/>
              <a:t>, incluida la asignación de responsabilidades de emergencia y la delegación de la autoridad. En el plan también se incluye la autorización de las medidas realizadas por personal clave, así como también, los medios para coordinar esfuerzos necesarios para hacer frente a la emergencia. El objetivo general es salvar vidas, la continuación segura de las operaciones y el retorno a las operaciones normales, lo antes posible.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5.3.35 La aplicabilidad de la planificación de respuesta ante emergencias </a:t>
            </a:r>
            <a:r>
              <a:rPr lang="es-PE" u="sng" dirty="0" smtClean="0"/>
              <a:t>se extiende a los proveedores de productos de aviación que pueden atribuirse al suceso de seguridad operacional de la aviación o verse afectado por él</a:t>
            </a:r>
            <a:r>
              <a:rPr lang="es-PE" dirty="0" smtClean="0"/>
              <a:t>. Por lo general, los procesos del proveedor de productos se conocen como "</a:t>
            </a:r>
            <a:r>
              <a:rPr lang="es-PE" b="1" dirty="0" smtClean="0"/>
              <a:t>respaldo de producto de contingencia</a:t>
            </a:r>
            <a:r>
              <a:rPr lang="es-PE" dirty="0" smtClean="0"/>
              <a:t>" e incluyen la </a:t>
            </a:r>
            <a:r>
              <a:rPr lang="es-PE" b="1" dirty="0" smtClean="0"/>
              <a:t>medida de aeronavegabilidad de emergencia, los servicios de alerta y el respaldo en terreno para los accidentes de la aeronave</a:t>
            </a:r>
            <a:r>
              <a:rPr lang="es-PE" dirty="0" smtClean="0"/>
              <a:t>. El proveedor de servicios no necesita cambiar el nombre de estos procesos de respaldo al producto a procesos de ERP; sin embargo, se debe dejar una constancia adecuada en la documentación de SMS de la organización. Véase el Apéndice 3 para guía detallada sobre ERP.</a:t>
            </a:r>
          </a:p>
          <a:p>
            <a:endParaRPr lang="en-US" dirty="0" smtClean="0"/>
          </a:p>
          <a:p>
            <a:r>
              <a:rPr lang="en-US" b="1" dirty="0" smtClean="0"/>
              <a:t>4TA EDICIÓN</a:t>
            </a:r>
          </a:p>
          <a:p>
            <a:r>
              <a:rPr lang="es-PE" b="1" dirty="0" smtClean="0"/>
              <a:t>9.3.7	Coordinación del plan de respuesta ante emergencias</a:t>
            </a:r>
          </a:p>
          <a:p>
            <a:endParaRPr lang="es-PE" b="1" dirty="0" smtClean="0"/>
          </a:p>
          <a:p>
            <a:r>
              <a:rPr lang="es-PE" dirty="0" smtClean="0"/>
              <a:t>9.3.7.1	Por definición, una emergencia es una situación repentina y no planificada o un evento que requiere una acción inmediata. La coordinación de la planificación de respuesta ante emergencias se refiere a la planificación de actividades que tienen lugar dentro de un período de tiempo limitado durante una situación de emergencia operacional de aviación no planificada. Un plan de respuesta ante emergencia (ERP) es un componente integral del proceso de SRM de un proveedor de servicios para abordar emergencias, crisis o eventos relacionados con la aviación. Cuando existe la posibilidad de que las operaciones o actividades de aviación de un proveedor de servicios se vean comprometidas por emergencias como una emergencia de salud pública / pandemia, estos escenarios también deben abordarse en su ERP, según corresponda. El ERP debe abordar las emergencias previsibles identificadas a través del SMS e incluir acciones, procesos y controles atenuantes para gestionar de manera efectiva las emergencias relacionadas con la aviación.</a:t>
            </a:r>
          </a:p>
          <a:p>
            <a:endParaRPr lang="es-PE" dirty="0" smtClean="0"/>
          </a:p>
          <a:p>
            <a:r>
              <a:rPr lang="es-PE" dirty="0" smtClean="0"/>
              <a:t>9.3.7.2	El objetivo general del ERP es la continuación segura de las operaciones y el retorno a las operaciones normales tan pronto como sea posible. Esto debería garantizar una transición ordenada y eficiente de las operaciones normales a las de emergencia, incluida la asignación de responsabilidades de emergencia y la delegación de autoridad. Incluye el período de tiempo requerido para restablecer las operaciones "normales" después de la emergencia. El ERP identifica las acciones que deberá realizar el personal responsable durante una emergencia. La mayoría de las emergencias requerirán una acción coordinada entre diferentes organizaciones, posiblemente con otros proveedores de servicios y con otras organizaciones externas, como los servicios de emergencia no relacionados con la aviación. El ERP deberá ser fácilmente accesible para el personal clave apropiado, así como para las organizaciones externas coordinadoras.</a:t>
            </a:r>
          </a:p>
          <a:p>
            <a:endParaRPr lang="es-PE" dirty="0" smtClean="0"/>
          </a:p>
          <a:p>
            <a:r>
              <a:rPr lang="es-PE" dirty="0" smtClean="0"/>
              <a:t>9.3.7.3	La coordinación de la planificación de respuesta ante emergencias se aplica solo a los proveedores de servicios requeridos a establecer y mantener un ERP. El Anexo 19 no requiere la creación o el desarrollo de un ERP; La planificación de respuesta a emergencias es aplicable solo a proveedores de servicios específicos según lo establecido en los Anexos pertinentes de la OACI (diferentes términos para disposiciones relacionadas con el manejo de situaciones de emergencia pueden ser utilizados en otros Anexos). Esta coordinación se deberá ejercer como parte de las pruebas periódicas del ERP.</a:t>
            </a:r>
          </a:p>
          <a:p>
            <a:endParaRPr lang="en-US" dirty="0" smtClean="0"/>
          </a:p>
          <a:p>
            <a:endParaRPr lang="en-US" dirty="0" smtClean="0"/>
          </a:p>
          <a:p>
            <a:endParaRPr lang="en-US" dirty="0" smtClean="0"/>
          </a:p>
          <a:p>
            <a:endParaRPr lang="en-US" dirty="0" smtClean="0"/>
          </a:p>
          <a:p>
            <a:endParaRPr lang="en-US" dirty="0" smtClean="0"/>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30</a:t>
            </a:fld>
            <a:endParaRPr lang="id-ID"/>
          </a:p>
        </p:txBody>
      </p:sp>
    </p:spTree>
    <p:extLst>
      <p:ext uri="{BB962C8B-B14F-4D97-AF65-F5344CB8AC3E}">
        <p14:creationId xmlns:p14="http://schemas.microsoft.com/office/powerpoint/2010/main" val="1023947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4TA EDICIÓN</a:t>
            </a:r>
          </a:p>
          <a:p>
            <a:r>
              <a:rPr lang="es-PE" b="1" dirty="0" smtClean="0"/>
              <a:t>9.3.7	Coordinación del plan de respuesta ante emergencias</a:t>
            </a:r>
          </a:p>
          <a:p>
            <a:endParaRPr lang="es-PE" b="1" dirty="0" smtClean="0"/>
          </a:p>
          <a:p>
            <a:r>
              <a:rPr lang="es-PE" dirty="0" smtClean="0"/>
              <a:t>9.3.7.1	Por definición, una emergencia es una situación repentina y no planificada o un evento que requiere una acción inmediata. La coordinación de la planificación de respuesta ante emergencias se refiere a la planificación de actividades que tienen lugar dentro de un período de tiempo limitado durante una situación de emergencia operacional de aviación no planificada. Un plan de respuesta ante emergencia (ERP) es un componente integral del proceso de SRM de un proveedor de servicios para abordar emergencias, crisis o eventos relacionados con la aviación. Cuando existe la posibilidad de que las operaciones o actividades de aviación de un proveedor de servicios se vean comprometidas por emergencias como una emergencia de salud pública / pandemia, estos escenarios también deben abordarse en su ERP, según corresponda. El ERP debe abordar las emergencias previsibles identificadas a través del SMS e incluir acciones, procesos y controles atenuantes para gestionar de manera efectiva las emergencias relacionadas con la aviación.</a:t>
            </a:r>
          </a:p>
          <a:p>
            <a:endParaRPr lang="es-PE" dirty="0" smtClean="0"/>
          </a:p>
          <a:p>
            <a:r>
              <a:rPr lang="es-PE" dirty="0" smtClean="0"/>
              <a:t>9.3.7.2	El objetivo general del ERP es la continuación segura de las operaciones y el retorno a las operaciones normales tan pronto como sea posible. Esto debería garantizar una transición ordenada y eficiente de las operaciones normales a las de emergencia, incluida la asignación de responsabilidades de emergencia y la delegación de autoridad. Incluye el período de tiempo requerido para restablecer las operaciones "normales" después de la emergencia. El ERP identifica las acciones que deberá realizar el personal responsable durante una emergencia. La mayoría de las emergencias requerirán una acción coordinada entre diferentes organizaciones, posiblemente con otros proveedores de servicios y con otras organizaciones externas, como los servicios de emergencia no relacionados con la aviación. El ERP deberá ser fácilmente accesible para el personal clave apropiado, así como para las organizaciones externas coordinadoras.</a:t>
            </a:r>
          </a:p>
          <a:p>
            <a:endParaRPr lang="es-PE" dirty="0" smtClean="0"/>
          </a:p>
          <a:p>
            <a:r>
              <a:rPr lang="es-PE" dirty="0" smtClean="0"/>
              <a:t>9.3.7.3	La coordinación de la planificación de respuesta ante emergencias se aplica solo a los proveedores de servicios requeridos a establecer y mantener un ERP. El Anexo 19 no requiere la creación o el desarrollo de un ERP; La planificación de respuesta a emergencias es aplicable solo a proveedores de servicios específicos según lo establecido en los Anexos pertinentes de la OACI (diferentes términos para disposiciones relacionadas con el manejo de situaciones de emergencia pueden ser utilizados en otros Anexos). Esta coordinación se deberá ejercer como parte de las pruebas periódicas del ERP.</a:t>
            </a:r>
          </a:p>
          <a:p>
            <a:endParaRPr lang="en-US" dirty="0" smtClean="0"/>
          </a:p>
          <a:p>
            <a:endParaRPr lang="en-US" dirty="0" smtClean="0"/>
          </a:p>
          <a:p>
            <a:endParaRPr lang="en-US" dirty="0" smtClean="0"/>
          </a:p>
          <a:p>
            <a:endParaRPr lang="en-US" dirty="0" smtClean="0"/>
          </a:p>
          <a:p>
            <a:endParaRPr lang="en-US" dirty="0" smtClean="0"/>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31</a:t>
            </a:fld>
            <a:endParaRPr lang="id-ID"/>
          </a:p>
        </p:txBody>
      </p:sp>
    </p:spTree>
    <p:extLst>
      <p:ext uri="{BB962C8B-B14F-4D97-AF65-F5344CB8AC3E}">
        <p14:creationId xmlns:p14="http://schemas.microsoft.com/office/powerpoint/2010/main" val="1077928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PE" dirty="0" smtClean="0"/>
              <a:t>9.3.7.1	Por definición, una emergencia es una situación repentina y no planificada o un evento que requiere una acción inmediata. La coordinación de la planificación de respuesta ante emergencias se refiere a la planificación de actividades que tienen lugar dentro de un período de tiempo limitado durante una situación de emergencia operacional de aviación no planificada. Un plan de respuesta ante emergencia (ERP) es un componente integral del proceso de SRM de un proveedor de servicios para abordar emergencias, crisis o eventos relacionados con la aviación. Cuando existe la posibilidad de que las operaciones o actividades de aviación de un proveedor de servicios se vean comprometidas por emergencias como una emergencia de salud pública / pandemia, estos escenarios también deben abordarse en su ERP, según corresponda. El ERP debe abordar las emergencias previsibles identificadas a través del SMS e incluir acciones, procesos y controles atenuantes para gestionar de manera efectiva las emergencias relacionadas con la aviación.</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32</a:t>
            </a:fld>
            <a:endParaRPr lang="id-ID"/>
          </a:p>
        </p:txBody>
      </p:sp>
    </p:spTree>
    <p:extLst>
      <p:ext uri="{BB962C8B-B14F-4D97-AF65-F5344CB8AC3E}">
        <p14:creationId xmlns:p14="http://schemas.microsoft.com/office/powerpoint/2010/main" val="174012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4TA EDICIÓN</a:t>
            </a:r>
          </a:p>
          <a:p>
            <a:r>
              <a:rPr lang="es-PE" b="1" dirty="0" smtClean="0"/>
              <a:t>9.3.7	Coordinación del plan de respuesta ante emergencias</a:t>
            </a:r>
          </a:p>
          <a:p>
            <a:endParaRPr lang="es-PE" b="1" dirty="0" smtClean="0"/>
          </a:p>
          <a:p>
            <a:r>
              <a:rPr lang="es-PE" dirty="0" smtClean="0"/>
              <a:t>9.3.7.2	El objetivo general del ERP es la continuación segura de las operaciones y el retorno a las operaciones normales tan pronto como sea posible. Esto debería garantizar una transición ordenada y eficiente de las operaciones normales a las de emergencia, incluida la asignación de responsabilidades de emergencia y la delegación de autoridad. Incluye el período de tiempo requerido para restablecer las operaciones "normales" después de la emergencia. El ERP identifica las acciones que deberá realizar el personal responsable durante una emergencia. La mayoría de las emergencias requerirán una acción coordinada entre diferentes organizaciones, posiblemente con otros proveedores de servicios y con otras organizaciones externas, como los servicios de emergencia no relacionados con la aviación. El ERP deberá ser fácilmente accesible para el personal clave apropiado, así como para las organizaciones externas coordinadoras.</a:t>
            </a:r>
          </a:p>
          <a:p>
            <a:endParaRPr lang="es-PE" dirty="0" smtClean="0"/>
          </a:p>
          <a:p>
            <a:r>
              <a:rPr lang="es-PE" dirty="0" smtClean="0"/>
              <a:t>9.3.7.3	La coordinación de la planificación de respuesta ante emergencias se aplica solo a los proveedores de servicios requeridos a establecer y mantener un ERP. El Anexo 19 no requiere la creación o el desarrollo de un ERP; La planificación de respuesta a emergencias es aplicable solo a proveedores de servicios específicos según lo establecido en los Anexos pertinentes de la OACI (diferentes términos para disposiciones relacionadas con el manejo de situaciones de emergencia pueden ser utilizados en otros Anexos). Esta coordinación se deberá ejercer como parte de las pruebas periódicas del ERP.</a:t>
            </a:r>
          </a:p>
          <a:p>
            <a:endParaRPr lang="en-US" dirty="0" smtClean="0"/>
          </a:p>
          <a:p>
            <a:endParaRPr lang="en-US" dirty="0" smtClean="0"/>
          </a:p>
          <a:p>
            <a:endParaRPr lang="en-US" dirty="0" smtClean="0"/>
          </a:p>
          <a:p>
            <a:endParaRPr lang="en-US" dirty="0" smtClean="0"/>
          </a:p>
          <a:p>
            <a:endParaRPr lang="en-US" dirty="0" smtClean="0"/>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33</a:t>
            </a:fld>
            <a:endParaRPr lang="id-ID"/>
          </a:p>
        </p:txBody>
      </p:sp>
    </p:spTree>
    <p:extLst>
      <p:ext uri="{BB962C8B-B14F-4D97-AF65-F5344CB8AC3E}">
        <p14:creationId xmlns:p14="http://schemas.microsoft.com/office/powerpoint/2010/main" val="2596963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5.5.3 Etapa 2</a:t>
            </a:r>
          </a:p>
          <a:p>
            <a:endParaRPr lang="es-PE" dirty="0" smtClean="0"/>
          </a:p>
          <a:p>
            <a:pPr algn="just"/>
            <a:r>
              <a:rPr lang="es-PE" dirty="0" smtClean="0"/>
              <a:t>El objetivo de la Etapa 2 </a:t>
            </a:r>
            <a:r>
              <a:rPr lang="es-PE" b="1" dirty="0" smtClean="0"/>
              <a:t>es implementar procesos de gestión</a:t>
            </a:r>
            <a:r>
              <a:rPr lang="es-PE" dirty="0" smtClean="0"/>
              <a:t> de seguridad operacional fundamentales, mientras que </a:t>
            </a:r>
            <a:r>
              <a:rPr lang="es-PE" b="1" dirty="0" smtClean="0"/>
              <a:t>al mismo tiempo de corrigen las posibles deficiencias en los procesos de gestión de seguridad </a:t>
            </a:r>
            <a:r>
              <a:rPr lang="es-PE" dirty="0" smtClean="0"/>
              <a:t>operacional existentes. La mayoría de las organizaciones tendrán implementadas ciertas actividades de gestión de seguridad operacional básicas, en diferentes niveles de implementación. Esta </a:t>
            </a:r>
            <a:r>
              <a:rPr lang="es-PE" b="1" dirty="0" smtClean="0"/>
              <a:t>etapa está orientada a consolidar las actividades existentes y desarrollar aquellas que todavía no existen</a:t>
            </a:r>
            <a:r>
              <a:rPr lang="es-PE" dirty="0" smtClean="0"/>
              <a:t>.</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a:t>
            </a:fld>
            <a:endParaRPr lang="id-ID"/>
          </a:p>
        </p:txBody>
      </p:sp>
    </p:spTree>
    <p:extLst>
      <p:ext uri="{BB962C8B-B14F-4D97-AF65-F5344CB8AC3E}">
        <p14:creationId xmlns:p14="http://schemas.microsoft.com/office/powerpoint/2010/main" val="2996083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PE" dirty="0" err="1" smtClean="0"/>
              <a:t>Table</a:t>
            </a:r>
            <a:r>
              <a:rPr lang="es-PE" dirty="0" smtClean="0"/>
              <a:t> Top </a:t>
            </a:r>
            <a:r>
              <a:rPr lang="es-PE" dirty="0" err="1" smtClean="0"/>
              <a:t>exercise</a:t>
            </a:r>
            <a:r>
              <a:rPr lang="es-PE" dirty="0" smtClean="0"/>
              <a:t>: </a:t>
            </a:r>
            <a:r>
              <a:rPr lang="en-US" dirty="0" smtClean="0"/>
              <a:t>A review of the processes and procedures that would be used in a real disaster. Used early in the exercise program to detect issues that may interfere with the conducting of a realistic simulation</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34</a:t>
            </a:fld>
            <a:endParaRPr lang="id-ID"/>
          </a:p>
        </p:txBody>
      </p:sp>
    </p:spTree>
    <p:extLst>
      <p:ext uri="{BB962C8B-B14F-4D97-AF65-F5344CB8AC3E}">
        <p14:creationId xmlns:p14="http://schemas.microsoft.com/office/powerpoint/2010/main" val="2095439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Documentación del SMS — Elemento 1.5 (ii)</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b="1" dirty="0" smtClean="0"/>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lang="es-PE" dirty="0" smtClean="0"/>
              <a:t>Crear un sistema de documentación de SMS para </a:t>
            </a:r>
            <a:r>
              <a:rPr lang="es-PE" b="1" dirty="0" smtClean="0"/>
              <a:t>describir, guardar, recuperar y archivar toda la información y los registros </a:t>
            </a:r>
            <a:r>
              <a:rPr lang="es-PE" dirty="0" smtClean="0"/>
              <a:t>relacionados con SMS 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lang="es-PE" dirty="0" smtClean="0"/>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lang="es-PE" dirty="0" smtClean="0"/>
              <a:t>desarrollar un documento de SMS que sea un </a:t>
            </a:r>
            <a:r>
              <a:rPr lang="es-PE" b="1" dirty="0" smtClean="0"/>
              <a:t>manual independiente o una sección distinta dentro de un manual institucional </a:t>
            </a:r>
            <a:r>
              <a:rPr lang="es-PE" dirty="0" smtClean="0"/>
              <a:t>controlado existente (véase el Apéndice 4 para una guía sobre el desarrollo de un manual de SMS);</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lang="es-PE" dirty="0" smtClean="0"/>
              <a:t>establecer un sistema de </a:t>
            </a:r>
            <a:r>
              <a:rPr lang="es-PE" b="1" dirty="0" smtClean="0"/>
              <a:t>archivo de SMS para recopilar y mantener los registros actuales</a:t>
            </a:r>
            <a:r>
              <a:rPr lang="es-PE" dirty="0" smtClean="0"/>
              <a:t> en relación con los procesos de SMS constantes de la organización;</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lang="es-PE" b="1" dirty="0" smtClean="0"/>
              <a:t>mantener registros para proporcionar una referencia histórica</a:t>
            </a:r>
            <a:r>
              <a:rPr lang="es-PE" dirty="0" smtClean="0"/>
              <a:t>, así como también, el </a:t>
            </a:r>
            <a:r>
              <a:rPr lang="es-PE" u="sng" dirty="0" smtClean="0"/>
              <a:t>estado actual de todos los procesos</a:t>
            </a:r>
            <a:r>
              <a:rPr lang="es-PE" dirty="0" smtClean="0"/>
              <a:t> de SMS, como por ejemplo: un registro de peligros; un índice de evaluaciones de seguridad operacional completadas; registros de capacitación de SMS/seguridad operacional; los SPI actuales y los objetivos de seguridad operacional asociados; informes de auditoría interna de SMS; actas de la reunión del comité de SMS/seguridad operacional y el plan de implementación de SMS;</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lang="es-PE" b="1" dirty="0" smtClean="0"/>
              <a:t>mantener registros que servirán como evidencia </a:t>
            </a:r>
            <a:r>
              <a:rPr lang="es-PE" dirty="0" smtClean="0"/>
              <a:t>de la operación de SMS y las actividades durante la evaluación o auditoría internas o externas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i="1" dirty="0" smtClean="0"/>
              <a:t>Guía general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i="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5.3.36 La documentación de SMS debe incluir un documento de descripción (exposición) de alto nivel, que </a:t>
            </a:r>
            <a:r>
              <a:rPr lang="es-PE" b="1" dirty="0" smtClean="0"/>
              <a:t>describa al SMS de la organización </a:t>
            </a:r>
            <a:r>
              <a:rPr lang="es-PE" dirty="0" smtClean="0"/>
              <a:t>de acuerdo con sus componentes y elementos. Tal documento </a:t>
            </a:r>
            <a:r>
              <a:rPr lang="es-PE" b="1" dirty="0" smtClean="0"/>
              <a:t>facilita la administración, la comunicación y el mantenimiento internos </a:t>
            </a:r>
            <a:r>
              <a:rPr lang="es-PE" dirty="0" smtClean="0"/>
              <a:t>del SMS de la organización. Al mismo tiempo, sirve como la comunicación (</a:t>
            </a:r>
            <a:r>
              <a:rPr lang="es-PE" b="1" dirty="0" smtClean="0"/>
              <a:t>declaración</a:t>
            </a:r>
            <a:r>
              <a:rPr lang="es-PE" dirty="0" smtClean="0"/>
              <a:t>) de SMS de la organización a la autoridad pertinente (CAA) para propósitos de </a:t>
            </a:r>
            <a:r>
              <a:rPr lang="es-PE" b="1" dirty="0" smtClean="0"/>
              <a:t>aceptación</a:t>
            </a:r>
            <a:r>
              <a:rPr lang="es-PE" dirty="0" smtClean="0"/>
              <a:t>, </a:t>
            </a:r>
            <a:r>
              <a:rPr lang="es-PE" b="1" dirty="0" smtClean="0"/>
              <a:t>evaluación y posterior vigilancia reglamentarias del SMS</a:t>
            </a:r>
            <a:r>
              <a:rPr lang="es-PE" dirty="0" smtClean="0"/>
              <a:t>. Este documento de SMS de alto nivel puede ser un </a:t>
            </a:r>
            <a:r>
              <a:rPr lang="es-PE" b="1" dirty="0" smtClean="0"/>
              <a:t>documento independiente o puede ser una "sección/capítulo del SMS" </a:t>
            </a:r>
            <a:r>
              <a:rPr lang="es-PE" dirty="0" smtClean="0"/>
              <a:t>distinto dentro del documento aprobado por la organización existente (o CAA). Donde los detalles de los procesos de SMS de la organización ya estén abordados en los documentos existentes, </a:t>
            </a:r>
            <a:r>
              <a:rPr lang="es-PE" b="1" dirty="0" smtClean="0"/>
              <a:t>es suficiente contar con referencias cruzadas adecuadas a dichos documentos</a:t>
            </a:r>
            <a:r>
              <a:rPr lang="es-PE" dirty="0" smtClean="0"/>
              <a:t>. Este documento de SMS se deberá mantener actualizado y donde se piense hacer o se han hecho enmiendas importantes, se podría necesitar la concurrencia de CAA, donde sea necesario. En el Apéndice 4 encontrará una guía para la compilación de un documento de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5.3.37 Otro aspecto de la documentación de SMS es la </a:t>
            </a:r>
            <a:r>
              <a:rPr lang="es-PE" b="1" dirty="0" smtClean="0"/>
              <a:t>compilación y el mantenimiento de registros </a:t>
            </a:r>
            <a:r>
              <a:rPr lang="es-PE" dirty="0" smtClean="0"/>
              <a:t>que corroboran la existencia y operación continua del SMS. Tales registros deben organizarse de acuerdo con los </a:t>
            </a:r>
            <a:r>
              <a:rPr lang="es-PE" u="sng" dirty="0" smtClean="0"/>
              <a:t>elementos de SMS respectivos y los procesos asociados</a:t>
            </a:r>
            <a:r>
              <a:rPr lang="es-PE" dirty="0" smtClean="0"/>
              <a:t>. Para ciertos procesos, puede que sea suficiente un sistema de documentación de SMS para incluir copias o muestras de registros mantenidos dentro de otros sistemas de documentación de la organización (como el departamento de registros técnicos y la biblioteca central). Durante la etapa de implementación inicial, la documentación de SMS puede incluir un registro del análisis de brechas y el plan de implementación en etapas.</a:t>
            </a:r>
          </a:p>
          <a:p>
            <a:endParaRPr lang="en-US" dirty="0" smtClean="0"/>
          </a:p>
          <a:p>
            <a:endParaRPr lang="en-US" dirty="0" smtClean="0"/>
          </a:p>
          <a:p>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35</a:t>
            </a:fld>
            <a:endParaRPr lang="id-ID"/>
          </a:p>
        </p:txBody>
      </p:sp>
    </p:spTree>
    <p:extLst>
      <p:ext uri="{BB962C8B-B14F-4D97-AF65-F5344CB8AC3E}">
        <p14:creationId xmlns:p14="http://schemas.microsoft.com/office/powerpoint/2010/main" val="718688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Documentación del SMS — Elemento 1.5 (ii)</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Crear un sistema de documentación de SMS para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describir, guardar, recuperar y archivar toda la información y los registros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relacionados con SMS 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desarrollar un documento de SMS que sea un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manual independiente o una sección distinta dentro de un manual institucional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controlado existente (véase el Apéndice 4 para una guía sobre el desarrollo de un manual de SMS);</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establecer un sistema de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archivo de SMS para recopilar y mantener los registros actuales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en relación con los procesos de SMS constantes de la organización;</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mantener registros para proporcionar una referencia histórica</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así como también, el </a:t>
            </a:r>
            <a:r>
              <a:rPr kumimoji="0" lang="es-PE" sz="1200" b="0" i="0" u="sng" strike="noStrike" kern="1200" cap="none" spc="0" normalizeH="0" baseline="0" noProof="0" dirty="0" smtClean="0">
                <a:ln>
                  <a:noFill/>
                </a:ln>
                <a:solidFill>
                  <a:prstClr val="black"/>
                </a:solidFill>
                <a:effectLst/>
                <a:uLnTx/>
                <a:uFillTx/>
                <a:latin typeface="+mn-lt"/>
                <a:ea typeface="+mn-ea"/>
                <a:cs typeface="+mn-cs"/>
              </a:rPr>
              <a:t>estado actual de todos los procesos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SMS, como por ejemplo: un registro de peligros; un índice de evaluaciones de seguridad operacional completadas; registros de capacitación de SMS/seguridad operacional; los SPI actuales y los objetivos de seguridad operacional asociados; informes de auditoría interna de SMS; actas de la reunión del comité de SMS/seguridad operacional y el plan de implementación de SMS;</a:t>
            </a:r>
          </a:p>
          <a:p>
            <a:pPr marL="685800" marR="0" lvl="1" indent="-228600" algn="just" defTabSz="457200" rtl="0" eaLnBrk="1" fontAlgn="auto" latinLnBrk="0" hangingPunct="1">
              <a:lnSpc>
                <a:spcPct val="100000"/>
              </a:lnSpc>
              <a:spcBef>
                <a:spcPts val="0"/>
              </a:spcBef>
              <a:spcAft>
                <a:spcPts val="0"/>
              </a:spcAft>
              <a:buClrTx/>
              <a:buSzTx/>
              <a:buFontTx/>
              <a:buAutoNum type="arabi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mantener registros que servirán como evidencia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operación de SMS y las actividades durante la evaluación o auditoría internas o externas del SMS.</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36</a:t>
            </a:fld>
            <a:endParaRPr lang="id-ID"/>
          </a:p>
        </p:txBody>
      </p:sp>
    </p:spTree>
    <p:extLst>
      <p:ext uri="{BB962C8B-B14F-4D97-AF65-F5344CB8AC3E}">
        <p14:creationId xmlns:p14="http://schemas.microsoft.com/office/powerpoint/2010/main" val="3809322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4TA. </a:t>
            </a:r>
            <a:r>
              <a:rPr lang="en-US" b="1" dirty="0" err="1" smtClean="0"/>
              <a:t>Edición</a:t>
            </a:r>
            <a:endParaRPr lang="en-US" b="1" dirty="0" smtClean="0"/>
          </a:p>
          <a:p>
            <a:endParaRPr lang="es-PE" b="1" dirty="0" smtClean="0"/>
          </a:p>
          <a:p>
            <a:r>
              <a:rPr lang="es-PE" b="1" dirty="0" smtClean="0"/>
              <a:t>9.3.8	Documentación del SMS</a:t>
            </a:r>
          </a:p>
          <a:p>
            <a:endParaRPr lang="es-PE" b="1" dirty="0" smtClean="0"/>
          </a:p>
          <a:p>
            <a:r>
              <a:rPr lang="es-PE" dirty="0" smtClean="0"/>
              <a:t>9.3.8.1	El manual de SMS también sirve como una herramienta de comunicación de seguridad operacional primaria entre el proveedor del servicio y las partes interesadas clave en seguridad operacional (por ejemplo, la CAA con el propósito de la aceptación reglamentaria, la evaluación y el seguimiento posterior del SMS). El manual de SMS puede ser un documento independiente, o puede estar integrado con otros documentos organizacionales (o documentación) mantenidos por el proveedor del servicio. Cuando ya se abordan los detalles de los procesos de SMS de la organización en los documentos existentes, basta con referencias cruzadas apropiadas a dichos documentos. Este documento SMS deberá mantenerse actualizado. Como manual controlado, es posible que se requiera un acuerdo con la CAA antes de realizar modificaciones significativas.</a:t>
            </a:r>
          </a:p>
          <a:p>
            <a:endParaRPr lang="es-PE" dirty="0" smtClean="0"/>
          </a:p>
          <a:p>
            <a:r>
              <a:rPr lang="es-PE" dirty="0" smtClean="0"/>
              <a:t>9.3.8.2	El manual de SMS debe incluir una descripción detallada de las políticas, procesos y procedimientos del proveedor del servicio, que incluyen:</a:t>
            </a:r>
          </a:p>
          <a:p>
            <a:pPr marL="228600" indent="-228600">
              <a:buAutoNum type="alphaLcParenR"/>
            </a:pPr>
            <a:r>
              <a:rPr lang="es-PE" dirty="0" smtClean="0"/>
              <a:t>política y objetivos de seguridad de seguridad operacional;</a:t>
            </a:r>
          </a:p>
          <a:p>
            <a:pPr marL="228600" indent="-228600">
              <a:buAutoNum type="alphaLcParenR"/>
            </a:pPr>
            <a:r>
              <a:rPr lang="es-PE" dirty="0" smtClean="0"/>
              <a:t>referencia a cualquier requisito de SMS reglamentario aplicable;</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descripción del sistema;</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rendición de cuentas de seguridad operacional y personal de clave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del sistema de notificación de seguridad operacional voluntaria y obligatoria;</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 identificación de riesgos y evaluación de riesgos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investigación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para establecer y monitorear indicadores de rendimiento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 capacitación y comunicación de SMS;</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 comunicación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auditoría interna;</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gestión del cambio;</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gestión de documentación de SMS; y</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cuando </a:t>
            </a:r>
            <a:r>
              <a:rPr lang="es-PE" dirty="0" smtClean="0"/>
              <a:t>corresponda, coordinación de la planificación de respuesta ante emergencias.</a:t>
            </a:r>
          </a:p>
          <a:p>
            <a:pPr marL="228600" indent="-228600" algn="l" defTabSz="914400" rtl="0" eaLnBrk="1" latinLnBrk="0" hangingPunct="1">
              <a:buAutoNum type="alphaLcParenR"/>
            </a:pPr>
            <a:endParaRPr lang="es-PE" dirty="0" smtClean="0"/>
          </a:p>
          <a:p>
            <a:r>
              <a:rPr lang="es-PE" dirty="0" smtClean="0"/>
              <a:t>9.3.8.3	La documentación de SMS también incluye la compilación y el mantenimiento de los registros operativos que corroboran la existencia y el funcionamiento continuo del SMS. Los registros operativos son los resultados de los procesos y procedimientos de SMS, como el SRM y las actividades de seguridad operacional. Los registros operacionales de SMS deben almacenarse y mantenerse de acuerdo con los períodos de retención existentes. Los registros operativos típicos de SMS deberían incluir:</a:t>
            </a:r>
          </a:p>
          <a:p>
            <a:endParaRPr lang="es-PE" dirty="0" smtClean="0"/>
          </a:p>
          <a:p>
            <a:pPr marL="228600" indent="-228600">
              <a:buAutoNum type="alphaLcParenR"/>
            </a:pPr>
            <a:r>
              <a:rPr lang="es-PE" dirty="0" smtClean="0"/>
              <a:t>registro de peligros y notificaciones de peligros / seguridad operacional;</a:t>
            </a:r>
          </a:p>
          <a:p>
            <a:pPr marL="228600" indent="-228600">
              <a:buAutoNum type="alphaLcParenR"/>
            </a:pPr>
            <a:r>
              <a:rPr lang="es-PE" dirty="0" smtClean="0"/>
              <a:t>SPI y gráficos relacionados;</a:t>
            </a:r>
          </a:p>
          <a:p>
            <a:pPr marL="228600" indent="-228600">
              <a:buAutoNum type="alphaLcParenR"/>
            </a:pPr>
            <a:r>
              <a:rPr lang="es-PE" dirty="0" smtClean="0"/>
              <a:t>registro de evaluaciones de riesgos de seguridad operacional completados;</a:t>
            </a:r>
          </a:p>
          <a:p>
            <a:pPr marL="228600" indent="-228600">
              <a:buAutoNum type="alphaLcParenR"/>
            </a:pPr>
            <a:r>
              <a:rPr lang="es-PE" dirty="0" smtClean="0"/>
              <a:t>revisión interna del SMS o registros de auditoría;</a:t>
            </a:r>
          </a:p>
          <a:p>
            <a:pPr marL="228600" indent="-228600">
              <a:buAutoNum type="alphaLcParenR"/>
            </a:pPr>
            <a:r>
              <a:rPr lang="es-PE" dirty="0" smtClean="0"/>
              <a:t>registros de auditoría interna;</a:t>
            </a:r>
          </a:p>
          <a:p>
            <a:pPr marL="228600" indent="-228600">
              <a:buAutoNum type="alphaLcParenR"/>
            </a:pPr>
            <a:r>
              <a:rPr lang="es-PE" dirty="0" smtClean="0"/>
              <a:t>registros de SMS / registros de capacitación de seguridad operacional;</a:t>
            </a:r>
          </a:p>
          <a:p>
            <a:pPr marL="228600" indent="-228600">
              <a:buAutoNum type="alphaLcParenR"/>
            </a:pPr>
            <a:r>
              <a:rPr lang="es-PE" dirty="0" smtClean="0"/>
              <a:t>minutas de reuniones del comité de seguridad operacional / SMS;</a:t>
            </a:r>
          </a:p>
          <a:p>
            <a:pPr marL="228600" indent="-228600">
              <a:buAutoNum type="alphaLcParenR"/>
            </a:pPr>
            <a:r>
              <a:rPr lang="es-PE" dirty="0" smtClean="0"/>
              <a:t>plan de implementación de SMS (durante la implementación inicial); y</a:t>
            </a:r>
          </a:p>
          <a:p>
            <a:pPr marL="228600" indent="-228600">
              <a:buAutoNum type="alphaLcParenR"/>
            </a:pPr>
            <a:r>
              <a:rPr lang="es-PE" dirty="0" smtClean="0"/>
              <a:t>análisis de brechas para apoyar el plan de implementación.</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37</a:t>
            </a:fld>
            <a:endParaRPr lang="id-ID"/>
          </a:p>
        </p:txBody>
      </p:sp>
    </p:spTree>
    <p:extLst>
      <p:ext uri="{BB962C8B-B14F-4D97-AF65-F5344CB8AC3E}">
        <p14:creationId xmlns:p14="http://schemas.microsoft.com/office/powerpoint/2010/main" val="1131235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4TA. </a:t>
            </a:r>
            <a:r>
              <a:rPr lang="en-US" b="1" dirty="0" err="1" smtClean="0"/>
              <a:t>Edición</a:t>
            </a:r>
            <a:endParaRPr lang="en-US" b="1" dirty="0" smtClean="0"/>
          </a:p>
          <a:p>
            <a:endParaRPr lang="es-PE" b="1" dirty="0" smtClean="0"/>
          </a:p>
          <a:p>
            <a:r>
              <a:rPr lang="es-PE" b="1" dirty="0" smtClean="0"/>
              <a:t>9.3.8	Documentación del SMS</a:t>
            </a:r>
          </a:p>
          <a:p>
            <a:endParaRPr lang="es-PE" b="1" dirty="0" smtClean="0"/>
          </a:p>
          <a:p>
            <a:r>
              <a:rPr lang="es-PE" dirty="0" smtClean="0"/>
              <a:t>9.3.8.2	El manual de SMS debe incluir una descripción detallada de las políticas, procesos y procedimientos del proveedor del servicio, que incluyen:</a:t>
            </a:r>
          </a:p>
          <a:p>
            <a:pPr marL="228600" indent="-228600">
              <a:buAutoNum type="alphaLcParenR"/>
            </a:pPr>
            <a:r>
              <a:rPr lang="es-PE" dirty="0" smtClean="0"/>
              <a:t>política y objetivos de seguridad de seguridad operacional;</a:t>
            </a:r>
          </a:p>
          <a:p>
            <a:pPr marL="228600" indent="-228600">
              <a:buAutoNum type="alphaLcParenR"/>
            </a:pPr>
            <a:r>
              <a:rPr lang="es-PE" dirty="0" smtClean="0"/>
              <a:t>referencia a cualquier requisito de SMS reglamentario aplicable;</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descripción del sistema;</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rendición de cuentas de seguridad operacional y personal de clave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del sistema de notificación de seguridad operacional voluntaria y obligatoria;</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 identificación de riesgos y evaluación de riesgos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investigación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para establecer y monitorear indicadores de rendimiento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 capacitación y comunicación de SMS;</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procesos y procedimientos de comunicación de seguridad operacional;</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auditoría interna;</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gestión del cambio;</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procedimientos de gestión de documentación de SMS; y</a:t>
            </a:r>
          </a:p>
          <a:p>
            <a:pPr marL="228600" indent="-228600" algn="l" defTabSz="914400" rtl="0" eaLnBrk="1" latinLnBrk="0" hangingPunct="1">
              <a:buAutoNum type="alphaLcParenR"/>
            </a:pPr>
            <a:r>
              <a:rPr lang="es-PE" sz="1200" kern="1200" dirty="0" smtClean="0">
                <a:solidFill>
                  <a:schemeClr val="tx1"/>
                </a:solidFill>
                <a:latin typeface="+mn-lt"/>
                <a:ea typeface="+mn-ea"/>
                <a:cs typeface="+mn-cs"/>
              </a:rPr>
              <a:t>cuando </a:t>
            </a:r>
            <a:r>
              <a:rPr lang="es-PE" dirty="0" smtClean="0"/>
              <a:t>corresponda, coordinación de la planificación de respuesta ante emergencias.</a:t>
            </a:r>
          </a:p>
          <a:p>
            <a:pPr marL="228600" indent="-228600" algn="l" defTabSz="914400" rtl="0" eaLnBrk="1" latinLnBrk="0" hangingPunct="1">
              <a:buAutoNum type="alphaLcParenR"/>
            </a:pPr>
            <a:endParaRPr lang="es-PE" dirty="0" smtClean="0"/>
          </a:p>
        </p:txBody>
      </p:sp>
      <p:sp>
        <p:nvSpPr>
          <p:cNvPr id="4" name="Slide Number Placeholder 3"/>
          <p:cNvSpPr>
            <a:spLocks noGrp="1"/>
          </p:cNvSpPr>
          <p:nvPr>
            <p:ph type="sldNum" sz="quarter" idx="10"/>
          </p:nvPr>
        </p:nvSpPr>
        <p:spPr/>
        <p:txBody>
          <a:bodyPr/>
          <a:lstStyle/>
          <a:p>
            <a:fld id="{AD02ABD7-284B-4AEE-9AD5-F0CEBFB0821A}" type="slidenum">
              <a:rPr lang="id-ID" smtClean="0"/>
              <a:t>38</a:t>
            </a:fld>
            <a:endParaRPr lang="id-ID"/>
          </a:p>
        </p:txBody>
      </p:sp>
    </p:spTree>
    <p:extLst>
      <p:ext uri="{BB962C8B-B14F-4D97-AF65-F5344CB8AC3E}">
        <p14:creationId xmlns:p14="http://schemas.microsoft.com/office/powerpoint/2010/main" val="3618161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4TA. </a:t>
            </a:r>
            <a:r>
              <a:rPr lang="en-US" b="1" dirty="0" err="1" smtClean="0"/>
              <a:t>Edición</a:t>
            </a:r>
            <a:endParaRPr lang="en-US" b="1" dirty="0" smtClean="0"/>
          </a:p>
          <a:p>
            <a:r>
              <a:rPr lang="es-PE" b="1" dirty="0" smtClean="0"/>
              <a:t>9.3.8	Documentación del SMS</a:t>
            </a:r>
          </a:p>
          <a:p>
            <a:endParaRPr lang="es-PE" b="1" dirty="0" smtClean="0"/>
          </a:p>
          <a:p>
            <a:r>
              <a:rPr lang="es-PE" dirty="0" smtClean="0"/>
              <a:t>9.3.8.3	La documentación de SMS también incluye la compilación y el mantenimiento de los registros operativos que corroboran la existencia y el funcionamiento continuo del SMS. Los registros operativos son los resultados de los procesos y procedimientos de SMS, como el SRM y las actividades de seguridad operacional. Los registros operacionales de SMS deben almacenarse y mantenerse de acuerdo con los períodos de retención existentes. Los registros operativos típicos de SMS deberían incluir:</a:t>
            </a:r>
          </a:p>
          <a:p>
            <a:endParaRPr lang="es-PE" dirty="0" smtClean="0"/>
          </a:p>
          <a:p>
            <a:pPr marL="228600" indent="-228600">
              <a:buAutoNum type="alphaLcParenR"/>
            </a:pPr>
            <a:r>
              <a:rPr lang="es-PE" dirty="0" smtClean="0"/>
              <a:t>registro de peligros y notificaciones de peligros / seguridad operacional;</a:t>
            </a:r>
          </a:p>
          <a:p>
            <a:pPr marL="228600" indent="-228600">
              <a:buAutoNum type="alphaLcParenR"/>
            </a:pPr>
            <a:r>
              <a:rPr lang="es-PE" dirty="0" smtClean="0"/>
              <a:t>SPI y gráficos relacionados;</a:t>
            </a:r>
          </a:p>
          <a:p>
            <a:pPr marL="228600" indent="-228600">
              <a:buAutoNum type="alphaLcParenR"/>
            </a:pPr>
            <a:r>
              <a:rPr lang="es-PE" dirty="0" smtClean="0"/>
              <a:t>registro de evaluaciones de riesgos de seguridad operacional completados;</a:t>
            </a:r>
          </a:p>
          <a:p>
            <a:pPr marL="228600" indent="-228600">
              <a:buAutoNum type="alphaLcParenR"/>
            </a:pPr>
            <a:r>
              <a:rPr lang="es-PE" dirty="0" smtClean="0"/>
              <a:t>revisión interna del SMS o registros de auditoría;</a:t>
            </a:r>
          </a:p>
          <a:p>
            <a:pPr marL="228600" indent="-228600">
              <a:buAutoNum type="alphaLcParenR"/>
            </a:pPr>
            <a:r>
              <a:rPr lang="es-PE" dirty="0" smtClean="0"/>
              <a:t>registros de auditoría interna;</a:t>
            </a:r>
          </a:p>
          <a:p>
            <a:pPr marL="228600" indent="-228600">
              <a:buAutoNum type="alphaLcParenR"/>
            </a:pPr>
            <a:r>
              <a:rPr lang="es-PE" dirty="0" smtClean="0"/>
              <a:t>registros de SMS / registros de capacitación de seguridad operacional;</a:t>
            </a:r>
          </a:p>
          <a:p>
            <a:pPr marL="228600" indent="-228600">
              <a:buAutoNum type="alphaLcParenR"/>
            </a:pPr>
            <a:r>
              <a:rPr lang="es-PE" dirty="0" smtClean="0"/>
              <a:t>minutas de reuniones del comité de seguridad operacional / SMS;</a:t>
            </a:r>
          </a:p>
          <a:p>
            <a:pPr marL="228600" indent="-228600">
              <a:buAutoNum type="alphaLcParenR"/>
            </a:pPr>
            <a:r>
              <a:rPr lang="es-PE" dirty="0" smtClean="0"/>
              <a:t>plan de implementación de SMS (durante la implementación inicial); y</a:t>
            </a:r>
          </a:p>
          <a:p>
            <a:pPr marL="228600" indent="-228600">
              <a:buAutoNum type="alphaLcParenR"/>
            </a:pPr>
            <a:r>
              <a:rPr lang="es-PE" dirty="0" smtClean="0"/>
              <a:t>análisis de brechas para apoyar el plan de implementación.</a:t>
            </a:r>
          </a:p>
          <a:p>
            <a:endParaRPr lang="es-PE" dirty="0" smtClean="0"/>
          </a:p>
          <a:p>
            <a:endParaRPr lang="es-PE" b="1" dirty="0" smtClean="0"/>
          </a:p>
        </p:txBody>
      </p:sp>
      <p:sp>
        <p:nvSpPr>
          <p:cNvPr id="4" name="Slide Number Placeholder 3"/>
          <p:cNvSpPr>
            <a:spLocks noGrp="1"/>
          </p:cNvSpPr>
          <p:nvPr>
            <p:ph type="sldNum" sz="quarter" idx="10"/>
          </p:nvPr>
        </p:nvSpPr>
        <p:spPr/>
        <p:txBody>
          <a:bodyPr/>
          <a:lstStyle/>
          <a:p>
            <a:fld id="{AD02ABD7-284B-4AEE-9AD5-F0CEBFB0821A}" type="slidenum">
              <a:rPr lang="id-ID" smtClean="0"/>
              <a:t>39</a:t>
            </a:fld>
            <a:endParaRPr lang="id-ID"/>
          </a:p>
        </p:txBody>
      </p:sp>
    </p:spTree>
    <p:extLst>
      <p:ext uri="{BB962C8B-B14F-4D97-AF65-F5344CB8AC3E}">
        <p14:creationId xmlns:p14="http://schemas.microsoft.com/office/powerpoint/2010/main" val="902691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ES" sz="1300" b="1" i="0" u="sng" strike="noStrike" kern="1200" cap="none" spc="0" normalizeH="0" baseline="0" noProof="0" dirty="0" smtClean="0">
                <a:ln>
                  <a:noFill/>
                </a:ln>
                <a:solidFill>
                  <a:prstClr val="black"/>
                </a:solidFill>
                <a:effectLst/>
                <a:uLnTx/>
                <a:uFillTx/>
                <a:latin typeface="Arial"/>
                <a:ea typeface="Times New Roman"/>
                <a:cs typeface="+mn-cs"/>
              </a:rPr>
              <a:t>Fase 2 </a:t>
            </a:r>
            <a:r>
              <a:rPr kumimoji="0" lang="es-ES" sz="1300" b="0" i="0" u="sng" strike="noStrike" kern="1200" cap="none" spc="0" normalizeH="0" baseline="0" noProof="0" dirty="0" smtClean="0">
                <a:ln>
                  <a:noFill/>
                </a:ln>
                <a:solidFill>
                  <a:prstClr val="black"/>
                </a:solidFill>
                <a:effectLst/>
                <a:uLnTx/>
                <a:uFillTx/>
                <a:latin typeface="Arial"/>
                <a:ea typeface="Times New Roman"/>
                <a:cs typeface="+mn-cs"/>
              </a:rPr>
              <a:t>(Ver Párrafo</a:t>
            </a:r>
            <a:r>
              <a:rPr kumimoji="0" lang="es-ES" sz="1300" b="0" i="0" u="sng" strike="noStrike" kern="1200" cap="none" spc="0" normalizeH="0" baseline="0" noProof="0" dirty="0" smtClean="0">
                <a:ln>
                  <a:noFill/>
                </a:ln>
                <a:solidFill>
                  <a:srgbClr val="0000FF"/>
                </a:solidFill>
                <a:effectLst/>
                <a:uLnTx/>
                <a:uFillTx/>
                <a:latin typeface="Arial"/>
                <a:ea typeface="Times New Roman"/>
                <a:cs typeface="+mn-cs"/>
              </a:rPr>
              <a:t> </a:t>
            </a:r>
            <a:r>
              <a:rPr kumimoji="0" lang="es-ES" sz="1300" b="0" i="0" u="sng" strike="noStrike" kern="1200" cap="none" spc="0" normalizeH="0" baseline="0" noProof="0" dirty="0" smtClean="0">
                <a:ln>
                  <a:noFill/>
                </a:ln>
                <a:solidFill>
                  <a:prstClr val="black"/>
                </a:solidFill>
                <a:effectLst/>
                <a:uLnTx/>
                <a:uFillTx/>
                <a:latin typeface="Arial"/>
                <a:ea typeface="Times New Roman"/>
                <a:cs typeface="+mn-cs"/>
              </a:rPr>
              <a:t>145.225(b)(2) del LAR 145)</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8741" marR="0" lvl="0" indent="0" algn="ctr" defTabSz="457200" rtl="0" eaLnBrk="1" fontAlgn="auto" latinLnBrk="0" hangingPunct="1">
              <a:lnSpc>
                <a:spcPct val="115000"/>
              </a:lnSpc>
              <a:spcBef>
                <a:spcPts val="0"/>
              </a:spcBef>
              <a:spcAft>
                <a:spcPts val="0"/>
              </a:spcAft>
              <a:buClrTx/>
              <a:buSzTx/>
              <a:buFontTx/>
              <a:buNone/>
              <a:tabLst/>
              <a:defRPr/>
            </a:pPr>
            <a:r>
              <a:rPr kumimoji="0" lang="es-ES" sz="1300" b="1" i="0" u="none" strike="noStrike" kern="1200" cap="none" spc="0" normalizeH="0" baseline="0" noProof="0" dirty="0" smtClean="0">
                <a:ln>
                  <a:noFill/>
                </a:ln>
                <a:solidFill>
                  <a:prstClr val="black"/>
                </a:solidFill>
                <a:effectLst/>
                <a:uLnTx/>
                <a:uFillTx/>
                <a:latin typeface="Arial"/>
                <a:ea typeface="Calibri"/>
                <a:cs typeface="Times New Roman"/>
              </a:rPr>
              <a:t>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En  el proceso de implementación de la Fase 2 del SMS, la OMA requiere un continuo cumplimiento obligatorio con aquellas actividades iniciadas en la Fase 1, como son: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1.5 El cumplimiento del plan de implementación del SMS definido;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4.1 La ejecución de la capacitación, conforme al plan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4.2 La comunicación de la seguridad conforme al plan de difusión</a:t>
            </a:r>
          </a:p>
          <a:p>
            <a:pPr marL="349394" marR="0" lvl="0" indent="-349394" algn="just" defTabSz="457200" rtl="0" eaLnBrk="1" fontAlgn="auto" latinLnBrk="0" hangingPunct="1">
              <a:lnSpc>
                <a:spcPct val="100000"/>
              </a:lnSpc>
              <a:spcBef>
                <a:spcPts val="0"/>
              </a:spcBef>
              <a:spcAft>
                <a:spcPts val="611"/>
              </a:spcAft>
              <a:buClrTx/>
              <a:buSzTx/>
              <a:buFont typeface="+mj-lt"/>
              <a:buAutoNum type="roman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2"/>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También en esta fase deberá incorporar el cumplimiento parcial o total de los siguiente elementos del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1.1 	Compromiso y responsabilidad de la gestión (ii);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1.2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Responsabilidades de la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1.4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Coordinación de la planificación de respuesta ante emergencias (ERP);</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1.5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Documentación del SMS (ii);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9972"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9972"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estos procesos fundamentales de gestión de la seguridad operacional en la OMA y la corrección de los procesos existentes, la OMA debe consolidar su preparación para enfrentar los desafíos de incorporar el SMS a su funcionamiento.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El primer requisito reglamentario a incorporar en esta Fase 2, es la ampliación al Elemento </a:t>
            </a:r>
            <a:r>
              <a:rPr kumimoji="0" lang="es-ES" sz="1300" b="1" i="0" u="none" strike="noStrike" kern="1200" cap="none" spc="0" normalizeH="0" baseline="0" noProof="0" dirty="0" smtClean="0">
                <a:ln>
                  <a:noFill/>
                </a:ln>
                <a:solidFill>
                  <a:prstClr val="black"/>
                </a:solidFill>
                <a:effectLst/>
                <a:uLnTx/>
                <a:uFillTx/>
                <a:latin typeface="Arial"/>
                <a:ea typeface="Times New Roman"/>
                <a:cs typeface="+mn-cs"/>
              </a:rPr>
              <a:t>1.1</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 sz="1300" b="1" i="0" u="none" strike="noStrike" kern="1200" cap="none" spc="0" normalizeH="0" baseline="0" noProof="0" dirty="0" smtClean="0">
                <a:ln>
                  <a:noFill/>
                </a:ln>
                <a:solidFill>
                  <a:prstClr val="black"/>
                </a:solidFill>
                <a:effectLst/>
                <a:uLnTx/>
                <a:uFillTx/>
                <a:latin typeface="Arial"/>
                <a:ea typeface="Times New Roman"/>
                <a:cs typeface="+mn-cs"/>
              </a:rPr>
              <a:t>compromiso y responsabilidad de la gestión</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en la OMA (ii),  relativo al desarrollo de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política de seguridad operacional</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y 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objetivos de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para el SMS.</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desarrollo de la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política de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1.1 (ii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 la OMA deberá considerar como mínimo, a parte de su contenido: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exista una metodología que asegure su total difusión en toda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se encuentre firmada por el gerente responsable de la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su difusión sea efectuada con el apoyo evidente y real de este gerente responsable;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se garantice que esta política se mantenga oportuna y adecuada en el tiempo, mediante un programa de revisiones.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normas de rendimiento en materia de seguridad operacional, la OMA podrá cumplir con establecer los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objetivos de seguridad operacional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requeridos como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1.1 (ii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 del SMS. Estos objetivos del SMS deben ser desarrollados en base a indicadores de rendimiento, niveles de objetivos, alertas de rendimiento y planes de acción.</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También como parte del compromiso y la responsabilidad de gestión en esta fase será requisito que se establezcan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procedimientos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para que las organizaciones logísticas de la OMA puedan establecer, desarrollar y escribir requisitos de SMS para los subcontratistas tanto en los contratos y como en los documentos de licitación.</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Para dar cumplimiento al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1.2(ii) de responsabilidades de la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la OMA deberá:</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la totalidad de responsabilidades, en materia de seguridad operacional, que deberán cumplir los departamentos o secciones de la organización, según corresponda. Documentar estas responsabilidades y comunicarlas en la organización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un mecanismo o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comité de coordinación de la seguridad operacional/SMS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según sea requerido, definiendo en forma clara sus funciones y a un ejecutivo  como responsable  de este comité  de coordinación;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Definir el </a:t>
            </a:r>
            <a:r>
              <a:rPr kumimoji="0" lang="es-ES_tradnl" sz="1300" b="1" i="0" u="sng" strike="noStrike" kern="1200" cap="none" spc="0" normalizeH="0" baseline="0" noProof="0" dirty="0" smtClean="0">
                <a:ln>
                  <a:noFill/>
                </a:ln>
                <a:solidFill>
                  <a:prstClr val="black"/>
                </a:solidFill>
                <a:effectLst/>
                <a:uLnTx/>
                <a:uFillTx/>
                <a:latin typeface="Arial"/>
                <a:ea typeface="Times New Roman"/>
                <a:cs typeface="+mn-cs"/>
              </a:rPr>
              <a:t>grupo de acción de seguridad operacional (SAG)</a:t>
            </a:r>
            <a:r>
              <a:rPr kumimoji="0" lang="es-ES_tradnl" sz="1300" b="0" i="0" u="sng"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(c))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 la OMA, estableciendo las funciones que deberá cumplir;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Definir y documentar un programa o calendario de reuniones entre el comité de coordinación de seguridad operacional/SMS, el SAG y la oficina de servicios de seguridad operacional para su trabajo conjunto o de reuniones de coordinación, según sea necesario</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 (Elemento 1.2 (b))</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líneas de comunicación entre la oficina de servicios de seguridad operacional, el ejecutivo responsable del SMS, el SAG y el comité de coordinación de la seguridad operacional/SMS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(b))</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8"/>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El cumplimiento del requisito establecido por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1.4 (a))  de coordinación de la planificación de respuesta ante emergencias,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estará directamente relacionado con el lugar físico donde se encuentre ubicada la OMA, el tipo de habilitación de mantenimiento que posea o este solicitando y a que su participación en una emergencia haya sido requerida por algún explotador de servicios aéreo, según se indicó en la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C.A.145.001</a:t>
            </a:r>
            <a:r>
              <a:rPr kumimoji="0" lang="es-ES_tradnl" sz="1300" b="1" i="0" u="none" strike="noStrike" kern="1200" cap="none" spc="0" normalizeH="0" baseline="0" noProof="0" dirty="0" smtClean="0">
                <a:ln>
                  <a:noFill/>
                </a:ln>
                <a:solidFill>
                  <a:srgbClr val="FF0000"/>
                </a:solidFill>
                <a:effectLst/>
                <a:uLnTx/>
                <a:uFillTx/>
                <a:latin typeface="Arial"/>
                <a:ea typeface="Times New Roman"/>
                <a:cs typeface="+mn-cs"/>
              </a:rPr>
              <a:t>.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caso de ser requerido este ERP por la OMA, se deberán considerar en su confección los siguientes aspectos:</a:t>
            </a:r>
            <a:r>
              <a:rPr kumimoji="0" lang="es-ES_tradnl" sz="1300" b="1" i="0" u="none" strike="noStrike" kern="1200" cap="none" spc="0" normalizeH="0" baseline="0" noProof="0" dirty="0" smtClean="0">
                <a:ln>
                  <a:noFill/>
                </a:ln>
                <a:solidFill>
                  <a:srgbClr val="FF0000"/>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delegación de autoridad y una asignación de responsabilidades en la OMA durante la emergencia;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los procedimientos de coordinación y de ejecución del personal clave  a participar en la emergencia dentro de la OMA, con las otras OMAS o con explotadores de servicios aéreos,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Determinar los procedimientos para retornar a las actividades normales de la OMA, después de la emergencia;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Identificar las entidades externas y los contactos con las que interactuará la OMA durante las situaciones de emergencia, incorporando en el ERP y la documentación de SMS los medios de comunicación y coordinación a emplear;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Evaluar los ERP de las entidades con las cuales participarían en una emergencia.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50619" marR="0" lvl="0" indent="0" algn="just" defTabSz="457200" rtl="0" eaLnBrk="1" fontAlgn="auto" latinLnBrk="0" hangingPunct="1">
              <a:lnSpc>
                <a:spcPct val="100000"/>
              </a:lnSpc>
              <a:spcBef>
                <a:spcPts val="0"/>
              </a:spcBef>
              <a:spcAft>
                <a:spcPts val="611"/>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Apéndice 3 se adjunta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guía detallada sobre ERP</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t>
            </a:r>
          </a:p>
          <a:p>
            <a:pPr marL="550619" marR="0" lvl="0" indent="0" algn="just" defTabSz="457200" rtl="0" eaLnBrk="1" fontAlgn="auto" latinLnBrk="0" hangingPunct="1">
              <a:lnSpc>
                <a:spcPct val="100000"/>
              </a:lnSpc>
              <a:spcBef>
                <a:spcPts val="0"/>
              </a:spcBef>
              <a:spcAft>
                <a:spcPts val="611"/>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El último elemento a incorporar a este proceso de implementación del SMS, en esta Fase 2, corresponde a la documentación del SMS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(Elemento1.5 (ii)).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 actividad iniciará la implementación del soporte documental, de registros y de archivos que sustentará a este sistema en toda su etapa de implementación y en su etapa de funcionamiento y mantención en el tiempo.  </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l"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Para dar inicio al cumplimiento del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1.5(ii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la OMA deberá:</a:t>
            </a:r>
          </a:p>
          <a:p>
            <a:pPr marL="349394" marR="0" lvl="0" indent="-349394" algn="l"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Desarrollar dentro del manual de organización de mantenimiento (MOM) de la OMA o como un documento independiente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MSMS)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todos los procedimientos requeridos por el sistema. En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Apéndice 4</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se adjunta  una guía sobre el desarrollo de un manual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Crear un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sistema documental de 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o incorporar al sistema documental existente en la OMA, con la capacidad para describir, guardar, recuperar y archivar toda la información y los registros relacionados con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Generar un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sistema de archivo de 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o incorporarlo al sistema de archivo de la OMA, que permita la recopilación y mantención de los registros de la implementación, así como referencias históricas y un control permanente de los procesos de SMS, en lo relativo como mínimo a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plan de implementación de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registros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estado actual de todos los procesos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 registro de peligros con sus riesgos asociados;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 índice de evaluaciones de seguridad operacional completadas;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los SPI actuales y los objetivos de seguridad operacional asociados;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informes de auditoría interna y externas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informes voluntarios recibidos;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actas de la reunión del comité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actas de reunión del SAG;</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25605" marR="0" lvl="0" indent="0" algn="just" defTabSz="457200" rtl="0" eaLnBrk="1" fontAlgn="auto" latinLnBrk="0" hangingPunct="1">
              <a:lnSpc>
                <a:spcPct val="100000"/>
              </a:lnSpc>
              <a:spcBef>
                <a:spcPts val="0"/>
              </a:spcBef>
              <a:spcAft>
                <a:spcPts val="611"/>
              </a:spcAft>
              <a:buClrTx/>
              <a:buSzTx/>
              <a:buFontTx/>
              <a:buNone/>
              <a:tabLst/>
              <a:defRPr/>
            </a:pPr>
            <a:endPar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825605" marR="0" lvl="0" indent="0" algn="just" defTabSz="457200" rtl="0" eaLnBrk="1" fontAlgn="auto" latinLnBrk="0" hangingPunct="1">
              <a:lnSpc>
                <a:spcPct val="100000"/>
              </a:lnSpc>
              <a:spcBef>
                <a:spcPts val="0"/>
              </a:spcBef>
              <a:spcAft>
                <a:spcPts val="611"/>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Estos registros deberán ser una evidencia de la operación del SMS y de sus actividades, a ser presentados ante la AAC durante la evaluación de la implementación y en su funcionamiento posterior durante inspecciones  o auditoría internas o externas al SMS</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41</a:t>
            </a:fld>
            <a:endParaRPr lang="id-ID"/>
          </a:p>
        </p:txBody>
      </p:sp>
    </p:spTree>
    <p:extLst>
      <p:ext uri="{BB962C8B-B14F-4D97-AF65-F5344CB8AC3E}">
        <p14:creationId xmlns:p14="http://schemas.microsoft.com/office/powerpoint/2010/main" val="299378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5.5.3 Etapa 2</a:t>
            </a:r>
          </a:p>
          <a:p>
            <a:endParaRPr lang="es-PE" dirty="0" smtClean="0"/>
          </a:p>
          <a:p>
            <a:pPr algn="just"/>
            <a:r>
              <a:rPr lang="es-PE" dirty="0" smtClean="0"/>
              <a:t>El objetivo de la Etapa 2 </a:t>
            </a:r>
            <a:r>
              <a:rPr lang="es-PE" b="1" dirty="0" smtClean="0"/>
              <a:t>es implementar procesos de gestión</a:t>
            </a:r>
            <a:r>
              <a:rPr lang="es-PE" dirty="0" smtClean="0"/>
              <a:t> de seguridad operacional fundamentales, mientras que </a:t>
            </a:r>
            <a:r>
              <a:rPr lang="es-PE" b="1" dirty="0" smtClean="0"/>
              <a:t>al mismo tiempo de corrigen las posibles deficiencias en los procesos de gestión de seguridad </a:t>
            </a:r>
            <a:r>
              <a:rPr lang="es-PE" dirty="0" smtClean="0"/>
              <a:t>operacional existentes. La mayoría de las organizaciones tendrán implementadas ciertas actividades de gestión de seguridad operacional básicas, en diferentes niveles de implementación. Esta </a:t>
            </a:r>
            <a:r>
              <a:rPr lang="es-PE" b="1" dirty="0" smtClean="0"/>
              <a:t>etapa está orientada a consolidar las actividades existentes y desarrollar aquellas que todavía no existen</a:t>
            </a:r>
            <a:r>
              <a:rPr lang="es-PE" dirty="0" smtClean="0"/>
              <a:t>.</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a:t>
            </a:fld>
            <a:endParaRPr lang="id-ID"/>
          </a:p>
        </p:txBody>
      </p:sp>
    </p:spTree>
    <p:extLst>
      <p:ext uri="{BB962C8B-B14F-4D97-AF65-F5344CB8AC3E}">
        <p14:creationId xmlns:p14="http://schemas.microsoft.com/office/powerpoint/2010/main" val="288859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9.3	COMPONENTE 1: POLITICA Y OBJETIVOS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9.3.1	El primer componente del marco del SMS se centra en la creación de un entorno donde la gestión de la seguridad operacional puede ser efectiva. Se basa en una política y objetivos de seguridad operacional que establecen el compromiso de la alta dirección con la seguridad operacional, sus objetivos y la estructura organizacional de apoyo.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9.3.2	El compromiso de la gerencia y el liderazgo en seguridad operacional es clave para la implementación de un SMS eficaz y se afirma a través de la política de seguridad operacional y el establecimiento de objetivos de seguridad operacional. El compromiso de la gerencia con la seguridad operacional se demuestra a través de la toma de decisiones gerenciales y la asignación de recursos; estas decisiones y acciones siempre deben ser coherentes con la política y los objetivos de seguridad operacional para cultivar una cultura de seguridad operacional positiva.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9.3.3	La política de seguridad operacional deberá ser desarrollada y respaldada por la alta gerencia, y debe ser firmada por el ejecutivo responsable. El personal de seguridad clave y, cuando corresponda, los órganos de representación del personal (foros de empleados, sindicatos) deberían ser consultados en el desarrollo de la política y los objetivos de seguridad operacional para promover un sentido de responsabilidad compartida.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6</a:t>
            </a:fld>
            <a:endParaRPr lang="id-ID"/>
          </a:p>
        </p:txBody>
      </p:sp>
    </p:spTree>
    <p:extLst>
      <p:ext uri="{BB962C8B-B14F-4D97-AF65-F5344CB8AC3E}">
        <p14:creationId xmlns:p14="http://schemas.microsoft.com/office/powerpoint/2010/main" val="383155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5.3.11 Luego de haber desarrollado una política de seguridad operacional, la administración superior deberá:</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respaldar visiblemente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política;</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comunicar</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la política a todo el personal correspondiente;</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establecer objetivos de rendimiento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materia de seguridad operacional para el SMS y la organización;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establecer objetivos de seguridad operacional que identifiquen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lo que intenta alcanzar la organización en términos de gestión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 la seguridad operacional.</a:t>
            </a:r>
            <a:endParaRPr lang="es-PE" dirty="0" smtClean="0"/>
          </a:p>
          <a:p>
            <a:endParaRPr lang="en-US" dirty="0" smtClean="0"/>
          </a:p>
          <a:p>
            <a:r>
              <a:rPr lang="es-PE" b="1" dirty="0" smtClean="0"/>
              <a:t>9.3.4	Compromiso y responsabilidad de la gerencia</a:t>
            </a:r>
          </a:p>
          <a:p>
            <a:endParaRPr lang="es-PE" b="1" dirty="0" smtClean="0"/>
          </a:p>
          <a:p>
            <a:r>
              <a:rPr lang="es-PE" b="1" dirty="0" smtClean="0"/>
              <a:t>Política de seguridad operacional</a:t>
            </a:r>
          </a:p>
          <a:p>
            <a:endParaRPr lang="es-PE" b="1" dirty="0" smtClean="0"/>
          </a:p>
          <a:p>
            <a:r>
              <a:rPr lang="es-PE" dirty="0" smtClean="0"/>
              <a:t>9.3.4.1	La política de seguridad operacional deberá ser endosada visiblemente por la alta gerencia y el ejecutivo responsable. El "endoso visible" se refiere a hacer que el apoyo activo de la administración de la política de seguridad sea visible para el resto de la organización. Esto puede hacerse a través de cualquier medio de comunicación y mediante la alineación de las actividades con la política de seguridad operacional.</a:t>
            </a:r>
          </a:p>
          <a:p>
            <a:endParaRPr lang="es-PE" dirty="0" smtClean="0"/>
          </a:p>
          <a:p>
            <a:r>
              <a:rPr lang="es-PE" dirty="0" smtClean="0"/>
              <a:t>9.3.4.2	Es responsabilidad de la gerencia comunicar la política de seguridad operacional en toda la organización para garantizar que todo el personal comprenda y trabaje de acuerdo con la política de seguridad operacional.</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2045091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9.3.4.3	Para reflejar el compromiso de la organización con la seguridad, la política de seguridad debe incluir un compromiso para:</a:t>
            </a:r>
          </a:p>
          <a:p>
            <a:pPr marL="228600" indent="-228600">
              <a:buAutoNum type="alphaLcParenR"/>
            </a:pPr>
            <a:r>
              <a:rPr lang="es-PE" dirty="0" smtClean="0"/>
              <a:t>mejorar continuamente el nivel de rendimiento de seguridad operacional;</a:t>
            </a:r>
          </a:p>
          <a:p>
            <a:pPr marL="228600" indent="-228600">
              <a:buAutoNum type="alphaLcParenR"/>
            </a:pPr>
            <a:r>
              <a:rPr lang="es-PE" dirty="0" smtClean="0"/>
              <a:t>promover y mantener una cultura de seguridad operacional positiva dentro de la organización;</a:t>
            </a:r>
          </a:p>
          <a:p>
            <a:pPr marL="228600" indent="-228600">
              <a:buAutoNum type="alphaLcParenR"/>
            </a:pPr>
            <a:r>
              <a:rPr lang="es-PE" dirty="0" smtClean="0"/>
              <a:t>cumplir con todos los requisitos reglamentarios aplicables;</a:t>
            </a:r>
          </a:p>
          <a:p>
            <a:pPr marL="228600" indent="-228600">
              <a:buAutoNum type="alphaLcParenR"/>
            </a:pPr>
            <a:r>
              <a:rPr lang="es-PE" dirty="0" smtClean="0"/>
              <a:t>proporcionar los recursos necesarios para entregar un producto o servicio seguro;</a:t>
            </a:r>
          </a:p>
          <a:p>
            <a:pPr marL="228600" indent="-228600">
              <a:buAutoNum type="alphaLcParenR"/>
            </a:pPr>
            <a:r>
              <a:rPr lang="es-PE" dirty="0" smtClean="0"/>
              <a:t>garantizar que la seguridad sea una responsabilidad primaria de todos los gerentes; y</a:t>
            </a:r>
          </a:p>
          <a:p>
            <a:pPr marL="228600" indent="-228600">
              <a:buAutoNum type="alphaLcParenR"/>
            </a:pPr>
            <a:r>
              <a:rPr lang="es-PE" dirty="0" smtClean="0"/>
              <a:t>garantizar que se entienda, implemente y mantenga en todos los niveles.</a:t>
            </a:r>
          </a:p>
          <a:p>
            <a:endParaRPr lang="es-PE" dirty="0" smtClean="0"/>
          </a:p>
          <a:p>
            <a:r>
              <a:rPr lang="es-PE" dirty="0" smtClean="0"/>
              <a:t>9.3.4.4	La política de seguridad operacional también deberá hacer referencia al sistema de notificaciones de seguridad operacional para alentar la comunicación de problemas de seguridad e informar al personal sobre la política disciplinaria aplicada en caso de eventos o problemas de seguridad operacional que se informan.</a:t>
            </a:r>
          </a:p>
          <a:p>
            <a:endParaRPr lang="es-PE" dirty="0" smtClean="0"/>
          </a:p>
          <a:p>
            <a:r>
              <a:rPr lang="es-PE" dirty="0" smtClean="0"/>
              <a:t>9.3.4.5	La política disciplinaria se usa para determinar si se ha producido un error o el incumplimiento de las normas, de modo que la organización pueda establecer si se debe tomar alguna medida disciplinaria. Para asegurar el trato justo de las personas involucradas, es esencial que los responsables de tomar esa determinación cuenten con los conocimientos técnicos necesarios para que el contexto del evento pueda ser considerado en su totalidad.</a:t>
            </a:r>
          </a:p>
          <a:p>
            <a:endParaRPr lang="es-PE" smtClean="0"/>
          </a:p>
          <a:p>
            <a:r>
              <a:rPr lang="es-PE" smtClean="0"/>
              <a:t>9.3.4.6</a:t>
            </a:r>
            <a:r>
              <a:rPr lang="es-PE" dirty="0" smtClean="0"/>
              <a:t>	Una política sobre la protección de los datos y la información de seguridad operacional, así como de las notificaciones, puede tener un efecto positivo en la cultura de la información. El proveedor del servicio y el Estado deben permitir la desidentificación y agregación de informes para permitir que se lleven a cabo análisis de seguridad operacional significativos sin tener que implicar al personal o proveedores de servicios específicos. Debido a que las ocurrencias principales pueden invocar procesos y procedimientos fuera del SMS del proveedor de servicios, la autoridad estatal pertinente puede no permitir la pronta identificación de las notificaciones en todas las circunstancias. No obstante, una política que permita la desidentificación adecuada de los informes puede mejorar la calidad de los datos recopilados.</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9</a:t>
            </a:fld>
            <a:endParaRPr lang="id-ID"/>
          </a:p>
        </p:txBody>
      </p:sp>
    </p:spTree>
    <p:extLst>
      <p:ext uri="{BB962C8B-B14F-4D97-AF65-F5344CB8AC3E}">
        <p14:creationId xmlns:p14="http://schemas.microsoft.com/office/powerpoint/2010/main" val="40761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Objetivos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9.3.4.7	Teniendo en cuenta su política de seguridad operacional, el proveedor del servicio también deberá establecer objetivos de seguridad operacional para definir lo que pretende lograr con respecto a los resultados de seguridad operacional. Los objetivos de seguridad operacional deberán ser declaraciones breves y de alto nivel de las prioridades de seguridad operacional de la organización y deben abordar sus riesgos de seguridad operacional más significativos. Los objetivos de seguridad operacional pueden incluirse en la política de seguridad operacional (o documentarse por separado) y requieren el establecimiento de objetivos de seguridad que definan lo que la organización pretende lograr en términos de gestión de seguridad operacional. Los indicadores de rendimiento de seguridad operacional (SPI) y las metas de rendimiento de seguridad operacional (SPT) son necesarios para monitorear el logro de estos objetivos de seguridad operacional y se detallan más adelante en este capítulo en el Componente 3.</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9.3.4.8	La política y los objetivos de seguridad operacional deben revisarse periódicamente para garantizar que permanezcan actualizados (un cambio en el ejecutivo responsable requeriría su revisión, por ejemplo).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10</a:t>
            </a:fld>
            <a:endParaRPr lang="id-ID"/>
          </a:p>
        </p:txBody>
      </p:sp>
    </p:spTree>
    <p:extLst>
      <p:ext uri="{BB962C8B-B14F-4D97-AF65-F5344CB8AC3E}">
        <p14:creationId xmlns:p14="http://schemas.microsoft.com/office/powerpoint/2010/main" val="2548933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PE" b="1" dirty="0" smtClean="0"/>
              <a:t>Objetivos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b="1"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9.3.4.7	Teniendo en cuenta su política de seguridad operacional, el proveedor del servicio también deberá establecer objetivos de seguridad operacional para definir lo que pretende lograr con respecto a los resultados de seguridad operacional. Los objetivos de seguridad operacional deberán ser declaraciones breves y de alto nivel de las prioridades de seguridad operacional de la organización y deben abordar sus riesgos de seguridad operacional más significativos. Los objetivos de seguridad operacional pueden incluirse en la política de seguridad operacional (o documentarse por separado) y requieren el establecimiento de objetivos de seguridad que definan lo que la organización pretende lograr en términos de gestión de seguridad operacional. Los indicadores de rendimiento de seguridad operacional (SPI) y las metas de rendimiento de seguridad operacional (SPT) son necesarios para monitorear el logro de estos objetivos de seguridad operacional y se detallan más adelante en este capítulo en el Componente 3.</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lang="es-PE" dirty="0" smtClean="0"/>
              <a:t>9.3.4.8	La política y los objetivos de seguridad operacional deben revisarse periódicamente para garantizar que permanezcan actualizados (un cambio en el ejecutivo responsable requeriría su revisión, por ejemplo).</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5.3.13 Las normas de seguridad operacional logradas son un indicio de la conducta institucional y también son una medida del rendimiento del SMS. Es más, los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objetivos de la seguridad operacional y las normas del rendimiento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en materia de seguridad operacional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deben vincularse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con: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indicadores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rendimiento en materia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objetivos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del rendimiento en materia de seguridad operacional;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medidas de mitigación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11</a:t>
            </a:fld>
            <a:endParaRPr lang="id-ID"/>
          </a:p>
        </p:txBody>
      </p:sp>
    </p:spTree>
    <p:extLst>
      <p:ext uri="{BB962C8B-B14F-4D97-AF65-F5344CB8AC3E}">
        <p14:creationId xmlns:p14="http://schemas.microsoft.com/office/powerpoint/2010/main" val="120578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a:p>
        </p:txBody>
      </p:sp>
    </p:spTree>
    <p:extLst>
      <p:ext uri="{BB962C8B-B14F-4D97-AF65-F5344CB8AC3E}">
        <p14:creationId xmlns:p14="http://schemas.microsoft.com/office/powerpoint/2010/main" val="1501251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5" name="TextBox 4"/>
          <p:cNvSpPr txBox="1">
            <a:spLocks noChangeArrowheads="1"/>
          </p:cNvSpPr>
          <p:nvPr userDrawn="1"/>
        </p:nvSpPr>
        <p:spPr bwMode="auto">
          <a:xfrm>
            <a:off x="1614898" y="6594461"/>
            <a:ext cx="11833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lnSpc>
                <a:spcPct val="70000"/>
              </a:lnSpc>
            </a:pPr>
            <a:r>
              <a:rPr lang="en-US" altLang="es-PE" sz="1000">
                <a:solidFill>
                  <a:srgbClr val="FFFFFF"/>
                </a:solidFill>
                <a:latin typeface="Open Sans" charset="0"/>
              </a:rPr>
              <a:t>SRVSOP     |   </a:t>
            </a:r>
            <a:fld id="{A6D2D79C-18E1-4ABE-B88D-026361217A24}" type="slidenum">
              <a:rPr lang="en-US" altLang="es-PE" sz="1000">
                <a:solidFill>
                  <a:srgbClr val="FFFFFF"/>
                </a:solidFill>
              </a:rPr>
              <a:pPr algn="r" eaLnBrk="1" hangingPunct="1">
                <a:lnSpc>
                  <a:spcPct val="70000"/>
                </a:lnSpc>
              </a:pPr>
              <a:t>‹#›</a:t>
            </a:fld>
            <a:endParaRPr lang="en-US" altLang="es-PE" sz="1000">
              <a:solidFill>
                <a:srgbClr val="FFFFFF"/>
              </a:solidFill>
              <a:latin typeface="Open Sans" charset="0"/>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916741062"/>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4234917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1814385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1316536"/>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7277117"/>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9500074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9130129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0907630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0586004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8223607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3634573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649172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26223661"/>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a:p>
        </p:txBody>
      </p:sp>
    </p:spTree>
    <p:extLst>
      <p:ext uri="{BB962C8B-B14F-4D97-AF65-F5344CB8AC3E}">
        <p14:creationId xmlns:p14="http://schemas.microsoft.com/office/powerpoint/2010/main" val="7712562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15/10/2018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24" name="Picture Placeholder 22"/>
          <p:cNvSpPr>
            <a:spLocks noGrp="1"/>
          </p:cNvSpPr>
          <p:nvPr>
            <p:ph type="pic" sz="quarter" idx="15"/>
          </p:nvPr>
        </p:nvSpPr>
        <p:spPr>
          <a:xfrm>
            <a:off x="609600" y="1831340"/>
            <a:ext cx="2592000" cy="3600000"/>
          </a:xfrm>
        </p:spPr>
        <p:txBody>
          <a:bodyPr>
            <a:normAutofit/>
          </a:bodyPr>
          <a:lstStyle>
            <a:lvl1pPr>
              <a:defRPr sz="1800"/>
            </a:lvl1pPr>
          </a:lstStyle>
          <a:p>
            <a:endParaRPr lang="id-ID"/>
          </a:p>
        </p:txBody>
      </p:sp>
      <p:sp>
        <p:nvSpPr>
          <p:cNvPr id="25" name="Picture Placeholder 22"/>
          <p:cNvSpPr>
            <a:spLocks noGrp="1"/>
          </p:cNvSpPr>
          <p:nvPr>
            <p:ph type="pic" sz="quarter" idx="16"/>
          </p:nvPr>
        </p:nvSpPr>
        <p:spPr>
          <a:xfrm>
            <a:off x="3272339" y="1831340"/>
            <a:ext cx="259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5947777" y="1831340"/>
            <a:ext cx="259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8611677" y="1831340"/>
            <a:ext cx="2592000" cy="3600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6" name="Group 15"/>
          <p:cNvGrpSpPr/>
          <p:nvPr userDrawn="1"/>
        </p:nvGrpSpPr>
        <p:grpSpPr>
          <a:xfrm>
            <a:off x="317501" y="613707"/>
            <a:ext cx="330732" cy="398189"/>
            <a:chOff x="7767638" y="2651126"/>
            <a:chExt cx="560388" cy="674686"/>
          </a:xfrm>
        </p:grpSpPr>
        <p:sp>
          <p:nvSpPr>
            <p:cNvPr id="1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410978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1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51350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43801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15/10/2018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80943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77045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91189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08571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06952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137932"/>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65019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128925"/>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008245"/>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424875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2" y="857001"/>
            <a:ext cx="5690673" cy="895349"/>
          </a:xfrm>
        </p:spPr>
        <p:txBody>
          <a:bodyPr>
            <a:normAutofit/>
          </a:bodyPr>
          <a:lstStyle>
            <a:lvl1pPr>
              <a:defRPr sz="3200"/>
            </a:lvl1pPr>
          </a:lstStyle>
          <a:p>
            <a:r>
              <a:rPr lang="en-US" dirty="0"/>
              <a:t>Click to edit Master title style</a:t>
            </a:r>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grpSp>
        <p:nvGrpSpPr>
          <p:cNvPr id="13" name="Group 12"/>
          <p:cNvGrpSpPr/>
          <p:nvPr userDrawn="1"/>
        </p:nvGrpSpPr>
        <p:grpSpPr>
          <a:xfrm>
            <a:off x="317501" y="613707"/>
            <a:ext cx="330732" cy="398189"/>
            <a:chOff x="7767638" y="2651126"/>
            <a:chExt cx="560388" cy="674686"/>
          </a:xfrm>
        </p:grpSpPr>
        <p:sp>
          <p:nvSpPr>
            <p:cNvPr id="14"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5"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
        <p:nvSpPr>
          <p:cNvPr id="17" name="Picture Placeholder 16"/>
          <p:cNvSpPr>
            <a:spLocks noGrp="1"/>
          </p:cNvSpPr>
          <p:nvPr>
            <p:ph type="pic" sz="quarter" idx="12"/>
          </p:nvPr>
        </p:nvSpPr>
        <p:spPr>
          <a:xfrm>
            <a:off x="-1" y="0"/>
            <a:ext cx="5821681" cy="6858000"/>
          </a:xfrm>
          <a:custGeom>
            <a:avLst/>
            <a:gdLst>
              <a:gd name="connsiteX0" fmla="*/ 0 w 4498816"/>
              <a:gd name="connsiteY0" fmla="*/ 0 h 5143500"/>
              <a:gd name="connsiteX1" fmla="*/ 4041934 w 4498816"/>
              <a:gd name="connsiteY1" fmla="*/ 0 h 5143500"/>
              <a:gd name="connsiteX2" fmla="*/ 4098925 w 4498816"/>
              <a:gd name="connsiteY2" fmla="*/ 0 h 5143500"/>
              <a:gd name="connsiteX3" fmla="*/ 4270375 w 4498816"/>
              <a:gd name="connsiteY3" fmla="*/ 0 h 5143500"/>
              <a:gd name="connsiteX4" fmla="*/ 4498816 w 4498816"/>
              <a:gd name="connsiteY4" fmla="*/ 2571750 h 5143500"/>
              <a:gd name="connsiteX5" fmla="*/ 4270375 w 4498816"/>
              <a:gd name="connsiteY5" fmla="*/ 5143500 h 5143500"/>
              <a:gd name="connsiteX6" fmla="*/ 4098925 w 4498816"/>
              <a:gd name="connsiteY6" fmla="*/ 5143500 h 5143500"/>
              <a:gd name="connsiteX7" fmla="*/ 4041934 w 4498816"/>
              <a:gd name="connsiteY7" fmla="*/ 5143500 h 5143500"/>
              <a:gd name="connsiteX8" fmla="*/ 0 w 4498816"/>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8816" h="5143500">
                <a:moveTo>
                  <a:pt x="0" y="0"/>
                </a:moveTo>
                <a:lnTo>
                  <a:pt x="4041934" y="0"/>
                </a:lnTo>
                <a:lnTo>
                  <a:pt x="4098925" y="0"/>
                </a:lnTo>
                <a:lnTo>
                  <a:pt x="4270375" y="0"/>
                </a:lnTo>
                <a:lnTo>
                  <a:pt x="4498816" y="2571750"/>
                </a:lnTo>
                <a:lnTo>
                  <a:pt x="4270375" y="5143500"/>
                </a:lnTo>
                <a:lnTo>
                  <a:pt x="4098925" y="5143500"/>
                </a:lnTo>
                <a:lnTo>
                  <a:pt x="4041934" y="5143500"/>
                </a:lnTo>
                <a:lnTo>
                  <a:pt x="0" y="5143500"/>
                </a:lnTo>
                <a:close/>
              </a:path>
            </a:pathLst>
          </a:custGeom>
        </p:spPr>
        <p:txBody>
          <a:bodyPr wrap="square">
            <a:noAutofit/>
          </a:bodyPr>
          <a:lstStyle/>
          <a:p>
            <a:endParaRPr lang="id-ID"/>
          </a:p>
        </p:txBody>
      </p:sp>
    </p:spTree>
    <p:extLst>
      <p:ext uri="{BB962C8B-B14F-4D97-AF65-F5344CB8AC3E}">
        <p14:creationId xmlns:p14="http://schemas.microsoft.com/office/powerpoint/2010/main" val="1648377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7"/>
          <p:cNvSpPr>
            <a:spLocks noGrp="1"/>
          </p:cNvSpPr>
          <p:nvPr>
            <p:ph type="pic" sz="quarter" idx="14"/>
          </p:nvPr>
        </p:nvSpPr>
        <p:spPr>
          <a:xfrm>
            <a:off x="685799" y="2508587"/>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7" name="Picture Placeholder 27"/>
          <p:cNvSpPr>
            <a:spLocks noGrp="1"/>
          </p:cNvSpPr>
          <p:nvPr>
            <p:ph type="pic" sz="quarter" idx="15"/>
          </p:nvPr>
        </p:nvSpPr>
        <p:spPr>
          <a:xfrm>
            <a:off x="685799" y="4463859"/>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8" name="Picture Placeholder 27"/>
          <p:cNvSpPr>
            <a:spLocks noGrp="1"/>
          </p:cNvSpPr>
          <p:nvPr>
            <p:ph type="pic" sz="quarter" idx="16"/>
          </p:nvPr>
        </p:nvSpPr>
        <p:spPr>
          <a:xfrm>
            <a:off x="6119853" y="4463859"/>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9" name="Picture Placeholder 27"/>
          <p:cNvSpPr>
            <a:spLocks noGrp="1"/>
          </p:cNvSpPr>
          <p:nvPr>
            <p:ph type="pic" sz="quarter" idx="17"/>
          </p:nvPr>
        </p:nvSpPr>
        <p:spPr>
          <a:xfrm>
            <a:off x="6119853" y="2508587"/>
            <a:ext cx="1440000" cy="1080000"/>
          </a:xfrm>
          <a:prstGeom prst="roundRect">
            <a:avLst/>
          </a:prstGeom>
          <a:effectLst>
            <a:reflection blurRad="6350" stA="52000" endA="300" endPos="35000" dir="5400000" sy="-100000" algn="bl" rotWithShape="0"/>
          </a:effectLst>
        </p:spPr>
        <p:txBody>
          <a:bodyPr>
            <a:normAutofit/>
          </a:bodyPr>
          <a:lstStyle>
            <a:lvl1pPr>
              <a:defRPr sz="1000"/>
            </a:lvl1pPr>
          </a:lstStyle>
          <a:p>
            <a:endParaRPr lang="en-JM"/>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3830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4 Picture">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143859" y="3771900"/>
            <a:ext cx="2794840" cy="1464975"/>
          </a:xfrm>
          <a:prstGeom prst="parallelogram">
            <a:avLst/>
          </a:prstGeom>
          <a:ln w="15875">
            <a:noFill/>
          </a:ln>
        </p:spPr>
        <p:txBody>
          <a:bodyPr>
            <a:normAutofit/>
          </a:bodyPr>
          <a:lstStyle>
            <a:lvl1pPr>
              <a:defRPr sz="1600"/>
            </a:lvl1pPr>
          </a:lstStyle>
          <a:p>
            <a:endParaRPr lang="id-ID"/>
          </a:p>
        </p:txBody>
      </p:sp>
      <p:sp>
        <p:nvSpPr>
          <p:cNvPr id="20" name="Picture Placeholder 2"/>
          <p:cNvSpPr>
            <a:spLocks noGrp="1"/>
          </p:cNvSpPr>
          <p:nvPr>
            <p:ph type="pic" sz="quarter" idx="15"/>
          </p:nvPr>
        </p:nvSpPr>
        <p:spPr>
          <a:xfrm>
            <a:off x="3589039" y="3771900"/>
            <a:ext cx="2794840" cy="1464975"/>
          </a:xfrm>
          <a:prstGeom prst="parallelogram">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034219" y="3771900"/>
            <a:ext cx="2794840" cy="1464975"/>
          </a:xfrm>
          <a:prstGeom prst="parallelogram">
            <a:avLst/>
          </a:prstGeom>
          <a:ln w="15875">
            <a:noFill/>
          </a:ln>
        </p:spPr>
        <p:txBody>
          <a:bodyPr>
            <a:normAutofit/>
          </a:bodyPr>
          <a:lstStyle>
            <a:lvl1pPr>
              <a:defRPr sz="1600"/>
            </a:lvl1pPr>
          </a:lstStyle>
          <a:p>
            <a:endParaRPr lang="id-ID"/>
          </a:p>
        </p:txBody>
      </p:sp>
      <p:sp>
        <p:nvSpPr>
          <p:cNvPr id="22" name="Picture Placeholder 2"/>
          <p:cNvSpPr>
            <a:spLocks noGrp="1"/>
          </p:cNvSpPr>
          <p:nvPr>
            <p:ph type="pic" sz="quarter" idx="17"/>
          </p:nvPr>
        </p:nvSpPr>
        <p:spPr>
          <a:xfrm>
            <a:off x="8479399" y="3771900"/>
            <a:ext cx="2794840" cy="1464975"/>
          </a:xfrm>
          <a:prstGeom prst="parallelogram">
            <a:avLst/>
          </a:prstGeom>
          <a:ln w="15875">
            <a:noFill/>
          </a:ln>
        </p:spPr>
        <p:txBody>
          <a:bodyPr>
            <a:normAutofit/>
          </a:bodyPr>
          <a:lstStyle>
            <a:lvl1pPr>
              <a:defRPr sz="1600"/>
            </a:lvl1pPr>
          </a:lstStyle>
          <a:p>
            <a:endParaRPr lang="id-ID"/>
          </a:p>
        </p:txBody>
      </p:sp>
      <p:sp>
        <p:nvSpPr>
          <p:cNvPr id="16" name="Picture Placeholder 2"/>
          <p:cNvSpPr>
            <a:spLocks noGrp="1"/>
          </p:cNvSpPr>
          <p:nvPr>
            <p:ph type="pic" sz="quarter" idx="18"/>
          </p:nvPr>
        </p:nvSpPr>
        <p:spPr>
          <a:xfrm flipH="1">
            <a:off x="1143859" y="2221172"/>
            <a:ext cx="2794840" cy="1465200"/>
          </a:xfrm>
          <a:prstGeom prst="parallelogram">
            <a:avLst/>
          </a:prstGeom>
          <a:ln w="15875">
            <a:noFill/>
          </a:ln>
        </p:spPr>
        <p:txBody>
          <a:bodyPr>
            <a:normAutofit/>
          </a:bodyPr>
          <a:lstStyle>
            <a:lvl1pPr>
              <a:defRPr sz="1600"/>
            </a:lvl1pPr>
          </a:lstStyle>
          <a:p>
            <a:endParaRPr lang="id-ID"/>
          </a:p>
        </p:txBody>
      </p:sp>
      <p:sp>
        <p:nvSpPr>
          <p:cNvPr id="17" name="Picture Placeholder 2"/>
          <p:cNvSpPr>
            <a:spLocks noGrp="1"/>
          </p:cNvSpPr>
          <p:nvPr>
            <p:ph type="pic" sz="quarter" idx="19"/>
          </p:nvPr>
        </p:nvSpPr>
        <p:spPr>
          <a:xfrm flipH="1">
            <a:off x="3589039" y="2221172"/>
            <a:ext cx="2794840" cy="1465200"/>
          </a:xfrm>
          <a:prstGeom prst="parallelogram">
            <a:avLst/>
          </a:prstGeom>
          <a:ln w="15875">
            <a:noFill/>
          </a:ln>
        </p:spPr>
        <p:txBody>
          <a:bodyPr>
            <a:normAutofit/>
          </a:bodyPr>
          <a:lstStyle>
            <a:lvl1pPr>
              <a:defRPr sz="1600"/>
            </a:lvl1pPr>
          </a:lstStyle>
          <a:p>
            <a:endParaRPr lang="id-ID"/>
          </a:p>
        </p:txBody>
      </p:sp>
      <p:sp>
        <p:nvSpPr>
          <p:cNvPr id="18" name="Picture Placeholder 2"/>
          <p:cNvSpPr>
            <a:spLocks noGrp="1"/>
          </p:cNvSpPr>
          <p:nvPr>
            <p:ph type="pic" sz="quarter" idx="20"/>
          </p:nvPr>
        </p:nvSpPr>
        <p:spPr>
          <a:xfrm flipH="1">
            <a:off x="6034219" y="2221172"/>
            <a:ext cx="2794840" cy="1465200"/>
          </a:xfrm>
          <a:prstGeom prst="parallelogram">
            <a:avLst/>
          </a:prstGeom>
          <a:ln w="15875">
            <a:noFill/>
          </a:ln>
        </p:spPr>
        <p:txBody>
          <a:bodyPr>
            <a:normAutofit/>
          </a:bodyPr>
          <a:lstStyle>
            <a:lvl1pPr>
              <a:defRPr sz="1600"/>
            </a:lvl1pPr>
          </a:lstStyle>
          <a:p>
            <a:endParaRPr lang="id-ID"/>
          </a:p>
        </p:txBody>
      </p:sp>
      <p:sp>
        <p:nvSpPr>
          <p:cNvPr id="19" name="Picture Placeholder 2"/>
          <p:cNvSpPr>
            <a:spLocks noGrp="1"/>
          </p:cNvSpPr>
          <p:nvPr>
            <p:ph type="pic" sz="quarter" idx="21"/>
          </p:nvPr>
        </p:nvSpPr>
        <p:spPr>
          <a:xfrm flipH="1">
            <a:off x="8479399" y="2221172"/>
            <a:ext cx="2794840" cy="1465200"/>
          </a:xfrm>
          <a:prstGeom prst="parallelogram">
            <a:avLst/>
          </a:prstGeom>
          <a:ln w="15875">
            <a:noFill/>
          </a:ln>
        </p:spPr>
        <p:txBody>
          <a:bodyPr>
            <a:normAutofit/>
          </a:bodyPr>
          <a:lstStyle>
            <a:lvl1pPr>
              <a:defRPr sz="1600"/>
            </a:lvl1pPr>
          </a:lstStyle>
          <a:p>
            <a:endParaRPr lang="id-ID"/>
          </a:p>
        </p:txBody>
      </p:sp>
      <p:sp>
        <p:nvSpPr>
          <p:cNvPr id="23"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4" name="Group 23"/>
          <p:cNvGrpSpPr/>
          <p:nvPr userDrawn="1"/>
        </p:nvGrpSpPr>
        <p:grpSpPr>
          <a:xfrm>
            <a:off x="317501" y="613707"/>
            <a:ext cx="330732" cy="398189"/>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44212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4 Picture">
    <p:spTree>
      <p:nvGrpSpPr>
        <p:cNvPr id="1" name=""/>
        <p:cNvGrpSpPr/>
        <p:nvPr/>
      </p:nvGrpSpPr>
      <p:grpSpPr>
        <a:xfrm>
          <a:off x="0" y="0"/>
          <a:ext cx="0" cy="0"/>
          <a:chOff x="0" y="0"/>
          <a:chExt cx="0" cy="0"/>
        </a:xfrm>
      </p:grpSpPr>
      <p:sp>
        <p:nvSpPr>
          <p:cNvPr id="20" name="Picture Placeholder 2"/>
          <p:cNvSpPr>
            <a:spLocks noGrp="1"/>
          </p:cNvSpPr>
          <p:nvPr>
            <p:ph type="pic" sz="quarter" idx="15"/>
          </p:nvPr>
        </p:nvSpPr>
        <p:spPr>
          <a:xfrm>
            <a:off x="4439939" y="3745548"/>
            <a:ext cx="2794840" cy="1800000"/>
          </a:xfrm>
          <a:prstGeom prst="parallelogram">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664139" y="3745548"/>
            <a:ext cx="2794840" cy="1800000"/>
          </a:xfrm>
          <a:prstGeom prst="parallelogram">
            <a:avLst/>
          </a:prstGeom>
          <a:ln w="15875">
            <a:noFill/>
          </a:ln>
        </p:spPr>
        <p:txBody>
          <a:bodyPr>
            <a:normAutofit/>
          </a:bodyPr>
          <a:lstStyle>
            <a:lvl1pPr>
              <a:defRPr sz="1600"/>
            </a:lvl1pPr>
          </a:lstStyle>
          <a:p>
            <a:endParaRPr lang="id-ID"/>
          </a:p>
        </p:txBody>
      </p:sp>
      <p:sp>
        <p:nvSpPr>
          <p:cNvPr id="22" name="Picture Placeholder 2"/>
          <p:cNvSpPr>
            <a:spLocks noGrp="1"/>
          </p:cNvSpPr>
          <p:nvPr>
            <p:ph type="pic" sz="quarter" idx="17"/>
          </p:nvPr>
        </p:nvSpPr>
        <p:spPr>
          <a:xfrm>
            <a:off x="8875639" y="3745548"/>
            <a:ext cx="2794840" cy="1800000"/>
          </a:xfrm>
          <a:prstGeom prst="parallelogram">
            <a:avLst/>
          </a:prstGeom>
          <a:ln w="15875">
            <a:noFill/>
          </a:ln>
        </p:spPr>
        <p:txBody>
          <a:bodyPr>
            <a:normAutofit/>
          </a:bodyPr>
          <a:lstStyle>
            <a:lvl1pPr>
              <a:defRPr sz="1600"/>
            </a:lvl1pPr>
          </a:lstStyle>
          <a:p>
            <a:endParaRPr lang="id-ID"/>
          </a:p>
        </p:txBody>
      </p:sp>
      <p:sp>
        <p:nvSpPr>
          <p:cNvPr id="17" name="Picture Placeholder 2"/>
          <p:cNvSpPr>
            <a:spLocks noGrp="1"/>
          </p:cNvSpPr>
          <p:nvPr>
            <p:ph type="pic" sz="quarter" idx="19"/>
          </p:nvPr>
        </p:nvSpPr>
        <p:spPr>
          <a:xfrm flipH="1">
            <a:off x="4439939" y="1939169"/>
            <a:ext cx="2794840" cy="1800000"/>
          </a:xfrm>
          <a:prstGeom prst="parallelogram">
            <a:avLst/>
          </a:prstGeom>
          <a:ln w="15875">
            <a:noFill/>
          </a:ln>
        </p:spPr>
        <p:txBody>
          <a:bodyPr>
            <a:normAutofit/>
          </a:bodyPr>
          <a:lstStyle>
            <a:lvl1pPr>
              <a:defRPr sz="1600"/>
            </a:lvl1pPr>
          </a:lstStyle>
          <a:p>
            <a:endParaRPr lang="id-ID"/>
          </a:p>
        </p:txBody>
      </p:sp>
      <p:sp>
        <p:nvSpPr>
          <p:cNvPr id="18" name="Picture Placeholder 2"/>
          <p:cNvSpPr>
            <a:spLocks noGrp="1"/>
          </p:cNvSpPr>
          <p:nvPr>
            <p:ph type="pic" sz="quarter" idx="20"/>
          </p:nvPr>
        </p:nvSpPr>
        <p:spPr>
          <a:xfrm flipH="1">
            <a:off x="6664139" y="1939169"/>
            <a:ext cx="2794840" cy="1800000"/>
          </a:xfrm>
          <a:prstGeom prst="parallelogram">
            <a:avLst/>
          </a:prstGeom>
          <a:ln w="15875">
            <a:noFill/>
          </a:ln>
        </p:spPr>
        <p:txBody>
          <a:bodyPr>
            <a:normAutofit/>
          </a:bodyPr>
          <a:lstStyle>
            <a:lvl1pPr>
              <a:defRPr sz="1600"/>
            </a:lvl1pPr>
          </a:lstStyle>
          <a:p>
            <a:endParaRPr lang="id-ID"/>
          </a:p>
        </p:txBody>
      </p:sp>
      <p:sp>
        <p:nvSpPr>
          <p:cNvPr id="19" name="Picture Placeholder 2"/>
          <p:cNvSpPr>
            <a:spLocks noGrp="1"/>
          </p:cNvSpPr>
          <p:nvPr>
            <p:ph type="pic" sz="quarter" idx="21"/>
          </p:nvPr>
        </p:nvSpPr>
        <p:spPr>
          <a:xfrm flipH="1">
            <a:off x="8875639" y="1939169"/>
            <a:ext cx="2794840" cy="1800000"/>
          </a:xfrm>
          <a:prstGeom prst="parallelogram">
            <a:avLst/>
          </a:prstGeom>
          <a:ln w="15875">
            <a:noFill/>
          </a:ln>
        </p:spPr>
        <p:txBody>
          <a:bodyPr>
            <a:normAutofit/>
          </a:bodyPr>
          <a:lstStyle>
            <a:lvl1pPr>
              <a:defRPr sz="16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6" name="Group 15"/>
          <p:cNvGrpSpPr/>
          <p:nvPr userDrawn="1"/>
        </p:nvGrpSpPr>
        <p:grpSpPr>
          <a:xfrm>
            <a:off x="317501" y="613707"/>
            <a:ext cx="330732" cy="398189"/>
            <a:chOff x="7767638" y="2651126"/>
            <a:chExt cx="560388" cy="674686"/>
          </a:xfrm>
        </p:grpSpPr>
        <p:sp>
          <p:nvSpPr>
            <p:cNvPr id="23"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4"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1218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5"/>
          <p:cNvSpPr>
            <a:spLocks noGrp="1"/>
          </p:cNvSpPr>
          <p:nvPr>
            <p:ph type="pic" sz="quarter" idx="13"/>
          </p:nvPr>
        </p:nvSpPr>
        <p:spPr>
          <a:xfrm>
            <a:off x="656243" y="1724545"/>
            <a:ext cx="2832000" cy="2124000"/>
          </a:xfrm>
          <a:prstGeom prst="ellipse">
            <a:avLst/>
          </a:prstGeom>
        </p:spPr>
      </p:sp>
      <p:sp>
        <p:nvSpPr>
          <p:cNvPr id="17" name="Picture Placeholder 6"/>
          <p:cNvSpPr>
            <a:spLocks noGrp="1"/>
          </p:cNvSpPr>
          <p:nvPr>
            <p:ph type="pic" sz="quarter" idx="14"/>
          </p:nvPr>
        </p:nvSpPr>
        <p:spPr>
          <a:xfrm>
            <a:off x="4689007" y="1755188"/>
            <a:ext cx="2832000" cy="2124000"/>
          </a:xfrm>
          <a:prstGeom prst="ellipse">
            <a:avLst/>
          </a:prstGeom>
        </p:spPr>
      </p:sp>
      <p:sp>
        <p:nvSpPr>
          <p:cNvPr id="18" name="Picture Placeholder 7"/>
          <p:cNvSpPr>
            <a:spLocks noGrp="1"/>
          </p:cNvSpPr>
          <p:nvPr>
            <p:ph type="pic" sz="quarter" idx="15"/>
          </p:nvPr>
        </p:nvSpPr>
        <p:spPr>
          <a:xfrm>
            <a:off x="8721771" y="1747568"/>
            <a:ext cx="2832000" cy="2124000"/>
          </a:xfrm>
          <a:prstGeom prst="ellipse">
            <a:avLst/>
          </a:prstGeom>
        </p:spPr>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0"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9502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9"/>
          <p:cNvSpPr>
            <a:spLocks noGrp="1"/>
          </p:cNvSpPr>
          <p:nvPr>
            <p:ph type="pic" sz="quarter" idx="14"/>
          </p:nvPr>
        </p:nvSpPr>
        <p:spPr>
          <a:xfrm>
            <a:off x="723900" y="1816100"/>
            <a:ext cx="2160000" cy="2700000"/>
          </a:xfrm>
          <a:prstGeom prst="rect">
            <a:avLst/>
          </a:prstGeom>
        </p:spPr>
        <p:txBody>
          <a:bodyPr/>
          <a:lstStyle>
            <a:lvl1pPr>
              <a:defRPr sz="1600"/>
            </a:lvl1pPr>
          </a:lstStyle>
          <a:p>
            <a:endParaRPr lang="id-ID"/>
          </a:p>
        </p:txBody>
      </p:sp>
      <p:sp>
        <p:nvSpPr>
          <p:cNvPr id="17" name="Picture Placeholder 9"/>
          <p:cNvSpPr>
            <a:spLocks noGrp="1"/>
          </p:cNvSpPr>
          <p:nvPr>
            <p:ph type="pic" sz="quarter" idx="16"/>
          </p:nvPr>
        </p:nvSpPr>
        <p:spPr>
          <a:xfrm>
            <a:off x="6214752" y="1816100"/>
            <a:ext cx="2160000" cy="2700000"/>
          </a:xfrm>
          <a:prstGeom prst="rect">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402111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0"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9"/>
          <p:cNvSpPr>
            <a:spLocks noGrp="1"/>
          </p:cNvSpPr>
          <p:nvPr>
            <p:ph type="pic" sz="quarter" idx="14"/>
          </p:nvPr>
        </p:nvSpPr>
        <p:spPr>
          <a:xfrm>
            <a:off x="728980" y="1770380"/>
            <a:ext cx="2064000" cy="1584000"/>
          </a:xfrm>
          <a:prstGeom prst="ellipse">
            <a:avLst/>
          </a:prstGeom>
          <a:ln w="22225">
            <a:solidFill>
              <a:schemeClr val="accent1"/>
            </a:solidFill>
          </a:ln>
        </p:spPr>
        <p:txBody>
          <a:bodyPr/>
          <a:lstStyle>
            <a:lvl1pPr>
              <a:defRPr sz="1600"/>
            </a:lvl1pPr>
          </a:lstStyle>
          <a:p>
            <a:endParaRPr lang="id-ID"/>
          </a:p>
        </p:txBody>
      </p:sp>
      <p:sp>
        <p:nvSpPr>
          <p:cNvPr id="17" name="Picture Placeholder 9"/>
          <p:cNvSpPr>
            <a:spLocks noGrp="1"/>
          </p:cNvSpPr>
          <p:nvPr>
            <p:ph type="pic" sz="quarter" idx="15"/>
          </p:nvPr>
        </p:nvSpPr>
        <p:spPr>
          <a:xfrm>
            <a:off x="728980" y="3985819"/>
            <a:ext cx="2064000" cy="1584000"/>
          </a:xfrm>
          <a:prstGeom prst="ellipse">
            <a:avLst/>
          </a:prstGeom>
          <a:ln w="22225">
            <a:solidFill>
              <a:schemeClr val="accent1"/>
            </a:solidFill>
          </a:ln>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94004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0"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0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2"/>
          <p:cNvSpPr>
            <a:spLocks noGrp="1"/>
          </p:cNvSpPr>
          <p:nvPr>
            <p:ph type="pic" sz="quarter" idx="14"/>
          </p:nvPr>
        </p:nvSpPr>
        <p:spPr>
          <a:xfrm>
            <a:off x="703580" y="1975168"/>
            <a:ext cx="1968000" cy="1476000"/>
          </a:xfrm>
          <a:prstGeom prst="rect">
            <a:avLst/>
          </a:prstGeom>
          <a:ln w="15875">
            <a:noFill/>
          </a:ln>
        </p:spPr>
        <p:txBody>
          <a:bodyPr>
            <a:normAutofit/>
          </a:bodyPr>
          <a:lstStyle>
            <a:lvl1pPr>
              <a:defRPr sz="1600"/>
            </a:lvl1pPr>
          </a:lstStyle>
          <a:p>
            <a:endParaRPr lang="id-ID"/>
          </a:p>
        </p:txBody>
      </p:sp>
      <p:sp>
        <p:nvSpPr>
          <p:cNvPr id="21" name="Picture Placeholder 2"/>
          <p:cNvSpPr>
            <a:spLocks noGrp="1"/>
          </p:cNvSpPr>
          <p:nvPr>
            <p:ph type="pic" sz="quarter" idx="16"/>
          </p:nvPr>
        </p:nvSpPr>
        <p:spPr>
          <a:xfrm>
            <a:off x="6400800" y="1975168"/>
            <a:ext cx="1968000" cy="1476000"/>
          </a:xfrm>
          <a:prstGeom prst="rect">
            <a:avLst/>
          </a:prstGeom>
          <a:ln w="15875">
            <a:noFill/>
          </a:ln>
        </p:spPr>
        <p:txBody>
          <a:bodyPr>
            <a:normAutofit/>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28833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10"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9" name="Picture Placeholder 9"/>
          <p:cNvSpPr>
            <a:spLocks noGrp="1"/>
          </p:cNvSpPr>
          <p:nvPr>
            <p:ph type="pic" sz="quarter" idx="14"/>
          </p:nvPr>
        </p:nvSpPr>
        <p:spPr>
          <a:xfrm>
            <a:off x="538480" y="2343573"/>
            <a:ext cx="3696000" cy="2772000"/>
          </a:xfrm>
          <a:prstGeom prst="ellipse">
            <a:avLst/>
          </a:prstGeom>
        </p:spPr>
        <p:txBody>
          <a:bodyPr/>
          <a:lstStyle>
            <a:lvl1pPr>
              <a:defRPr sz="1600"/>
            </a:lvl1pPr>
          </a:lstStyle>
          <a:p>
            <a:endParaRPr lang="id-ID"/>
          </a:p>
        </p:txBody>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84036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7" name="Picture Placeholder 6"/>
          <p:cNvSpPr>
            <a:spLocks noGrp="1"/>
          </p:cNvSpPr>
          <p:nvPr>
            <p:ph type="pic" sz="quarter" idx="14"/>
          </p:nvPr>
        </p:nvSpPr>
        <p:spPr>
          <a:xfrm>
            <a:off x="4728000" y="2029508"/>
            <a:ext cx="2736000" cy="2052000"/>
          </a:xfrm>
          <a:prstGeom prst="ellipse">
            <a:avLst/>
          </a:prstGeom>
          <a:ln w="31750">
            <a:solidFill>
              <a:schemeClr val="tx1">
                <a:lumMod val="50000"/>
                <a:lumOff val="50000"/>
              </a:schemeClr>
            </a:solidFill>
          </a:ln>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40981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15/10/2018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6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9" name="Picture Placeholder 15"/>
          <p:cNvSpPr>
            <a:spLocks noGrp="1"/>
          </p:cNvSpPr>
          <p:nvPr>
            <p:ph type="pic" sz="quarter" idx="14"/>
          </p:nvPr>
        </p:nvSpPr>
        <p:spPr>
          <a:xfrm>
            <a:off x="2840284" y="2164322"/>
            <a:ext cx="720000" cy="540000"/>
          </a:xfrm>
          <a:ln>
            <a:solidFill>
              <a:schemeClr val="bg2"/>
            </a:solidFill>
          </a:ln>
        </p:spPr>
        <p:txBody>
          <a:bodyPr>
            <a:normAutofit/>
          </a:bodyPr>
          <a:lstStyle>
            <a:lvl1pPr>
              <a:defRPr sz="700"/>
            </a:lvl1pPr>
          </a:lstStyle>
          <a:p>
            <a:endParaRPr lang="id-ID"/>
          </a:p>
        </p:txBody>
      </p:sp>
      <p:sp>
        <p:nvSpPr>
          <p:cNvPr id="10" name="Picture Placeholder 15"/>
          <p:cNvSpPr>
            <a:spLocks noGrp="1"/>
          </p:cNvSpPr>
          <p:nvPr>
            <p:ph type="pic" sz="quarter" idx="15"/>
          </p:nvPr>
        </p:nvSpPr>
        <p:spPr>
          <a:xfrm>
            <a:off x="1672171" y="3049511"/>
            <a:ext cx="720000" cy="540000"/>
          </a:xfrm>
          <a:ln>
            <a:solidFill>
              <a:schemeClr val="bg2"/>
            </a:solidFill>
          </a:ln>
        </p:spPr>
        <p:txBody>
          <a:bodyPr>
            <a:normAutofit/>
          </a:bodyPr>
          <a:lstStyle>
            <a:lvl1pPr>
              <a:defRPr sz="700"/>
            </a:lvl1pPr>
          </a:lstStyle>
          <a:p>
            <a:endParaRPr lang="id-ID"/>
          </a:p>
        </p:txBody>
      </p:sp>
      <p:sp>
        <p:nvSpPr>
          <p:cNvPr id="11" name="Picture Placeholder 15"/>
          <p:cNvSpPr>
            <a:spLocks noGrp="1"/>
          </p:cNvSpPr>
          <p:nvPr>
            <p:ph type="pic" sz="quarter" idx="16"/>
          </p:nvPr>
        </p:nvSpPr>
        <p:spPr>
          <a:xfrm>
            <a:off x="837495" y="3932639"/>
            <a:ext cx="720000" cy="540000"/>
          </a:xfrm>
          <a:ln>
            <a:solidFill>
              <a:schemeClr val="bg2"/>
            </a:solidFill>
          </a:ln>
        </p:spPr>
        <p:txBody>
          <a:bodyPr>
            <a:normAutofit/>
          </a:bodyPr>
          <a:lstStyle>
            <a:lvl1pPr>
              <a:defRPr sz="700"/>
            </a:lvl1pPr>
          </a:lstStyle>
          <a:p>
            <a:endParaRPr lang="id-ID"/>
          </a:p>
        </p:txBody>
      </p:sp>
      <p:sp>
        <p:nvSpPr>
          <p:cNvPr id="12" name="Picture Placeholder 15"/>
          <p:cNvSpPr>
            <a:spLocks noGrp="1"/>
          </p:cNvSpPr>
          <p:nvPr>
            <p:ph type="pic" sz="quarter" idx="17"/>
          </p:nvPr>
        </p:nvSpPr>
        <p:spPr>
          <a:xfrm>
            <a:off x="2848899" y="3932639"/>
            <a:ext cx="720000" cy="540000"/>
          </a:xfrm>
          <a:ln>
            <a:solidFill>
              <a:schemeClr val="bg2"/>
            </a:solidFill>
          </a:ln>
        </p:spPr>
        <p:txBody>
          <a:bodyPr>
            <a:normAutofit/>
          </a:bodyPr>
          <a:lstStyle>
            <a:lvl1pPr>
              <a:defRPr sz="700"/>
            </a:lvl1pPr>
          </a:lstStyle>
          <a:p>
            <a:endParaRPr lang="id-ID"/>
          </a:p>
        </p:txBody>
      </p:sp>
      <p:sp>
        <p:nvSpPr>
          <p:cNvPr id="16" name="Picture Placeholder 15"/>
          <p:cNvSpPr>
            <a:spLocks noGrp="1"/>
          </p:cNvSpPr>
          <p:nvPr>
            <p:ph type="pic" sz="quarter" idx="19"/>
          </p:nvPr>
        </p:nvSpPr>
        <p:spPr>
          <a:xfrm>
            <a:off x="4860303" y="3932639"/>
            <a:ext cx="720000" cy="540000"/>
          </a:xfrm>
          <a:ln>
            <a:solidFill>
              <a:schemeClr val="bg2"/>
            </a:solidFill>
          </a:ln>
        </p:spPr>
        <p:txBody>
          <a:bodyPr>
            <a:normAutofit/>
          </a:bodyPr>
          <a:lstStyle>
            <a:lvl1pPr>
              <a:defRPr sz="700"/>
            </a:lvl1pPr>
          </a:lstStyle>
          <a:p>
            <a:endParaRPr lang="id-ID"/>
          </a:p>
        </p:txBody>
      </p:sp>
      <p:sp>
        <p:nvSpPr>
          <p:cNvPr id="18" name="Picture Placeholder 15"/>
          <p:cNvSpPr>
            <a:spLocks noGrp="1"/>
          </p:cNvSpPr>
          <p:nvPr>
            <p:ph type="pic" sz="quarter" idx="20"/>
          </p:nvPr>
        </p:nvSpPr>
        <p:spPr>
          <a:xfrm>
            <a:off x="1253075" y="4815704"/>
            <a:ext cx="720000" cy="540000"/>
          </a:xfrm>
          <a:ln>
            <a:solidFill>
              <a:schemeClr val="bg2"/>
            </a:solidFill>
          </a:ln>
        </p:spPr>
        <p:txBody>
          <a:bodyPr>
            <a:normAutofit/>
          </a:bodyPr>
          <a:lstStyle>
            <a:lvl1pPr>
              <a:defRPr sz="700"/>
            </a:lvl1pPr>
          </a:lstStyle>
          <a:p>
            <a:endParaRPr lang="id-ID"/>
          </a:p>
        </p:txBody>
      </p:sp>
      <p:sp>
        <p:nvSpPr>
          <p:cNvPr id="19" name="Picture Placeholder 15"/>
          <p:cNvSpPr>
            <a:spLocks noGrp="1"/>
          </p:cNvSpPr>
          <p:nvPr>
            <p:ph type="pic" sz="quarter" idx="21"/>
          </p:nvPr>
        </p:nvSpPr>
        <p:spPr>
          <a:xfrm>
            <a:off x="3264479" y="4815704"/>
            <a:ext cx="720000" cy="540000"/>
          </a:xfrm>
          <a:ln>
            <a:solidFill>
              <a:schemeClr val="bg2"/>
            </a:solidFill>
          </a:ln>
        </p:spPr>
        <p:txBody>
          <a:bodyPr>
            <a:normAutofit/>
          </a:bodyPr>
          <a:lstStyle>
            <a:lvl1pPr>
              <a:defRPr sz="700"/>
            </a:lvl1pPr>
          </a:lstStyle>
          <a:p>
            <a:endParaRPr lang="id-ID"/>
          </a:p>
        </p:txBody>
      </p:sp>
      <p:sp>
        <p:nvSpPr>
          <p:cNvPr id="20" name="Picture Placeholder 15"/>
          <p:cNvSpPr>
            <a:spLocks noGrp="1"/>
          </p:cNvSpPr>
          <p:nvPr>
            <p:ph type="pic" sz="quarter" idx="22"/>
          </p:nvPr>
        </p:nvSpPr>
        <p:spPr>
          <a:xfrm>
            <a:off x="5275883" y="4815704"/>
            <a:ext cx="720000" cy="540000"/>
          </a:xfrm>
          <a:ln>
            <a:solidFill>
              <a:schemeClr val="bg2"/>
            </a:solidFill>
          </a:ln>
        </p:spPr>
        <p:txBody>
          <a:bodyPr>
            <a:normAutofit/>
          </a:bodyPr>
          <a:lstStyle>
            <a:lvl1pPr>
              <a:defRPr sz="700"/>
            </a:lvl1pPr>
          </a:lstStyle>
          <a:p>
            <a:endParaRPr lang="id-ID"/>
          </a:p>
        </p:txBody>
      </p:sp>
      <p:sp>
        <p:nvSpPr>
          <p:cNvPr id="17"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1" name="Group 20"/>
          <p:cNvGrpSpPr/>
          <p:nvPr userDrawn="1"/>
        </p:nvGrpSpPr>
        <p:grpSpPr>
          <a:xfrm>
            <a:off x="317501" y="613707"/>
            <a:ext cx="330732" cy="398189"/>
            <a:chOff x="7767638" y="2651126"/>
            <a:chExt cx="560388" cy="674686"/>
          </a:xfrm>
        </p:grpSpPr>
        <p:sp>
          <p:nvSpPr>
            <p:cNvPr id="2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3"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42915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7_4 Picture">
    <p:spTree>
      <p:nvGrpSpPr>
        <p:cNvPr id="1" name=""/>
        <p:cNvGrpSpPr/>
        <p:nvPr/>
      </p:nvGrpSpPr>
      <p:grpSpPr>
        <a:xfrm>
          <a:off x="0" y="0"/>
          <a:ext cx="0" cy="0"/>
          <a:chOff x="0" y="0"/>
          <a:chExt cx="0" cy="0"/>
        </a:xfrm>
      </p:grpSpPr>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2633132" y="2264240"/>
            <a:ext cx="864000" cy="648000"/>
          </a:xfrm>
          <a:prstGeom prst="roundRect">
            <a:avLst/>
          </a:prstGeom>
          <a:ln>
            <a:solidFill>
              <a:schemeClr val="bg2"/>
            </a:solidFill>
          </a:ln>
        </p:spPr>
        <p:txBody>
          <a:bodyPr>
            <a:normAutofit/>
          </a:bodyPr>
          <a:lstStyle>
            <a:lvl1pPr>
              <a:defRPr sz="1050"/>
            </a:lvl1pPr>
          </a:lstStyle>
          <a:p>
            <a:endParaRPr lang="id-ID"/>
          </a:p>
        </p:txBody>
      </p:sp>
      <p:sp>
        <p:nvSpPr>
          <p:cNvPr id="41" name="Picture Placeholder 5"/>
          <p:cNvSpPr>
            <a:spLocks noGrp="1"/>
          </p:cNvSpPr>
          <p:nvPr>
            <p:ph type="pic" sz="quarter" idx="13"/>
          </p:nvPr>
        </p:nvSpPr>
        <p:spPr>
          <a:xfrm>
            <a:off x="2633132" y="3408049"/>
            <a:ext cx="864000" cy="648000"/>
          </a:xfrm>
          <a:prstGeom prst="roundRect">
            <a:avLst/>
          </a:prstGeom>
          <a:ln>
            <a:solidFill>
              <a:schemeClr val="bg2"/>
            </a:solidFill>
          </a:ln>
        </p:spPr>
        <p:txBody>
          <a:bodyPr>
            <a:normAutofit/>
          </a:bodyPr>
          <a:lstStyle>
            <a:lvl1pPr>
              <a:defRPr sz="1050"/>
            </a:lvl1pPr>
          </a:lstStyle>
          <a:p>
            <a:endParaRPr lang="id-ID"/>
          </a:p>
        </p:txBody>
      </p:sp>
      <p:sp>
        <p:nvSpPr>
          <p:cNvPr id="42" name="Picture Placeholder 5"/>
          <p:cNvSpPr>
            <a:spLocks noGrp="1"/>
          </p:cNvSpPr>
          <p:nvPr>
            <p:ph type="pic" sz="quarter" idx="14"/>
          </p:nvPr>
        </p:nvSpPr>
        <p:spPr>
          <a:xfrm>
            <a:off x="2633132" y="4526209"/>
            <a:ext cx="864000" cy="648000"/>
          </a:xfrm>
          <a:prstGeom prst="roundRect">
            <a:avLst/>
          </a:prstGeom>
          <a:ln>
            <a:solidFill>
              <a:schemeClr val="bg2"/>
            </a:solidFill>
          </a:ln>
        </p:spPr>
        <p:txBody>
          <a:bodyPr>
            <a:normAutofit/>
          </a:bodyPr>
          <a:lstStyle>
            <a:lvl1pPr>
              <a:defRPr sz="1050"/>
            </a:lvl1pPr>
          </a:lstStyle>
          <a:p>
            <a:endParaRPr lang="id-ID"/>
          </a:p>
        </p:txBody>
      </p:sp>
      <p:sp>
        <p:nvSpPr>
          <p:cNvPr id="43" name="Picture Placeholder 5"/>
          <p:cNvSpPr>
            <a:spLocks noGrp="1"/>
          </p:cNvSpPr>
          <p:nvPr>
            <p:ph type="pic" sz="quarter" idx="15"/>
          </p:nvPr>
        </p:nvSpPr>
        <p:spPr>
          <a:xfrm>
            <a:off x="8674099" y="2215845"/>
            <a:ext cx="768000" cy="576000"/>
          </a:xfrm>
          <a:prstGeom prst="roundRect">
            <a:avLst/>
          </a:prstGeom>
          <a:ln>
            <a:solidFill>
              <a:schemeClr val="bg2"/>
            </a:solidFill>
          </a:ln>
        </p:spPr>
        <p:txBody>
          <a:bodyPr>
            <a:normAutofit/>
          </a:bodyPr>
          <a:lstStyle>
            <a:lvl1pPr>
              <a:defRPr sz="1050"/>
            </a:lvl1pPr>
          </a:lstStyle>
          <a:p>
            <a:endParaRPr lang="id-ID"/>
          </a:p>
        </p:txBody>
      </p:sp>
      <p:sp>
        <p:nvSpPr>
          <p:cNvPr id="44" name="Picture Placeholder 5"/>
          <p:cNvSpPr>
            <a:spLocks noGrp="1"/>
          </p:cNvSpPr>
          <p:nvPr>
            <p:ph type="pic" sz="quarter" idx="16"/>
          </p:nvPr>
        </p:nvSpPr>
        <p:spPr>
          <a:xfrm>
            <a:off x="8674099" y="2992793"/>
            <a:ext cx="768000" cy="576000"/>
          </a:xfrm>
          <a:prstGeom prst="roundRect">
            <a:avLst/>
          </a:prstGeom>
          <a:ln>
            <a:solidFill>
              <a:schemeClr val="bg2"/>
            </a:solidFill>
          </a:ln>
        </p:spPr>
        <p:txBody>
          <a:bodyPr>
            <a:normAutofit/>
          </a:bodyPr>
          <a:lstStyle>
            <a:lvl1pPr>
              <a:defRPr sz="1050"/>
            </a:lvl1pPr>
          </a:lstStyle>
          <a:p>
            <a:endParaRPr lang="id-ID"/>
          </a:p>
        </p:txBody>
      </p:sp>
      <p:sp>
        <p:nvSpPr>
          <p:cNvPr id="45" name="Picture Placeholder 5"/>
          <p:cNvSpPr>
            <a:spLocks noGrp="1"/>
          </p:cNvSpPr>
          <p:nvPr>
            <p:ph type="pic" sz="quarter" idx="17"/>
          </p:nvPr>
        </p:nvSpPr>
        <p:spPr>
          <a:xfrm>
            <a:off x="8674099" y="3763013"/>
            <a:ext cx="768000" cy="576000"/>
          </a:xfrm>
          <a:prstGeom prst="roundRect">
            <a:avLst/>
          </a:prstGeom>
          <a:ln>
            <a:solidFill>
              <a:schemeClr val="bg2"/>
            </a:solidFill>
          </a:ln>
        </p:spPr>
        <p:txBody>
          <a:bodyPr>
            <a:normAutofit/>
          </a:bodyPr>
          <a:lstStyle>
            <a:lvl1pPr>
              <a:defRPr sz="1050"/>
            </a:lvl1pPr>
          </a:lstStyle>
          <a:p>
            <a:endParaRPr lang="id-ID"/>
          </a:p>
        </p:txBody>
      </p:sp>
      <p:sp>
        <p:nvSpPr>
          <p:cNvPr id="46" name="Picture Placeholder 5"/>
          <p:cNvSpPr>
            <a:spLocks noGrp="1"/>
          </p:cNvSpPr>
          <p:nvPr>
            <p:ph type="pic" sz="quarter" idx="18"/>
          </p:nvPr>
        </p:nvSpPr>
        <p:spPr>
          <a:xfrm>
            <a:off x="8674099" y="4539961"/>
            <a:ext cx="768000" cy="576000"/>
          </a:xfrm>
          <a:prstGeom prst="roundRect">
            <a:avLst/>
          </a:prstGeom>
          <a:ln>
            <a:solidFill>
              <a:schemeClr val="bg2"/>
            </a:solidFill>
          </a:ln>
        </p:spPr>
        <p:txBody>
          <a:bodyPr>
            <a:normAutofit/>
          </a:bodyPr>
          <a:lstStyle>
            <a:lvl1pPr>
              <a:defRPr sz="1050"/>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72107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8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lvl1pPr>
              <a:defRPr sz="800"/>
            </a:lvl1p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lvl1pPr>
              <a:defRPr sz="800"/>
            </a:lvl1pPr>
          </a:lstStyle>
          <a:p>
            <a:endParaRPr lang="id-ID">
              <a:solidFill>
                <a:prstClr val="black">
                  <a:tint val="75000"/>
                </a:prstClr>
              </a:solidFill>
            </a:endParaRPr>
          </a:p>
        </p:txBody>
      </p:sp>
      <p:sp>
        <p:nvSpPr>
          <p:cNvPr id="11" name="Picture Placeholder 10"/>
          <p:cNvSpPr>
            <a:spLocks noGrp="1"/>
          </p:cNvSpPr>
          <p:nvPr>
            <p:ph type="pic" sz="quarter" idx="23"/>
          </p:nvPr>
        </p:nvSpPr>
        <p:spPr>
          <a:xfrm>
            <a:off x="5256000" y="2924591"/>
            <a:ext cx="1776000" cy="1332000"/>
          </a:xfrm>
          <a:prstGeom prst="ellipse">
            <a:avLst/>
          </a:prstGeom>
          <a:ln w="19050">
            <a:solidFill>
              <a:schemeClr val="tx1">
                <a:lumMod val="50000"/>
                <a:lumOff val="50000"/>
              </a:schemeClr>
            </a:solidFill>
          </a:ln>
        </p:spPr>
        <p:txBody>
          <a:bodyPr>
            <a:normAutofit/>
          </a:bodyPr>
          <a:lstStyle>
            <a:lvl1pPr>
              <a:defRPr sz="900"/>
            </a:lvl1pPr>
          </a:lstStyle>
          <a:p>
            <a:endParaRPr lang="id-ID"/>
          </a:p>
        </p:txBody>
      </p:sp>
      <p:sp>
        <p:nvSpPr>
          <p:cNvPr id="38" name="Picture Placeholder 10"/>
          <p:cNvSpPr>
            <a:spLocks noGrp="1"/>
          </p:cNvSpPr>
          <p:nvPr>
            <p:ph type="pic" sz="quarter" idx="24"/>
          </p:nvPr>
        </p:nvSpPr>
        <p:spPr>
          <a:xfrm>
            <a:off x="7873404" y="2424699"/>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39" name="Picture Placeholder 10"/>
          <p:cNvSpPr>
            <a:spLocks noGrp="1"/>
          </p:cNvSpPr>
          <p:nvPr>
            <p:ph type="pic" sz="quarter" idx="25"/>
          </p:nvPr>
        </p:nvSpPr>
        <p:spPr>
          <a:xfrm>
            <a:off x="7873404" y="3907321"/>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0" name="Picture Placeholder 10"/>
          <p:cNvSpPr>
            <a:spLocks noGrp="1"/>
          </p:cNvSpPr>
          <p:nvPr>
            <p:ph type="pic" sz="quarter" idx="26"/>
          </p:nvPr>
        </p:nvSpPr>
        <p:spPr>
          <a:xfrm>
            <a:off x="3001873" y="2424699"/>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1" name="Picture Placeholder 10"/>
          <p:cNvSpPr>
            <a:spLocks noGrp="1"/>
          </p:cNvSpPr>
          <p:nvPr>
            <p:ph type="pic" sz="quarter" idx="27"/>
          </p:nvPr>
        </p:nvSpPr>
        <p:spPr>
          <a:xfrm>
            <a:off x="3001873" y="3907321"/>
            <a:ext cx="1392000" cy="1044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2" name="Picture Placeholder 10"/>
          <p:cNvSpPr>
            <a:spLocks noGrp="1"/>
          </p:cNvSpPr>
          <p:nvPr>
            <p:ph type="pic" sz="quarter" idx="28"/>
          </p:nvPr>
        </p:nvSpPr>
        <p:spPr>
          <a:xfrm>
            <a:off x="1024744" y="2113585"/>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43" name="Picture Placeholder 10"/>
          <p:cNvSpPr>
            <a:spLocks noGrp="1"/>
          </p:cNvSpPr>
          <p:nvPr>
            <p:ph type="pic" sz="quarter" idx="29"/>
          </p:nvPr>
        </p:nvSpPr>
        <p:spPr>
          <a:xfrm>
            <a:off x="1015068" y="2996529"/>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54" name="Picture Placeholder 10"/>
          <p:cNvSpPr>
            <a:spLocks noGrp="1"/>
          </p:cNvSpPr>
          <p:nvPr>
            <p:ph type="pic" sz="quarter" idx="31"/>
          </p:nvPr>
        </p:nvSpPr>
        <p:spPr>
          <a:xfrm>
            <a:off x="1015068" y="4491444"/>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3" name="Picture Placeholder 10"/>
          <p:cNvSpPr>
            <a:spLocks noGrp="1"/>
          </p:cNvSpPr>
          <p:nvPr>
            <p:ph type="pic" sz="quarter" idx="34"/>
          </p:nvPr>
        </p:nvSpPr>
        <p:spPr>
          <a:xfrm>
            <a:off x="10243115" y="2107333"/>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4" name="Picture Placeholder 10"/>
          <p:cNvSpPr>
            <a:spLocks noGrp="1"/>
          </p:cNvSpPr>
          <p:nvPr>
            <p:ph type="pic" sz="quarter" idx="35"/>
          </p:nvPr>
        </p:nvSpPr>
        <p:spPr>
          <a:xfrm>
            <a:off x="10243115" y="3008565"/>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78" name="Picture Placeholder 10"/>
          <p:cNvSpPr>
            <a:spLocks noGrp="1"/>
          </p:cNvSpPr>
          <p:nvPr>
            <p:ph type="pic" sz="quarter" idx="36"/>
          </p:nvPr>
        </p:nvSpPr>
        <p:spPr>
          <a:xfrm>
            <a:off x="10243115" y="4515672"/>
            <a:ext cx="1008000" cy="756000"/>
          </a:xfrm>
          <a:prstGeom prst="ellipse">
            <a:avLst/>
          </a:prstGeom>
          <a:ln w="19050">
            <a:solidFill>
              <a:schemeClr val="tx1">
                <a:lumMod val="50000"/>
                <a:lumOff val="50000"/>
              </a:schemeClr>
            </a:solidFill>
          </a:ln>
        </p:spPr>
        <p:txBody>
          <a:bodyPr>
            <a:normAutofit/>
          </a:bodyPr>
          <a:lstStyle>
            <a:lvl1pPr>
              <a:defRPr sz="800"/>
            </a:lvl1pPr>
          </a:lstStyle>
          <a:p>
            <a:endParaRPr lang="id-ID"/>
          </a:p>
        </p:txBody>
      </p:sp>
      <p:sp>
        <p:nvSpPr>
          <p:cNvPr id="1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
        <p:nvSpPr>
          <p:cNvPr id="51" name="TextBox 50"/>
          <p:cNvSpPr txBox="1"/>
          <p:nvPr userDrawn="1"/>
        </p:nvSpPr>
        <p:spPr>
          <a:xfrm>
            <a:off x="8312548" y="3457874"/>
            <a:ext cx="486030" cy="261610"/>
          </a:xfrm>
          <a:prstGeom prst="rect">
            <a:avLst/>
          </a:prstGeom>
          <a:noFill/>
        </p:spPr>
        <p:txBody>
          <a:bodyPr wrap="none" rtlCol="0">
            <a:spAutoFit/>
          </a:bodyPr>
          <a:lstStyle/>
          <a:p>
            <a:pPr algn="ctr"/>
            <a:r>
              <a:rPr lang="id-ID" sz="1100">
                <a:solidFill>
                  <a:prstClr val="black"/>
                </a:solidFill>
                <a:latin typeface="Calibri Light" panose="020F0302020204030204"/>
              </a:rPr>
              <a:t>Mark</a:t>
            </a:r>
          </a:p>
        </p:txBody>
      </p:sp>
    </p:spTree>
    <p:extLst>
      <p:ext uri="{BB962C8B-B14F-4D97-AF65-F5344CB8AC3E}">
        <p14:creationId xmlns:p14="http://schemas.microsoft.com/office/powerpoint/2010/main" val="75701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1"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5" name="Picture Placeholder 22"/>
          <p:cNvSpPr>
            <a:spLocks noGrp="1"/>
          </p:cNvSpPr>
          <p:nvPr>
            <p:ph type="pic" sz="quarter" idx="16"/>
          </p:nvPr>
        </p:nvSpPr>
        <p:spPr>
          <a:xfrm>
            <a:off x="4726637" y="1922212"/>
            <a:ext cx="235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7142996" y="1922212"/>
            <a:ext cx="235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9570676" y="1922212"/>
            <a:ext cx="2352000" cy="3600000"/>
          </a:xfrm>
        </p:spPr>
        <p:txBody>
          <a:bodyPr>
            <a:normAutofit/>
          </a:bodyPr>
          <a:lstStyle>
            <a:lvl1pPr>
              <a:defRPr sz="1800"/>
            </a:lvl1pPr>
          </a:lstStyle>
          <a:p>
            <a:endParaRPr lang="id-ID"/>
          </a:p>
        </p:txBody>
      </p:sp>
      <p:sp>
        <p:nvSpPr>
          <p:cNvPr id="18"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9" name="Group 18"/>
          <p:cNvGrpSpPr/>
          <p:nvPr userDrawn="1"/>
        </p:nvGrpSpPr>
        <p:grpSpPr>
          <a:xfrm>
            <a:off x="317501" y="613707"/>
            <a:ext cx="330732" cy="398189"/>
            <a:chOff x="7767638" y="2651126"/>
            <a:chExt cx="560388" cy="674686"/>
          </a:xfrm>
        </p:grpSpPr>
        <p:sp>
          <p:nvSpPr>
            <p:cNvPr id="20"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1"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9710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18"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2" name="Picture Placeholder 22"/>
          <p:cNvSpPr>
            <a:spLocks noGrp="1"/>
          </p:cNvSpPr>
          <p:nvPr>
            <p:ph type="pic" sz="quarter" idx="14"/>
          </p:nvPr>
        </p:nvSpPr>
        <p:spPr>
          <a:xfrm>
            <a:off x="596900" y="1445000"/>
            <a:ext cx="3580955" cy="2352000"/>
          </a:xfrm>
        </p:spPr>
        <p:txBody>
          <a:bodyPr>
            <a:normAutofit/>
          </a:bodyPr>
          <a:lstStyle>
            <a:lvl1pPr>
              <a:defRPr sz="1800"/>
            </a:lvl1pPr>
          </a:lstStyle>
          <a:p>
            <a:endParaRPr lang="id-ID"/>
          </a:p>
        </p:txBody>
      </p:sp>
      <p:sp>
        <p:nvSpPr>
          <p:cNvPr id="23" name="Picture Placeholder 22"/>
          <p:cNvSpPr>
            <a:spLocks noGrp="1"/>
          </p:cNvSpPr>
          <p:nvPr>
            <p:ph type="pic" sz="quarter" idx="15"/>
          </p:nvPr>
        </p:nvSpPr>
        <p:spPr>
          <a:xfrm>
            <a:off x="596900" y="3880900"/>
            <a:ext cx="3580955" cy="2352000"/>
          </a:xfrm>
        </p:spPr>
        <p:txBody>
          <a:bodyPr>
            <a:normAutofit/>
          </a:bodyPr>
          <a:lstStyle>
            <a:lvl1pPr>
              <a:defRPr sz="1800"/>
            </a:lvl1pPr>
          </a:lstStyle>
          <a:p>
            <a:endParaRPr lang="id-ID"/>
          </a:p>
        </p:txBody>
      </p:sp>
      <p:sp>
        <p:nvSpPr>
          <p:cNvPr id="24" name="Picture Placeholder 22"/>
          <p:cNvSpPr>
            <a:spLocks noGrp="1"/>
          </p:cNvSpPr>
          <p:nvPr>
            <p:ph type="pic" sz="quarter" idx="16"/>
          </p:nvPr>
        </p:nvSpPr>
        <p:spPr>
          <a:xfrm>
            <a:off x="4266757" y="1445001"/>
            <a:ext cx="2645780" cy="4787900"/>
          </a:xfrm>
        </p:spPr>
        <p:txBody>
          <a:bodyPr>
            <a:normAutofit/>
          </a:bodyPr>
          <a:lstStyle>
            <a:lvl1pPr>
              <a:defRPr sz="1800"/>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14122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2" fill="hold" grpId="0" nodeType="withEffect" nodePh="1">
                                  <p:stCondLst>
                                    <p:cond delay="0"/>
                                  </p:stCondLst>
                                  <p:endCondLst>
                                    <p:cond evt="begin" delay="0">
                                      <p:tn val="17"/>
                                    </p:cond>
                                  </p:end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500"/>
                                        <p:tgtEl>
                                          <p:spTgt spid="23"/>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11"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4" name="Picture Placeholder 22"/>
          <p:cNvSpPr>
            <a:spLocks noGrp="1"/>
          </p:cNvSpPr>
          <p:nvPr>
            <p:ph type="pic" sz="quarter" idx="15"/>
          </p:nvPr>
        </p:nvSpPr>
        <p:spPr>
          <a:xfrm>
            <a:off x="609600" y="1831340"/>
            <a:ext cx="2592000" cy="3600000"/>
          </a:xfrm>
        </p:spPr>
        <p:txBody>
          <a:bodyPr>
            <a:normAutofit/>
          </a:bodyPr>
          <a:lstStyle>
            <a:lvl1pPr>
              <a:defRPr sz="1800"/>
            </a:lvl1pPr>
          </a:lstStyle>
          <a:p>
            <a:endParaRPr lang="id-ID"/>
          </a:p>
        </p:txBody>
      </p:sp>
      <p:sp>
        <p:nvSpPr>
          <p:cNvPr id="25" name="Picture Placeholder 22"/>
          <p:cNvSpPr>
            <a:spLocks noGrp="1"/>
          </p:cNvSpPr>
          <p:nvPr>
            <p:ph type="pic" sz="quarter" idx="16"/>
          </p:nvPr>
        </p:nvSpPr>
        <p:spPr>
          <a:xfrm>
            <a:off x="3272339" y="1831340"/>
            <a:ext cx="2592000" cy="3600000"/>
          </a:xfrm>
        </p:spPr>
        <p:txBody>
          <a:bodyPr>
            <a:normAutofit/>
          </a:bodyPr>
          <a:lstStyle>
            <a:lvl1pPr>
              <a:defRPr sz="1800"/>
            </a:lvl1pPr>
          </a:lstStyle>
          <a:p>
            <a:endParaRPr lang="id-ID"/>
          </a:p>
        </p:txBody>
      </p:sp>
      <p:sp>
        <p:nvSpPr>
          <p:cNvPr id="26" name="Picture Placeholder 22"/>
          <p:cNvSpPr>
            <a:spLocks noGrp="1"/>
          </p:cNvSpPr>
          <p:nvPr>
            <p:ph type="pic" sz="quarter" idx="17"/>
          </p:nvPr>
        </p:nvSpPr>
        <p:spPr>
          <a:xfrm>
            <a:off x="5947777" y="1831340"/>
            <a:ext cx="2592000" cy="3600000"/>
          </a:xfrm>
        </p:spPr>
        <p:txBody>
          <a:bodyPr>
            <a:normAutofit/>
          </a:bodyPr>
          <a:lstStyle>
            <a:lvl1pPr>
              <a:defRPr sz="1800"/>
            </a:lvl1pPr>
          </a:lstStyle>
          <a:p>
            <a:endParaRPr lang="id-ID"/>
          </a:p>
        </p:txBody>
      </p:sp>
      <p:sp>
        <p:nvSpPr>
          <p:cNvPr id="27" name="Picture Placeholder 22"/>
          <p:cNvSpPr>
            <a:spLocks noGrp="1"/>
          </p:cNvSpPr>
          <p:nvPr>
            <p:ph type="pic" sz="quarter" idx="18"/>
          </p:nvPr>
        </p:nvSpPr>
        <p:spPr>
          <a:xfrm>
            <a:off x="8611677" y="1831340"/>
            <a:ext cx="2592000" cy="3600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6" name="Group 15"/>
          <p:cNvGrpSpPr/>
          <p:nvPr userDrawn="1"/>
        </p:nvGrpSpPr>
        <p:grpSpPr>
          <a:xfrm>
            <a:off x="317501" y="613707"/>
            <a:ext cx="330732" cy="398189"/>
            <a:chOff x="7767638" y="2651126"/>
            <a:chExt cx="560388" cy="674686"/>
          </a:xfrm>
        </p:grpSpPr>
        <p:sp>
          <p:nvSpPr>
            <p:cNvPr id="17"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631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4" fill="hold" grpId="0" nodeType="afterEffect" nodePh="1">
                                  <p:stCondLst>
                                    <p:cond delay="0"/>
                                  </p:stCondLst>
                                  <p:endCondLst>
                                    <p:cond evt="begin" delay="0">
                                      <p:tn val="14"/>
                                    </p:cond>
                                  </p:end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12"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5" name="Picture Placeholder 2"/>
          <p:cNvSpPr>
            <a:spLocks noGrp="1"/>
          </p:cNvSpPr>
          <p:nvPr>
            <p:ph type="pic" sz="quarter" idx="14"/>
          </p:nvPr>
        </p:nvSpPr>
        <p:spPr>
          <a:xfrm>
            <a:off x="660400" y="1678094"/>
            <a:ext cx="7010400" cy="3338407"/>
          </a:xfrm>
          <a:prstGeom prst="rect">
            <a:avLst/>
          </a:prstGeom>
        </p:spPr>
        <p:txBody>
          <a:bodyPr>
            <a:normAutofit/>
          </a:bodyPr>
          <a:lstStyle>
            <a:lvl1pPr>
              <a:defRPr sz="1800">
                <a:solidFill>
                  <a:schemeClr val="tx2"/>
                </a:solidFill>
              </a:defRPr>
            </a:lvl1pPr>
          </a:lstStyle>
          <a:p>
            <a:endParaRPr lang="id-ID"/>
          </a:p>
        </p:txBody>
      </p:sp>
      <p:sp>
        <p:nvSpPr>
          <p:cNvPr id="27" name="Picture Placeholder 2"/>
          <p:cNvSpPr>
            <a:spLocks noGrp="1"/>
          </p:cNvSpPr>
          <p:nvPr>
            <p:ph type="pic" sz="quarter" idx="16"/>
          </p:nvPr>
        </p:nvSpPr>
        <p:spPr>
          <a:xfrm>
            <a:off x="7806164" y="1678093"/>
            <a:ext cx="3360000" cy="2064000"/>
          </a:xfrm>
          <a:prstGeom prst="rect">
            <a:avLst/>
          </a:prstGeom>
        </p:spPr>
        <p:txBody>
          <a:bodyPr>
            <a:normAutofit/>
          </a:bodyPr>
          <a:lstStyle>
            <a:lvl1pPr>
              <a:defRPr sz="1800">
                <a:solidFill>
                  <a:schemeClr val="tx2"/>
                </a:solidFill>
              </a:defRPr>
            </a:lvl1pPr>
          </a:lstStyle>
          <a:p>
            <a:endParaRPr lang="id-ID"/>
          </a:p>
        </p:txBody>
      </p:sp>
      <p:sp>
        <p:nvSpPr>
          <p:cNvPr id="30" name="Picture Placeholder 2"/>
          <p:cNvSpPr>
            <a:spLocks noGrp="1"/>
          </p:cNvSpPr>
          <p:nvPr>
            <p:ph type="pic" sz="quarter" idx="19"/>
          </p:nvPr>
        </p:nvSpPr>
        <p:spPr>
          <a:xfrm>
            <a:off x="7806164" y="3866579"/>
            <a:ext cx="3360000" cy="2064000"/>
          </a:xfrm>
          <a:prstGeom prst="rect">
            <a:avLst/>
          </a:prstGeom>
        </p:spPr>
        <p:txBody>
          <a:bodyPr>
            <a:normAutofit/>
          </a:bodyPr>
          <a:lstStyle>
            <a:lvl1pPr>
              <a:defRPr sz="1800">
                <a:solidFill>
                  <a:schemeClr val="tx2"/>
                </a:solidFill>
              </a:defRPr>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73926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8"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par>
                                <p:cTn id="20" presetID="22" presetClass="entr" presetSubtype="2" fill="hold" grpId="0" nodeType="withEffect" nodePh="1">
                                  <p:stCondLst>
                                    <p:cond delay="0"/>
                                  </p:stCondLst>
                                  <p:endCondLst>
                                    <p:cond evt="begin" delay="0">
                                      <p:tn val="20"/>
                                    </p:cond>
                                  </p:end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30" grpId="0"/>
      <p:bldP spid="11"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2"/>
          <p:cNvSpPr>
            <a:spLocks noGrp="1"/>
          </p:cNvSpPr>
          <p:nvPr>
            <p:ph type="pic" sz="quarter" idx="14"/>
          </p:nvPr>
        </p:nvSpPr>
        <p:spPr>
          <a:xfrm>
            <a:off x="5148562" y="1627187"/>
            <a:ext cx="6030012" cy="2208000"/>
          </a:xfrm>
        </p:spPr>
        <p:txBody>
          <a:bodyPr>
            <a:normAutofit/>
          </a:bodyPr>
          <a:lstStyle>
            <a:lvl1pPr>
              <a:defRPr sz="1800"/>
            </a:lvl1pPr>
          </a:lstStyle>
          <a:p>
            <a:endParaRPr lang="id-ID"/>
          </a:p>
        </p:txBody>
      </p:sp>
      <p:sp>
        <p:nvSpPr>
          <p:cNvPr id="17" name="Picture Placeholder 22"/>
          <p:cNvSpPr>
            <a:spLocks noGrp="1"/>
          </p:cNvSpPr>
          <p:nvPr>
            <p:ph type="pic" sz="quarter" idx="15"/>
          </p:nvPr>
        </p:nvSpPr>
        <p:spPr>
          <a:xfrm>
            <a:off x="5148561" y="3893578"/>
            <a:ext cx="1968000" cy="1895761"/>
          </a:xfrm>
        </p:spPr>
        <p:txBody>
          <a:bodyPr>
            <a:normAutofit/>
          </a:bodyPr>
          <a:lstStyle>
            <a:lvl1pPr>
              <a:defRPr sz="1800"/>
            </a:lvl1pPr>
          </a:lstStyle>
          <a:p>
            <a:endParaRPr lang="id-ID"/>
          </a:p>
        </p:txBody>
      </p:sp>
      <p:sp>
        <p:nvSpPr>
          <p:cNvPr id="18" name="Picture Placeholder 22"/>
          <p:cNvSpPr>
            <a:spLocks noGrp="1"/>
          </p:cNvSpPr>
          <p:nvPr>
            <p:ph type="pic" sz="quarter" idx="16"/>
          </p:nvPr>
        </p:nvSpPr>
        <p:spPr>
          <a:xfrm>
            <a:off x="7186460" y="3893578"/>
            <a:ext cx="1968000" cy="1895761"/>
          </a:xfrm>
        </p:spPr>
        <p:txBody>
          <a:bodyPr>
            <a:normAutofit/>
          </a:bodyPr>
          <a:lstStyle>
            <a:lvl1pPr>
              <a:defRPr sz="1800"/>
            </a:lvl1pPr>
          </a:lstStyle>
          <a:p>
            <a:endParaRPr lang="id-ID"/>
          </a:p>
        </p:txBody>
      </p:sp>
      <p:sp>
        <p:nvSpPr>
          <p:cNvPr id="19" name="Picture Placeholder 22"/>
          <p:cNvSpPr>
            <a:spLocks noGrp="1"/>
          </p:cNvSpPr>
          <p:nvPr>
            <p:ph type="pic" sz="quarter" idx="17"/>
          </p:nvPr>
        </p:nvSpPr>
        <p:spPr>
          <a:xfrm>
            <a:off x="9221817" y="3893578"/>
            <a:ext cx="1968000" cy="1895761"/>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0" name="Group 19"/>
          <p:cNvGrpSpPr/>
          <p:nvPr userDrawn="1"/>
        </p:nvGrpSpPr>
        <p:grpSpPr>
          <a:xfrm>
            <a:off x="317501" y="613707"/>
            <a:ext cx="330732" cy="398189"/>
            <a:chOff x="7767638" y="2651126"/>
            <a:chExt cx="560388" cy="674686"/>
          </a:xfrm>
        </p:grpSpPr>
        <p:sp>
          <p:nvSpPr>
            <p:cNvPr id="2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76148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right)">
                                      <p:cBhvr>
                                        <p:cTn id="8" dur="500"/>
                                        <p:tgtEl>
                                          <p:spTgt spid="2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par>
                                <p:cTn id="23" presetID="22" presetClass="entr" presetSubtype="4" fill="hold" grpId="0" nodeType="withEffect" nodePh="1">
                                  <p:stCondLst>
                                    <p:cond delay="0"/>
                                  </p:stCondLst>
                                  <p:endCondLst>
                                    <p:cond evt="begin" delay="0">
                                      <p:tn val="23"/>
                                    </p:cond>
                                  </p:end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2"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6" name="Picture Placeholder 22"/>
          <p:cNvSpPr>
            <a:spLocks noGrp="1"/>
          </p:cNvSpPr>
          <p:nvPr>
            <p:ph type="pic" sz="quarter" idx="14"/>
          </p:nvPr>
        </p:nvSpPr>
        <p:spPr>
          <a:xfrm>
            <a:off x="7046978" y="2056842"/>
            <a:ext cx="4237260" cy="3744000"/>
          </a:xfrm>
        </p:spPr>
        <p:txBody>
          <a:bodyPr>
            <a:normAutofit/>
          </a:bodyPr>
          <a:lstStyle>
            <a:lvl1pPr>
              <a:defRPr sz="1800"/>
            </a:lvl1pPr>
          </a:lstStyle>
          <a:p>
            <a:endParaRPr lang="id-ID"/>
          </a:p>
        </p:txBody>
      </p:sp>
      <p:sp>
        <p:nvSpPr>
          <p:cNvPr id="17" name="Picture Placeholder 22"/>
          <p:cNvSpPr>
            <a:spLocks noGrp="1"/>
          </p:cNvSpPr>
          <p:nvPr>
            <p:ph type="pic" sz="quarter" idx="15"/>
          </p:nvPr>
        </p:nvSpPr>
        <p:spPr>
          <a:xfrm>
            <a:off x="4859865" y="3953241"/>
            <a:ext cx="2112000" cy="1836000"/>
          </a:xfrm>
        </p:spPr>
        <p:txBody>
          <a:bodyPr>
            <a:normAutofit/>
          </a:bodyPr>
          <a:lstStyle>
            <a:lvl1pPr>
              <a:defRPr sz="1800"/>
            </a:lvl1pPr>
          </a:lstStyle>
          <a:p>
            <a:endParaRPr lang="id-ID"/>
          </a:p>
        </p:txBody>
      </p:sp>
      <p:sp>
        <p:nvSpPr>
          <p:cNvPr id="20" name="Picture Placeholder 22"/>
          <p:cNvSpPr>
            <a:spLocks noGrp="1"/>
          </p:cNvSpPr>
          <p:nvPr>
            <p:ph type="pic" sz="quarter" idx="18"/>
          </p:nvPr>
        </p:nvSpPr>
        <p:spPr>
          <a:xfrm>
            <a:off x="2752003" y="2092842"/>
            <a:ext cx="2112000" cy="1836000"/>
          </a:xfrm>
        </p:spPr>
        <p:txBody>
          <a:bodyPr>
            <a:normAutofit/>
          </a:bodyPr>
          <a:lstStyle>
            <a:lvl1pPr>
              <a:defRPr sz="1800"/>
            </a:lvl1pPr>
          </a:lstStyle>
          <a:p>
            <a:endParaRPr lang="id-ID"/>
          </a:p>
        </p:txBody>
      </p:sp>
      <p:sp>
        <p:nvSpPr>
          <p:cNvPr id="21" name="Picture Placeholder 22"/>
          <p:cNvSpPr>
            <a:spLocks noGrp="1"/>
          </p:cNvSpPr>
          <p:nvPr>
            <p:ph type="pic" sz="quarter" idx="19"/>
          </p:nvPr>
        </p:nvSpPr>
        <p:spPr>
          <a:xfrm>
            <a:off x="640076" y="3953241"/>
            <a:ext cx="2112000" cy="1836000"/>
          </a:xfrm>
        </p:spPr>
        <p:txBody>
          <a:bodyPr>
            <a:normAutofit/>
          </a:bodyPr>
          <a:lstStyle>
            <a:lvl1pPr>
              <a:defRPr sz="1800"/>
            </a:lvl1pPr>
          </a:lstStyle>
          <a:p>
            <a:endParaRPr lang="id-ID"/>
          </a:p>
        </p:txBody>
      </p:sp>
      <p:sp>
        <p:nvSpPr>
          <p:cNvPr id="12"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8" name="Group 17"/>
          <p:cNvGrpSpPr/>
          <p:nvPr userDrawn="1"/>
        </p:nvGrpSpPr>
        <p:grpSpPr>
          <a:xfrm>
            <a:off x="317501" y="613707"/>
            <a:ext cx="330732" cy="398189"/>
            <a:chOff x="7767638" y="2651126"/>
            <a:chExt cx="560388" cy="674686"/>
          </a:xfrm>
        </p:grpSpPr>
        <p:sp>
          <p:nvSpPr>
            <p:cNvPr id="19"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2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82335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4" fill="hold" grpId="0" nodeType="withEffect" nodePh="1">
                                  <p:stCondLst>
                                    <p:cond delay="0"/>
                                  </p:stCondLst>
                                  <p:endCondLst>
                                    <p:cond evt="begin" delay="0">
                                      <p:tn val="20"/>
                                    </p:cond>
                                  </p:end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1" grpId="0"/>
      <p:bldP spid="12"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20" name="Picture Placeholder 7"/>
          <p:cNvSpPr>
            <a:spLocks noGrp="1"/>
          </p:cNvSpPr>
          <p:nvPr>
            <p:ph type="pic" sz="quarter" idx="14"/>
          </p:nvPr>
        </p:nvSpPr>
        <p:spPr>
          <a:xfrm>
            <a:off x="6472345" y="2415540"/>
            <a:ext cx="4686724" cy="2133601"/>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15658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15/10/2018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7"/>
          <p:cNvSpPr>
            <a:spLocks noGrp="1"/>
          </p:cNvSpPr>
          <p:nvPr>
            <p:ph type="pic" sz="quarter" idx="14"/>
          </p:nvPr>
        </p:nvSpPr>
        <p:spPr>
          <a:xfrm>
            <a:off x="1831459" y="3706252"/>
            <a:ext cx="1583880" cy="1556628"/>
          </a:xfrm>
        </p:spPr>
        <p:txBody>
          <a:bodyPr>
            <a:normAutofit/>
          </a:bodyPr>
          <a:lstStyle>
            <a:lvl1pPr>
              <a:defRPr sz="900"/>
            </a:lvl1pPr>
          </a:lstStyle>
          <a:p>
            <a:endParaRPr lang="id-ID"/>
          </a:p>
        </p:txBody>
      </p:sp>
      <p:sp>
        <p:nvSpPr>
          <p:cNvPr id="20" name="Picture Placeholder 7"/>
          <p:cNvSpPr>
            <a:spLocks noGrp="1"/>
          </p:cNvSpPr>
          <p:nvPr>
            <p:ph type="pic" sz="quarter" idx="15"/>
          </p:nvPr>
        </p:nvSpPr>
        <p:spPr>
          <a:xfrm>
            <a:off x="3875831" y="3037840"/>
            <a:ext cx="3725160" cy="1676400"/>
          </a:xfrm>
        </p:spPr>
        <p:txBody>
          <a:bodyPr>
            <a:normAutofit/>
          </a:bodyPr>
          <a:lstStyle>
            <a:lvl1pPr>
              <a:defRPr sz="900"/>
            </a:lvl1pPr>
          </a:lstStyle>
          <a:p>
            <a:endParaRPr lang="id-ID"/>
          </a:p>
        </p:txBody>
      </p:sp>
      <p:sp>
        <p:nvSpPr>
          <p:cNvPr id="21" name="Picture Placeholder 7"/>
          <p:cNvSpPr>
            <a:spLocks noGrp="1"/>
          </p:cNvSpPr>
          <p:nvPr>
            <p:ph type="pic" sz="quarter" idx="16"/>
          </p:nvPr>
        </p:nvSpPr>
        <p:spPr>
          <a:xfrm>
            <a:off x="3333623" y="4368006"/>
            <a:ext cx="712480" cy="965994"/>
          </a:xfrm>
        </p:spPr>
        <p:txBody>
          <a:bodyPr>
            <a:normAutofit/>
          </a:bodyPr>
          <a:lstStyle>
            <a:lvl1pPr>
              <a:defRPr sz="900"/>
            </a:lvl1pPr>
          </a:lstStyle>
          <a:p>
            <a:endParaRPr lang="id-ID"/>
          </a:p>
        </p:txBody>
      </p:sp>
      <p:sp>
        <p:nvSpPr>
          <p:cNvPr id="22" name="Picture Placeholder 7"/>
          <p:cNvSpPr>
            <a:spLocks noGrp="1"/>
          </p:cNvSpPr>
          <p:nvPr>
            <p:ph type="pic" sz="quarter" idx="17"/>
          </p:nvPr>
        </p:nvSpPr>
        <p:spPr>
          <a:xfrm>
            <a:off x="7575591" y="4016098"/>
            <a:ext cx="2736000" cy="1292609"/>
          </a:xfrm>
        </p:spPr>
        <p:txBody>
          <a:bodyPr>
            <a:normAutofit/>
          </a:bodyPr>
          <a:lstStyle>
            <a:lvl1pPr>
              <a:defRPr sz="900"/>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234258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8" name="Picture Placeholder 5"/>
          <p:cNvSpPr>
            <a:spLocks noGrp="1"/>
          </p:cNvSpPr>
          <p:nvPr>
            <p:ph type="pic" sz="quarter" idx="15"/>
          </p:nvPr>
        </p:nvSpPr>
        <p:spPr>
          <a:xfrm>
            <a:off x="0" y="1"/>
            <a:ext cx="12192000" cy="3541485"/>
          </a:xfrm>
        </p:spPr>
        <p:txBody>
          <a:bodyPr>
            <a:normAutofit/>
          </a:bodyPr>
          <a:lstStyle>
            <a:lvl1pPr>
              <a:defRPr sz="800"/>
            </a:lvl1pPr>
          </a:lstStyle>
          <a:p>
            <a:endParaRPr lang="id-ID"/>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5318972" y="2861954"/>
            <a:ext cx="640504" cy="823553"/>
          </a:xfrm>
        </p:spPr>
        <p:txBody>
          <a:bodyPr>
            <a:normAutofit/>
          </a:bodyPr>
          <a:lstStyle>
            <a:lvl1pPr>
              <a:defRPr sz="800"/>
            </a:lvl1pPr>
          </a:lstStyle>
          <a:p>
            <a:endParaRPr lang="id-ID"/>
          </a:p>
        </p:txBody>
      </p:sp>
      <p:sp>
        <p:nvSpPr>
          <p:cNvPr id="16" name="Picture Placeholder 5"/>
          <p:cNvSpPr>
            <a:spLocks noGrp="1"/>
          </p:cNvSpPr>
          <p:nvPr>
            <p:ph type="pic" sz="quarter" idx="13"/>
          </p:nvPr>
        </p:nvSpPr>
        <p:spPr>
          <a:xfrm>
            <a:off x="6141296" y="2315688"/>
            <a:ext cx="1392000" cy="1375756"/>
          </a:xfrm>
        </p:spPr>
        <p:txBody>
          <a:bodyPr>
            <a:normAutofit/>
          </a:bodyPr>
          <a:lstStyle>
            <a:lvl1pPr>
              <a:defRPr sz="800"/>
            </a:lvl1pPr>
          </a:lstStyle>
          <a:p>
            <a:endParaRPr lang="id-ID"/>
          </a:p>
        </p:txBody>
      </p:sp>
      <p:sp>
        <p:nvSpPr>
          <p:cNvPr id="17" name="Picture Placeholder 5"/>
          <p:cNvSpPr>
            <a:spLocks noGrp="1"/>
          </p:cNvSpPr>
          <p:nvPr>
            <p:ph type="pic" sz="quarter" idx="14"/>
          </p:nvPr>
        </p:nvSpPr>
        <p:spPr>
          <a:xfrm>
            <a:off x="7556171" y="1834738"/>
            <a:ext cx="3774044" cy="1779096"/>
          </a:xfrm>
        </p:spPr>
        <p:txBody>
          <a:bodyPr>
            <a:normAutofit/>
          </a:bodyPr>
          <a:lstStyle>
            <a:lvl1pPr>
              <a:defRPr sz="800"/>
            </a:lvl1pPr>
          </a:lstStyle>
          <a:p>
            <a:endParaRPr lang="id-ID"/>
          </a:p>
        </p:txBody>
      </p:sp>
    </p:spTree>
    <p:extLst>
      <p:ext uri="{BB962C8B-B14F-4D97-AF65-F5344CB8AC3E}">
        <p14:creationId xmlns:p14="http://schemas.microsoft.com/office/powerpoint/2010/main" val="8748908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4038600" y="1615045"/>
            <a:ext cx="4080000" cy="2309751"/>
          </a:xfrm>
        </p:spPr>
        <p:txBody>
          <a:bodyPr/>
          <a:lstStyle/>
          <a:p>
            <a:endParaRPr lang="id-ID"/>
          </a:p>
        </p:txBody>
      </p:sp>
      <p:sp>
        <p:nvSpPr>
          <p:cNvPr id="16" name="Picture Placeholder 5"/>
          <p:cNvSpPr>
            <a:spLocks noGrp="1"/>
          </p:cNvSpPr>
          <p:nvPr>
            <p:ph type="pic" sz="quarter" idx="13"/>
          </p:nvPr>
        </p:nvSpPr>
        <p:spPr>
          <a:xfrm>
            <a:off x="6529253" y="1745673"/>
            <a:ext cx="3635377" cy="2060370"/>
          </a:xfrm>
        </p:spPr>
        <p:txBody>
          <a:bodyPr/>
          <a:lstStyle/>
          <a:p>
            <a:endParaRPr lang="id-ID"/>
          </a:p>
        </p:txBody>
      </p:sp>
      <p:sp>
        <p:nvSpPr>
          <p:cNvPr id="17" name="Picture Placeholder 5"/>
          <p:cNvSpPr>
            <a:spLocks noGrp="1"/>
          </p:cNvSpPr>
          <p:nvPr>
            <p:ph type="pic" sz="quarter" idx="14"/>
          </p:nvPr>
        </p:nvSpPr>
        <p:spPr>
          <a:xfrm>
            <a:off x="2019295" y="1724082"/>
            <a:ext cx="3575020" cy="2060370"/>
          </a:xfrm>
        </p:spPr>
        <p:txBody>
          <a:bodyPr/>
          <a:lstStyle/>
          <a:p>
            <a:endParaRPr lang="id-ID"/>
          </a:p>
        </p:txBody>
      </p:sp>
      <p:sp>
        <p:nvSpPr>
          <p:cNvPr id="18" name="Picture Placeholder 5"/>
          <p:cNvSpPr>
            <a:spLocks noGrp="1"/>
          </p:cNvSpPr>
          <p:nvPr>
            <p:ph type="pic" sz="quarter" idx="15"/>
          </p:nvPr>
        </p:nvSpPr>
        <p:spPr>
          <a:xfrm>
            <a:off x="8843159" y="1905991"/>
            <a:ext cx="3006024" cy="1754150"/>
          </a:xfrm>
        </p:spPr>
        <p:txBody>
          <a:bodyPr/>
          <a:lstStyle/>
          <a:p>
            <a:endParaRPr lang="id-ID"/>
          </a:p>
        </p:txBody>
      </p:sp>
      <p:sp>
        <p:nvSpPr>
          <p:cNvPr id="19" name="Picture Placeholder 5"/>
          <p:cNvSpPr>
            <a:spLocks noGrp="1"/>
          </p:cNvSpPr>
          <p:nvPr>
            <p:ph type="pic" sz="quarter" idx="16"/>
          </p:nvPr>
        </p:nvSpPr>
        <p:spPr>
          <a:xfrm>
            <a:off x="355720" y="1905991"/>
            <a:ext cx="3024789" cy="1754150"/>
          </a:xfrm>
        </p:spPr>
        <p:txBody>
          <a:bodyPr/>
          <a:lstStyle/>
          <a:p>
            <a:endParaRPr lang="id-ID"/>
          </a:p>
        </p:txBody>
      </p:sp>
    </p:spTree>
    <p:extLst>
      <p:ext uri="{BB962C8B-B14F-4D97-AF65-F5344CB8AC3E}">
        <p14:creationId xmlns:p14="http://schemas.microsoft.com/office/powerpoint/2010/main" val="34194539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5" name="Picture Placeholder 4"/>
          <p:cNvSpPr>
            <a:spLocks noGrp="1"/>
          </p:cNvSpPr>
          <p:nvPr>
            <p:ph type="pic" sz="quarter" idx="17"/>
          </p:nvPr>
        </p:nvSpPr>
        <p:spPr>
          <a:xfrm>
            <a:off x="0" y="0"/>
            <a:ext cx="1219200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0" name="Picture Placeholder 5"/>
          <p:cNvSpPr>
            <a:spLocks noGrp="1"/>
          </p:cNvSpPr>
          <p:nvPr>
            <p:ph type="pic" sz="quarter" idx="12"/>
          </p:nvPr>
        </p:nvSpPr>
        <p:spPr>
          <a:xfrm>
            <a:off x="4038600" y="1615045"/>
            <a:ext cx="4080000" cy="2309751"/>
          </a:xfrm>
        </p:spPr>
        <p:txBody>
          <a:bodyPr/>
          <a:lstStyle/>
          <a:p>
            <a:endParaRPr lang="id-ID"/>
          </a:p>
        </p:txBody>
      </p:sp>
      <p:sp>
        <p:nvSpPr>
          <p:cNvPr id="11" name="Picture Placeholder 5"/>
          <p:cNvSpPr>
            <a:spLocks noGrp="1"/>
          </p:cNvSpPr>
          <p:nvPr>
            <p:ph type="pic" sz="quarter" idx="13"/>
          </p:nvPr>
        </p:nvSpPr>
        <p:spPr>
          <a:xfrm>
            <a:off x="6529253" y="1745673"/>
            <a:ext cx="3635377" cy="2060370"/>
          </a:xfrm>
        </p:spPr>
        <p:txBody>
          <a:bodyPr/>
          <a:lstStyle/>
          <a:p>
            <a:endParaRPr lang="id-ID"/>
          </a:p>
        </p:txBody>
      </p:sp>
      <p:sp>
        <p:nvSpPr>
          <p:cNvPr id="12" name="Picture Placeholder 5"/>
          <p:cNvSpPr>
            <a:spLocks noGrp="1"/>
          </p:cNvSpPr>
          <p:nvPr>
            <p:ph type="pic" sz="quarter" idx="14"/>
          </p:nvPr>
        </p:nvSpPr>
        <p:spPr>
          <a:xfrm>
            <a:off x="2019295" y="1724082"/>
            <a:ext cx="3575020" cy="2060370"/>
          </a:xfrm>
        </p:spPr>
        <p:txBody>
          <a:bodyPr/>
          <a:lstStyle/>
          <a:p>
            <a:endParaRPr lang="id-ID"/>
          </a:p>
        </p:txBody>
      </p:sp>
      <p:sp>
        <p:nvSpPr>
          <p:cNvPr id="13" name="Picture Placeholder 5"/>
          <p:cNvSpPr>
            <a:spLocks noGrp="1"/>
          </p:cNvSpPr>
          <p:nvPr>
            <p:ph type="pic" sz="quarter" idx="15"/>
          </p:nvPr>
        </p:nvSpPr>
        <p:spPr>
          <a:xfrm>
            <a:off x="8843159" y="1905991"/>
            <a:ext cx="3006024" cy="1754150"/>
          </a:xfrm>
        </p:spPr>
        <p:txBody>
          <a:bodyPr/>
          <a:lstStyle/>
          <a:p>
            <a:endParaRPr lang="id-ID"/>
          </a:p>
        </p:txBody>
      </p:sp>
      <p:sp>
        <p:nvSpPr>
          <p:cNvPr id="14" name="Picture Placeholder 5"/>
          <p:cNvSpPr>
            <a:spLocks noGrp="1"/>
          </p:cNvSpPr>
          <p:nvPr>
            <p:ph type="pic" sz="quarter" idx="16"/>
          </p:nvPr>
        </p:nvSpPr>
        <p:spPr>
          <a:xfrm>
            <a:off x="355720" y="1905991"/>
            <a:ext cx="3024789" cy="1754150"/>
          </a:xfrm>
        </p:spPr>
        <p:txBody>
          <a:bodyPr/>
          <a:lstStyle/>
          <a:p>
            <a:endParaRPr lang="id-ID"/>
          </a:p>
        </p:txBody>
      </p:sp>
    </p:spTree>
    <p:extLst>
      <p:ext uri="{BB962C8B-B14F-4D97-AF65-F5344CB8AC3E}">
        <p14:creationId xmlns:p14="http://schemas.microsoft.com/office/powerpoint/2010/main" val="205920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Media Placeholder 5"/>
          <p:cNvSpPr>
            <a:spLocks noGrp="1"/>
          </p:cNvSpPr>
          <p:nvPr>
            <p:ph type="media" sz="quarter" idx="12"/>
          </p:nvPr>
        </p:nvSpPr>
        <p:spPr>
          <a:xfrm>
            <a:off x="6007100" y="2101932"/>
            <a:ext cx="5029200" cy="2856017"/>
          </a:xfrm>
        </p:spPr>
        <p:txBody>
          <a:bodyPr/>
          <a:lstStyle/>
          <a:p>
            <a:endParaRPr lang="id-ID"/>
          </a:p>
        </p:txBody>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5356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4" name="Picture Placeholder 5"/>
          <p:cNvSpPr>
            <a:spLocks noGrp="1"/>
          </p:cNvSpPr>
          <p:nvPr>
            <p:ph type="pic" sz="quarter" idx="15"/>
          </p:nvPr>
        </p:nvSpPr>
        <p:spPr>
          <a:xfrm>
            <a:off x="0" y="2"/>
            <a:ext cx="12192000" cy="3503807"/>
          </a:xfrm>
        </p:spPr>
        <p:txBody>
          <a:bodyPr/>
          <a:lstStyle/>
          <a:p>
            <a:endParaRPr lang="id-ID"/>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5"/>
          <p:cNvSpPr>
            <a:spLocks noGrp="1"/>
          </p:cNvSpPr>
          <p:nvPr>
            <p:ph type="pic" sz="quarter" idx="12"/>
          </p:nvPr>
        </p:nvSpPr>
        <p:spPr>
          <a:xfrm>
            <a:off x="1320802" y="1929263"/>
            <a:ext cx="3026833" cy="1372739"/>
          </a:xfrm>
        </p:spPr>
        <p:txBody>
          <a:bodyPr/>
          <a:lstStyle/>
          <a:p>
            <a:endParaRPr lang="id-ID"/>
          </a:p>
        </p:txBody>
      </p:sp>
      <p:sp>
        <p:nvSpPr>
          <p:cNvPr id="22" name="Picture Placeholder 5"/>
          <p:cNvSpPr>
            <a:spLocks noGrp="1"/>
          </p:cNvSpPr>
          <p:nvPr>
            <p:ph type="pic" sz="quarter" idx="13"/>
          </p:nvPr>
        </p:nvSpPr>
        <p:spPr>
          <a:xfrm>
            <a:off x="7863109" y="1966308"/>
            <a:ext cx="3026833" cy="1372739"/>
          </a:xfrm>
        </p:spPr>
        <p:txBody>
          <a:bodyPr/>
          <a:lstStyle/>
          <a:p>
            <a:endParaRPr lang="id-ID"/>
          </a:p>
        </p:txBody>
      </p:sp>
      <p:sp>
        <p:nvSpPr>
          <p:cNvPr id="23" name="Picture Placeholder 5"/>
          <p:cNvSpPr>
            <a:spLocks noGrp="1"/>
          </p:cNvSpPr>
          <p:nvPr>
            <p:ph type="pic" sz="quarter" idx="14"/>
          </p:nvPr>
        </p:nvSpPr>
        <p:spPr>
          <a:xfrm>
            <a:off x="4395779" y="1791898"/>
            <a:ext cx="3467329" cy="1644121"/>
          </a:xfrm>
        </p:spPr>
        <p:txBody>
          <a:bodyPr/>
          <a:lstStyle/>
          <a:p>
            <a:endParaRPr lang="id-ID"/>
          </a:p>
        </p:txBody>
      </p:sp>
    </p:spTree>
    <p:extLst>
      <p:ext uri="{BB962C8B-B14F-4D97-AF65-F5344CB8AC3E}">
        <p14:creationId xmlns:p14="http://schemas.microsoft.com/office/powerpoint/2010/main" val="2016026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7"/>
          <p:cNvSpPr>
            <a:spLocks noGrp="1"/>
          </p:cNvSpPr>
          <p:nvPr>
            <p:ph type="pic" sz="quarter" idx="14"/>
          </p:nvPr>
        </p:nvSpPr>
        <p:spPr>
          <a:xfrm>
            <a:off x="2397761" y="2113281"/>
            <a:ext cx="2322567" cy="2611120"/>
          </a:xfrm>
        </p:spPr>
        <p:txBody>
          <a:bodyPr>
            <a:normAutofit/>
          </a:bodyPr>
          <a:lstStyle>
            <a:lvl1pPr>
              <a:defRPr sz="1600"/>
            </a:lvl1pPr>
          </a:lstStyle>
          <a:p>
            <a:endParaRPr lang="id-ID"/>
          </a:p>
        </p:txBody>
      </p:sp>
    </p:spTree>
    <p:extLst>
      <p:ext uri="{BB962C8B-B14F-4D97-AF65-F5344CB8AC3E}">
        <p14:creationId xmlns:p14="http://schemas.microsoft.com/office/powerpoint/2010/main" val="3643213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6" name="Picture Placeholder 6"/>
          <p:cNvSpPr>
            <a:spLocks noGrp="1"/>
          </p:cNvSpPr>
          <p:nvPr>
            <p:ph type="pic" sz="quarter" idx="13"/>
          </p:nvPr>
        </p:nvSpPr>
        <p:spPr>
          <a:xfrm>
            <a:off x="6726486" y="1921370"/>
            <a:ext cx="2703972" cy="2144748"/>
          </a:xfrm>
          <a:custGeom>
            <a:avLst/>
            <a:gdLst>
              <a:gd name="connsiteX0" fmla="*/ 0 w 1177925"/>
              <a:gd name="connsiteY0" fmla="*/ 0 h 2106613"/>
              <a:gd name="connsiteX1" fmla="*/ 1177925 w 1177925"/>
              <a:gd name="connsiteY1" fmla="*/ 0 h 2106613"/>
              <a:gd name="connsiteX2" fmla="*/ 1177925 w 1177925"/>
              <a:gd name="connsiteY2" fmla="*/ 2106613 h 2106613"/>
              <a:gd name="connsiteX3" fmla="*/ 0 w 1177925"/>
              <a:gd name="connsiteY3" fmla="*/ 2106613 h 2106613"/>
              <a:gd name="connsiteX4" fmla="*/ 0 w 1177925"/>
              <a:gd name="connsiteY4" fmla="*/ 0 h 2106613"/>
              <a:gd name="connsiteX0" fmla="*/ 0 w 1211792"/>
              <a:gd name="connsiteY0" fmla="*/ 13547 h 2106613"/>
              <a:gd name="connsiteX1" fmla="*/ 1211792 w 1211792"/>
              <a:gd name="connsiteY1" fmla="*/ 0 h 2106613"/>
              <a:gd name="connsiteX2" fmla="*/ 1211792 w 1211792"/>
              <a:gd name="connsiteY2" fmla="*/ 2106613 h 2106613"/>
              <a:gd name="connsiteX3" fmla="*/ 33867 w 1211792"/>
              <a:gd name="connsiteY3" fmla="*/ 2106613 h 2106613"/>
              <a:gd name="connsiteX4" fmla="*/ 0 w 1211792"/>
              <a:gd name="connsiteY4" fmla="*/ 13547 h 2106613"/>
              <a:gd name="connsiteX0" fmla="*/ 0 w 1211792"/>
              <a:gd name="connsiteY0" fmla="*/ 284480 h 2377546"/>
              <a:gd name="connsiteX1" fmla="*/ 1028912 w 1211792"/>
              <a:gd name="connsiteY1" fmla="*/ 0 h 2377546"/>
              <a:gd name="connsiteX2" fmla="*/ 1211792 w 1211792"/>
              <a:gd name="connsiteY2" fmla="*/ 2377546 h 2377546"/>
              <a:gd name="connsiteX3" fmla="*/ 33867 w 1211792"/>
              <a:gd name="connsiteY3" fmla="*/ 2377546 h 2377546"/>
              <a:gd name="connsiteX4" fmla="*/ 0 w 1211792"/>
              <a:gd name="connsiteY4" fmla="*/ 284480 h 2377546"/>
              <a:gd name="connsiteX0" fmla="*/ 0 w 2038139"/>
              <a:gd name="connsiteY0" fmla="*/ 284480 h 2377546"/>
              <a:gd name="connsiteX1" fmla="*/ 1028912 w 2038139"/>
              <a:gd name="connsiteY1" fmla="*/ 0 h 2377546"/>
              <a:gd name="connsiteX2" fmla="*/ 2038139 w 2038139"/>
              <a:gd name="connsiteY2" fmla="*/ 1916960 h 2377546"/>
              <a:gd name="connsiteX3" fmla="*/ 33867 w 2038139"/>
              <a:gd name="connsiteY3" fmla="*/ 2377546 h 2377546"/>
              <a:gd name="connsiteX4" fmla="*/ 0 w 2038139"/>
              <a:gd name="connsiteY4" fmla="*/ 284480 h 2377546"/>
              <a:gd name="connsiteX0" fmla="*/ 0 w 2038139"/>
              <a:gd name="connsiteY0" fmla="*/ 284480 h 2154026"/>
              <a:gd name="connsiteX1" fmla="*/ 1028912 w 2038139"/>
              <a:gd name="connsiteY1" fmla="*/ 0 h 2154026"/>
              <a:gd name="connsiteX2" fmla="*/ 2038139 w 2038139"/>
              <a:gd name="connsiteY2" fmla="*/ 1916960 h 2154026"/>
              <a:gd name="connsiteX3" fmla="*/ 1022774 w 2038139"/>
              <a:gd name="connsiteY3" fmla="*/ 2154026 h 2154026"/>
              <a:gd name="connsiteX4" fmla="*/ 0 w 2038139"/>
              <a:gd name="connsiteY4" fmla="*/ 284480 h 2154026"/>
              <a:gd name="connsiteX0" fmla="*/ 0 w 2038139"/>
              <a:gd name="connsiteY0" fmla="*/ 255905 h 2125451"/>
              <a:gd name="connsiteX1" fmla="*/ 978112 w 2038139"/>
              <a:gd name="connsiteY1" fmla="*/ 0 h 2125451"/>
              <a:gd name="connsiteX2" fmla="*/ 2038139 w 2038139"/>
              <a:gd name="connsiteY2" fmla="*/ 1888385 h 2125451"/>
              <a:gd name="connsiteX3" fmla="*/ 1022774 w 2038139"/>
              <a:gd name="connsiteY3" fmla="*/ 2125451 h 2125451"/>
              <a:gd name="connsiteX4" fmla="*/ 0 w 2038139"/>
              <a:gd name="connsiteY4" fmla="*/ 255905 h 2125451"/>
              <a:gd name="connsiteX0" fmla="*/ 0 w 2038139"/>
              <a:gd name="connsiteY0" fmla="*/ 255905 h 2176251"/>
              <a:gd name="connsiteX1" fmla="*/ 978112 w 2038139"/>
              <a:gd name="connsiteY1" fmla="*/ 0 h 2176251"/>
              <a:gd name="connsiteX2" fmla="*/ 2038139 w 2038139"/>
              <a:gd name="connsiteY2" fmla="*/ 1888385 h 2176251"/>
              <a:gd name="connsiteX3" fmla="*/ 1038649 w 2038139"/>
              <a:gd name="connsiteY3" fmla="*/ 2176251 h 2176251"/>
              <a:gd name="connsiteX4" fmla="*/ 0 w 2038139"/>
              <a:gd name="connsiteY4" fmla="*/ 255905 h 2176251"/>
              <a:gd name="connsiteX0" fmla="*/ 0 w 2033059"/>
              <a:gd name="connsiteY0" fmla="*/ 587375 h 2176251"/>
              <a:gd name="connsiteX1" fmla="*/ 973032 w 2033059"/>
              <a:gd name="connsiteY1" fmla="*/ 0 h 2176251"/>
              <a:gd name="connsiteX2" fmla="*/ 2033059 w 2033059"/>
              <a:gd name="connsiteY2" fmla="*/ 1888385 h 2176251"/>
              <a:gd name="connsiteX3" fmla="*/ 1033569 w 2033059"/>
              <a:gd name="connsiteY3" fmla="*/ 2176251 h 2176251"/>
              <a:gd name="connsiteX4" fmla="*/ 0 w 2033059"/>
              <a:gd name="connsiteY4" fmla="*/ 587375 h 2176251"/>
              <a:gd name="connsiteX0" fmla="*/ 0 w 2033059"/>
              <a:gd name="connsiteY0" fmla="*/ 183515 h 1772391"/>
              <a:gd name="connsiteX1" fmla="*/ 1008592 w 2033059"/>
              <a:gd name="connsiteY1" fmla="*/ 0 h 1772391"/>
              <a:gd name="connsiteX2" fmla="*/ 2033059 w 2033059"/>
              <a:gd name="connsiteY2" fmla="*/ 1484525 h 1772391"/>
              <a:gd name="connsiteX3" fmla="*/ 1033569 w 2033059"/>
              <a:gd name="connsiteY3" fmla="*/ 1772391 h 1772391"/>
              <a:gd name="connsiteX4" fmla="*/ 0 w 2033059"/>
              <a:gd name="connsiteY4" fmla="*/ 183515 h 1772391"/>
              <a:gd name="connsiteX0" fmla="*/ 0 w 2027979"/>
              <a:gd name="connsiteY0" fmla="*/ 183515 h 1772391"/>
              <a:gd name="connsiteX1" fmla="*/ 1008592 w 2027979"/>
              <a:gd name="connsiteY1" fmla="*/ 0 h 1772391"/>
              <a:gd name="connsiteX2" fmla="*/ 2027979 w 2027979"/>
              <a:gd name="connsiteY2" fmla="*/ 1385465 h 1772391"/>
              <a:gd name="connsiteX3" fmla="*/ 1033569 w 2027979"/>
              <a:gd name="connsiteY3" fmla="*/ 1772391 h 1772391"/>
              <a:gd name="connsiteX4" fmla="*/ 0 w 2027979"/>
              <a:gd name="connsiteY4" fmla="*/ 183515 h 1772391"/>
              <a:gd name="connsiteX0" fmla="*/ 0 w 2027979"/>
              <a:gd name="connsiteY0" fmla="*/ 183515 h 1608561"/>
              <a:gd name="connsiteX1" fmla="*/ 1008592 w 2027979"/>
              <a:gd name="connsiteY1" fmla="*/ 0 h 1608561"/>
              <a:gd name="connsiteX2" fmla="*/ 2027979 w 2027979"/>
              <a:gd name="connsiteY2" fmla="*/ 1385465 h 1608561"/>
              <a:gd name="connsiteX3" fmla="*/ 1018329 w 2027979"/>
              <a:gd name="connsiteY3" fmla="*/ 1608561 h 1608561"/>
              <a:gd name="connsiteX4" fmla="*/ 0 w 2027979"/>
              <a:gd name="connsiteY4" fmla="*/ 183515 h 160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979" h="1608561">
                <a:moveTo>
                  <a:pt x="0" y="183515"/>
                </a:moveTo>
                <a:lnTo>
                  <a:pt x="1008592" y="0"/>
                </a:lnTo>
                <a:lnTo>
                  <a:pt x="2027979" y="1385465"/>
                </a:lnTo>
                <a:lnTo>
                  <a:pt x="1018329" y="1608561"/>
                </a:lnTo>
                <a:lnTo>
                  <a:pt x="0" y="183515"/>
                </a:lnTo>
                <a:close/>
              </a:path>
            </a:pathLst>
          </a:custGeom>
        </p:spPr>
        <p:txBody>
          <a:bodyPr/>
          <a:lstStyle/>
          <a:p>
            <a:endParaRPr lang="id-ID"/>
          </a:p>
        </p:txBody>
      </p:sp>
    </p:spTree>
    <p:extLst>
      <p:ext uri="{BB962C8B-B14F-4D97-AF65-F5344CB8AC3E}">
        <p14:creationId xmlns:p14="http://schemas.microsoft.com/office/powerpoint/2010/main" val="1867447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0" y="0"/>
            <a:ext cx="12192000" cy="6858000"/>
          </a:xfrm>
        </p:spPr>
        <p:txBody>
          <a:bodyPr/>
          <a:lstStyle/>
          <a:p>
            <a:endParaRPr lang="en-US"/>
          </a:p>
        </p:txBody>
      </p:sp>
      <p:sp>
        <p:nvSpPr>
          <p:cNvPr id="4" name="Picture Placeholder 6"/>
          <p:cNvSpPr>
            <a:spLocks noGrp="1"/>
          </p:cNvSpPr>
          <p:nvPr>
            <p:ph type="pic" sz="quarter" idx="13"/>
          </p:nvPr>
        </p:nvSpPr>
        <p:spPr>
          <a:xfrm>
            <a:off x="6726486" y="1921370"/>
            <a:ext cx="2703972" cy="2144748"/>
          </a:xfrm>
          <a:custGeom>
            <a:avLst/>
            <a:gdLst>
              <a:gd name="connsiteX0" fmla="*/ 0 w 1177925"/>
              <a:gd name="connsiteY0" fmla="*/ 0 h 2106613"/>
              <a:gd name="connsiteX1" fmla="*/ 1177925 w 1177925"/>
              <a:gd name="connsiteY1" fmla="*/ 0 h 2106613"/>
              <a:gd name="connsiteX2" fmla="*/ 1177925 w 1177925"/>
              <a:gd name="connsiteY2" fmla="*/ 2106613 h 2106613"/>
              <a:gd name="connsiteX3" fmla="*/ 0 w 1177925"/>
              <a:gd name="connsiteY3" fmla="*/ 2106613 h 2106613"/>
              <a:gd name="connsiteX4" fmla="*/ 0 w 1177925"/>
              <a:gd name="connsiteY4" fmla="*/ 0 h 2106613"/>
              <a:gd name="connsiteX0" fmla="*/ 0 w 1211792"/>
              <a:gd name="connsiteY0" fmla="*/ 13547 h 2106613"/>
              <a:gd name="connsiteX1" fmla="*/ 1211792 w 1211792"/>
              <a:gd name="connsiteY1" fmla="*/ 0 h 2106613"/>
              <a:gd name="connsiteX2" fmla="*/ 1211792 w 1211792"/>
              <a:gd name="connsiteY2" fmla="*/ 2106613 h 2106613"/>
              <a:gd name="connsiteX3" fmla="*/ 33867 w 1211792"/>
              <a:gd name="connsiteY3" fmla="*/ 2106613 h 2106613"/>
              <a:gd name="connsiteX4" fmla="*/ 0 w 1211792"/>
              <a:gd name="connsiteY4" fmla="*/ 13547 h 2106613"/>
              <a:gd name="connsiteX0" fmla="*/ 0 w 1211792"/>
              <a:gd name="connsiteY0" fmla="*/ 284480 h 2377546"/>
              <a:gd name="connsiteX1" fmla="*/ 1028912 w 1211792"/>
              <a:gd name="connsiteY1" fmla="*/ 0 h 2377546"/>
              <a:gd name="connsiteX2" fmla="*/ 1211792 w 1211792"/>
              <a:gd name="connsiteY2" fmla="*/ 2377546 h 2377546"/>
              <a:gd name="connsiteX3" fmla="*/ 33867 w 1211792"/>
              <a:gd name="connsiteY3" fmla="*/ 2377546 h 2377546"/>
              <a:gd name="connsiteX4" fmla="*/ 0 w 1211792"/>
              <a:gd name="connsiteY4" fmla="*/ 284480 h 2377546"/>
              <a:gd name="connsiteX0" fmla="*/ 0 w 2038139"/>
              <a:gd name="connsiteY0" fmla="*/ 284480 h 2377546"/>
              <a:gd name="connsiteX1" fmla="*/ 1028912 w 2038139"/>
              <a:gd name="connsiteY1" fmla="*/ 0 h 2377546"/>
              <a:gd name="connsiteX2" fmla="*/ 2038139 w 2038139"/>
              <a:gd name="connsiteY2" fmla="*/ 1916960 h 2377546"/>
              <a:gd name="connsiteX3" fmla="*/ 33867 w 2038139"/>
              <a:gd name="connsiteY3" fmla="*/ 2377546 h 2377546"/>
              <a:gd name="connsiteX4" fmla="*/ 0 w 2038139"/>
              <a:gd name="connsiteY4" fmla="*/ 284480 h 2377546"/>
              <a:gd name="connsiteX0" fmla="*/ 0 w 2038139"/>
              <a:gd name="connsiteY0" fmla="*/ 284480 h 2154026"/>
              <a:gd name="connsiteX1" fmla="*/ 1028912 w 2038139"/>
              <a:gd name="connsiteY1" fmla="*/ 0 h 2154026"/>
              <a:gd name="connsiteX2" fmla="*/ 2038139 w 2038139"/>
              <a:gd name="connsiteY2" fmla="*/ 1916960 h 2154026"/>
              <a:gd name="connsiteX3" fmla="*/ 1022774 w 2038139"/>
              <a:gd name="connsiteY3" fmla="*/ 2154026 h 2154026"/>
              <a:gd name="connsiteX4" fmla="*/ 0 w 2038139"/>
              <a:gd name="connsiteY4" fmla="*/ 284480 h 2154026"/>
              <a:gd name="connsiteX0" fmla="*/ 0 w 2038139"/>
              <a:gd name="connsiteY0" fmla="*/ 255905 h 2125451"/>
              <a:gd name="connsiteX1" fmla="*/ 978112 w 2038139"/>
              <a:gd name="connsiteY1" fmla="*/ 0 h 2125451"/>
              <a:gd name="connsiteX2" fmla="*/ 2038139 w 2038139"/>
              <a:gd name="connsiteY2" fmla="*/ 1888385 h 2125451"/>
              <a:gd name="connsiteX3" fmla="*/ 1022774 w 2038139"/>
              <a:gd name="connsiteY3" fmla="*/ 2125451 h 2125451"/>
              <a:gd name="connsiteX4" fmla="*/ 0 w 2038139"/>
              <a:gd name="connsiteY4" fmla="*/ 255905 h 2125451"/>
              <a:gd name="connsiteX0" fmla="*/ 0 w 2038139"/>
              <a:gd name="connsiteY0" fmla="*/ 255905 h 2176251"/>
              <a:gd name="connsiteX1" fmla="*/ 978112 w 2038139"/>
              <a:gd name="connsiteY1" fmla="*/ 0 h 2176251"/>
              <a:gd name="connsiteX2" fmla="*/ 2038139 w 2038139"/>
              <a:gd name="connsiteY2" fmla="*/ 1888385 h 2176251"/>
              <a:gd name="connsiteX3" fmla="*/ 1038649 w 2038139"/>
              <a:gd name="connsiteY3" fmla="*/ 2176251 h 2176251"/>
              <a:gd name="connsiteX4" fmla="*/ 0 w 2038139"/>
              <a:gd name="connsiteY4" fmla="*/ 255905 h 2176251"/>
              <a:gd name="connsiteX0" fmla="*/ 0 w 2033059"/>
              <a:gd name="connsiteY0" fmla="*/ 587375 h 2176251"/>
              <a:gd name="connsiteX1" fmla="*/ 973032 w 2033059"/>
              <a:gd name="connsiteY1" fmla="*/ 0 h 2176251"/>
              <a:gd name="connsiteX2" fmla="*/ 2033059 w 2033059"/>
              <a:gd name="connsiteY2" fmla="*/ 1888385 h 2176251"/>
              <a:gd name="connsiteX3" fmla="*/ 1033569 w 2033059"/>
              <a:gd name="connsiteY3" fmla="*/ 2176251 h 2176251"/>
              <a:gd name="connsiteX4" fmla="*/ 0 w 2033059"/>
              <a:gd name="connsiteY4" fmla="*/ 587375 h 2176251"/>
              <a:gd name="connsiteX0" fmla="*/ 0 w 2033059"/>
              <a:gd name="connsiteY0" fmla="*/ 183515 h 1772391"/>
              <a:gd name="connsiteX1" fmla="*/ 1008592 w 2033059"/>
              <a:gd name="connsiteY1" fmla="*/ 0 h 1772391"/>
              <a:gd name="connsiteX2" fmla="*/ 2033059 w 2033059"/>
              <a:gd name="connsiteY2" fmla="*/ 1484525 h 1772391"/>
              <a:gd name="connsiteX3" fmla="*/ 1033569 w 2033059"/>
              <a:gd name="connsiteY3" fmla="*/ 1772391 h 1772391"/>
              <a:gd name="connsiteX4" fmla="*/ 0 w 2033059"/>
              <a:gd name="connsiteY4" fmla="*/ 183515 h 1772391"/>
              <a:gd name="connsiteX0" fmla="*/ 0 w 2027979"/>
              <a:gd name="connsiteY0" fmla="*/ 183515 h 1772391"/>
              <a:gd name="connsiteX1" fmla="*/ 1008592 w 2027979"/>
              <a:gd name="connsiteY1" fmla="*/ 0 h 1772391"/>
              <a:gd name="connsiteX2" fmla="*/ 2027979 w 2027979"/>
              <a:gd name="connsiteY2" fmla="*/ 1385465 h 1772391"/>
              <a:gd name="connsiteX3" fmla="*/ 1033569 w 2027979"/>
              <a:gd name="connsiteY3" fmla="*/ 1772391 h 1772391"/>
              <a:gd name="connsiteX4" fmla="*/ 0 w 2027979"/>
              <a:gd name="connsiteY4" fmla="*/ 183515 h 1772391"/>
              <a:gd name="connsiteX0" fmla="*/ 0 w 2027979"/>
              <a:gd name="connsiteY0" fmla="*/ 183515 h 1608561"/>
              <a:gd name="connsiteX1" fmla="*/ 1008592 w 2027979"/>
              <a:gd name="connsiteY1" fmla="*/ 0 h 1608561"/>
              <a:gd name="connsiteX2" fmla="*/ 2027979 w 2027979"/>
              <a:gd name="connsiteY2" fmla="*/ 1385465 h 1608561"/>
              <a:gd name="connsiteX3" fmla="*/ 1018329 w 2027979"/>
              <a:gd name="connsiteY3" fmla="*/ 1608561 h 1608561"/>
              <a:gd name="connsiteX4" fmla="*/ 0 w 2027979"/>
              <a:gd name="connsiteY4" fmla="*/ 183515 h 1608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979" h="1608561">
                <a:moveTo>
                  <a:pt x="0" y="183515"/>
                </a:moveTo>
                <a:lnTo>
                  <a:pt x="1008592" y="0"/>
                </a:lnTo>
                <a:lnTo>
                  <a:pt x="2027979" y="1385465"/>
                </a:lnTo>
                <a:lnTo>
                  <a:pt x="1018329" y="1608561"/>
                </a:lnTo>
                <a:lnTo>
                  <a:pt x="0" y="183515"/>
                </a:lnTo>
                <a:close/>
              </a:path>
            </a:pathLst>
          </a:custGeom>
        </p:spPr>
        <p:txBody>
          <a:bodyPr/>
          <a:lstStyle/>
          <a:p>
            <a:endParaRPr lang="id-ID"/>
          </a:p>
        </p:txBody>
      </p:sp>
    </p:spTree>
    <p:extLst>
      <p:ext uri="{BB962C8B-B14F-4D97-AF65-F5344CB8AC3E}">
        <p14:creationId xmlns:p14="http://schemas.microsoft.com/office/powerpoint/2010/main" val="29563428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0850880" cy="6858000"/>
          </a:xfrm>
        </p:spPr>
        <p:txBody>
          <a:bodyPr/>
          <a:lstStyle/>
          <a:p>
            <a:endParaRPr lang="en-US"/>
          </a:p>
        </p:txBody>
      </p:sp>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2" name="Picture Placeholder 7"/>
          <p:cNvSpPr>
            <a:spLocks noGrp="1"/>
          </p:cNvSpPr>
          <p:nvPr>
            <p:ph type="pic" sz="quarter" idx="14"/>
          </p:nvPr>
        </p:nvSpPr>
        <p:spPr>
          <a:xfrm>
            <a:off x="2209800" y="2804160"/>
            <a:ext cx="4546600" cy="1943101"/>
          </a:xfrm>
        </p:spPr>
        <p:txBody>
          <a:bodyPr>
            <a:normAutofit/>
          </a:bodyPr>
          <a:lstStyle>
            <a:lvl1pPr>
              <a:defRPr sz="1600"/>
            </a:lvl1pPr>
          </a:lstStyle>
          <a:p>
            <a:endParaRPr lang="id-ID"/>
          </a:p>
        </p:txBody>
      </p:sp>
    </p:spTree>
    <p:extLst>
      <p:ext uri="{BB962C8B-B14F-4D97-AF65-F5344CB8AC3E}">
        <p14:creationId xmlns:p14="http://schemas.microsoft.com/office/powerpoint/2010/main" val="3720734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15/10/2018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
        <p:nvSpPr>
          <p:cNvPr id="6" name="Picture Placeholder 6"/>
          <p:cNvSpPr>
            <a:spLocks noGrp="1"/>
          </p:cNvSpPr>
          <p:nvPr>
            <p:ph type="pic" sz="quarter" idx="15"/>
          </p:nvPr>
        </p:nvSpPr>
        <p:spPr>
          <a:xfrm>
            <a:off x="0" y="2"/>
            <a:ext cx="12192000" cy="3475567"/>
          </a:xfrm>
        </p:spPr>
        <p:txBody>
          <a:bodyPr/>
          <a:lstStyle/>
          <a:p>
            <a:endParaRPr lang="id-ID"/>
          </a:p>
        </p:txBody>
      </p:sp>
      <p:sp>
        <p:nvSpPr>
          <p:cNvPr id="7" name="Picture Placeholder 7"/>
          <p:cNvSpPr>
            <a:spLocks noGrp="1"/>
          </p:cNvSpPr>
          <p:nvPr>
            <p:ph type="pic" sz="quarter" idx="14"/>
          </p:nvPr>
        </p:nvSpPr>
        <p:spPr>
          <a:xfrm>
            <a:off x="928159" y="1828800"/>
            <a:ext cx="3359363" cy="3368040"/>
          </a:xfrm>
        </p:spPr>
        <p:txBody>
          <a:bodyPr/>
          <a:lstStyle/>
          <a:p>
            <a:endParaRPr lang="id-ID"/>
          </a:p>
        </p:txBody>
      </p:sp>
    </p:spTree>
    <p:extLst>
      <p:ext uri="{BB962C8B-B14F-4D97-AF65-F5344CB8AC3E}">
        <p14:creationId xmlns:p14="http://schemas.microsoft.com/office/powerpoint/2010/main" val="3261405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lstStyle/>
          <a:p>
            <a:endParaRPr lang="en-US"/>
          </a:p>
        </p:txBody>
      </p:sp>
      <p:sp>
        <p:nvSpPr>
          <p:cNvPr id="7" name="Title 1"/>
          <p:cNvSpPr>
            <a:spLocks noGrp="1"/>
          </p:cNvSpPr>
          <p:nvPr>
            <p:ph type="title"/>
          </p:nvPr>
        </p:nvSpPr>
        <p:spPr>
          <a:xfrm>
            <a:off x="660400" y="365127"/>
            <a:ext cx="10515600" cy="895349"/>
          </a:xfrm>
        </p:spPr>
        <p:txBody>
          <a:bodyPr>
            <a:normAutofit/>
          </a:bodyPr>
          <a:lstStyle>
            <a:lvl1pPr>
              <a:defRPr sz="2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35937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6"/>
          <p:cNvSpPr>
            <a:spLocks noGrp="1"/>
          </p:cNvSpPr>
          <p:nvPr>
            <p:ph type="pic" sz="quarter" idx="14"/>
          </p:nvPr>
        </p:nvSpPr>
        <p:spPr>
          <a:xfrm>
            <a:off x="878839" y="1811837"/>
            <a:ext cx="1104000" cy="828000"/>
          </a:xfrm>
          <a:prstGeom prst="roundRect">
            <a:avLst/>
          </a:prstGeom>
        </p:spPr>
        <p:txBody>
          <a:bodyPr>
            <a:normAutofit/>
          </a:bodyPr>
          <a:lstStyle>
            <a:lvl1pPr>
              <a:defRPr sz="1000"/>
            </a:lvl1pPr>
          </a:lstStyle>
          <a:p>
            <a:endParaRPr lang="id-ID"/>
          </a:p>
        </p:txBody>
      </p:sp>
      <p:sp>
        <p:nvSpPr>
          <p:cNvPr id="9" name="Picture Placeholder 6"/>
          <p:cNvSpPr>
            <a:spLocks noGrp="1"/>
          </p:cNvSpPr>
          <p:nvPr>
            <p:ph type="pic" sz="quarter" idx="15"/>
          </p:nvPr>
        </p:nvSpPr>
        <p:spPr>
          <a:xfrm>
            <a:off x="8147561" y="1811837"/>
            <a:ext cx="1104000" cy="828000"/>
          </a:xfrm>
          <a:prstGeom prst="roundRect">
            <a:avLst/>
          </a:prstGeom>
        </p:spPr>
        <p:txBody>
          <a:bodyPr>
            <a:normAutofit/>
          </a:bodyPr>
          <a:lstStyle>
            <a:lvl1pPr>
              <a:defRPr sz="1000"/>
            </a:lvl1pPr>
          </a:lstStyle>
          <a:p>
            <a:endParaRPr lang="id-ID"/>
          </a:p>
        </p:txBody>
      </p:sp>
      <p:sp>
        <p:nvSpPr>
          <p:cNvPr id="10" name="Picture Placeholder 6"/>
          <p:cNvSpPr>
            <a:spLocks noGrp="1"/>
          </p:cNvSpPr>
          <p:nvPr>
            <p:ph type="pic" sz="quarter" idx="16"/>
          </p:nvPr>
        </p:nvSpPr>
        <p:spPr>
          <a:xfrm>
            <a:off x="4500880" y="1811837"/>
            <a:ext cx="1104000" cy="828000"/>
          </a:xfrm>
          <a:prstGeom prst="roundRect">
            <a:avLst/>
          </a:prstGeom>
        </p:spPr>
        <p:txBody>
          <a:bodyPr>
            <a:normAutofit/>
          </a:bodyPr>
          <a:lstStyle>
            <a:lvl1pPr>
              <a:defRPr sz="1000"/>
            </a:lvl1pPr>
          </a:lstStyle>
          <a:p>
            <a:endParaRPr lang="id-ID"/>
          </a:p>
        </p:txBody>
      </p:sp>
      <p:sp>
        <p:nvSpPr>
          <p:cNvPr id="11"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2" name="Group 11"/>
          <p:cNvGrpSpPr/>
          <p:nvPr userDrawn="1"/>
        </p:nvGrpSpPr>
        <p:grpSpPr>
          <a:xfrm>
            <a:off x="317501" y="613707"/>
            <a:ext cx="330732" cy="398189"/>
            <a:chOff x="7767638" y="2651126"/>
            <a:chExt cx="560388" cy="674686"/>
          </a:xfrm>
        </p:grpSpPr>
        <p:sp>
          <p:nvSpPr>
            <p:cNvPr id="16"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7"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5827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1000"/>
                            </p:stCondLst>
                            <p:childTnLst>
                              <p:par>
                                <p:cTn id="14" presetID="53" presetClass="entr" presetSubtype="16" fill="hold" grpId="0" nodeType="after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nodePh="1">
                                  <p:stCondLst>
                                    <p:cond delay="0"/>
                                  </p:stCondLst>
                                  <p:endCondLst>
                                    <p:cond evt="begin" delay="0">
                                      <p:tn val="24"/>
                                    </p:cond>
                                  </p:end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28" name="Picture Placeholder 2"/>
          <p:cNvSpPr>
            <a:spLocks noGrp="1"/>
          </p:cNvSpPr>
          <p:nvPr>
            <p:ph type="pic" sz="quarter" idx="10"/>
          </p:nvPr>
        </p:nvSpPr>
        <p:spPr>
          <a:xfrm>
            <a:off x="0" y="4135120"/>
            <a:ext cx="1737600" cy="1800000"/>
          </a:xfrm>
        </p:spPr>
        <p:txBody>
          <a:bodyPr>
            <a:normAutofit/>
          </a:bodyPr>
          <a:lstStyle>
            <a:lvl1pPr>
              <a:defRPr sz="900"/>
            </a:lvl1pPr>
          </a:lstStyle>
          <a:p>
            <a:endParaRPr lang="en-US"/>
          </a:p>
        </p:txBody>
      </p:sp>
      <p:sp>
        <p:nvSpPr>
          <p:cNvPr id="29" name="Picture Placeholder 2"/>
          <p:cNvSpPr>
            <a:spLocks noGrp="1"/>
          </p:cNvSpPr>
          <p:nvPr>
            <p:ph type="pic" sz="quarter" idx="11"/>
          </p:nvPr>
        </p:nvSpPr>
        <p:spPr>
          <a:xfrm>
            <a:off x="1737360" y="4135120"/>
            <a:ext cx="1737600" cy="1800000"/>
          </a:xfrm>
        </p:spPr>
        <p:txBody>
          <a:bodyPr>
            <a:normAutofit/>
          </a:bodyPr>
          <a:lstStyle>
            <a:lvl1pPr>
              <a:defRPr sz="900"/>
            </a:lvl1pPr>
          </a:lstStyle>
          <a:p>
            <a:endParaRPr lang="en-US"/>
          </a:p>
        </p:txBody>
      </p:sp>
      <p:sp>
        <p:nvSpPr>
          <p:cNvPr id="30" name="Picture Placeholder 2"/>
          <p:cNvSpPr>
            <a:spLocks noGrp="1"/>
          </p:cNvSpPr>
          <p:nvPr>
            <p:ph type="pic" sz="quarter" idx="23"/>
          </p:nvPr>
        </p:nvSpPr>
        <p:spPr>
          <a:xfrm>
            <a:off x="3484880" y="4135120"/>
            <a:ext cx="1737600" cy="1800000"/>
          </a:xfrm>
        </p:spPr>
        <p:txBody>
          <a:bodyPr>
            <a:normAutofit/>
          </a:bodyPr>
          <a:lstStyle>
            <a:lvl1pPr>
              <a:defRPr sz="900"/>
            </a:lvl1pPr>
          </a:lstStyle>
          <a:p>
            <a:endParaRPr lang="en-US"/>
          </a:p>
        </p:txBody>
      </p:sp>
      <p:sp>
        <p:nvSpPr>
          <p:cNvPr id="31" name="Picture Placeholder 98"/>
          <p:cNvSpPr>
            <a:spLocks noGrp="1"/>
          </p:cNvSpPr>
          <p:nvPr>
            <p:ph type="pic" sz="quarter" idx="13"/>
          </p:nvPr>
        </p:nvSpPr>
        <p:spPr>
          <a:xfrm>
            <a:off x="5234093" y="4135120"/>
            <a:ext cx="1737600" cy="1800000"/>
          </a:xfrm>
          <a:custGeom>
            <a:avLst/>
            <a:gdLst>
              <a:gd name="connsiteX0" fmla="*/ 0 w 1296000"/>
              <a:gd name="connsiteY0" fmla="*/ 0 h 1570786"/>
              <a:gd name="connsiteX1" fmla="*/ 459313 w 1296000"/>
              <a:gd name="connsiteY1" fmla="*/ 0 h 1570786"/>
              <a:gd name="connsiteX2" fmla="*/ 648000 w 1296000"/>
              <a:gd name="connsiteY2" fmla="*/ 188674 h 1570786"/>
              <a:gd name="connsiteX3" fmla="*/ 836688 w 1296000"/>
              <a:gd name="connsiteY3" fmla="*/ 0 h 1570786"/>
              <a:gd name="connsiteX4" fmla="*/ 1296000 w 1296000"/>
              <a:gd name="connsiteY4" fmla="*/ 0 h 1570786"/>
              <a:gd name="connsiteX5" fmla="*/ 1296000 w 1296000"/>
              <a:gd name="connsiteY5" fmla="*/ 1570786 h 1570786"/>
              <a:gd name="connsiteX6" fmla="*/ 0 w 1296000"/>
              <a:gd name="connsiteY6" fmla="*/ 1570786 h 1570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6000" h="1570786">
                <a:moveTo>
                  <a:pt x="0" y="0"/>
                </a:moveTo>
                <a:lnTo>
                  <a:pt x="459313" y="0"/>
                </a:lnTo>
                <a:lnTo>
                  <a:pt x="648000" y="188674"/>
                </a:lnTo>
                <a:lnTo>
                  <a:pt x="836688" y="0"/>
                </a:lnTo>
                <a:lnTo>
                  <a:pt x="1296000" y="0"/>
                </a:lnTo>
                <a:lnTo>
                  <a:pt x="1296000" y="1570786"/>
                </a:lnTo>
                <a:lnTo>
                  <a:pt x="0" y="1570786"/>
                </a:lnTo>
                <a:close/>
              </a:path>
            </a:pathLst>
          </a:custGeom>
        </p:spPr>
        <p:txBody>
          <a:bodyPr wrap="square">
            <a:noAutofit/>
          </a:bodyPr>
          <a:lstStyle>
            <a:lvl1pPr>
              <a:defRPr sz="900"/>
            </a:lvl1pPr>
          </a:lstStyle>
          <a:p>
            <a:endParaRPr lang="en-US"/>
          </a:p>
        </p:txBody>
      </p:sp>
      <p:sp>
        <p:nvSpPr>
          <p:cNvPr id="32" name="Picture Placeholder 2"/>
          <p:cNvSpPr>
            <a:spLocks noGrp="1"/>
          </p:cNvSpPr>
          <p:nvPr>
            <p:ph type="pic" sz="quarter" idx="14"/>
          </p:nvPr>
        </p:nvSpPr>
        <p:spPr>
          <a:xfrm>
            <a:off x="6974840" y="4135120"/>
            <a:ext cx="1737600" cy="1800000"/>
          </a:xfrm>
        </p:spPr>
        <p:txBody>
          <a:bodyPr>
            <a:normAutofit/>
          </a:bodyPr>
          <a:lstStyle>
            <a:lvl1pPr>
              <a:defRPr sz="900"/>
            </a:lvl1pPr>
          </a:lstStyle>
          <a:p>
            <a:endParaRPr lang="en-US"/>
          </a:p>
        </p:txBody>
      </p:sp>
      <p:sp>
        <p:nvSpPr>
          <p:cNvPr id="33" name="Picture Placeholder 2"/>
          <p:cNvSpPr>
            <a:spLocks noGrp="1"/>
          </p:cNvSpPr>
          <p:nvPr>
            <p:ph type="pic" sz="quarter" idx="15"/>
          </p:nvPr>
        </p:nvSpPr>
        <p:spPr>
          <a:xfrm>
            <a:off x="8707120" y="4135120"/>
            <a:ext cx="1737600" cy="1800000"/>
          </a:xfrm>
        </p:spPr>
        <p:txBody>
          <a:bodyPr>
            <a:normAutofit/>
          </a:bodyPr>
          <a:lstStyle>
            <a:lvl1pPr>
              <a:defRPr sz="900"/>
            </a:lvl1pPr>
          </a:lstStyle>
          <a:p>
            <a:endParaRPr lang="en-US"/>
          </a:p>
        </p:txBody>
      </p:sp>
      <p:sp>
        <p:nvSpPr>
          <p:cNvPr id="34" name="Picture Placeholder 2"/>
          <p:cNvSpPr>
            <a:spLocks noGrp="1"/>
          </p:cNvSpPr>
          <p:nvPr>
            <p:ph type="pic" sz="quarter" idx="16"/>
          </p:nvPr>
        </p:nvSpPr>
        <p:spPr>
          <a:xfrm>
            <a:off x="10447867" y="4135120"/>
            <a:ext cx="1737600" cy="1800000"/>
          </a:xfrm>
        </p:spPr>
        <p:txBody>
          <a:bodyPr>
            <a:normAutofit/>
          </a:bodyPr>
          <a:lstStyle>
            <a:lvl1pPr>
              <a:defRPr sz="900"/>
            </a:lvl1pPr>
          </a:lstStyle>
          <a:p>
            <a:endParaRPr lang="en-US"/>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61238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4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2"/>
          <p:cNvSpPr>
            <a:spLocks noGrp="1"/>
          </p:cNvSpPr>
          <p:nvPr>
            <p:ph type="pic" sz="quarter" idx="13"/>
          </p:nvPr>
        </p:nvSpPr>
        <p:spPr>
          <a:xfrm>
            <a:off x="1335031" y="1808895"/>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9" name="Picture Placeholder 2"/>
          <p:cNvSpPr>
            <a:spLocks noGrp="1"/>
          </p:cNvSpPr>
          <p:nvPr>
            <p:ph type="pic" sz="quarter" idx="14"/>
          </p:nvPr>
        </p:nvSpPr>
        <p:spPr>
          <a:xfrm>
            <a:off x="2892367"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0" name="Picture Placeholder 2"/>
          <p:cNvSpPr>
            <a:spLocks noGrp="1"/>
          </p:cNvSpPr>
          <p:nvPr>
            <p:ph type="pic" sz="quarter" idx="15"/>
          </p:nvPr>
        </p:nvSpPr>
        <p:spPr>
          <a:xfrm>
            <a:off x="4546724"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1" name="Picture Placeholder 2"/>
          <p:cNvSpPr>
            <a:spLocks noGrp="1"/>
          </p:cNvSpPr>
          <p:nvPr>
            <p:ph type="pic" sz="quarter" idx="16"/>
          </p:nvPr>
        </p:nvSpPr>
        <p:spPr>
          <a:xfrm>
            <a:off x="6201081"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2" name="Picture Placeholder 2"/>
          <p:cNvSpPr>
            <a:spLocks noGrp="1"/>
          </p:cNvSpPr>
          <p:nvPr>
            <p:ph type="pic" sz="quarter" idx="17"/>
          </p:nvPr>
        </p:nvSpPr>
        <p:spPr>
          <a:xfrm>
            <a:off x="7855439" y="1808896"/>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6" name="Picture Placeholder 2"/>
          <p:cNvSpPr>
            <a:spLocks noGrp="1"/>
          </p:cNvSpPr>
          <p:nvPr>
            <p:ph type="pic" sz="quarter" idx="18"/>
          </p:nvPr>
        </p:nvSpPr>
        <p:spPr>
          <a:xfrm>
            <a:off x="9512099" y="1801707"/>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7" name="Picture Placeholder 2"/>
          <p:cNvSpPr>
            <a:spLocks noGrp="1"/>
          </p:cNvSpPr>
          <p:nvPr>
            <p:ph type="pic" sz="quarter" idx="19"/>
          </p:nvPr>
        </p:nvSpPr>
        <p:spPr>
          <a:xfrm>
            <a:off x="2106757"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8" name="Picture Placeholder 2"/>
          <p:cNvSpPr>
            <a:spLocks noGrp="1"/>
          </p:cNvSpPr>
          <p:nvPr>
            <p:ph type="pic" sz="quarter" idx="20"/>
          </p:nvPr>
        </p:nvSpPr>
        <p:spPr>
          <a:xfrm>
            <a:off x="3761115"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19" name="Picture Placeholder 2"/>
          <p:cNvSpPr>
            <a:spLocks noGrp="1"/>
          </p:cNvSpPr>
          <p:nvPr>
            <p:ph type="pic" sz="quarter" idx="21"/>
          </p:nvPr>
        </p:nvSpPr>
        <p:spPr>
          <a:xfrm>
            <a:off x="5415472"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0" name="Picture Placeholder 2"/>
          <p:cNvSpPr>
            <a:spLocks noGrp="1"/>
          </p:cNvSpPr>
          <p:nvPr>
            <p:ph type="pic" sz="quarter" idx="23"/>
          </p:nvPr>
        </p:nvSpPr>
        <p:spPr>
          <a:xfrm>
            <a:off x="7069829" y="3075409"/>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1" name="Picture Placeholder 2"/>
          <p:cNvSpPr>
            <a:spLocks noGrp="1"/>
          </p:cNvSpPr>
          <p:nvPr>
            <p:ph type="pic" sz="quarter" idx="24"/>
          </p:nvPr>
        </p:nvSpPr>
        <p:spPr>
          <a:xfrm>
            <a:off x="8724188" y="306822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2" name="Picture Placeholder 2"/>
          <p:cNvSpPr>
            <a:spLocks noGrp="1"/>
          </p:cNvSpPr>
          <p:nvPr>
            <p:ph type="pic" sz="quarter" idx="29"/>
          </p:nvPr>
        </p:nvSpPr>
        <p:spPr>
          <a:xfrm>
            <a:off x="2938733"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3" name="Picture Placeholder 2"/>
          <p:cNvSpPr>
            <a:spLocks noGrp="1"/>
          </p:cNvSpPr>
          <p:nvPr>
            <p:ph type="pic" sz="quarter" idx="30"/>
          </p:nvPr>
        </p:nvSpPr>
        <p:spPr>
          <a:xfrm>
            <a:off x="4593091"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4" name="Picture Placeholder 2"/>
          <p:cNvSpPr>
            <a:spLocks noGrp="1"/>
          </p:cNvSpPr>
          <p:nvPr>
            <p:ph type="pic" sz="quarter" idx="31"/>
          </p:nvPr>
        </p:nvSpPr>
        <p:spPr>
          <a:xfrm>
            <a:off x="6247448"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5" name="Picture Placeholder 2"/>
          <p:cNvSpPr>
            <a:spLocks noGrp="1"/>
          </p:cNvSpPr>
          <p:nvPr>
            <p:ph type="pic" sz="quarter" idx="32"/>
          </p:nvPr>
        </p:nvSpPr>
        <p:spPr>
          <a:xfrm>
            <a:off x="7901807"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6" name="Picture Placeholder 2"/>
          <p:cNvSpPr>
            <a:spLocks noGrp="1"/>
          </p:cNvSpPr>
          <p:nvPr>
            <p:ph type="pic" sz="quarter" idx="37"/>
          </p:nvPr>
        </p:nvSpPr>
        <p:spPr>
          <a:xfrm>
            <a:off x="1335031"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7" name="Picture Placeholder 2"/>
          <p:cNvSpPr>
            <a:spLocks noGrp="1"/>
          </p:cNvSpPr>
          <p:nvPr>
            <p:ph type="pic" sz="quarter" idx="38"/>
          </p:nvPr>
        </p:nvSpPr>
        <p:spPr>
          <a:xfrm>
            <a:off x="9512099" y="4379800"/>
            <a:ext cx="1440000" cy="1080000"/>
          </a:xfrm>
          <a:prstGeom prst="ellipse">
            <a:avLst/>
          </a:prstGeom>
          <a:ln w="19050">
            <a:noFill/>
          </a:ln>
        </p:spPr>
        <p:txBody>
          <a:bodyPr anchor="ctr">
            <a:normAutofit/>
          </a:bodyPr>
          <a:lstStyle>
            <a:lvl1pPr marL="0" indent="0" algn="ctr">
              <a:buNone/>
              <a:defRPr sz="1000">
                <a:solidFill>
                  <a:schemeClr val="tx2"/>
                </a:solidFill>
              </a:defRPr>
            </a:lvl1pPr>
          </a:lstStyle>
          <a:p>
            <a:endParaRPr lang="en-US"/>
          </a:p>
        </p:txBody>
      </p:sp>
      <p:sp>
        <p:nvSpPr>
          <p:cNvPr id="28"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29" name="Group 28"/>
          <p:cNvGrpSpPr/>
          <p:nvPr userDrawn="1"/>
        </p:nvGrpSpPr>
        <p:grpSpPr>
          <a:xfrm>
            <a:off x="317501" y="613707"/>
            <a:ext cx="330732" cy="398189"/>
            <a:chOff x="7767638" y="2651126"/>
            <a:chExt cx="560388" cy="674686"/>
          </a:xfrm>
        </p:grpSpPr>
        <p:sp>
          <p:nvSpPr>
            <p:cNvPr id="30"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31"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123270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1000"/>
                            </p:stCondLst>
                            <p:childTnLst>
                              <p:par>
                                <p:cTn id="14" presetID="53" presetClass="entr" presetSubtype="16" fill="hold" grpId="0" nodeType="after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nodePh="1">
                                  <p:stCondLst>
                                    <p:cond delay="0"/>
                                  </p:stCondLst>
                                  <p:endCondLst>
                                    <p:cond evt="begin" delay="0">
                                      <p:tn val="19"/>
                                    </p:cond>
                                  </p:end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nodePh="1">
                                  <p:stCondLst>
                                    <p:cond delay="0"/>
                                  </p:stCondLst>
                                  <p:endCondLst>
                                    <p:cond evt="begin" delay="0">
                                      <p:tn val="24"/>
                                    </p:cond>
                                  </p:end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nodePh="1">
                                  <p:stCondLst>
                                    <p:cond delay="0"/>
                                  </p:stCondLst>
                                  <p:endCondLst>
                                    <p:cond evt="begin" delay="0">
                                      <p:tn val="29"/>
                                    </p:cond>
                                  </p:end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nodePh="1">
                                  <p:stCondLst>
                                    <p:cond delay="0"/>
                                  </p:stCondLst>
                                  <p:endCondLst>
                                    <p:cond evt="begin" delay="0">
                                      <p:tn val="34"/>
                                    </p:cond>
                                  </p:end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nodePh="1">
                                  <p:stCondLst>
                                    <p:cond delay="0"/>
                                  </p:stCondLst>
                                  <p:endCondLst>
                                    <p:cond evt="begin" delay="0">
                                      <p:tn val="39"/>
                                    </p:cond>
                                  </p:end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nodePh="1">
                                  <p:stCondLst>
                                    <p:cond delay="0"/>
                                  </p:stCondLst>
                                  <p:endCondLst>
                                    <p:cond evt="begin" delay="0">
                                      <p:tn val="44"/>
                                    </p:cond>
                                  </p:end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grpId="0" nodeType="withEffect" nodePh="1">
                                  <p:stCondLst>
                                    <p:cond delay="0"/>
                                  </p:stCondLst>
                                  <p:endCondLst>
                                    <p:cond evt="begin" delay="0">
                                      <p:tn val="49"/>
                                    </p:cond>
                                  </p:end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grpId="0" nodeType="withEffect" nodePh="1">
                                  <p:stCondLst>
                                    <p:cond delay="0"/>
                                  </p:stCondLst>
                                  <p:endCondLst>
                                    <p:cond evt="begin" delay="0">
                                      <p:tn val="54"/>
                                    </p:cond>
                                  </p:end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nodePh="1">
                                  <p:stCondLst>
                                    <p:cond delay="0"/>
                                  </p:stCondLst>
                                  <p:endCondLst>
                                    <p:cond evt="begin" delay="0">
                                      <p:tn val="59"/>
                                    </p:cond>
                                  </p:end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par>
                                <p:cTn id="64" presetID="53" presetClass="entr" presetSubtype="16" fill="hold" grpId="0" nodeType="withEffect" nodePh="1">
                                  <p:stCondLst>
                                    <p:cond delay="0"/>
                                  </p:stCondLst>
                                  <p:endCondLst>
                                    <p:cond evt="begin" delay="0">
                                      <p:tn val="64"/>
                                    </p:cond>
                                  </p:endCondLst>
                                  <p:childTnLst>
                                    <p:set>
                                      <p:cBhvr>
                                        <p:cTn id="65" dur="1" fill="hold">
                                          <p:stCondLst>
                                            <p:cond delay="0"/>
                                          </p:stCondLst>
                                        </p:cTn>
                                        <p:tgtEl>
                                          <p:spTgt spid="21"/>
                                        </p:tgtEl>
                                        <p:attrNameLst>
                                          <p:attrName>style.visibility</p:attrName>
                                        </p:attrNameLst>
                                      </p:cBhvr>
                                      <p:to>
                                        <p:strVal val="visible"/>
                                      </p:to>
                                    </p:set>
                                    <p:anim calcmode="lin" valueType="num">
                                      <p:cBhvr>
                                        <p:cTn id="66" dur="500" fill="hold"/>
                                        <p:tgtEl>
                                          <p:spTgt spid="21"/>
                                        </p:tgtEl>
                                        <p:attrNameLst>
                                          <p:attrName>ppt_w</p:attrName>
                                        </p:attrNameLst>
                                      </p:cBhvr>
                                      <p:tavLst>
                                        <p:tav tm="0">
                                          <p:val>
                                            <p:fltVal val="0"/>
                                          </p:val>
                                        </p:tav>
                                        <p:tav tm="100000">
                                          <p:val>
                                            <p:strVal val="#ppt_w"/>
                                          </p:val>
                                        </p:tav>
                                      </p:tavLst>
                                    </p:anim>
                                    <p:anim calcmode="lin" valueType="num">
                                      <p:cBhvr>
                                        <p:cTn id="67" dur="500" fill="hold"/>
                                        <p:tgtEl>
                                          <p:spTgt spid="21"/>
                                        </p:tgtEl>
                                        <p:attrNameLst>
                                          <p:attrName>ppt_h</p:attrName>
                                        </p:attrNameLst>
                                      </p:cBhvr>
                                      <p:tavLst>
                                        <p:tav tm="0">
                                          <p:val>
                                            <p:fltVal val="0"/>
                                          </p:val>
                                        </p:tav>
                                        <p:tav tm="100000">
                                          <p:val>
                                            <p:strVal val="#ppt_h"/>
                                          </p:val>
                                        </p:tav>
                                      </p:tavLst>
                                    </p:anim>
                                    <p:animEffect transition="in" filter="fade">
                                      <p:cBhvr>
                                        <p:cTn id="68" dur="500"/>
                                        <p:tgtEl>
                                          <p:spTgt spid="21"/>
                                        </p:tgtEl>
                                      </p:cBhvr>
                                    </p:animEffect>
                                  </p:childTnLst>
                                </p:cTn>
                              </p:par>
                              <p:par>
                                <p:cTn id="69" presetID="53" presetClass="entr" presetSubtype="16" fill="hold" grpId="0" nodeType="withEffect" nodePh="1">
                                  <p:stCondLst>
                                    <p:cond delay="0"/>
                                  </p:stCondLst>
                                  <p:endCondLst>
                                    <p:cond evt="begin" delay="0">
                                      <p:tn val="69"/>
                                    </p:cond>
                                  </p:end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grpId="0" nodeType="withEffect" nodePh="1">
                                  <p:stCondLst>
                                    <p:cond delay="0"/>
                                  </p:stCondLst>
                                  <p:endCondLst>
                                    <p:cond evt="begin" delay="0">
                                      <p:tn val="74"/>
                                    </p:cond>
                                  </p:end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par>
                                <p:cTn id="79" presetID="53" presetClass="entr" presetSubtype="16" fill="hold" grpId="0" nodeType="withEffect" nodePh="1">
                                  <p:stCondLst>
                                    <p:cond delay="0"/>
                                  </p:stCondLst>
                                  <p:endCondLst>
                                    <p:cond evt="begin" delay="0">
                                      <p:tn val="79"/>
                                    </p:cond>
                                  </p:end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cTn>
                              </p:par>
                              <p:par>
                                <p:cTn id="84" presetID="53" presetClass="entr" presetSubtype="16" fill="hold" grpId="0" nodeType="withEffect" nodePh="1">
                                  <p:stCondLst>
                                    <p:cond delay="0"/>
                                  </p:stCondLst>
                                  <p:endCondLst>
                                    <p:cond evt="begin" delay="0">
                                      <p:tn val="84"/>
                                    </p:cond>
                                  </p:end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par>
                                <p:cTn id="89" presetID="53" presetClass="entr" presetSubtype="16" fill="hold" grpId="0" nodeType="withEffect" nodePh="1">
                                  <p:stCondLst>
                                    <p:cond delay="0"/>
                                  </p:stCondLst>
                                  <p:endCondLst>
                                    <p:cond evt="begin" delay="0">
                                      <p:tn val="89"/>
                                    </p:cond>
                                  </p:end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par>
                                <p:cTn id="94" presetID="53" presetClass="entr" presetSubtype="16" fill="hold" grpId="0" nodeType="withEffect" nodePh="1">
                                  <p:stCondLst>
                                    <p:cond delay="0"/>
                                  </p:stCondLst>
                                  <p:endCondLst>
                                    <p:cond evt="begin" delay="0">
                                      <p:tn val="94"/>
                                    </p:cond>
                                  </p:endCondLst>
                                  <p:childTnLst>
                                    <p:set>
                                      <p:cBhvr>
                                        <p:cTn id="95" dur="1" fill="hold">
                                          <p:stCondLst>
                                            <p:cond delay="0"/>
                                          </p:stCondLst>
                                        </p:cTn>
                                        <p:tgtEl>
                                          <p:spTgt spid="27"/>
                                        </p:tgtEl>
                                        <p:attrNameLst>
                                          <p:attrName>style.visibility</p:attrName>
                                        </p:attrNameLst>
                                      </p:cBhvr>
                                      <p:to>
                                        <p:strVal val="visible"/>
                                      </p:to>
                                    </p:set>
                                    <p:anim calcmode="lin" valueType="num">
                                      <p:cBhvr>
                                        <p:cTn id="96" dur="500" fill="hold"/>
                                        <p:tgtEl>
                                          <p:spTgt spid="27"/>
                                        </p:tgtEl>
                                        <p:attrNameLst>
                                          <p:attrName>ppt_w</p:attrName>
                                        </p:attrNameLst>
                                      </p:cBhvr>
                                      <p:tavLst>
                                        <p:tav tm="0">
                                          <p:val>
                                            <p:fltVal val="0"/>
                                          </p:val>
                                        </p:tav>
                                        <p:tav tm="100000">
                                          <p:val>
                                            <p:strVal val="#ppt_w"/>
                                          </p:val>
                                        </p:tav>
                                      </p:tavLst>
                                    </p:anim>
                                    <p:anim calcmode="lin" valueType="num">
                                      <p:cBhvr>
                                        <p:cTn id="97" dur="500" fill="hold"/>
                                        <p:tgtEl>
                                          <p:spTgt spid="27"/>
                                        </p:tgtEl>
                                        <p:attrNameLst>
                                          <p:attrName>ppt_h</p:attrName>
                                        </p:attrNameLst>
                                      </p:cBhvr>
                                      <p:tavLst>
                                        <p:tav tm="0">
                                          <p:val>
                                            <p:fltVal val="0"/>
                                          </p:val>
                                        </p:tav>
                                        <p:tav tm="100000">
                                          <p:val>
                                            <p:strVal val="#ppt_h"/>
                                          </p:val>
                                        </p:tav>
                                      </p:tavLst>
                                    </p:anim>
                                    <p:animEffect transition="in" filter="fade">
                                      <p:cBhvr>
                                        <p:cTn id="9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6" grpId="0"/>
      <p:bldP spid="17" grpId="0"/>
      <p:bldP spid="18" grpId="0"/>
      <p:bldP spid="19" grpId="0"/>
      <p:bldP spid="20" grpId="0"/>
      <p:bldP spid="21" grpId="0"/>
      <p:bldP spid="22" grpId="0"/>
      <p:bldP spid="23" grpId="0"/>
      <p:bldP spid="24" grpId="0"/>
      <p:bldP spid="25" grpId="0"/>
      <p:bldP spid="26" grpId="0"/>
      <p:bldP spid="27" grpId="0"/>
      <p:bldP spid="28"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8" name="Picture Placeholder 35"/>
          <p:cNvSpPr>
            <a:spLocks noGrp="1"/>
          </p:cNvSpPr>
          <p:nvPr>
            <p:ph type="pic" sz="quarter" idx="14"/>
          </p:nvPr>
        </p:nvSpPr>
        <p:spPr>
          <a:xfrm>
            <a:off x="0" y="2278382"/>
            <a:ext cx="7680000" cy="2869003"/>
          </a:xfrm>
        </p:spPr>
      </p:sp>
      <p:sp>
        <p:nvSpPr>
          <p:cNvPr id="9"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0" name="Group 9"/>
          <p:cNvGrpSpPr/>
          <p:nvPr userDrawn="1"/>
        </p:nvGrpSpPr>
        <p:grpSpPr>
          <a:xfrm>
            <a:off x="317501" y="613707"/>
            <a:ext cx="330732" cy="398189"/>
            <a:chOff x="7767638" y="2651126"/>
            <a:chExt cx="560388" cy="674686"/>
          </a:xfrm>
        </p:grpSpPr>
        <p:sp>
          <p:nvSpPr>
            <p:cNvPr id="11"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sp>
          <p:nvSpPr>
            <p:cNvPr id="12"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solidFill>
                  <a:prstClr val="black"/>
                </a:solidFill>
              </a:endParaRPr>
            </a:p>
          </p:txBody>
        </p:sp>
      </p:grpSp>
    </p:spTree>
    <p:extLst>
      <p:ext uri="{BB962C8B-B14F-4D97-AF65-F5344CB8AC3E}">
        <p14:creationId xmlns:p14="http://schemas.microsoft.com/office/powerpoint/2010/main" val="39451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solidFill>
                  <a:prstClr val="black">
                    <a:tint val="75000"/>
                  </a:prstClr>
                </a:solidFill>
              </a:rPr>
              <a:pPr/>
              <a:t>15/10/2018</a:t>
            </a:fld>
            <a:endParaRPr lang="id-ID">
              <a:solidFill>
                <a:prstClr val="black">
                  <a:tint val="75000"/>
                </a:prstClr>
              </a:solidFill>
            </a:endParaRPr>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solidFill>
                <a:prstClr val="black">
                  <a:tint val="75000"/>
                </a:prstClr>
              </a:solidFill>
            </a:endParaRPr>
          </a:p>
        </p:txBody>
      </p:sp>
      <p:sp>
        <p:nvSpPr>
          <p:cNvPr id="17" name="Picture Placeholder 16"/>
          <p:cNvSpPr>
            <a:spLocks noGrp="1"/>
          </p:cNvSpPr>
          <p:nvPr>
            <p:ph type="pic" sz="quarter" idx="12"/>
          </p:nvPr>
        </p:nvSpPr>
        <p:spPr>
          <a:xfrm>
            <a:off x="4377353" y="0"/>
            <a:ext cx="7814649" cy="6858000"/>
          </a:xfrm>
          <a:custGeom>
            <a:avLst/>
            <a:gdLst>
              <a:gd name="connsiteX0" fmla="*/ 0 w 5860987"/>
              <a:gd name="connsiteY0" fmla="*/ 0 h 5143500"/>
              <a:gd name="connsiteX1" fmla="*/ 5860987 w 5860987"/>
              <a:gd name="connsiteY1" fmla="*/ 0 h 5143500"/>
              <a:gd name="connsiteX2" fmla="*/ 5860987 w 5860987"/>
              <a:gd name="connsiteY2" fmla="*/ 5143500 h 5143500"/>
              <a:gd name="connsiteX3" fmla="*/ 0 w 5860987"/>
              <a:gd name="connsiteY3" fmla="*/ 5143500 h 5143500"/>
              <a:gd name="connsiteX4" fmla="*/ 564689 w 5860987"/>
              <a:gd name="connsiteY4" fmla="*/ 257175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987" h="5143500">
                <a:moveTo>
                  <a:pt x="0" y="0"/>
                </a:moveTo>
                <a:lnTo>
                  <a:pt x="5860987" y="0"/>
                </a:lnTo>
                <a:lnTo>
                  <a:pt x="5860987" y="5143500"/>
                </a:lnTo>
                <a:lnTo>
                  <a:pt x="0" y="5143500"/>
                </a:lnTo>
                <a:lnTo>
                  <a:pt x="564689" y="2571750"/>
                </a:lnTo>
                <a:close/>
              </a:path>
            </a:pathLst>
          </a:custGeom>
        </p:spPr>
        <p:txBody>
          <a:bodyPr wrap="square">
            <a:noAutofit/>
          </a:bodyPr>
          <a:lstStyle/>
          <a:p>
            <a:endParaRPr lang="en-US"/>
          </a:p>
        </p:txBody>
      </p:sp>
    </p:spTree>
    <p:extLst>
      <p:ext uri="{BB962C8B-B14F-4D97-AF65-F5344CB8AC3E}">
        <p14:creationId xmlns:p14="http://schemas.microsoft.com/office/powerpoint/2010/main" val="1030598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4" name="Slide Number Placeholder 5"/>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dirty="0"/>
          </a:p>
        </p:txBody>
      </p:sp>
      <p:sp>
        <p:nvSpPr>
          <p:cNvPr id="5" name="TextBox 4"/>
          <p:cNvSpPr txBox="1">
            <a:spLocks noChangeArrowheads="1"/>
          </p:cNvSpPr>
          <p:nvPr userDrawn="1"/>
        </p:nvSpPr>
        <p:spPr bwMode="auto">
          <a:xfrm>
            <a:off x="1497764" y="6592874"/>
            <a:ext cx="114807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algn="r" eaLnBrk="1" hangingPunct="1">
              <a:lnSpc>
                <a:spcPct val="70000"/>
              </a:lnSpc>
            </a:pPr>
            <a:r>
              <a:rPr lang="en-US" altLang="es-PE" sz="1000">
                <a:solidFill>
                  <a:srgbClr val="FFFFFF"/>
                </a:solidFill>
                <a:latin typeface="Open Sans"/>
                <a:ea typeface="Open Sans"/>
                <a:cs typeface="Open Sans"/>
              </a:rPr>
              <a:t>SRVSOP    |   </a:t>
            </a:r>
            <a:fld id="{14D7B48A-B45B-4326-9903-A09FF34434A4}" type="slidenum">
              <a:rPr lang="en-US" altLang="es-PE" sz="1000">
                <a:solidFill>
                  <a:srgbClr val="FFFFFF"/>
                </a:solidFill>
              </a:rPr>
              <a:pPr algn="r" eaLnBrk="1" hangingPunct="1">
                <a:lnSpc>
                  <a:spcPct val="70000"/>
                </a:lnSpc>
              </a:pPr>
              <a:t>‹#›</a:t>
            </a:fld>
            <a:endParaRPr lang="en-US" altLang="es-PE" sz="1000">
              <a:solidFill>
                <a:srgbClr val="FFFFFF"/>
              </a:solidFill>
              <a:latin typeface="Open Sans"/>
              <a:ea typeface="Open Sans"/>
              <a:cs typeface="Open Sans"/>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440086535"/>
      </p:ext>
    </p:extLst>
  </p:cSld>
  <p:clrMapOvr>
    <a:masterClrMapping/>
  </p:clrMapOvr>
  <p:transition spd="slow">
    <p:push/>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4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C539878-171B-4BF4-96FC-15859EE445F4}"/>
              </a:ext>
            </a:extLst>
          </p:cNvPr>
          <p:cNvSpPr>
            <a:spLocks noGrp="1"/>
          </p:cNvSpPr>
          <p:nvPr>
            <p:ph type="pic" sz="quarter" idx="10"/>
          </p:nvPr>
        </p:nvSpPr>
        <p:spPr>
          <a:xfrm>
            <a:off x="667107" y="1940011"/>
            <a:ext cx="4055020" cy="2718487"/>
          </a:xfrm>
          <a:custGeom>
            <a:avLst/>
            <a:gdLst>
              <a:gd name="connsiteX0" fmla="*/ 3386804 w 4055020"/>
              <a:gd name="connsiteY0" fmla="*/ 0 h 3573556"/>
              <a:gd name="connsiteX1" fmla="*/ 4055020 w 4055020"/>
              <a:gd name="connsiteY1" fmla="*/ 2360218 h 3573556"/>
              <a:gd name="connsiteX2" fmla="*/ 773723 w 4055020"/>
              <a:gd name="connsiteY2" fmla="*/ 3573556 h 3573556"/>
              <a:gd name="connsiteX3" fmla="*/ 0 w 4055020"/>
              <a:gd name="connsiteY3" fmla="*/ 1002323 h 3573556"/>
            </a:gdLst>
            <a:ahLst/>
            <a:cxnLst>
              <a:cxn ang="0">
                <a:pos x="connsiteX0" y="connsiteY0"/>
              </a:cxn>
              <a:cxn ang="0">
                <a:pos x="connsiteX1" y="connsiteY1"/>
              </a:cxn>
              <a:cxn ang="0">
                <a:pos x="connsiteX2" y="connsiteY2"/>
              </a:cxn>
              <a:cxn ang="0">
                <a:pos x="connsiteX3" y="connsiteY3"/>
              </a:cxn>
            </a:cxnLst>
            <a:rect l="l" t="t" r="r" b="b"/>
            <a:pathLst>
              <a:path w="4055020" h="3573556">
                <a:moveTo>
                  <a:pt x="3386804" y="0"/>
                </a:moveTo>
                <a:lnTo>
                  <a:pt x="4055020" y="2360218"/>
                </a:lnTo>
                <a:lnTo>
                  <a:pt x="773723" y="3573556"/>
                </a:lnTo>
                <a:lnTo>
                  <a:pt x="0" y="1002323"/>
                </a:lnTo>
                <a:close/>
              </a:path>
            </a:pathLst>
          </a:custGeom>
        </p:spPr>
        <p:txBody>
          <a:bodyPr>
            <a:noAutofit/>
          </a:bodyPr>
          <a:lstStyle/>
          <a:p>
            <a:pPr lvl="0"/>
            <a:endParaRPr lang="en-US" noProof="0"/>
          </a:p>
        </p:txBody>
      </p:sp>
    </p:spTree>
    <p:extLst>
      <p:ext uri="{BB962C8B-B14F-4D97-AF65-F5344CB8AC3E}">
        <p14:creationId xmlns:p14="http://schemas.microsoft.com/office/powerpoint/2010/main" val="1797936934"/>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8AE84D7-14D5-4CC3-9582-68E4F90DD0A4}"/>
              </a:ext>
            </a:extLst>
          </p:cNvPr>
          <p:cNvSpPr>
            <a:spLocks noGrp="1"/>
          </p:cNvSpPr>
          <p:nvPr>
            <p:ph type="pic" sz="quarter" idx="10"/>
          </p:nvPr>
        </p:nvSpPr>
        <p:spPr>
          <a:xfrm>
            <a:off x="6600515" y="3124200"/>
            <a:ext cx="4429880" cy="2532166"/>
          </a:xfrm>
          <a:custGeom>
            <a:avLst/>
            <a:gdLst>
              <a:gd name="connsiteX0" fmla="*/ 0 w 4429880"/>
              <a:gd name="connsiteY0" fmla="*/ 0 h 3271296"/>
              <a:gd name="connsiteX1" fmla="*/ 4429880 w 4429880"/>
              <a:gd name="connsiteY1" fmla="*/ 0 h 3271296"/>
              <a:gd name="connsiteX2" fmla="*/ 4429880 w 4429880"/>
              <a:gd name="connsiteY2" fmla="*/ 3271296 h 3271296"/>
              <a:gd name="connsiteX3" fmla="*/ 0 w 4429880"/>
              <a:gd name="connsiteY3" fmla="*/ 3271296 h 3271296"/>
            </a:gdLst>
            <a:ahLst/>
            <a:cxnLst>
              <a:cxn ang="0">
                <a:pos x="connsiteX0" y="connsiteY0"/>
              </a:cxn>
              <a:cxn ang="0">
                <a:pos x="connsiteX1" y="connsiteY1"/>
              </a:cxn>
              <a:cxn ang="0">
                <a:pos x="connsiteX2" y="connsiteY2"/>
              </a:cxn>
              <a:cxn ang="0">
                <a:pos x="connsiteX3" y="connsiteY3"/>
              </a:cxn>
            </a:cxnLst>
            <a:rect l="l" t="t" r="r" b="b"/>
            <a:pathLst>
              <a:path w="4429880" h="3271296">
                <a:moveTo>
                  <a:pt x="0" y="0"/>
                </a:moveTo>
                <a:lnTo>
                  <a:pt x="4429880" y="0"/>
                </a:lnTo>
                <a:lnTo>
                  <a:pt x="4429880" y="3271296"/>
                </a:lnTo>
                <a:lnTo>
                  <a:pt x="0" y="3271296"/>
                </a:lnTo>
                <a:close/>
              </a:path>
            </a:pathLst>
          </a:custGeom>
        </p:spPr>
        <p:txBody>
          <a:bodyPr>
            <a:noAutofit/>
          </a:bodyPr>
          <a:lstStyle/>
          <a:p>
            <a:pPr lvl="0"/>
            <a:endParaRPr lang="en-US" noProof="0"/>
          </a:p>
        </p:txBody>
      </p:sp>
    </p:spTree>
    <p:extLst>
      <p:ext uri="{BB962C8B-B14F-4D97-AF65-F5344CB8AC3E}">
        <p14:creationId xmlns:p14="http://schemas.microsoft.com/office/powerpoint/2010/main" val="140555086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mockup_02">
    <p:spTree>
      <p:nvGrpSpPr>
        <p:cNvPr id="1" name=""/>
        <p:cNvGrpSpPr/>
        <p:nvPr/>
      </p:nvGrpSpPr>
      <p:grpSpPr>
        <a:xfrm>
          <a:off x="0" y="0"/>
          <a:ext cx="0" cy="0"/>
          <a:chOff x="0" y="0"/>
          <a:chExt cx="0" cy="0"/>
        </a:xfrm>
      </p:grpSpPr>
      <p:pic>
        <p:nvPicPr>
          <p:cNvPr id="4" name="Picture 3" descr="laptop.png">
            <a:extLst>
              <a:ext uri="{FF2B5EF4-FFF2-40B4-BE49-F238E27FC236}">
                <a16:creationId xmlns:a16="http://schemas.microsoft.com/office/drawing/2014/main" id="{DA132044-450D-1B48-AA77-20B4261338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55533" y="2154238"/>
            <a:ext cx="7933267"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a:extLst>
              <a:ext uri="{FF2B5EF4-FFF2-40B4-BE49-F238E27FC236}">
                <a16:creationId xmlns:a16="http://schemas.microsoft.com/office/drawing/2014/main" id="{3BCD8280-CF11-1147-AF2F-CF39BDF0B976}"/>
              </a:ext>
            </a:extLst>
          </p:cNvPr>
          <p:cNvSpPr txBox="1">
            <a:spLocks/>
          </p:cNvSpPr>
          <p:nvPr userDrawn="1"/>
        </p:nvSpPr>
        <p:spPr>
          <a:xfrm>
            <a:off x="423334" y="-6350"/>
            <a:ext cx="2912533" cy="1470025"/>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sz="700" dirty="0"/>
          </a:p>
        </p:txBody>
      </p:sp>
      <p:sp>
        <p:nvSpPr>
          <p:cNvPr id="7" name="Slide Number Placeholder 5">
            <a:extLst>
              <a:ext uri="{FF2B5EF4-FFF2-40B4-BE49-F238E27FC236}">
                <a16:creationId xmlns:a16="http://schemas.microsoft.com/office/drawing/2014/main" id="{4ACC4C2E-F806-9A48-B4D5-AB5C0E8EAD47}"/>
              </a:ext>
            </a:extLst>
          </p:cNvPr>
          <p:cNvSpPr txBox="1">
            <a:spLocks/>
          </p:cNvSpPr>
          <p:nvPr userDrawn="1"/>
        </p:nvSpPr>
        <p:spPr>
          <a:xfrm>
            <a:off x="423334" y="6480175"/>
            <a:ext cx="2912533" cy="387350"/>
          </a:xfrm>
          <a:prstGeom prst="rect">
            <a:avLst/>
          </a:prstGeom>
          <a:solidFill>
            <a:schemeClr val="accent6"/>
          </a:solidFill>
        </p:spPr>
        <p:txBody>
          <a:bodyPr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endParaRPr lang="en-US" sz="700" dirty="0"/>
          </a:p>
        </p:txBody>
      </p:sp>
      <p:sp>
        <p:nvSpPr>
          <p:cNvPr id="8" name="TextBox 6">
            <a:extLst>
              <a:ext uri="{FF2B5EF4-FFF2-40B4-BE49-F238E27FC236}">
                <a16:creationId xmlns:a16="http://schemas.microsoft.com/office/drawing/2014/main" id="{D0A9DFC0-0BF7-2647-8BF5-8CC72431E5CF}"/>
              </a:ext>
            </a:extLst>
          </p:cNvPr>
          <p:cNvSpPr txBox="1">
            <a:spLocks noChangeArrowheads="1"/>
          </p:cNvSpPr>
          <p:nvPr userDrawn="1"/>
        </p:nvSpPr>
        <p:spPr bwMode="auto">
          <a:xfrm>
            <a:off x="1565089" y="6570361"/>
            <a:ext cx="1080744" cy="20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lnSpc>
                <a:spcPct val="70000"/>
              </a:lnSpc>
              <a:defRPr/>
            </a:pPr>
            <a:r>
              <a:rPr lang="en-US" altLang="es-PE" sz="1000" dirty="0">
                <a:solidFill>
                  <a:srgbClr val="FFFFFF"/>
                </a:solidFill>
                <a:latin typeface="Open Sans"/>
                <a:ea typeface="Open Sans"/>
                <a:cs typeface="Open Sans"/>
              </a:rPr>
              <a:t>SRVSOP    |   </a:t>
            </a:r>
            <a:fld id="{8F5FA031-B265-5848-AC7D-E4A69C728DC0}" type="slidenum">
              <a:rPr lang="en-US" altLang="es-PE" sz="1000" smtClean="0">
                <a:solidFill>
                  <a:srgbClr val="FFFFFF"/>
                </a:solidFill>
              </a:rPr>
              <a:pPr algn="r" eaLnBrk="1" hangingPunct="1">
                <a:lnSpc>
                  <a:spcPct val="70000"/>
                </a:lnSpc>
                <a:defRPr/>
              </a:pPr>
              <a:t>‹#›</a:t>
            </a:fld>
            <a:endParaRPr lang="en-US" altLang="es-PE" sz="1000" dirty="0">
              <a:solidFill>
                <a:srgbClr val="FFFFFF"/>
              </a:solidFill>
              <a:latin typeface="Open Sans"/>
              <a:ea typeface="Open Sans"/>
              <a:cs typeface="Open Sans"/>
            </a:endParaRPr>
          </a:p>
        </p:txBody>
      </p:sp>
      <p:sp>
        <p:nvSpPr>
          <p:cNvPr id="6" name="Picture Placeholder 5"/>
          <p:cNvSpPr>
            <a:spLocks noGrp="1"/>
          </p:cNvSpPr>
          <p:nvPr>
            <p:ph type="pic" sz="quarter" idx="10"/>
          </p:nvPr>
        </p:nvSpPr>
        <p:spPr>
          <a:xfrm>
            <a:off x="5118386" y="2599513"/>
            <a:ext cx="5817913" cy="2849634"/>
          </a:xfrm>
        </p:spPr>
        <p:txBody>
          <a:bodyPr rtlCol="0">
            <a:normAutofit/>
          </a:bodyPr>
          <a:lstStyle/>
          <a:p>
            <a:pPr lvl="0"/>
            <a:endParaRPr lang="en-US" noProof="0"/>
          </a:p>
        </p:txBody>
      </p:sp>
      <p:sp>
        <p:nvSpPr>
          <p:cNvPr id="17" name="Title 1"/>
          <p:cNvSpPr>
            <a:spLocks noGrp="1"/>
          </p:cNvSpPr>
          <p:nvPr>
            <p:ph type="ctrTitle"/>
          </p:nvPr>
        </p:nvSpPr>
        <p:spPr>
          <a:xfrm>
            <a:off x="555039" y="73057"/>
            <a:ext cx="2605852" cy="1336387"/>
          </a:xfrm>
        </p:spPr>
        <p:txBody>
          <a:bodyPr anchor="b">
            <a:noAutofit/>
          </a:bodyPr>
          <a:lstStyle>
            <a:lvl1pPr algn="l">
              <a:defRPr sz="18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97746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a:p>
        </p:txBody>
      </p:sp>
    </p:spTree>
    <p:extLst>
      <p:ext uri="{BB962C8B-B14F-4D97-AF65-F5344CB8AC3E}">
        <p14:creationId xmlns:p14="http://schemas.microsoft.com/office/powerpoint/2010/main" val="1422755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15/10/2018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theme" Target="../theme/theme3.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15/10/2018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6" r:id="rId12"/>
    <p:sldLayoutId id="2147483978" r:id="rId13"/>
    <p:sldLayoutId id="214748398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10/15/2018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72171082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985" r:id="rId12"/>
    <p:sldLayoutId id="214748398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solidFill>
                  <a:prstClr val="black">
                    <a:tint val="75000"/>
                  </a:prstClr>
                </a:solidFill>
              </a:rPr>
              <a:pPr/>
              <a:t>10/15/2018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294147"/>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9" r:id="rId17"/>
    <p:sldLayoutId id="2147483931" r:id="rId18"/>
    <p:sldLayoutId id="2147483932" r:id="rId19"/>
    <p:sldLayoutId id="2147483933" r:id="rId20"/>
    <p:sldLayoutId id="2147483936" r:id="rId21"/>
    <p:sldLayoutId id="2147483937" r:id="rId22"/>
    <p:sldLayoutId id="2147483939" r:id="rId23"/>
    <p:sldLayoutId id="2147483940" r:id="rId24"/>
    <p:sldLayoutId id="2147483941" r:id="rId25"/>
    <p:sldLayoutId id="2147483943" r:id="rId26"/>
    <p:sldLayoutId id="2147483944" r:id="rId27"/>
    <p:sldLayoutId id="2147483947" r:id="rId28"/>
    <p:sldLayoutId id="2147483948" r:id="rId29"/>
    <p:sldLayoutId id="2147483949" r:id="rId30"/>
    <p:sldLayoutId id="2147483950" r:id="rId31"/>
    <p:sldLayoutId id="2147483951" r:id="rId32"/>
    <p:sldLayoutId id="2147483953" r:id="rId33"/>
    <p:sldLayoutId id="2147483955" r:id="rId34"/>
    <p:sldLayoutId id="2147483956" r:id="rId35"/>
    <p:sldLayoutId id="2147483957" r:id="rId36"/>
    <p:sldLayoutId id="2147483958" r:id="rId37"/>
    <p:sldLayoutId id="2147483959" r:id="rId38"/>
    <p:sldLayoutId id="2147483962" r:id="rId39"/>
    <p:sldLayoutId id="2147483963" r:id="rId40"/>
    <p:sldLayoutId id="2147483964" r:id="rId41"/>
    <p:sldLayoutId id="2147483965" r:id="rId42"/>
    <p:sldLayoutId id="2147483966" r:id="rId43"/>
    <p:sldLayoutId id="2147483967" r:id="rId44"/>
    <p:sldLayoutId id="2147483969" r:id="rId45"/>
    <p:sldLayoutId id="2147483970" r:id="rId46"/>
    <p:sldLayoutId id="2147483971" r:id="rId47"/>
    <p:sldLayoutId id="2147483972" r:id="rId48"/>
    <p:sldLayoutId id="2147483973" r:id="rId49"/>
    <p:sldLayoutId id="2147483974" r:id="rId50"/>
    <p:sldLayoutId id="2147483980" r:id="rId51"/>
    <p:sldLayoutId id="2147483981" r:id="rId52"/>
    <p:sldLayoutId id="2147483982" r:id="rId53"/>
    <p:sldLayoutId id="2147483983" r:id="rId5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smtClean="0">
                <a:solidFill>
                  <a:schemeClr val="bg2"/>
                </a:solidFill>
              </a:rPr>
              <a:t>6</a:t>
            </a:r>
            <a:endParaRPr lang="id-ID" sz="6600" dirty="0">
              <a:solidFill>
                <a:schemeClr val="bg2"/>
              </a:solidFill>
            </a:endParaRPr>
          </a:p>
        </p:txBody>
      </p:sp>
      <p:sp>
        <p:nvSpPr>
          <p:cNvPr id="22" name="TextBox 21"/>
          <p:cNvSpPr txBox="1"/>
          <p:nvPr/>
        </p:nvSpPr>
        <p:spPr>
          <a:xfrm>
            <a:off x="6742278" y="496886"/>
            <a:ext cx="5349204" cy="646331"/>
          </a:xfrm>
          <a:prstGeom prst="rect">
            <a:avLst/>
          </a:prstGeom>
          <a:noFill/>
        </p:spPr>
        <p:txBody>
          <a:bodyPr wrap="square" rtlCol="0">
            <a:spAutoFit/>
          </a:bodyPr>
          <a:lstStyle/>
          <a:p>
            <a:r>
              <a:rPr lang="es-PE" sz="3600" b="1" dirty="0" smtClean="0">
                <a:solidFill>
                  <a:schemeClr val="bg1"/>
                </a:solidFill>
                <a:latin typeface="+mj-lt"/>
              </a:rPr>
              <a:t>Implementación del SMS</a:t>
            </a:r>
            <a:endParaRPr lang="id-ID" sz="3600" b="1" dirty="0">
              <a:solidFill>
                <a:schemeClr val="bg1"/>
              </a:solidFill>
              <a:latin typeface="+mj-lt"/>
            </a:endParaRPr>
          </a:p>
        </p:txBody>
      </p:sp>
      <p:sp>
        <p:nvSpPr>
          <p:cNvPr id="23" name="TextBox 22"/>
          <p:cNvSpPr txBox="1"/>
          <p:nvPr/>
        </p:nvSpPr>
        <p:spPr>
          <a:xfrm>
            <a:off x="6732550" y="1010092"/>
            <a:ext cx="5368659" cy="707886"/>
          </a:xfrm>
          <a:prstGeom prst="rect">
            <a:avLst/>
          </a:prstGeom>
          <a:noFill/>
        </p:spPr>
        <p:txBody>
          <a:bodyPr wrap="square" rtlCol="0">
            <a:spAutoFit/>
          </a:bodyPr>
          <a:lstStyle/>
          <a:p>
            <a:r>
              <a:rPr lang="es-PE" sz="4000" b="1" dirty="0" smtClean="0">
                <a:solidFill>
                  <a:schemeClr val="bg1"/>
                </a:solidFill>
              </a:rPr>
              <a:t>FASE 2</a:t>
            </a:r>
            <a:endParaRPr lang="id-ID" sz="40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dirty="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dirty="0"/>
            </a:p>
          </p:txBody>
        </p:sp>
      </p:grpSp>
    </p:spTree>
    <p:extLst>
      <p:ext uri="{BB962C8B-B14F-4D97-AF65-F5344CB8AC3E}">
        <p14:creationId xmlns:p14="http://schemas.microsoft.com/office/powerpoint/2010/main" val="421626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25" t="33238" r="125" b="276"/>
          <a:stretch/>
        </p:blipFill>
        <p:spPr>
          <a:xfrm>
            <a:off x="0" y="0"/>
            <a:ext cx="12192000" cy="5410200"/>
          </a:xfrm>
        </p:spPr>
      </p:pic>
      <p:sp>
        <p:nvSpPr>
          <p:cNvPr id="9" name="Text Placeholder 9"/>
          <p:cNvSpPr txBox="1">
            <a:spLocks/>
          </p:cNvSpPr>
          <p:nvPr/>
        </p:nvSpPr>
        <p:spPr>
          <a:xfrm>
            <a:off x="6126479" y="4267200"/>
            <a:ext cx="6065521"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200" i="1" dirty="0">
                <a:solidFill>
                  <a:srgbClr val="FFFFFF"/>
                </a:solidFill>
                <a:latin typeface="Georgia"/>
                <a:cs typeface="Georgia"/>
              </a:rPr>
              <a:t>Teniendo en cuenta su política de seguridad operacional, el proveedor del servicio también deberá establecer objetivos de seguridad operacional para definir lo que pretende lograr con respecto a los resultados de seguridad operacional</a:t>
            </a:r>
          </a:p>
        </p:txBody>
      </p:sp>
    </p:spTree>
    <p:extLst>
      <p:ext uri="{BB962C8B-B14F-4D97-AF65-F5344CB8AC3E}">
        <p14:creationId xmlns:p14="http://schemas.microsoft.com/office/powerpoint/2010/main" val="25933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177800"/>
            <a:ext cx="11294139" cy="784807"/>
          </a:xfrm>
        </p:spPr>
        <p:txBody>
          <a:bodyPr>
            <a:normAutofit/>
          </a:bodyPr>
          <a:lstStyle/>
          <a:p>
            <a:r>
              <a:rPr lang="es-PE" b="1" dirty="0"/>
              <a:t>Objetivos de seguridad operacional</a:t>
            </a:r>
          </a:p>
        </p:txBody>
      </p:sp>
      <p:grpSp>
        <p:nvGrpSpPr>
          <p:cNvPr id="41" name="Group 40"/>
          <p:cNvGrpSpPr>
            <a:grpSpLocks/>
          </p:cNvGrpSpPr>
          <p:nvPr/>
        </p:nvGrpSpPr>
        <p:grpSpPr bwMode="auto">
          <a:xfrm>
            <a:off x="9528840" y="4767318"/>
            <a:ext cx="2236787" cy="1567764"/>
            <a:chOff x="3433260" y="3287722"/>
            <a:chExt cx="2237290" cy="1174633"/>
          </a:xfrm>
        </p:grpSpPr>
        <p:sp>
          <p:nvSpPr>
            <p:cNvPr id="42"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43"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44"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05</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45" name="Group 44"/>
          <p:cNvGrpSpPr/>
          <p:nvPr/>
        </p:nvGrpSpPr>
        <p:grpSpPr>
          <a:xfrm>
            <a:off x="471487" y="5488349"/>
            <a:ext cx="8957458" cy="1165912"/>
            <a:chOff x="-1382513" y="3381632"/>
            <a:chExt cx="7227516" cy="874433"/>
          </a:xfrm>
        </p:grpSpPr>
        <p:sp>
          <p:nvSpPr>
            <p:cNvPr id="46" name="Text Placeholder 22"/>
            <p:cNvSpPr txBox="1">
              <a:spLocks/>
            </p:cNvSpPr>
            <p:nvPr/>
          </p:nvSpPr>
          <p:spPr>
            <a:xfrm>
              <a:off x="-1382513" y="3381632"/>
              <a:ext cx="6537578" cy="874433"/>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defRPr/>
              </a:pPr>
              <a:r>
                <a:rPr lang="es-PE" sz="2300" dirty="0">
                  <a:solidFill>
                    <a:srgbClr val="474747"/>
                  </a:solidFill>
                  <a:latin typeface="+mj-lt"/>
                </a:rPr>
                <a:t>La política y los objetivos de seguridad operacional deben </a:t>
              </a:r>
              <a:r>
                <a:rPr lang="es-PE" sz="2300" b="1" dirty="0">
                  <a:solidFill>
                    <a:srgbClr val="C00000"/>
                  </a:solidFill>
                  <a:latin typeface="+mj-lt"/>
                </a:rPr>
                <a:t>revisarse periódicamente </a:t>
              </a:r>
              <a:r>
                <a:rPr lang="es-PE" sz="2300" dirty="0">
                  <a:solidFill>
                    <a:srgbClr val="474747"/>
                  </a:solidFill>
                  <a:latin typeface="+mj-lt"/>
                </a:rPr>
                <a:t>para garantizar que permanezcan actualizados </a:t>
              </a:r>
              <a:endParaRPr kumimoji="0" lang="es-PE" sz="2300" b="1" i="0" u="none" strike="noStrike" kern="1200" cap="none" spc="0" normalizeH="0" baseline="0" noProof="0" dirty="0">
                <a:ln>
                  <a:noFill/>
                </a:ln>
                <a:solidFill>
                  <a:srgbClr val="C00000"/>
                </a:solidFill>
                <a:effectLst/>
                <a:uLnTx/>
                <a:uFillTx/>
                <a:latin typeface="+mj-lt"/>
              </a:endParaRPr>
            </a:p>
          </p:txBody>
        </p:sp>
        <p:cxnSp>
          <p:nvCxnSpPr>
            <p:cNvPr id="47" name="Straight Connector 46"/>
            <p:cNvCxnSpPr/>
            <p:nvPr/>
          </p:nvCxnSpPr>
          <p:spPr>
            <a:xfrm flipH="1">
              <a:off x="5146414" y="3580357"/>
              <a:ext cx="698589" cy="0"/>
            </a:xfrm>
            <a:prstGeom prst="line">
              <a:avLst/>
            </a:prstGeom>
            <a:noFill/>
            <a:ln w="12700" cap="flat" cmpd="sng" algn="ctr">
              <a:solidFill>
                <a:srgbClr val="9E9E9E"/>
              </a:solidFill>
              <a:prstDash val="sysDash"/>
              <a:headEnd type="oval" w="sm" len="sm"/>
              <a:tailEnd type="oval" w="sm" len="sm"/>
            </a:ln>
            <a:effectLst/>
          </p:spPr>
        </p:cxnSp>
      </p:grpSp>
      <p:grpSp>
        <p:nvGrpSpPr>
          <p:cNvPr id="48" name="Group 47"/>
          <p:cNvGrpSpPr>
            <a:grpSpLocks/>
          </p:cNvGrpSpPr>
          <p:nvPr/>
        </p:nvGrpSpPr>
        <p:grpSpPr bwMode="auto">
          <a:xfrm>
            <a:off x="9528840" y="3878318"/>
            <a:ext cx="2236787" cy="1567764"/>
            <a:chOff x="3433260" y="3287722"/>
            <a:chExt cx="2237290" cy="1174633"/>
          </a:xfrm>
        </p:grpSpPr>
        <p:sp>
          <p:nvSpPr>
            <p:cNvPr id="49"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0"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1"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04</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52" name="Group 51"/>
          <p:cNvGrpSpPr>
            <a:grpSpLocks/>
          </p:cNvGrpSpPr>
          <p:nvPr/>
        </p:nvGrpSpPr>
        <p:grpSpPr bwMode="auto">
          <a:xfrm>
            <a:off x="9528840" y="2982059"/>
            <a:ext cx="2236787" cy="1567764"/>
            <a:chOff x="3433260" y="3287722"/>
            <a:chExt cx="2237290" cy="1174633"/>
          </a:xfrm>
        </p:grpSpPr>
        <p:sp>
          <p:nvSpPr>
            <p:cNvPr id="53" name="Freeform 11"/>
            <p:cNvSpPr>
              <a:spLocks/>
            </p:cNvSpPr>
            <p:nvPr/>
          </p:nvSpPr>
          <p:spPr bwMode="auto">
            <a:xfrm>
              <a:off x="3433260" y="3287722"/>
              <a:ext cx="2237290" cy="743784"/>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4" name="Freeform 12"/>
            <p:cNvSpPr>
              <a:spLocks noEditPoints="1"/>
            </p:cNvSpPr>
            <p:nvPr/>
          </p:nvSpPr>
          <p:spPr bwMode="auto">
            <a:xfrm>
              <a:off x="3433260" y="3287722"/>
              <a:ext cx="2237290" cy="878585"/>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5" name="Freeform 13"/>
            <p:cNvSpPr>
              <a:spLocks/>
            </p:cNvSpPr>
            <p:nvPr/>
          </p:nvSpPr>
          <p:spPr bwMode="auto">
            <a:xfrm>
              <a:off x="3433260" y="3720157"/>
              <a:ext cx="2237290" cy="74219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1" i="0" u="none" strike="noStrike" kern="0" cap="none" spc="0" normalizeH="0" baseline="0" noProof="0" dirty="0" smtClean="0">
                <a:ln>
                  <a:noFill/>
                </a:ln>
                <a:gradFill>
                  <a:gsLst>
                    <a:gs pos="0">
                      <a:srgbClr val="3C3C3C">
                        <a:alpha val="50000"/>
                      </a:srgbClr>
                    </a:gs>
                    <a:gs pos="100000">
                      <a:srgbClr val="3C3C3C">
                        <a:alpha val="50000"/>
                      </a:srgbClr>
                    </a:gs>
                  </a:gsLst>
                  <a:lin ang="5400000" scaled="0"/>
                </a:gradFill>
                <a:effectLst/>
                <a:uLnTx/>
                <a:uFillTx/>
                <a:latin typeface="Bebas Neue" pitchFamily="34" charset="0"/>
                <a:ea typeface="Roboto Condensed Regular"/>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03</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56" name="Group 55"/>
          <p:cNvGrpSpPr>
            <a:grpSpLocks/>
          </p:cNvGrpSpPr>
          <p:nvPr/>
        </p:nvGrpSpPr>
        <p:grpSpPr bwMode="auto">
          <a:xfrm>
            <a:off x="9528840" y="2085798"/>
            <a:ext cx="2236787" cy="1565647"/>
            <a:chOff x="3433260" y="3287731"/>
            <a:chExt cx="2237290" cy="1174624"/>
          </a:xfrm>
        </p:grpSpPr>
        <p:sp>
          <p:nvSpPr>
            <p:cNvPr id="57" name="Freeform 11"/>
            <p:cNvSpPr>
              <a:spLocks/>
            </p:cNvSpPr>
            <p:nvPr/>
          </p:nvSpPr>
          <p:spPr bwMode="auto">
            <a:xfrm>
              <a:off x="3433260" y="3287731"/>
              <a:ext cx="2237290" cy="743196"/>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474747"/>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8" name="Freeform 12"/>
            <p:cNvSpPr>
              <a:spLocks noEditPoints="1"/>
            </p:cNvSpPr>
            <p:nvPr/>
          </p:nvSpPr>
          <p:spPr bwMode="auto">
            <a:xfrm>
              <a:off x="3433260" y="3287731"/>
              <a:ext cx="2237290" cy="878179"/>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9E9E9E"/>
            </a:solidFill>
            <a:ln w="3175">
              <a:noFill/>
            </a:ln>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altLang="ko-KR" sz="1800" b="0" i="0" u="none" strike="noStrike" kern="0" cap="none" spc="0" normalizeH="0" baseline="0" noProof="0" dirty="0">
                <a:ln>
                  <a:noFill/>
                </a:ln>
                <a:solidFill>
                  <a:srgbClr val="474747"/>
                </a:solidFill>
                <a:effectLst/>
                <a:uLnTx/>
                <a:uFillTx/>
              </a:endParaRPr>
            </a:p>
          </p:txBody>
        </p:sp>
        <p:sp>
          <p:nvSpPr>
            <p:cNvPr id="59" name="Freeform 13"/>
            <p:cNvSpPr>
              <a:spLocks/>
            </p:cNvSpPr>
            <p:nvPr/>
          </p:nvSpPr>
          <p:spPr bwMode="auto">
            <a:xfrm>
              <a:off x="3433260" y="3719159"/>
              <a:ext cx="2237290" cy="743196"/>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7C7C7C"/>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0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0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02</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60" name="Group 59"/>
          <p:cNvGrpSpPr>
            <a:grpSpLocks/>
          </p:cNvGrpSpPr>
          <p:nvPr/>
        </p:nvGrpSpPr>
        <p:grpSpPr bwMode="auto">
          <a:xfrm>
            <a:off x="9528840" y="1180944"/>
            <a:ext cx="2236787" cy="1574240"/>
            <a:chOff x="3433260" y="1508627"/>
            <a:chExt cx="2237290" cy="1181491"/>
          </a:xfrm>
        </p:grpSpPr>
        <p:sp>
          <p:nvSpPr>
            <p:cNvPr id="61" name="Freeform 11"/>
            <p:cNvSpPr>
              <a:spLocks/>
            </p:cNvSpPr>
            <p:nvPr/>
          </p:nvSpPr>
          <p:spPr bwMode="auto">
            <a:xfrm>
              <a:off x="3433260" y="1508627"/>
              <a:ext cx="2237290" cy="743372"/>
            </a:xfrm>
            <a:custGeom>
              <a:avLst/>
              <a:gdLst>
                <a:gd name="T0" fmla="*/ 2237290 w 985"/>
                <a:gd name="T1" fmla="*/ 438738 h 449"/>
                <a:gd name="T2" fmla="*/ 1117509 w 985"/>
                <a:gd name="T3" fmla="*/ 0 h 449"/>
                <a:gd name="T4" fmla="*/ 0 w 985"/>
                <a:gd name="T5" fmla="*/ 438738 h 449"/>
                <a:gd name="T6" fmla="*/ 0 w 985"/>
                <a:gd name="T7" fmla="*/ 743372 h 449"/>
                <a:gd name="T8" fmla="*/ 1117509 w 985"/>
                <a:gd name="T9" fmla="*/ 302978 h 449"/>
                <a:gd name="T10" fmla="*/ 2237290 w 985"/>
                <a:gd name="T11" fmla="*/ 743372 h 449"/>
                <a:gd name="T12" fmla="*/ 2237290 w 985"/>
                <a:gd name="T13" fmla="*/ 438738 h 4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smtClean="0">
                <a:ln>
                  <a:noFill/>
                </a:ln>
                <a:solidFill>
                  <a:srgbClr val="474747"/>
                </a:solidFill>
                <a:effectLst/>
                <a:uLnTx/>
                <a:uFillTx/>
              </a:endParaRPr>
            </a:p>
          </p:txBody>
        </p:sp>
        <p:sp>
          <p:nvSpPr>
            <p:cNvPr id="62" name="Freeform 12"/>
            <p:cNvSpPr>
              <a:spLocks noEditPoints="1"/>
            </p:cNvSpPr>
            <p:nvPr/>
          </p:nvSpPr>
          <p:spPr bwMode="auto">
            <a:xfrm>
              <a:off x="3433260" y="1515497"/>
              <a:ext cx="2237290" cy="878760"/>
            </a:xfrm>
            <a:custGeom>
              <a:avLst/>
              <a:gdLst>
                <a:gd name="T0" fmla="*/ 1117509 w 985"/>
                <a:gd name="T1" fmla="*/ 99295 h 531"/>
                <a:gd name="T2" fmla="*/ 2101008 w 985"/>
                <a:gd name="T3" fmla="*/ 438553 h 531"/>
                <a:gd name="T4" fmla="*/ 1117509 w 985"/>
                <a:gd name="T5" fmla="*/ 779465 h 531"/>
                <a:gd name="T6" fmla="*/ 136282 w 985"/>
                <a:gd name="T7" fmla="*/ 438553 h 531"/>
                <a:gd name="T8" fmla="*/ 1117509 w 985"/>
                <a:gd name="T9" fmla="*/ 99295 h 531"/>
                <a:gd name="T10" fmla="*/ 1117509 w 985"/>
                <a:gd name="T11" fmla="*/ 0 h 531"/>
                <a:gd name="T12" fmla="*/ 0 w 985"/>
                <a:gd name="T13" fmla="*/ 438553 h 531"/>
                <a:gd name="T14" fmla="*/ 1117509 w 985"/>
                <a:gd name="T15" fmla="*/ 878760 h 531"/>
                <a:gd name="T16" fmla="*/ 2237290 w 985"/>
                <a:gd name="T17" fmla="*/ 438553 h 531"/>
                <a:gd name="T18" fmla="*/ 1117509 w 985"/>
                <a:gd name="T19" fmla="*/ 0 h 5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chemeClr val="accent1">
                <a:lumMod val="60000"/>
                <a:lumOff val="40000"/>
              </a:scheme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smtClean="0">
                <a:ln>
                  <a:noFill/>
                </a:ln>
                <a:solidFill>
                  <a:srgbClr val="474747"/>
                </a:solidFill>
                <a:effectLst/>
                <a:uLnTx/>
                <a:uFillTx/>
              </a:endParaRPr>
            </a:p>
          </p:txBody>
        </p:sp>
        <p:sp>
          <p:nvSpPr>
            <p:cNvPr id="63" name="Freeform 13"/>
            <p:cNvSpPr>
              <a:spLocks/>
            </p:cNvSpPr>
            <p:nvPr/>
          </p:nvSpPr>
          <p:spPr bwMode="auto">
            <a:xfrm>
              <a:off x="3433260" y="1948247"/>
              <a:ext cx="2237290" cy="741871"/>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chemeClr val="accent1"/>
            </a:solidFill>
            <a:ln w="3175">
              <a:noFill/>
            </a:ln>
            <a:extLst/>
          </p:spPr>
          <p:txBody>
            <a:bodyPr lIns="0" tIns="0" rIns="0" bIns="0" anchor="ctr"/>
            <a:lstStyle/>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endPar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endParaRPr>
            </a:p>
            <a:p>
              <a:pPr marL="0" marR="0" lvl="0" indent="0" algn="ctr" defTabSz="457200" eaLnBrk="1" fontAlgn="auto" latinLnBrk="0" hangingPunct="1">
                <a:lnSpc>
                  <a:spcPct val="100000"/>
                </a:lnSpc>
                <a:spcBef>
                  <a:spcPts val="0"/>
                </a:spcBef>
                <a:spcAft>
                  <a:spcPts val="300"/>
                </a:spcAft>
                <a:buClrTx/>
                <a:buSzTx/>
                <a:buFontTx/>
                <a:buNone/>
                <a:tabLst/>
                <a:defRPr/>
              </a:pPr>
              <a:r>
                <a:rPr kumimoji="0" lang="es-PE" altLang="ko-KR" sz="1200" b="0" i="0" u="none" strike="noStrike" kern="0" cap="none" spc="0" normalizeH="0" baseline="0" noProof="0" dirty="0" smtClean="0">
                  <a:ln>
                    <a:noFill/>
                  </a:ln>
                  <a:solidFill>
                    <a:srgbClr val="FFFFFF">
                      <a:alpha val="50000"/>
                    </a:srgbClr>
                  </a:solidFill>
                  <a:effectLst/>
                  <a:uLnTx/>
                  <a:uFillTx/>
                  <a:latin typeface="Open Sans"/>
                  <a:ea typeface="Roboto Condensed Regular"/>
                  <a:cs typeface="Open Sans"/>
                </a:rPr>
                <a:t>01</a:t>
              </a:r>
              <a:endParaRPr kumimoji="0" lang="es-PE" altLang="ko-KR" sz="1200" b="0" i="0" u="none" strike="noStrike" kern="0" cap="none" spc="0" normalizeH="0" baseline="0" noProof="0" dirty="0">
                <a:ln>
                  <a:noFill/>
                </a:ln>
                <a:solidFill>
                  <a:srgbClr val="FFFFFF">
                    <a:alpha val="50000"/>
                  </a:srgbClr>
                </a:solidFill>
                <a:effectLst/>
                <a:uLnTx/>
                <a:uFillTx/>
                <a:latin typeface="Open Sans"/>
                <a:ea typeface="Roboto Condensed Regular"/>
                <a:cs typeface="Open Sans"/>
              </a:endParaRPr>
            </a:p>
          </p:txBody>
        </p:sp>
      </p:grpSp>
      <p:grpSp>
        <p:nvGrpSpPr>
          <p:cNvPr id="64" name="Group 63"/>
          <p:cNvGrpSpPr/>
          <p:nvPr/>
        </p:nvGrpSpPr>
        <p:grpSpPr>
          <a:xfrm>
            <a:off x="472439" y="1318041"/>
            <a:ext cx="8956507" cy="1042934"/>
            <a:chOff x="1105871" y="1201884"/>
            <a:chExt cx="4739133" cy="545081"/>
          </a:xfrm>
        </p:grpSpPr>
        <p:sp>
          <p:nvSpPr>
            <p:cNvPr id="65" name="Text Placeholder 22"/>
            <p:cNvSpPr txBox="1">
              <a:spLocks/>
            </p:cNvSpPr>
            <p:nvPr/>
          </p:nvSpPr>
          <p:spPr>
            <a:xfrm>
              <a:off x="1105871" y="1201884"/>
              <a:ext cx="4241948" cy="545081"/>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defRPr/>
              </a:pPr>
              <a:r>
                <a:rPr lang="es-PE" sz="2300" dirty="0" smtClean="0">
                  <a:solidFill>
                    <a:schemeClr val="tx1">
                      <a:lumMod val="95000"/>
                      <a:lumOff val="5000"/>
                    </a:schemeClr>
                  </a:solidFill>
                  <a:latin typeface="+mj-lt"/>
                </a:rPr>
                <a:t>Deberán </a:t>
              </a:r>
              <a:r>
                <a:rPr lang="es-PE" sz="2300" dirty="0">
                  <a:solidFill>
                    <a:schemeClr val="tx1">
                      <a:lumMod val="95000"/>
                      <a:lumOff val="5000"/>
                    </a:schemeClr>
                  </a:solidFill>
                  <a:latin typeface="+mj-lt"/>
                </a:rPr>
                <a:t>ser </a:t>
              </a:r>
              <a:r>
                <a:rPr lang="es-PE" sz="2300" b="1" dirty="0">
                  <a:solidFill>
                    <a:srgbClr val="C00000"/>
                  </a:solidFill>
                  <a:latin typeface="+mj-lt"/>
                </a:rPr>
                <a:t>declaraciones breves y de alto nivel </a:t>
              </a:r>
              <a:r>
                <a:rPr lang="es-PE" sz="2300" dirty="0">
                  <a:solidFill>
                    <a:schemeClr val="tx1">
                      <a:lumMod val="95000"/>
                      <a:lumOff val="5000"/>
                    </a:schemeClr>
                  </a:solidFill>
                  <a:latin typeface="+mj-lt"/>
                </a:rPr>
                <a:t>de las prioridades de seguridad operacional de la organización y deben abordar sus riesgos de seguridad operacional más significativos</a:t>
              </a:r>
              <a:endParaRPr kumimoji="0" lang="es-PE" sz="2300" b="0" i="0" u="none" strike="noStrike" kern="1200" cap="none" spc="0" normalizeH="0" baseline="0" noProof="0" dirty="0">
                <a:ln>
                  <a:noFill/>
                </a:ln>
                <a:solidFill>
                  <a:srgbClr val="474747"/>
                </a:solidFill>
                <a:effectLst/>
                <a:uLnTx/>
                <a:uFillTx/>
                <a:latin typeface="+mj-lt"/>
              </a:endParaRPr>
            </a:p>
          </p:txBody>
        </p:sp>
        <p:cxnSp>
          <p:nvCxnSpPr>
            <p:cNvPr id="66" name="Straight Connector 65"/>
            <p:cNvCxnSpPr/>
            <p:nvPr/>
          </p:nvCxnSpPr>
          <p:spPr>
            <a:xfrm flipH="1">
              <a:off x="5382974" y="1546663"/>
              <a:ext cx="462030" cy="86"/>
            </a:xfrm>
            <a:prstGeom prst="line">
              <a:avLst/>
            </a:prstGeom>
            <a:noFill/>
            <a:ln w="12700" cap="flat" cmpd="sng" algn="ctr">
              <a:solidFill>
                <a:srgbClr val="9E9E9E"/>
              </a:solidFill>
              <a:prstDash val="sysDash"/>
              <a:headEnd type="oval" w="sm" len="sm"/>
              <a:tailEnd type="oval" w="sm" len="sm"/>
            </a:ln>
            <a:effectLst/>
          </p:spPr>
        </p:cxnSp>
      </p:grpSp>
      <p:grpSp>
        <p:nvGrpSpPr>
          <p:cNvPr id="67" name="Group 66"/>
          <p:cNvGrpSpPr/>
          <p:nvPr/>
        </p:nvGrpSpPr>
        <p:grpSpPr>
          <a:xfrm>
            <a:off x="471487" y="2460478"/>
            <a:ext cx="8982939" cy="660755"/>
            <a:chOff x="-1403072" y="1986500"/>
            <a:chExt cx="7248075" cy="495566"/>
          </a:xfrm>
        </p:grpSpPr>
        <p:sp>
          <p:nvSpPr>
            <p:cNvPr id="68" name="Text Placeholder 22"/>
            <p:cNvSpPr txBox="1">
              <a:spLocks/>
            </p:cNvSpPr>
            <p:nvPr/>
          </p:nvSpPr>
          <p:spPr>
            <a:xfrm>
              <a:off x="-1403072" y="1986500"/>
              <a:ext cx="6543523" cy="495566"/>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defRPr/>
              </a:pPr>
              <a:r>
                <a:rPr lang="es-PE" sz="2300" dirty="0" smtClean="0">
                  <a:solidFill>
                    <a:schemeClr val="tx1">
                      <a:lumMod val="95000"/>
                      <a:lumOff val="5000"/>
                    </a:schemeClr>
                  </a:solidFill>
                  <a:latin typeface="+mj-lt"/>
                </a:rPr>
                <a:t>Pueden </a:t>
              </a:r>
              <a:r>
                <a:rPr lang="es-PE" sz="2300" dirty="0">
                  <a:solidFill>
                    <a:schemeClr val="tx1">
                      <a:lumMod val="95000"/>
                      <a:lumOff val="5000"/>
                    </a:schemeClr>
                  </a:solidFill>
                  <a:latin typeface="+mj-lt"/>
                </a:rPr>
                <a:t>incluirse en la política de seguridad operacional (o documentarse por separado) </a:t>
              </a:r>
              <a:endParaRPr kumimoji="0" lang="es-PE" sz="2300" b="0" i="0" u="none" strike="noStrike" kern="1200" cap="none" spc="0" normalizeH="0" baseline="0" noProof="0" dirty="0">
                <a:ln>
                  <a:noFill/>
                </a:ln>
                <a:solidFill>
                  <a:schemeClr val="tx1">
                    <a:lumMod val="95000"/>
                    <a:lumOff val="5000"/>
                  </a:schemeClr>
                </a:solidFill>
                <a:effectLst/>
                <a:uLnTx/>
                <a:uFillTx/>
                <a:latin typeface="+mj-lt"/>
              </a:endParaRPr>
            </a:p>
          </p:txBody>
        </p:sp>
        <p:cxnSp>
          <p:nvCxnSpPr>
            <p:cNvPr id="69" name="Straight Connector 68"/>
            <p:cNvCxnSpPr/>
            <p:nvPr/>
          </p:nvCxnSpPr>
          <p:spPr>
            <a:xfrm flipH="1">
              <a:off x="5140451" y="2264034"/>
              <a:ext cx="704552" cy="0"/>
            </a:xfrm>
            <a:prstGeom prst="line">
              <a:avLst/>
            </a:prstGeom>
            <a:noFill/>
            <a:ln w="12700" cap="flat" cmpd="sng" algn="ctr">
              <a:solidFill>
                <a:srgbClr val="9E9E9E"/>
              </a:solidFill>
              <a:prstDash val="sysDash"/>
              <a:headEnd type="oval" w="sm" len="sm"/>
              <a:tailEnd type="oval" w="sm" len="sm"/>
            </a:ln>
            <a:effectLst/>
          </p:spPr>
        </p:cxnSp>
      </p:grpSp>
      <p:grpSp>
        <p:nvGrpSpPr>
          <p:cNvPr id="70" name="Group 69"/>
          <p:cNvGrpSpPr/>
          <p:nvPr/>
        </p:nvGrpSpPr>
        <p:grpSpPr>
          <a:xfrm>
            <a:off x="471488" y="3261191"/>
            <a:ext cx="8957455" cy="898376"/>
            <a:chOff x="-1382510" y="2505378"/>
            <a:chExt cx="7227513" cy="673782"/>
          </a:xfrm>
        </p:grpSpPr>
        <p:sp>
          <p:nvSpPr>
            <p:cNvPr id="71" name="Text Placeholder 22"/>
            <p:cNvSpPr txBox="1">
              <a:spLocks/>
            </p:cNvSpPr>
            <p:nvPr/>
          </p:nvSpPr>
          <p:spPr>
            <a:xfrm>
              <a:off x="-1382510" y="2505378"/>
              <a:ext cx="6537577" cy="673782"/>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defRPr/>
              </a:pPr>
              <a:r>
                <a:rPr lang="es-PE" sz="2300" dirty="0" smtClean="0">
                  <a:solidFill>
                    <a:schemeClr val="tx1">
                      <a:lumMod val="95000"/>
                      <a:lumOff val="5000"/>
                    </a:schemeClr>
                  </a:solidFill>
                  <a:latin typeface="+mj-lt"/>
                </a:rPr>
                <a:t>Deberán </a:t>
              </a:r>
              <a:r>
                <a:rPr lang="es-PE" sz="2300" b="1" dirty="0" smtClean="0">
                  <a:solidFill>
                    <a:srgbClr val="C00000"/>
                  </a:solidFill>
                  <a:latin typeface="+mj-lt"/>
                </a:rPr>
                <a:t>definir lo </a:t>
              </a:r>
              <a:r>
                <a:rPr lang="es-PE" sz="2300" b="1" dirty="0">
                  <a:solidFill>
                    <a:srgbClr val="C00000"/>
                  </a:solidFill>
                  <a:latin typeface="+mj-lt"/>
                </a:rPr>
                <a:t>que la organización pretende </a:t>
              </a:r>
              <a:r>
                <a:rPr lang="es-PE" sz="2300" dirty="0">
                  <a:solidFill>
                    <a:schemeClr val="tx1">
                      <a:lumMod val="95000"/>
                      <a:lumOff val="5000"/>
                    </a:schemeClr>
                  </a:solidFill>
                  <a:latin typeface="+mj-lt"/>
                </a:rPr>
                <a:t>lograr en términos de gestión de seguridad </a:t>
              </a:r>
              <a:r>
                <a:rPr lang="es-PE" sz="2300" dirty="0" smtClean="0">
                  <a:solidFill>
                    <a:schemeClr val="tx1">
                      <a:lumMod val="95000"/>
                      <a:lumOff val="5000"/>
                    </a:schemeClr>
                  </a:solidFill>
                  <a:latin typeface="+mj-lt"/>
                </a:rPr>
                <a:t>operacional</a:t>
              </a:r>
              <a:endParaRPr kumimoji="0" lang="es-PE" sz="2300" b="1" i="0" u="none" strike="noStrike" kern="1200" cap="none" spc="0" normalizeH="0" baseline="0" noProof="0" dirty="0" smtClean="0">
                <a:ln>
                  <a:noFill/>
                </a:ln>
                <a:solidFill>
                  <a:srgbClr val="C00000"/>
                </a:solidFill>
                <a:effectLst/>
                <a:uLnTx/>
                <a:uFillTx/>
                <a:latin typeface="+mj-lt"/>
              </a:endParaRPr>
            </a:p>
          </p:txBody>
        </p:sp>
        <p:cxnSp>
          <p:nvCxnSpPr>
            <p:cNvPr id="72" name="Straight Connector 71"/>
            <p:cNvCxnSpPr/>
            <p:nvPr/>
          </p:nvCxnSpPr>
          <p:spPr>
            <a:xfrm flipH="1">
              <a:off x="5155067" y="2876377"/>
              <a:ext cx="689936" cy="0"/>
            </a:xfrm>
            <a:prstGeom prst="line">
              <a:avLst/>
            </a:prstGeom>
            <a:noFill/>
            <a:ln w="12700" cap="flat" cmpd="sng" algn="ctr">
              <a:solidFill>
                <a:srgbClr val="9E9E9E"/>
              </a:solidFill>
              <a:prstDash val="sysDash"/>
              <a:headEnd type="oval" w="sm" len="sm"/>
              <a:tailEnd type="oval" w="sm" len="sm"/>
            </a:ln>
            <a:effectLst/>
          </p:spPr>
        </p:cxnSp>
      </p:grpSp>
      <p:grpSp>
        <p:nvGrpSpPr>
          <p:cNvPr id="73" name="Group 72"/>
          <p:cNvGrpSpPr/>
          <p:nvPr/>
        </p:nvGrpSpPr>
        <p:grpSpPr>
          <a:xfrm>
            <a:off x="471487" y="4155317"/>
            <a:ext cx="8957458" cy="1189166"/>
            <a:chOff x="-1382513" y="3094330"/>
            <a:chExt cx="7227516" cy="891874"/>
          </a:xfrm>
        </p:grpSpPr>
        <p:sp>
          <p:nvSpPr>
            <p:cNvPr id="74" name="Text Placeholder 22"/>
            <p:cNvSpPr txBox="1">
              <a:spLocks/>
            </p:cNvSpPr>
            <p:nvPr/>
          </p:nvSpPr>
          <p:spPr>
            <a:xfrm>
              <a:off x="-1382513" y="3094330"/>
              <a:ext cx="6522961" cy="891874"/>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r">
                <a:lnSpc>
                  <a:spcPct val="100000"/>
                </a:lnSpc>
                <a:defRPr/>
              </a:pPr>
              <a:r>
                <a:rPr lang="es-PE" sz="2300" dirty="0" smtClean="0">
                  <a:solidFill>
                    <a:schemeClr val="tx1">
                      <a:lumMod val="95000"/>
                      <a:lumOff val="5000"/>
                    </a:schemeClr>
                  </a:solidFill>
                  <a:latin typeface="+mj-lt"/>
                </a:rPr>
                <a:t>Los </a:t>
              </a:r>
              <a:r>
                <a:rPr lang="es-PE" sz="2300" dirty="0">
                  <a:solidFill>
                    <a:schemeClr val="tx1">
                      <a:lumMod val="95000"/>
                      <a:lumOff val="5000"/>
                    </a:schemeClr>
                  </a:solidFill>
                  <a:latin typeface="+mj-lt"/>
                </a:rPr>
                <a:t>indicadores de rendimiento de seguridad operacional (SPI) y las metas de rendimiento de seguridad operacional (SPT) son </a:t>
              </a:r>
              <a:r>
                <a:rPr lang="es-PE" sz="2300" b="1" dirty="0">
                  <a:solidFill>
                    <a:srgbClr val="C00000"/>
                  </a:solidFill>
                  <a:latin typeface="+mj-lt"/>
                </a:rPr>
                <a:t>necesarios para monitorear el logro de estos objetivo</a:t>
              </a:r>
              <a:endParaRPr kumimoji="0" lang="es-PE" sz="2300" b="1" i="0" u="none" strike="noStrike" kern="1200" cap="none" spc="0" normalizeH="0" baseline="0" noProof="0" dirty="0">
                <a:ln>
                  <a:noFill/>
                </a:ln>
                <a:solidFill>
                  <a:srgbClr val="C00000"/>
                </a:solidFill>
                <a:effectLst/>
                <a:uLnTx/>
                <a:uFillTx/>
                <a:latin typeface="+mj-lt"/>
              </a:endParaRPr>
            </a:p>
          </p:txBody>
        </p:sp>
        <p:cxnSp>
          <p:nvCxnSpPr>
            <p:cNvPr id="75" name="Straight Connector 74"/>
            <p:cNvCxnSpPr/>
            <p:nvPr/>
          </p:nvCxnSpPr>
          <p:spPr>
            <a:xfrm flipH="1">
              <a:off x="5146414" y="3534637"/>
              <a:ext cx="698589" cy="0"/>
            </a:xfrm>
            <a:prstGeom prst="line">
              <a:avLst/>
            </a:prstGeom>
            <a:noFill/>
            <a:ln w="12700" cap="flat" cmpd="sng" algn="ctr">
              <a:solidFill>
                <a:srgbClr val="9E9E9E"/>
              </a:solidFill>
              <a:prstDash val="sysDash"/>
              <a:headEnd type="oval" w="sm" len="sm"/>
              <a:tailEnd type="oval" w="sm" len="sm"/>
            </a:ln>
            <a:effectLst/>
          </p:spPr>
        </p:cxnSp>
      </p:grpSp>
    </p:spTree>
    <p:extLst>
      <p:ext uri="{BB962C8B-B14F-4D97-AF65-F5344CB8AC3E}">
        <p14:creationId xmlns:p14="http://schemas.microsoft.com/office/powerpoint/2010/main" val="15246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righ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ppt_x"/>
                                          </p:val>
                                        </p:tav>
                                        <p:tav tm="100000">
                                          <p:val>
                                            <p:strVal val="#ppt_x"/>
                                          </p:val>
                                        </p:tav>
                                      </p:tavLst>
                                    </p:anim>
                                    <p:anim calcmode="lin" valueType="num">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right)">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right)">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wipe(right)">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22" presetClass="entr" presetSubtype="2"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right)">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273" b="15273"/>
          <a:stretch/>
        </p:blipFill>
        <p:spPr>
          <a:xfrm>
            <a:off x="0" y="0"/>
            <a:ext cx="12192000" cy="5645150"/>
          </a:xfrm>
        </p:spPr>
      </p:pic>
      <p:sp>
        <p:nvSpPr>
          <p:cNvPr id="6" name="Text Placeholder 9"/>
          <p:cNvSpPr txBox="1">
            <a:spLocks/>
          </p:cNvSpPr>
          <p:nvPr/>
        </p:nvSpPr>
        <p:spPr>
          <a:xfrm>
            <a:off x="4279392" y="4267200"/>
            <a:ext cx="7912609" cy="2450592"/>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000" i="1" dirty="0">
                <a:solidFill>
                  <a:srgbClr val="FFFFFF"/>
                </a:solidFill>
                <a:latin typeface="Georgia"/>
                <a:cs typeface="Georgia"/>
              </a:rPr>
              <a:t>La política disciplinaria se usa para determinar si ha ocurrido una infracción que requiere de una medida que vaya más allá de los requisitos del análisis de los sistemas de gestión de riesgos. Es fundamental garantizar que las personas responsables de tomar dicha determinación tengan la experiencia técnica necesaria para considerar completamente el contexto y no se exponga al proveedor de servicios o personal a procesos disciplinarios injustos o inadecuados.</a:t>
            </a:r>
          </a:p>
        </p:txBody>
      </p:sp>
    </p:spTree>
    <p:extLst>
      <p:ext uri="{BB962C8B-B14F-4D97-AF65-F5344CB8AC3E}">
        <p14:creationId xmlns:p14="http://schemas.microsoft.com/office/powerpoint/2010/main" val="100686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8F63A3B-78C7-47BE-AE5E-E10140E04643}" type="slidenum">
              <a:rPr lang="en-US" smtClean="0"/>
              <a:t>13</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61345091"/>
              </p:ext>
            </p:extLst>
          </p:nvPr>
        </p:nvGraphicFramePr>
        <p:xfrm>
          <a:off x="1" y="-98426"/>
          <a:ext cx="12191998" cy="6956425"/>
        </p:xfrm>
        <a:graphic>
          <a:graphicData uri="http://schemas.openxmlformats.org/drawingml/2006/table">
            <a:tbl>
              <a:tblPr firstRow="1" bandRow="1"/>
              <a:tblGrid>
                <a:gridCol w="2218265">
                  <a:extLst>
                    <a:ext uri="{9D8B030D-6E8A-4147-A177-3AD203B41FA5}">
                      <a16:colId xmlns:a16="http://schemas.microsoft.com/office/drawing/2014/main" val="20000"/>
                    </a:ext>
                  </a:extLst>
                </a:gridCol>
                <a:gridCol w="3146214">
                  <a:extLst>
                    <a:ext uri="{9D8B030D-6E8A-4147-A177-3AD203B41FA5}">
                      <a16:colId xmlns:a16="http://schemas.microsoft.com/office/drawing/2014/main" val="20001"/>
                    </a:ext>
                  </a:extLst>
                </a:gridCol>
                <a:gridCol w="3093720">
                  <a:extLst>
                    <a:ext uri="{9D8B030D-6E8A-4147-A177-3AD203B41FA5}">
                      <a16:colId xmlns:a16="http://schemas.microsoft.com/office/drawing/2014/main" val="171314982"/>
                    </a:ext>
                  </a:extLst>
                </a:gridCol>
                <a:gridCol w="3733799">
                  <a:extLst>
                    <a:ext uri="{9D8B030D-6E8A-4147-A177-3AD203B41FA5}">
                      <a16:colId xmlns:a16="http://schemas.microsoft.com/office/drawing/2014/main" val="211093474"/>
                    </a:ext>
                  </a:extLst>
                </a:gridCol>
              </a:tblGrid>
              <a:tr h="446388">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1800" dirty="0" smtClean="0"/>
                        <a:t>Tema</a:t>
                      </a:r>
                      <a:endParaRPr lang="es-PE" sz="18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1800" dirty="0" smtClean="0"/>
                        <a:t>Tamaño de la organización</a:t>
                      </a:r>
                      <a:endParaRPr lang="es-PE" sz="18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411654">
                <a:tc vMerge="1">
                  <a:txBody>
                    <a:bodyPr/>
                    <a:lstStyle/>
                    <a:p>
                      <a:endParaRPr lang="es-PE" dirty="0"/>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3A9F5"/>
                    </a:solidFill>
                  </a:tcPr>
                </a:tc>
                <a:extLst>
                  <a:ext uri="{0D108BD9-81ED-4DB2-BD59-A6C34878D82A}">
                    <a16:rowId xmlns:a16="http://schemas.microsoft.com/office/drawing/2014/main" val="10001"/>
                  </a:ext>
                </a:extLst>
              </a:tr>
              <a:tr h="469106">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000" b="1" dirty="0" smtClean="0">
                          <a:latin typeface="+mj-lt"/>
                        </a:rPr>
                        <a:t>Gestión de la rendición de cuentas y responsabilidad</a:t>
                      </a:r>
                      <a:endParaRPr lang="es-PE" sz="2000" b="1" dirty="0">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dirty="0" smtClean="0">
                          <a:solidFill>
                            <a:schemeClr val="tx1"/>
                          </a:solidFill>
                          <a:latin typeface="+mj-lt"/>
                        </a:rPr>
                        <a:t>Rendición de cuentas y responsabilidades de seguridad operacional </a:t>
                      </a:r>
                      <a:r>
                        <a:rPr lang="es-PE" sz="2000" b="1" dirty="0" smtClean="0">
                          <a:solidFill>
                            <a:srgbClr val="C00000"/>
                          </a:solidFill>
                          <a:latin typeface="+mj-lt"/>
                        </a:rPr>
                        <a:t>definida y documentada</a:t>
                      </a:r>
                      <a:r>
                        <a:rPr lang="es-PE" sz="2000" dirty="0" smtClean="0">
                          <a:latin typeface="+mj-lt"/>
                        </a:rPr>
                        <a:t>.</a:t>
                      </a:r>
                      <a:endParaRPr lang="es-PE" sz="20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2"/>
                  </a:ext>
                </a:extLst>
              </a:tr>
              <a:tr h="1049526">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dirty="0" smtClean="0">
                          <a:solidFill>
                            <a:schemeClr val="tx1"/>
                          </a:solidFill>
                          <a:latin typeface="+mj-lt"/>
                        </a:rPr>
                        <a:t>N/A</a:t>
                      </a:r>
                      <a:endParaRPr lang="es-PE" sz="20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p>
                      <a:r>
                        <a:rPr lang="es-PE" sz="2000" dirty="0" smtClean="0">
                          <a:solidFill>
                            <a:schemeClr val="tx1"/>
                          </a:solidFill>
                          <a:latin typeface="+mj-lt"/>
                        </a:rPr>
                        <a:t>Métodos formales para medir si la rendición de cuentas y responsabilidades del personal ha sido cumplida (Indicadores de performance).</a:t>
                      </a:r>
                      <a:endParaRPr lang="es-PE" sz="2000" dirty="0">
                        <a:solidFill>
                          <a:schemeClr val="tx1"/>
                        </a:solidFill>
                        <a:latin typeface="+mj-lt"/>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3A9F5">
                        <a:tint val="40000"/>
                      </a:srgbClr>
                    </a:solidFill>
                  </a:tcPr>
                </a:tc>
                <a:tc hMerge="1">
                  <a:txBody>
                    <a:bodyPr/>
                    <a:lstStyle/>
                    <a:p>
                      <a:endParaRPr lang="es-PE"/>
                    </a:p>
                  </a:txBody>
                  <a:tcPr/>
                </a:tc>
                <a:extLst>
                  <a:ext uri="{0D108BD9-81ED-4DB2-BD59-A6C34878D82A}">
                    <a16:rowId xmlns:a16="http://schemas.microsoft.com/office/drawing/2014/main" val="10003"/>
                  </a:ext>
                </a:extLst>
              </a:tr>
              <a:tr h="1685603">
                <a:tc vMerge="1">
                  <a:txBody>
                    <a:bodyPr/>
                    <a:lstStyle/>
                    <a:p>
                      <a:endParaRPr lang="es-PE" dirty="0"/>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dirty="0" smtClean="0">
                          <a:solidFill>
                            <a:schemeClr val="tx1"/>
                          </a:solidFill>
                          <a:latin typeface="+mj-lt"/>
                        </a:rPr>
                        <a:t>N/A</a:t>
                      </a:r>
                      <a:endParaRPr lang="es-PE" sz="20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a:p>
                  </a:txBody>
                  <a:tcPr/>
                </a:tc>
                <a:tc>
                  <a:txBody>
                    <a:bodyPr/>
                    <a:lstStyle/>
                    <a:p>
                      <a:r>
                        <a:rPr lang="es-PE" sz="2000" b="1" kern="1200" dirty="0" smtClean="0">
                          <a:solidFill>
                            <a:srgbClr val="C00000"/>
                          </a:solidFill>
                          <a:latin typeface="+mj-lt"/>
                          <a:ea typeface="+mn-ea"/>
                          <a:cs typeface="+mn-cs"/>
                        </a:rPr>
                        <a:t>Desarrollo y revisión </a:t>
                      </a:r>
                      <a:r>
                        <a:rPr lang="es-PE" sz="2000" kern="1200" dirty="0" smtClean="0">
                          <a:solidFill>
                            <a:schemeClr val="tx1"/>
                          </a:solidFill>
                          <a:latin typeface="+mj-lt"/>
                          <a:ea typeface="+mn-ea"/>
                          <a:cs typeface="+mn-cs"/>
                        </a:rPr>
                        <a:t>de métricas para reportar la rendición de cuentas y responsabilidades basadas en requisitos (por ejemplo: para la Junta).</a:t>
                      </a:r>
                      <a:endParaRPr lang="es-PE" sz="2000" kern="1200" dirty="0">
                        <a:solidFill>
                          <a:schemeClr val="tx1"/>
                        </a:solidFill>
                        <a:latin typeface="+mj-lt"/>
                        <a:ea typeface="+mn-ea"/>
                        <a:cs typeface="+mn-cs"/>
                      </a:endParaRPr>
                    </a:p>
                  </a:txBody>
                  <a:tcP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3A9F5">
                        <a:tint val="20000"/>
                      </a:srgbClr>
                    </a:solidFill>
                  </a:tcPr>
                </a:tc>
                <a:extLst>
                  <a:ext uri="{0D108BD9-81ED-4DB2-BD59-A6C34878D82A}">
                    <a16:rowId xmlns:a16="http://schemas.microsoft.com/office/drawing/2014/main" val="10004"/>
                  </a:ext>
                </a:extLst>
              </a:tr>
              <a:tr h="104952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b="1" kern="1200" dirty="0" smtClean="0">
                          <a:solidFill>
                            <a:schemeClr val="dk1"/>
                          </a:solidFill>
                          <a:latin typeface="+mj-lt"/>
                          <a:ea typeface="+mn-ea"/>
                          <a:cs typeface="+mn-cs"/>
                        </a:rPr>
                        <a:t>Política de seguridad operacional</a:t>
                      </a:r>
                      <a:endParaRPr lang="es-PE" sz="20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dirty="0" smtClean="0">
                          <a:solidFill>
                            <a:schemeClr val="tx1"/>
                          </a:solidFill>
                          <a:latin typeface="+mj-lt"/>
                        </a:rPr>
                        <a:t>Política de seguridad operacional </a:t>
                      </a:r>
                      <a:r>
                        <a:rPr lang="es-PE" sz="2000" b="1" dirty="0" smtClean="0">
                          <a:solidFill>
                            <a:srgbClr val="C00000"/>
                          </a:solidFill>
                          <a:latin typeface="+mj-lt"/>
                        </a:rPr>
                        <a:t>documentada y difundida </a:t>
                      </a:r>
                      <a:r>
                        <a:rPr lang="es-PE" sz="2000" dirty="0" smtClean="0">
                          <a:solidFill>
                            <a:schemeClr val="tx1"/>
                          </a:solidFill>
                          <a:latin typeface="+mj-lt"/>
                        </a:rPr>
                        <a:t>al personal.</a:t>
                      </a:r>
                      <a:endParaRPr lang="es-PE" sz="20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5"/>
                  </a:ext>
                </a:extLst>
              </a:tr>
              <a:tr h="1091931">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b="1" kern="1200" dirty="0" smtClean="0">
                          <a:solidFill>
                            <a:schemeClr val="dk1"/>
                          </a:solidFill>
                          <a:latin typeface="+mj-lt"/>
                          <a:ea typeface="+mn-ea"/>
                          <a:cs typeface="+mn-cs"/>
                        </a:rPr>
                        <a:t>Integración del SMS con otros sistemas de gestión.</a:t>
                      </a:r>
                      <a:endParaRPr lang="es-PE" sz="2000" b="1" kern="1200" dirty="0">
                        <a:solidFill>
                          <a:schemeClr val="dk1"/>
                        </a:solidFill>
                        <a:latin typeface="+mj-lt"/>
                        <a:ea typeface="+mn-ea"/>
                        <a:cs typeface="+mn-cs"/>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dirty="0" smtClean="0">
                          <a:solidFill>
                            <a:schemeClr val="tx1"/>
                          </a:solidFill>
                          <a:latin typeface="+mj-lt"/>
                        </a:rPr>
                        <a:t>Determinación de que los principios y procesos del sistema de gestión puede ser integrado con el SMS [ejemplo: riesgo ambiental, requisitos de salud, seguridad operacional y medio ambiente (HSE)].</a:t>
                      </a:r>
                      <a:endParaRPr lang="es-PE" sz="20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6"/>
                  </a:ext>
                </a:extLst>
              </a:tr>
              <a:tr h="752691">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000" dirty="0" smtClean="0">
                          <a:solidFill>
                            <a:schemeClr val="tx1"/>
                          </a:solidFill>
                          <a:latin typeface="+mj-lt"/>
                        </a:rPr>
                        <a:t>N/A</a:t>
                      </a:r>
                      <a:endParaRPr lang="es-PE" sz="2000" dirty="0">
                        <a:solidFill>
                          <a:schemeClr val="tx1"/>
                        </a:solidFill>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p>
                      <a:r>
                        <a:rPr lang="es-PE" sz="2000" dirty="0" smtClean="0">
                          <a:solidFill>
                            <a:schemeClr val="tx1"/>
                          </a:solidFill>
                          <a:latin typeface="+mj-lt"/>
                        </a:rPr>
                        <a:t>Documentar evidencia que demuestre la relación entre los sistemas de gestión. Por ejemplo: un mapa de integración.</a:t>
                      </a:r>
                      <a:endParaRPr lang="es-PE" sz="2000" dirty="0">
                        <a:solidFill>
                          <a:schemeClr val="tx1"/>
                        </a:solidFill>
                        <a:latin typeface="+mj-lt"/>
                      </a:endParaRPr>
                    </a:p>
                  </a:txBody>
                  <a:tcPr>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3A9F5">
                        <a:tint val="40000"/>
                      </a:srgbClr>
                    </a:solidFill>
                  </a:tcPr>
                </a:tc>
                <a:tc hMerge="1">
                  <a:txBody>
                    <a:bodyPr/>
                    <a:lstStyle/>
                    <a:p>
                      <a:endParaRPr lang="es-PE"/>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61476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26115178"/>
              </p:ext>
            </p:extLst>
          </p:nvPr>
        </p:nvGraphicFramePr>
        <p:xfrm>
          <a:off x="1" y="-98426"/>
          <a:ext cx="12191998" cy="4899027"/>
        </p:xfrm>
        <a:graphic>
          <a:graphicData uri="http://schemas.openxmlformats.org/drawingml/2006/table">
            <a:tbl>
              <a:tblPr firstRow="1" bandRow="1"/>
              <a:tblGrid>
                <a:gridCol w="2218265">
                  <a:extLst>
                    <a:ext uri="{9D8B030D-6E8A-4147-A177-3AD203B41FA5}">
                      <a16:colId xmlns:a16="http://schemas.microsoft.com/office/drawing/2014/main" val="20000"/>
                    </a:ext>
                  </a:extLst>
                </a:gridCol>
                <a:gridCol w="3395133">
                  <a:extLst>
                    <a:ext uri="{9D8B030D-6E8A-4147-A177-3AD203B41FA5}">
                      <a16:colId xmlns:a16="http://schemas.microsoft.com/office/drawing/2014/main" val="20001"/>
                    </a:ext>
                  </a:extLst>
                </a:gridCol>
                <a:gridCol w="3098800">
                  <a:extLst>
                    <a:ext uri="{9D8B030D-6E8A-4147-A177-3AD203B41FA5}">
                      <a16:colId xmlns:a16="http://schemas.microsoft.com/office/drawing/2014/main" val="20002"/>
                    </a:ext>
                  </a:extLst>
                </a:gridCol>
                <a:gridCol w="3479800">
                  <a:extLst>
                    <a:ext uri="{9D8B030D-6E8A-4147-A177-3AD203B41FA5}">
                      <a16:colId xmlns:a16="http://schemas.microsoft.com/office/drawing/2014/main" val="20003"/>
                    </a:ext>
                  </a:extLst>
                </a:gridCol>
              </a:tblGrid>
              <a:tr h="979141">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dirty="0" smtClean="0"/>
                        <a:t>Tema</a:t>
                      </a:r>
                      <a:endParaRPr lang="es-PE" sz="2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400" dirty="0" smtClean="0"/>
                        <a:t>Tamaño de la organización</a:t>
                      </a:r>
                      <a:endParaRPr lang="es-PE" sz="2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698605">
                <a:tc vMerge="1">
                  <a:txBody>
                    <a:bodyPr/>
                    <a:lstStyle/>
                    <a:p>
                      <a:endParaRPr lang="es-PE" dirty="0"/>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400" b="1" kern="1200" dirty="0" smtClean="0">
                          <a:solidFill>
                            <a:schemeClr val="lt1"/>
                          </a:solidFill>
                          <a:latin typeface="+mn-lt"/>
                          <a:ea typeface="+mn-ea"/>
                          <a:cs typeface="+mn-cs"/>
                        </a:rPr>
                        <a:t>Pequeña</a:t>
                      </a:r>
                      <a:endParaRPr lang="es-PE" sz="2400" b="1" kern="1200" dirty="0">
                        <a:solidFill>
                          <a:schemeClr val="lt1"/>
                        </a:solidFill>
                        <a:latin typeface="+mn-lt"/>
                        <a:ea typeface="+mn-ea"/>
                        <a:cs typeface="+mn-cs"/>
                      </a:endParaRPr>
                    </a:p>
                  </a:txBody>
                  <a:tcPr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400" b="1" kern="1200" dirty="0" smtClean="0">
                          <a:solidFill>
                            <a:schemeClr val="lt1"/>
                          </a:solidFill>
                          <a:latin typeface="+mn-lt"/>
                          <a:ea typeface="+mn-ea"/>
                          <a:cs typeface="+mn-cs"/>
                        </a:rPr>
                        <a:t>Mediana</a:t>
                      </a:r>
                      <a:endParaRPr lang="es-PE" sz="2400" b="1" kern="1200" dirty="0">
                        <a:solidFill>
                          <a:schemeClr val="lt1"/>
                        </a:solidFill>
                        <a:latin typeface="+mn-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400" b="1" kern="1200" dirty="0" smtClean="0">
                          <a:solidFill>
                            <a:schemeClr val="lt1"/>
                          </a:solidFill>
                          <a:latin typeface="+mn-lt"/>
                          <a:ea typeface="+mn-ea"/>
                          <a:cs typeface="+mn-cs"/>
                        </a:rPr>
                        <a:t>Grande</a:t>
                      </a:r>
                      <a:endParaRPr lang="es-PE" sz="2400" b="1" kern="1200" dirty="0">
                        <a:solidFill>
                          <a:schemeClr val="lt1"/>
                        </a:solidFill>
                        <a:latin typeface="+mn-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extLst>
                  <a:ext uri="{0D108BD9-81ED-4DB2-BD59-A6C34878D82A}">
                    <a16:rowId xmlns:a16="http://schemas.microsoft.com/office/drawing/2014/main" val="10001"/>
                  </a:ext>
                </a:extLst>
              </a:tr>
              <a:tr h="1079466">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400" b="1" dirty="0" smtClean="0"/>
                        <a:t>Desarrollo de metas y objetivos</a:t>
                      </a:r>
                      <a:endParaRPr lang="es-PE" sz="2400" b="1"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dirty="0" smtClean="0"/>
                        <a:t>Metas y objetivos de seguridad operacional </a:t>
                      </a:r>
                      <a:r>
                        <a:rPr lang="es-PE" sz="2400" b="1" dirty="0" smtClean="0">
                          <a:solidFill>
                            <a:srgbClr val="C00000"/>
                          </a:solidFill>
                        </a:rPr>
                        <a:t>documentado</a:t>
                      </a:r>
                      <a:r>
                        <a:rPr lang="es-PE" sz="2400" dirty="0" smtClean="0"/>
                        <a:t>.</a:t>
                      </a:r>
                      <a:endParaRPr lang="es-PE" sz="2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sz="1700" dirty="0"/>
                    </a:p>
                  </a:txBody>
                  <a:tcPr/>
                </a:tc>
                <a:tc hMerge="1">
                  <a:txBody>
                    <a:bodyPr/>
                    <a:lstStyle/>
                    <a:p>
                      <a:pPr marL="0" algn="l" defTabSz="457200" rtl="0" eaLnBrk="1" latinLnBrk="0" hangingPunct="1"/>
                      <a:endParaRPr lang="es-PE" sz="17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2141815">
                <a:tc vMerge="1">
                  <a:txBody>
                    <a:bodyPr/>
                    <a:lstStyle/>
                    <a:p>
                      <a:endParaRPr lang="es-PE" dirty="0"/>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400" dirty="0" smtClean="0"/>
                        <a:t>Métodos formales o informales para revisar  periódicamente los objetivos desarrollados.</a:t>
                      </a:r>
                      <a:endParaRPr lang="es-PE" sz="2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p>
                      <a:endParaRPr lang="es-PE" sz="1700"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b="1" dirty="0" smtClean="0">
                          <a:solidFill>
                            <a:srgbClr val="C00000"/>
                          </a:solidFill>
                        </a:rPr>
                        <a:t>Métricas</a:t>
                      </a:r>
                      <a:r>
                        <a:rPr lang="es-PE" sz="2400" dirty="0" smtClean="0"/>
                        <a:t> para la reunión de los objetivos desarrollados y revisados por la alta dirección.</a:t>
                      </a:r>
                      <a:endParaRPr lang="es-PE" sz="24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39875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844" b="14844"/>
          <a:stretch>
            <a:fillRect/>
          </a:stretch>
        </p:blipFill>
        <p:spPr>
          <a:xfrm>
            <a:off x="0" y="0"/>
            <a:ext cx="12192000" cy="5715000"/>
          </a:xfrm>
        </p:spPr>
      </p:pic>
      <p:sp>
        <p:nvSpPr>
          <p:cNvPr id="6" name="Text Placeholder 9"/>
          <p:cNvSpPr txBox="1">
            <a:spLocks/>
          </p:cNvSpPr>
          <p:nvPr/>
        </p:nvSpPr>
        <p:spPr>
          <a:xfrm>
            <a:off x="5059681" y="4312920"/>
            <a:ext cx="713232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lvl="1" indent="0" algn="just" defTabSz="457200">
              <a:lnSpc>
                <a:spcPct val="100000"/>
              </a:lnSpc>
              <a:spcBef>
                <a:spcPts val="0"/>
              </a:spcBef>
              <a:buNone/>
            </a:pPr>
            <a:r>
              <a:rPr lang="es-PE" sz="1800" i="1" dirty="0">
                <a:solidFill>
                  <a:srgbClr val="FFFFFF"/>
                </a:solidFill>
                <a:latin typeface="Georgia"/>
                <a:cs typeface="Georgia"/>
              </a:rPr>
              <a:t>En el contexto de SMS, responsabilidad significa ser el </a:t>
            </a:r>
            <a:r>
              <a:rPr lang="es-PE" sz="1800" b="1" i="1" dirty="0">
                <a:solidFill>
                  <a:srgbClr val="FFFF00"/>
                </a:solidFill>
                <a:latin typeface="Georgia"/>
                <a:cs typeface="Georgia"/>
              </a:rPr>
              <a:t>responsable final </a:t>
            </a:r>
            <a:r>
              <a:rPr lang="es-PE" sz="1800" i="1" dirty="0">
                <a:solidFill>
                  <a:srgbClr val="FFFFFF"/>
                </a:solidFill>
                <a:latin typeface="Georgia"/>
                <a:cs typeface="Georgia"/>
              </a:rPr>
              <a:t>del rendimiento en materia de la seguridad operacional, ya sea </a:t>
            </a:r>
            <a:r>
              <a:rPr lang="es-PE" sz="1800" b="1" i="1" dirty="0">
                <a:solidFill>
                  <a:srgbClr val="FFFF00"/>
                </a:solidFill>
                <a:latin typeface="Georgia"/>
                <a:cs typeface="Georgia"/>
              </a:rPr>
              <a:t>a nivel de SMS general</a:t>
            </a:r>
            <a:r>
              <a:rPr lang="es-PE" sz="1800" i="1" dirty="0">
                <a:solidFill>
                  <a:srgbClr val="FFFFFF"/>
                </a:solidFill>
                <a:latin typeface="Georgia"/>
                <a:cs typeface="Georgia"/>
              </a:rPr>
              <a:t> (ejecutivo responsable) o a </a:t>
            </a:r>
            <a:r>
              <a:rPr lang="es-PE" sz="1800" b="1" i="1" dirty="0">
                <a:solidFill>
                  <a:srgbClr val="FFFF00"/>
                </a:solidFill>
                <a:latin typeface="Georgia"/>
                <a:cs typeface="Georgia"/>
              </a:rPr>
              <a:t>niveles específicos</a:t>
            </a:r>
            <a:r>
              <a:rPr lang="es-PE" sz="1800" i="1" dirty="0">
                <a:solidFill>
                  <a:srgbClr val="FFFFFF"/>
                </a:solidFill>
                <a:latin typeface="Georgia"/>
                <a:cs typeface="Georgia"/>
              </a:rPr>
              <a:t> del producto/proceso (miembros del equipo de gestión). Esto incluye ser responsable de garantizar que se tomen medidas correctivas adecuadas para </a:t>
            </a:r>
            <a:r>
              <a:rPr lang="es-PE" sz="1800" b="1" i="1" dirty="0">
                <a:solidFill>
                  <a:srgbClr val="FFFF00"/>
                </a:solidFill>
                <a:latin typeface="Georgia"/>
                <a:cs typeface="Georgia"/>
              </a:rPr>
              <a:t>abordar los peligros y errores notificados</a:t>
            </a:r>
            <a:r>
              <a:rPr lang="es-PE" sz="1800" i="1" dirty="0">
                <a:solidFill>
                  <a:srgbClr val="FFFFFF"/>
                </a:solidFill>
                <a:latin typeface="Georgia"/>
                <a:cs typeface="Georgia"/>
              </a:rPr>
              <a:t>, así como también, </a:t>
            </a:r>
            <a:r>
              <a:rPr lang="es-PE" sz="1800" b="1" i="1" dirty="0">
                <a:solidFill>
                  <a:srgbClr val="FFFF00"/>
                </a:solidFill>
                <a:latin typeface="Georgia"/>
                <a:cs typeface="Georgia"/>
              </a:rPr>
              <a:t>responder ante accidentes e incidentes</a:t>
            </a:r>
            <a:r>
              <a:rPr lang="es-PE" sz="1800" i="1" dirty="0">
                <a:solidFill>
                  <a:srgbClr val="FFFFFF"/>
                </a:solidFill>
                <a:latin typeface="Georgia"/>
                <a:cs typeface="Georgia"/>
              </a:rPr>
              <a:t>.</a:t>
            </a:r>
            <a:endParaRPr lang="en-US" sz="1800" i="1" dirty="0">
              <a:solidFill>
                <a:srgbClr val="FFFFFF"/>
              </a:solidFill>
              <a:latin typeface="Georgia"/>
              <a:cs typeface="Georgia"/>
            </a:endParaRPr>
          </a:p>
        </p:txBody>
      </p:sp>
      <p:sp>
        <p:nvSpPr>
          <p:cNvPr id="7" name="Text Placeholder 22"/>
          <p:cNvSpPr txBox="1">
            <a:spLocks/>
          </p:cNvSpPr>
          <p:nvPr/>
        </p:nvSpPr>
        <p:spPr>
          <a:xfrm>
            <a:off x="-1" y="4607157"/>
            <a:ext cx="4678680" cy="1752869"/>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chemeClr val="tx1"/>
                </a:solidFill>
                <a:latin typeface="+mj-lt"/>
              </a:rPr>
              <a:t>1.2(a) Definir </a:t>
            </a:r>
            <a:r>
              <a:rPr lang="es-PE" sz="2400" dirty="0">
                <a:solidFill>
                  <a:schemeClr val="tx1"/>
                </a:solidFill>
                <a:latin typeface="+mj-lt"/>
              </a:rPr>
              <a:t>las </a:t>
            </a:r>
            <a:r>
              <a:rPr lang="es-PE" sz="2400" dirty="0" smtClean="0">
                <a:solidFill>
                  <a:schemeClr val="tx1"/>
                </a:solidFill>
                <a:latin typeface="+mj-lt"/>
              </a:rPr>
              <a:t>responsabilidades de </a:t>
            </a:r>
            <a:r>
              <a:rPr lang="es-PE" sz="2400" dirty="0">
                <a:solidFill>
                  <a:schemeClr val="tx1"/>
                </a:solidFill>
                <a:latin typeface="+mj-lt"/>
              </a:rPr>
              <a:t>la gestión de la </a:t>
            </a:r>
            <a:r>
              <a:rPr lang="es-PE" sz="2400" dirty="0" smtClean="0">
                <a:solidFill>
                  <a:schemeClr val="tx1"/>
                </a:solidFill>
                <a:latin typeface="+mj-lt"/>
              </a:rPr>
              <a:t>seguridad operacional </a:t>
            </a:r>
            <a:r>
              <a:rPr lang="es-PE" sz="2400" dirty="0">
                <a:solidFill>
                  <a:schemeClr val="tx1"/>
                </a:solidFill>
                <a:latin typeface="+mj-lt"/>
              </a:rPr>
              <a:t>en </a:t>
            </a:r>
            <a:r>
              <a:rPr lang="es-PE" sz="2400" dirty="0" smtClean="0">
                <a:solidFill>
                  <a:schemeClr val="tx1"/>
                </a:solidFill>
                <a:latin typeface="+mj-lt"/>
              </a:rPr>
              <a:t>los departamentos </a:t>
            </a:r>
            <a:r>
              <a:rPr lang="es-PE" sz="2400" dirty="0">
                <a:solidFill>
                  <a:schemeClr val="tx1"/>
                </a:solidFill>
                <a:latin typeface="+mj-lt"/>
              </a:rPr>
              <a:t>pertinentes </a:t>
            </a:r>
            <a:r>
              <a:rPr lang="es-PE" sz="2400" dirty="0" smtClean="0">
                <a:solidFill>
                  <a:schemeClr val="tx1"/>
                </a:solidFill>
                <a:latin typeface="+mj-lt"/>
              </a:rPr>
              <a:t>de la </a:t>
            </a:r>
            <a:r>
              <a:rPr lang="es-PE" sz="2400" dirty="0">
                <a:solidFill>
                  <a:schemeClr val="tx1"/>
                </a:solidFill>
                <a:latin typeface="+mj-lt"/>
              </a:rPr>
              <a:t>organización</a:t>
            </a:r>
            <a:endParaRPr lang="en-US" sz="2400" dirty="0">
              <a:solidFill>
                <a:schemeClr val="tx1"/>
              </a:solidFill>
              <a:latin typeface="+mj-lt"/>
            </a:endParaRPr>
          </a:p>
        </p:txBody>
      </p:sp>
    </p:spTree>
    <p:extLst>
      <p:ext uri="{BB962C8B-B14F-4D97-AF65-F5344CB8AC3E}">
        <p14:creationId xmlns:p14="http://schemas.microsoft.com/office/powerpoint/2010/main" val="8582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313" b="15313"/>
          <a:stretch>
            <a:fillRect/>
          </a:stretch>
        </p:blipFill>
        <p:spPr>
          <a:xfrm>
            <a:off x="0" y="0"/>
            <a:ext cx="12192000" cy="5638800"/>
          </a:xfrm>
        </p:spPr>
      </p:pic>
      <p:sp>
        <p:nvSpPr>
          <p:cNvPr id="5" name="Text Placeholder 9"/>
          <p:cNvSpPr txBox="1">
            <a:spLocks/>
          </p:cNvSpPr>
          <p:nvPr/>
        </p:nvSpPr>
        <p:spPr>
          <a:xfrm>
            <a:off x="5059681" y="4312920"/>
            <a:ext cx="713232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200" i="1" dirty="0">
                <a:solidFill>
                  <a:srgbClr val="FFFFFF"/>
                </a:solidFill>
                <a:latin typeface="Georgia"/>
                <a:cs typeface="Georgia"/>
              </a:rPr>
              <a:t>El ejecutivo responsable es la persona que tiene la máxima autoridad sobre la operación segura de la </a:t>
            </a:r>
            <a:r>
              <a:rPr lang="es-PE" sz="2200" i="1" dirty="0" smtClean="0">
                <a:solidFill>
                  <a:srgbClr val="FFFFFF"/>
                </a:solidFill>
                <a:latin typeface="Georgia"/>
                <a:cs typeface="Georgia"/>
              </a:rPr>
              <a:t>organización</a:t>
            </a:r>
            <a:r>
              <a:rPr lang="es-PE" sz="2200" i="1" dirty="0">
                <a:solidFill>
                  <a:srgbClr val="FFFFFF"/>
                </a:solidFill>
                <a:latin typeface="Georgia"/>
                <a:cs typeface="Georgia"/>
              </a:rPr>
              <a:t>. </a:t>
            </a:r>
            <a:r>
              <a:rPr lang="es-PE" sz="2200" i="1" dirty="0" smtClean="0">
                <a:solidFill>
                  <a:srgbClr val="FFFFFF"/>
                </a:solidFill>
                <a:latin typeface="Georgia"/>
                <a:cs typeface="Georgia"/>
              </a:rPr>
              <a:t>Establece </a:t>
            </a:r>
            <a:r>
              <a:rPr lang="es-PE" sz="2200" i="1" dirty="0">
                <a:solidFill>
                  <a:srgbClr val="FFFFFF"/>
                </a:solidFill>
                <a:latin typeface="Georgia"/>
                <a:cs typeface="Georgia"/>
              </a:rPr>
              <a:t>y promueve la política y los objetivos de seguridad operacional que inculcan la seguridad operacional como un valor central de la organización</a:t>
            </a:r>
          </a:p>
        </p:txBody>
      </p:sp>
    </p:spTree>
    <p:extLst>
      <p:ext uri="{BB962C8B-B14F-4D97-AF65-F5344CB8AC3E}">
        <p14:creationId xmlns:p14="http://schemas.microsoft.com/office/powerpoint/2010/main" val="222656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08" y="0"/>
            <a:ext cx="3932237" cy="899160"/>
          </a:xfrm>
        </p:spPr>
        <p:txBody>
          <a:bodyPr/>
          <a:lstStyle/>
          <a:p>
            <a:r>
              <a:rPr lang="en-US" b="1" dirty="0" err="1" smtClean="0"/>
              <a:t>Gerente</a:t>
            </a:r>
            <a:r>
              <a:rPr lang="en-US" b="1" dirty="0" smtClean="0"/>
              <a:t> </a:t>
            </a:r>
            <a:r>
              <a:rPr lang="en-US" b="1" dirty="0" err="1" smtClean="0"/>
              <a:t>responsable</a:t>
            </a:r>
            <a:endParaRPr lang="es-PE" b="1" dirty="0"/>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7785" r="7785"/>
          <a:stretch>
            <a:fillRect/>
          </a:stretch>
        </p:blipFill>
        <p:spPr/>
      </p:pic>
      <p:sp>
        <p:nvSpPr>
          <p:cNvPr id="4" name="Text Placeholder 3"/>
          <p:cNvSpPr>
            <a:spLocks noGrp="1"/>
          </p:cNvSpPr>
          <p:nvPr>
            <p:ph type="body" sz="half" idx="2"/>
          </p:nvPr>
        </p:nvSpPr>
        <p:spPr>
          <a:xfrm>
            <a:off x="650240" y="1341120"/>
            <a:ext cx="4226560" cy="4800600"/>
          </a:xfrm>
        </p:spPr>
        <p:txBody>
          <a:bodyPr>
            <a:normAutofit/>
          </a:bodyPr>
          <a:lstStyle/>
          <a:p>
            <a:pPr marL="342900" indent="-342900" algn="just">
              <a:buFont typeface="Arial" panose="020B0604020202020204" pitchFamily="34" charset="0"/>
              <a:buChar char="•"/>
            </a:pPr>
            <a:r>
              <a:rPr lang="es-PE" sz="2400" dirty="0" smtClean="0">
                <a:latin typeface="+mj-lt"/>
              </a:rPr>
              <a:t>Tener </a:t>
            </a:r>
            <a:r>
              <a:rPr lang="es-PE" sz="2400" dirty="0">
                <a:latin typeface="+mj-lt"/>
              </a:rPr>
              <a:t>la autoridad para tomar decisiones en nombre de la organización; </a:t>
            </a:r>
            <a:endParaRPr lang="es-PE" sz="2400" dirty="0" smtClean="0">
              <a:latin typeface="+mj-lt"/>
            </a:endParaRPr>
          </a:p>
          <a:p>
            <a:pPr marL="342900" indent="-342900" algn="just">
              <a:buFont typeface="Arial" panose="020B0604020202020204" pitchFamily="34" charset="0"/>
              <a:buChar char="•"/>
            </a:pPr>
            <a:r>
              <a:rPr lang="es-PE" sz="2400" dirty="0">
                <a:latin typeface="+mj-lt"/>
              </a:rPr>
              <a:t>T</a:t>
            </a:r>
            <a:r>
              <a:rPr lang="es-PE" sz="2400" dirty="0" smtClean="0">
                <a:latin typeface="+mj-lt"/>
              </a:rPr>
              <a:t>ener </a:t>
            </a:r>
            <a:r>
              <a:rPr lang="es-PE" sz="2400" dirty="0">
                <a:latin typeface="+mj-lt"/>
              </a:rPr>
              <a:t>el control de los recursos, tanto financieros como humanos; </a:t>
            </a:r>
            <a:r>
              <a:rPr lang="es-PE" sz="2400" dirty="0" smtClean="0">
                <a:latin typeface="+mj-lt"/>
              </a:rPr>
              <a:t>y</a:t>
            </a:r>
            <a:endParaRPr lang="es-PE" sz="2400" dirty="0">
              <a:latin typeface="+mj-lt"/>
            </a:endParaRPr>
          </a:p>
          <a:p>
            <a:pPr marL="342900" indent="-342900" algn="just">
              <a:buFont typeface="Arial" panose="020B0604020202020204" pitchFamily="34" charset="0"/>
              <a:buChar char="•"/>
            </a:pPr>
            <a:r>
              <a:rPr lang="es-PE" sz="2400" dirty="0">
                <a:latin typeface="+mj-lt"/>
              </a:rPr>
              <a:t>S</a:t>
            </a:r>
            <a:r>
              <a:rPr lang="es-PE" sz="2400" dirty="0" smtClean="0">
                <a:latin typeface="+mj-lt"/>
              </a:rPr>
              <a:t>er </a:t>
            </a:r>
            <a:r>
              <a:rPr lang="es-PE" sz="2400" dirty="0">
                <a:latin typeface="+mj-lt"/>
              </a:rPr>
              <a:t>responsable de garantizar que se tomen las medidas adecuadas para abordar los problemas y los riesgos de seguridad operacional, y responder a los accidentes e incidentes.</a:t>
            </a:r>
          </a:p>
        </p:txBody>
      </p:sp>
      <p:sp>
        <p:nvSpPr>
          <p:cNvPr id="5" name="Slide Number Placeholder 4"/>
          <p:cNvSpPr>
            <a:spLocks noGrp="1"/>
          </p:cNvSpPr>
          <p:nvPr>
            <p:ph type="sldNum" sz="quarter" idx="12"/>
          </p:nvPr>
        </p:nvSpPr>
        <p:spPr/>
        <p:txBody>
          <a:bodyPr/>
          <a:lstStyle/>
          <a:p>
            <a:fld id="{48F63A3B-78C7-47BE-AE5E-E10140E04643}" type="slidenum">
              <a:rPr lang="en-US" smtClean="0"/>
              <a:t>17</a:t>
            </a:fld>
            <a:endParaRPr lang="en-US"/>
          </a:p>
        </p:txBody>
      </p:sp>
    </p:spTree>
    <p:extLst>
      <p:ext uri="{BB962C8B-B14F-4D97-AF65-F5344CB8AC3E}">
        <p14:creationId xmlns:p14="http://schemas.microsoft.com/office/powerpoint/2010/main" val="274142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08" y="0"/>
            <a:ext cx="9386252" cy="822960"/>
          </a:xfrm>
        </p:spPr>
        <p:txBody>
          <a:bodyPr>
            <a:normAutofit/>
          </a:bodyPr>
          <a:lstStyle/>
          <a:p>
            <a:r>
              <a:rPr lang="es-PE" b="1" dirty="0" smtClean="0"/>
              <a:t>Responsabilidades y rendición de cuentas</a:t>
            </a:r>
            <a:endParaRPr lang="es-PE" b="1" dirty="0"/>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6114" r="6114"/>
          <a:stretch>
            <a:fillRect/>
          </a:stretch>
        </p:blipFill>
        <p:spPr>
          <a:xfrm>
            <a:off x="6416675" y="1017588"/>
            <a:ext cx="5502275" cy="4873625"/>
          </a:xfrm>
        </p:spPr>
      </p:pic>
      <p:sp>
        <p:nvSpPr>
          <p:cNvPr id="4" name="Text Placeholder 3"/>
          <p:cNvSpPr>
            <a:spLocks noGrp="1"/>
          </p:cNvSpPr>
          <p:nvPr>
            <p:ph type="body" sz="half" idx="2"/>
          </p:nvPr>
        </p:nvSpPr>
        <p:spPr>
          <a:xfrm>
            <a:off x="604520" y="1022032"/>
            <a:ext cx="5643880" cy="5835968"/>
          </a:xfrm>
        </p:spPr>
        <p:txBody>
          <a:bodyPr>
            <a:normAutofit fontScale="85000" lnSpcReduction="20000"/>
          </a:bodyPr>
          <a:lstStyle/>
          <a:p>
            <a:pPr marL="342900" indent="-342900" algn="just">
              <a:lnSpc>
                <a:spcPct val="120000"/>
              </a:lnSpc>
              <a:spcBef>
                <a:spcPts val="600"/>
              </a:spcBef>
              <a:spcAft>
                <a:spcPts val="600"/>
              </a:spcAft>
              <a:buFont typeface="Arial" panose="020B0604020202020204" pitchFamily="34" charset="0"/>
              <a:buChar char="•"/>
            </a:pPr>
            <a:r>
              <a:rPr lang="es-PE" sz="2400" dirty="0" smtClean="0">
                <a:latin typeface="+mj-lt"/>
              </a:rPr>
              <a:t>El </a:t>
            </a:r>
            <a:r>
              <a:rPr lang="es-PE" sz="2400" dirty="0">
                <a:latin typeface="+mj-lt"/>
              </a:rPr>
              <a:t>proveedor del servicio </a:t>
            </a:r>
            <a:r>
              <a:rPr lang="es-PE" sz="2400" dirty="0" smtClean="0">
                <a:latin typeface="+mj-lt"/>
              </a:rPr>
              <a:t>identificará </a:t>
            </a:r>
            <a:r>
              <a:rPr lang="es-PE" sz="2400" dirty="0">
                <a:latin typeface="+mj-lt"/>
              </a:rPr>
              <a:t>al ejecutivo responsable, </a:t>
            </a:r>
            <a:r>
              <a:rPr lang="es-PE" sz="2400" dirty="0" smtClean="0">
                <a:latin typeface="+mj-lt"/>
              </a:rPr>
              <a:t>con </a:t>
            </a:r>
            <a:r>
              <a:rPr lang="es-PE" sz="2400" dirty="0">
                <a:latin typeface="+mj-lt"/>
              </a:rPr>
              <a:t>la autoridad para tomar medidas para garantizar que el SMS sea efectivo. </a:t>
            </a:r>
            <a:endParaRPr lang="es-PE" sz="2400" dirty="0" smtClean="0">
              <a:latin typeface="+mj-lt"/>
            </a:endParaRPr>
          </a:p>
          <a:p>
            <a:pPr marL="342900" indent="-342900" algn="just">
              <a:lnSpc>
                <a:spcPct val="120000"/>
              </a:lnSpc>
              <a:spcBef>
                <a:spcPts val="600"/>
              </a:spcBef>
              <a:spcAft>
                <a:spcPts val="600"/>
              </a:spcAft>
              <a:buFont typeface="Arial" panose="020B0604020202020204" pitchFamily="34" charset="0"/>
              <a:buChar char="•"/>
            </a:pPr>
            <a:r>
              <a:rPr lang="es-PE" sz="2400" dirty="0" smtClean="0">
                <a:latin typeface="+mj-lt"/>
              </a:rPr>
              <a:t>Deben </a:t>
            </a:r>
            <a:r>
              <a:rPr lang="es-PE" sz="2400" dirty="0">
                <a:latin typeface="+mj-lt"/>
              </a:rPr>
              <a:t>definirse las responsabilidades específicas de seguridad operacional de todos los miembros de la gerencia y su rol en relación con el SMS debe reflejar cómo pueden contribuir a una cultura de seguridad operacional positiva. </a:t>
            </a:r>
            <a:endParaRPr lang="es-PE" sz="2400" dirty="0" smtClean="0">
              <a:latin typeface="+mj-lt"/>
            </a:endParaRPr>
          </a:p>
          <a:p>
            <a:pPr marL="342900" indent="-342900" algn="just">
              <a:lnSpc>
                <a:spcPct val="120000"/>
              </a:lnSpc>
              <a:spcBef>
                <a:spcPts val="600"/>
              </a:spcBef>
              <a:spcAft>
                <a:spcPts val="600"/>
              </a:spcAft>
              <a:buFont typeface="Arial" panose="020B0604020202020204" pitchFamily="34" charset="0"/>
              <a:buChar char="•"/>
            </a:pPr>
            <a:r>
              <a:rPr lang="es-PE" sz="2400" dirty="0" smtClean="0">
                <a:latin typeface="+mj-lt"/>
              </a:rPr>
              <a:t>Las </a:t>
            </a:r>
            <a:r>
              <a:rPr lang="es-PE" sz="2400" dirty="0">
                <a:latin typeface="+mj-lt"/>
              </a:rPr>
              <a:t>responsabilidades de seguridad operacional, </a:t>
            </a:r>
            <a:r>
              <a:rPr lang="es-PE" sz="2400" dirty="0" smtClean="0">
                <a:latin typeface="+mj-lt"/>
              </a:rPr>
              <a:t>y </a:t>
            </a:r>
            <a:r>
              <a:rPr lang="es-PE" sz="2400" dirty="0">
                <a:latin typeface="+mj-lt"/>
              </a:rPr>
              <a:t>las autoridades deben documentarse y comunicarse en toda la organización. </a:t>
            </a:r>
            <a:endParaRPr lang="es-PE" sz="2400" dirty="0" smtClean="0">
              <a:latin typeface="+mj-lt"/>
            </a:endParaRPr>
          </a:p>
          <a:p>
            <a:pPr marL="342900" indent="-342900" algn="just">
              <a:lnSpc>
                <a:spcPct val="120000"/>
              </a:lnSpc>
              <a:spcBef>
                <a:spcPts val="600"/>
              </a:spcBef>
              <a:spcAft>
                <a:spcPts val="600"/>
              </a:spcAft>
              <a:buFont typeface="Arial" panose="020B0604020202020204" pitchFamily="34" charset="0"/>
              <a:buChar char="•"/>
            </a:pPr>
            <a:r>
              <a:rPr lang="es-PE" sz="2400" dirty="0" smtClean="0">
                <a:latin typeface="+mj-lt"/>
              </a:rPr>
              <a:t>Las </a:t>
            </a:r>
            <a:r>
              <a:rPr lang="es-PE" sz="2400" dirty="0">
                <a:latin typeface="+mj-lt"/>
              </a:rPr>
              <a:t>responsabilidades de seguridad operacional de los gerentes deben incluir la asignación de los recursos humanos, técnicos, financieros u otros necesarios para el desempeño efectivo y eficiente del SMS.</a:t>
            </a:r>
          </a:p>
        </p:txBody>
      </p:sp>
      <p:sp>
        <p:nvSpPr>
          <p:cNvPr id="5" name="Slide Number Placeholder 4"/>
          <p:cNvSpPr>
            <a:spLocks noGrp="1"/>
          </p:cNvSpPr>
          <p:nvPr>
            <p:ph type="sldNum" sz="quarter" idx="12"/>
          </p:nvPr>
        </p:nvSpPr>
        <p:spPr/>
        <p:txBody>
          <a:bodyPr/>
          <a:lstStyle/>
          <a:p>
            <a:fld id="{48F63A3B-78C7-47BE-AE5E-E10140E04643}" type="slidenum">
              <a:rPr lang="es-PE" smtClean="0"/>
              <a:t>18</a:t>
            </a:fld>
            <a:endParaRPr lang="es-PE" dirty="0"/>
          </a:p>
        </p:txBody>
      </p:sp>
    </p:spTree>
    <p:extLst>
      <p:ext uri="{BB962C8B-B14F-4D97-AF65-F5344CB8AC3E}">
        <p14:creationId xmlns:p14="http://schemas.microsoft.com/office/powerpoint/2010/main" val="3550089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0" t="199" r="-100" b="29899"/>
          <a:stretch/>
        </p:blipFill>
        <p:spPr>
          <a:xfrm>
            <a:off x="0" y="0"/>
            <a:ext cx="12192000" cy="5681663"/>
          </a:xfrm>
        </p:spPr>
      </p:pic>
      <p:sp>
        <p:nvSpPr>
          <p:cNvPr id="6" name="Text Placeholder 9"/>
          <p:cNvSpPr txBox="1">
            <a:spLocks/>
          </p:cNvSpPr>
          <p:nvPr/>
        </p:nvSpPr>
        <p:spPr>
          <a:xfrm>
            <a:off x="5059681" y="4312920"/>
            <a:ext cx="713232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000" i="1" dirty="0">
                <a:solidFill>
                  <a:srgbClr val="FFFFFF"/>
                </a:solidFill>
                <a:latin typeface="Georgia"/>
                <a:cs typeface="Georgia"/>
              </a:rPr>
              <a:t>En el caso en que un SMS se aplica a varias aprobaciones diferentes, que son todas parte de la misma entidad legal, debería haber un solo ejecutivo responsable. Cuando esto no sea posible, se deben identificar a los ejecutivos individuales responsables para la aprobación de cada organización y se deben definir líneas claras de </a:t>
            </a:r>
            <a:r>
              <a:rPr lang="es-PE" sz="2000" i="1" dirty="0" smtClean="0">
                <a:solidFill>
                  <a:srgbClr val="FFFFFF"/>
                </a:solidFill>
                <a:latin typeface="Georgia"/>
                <a:cs typeface="Georgia"/>
              </a:rPr>
              <a:t>responsabilidad.</a:t>
            </a:r>
            <a:endParaRPr lang="es-PE" sz="2000" i="1" dirty="0">
              <a:solidFill>
                <a:srgbClr val="FFFFFF"/>
              </a:solidFill>
              <a:latin typeface="Georgia"/>
              <a:cs typeface="Georgia"/>
            </a:endParaRPr>
          </a:p>
        </p:txBody>
      </p:sp>
    </p:spTree>
    <p:extLst>
      <p:ext uri="{BB962C8B-B14F-4D97-AF65-F5344CB8AC3E}">
        <p14:creationId xmlns:p14="http://schemas.microsoft.com/office/powerpoint/2010/main" val="358358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2" y="0"/>
            <a:ext cx="3939539" cy="6858000"/>
            <a:chOff x="0" y="0"/>
            <a:chExt cx="3838575" cy="5143500"/>
          </a:xfrm>
        </p:grpSpPr>
        <p:sp>
          <p:nvSpPr>
            <p:cNvPr id="8" name="Freeform 7"/>
            <p:cNvSpPr/>
            <p:nvPr userDrawn="1"/>
          </p:nvSpPr>
          <p:spPr>
            <a:xfrm>
              <a:off x="0" y="0"/>
              <a:ext cx="3838575" cy="5143500"/>
            </a:xfrm>
            <a:custGeom>
              <a:avLst/>
              <a:gdLst>
                <a:gd name="connsiteX0" fmla="*/ 0 w 4048125"/>
                <a:gd name="connsiteY0" fmla="*/ 0 h 5143500"/>
                <a:gd name="connsiteX1" fmla="*/ 2847975 w 4048125"/>
                <a:gd name="connsiteY1" fmla="*/ 0 h 5143500"/>
                <a:gd name="connsiteX2" fmla="*/ 3038475 w 4048125"/>
                <a:gd name="connsiteY2" fmla="*/ 0 h 5143500"/>
                <a:gd name="connsiteX3" fmla="*/ 3448050 w 4048125"/>
                <a:gd name="connsiteY3" fmla="*/ 0 h 5143500"/>
                <a:gd name="connsiteX4" fmla="*/ 4048125 w 4048125"/>
                <a:gd name="connsiteY4" fmla="*/ 2571750 h 5143500"/>
                <a:gd name="connsiteX5" fmla="*/ 3448050 w 4048125"/>
                <a:gd name="connsiteY5" fmla="*/ 5143500 h 5143500"/>
                <a:gd name="connsiteX6" fmla="*/ 3038475 w 4048125"/>
                <a:gd name="connsiteY6" fmla="*/ 5143500 h 5143500"/>
                <a:gd name="connsiteX7" fmla="*/ 2847975 w 4048125"/>
                <a:gd name="connsiteY7" fmla="*/ 5143500 h 5143500"/>
                <a:gd name="connsiteX8" fmla="*/ 0 w 4048125"/>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25" h="5143500">
                  <a:moveTo>
                    <a:pt x="0" y="0"/>
                  </a:moveTo>
                  <a:lnTo>
                    <a:pt x="2847975" y="0"/>
                  </a:lnTo>
                  <a:lnTo>
                    <a:pt x="3038475" y="0"/>
                  </a:lnTo>
                  <a:lnTo>
                    <a:pt x="3448050" y="0"/>
                  </a:lnTo>
                  <a:lnTo>
                    <a:pt x="4048125" y="2571750"/>
                  </a:lnTo>
                  <a:lnTo>
                    <a:pt x="3448050" y="5143500"/>
                  </a:lnTo>
                  <a:lnTo>
                    <a:pt x="3038475" y="5143500"/>
                  </a:lnTo>
                  <a:lnTo>
                    <a:pt x="2847975" y="5143500"/>
                  </a:lnTo>
                  <a:lnTo>
                    <a:pt x="0" y="5143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Freeform 8"/>
            <p:cNvSpPr/>
            <p:nvPr userDrawn="1"/>
          </p:nvSpPr>
          <p:spPr>
            <a:xfrm>
              <a:off x="0" y="2571750"/>
              <a:ext cx="3838575" cy="2571750"/>
            </a:xfrm>
            <a:custGeom>
              <a:avLst/>
              <a:gdLst>
                <a:gd name="connsiteX0" fmla="*/ 0 w 3838575"/>
                <a:gd name="connsiteY0" fmla="*/ 0 h 2571750"/>
                <a:gd name="connsiteX1" fmla="*/ 3838575 w 3838575"/>
                <a:gd name="connsiteY1" fmla="*/ 0 h 2571750"/>
                <a:gd name="connsiteX2" fmla="*/ 3269563 w 3838575"/>
                <a:gd name="connsiteY2" fmla="*/ 2571750 h 2571750"/>
                <a:gd name="connsiteX3" fmla="*/ 2881189 w 3838575"/>
                <a:gd name="connsiteY3" fmla="*/ 2571750 h 2571750"/>
                <a:gd name="connsiteX4" fmla="*/ 2700551 w 3838575"/>
                <a:gd name="connsiteY4" fmla="*/ 2571750 h 2571750"/>
                <a:gd name="connsiteX5" fmla="*/ 0 w 3838575"/>
                <a:gd name="connsiteY5"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5" h="2571750">
                  <a:moveTo>
                    <a:pt x="0" y="0"/>
                  </a:moveTo>
                  <a:lnTo>
                    <a:pt x="3838575" y="0"/>
                  </a:lnTo>
                  <a:lnTo>
                    <a:pt x="3269563" y="2571750"/>
                  </a:lnTo>
                  <a:lnTo>
                    <a:pt x="2881189" y="2571750"/>
                  </a:lnTo>
                  <a:lnTo>
                    <a:pt x="2700551" y="2571750"/>
                  </a:lnTo>
                  <a:lnTo>
                    <a:pt x="0" y="2571750"/>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sp>
        <p:nvSpPr>
          <p:cNvPr id="14" name="Rectangle 13"/>
          <p:cNvSpPr/>
          <p:nvPr/>
        </p:nvSpPr>
        <p:spPr>
          <a:xfrm>
            <a:off x="5879982" y="1786091"/>
            <a:ext cx="5795706" cy="2554545"/>
          </a:xfrm>
          <a:prstGeom prst="rect">
            <a:avLst/>
          </a:prstGeom>
        </p:spPr>
        <p:txBody>
          <a:bodyPr wrap="square">
            <a:spAutoFit/>
          </a:bodyPr>
          <a:lstStyle/>
          <a:p>
            <a:r>
              <a:rPr lang="es-PE" sz="4000" dirty="0">
                <a:solidFill>
                  <a:schemeClr val="tx1">
                    <a:lumMod val="65000"/>
                    <a:lumOff val="35000"/>
                  </a:schemeClr>
                </a:solidFill>
              </a:rPr>
              <a:t>Si quieres ganar un adepto para tu causa, convéncelo primero de que eres su amigo sincero</a:t>
            </a:r>
            <a:endParaRPr lang="id-ID" sz="4000" b="1" dirty="0">
              <a:solidFill>
                <a:schemeClr val="accent1"/>
              </a:solidFill>
            </a:endParaRPr>
          </a:p>
        </p:txBody>
      </p:sp>
      <p:sp>
        <p:nvSpPr>
          <p:cNvPr id="15" name="TextBox 14"/>
          <p:cNvSpPr txBox="1"/>
          <p:nvPr/>
        </p:nvSpPr>
        <p:spPr>
          <a:xfrm>
            <a:off x="5442440" y="1537930"/>
            <a:ext cx="538930" cy="1107996"/>
          </a:xfrm>
          <a:prstGeom prst="rect">
            <a:avLst/>
          </a:prstGeom>
          <a:noFill/>
        </p:spPr>
        <p:txBody>
          <a:bodyPr wrap="none" rtlCol="0">
            <a:spAutoFit/>
          </a:bodyPr>
          <a:lstStyle/>
          <a:p>
            <a:r>
              <a:rPr lang="id-ID" sz="6600" dirty="0">
                <a:solidFill>
                  <a:schemeClr val="accent1"/>
                </a:solidFill>
              </a:rPr>
              <a:t>“</a:t>
            </a:r>
          </a:p>
        </p:txBody>
      </p:sp>
      <p:sp>
        <p:nvSpPr>
          <p:cNvPr id="16" name="TextBox 15"/>
          <p:cNvSpPr txBox="1"/>
          <p:nvPr/>
        </p:nvSpPr>
        <p:spPr>
          <a:xfrm>
            <a:off x="8883201" y="3456437"/>
            <a:ext cx="538930" cy="1107996"/>
          </a:xfrm>
          <a:prstGeom prst="rect">
            <a:avLst/>
          </a:prstGeom>
          <a:noFill/>
        </p:spPr>
        <p:txBody>
          <a:bodyPr wrap="none" rtlCol="0">
            <a:spAutoFit/>
          </a:bodyPr>
          <a:lstStyle/>
          <a:p>
            <a:r>
              <a:rPr lang="id-ID" sz="6600" dirty="0">
                <a:solidFill>
                  <a:schemeClr val="accent1"/>
                </a:solidFill>
              </a:rPr>
              <a:t>”</a:t>
            </a:r>
            <a:endParaRPr lang="id-ID" sz="1000" dirty="0">
              <a:solidFill>
                <a:schemeClr val="accent1"/>
              </a:solidFill>
            </a:endParaRPr>
          </a:p>
        </p:txBody>
      </p:sp>
      <p:pic>
        <p:nvPicPr>
          <p:cNvPr id="4"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22" t="5047" r="15688" b="-5047"/>
          <a:stretch/>
        </p:blipFill>
        <p:spPr/>
      </p:pic>
    </p:spTree>
    <p:extLst>
      <p:ext uri="{BB962C8B-B14F-4D97-AF65-F5344CB8AC3E}">
        <p14:creationId xmlns:p14="http://schemas.microsoft.com/office/powerpoint/2010/main" val="114728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93648"/>
          </a:xfrm>
        </p:spPr>
        <p:txBody>
          <a:bodyPr anchor="t"/>
          <a:lstStyle/>
          <a:p>
            <a:r>
              <a:rPr lang="es-PE" b="1" dirty="0"/>
              <a:t>Responsabilidades</a:t>
            </a:r>
            <a:r>
              <a:rPr lang="es-PE" dirty="0"/>
              <a:t> y rendición de cuentas</a:t>
            </a:r>
          </a:p>
        </p:txBody>
      </p:sp>
      <p:sp>
        <p:nvSpPr>
          <p:cNvPr id="4" name="Text Placeholder 3"/>
          <p:cNvSpPr>
            <a:spLocks noGrp="1"/>
          </p:cNvSpPr>
          <p:nvPr>
            <p:ph type="body" sz="half" idx="2"/>
          </p:nvPr>
        </p:nvSpPr>
        <p:spPr>
          <a:xfrm>
            <a:off x="5155755" y="457200"/>
            <a:ext cx="6816789" cy="980918"/>
          </a:xfrm>
        </p:spPr>
        <p:txBody>
          <a:bodyPr>
            <a:normAutofit/>
          </a:bodyPr>
          <a:lstStyle/>
          <a:p>
            <a:pPr algn="just"/>
            <a:r>
              <a:rPr lang="es-PE" sz="2000" dirty="0" smtClean="0">
                <a:latin typeface="+mj-lt"/>
              </a:rPr>
              <a:t>El ejecutivo responsable debería involucrarse en las reuniones de SO, esto le permite:</a:t>
            </a:r>
            <a:endParaRPr lang="es-PE" sz="2000" dirty="0">
              <a:latin typeface="+mj-lt"/>
            </a:endParaRPr>
          </a:p>
        </p:txBody>
      </p:sp>
      <p:sp>
        <p:nvSpPr>
          <p:cNvPr id="6" name="TextBox 5"/>
          <p:cNvSpPr txBox="1"/>
          <p:nvPr/>
        </p:nvSpPr>
        <p:spPr>
          <a:xfrm>
            <a:off x="1786898" y="2141070"/>
            <a:ext cx="4394444" cy="707886"/>
          </a:xfrm>
          <a:prstGeom prst="rect">
            <a:avLst/>
          </a:prstGeom>
          <a:noFill/>
        </p:spPr>
        <p:txBody>
          <a:bodyPr wrap="square" rtlCol="0">
            <a:spAutoFit/>
          </a:bodyPr>
          <a:lstStyle/>
          <a:p>
            <a:r>
              <a:rPr lang="es-PE" sz="2000" dirty="0" smtClean="0">
                <a:latin typeface="+mj-lt"/>
                <a:ea typeface="Raleway" panose="020B0003030101060003" pitchFamily="2" charset="0"/>
              </a:rPr>
              <a:t>Revisar </a:t>
            </a:r>
            <a:r>
              <a:rPr lang="es-PE" sz="2000" dirty="0">
                <a:latin typeface="+mj-lt"/>
                <a:ea typeface="Raleway" panose="020B0003030101060003" pitchFamily="2" charset="0"/>
              </a:rPr>
              <a:t>los objetivos de seguridad operacional</a:t>
            </a:r>
            <a:endParaRPr lang="id-ID" sz="2000" dirty="0">
              <a:latin typeface="+mj-lt"/>
              <a:ea typeface="Raleway" panose="020B0003030101060003" pitchFamily="2" charset="0"/>
            </a:endParaRPr>
          </a:p>
        </p:txBody>
      </p:sp>
      <p:sp>
        <p:nvSpPr>
          <p:cNvPr id="8" name="TextBox 7"/>
          <p:cNvSpPr txBox="1"/>
          <p:nvPr/>
        </p:nvSpPr>
        <p:spPr>
          <a:xfrm>
            <a:off x="1786899" y="3444343"/>
            <a:ext cx="4101838" cy="1015663"/>
          </a:xfrm>
          <a:prstGeom prst="rect">
            <a:avLst/>
          </a:prstGeom>
          <a:noFill/>
        </p:spPr>
        <p:txBody>
          <a:bodyPr wrap="square" rtlCol="0">
            <a:spAutoFit/>
          </a:bodyPr>
          <a:lstStyle/>
          <a:p>
            <a:r>
              <a:rPr lang="es-PE" sz="2000" dirty="0" smtClean="0">
                <a:latin typeface="+mj-lt"/>
                <a:ea typeface="Raleway" panose="020B0003030101060003" pitchFamily="2" charset="0"/>
              </a:rPr>
              <a:t>Monitorear </a:t>
            </a:r>
            <a:r>
              <a:rPr lang="es-PE" sz="2000" dirty="0">
                <a:latin typeface="+mj-lt"/>
                <a:ea typeface="Raleway" panose="020B0003030101060003" pitchFamily="2" charset="0"/>
              </a:rPr>
              <a:t>el rendimiento de seguridad operacional y el logro de los objetivos de seguridad operacional</a:t>
            </a:r>
            <a:endParaRPr lang="id-ID" sz="2000" dirty="0">
              <a:latin typeface="+mj-lt"/>
              <a:ea typeface="Raleway" panose="020B0003030101060003" pitchFamily="2" charset="0"/>
            </a:endParaRPr>
          </a:p>
        </p:txBody>
      </p:sp>
      <p:sp>
        <p:nvSpPr>
          <p:cNvPr id="10" name="TextBox 9"/>
          <p:cNvSpPr txBox="1"/>
          <p:nvPr/>
        </p:nvSpPr>
        <p:spPr>
          <a:xfrm>
            <a:off x="1786898" y="4947326"/>
            <a:ext cx="4394444" cy="707886"/>
          </a:xfrm>
          <a:prstGeom prst="rect">
            <a:avLst/>
          </a:prstGeom>
          <a:noFill/>
        </p:spPr>
        <p:txBody>
          <a:bodyPr wrap="square" rtlCol="0">
            <a:spAutoFit/>
          </a:bodyPr>
          <a:lstStyle/>
          <a:p>
            <a:r>
              <a:rPr lang="es-PE" sz="2000" dirty="0" smtClean="0">
                <a:latin typeface="+mj-lt"/>
                <a:ea typeface="Raleway" panose="020B0003030101060003" pitchFamily="2" charset="0"/>
              </a:rPr>
              <a:t>Tomar </a:t>
            </a:r>
            <a:r>
              <a:rPr lang="es-PE" sz="2000" dirty="0">
                <a:latin typeface="+mj-lt"/>
                <a:ea typeface="Raleway" panose="020B0003030101060003" pitchFamily="2" charset="0"/>
              </a:rPr>
              <a:t>decisiones de seguridad operacional oportunas</a:t>
            </a:r>
            <a:endParaRPr lang="id-ID" sz="2000" dirty="0">
              <a:latin typeface="+mj-lt"/>
              <a:ea typeface="Raleway" panose="020B0003030101060003" pitchFamily="2" charset="0"/>
            </a:endParaRPr>
          </a:p>
        </p:txBody>
      </p:sp>
      <p:sp>
        <p:nvSpPr>
          <p:cNvPr id="12" name="TextBox 11"/>
          <p:cNvSpPr txBox="1"/>
          <p:nvPr/>
        </p:nvSpPr>
        <p:spPr>
          <a:xfrm>
            <a:off x="7195071" y="2098482"/>
            <a:ext cx="4640721" cy="400110"/>
          </a:xfrm>
          <a:prstGeom prst="rect">
            <a:avLst/>
          </a:prstGeom>
          <a:noFill/>
        </p:spPr>
        <p:txBody>
          <a:bodyPr wrap="square" rtlCol="0">
            <a:spAutoFit/>
          </a:bodyPr>
          <a:lstStyle/>
          <a:p>
            <a:r>
              <a:rPr lang="en-US" sz="2000" dirty="0">
                <a:latin typeface="+mj-lt"/>
                <a:ea typeface="Raleway" panose="020B0003030101060003" pitchFamily="2" charset="0"/>
              </a:rPr>
              <a:t>A</a:t>
            </a:r>
            <a:r>
              <a:rPr lang="id-ID" sz="2000" dirty="0" smtClean="0">
                <a:latin typeface="+mj-lt"/>
                <a:ea typeface="Raleway" panose="020B0003030101060003" pitchFamily="2" charset="0"/>
              </a:rPr>
              <a:t>signar </a:t>
            </a:r>
            <a:r>
              <a:rPr lang="id-ID" sz="2000" dirty="0">
                <a:latin typeface="+mj-lt"/>
                <a:ea typeface="Raleway" panose="020B0003030101060003" pitchFamily="2" charset="0"/>
              </a:rPr>
              <a:t>recursos apropiados</a:t>
            </a:r>
          </a:p>
        </p:txBody>
      </p:sp>
      <p:sp>
        <p:nvSpPr>
          <p:cNvPr id="14" name="TextBox 13"/>
          <p:cNvSpPr txBox="1"/>
          <p:nvPr/>
        </p:nvSpPr>
        <p:spPr>
          <a:xfrm>
            <a:off x="7195069" y="3148290"/>
            <a:ext cx="4777475" cy="1323439"/>
          </a:xfrm>
          <a:prstGeom prst="rect">
            <a:avLst/>
          </a:prstGeom>
          <a:noFill/>
        </p:spPr>
        <p:txBody>
          <a:bodyPr wrap="square" rtlCol="0">
            <a:spAutoFit/>
          </a:bodyPr>
          <a:lstStyle/>
          <a:p>
            <a:r>
              <a:rPr lang="es-PE" sz="2000" dirty="0" smtClean="0">
                <a:latin typeface="+mj-lt"/>
                <a:ea typeface="Raleway" panose="020B0003030101060003" pitchFamily="2" charset="0"/>
              </a:rPr>
              <a:t>Mantener </a:t>
            </a:r>
            <a:r>
              <a:rPr lang="es-PE" sz="2000" dirty="0">
                <a:latin typeface="+mj-lt"/>
                <a:ea typeface="Raleway" panose="020B0003030101060003" pitchFamily="2" charset="0"/>
              </a:rPr>
              <a:t>la rendición de cuentas de los gerentes para las responsabilidades, rendimiento y los plazos de implementación de seguridad operacional</a:t>
            </a:r>
            <a:endParaRPr lang="id-ID" sz="2000" dirty="0">
              <a:latin typeface="+mj-lt"/>
              <a:ea typeface="Raleway" panose="020B0003030101060003" pitchFamily="2" charset="0"/>
            </a:endParaRPr>
          </a:p>
        </p:txBody>
      </p:sp>
      <p:sp>
        <p:nvSpPr>
          <p:cNvPr id="16" name="TextBox 15"/>
          <p:cNvSpPr txBox="1"/>
          <p:nvPr/>
        </p:nvSpPr>
        <p:spPr>
          <a:xfrm>
            <a:off x="7195073" y="4904738"/>
            <a:ext cx="4640720" cy="1015663"/>
          </a:xfrm>
          <a:prstGeom prst="rect">
            <a:avLst/>
          </a:prstGeom>
          <a:noFill/>
        </p:spPr>
        <p:txBody>
          <a:bodyPr wrap="square" rtlCol="0">
            <a:spAutoFit/>
          </a:bodyPr>
          <a:lstStyle/>
          <a:p>
            <a:r>
              <a:rPr lang="es-PE" sz="2000" dirty="0" smtClean="0">
                <a:latin typeface="+mj-lt"/>
                <a:ea typeface="Raleway" panose="020B0003030101060003" pitchFamily="2" charset="0"/>
              </a:rPr>
              <a:t>ser </a:t>
            </a:r>
            <a:r>
              <a:rPr lang="es-PE" sz="2000" dirty="0">
                <a:latin typeface="+mj-lt"/>
                <a:ea typeface="Raleway" panose="020B0003030101060003" pitchFamily="2" charset="0"/>
              </a:rPr>
              <a:t>visto por todo el personal como un ejecutivo que está interesado y a cargo de la seguridad operacional</a:t>
            </a:r>
            <a:endParaRPr lang="id-ID" sz="2000" dirty="0">
              <a:latin typeface="+mj-lt"/>
              <a:ea typeface="Raleway" panose="020B0003030101060003" pitchFamily="2" charset="0"/>
            </a:endParaRPr>
          </a:p>
        </p:txBody>
      </p:sp>
      <p:grpSp>
        <p:nvGrpSpPr>
          <p:cNvPr id="18" name="Group 17"/>
          <p:cNvGrpSpPr/>
          <p:nvPr/>
        </p:nvGrpSpPr>
        <p:grpSpPr>
          <a:xfrm>
            <a:off x="1014631" y="2203209"/>
            <a:ext cx="667294" cy="670733"/>
            <a:chOff x="993179" y="1475750"/>
            <a:chExt cx="667294" cy="670733"/>
          </a:xfrm>
        </p:grpSpPr>
        <p:sp>
          <p:nvSpPr>
            <p:cNvPr id="19" name="Rectangle 5"/>
            <p:cNvSpPr>
              <a:spLocks noChangeArrowheads="1"/>
            </p:cNvSpPr>
            <p:nvPr/>
          </p:nvSpPr>
          <p:spPr bwMode="auto">
            <a:xfrm>
              <a:off x="993179" y="1475750"/>
              <a:ext cx="667294" cy="67073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6"/>
            <p:cNvSpPr>
              <a:spLocks/>
            </p:cNvSpPr>
            <p:nvPr/>
          </p:nvSpPr>
          <p:spPr bwMode="auto">
            <a:xfrm>
              <a:off x="993179" y="1475750"/>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1" name="Group 20"/>
          <p:cNvGrpSpPr/>
          <p:nvPr/>
        </p:nvGrpSpPr>
        <p:grpSpPr>
          <a:xfrm>
            <a:off x="6425212" y="2160621"/>
            <a:ext cx="667294" cy="670733"/>
            <a:chOff x="4852444" y="1475750"/>
            <a:chExt cx="667294" cy="670733"/>
          </a:xfrm>
        </p:grpSpPr>
        <p:sp>
          <p:nvSpPr>
            <p:cNvPr id="22" name="Rectangle 5"/>
            <p:cNvSpPr>
              <a:spLocks noChangeArrowheads="1"/>
            </p:cNvSpPr>
            <p:nvPr/>
          </p:nvSpPr>
          <p:spPr bwMode="auto">
            <a:xfrm>
              <a:off x="4852444" y="1475750"/>
              <a:ext cx="667294" cy="670733"/>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6"/>
            <p:cNvSpPr>
              <a:spLocks/>
            </p:cNvSpPr>
            <p:nvPr/>
          </p:nvSpPr>
          <p:spPr bwMode="auto">
            <a:xfrm>
              <a:off x="4852444" y="1475750"/>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2">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4" name="Group 23"/>
          <p:cNvGrpSpPr/>
          <p:nvPr/>
        </p:nvGrpSpPr>
        <p:grpSpPr>
          <a:xfrm>
            <a:off x="1014631" y="3517234"/>
            <a:ext cx="667294" cy="670733"/>
            <a:chOff x="993179" y="2545935"/>
            <a:chExt cx="667294" cy="670733"/>
          </a:xfrm>
        </p:grpSpPr>
        <p:sp>
          <p:nvSpPr>
            <p:cNvPr id="25" name="Rectangle 5"/>
            <p:cNvSpPr>
              <a:spLocks noChangeArrowheads="1"/>
            </p:cNvSpPr>
            <p:nvPr/>
          </p:nvSpPr>
          <p:spPr bwMode="auto">
            <a:xfrm>
              <a:off x="993179" y="2545935"/>
              <a:ext cx="667294" cy="670733"/>
            </a:xfrm>
            <a:prstGeom prst="rect">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
            <p:cNvSpPr>
              <a:spLocks/>
            </p:cNvSpPr>
            <p:nvPr/>
          </p:nvSpPr>
          <p:spPr bwMode="auto">
            <a:xfrm>
              <a:off x="993179" y="2545935"/>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3">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7" name="Group 26"/>
          <p:cNvGrpSpPr/>
          <p:nvPr/>
        </p:nvGrpSpPr>
        <p:grpSpPr>
          <a:xfrm>
            <a:off x="6425212" y="3474646"/>
            <a:ext cx="667294" cy="670733"/>
            <a:chOff x="4852444" y="2545935"/>
            <a:chExt cx="667294" cy="670733"/>
          </a:xfrm>
        </p:grpSpPr>
        <p:sp>
          <p:nvSpPr>
            <p:cNvPr id="28" name="Rectangle 5"/>
            <p:cNvSpPr>
              <a:spLocks noChangeArrowheads="1"/>
            </p:cNvSpPr>
            <p:nvPr/>
          </p:nvSpPr>
          <p:spPr bwMode="auto">
            <a:xfrm>
              <a:off x="4852444" y="2545935"/>
              <a:ext cx="667294" cy="670733"/>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6"/>
            <p:cNvSpPr>
              <a:spLocks/>
            </p:cNvSpPr>
            <p:nvPr/>
          </p:nvSpPr>
          <p:spPr bwMode="auto">
            <a:xfrm>
              <a:off x="4852444" y="2545935"/>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0" name="Group 29"/>
          <p:cNvGrpSpPr/>
          <p:nvPr/>
        </p:nvGrpSpPr>
        <p:grpSpPr>
          <a:xfrm>
            <a:off x="1014631" y="5031543"/>
            <a:ext cx="667294" cy="670733"/>
            <a:chOff x="993179" y="3621332"/>
            <a:chExt cx="667294" cy="670733"/>
          </a:xfrm>
        </p:grpSpPr>
        <p:sp>
          <p:nvSpPr>
            <p:cNvPr id="31" name="Rectangle 5"/>
            <p:cNvSpPr>
              <a:spLocks noChangeArrowheads="1"/>
            </p:cNvSpPr>
            <p:nvPr/>
          </p:nvSpPr>
          <p:spPr bwMode="auto">
            <a:xfrm>
              <a:off x="993179" y="3621332"/>
              <a:ext cx="667294" cy="670733"/>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6"/>
            <p:cNvSpPr>
              <a:spLocks/>
            </p:cNvSpPr>
            <p:nvPr/>
          </p:nvSpPr>
          <p:spPr bwMode="auto">
            <a:xfrm>
              <a:off x="993179" y="3621332"/>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5">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33" name="Group 32"/>
          <p:cNvGrpSpPr/>
          <p:nvPr/>
        </p:nvGrpSpPr>
        <p:grpSpPr>
          <a:xfrm>
            <a:off x="6425212" y="4988955"/>
            <a:ext cx="667294" cy="670733"/>
            <a:chOff x="4852444" y="3621332"/>
            <a:chExt cx="667294" cy="670733"/>
          </a:xfrm>
        </p:grpSpPr>
        <p:sp>
          <p:nvSpPr>
            <p:cNvPr id="34" name="Rectangle 5"/>
            <p:cNvSpPr>
              <a:spLocks noChangeArrowheads="1"/>
            </p:cNvSpPr>
            <p:nvPr/>
          </p:nvSpPr>
          <p:spPr bwMode="auto">
            <a:xfrm>
              <a:off x="4852444" y="3621332"/>
              <a:ext cx="667294" cy="670733"/>
            </a:xfrm>
            <a:prstGeom prst="rect">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id-ID"/>
            </a:p>
          </p:txBody>
        </p:sp>
        <p:sp>
          <p:nvSpPr>
            <p:cNvPr id="35" name="Freeform 6"/>
            <p:cNvSpPr>
              <a:spLocks/>
            </p:cNvSpPr>
            <p:nvPr/>
          </p:nvSpPr>
          <p:spPr bwMode="auto">
            <a:xfrm>
              <a:off x="4852444" y="3621332"/>
              <a:ext cx="667294" cy="670733"/>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6">
                <a:lumMod val="75000"/>
                <a:alpha val="29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6" name="Freeform 5"/>
          <p:cNvSpPr>
            <a:spLocks noEditPoints="1"/>
          </p:cNvSpPr>
          <p:nvPr/>
        </p:nvSpPr>
        <p:spPr bwMode="auto">
          <a:xfrm>
            <a:off x="6515303" y="2313502"/>
            <a:ext cx="487112" cy="364966"/>
          </a:xfrm>
          <a:custGeom>
            <a:avLst/>
            <a:gdLst>
              <a:gd name="T0" fmla="*/ 4 w 92"/>
              <a:gd name="T1" fmla="*/ 8 h 68"/>
              <a:gd name="T2" fmla="*/ 11 w 92"/>
              <a:gd name="T3" fmla="*/ 8 h 68"/>
              <a:gd name="T4" fmla="*/ 17 w 92"/>
              <a:gd name="T5" fmla="*/ 0 h 68"/>
              <a:gd name="T6" fmla="*/ 27 w 92"/>
              <a:gd name="T7" fmla="*/ 0 h 68"/>
              <a:gd name="T8" fmla="*/ 32 w 92"/>
              <a:gd name="T9" fmla="*/ 8 h 68"/>
              <a:gd name="T10" fmla="*/ 88 w 92"/>
              <a:gd name="T11" fmla="*/ 8 h 68"/>
              <a:gd name="T12" fmla="*/ 92 w 92"/>
              <a:gd name="T13" fmla="*/ 12 h 68"/>
              <a:gd name="T14" fmla="*/ 92 w 92"/>
              <a:gd name="T15" fmla="*/ 64 h 68"/>
              <a:gd name="T16" fmla="*/ 88 w 92"/>
              <a:gd name="T17" fmla="*/ 68 h 68"/>
              <a:gd name="T18" fmla="*/ 4 w 92"/>
              <a:gd name="T19" fmla="*/ 68 h 68"/>
              <a:gd name="T20" fmla="*/ 0 w 92"/>
              <a:gd name="T21" fmla="*/ 64 h 68"/>
              <a:gd name="T22" fmla="*/ 0 w 92"/>
              <a:gd name="T23" fmla="*/ 12 h 68"/>
              <a:gd name="T24" fmla="*/ 4 w 92"/>
              <a:gd name="T25" fmla="*/ 8 h 68"/>
              <a:gd name="T26" fmla="*/ 46 w 92"/>
              <a:gd name="T27" fmla="*/ 23 h 68"/>
              <a:gd name="T28" fmla="*/ 61 w 92"/>
              <a:gd name="T29" fmla="*/ 38 h 68"/>
              <a:gd name="T30" fmla="*/ 46 w 92"/>
              <a:gd name="T31" fmla="*/ 52 h 68"/>
              <a:gd name="T32" fmla="*/ 31 w 92"/>
              <a:gd name="T33" fmla="*/ 38 h 68"/>
              <a:gd name="T34" fmla="*/ 46 w 92"/>
              <a:gd name="T35" fmla="*/ 23 h 68"/>
              <a:gd name="T36" fmla="*/ 71 w 92"/>
              <a:gd name="T37" fmla="*/ 12 h 68"/>
              <a:gd name="T38" fmla="*/ 85 w 92"/>
              <a:gd name="T39" fmla="*/ 12 h 68"/>
              <a:gd name="T40" fmla="*/ 85 w 92"/>
              <a:gd name="T41" fmla="*/ 19 h 68"/>
              <a:gd name="T42" fmla="*/ 71 w 92"/>
              <a:gd name="T43" fmla="*/ 19 h 68"/>
              <a:gd name="T44" fmla="*/ 71 w 92"/>
              <a:gd name="T45" fmla="*/ 12 h 68"/>
              <a:gd name="T46" fmla="*/ 46 w 92"/>
              <a:gd name="T47" fmla="*/ 14 h 68"/>
              <a:gd name="T48" fmla="*/ 70 w 92"/>
              <a:gd name="T49" fmla="*/ 38 h 68"/>
              <a:gd name="T50" fmla="*/ 46 w 92"/>
              <a:gd name="T51" fmla="*/ 61 h 68"/>
              <a:gd name="T52" fmla="*/ 23 w 92"/>
              <a:gd name="T53" fmla="*/ 38 h 68"/>
              <a:gd name="T54" fmla="*/ 46 w 92"/>
              <a:gd name="T55"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68">
                <a:moveTo>
                  <a:pt x="4" y="8"/>
                </a:moveTo>
                <a:cubicBezTo>
                  <a:pt x="11" y="8"/>
                  <a:pt x="11" y="8"/>
                  <a:pt x="11" y="8"/>
                </a:cubicBezTo>
                <a:cubicBezTo>
                  <a:pt x="9" y="4"/>
                  <a:pt x="12" y="0"/>
                  <a:pt x="17" y="0"/>
                </a:cubicBezTo>
                <a:cubicBezTo>
                  <a:pt x="27" y="0"/>
                  <a:pt x="27" y="0"/>
                  <a:pt x="27" y="0"/>
                </a:cubicBezTo>
                <a:cubicBezTo>
                  <a:pt x="31" y="0"/>
                  <a:pt x="34" y="4"/>
                  <a:pt x="32" y="8"/>
                </a:cubicBezTo>
                <a:cubicBezTo>
                  <a:pt x="88" y="8"/>
                  <a:pt x="88" y="8"/>
                  <a:pt x="88" y="8"/>
                </a:cubicBezTo>
                <a:cubicBezTo>
                  <a:pt x="90" y="8"/>
                  <a:pt x="92" y="10"/>
                  <a:pt x="92" y="12"/>
                </a:cubicBezTo>
                <a:cubicBezTo>
                  <a:pt x="92" y="64"/>
                  <a:pt x="92" y="64"/>
                  <a:pt x="92" y="64"/>
                </a:cubicBezTo>
                <a:cubicBezTo>
                  <a:pt x="92" y="66"/>
                  <a:pt x="90" y="68"/>
                  <a:pt x="88" y="68"/>
                </a:cubicBezTo>
                <a:cubicBezTo>
                  <a:pt x="4" y="68"/>
                  <a:pt x="4" y="68"/>
                  <a:pt x="4" y="68"/>
                </a:cubicBezTo>
                <a:cubicBezTo>
                  <a:pt x="2" y="68"/>
                  <a:pt x="0" y="66"/>
                  <a:pt x="0" y="64"/>
                </a:cubicBezTo>
                <a:cubicBezTo>
                  <a:pt x="0" y="12"/>
                  <a:pt x="0" y="12"/>
                  <a:pt x="0" y="12"/>
                </a:cubicBezTo>
                <a:cubicBezTo>
                  <a:pt x="0" y="10"/>
                  <a:pt x="2" y="8"/>
                  <a:pt x="4" y="8"/>
                </a:cubicBezTo>
                <a:close/>
                <a:moveTo>
                  <a:pt x="46" y="23"/>
                </a:moveTo>
                <a:cubicBezTo>
                  <a:pt x="54" y="23"/>
                  <a:pt x="61" y="30"/>
                  <a:pt x="61" y="38"/>
                </a:cubicBezTo>
                <a:cubicBezTo>
                  <a:pt x="61" y="45"/>
                  <a:pt x="54" y="52"/>
                  <a:pt x="46" y="52"/>
                </a:cubicBezTo>
                <a:cubicBezTo>
                  <a:pt x="38" y="52"/>
                  <a:pt x="31" y="45"/>
                  <a:pt x="31" y="38"/>
                </a:cubicBezTo>
                <a:cubicBezTo>
                  <a:pt x="31" y="30"/>
                  <a:pt x="38" y="23"/>
                  <a:pt x="46" y="23"/>
                </a:cubicBezTo>
                <a:close/>
                <a:moveTo>
                  <a:pt x="71" y="12"/>
                </a:moveTo>
                <a:cubicBezTo>
                  <a:pt x="85" y="12"/>
                  <a:pt x="85" y="12"/>
                  <a:pt x="85" y="12"/>
                </a:cubicBezTo>
                <a:cubicBezTo>
                  <a:pt x="90" y="12"/>
                  <a:pt x="90" y="19"/>
                  <a:pt x="85" y="19"/>
                </a:cubicBezTo>
                <a:cubicBezTo>
                  <a:pt x="71" y="19"/>
                  <a:pt x="71" y="19"/>
                  <a:pt x="71" y="19"/>
                </a:cubicBezTo>
                <a:cubicBezTo>
                  <a:pt x="66" y="19"/>
                  <a:pt x="66" y="12"/>
                  <a:pt x="71" y="12"/>
                </a:cubicBezTo>
                <a:close/>
                <a:moveTo>
                  <a:pt x="46" y="14"/>
                </a:moveTo>
                <a:cubicBezTo>
                  <a:pt x="59" y="14"/>
                  <a:pt x="70" y="25"/>
                  <a:pt x="70" y="38"/>
                </a:cubicBezTo>
                <a:cubicBezTo>
                  <a:pt x="70" y="51"/>
                  <a:pt x="59" y="61"/>
                  <a:pt x="46" y="61"/>
                </a:cubicBezTo>
                <a:cubicBezTo>
                  <a:pt x="33" y="61"/>
                  <a:pt x="23" y="51"/>
                  <a:pt x="23" y="38"/>
                </a:cubicBezTo>
                <a:cubicBezTo>
                  <a:pt x="23" y="25"/>
                  <a:pt x="33" y="14"/>
                  <a:pt x="46" y="14"/>
                </a:cubicBezTo>
                <a:close/>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id-ID"/>
          </a:p>
        </p:txBody>
      </p:sp>
      <p:grpSp>
        <p:nvGrpSpPr>
          <p:cNvPr id="37" name="Group 36"/>
          <p:cNvGrpSpPr/>
          <p:nvPr/>
        </p:nvGrpSpPr>
        <p:grpSpPr>
          <a:xfrm>
            <a:off x="6547238" y="3598389"/>
            <a:ext cx="423242" cy="423242"/>
            <a:chOff x="4974470" y="2669680"/>
            <a:chExt cx="423242" cy="423242"/>
          </a:xfrm>
          <a:effectLst/>
        </p:grpSpPr>
        <p:sp>
          <p:nvSpPr>
            <p:cNvPr id="38" name="Freeform 367"/>
            <p:cNvSpPr>
              <a:spLocks/>
            </p:cNvSpPr>
            <p:nvPr/>
          </p:nvSpPr>
          <p:spPr bwMode="auto">
            <a:xfrm>
              <a:off x="5106208" y="2835053"/>
              <a:ext cx="170979" cy="173781"/>
            </a:xfrm>
            <a:custGeom>
              <a:avLst/>
              <a:gdLst>
                <a:gd name="T0" fmla="*/ 4 w 26"/>
                <a:gd name="T1" fmla="*/ 25 h 26"/>
                <a:gd name="T2" fmla="*/ 24 w 26"/>
                <a:gd name="T3" fmla="*/ 15 h 26"/>
                <a:gd name="T4" fmla="*/ 24 w 26"/>
                <a:gd name="T5" fmla="*/ 11 h 26"/>
                <a:gd name="T6" fmla="*/ 4 w 26"/>
                <a:gd name="T7" fmla="*/ 1 h 26"/>
                <a:gd name="T8" fmla="*/ 0 w 26"/>
                <a:gd name="T9" fmla="*/ 3 h 26"/>
                <a:gd name="T10" fmla="*/ 0 w 26"/>
                <a:gd name="T11" fmla="*/ 23 h 26"/>
                <a:gd name="T12" fmla="*/ 4 w 26"/>
                <a:gd name="T13" fmla="*/ 25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4" y="25"/>
                  </a:moveTo>
                  <a:cubicBezTo>
                    <a:pt x="24" y="15"/>
                    <a:pt x="24" y="15"/>
                    <a:pt x="24" y="15"/>
                  </a:cubicBezTo>
                  <a:cubicBezTo>
                    <a:pt x="26" y="14"/>
                    <a:pt x="26" y="12"/>
                    <a:pt x="24" y="11"/>
                  </a:cubicBezTo>
                  <a:cubicBezTo>
                    <a:pt x="4" y="1"/>
                    <a:pt x="4" y="1"/>
                    <a:pt x="4" y="1"/>
                  </a:cubicBezTo>
                  <a:cubicBezTo>
                    <a:pt x="2" y="0"/>
                    <a:pt x="0" y="1"/>
                    <a:pt x="0" y="3"/>
                  </a:cubicBezTo>
                  <a:cubicBezTo>
                    <a:pt x="0" y="23"/>
                    <a:pt x="0" y="23"/>
                    <a:pt x="0" y="23"/>
                  </a:cubicBezTo>
                  <a:cubicBezTo>
                    <a:pt x="0" y="25"/>
                    <a:pt x="2" y="26"/>
                    <a:pt x="4" y="25"/>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368"/>
            <p:cNvSpPr>
              <a:spLocks noEditPoints="1"/>
            </p:cNvSpPr>
            <p:nvPr/>
          </p:nvSpPr>
          <p:spPr bwMode="auto">
            <a:xfrm>
              <a:off x="4974470" y="2669680"/>
              <a:ext cx="423242" cy="423242"/>
            </a:xfrm>
            <a:custGeom>
              <a:avLst/>
              <a:gdLst>
                <a:gd name="T0" fmla="*/ 58 w 64"/>
                <a:gd name="T1" fmla="*/ 0 h 64"/>
                <a:gd name="T2" fmla="*/ 6 w 64"/>
                <a:gd name="T3" fmla="*/ 0 h 64"/>
                <a:gd name="T4" fmla="*/ 0 w 64"/>
                <a:gd name="T5" fmla="*/ 6 h 64"/>
                <a:gd name="T6" fmla="*/ 0 w 64"/>
                <a:gd name="T7" fmla="*/ 58 h 64"/>
                <a:gd name="T8" fmla="*/ 6 w 64"/>
                <a:gd name="T9" fmla="*/ 64 h 64"/>
                <a:gd name="T10" fmla="*/ 58 w 64"/>
                <a:gd name="T11" fmla="*/ 64 h 64"/>
                <a:gd name="T12" fmla="*/ 64 w 64"/>
                <a:gd name="T13" fmla="*/ 58 h 64"/>
                <a:gd name="T14" fmla="*/ 64 w 64"/>
                <a:gd name="T15" fmla="*/ 6 h 64"/>
                <a:gd name="T16" fmla="*/ 58 w 64"/>
                <a:gd name="T17" fmla="*/ 0 h 64"/>
                <a:gd name="T18" fmla="*/ 40 w 64"/>
                <a:gd name="T19" fmla="*/ 4 h 64"/>
                <a:gd name="T20" fmla="*/ 44 w 64"/>
                <a:gd name="T21" fmla="*/ 12 h 64"/>
                <a:gd name="T22" fmla="*/ 36 w 64"/>
                <a:gd name="T23" fmla="*/ 12 h 64"/>
                <a:gd name="T24" fmla="*/ 32 w 64"/>
                <a:gd name="T25" fmla="*/ 4 h 64"/>
                <a:gd name="T26" fmla="*/ 40 w 64"/>
                <a:gd name="T27" fmla="*/ 4 h 64"/>
                <a:gd name="T28" fmla="*/ 24 w 64"/>
                <a:gd name="T29" fmla="*/ 4 h 64"/>
                <a:gd name="T30" fmla="*/ 28 w 64"/>
                <a:gd name="T31" fmla="*/ 12 h 64"/>
                <a:gd name="T32" fmla="*/ 20 w 64"/>
                <a:gd name="T33" fmla="*/ 12 h 64"/>
                <a:gd name="T34" fmla="*/ 16 w 64"/>
                <a:gd name="T35" fmla="*/ 4 h 64"/>
                <a:gd name="T36" fmla="*/ 24 w 64"/>
                <a:gd name="T37" fmla="*/ 4 h 64"/>
                <a:gd name="T38" fmla="*/ 4 w 64"/>
                <a:gd name="T39" fmla="*/ 6 h 64"/>
                <a:gd name="T40" fmla="*/ 6 w 64"/>
                <a:gd name="T41" fmla="*/ 4 h 64"/>
                <a:gd name="T42" fmla="*/ 8 w 64"/>
                <a:gd name="T43" fmla="*/ 4 h 64"/>
                <a:gd name="T44" fmla="*/ 12 w 64"/>
                <a:gd name="T45" fmla="*/ 12 h 64"/>
                <a:gd name="T46" fmla="*/ 4 w 64"/>
                <a:gd name="T47" fmla="*/ 12 h 64"/>
                <a:gd name="T48" fmla="*/ 4 w 64"/>
                <a:gd name="T49" fmla="*/ 6 h 64"/>
                <a:gd name="T50" fmla="*/ 60 w 64"/>
                <a:gd name="T51" fmla="*/ 58 h 64"/>
                <a:gd name="T52" fmla="*/ 58 w 64"/>
                <a:gd name="T53" fmla="*/ 60 h 64"/>
                <a:gd name="T54" fmla="*/ 6 w 64"/>
                <a:gd name="T55" fmla="*/ 60 h 64"/>
                <a:gd name="T56" fmla="*/ 4 w 64"/>
                <a:gd name="T57" fmla="*/ 58 h 64"/>
                <a:gd name="T58" fmla="*/ 4 w 64"/>
                <a:gd name="T59" fmla="*/ 16 h 64"/>
                <a:gd name="T60" fmla="*/ 60 w 64"/>
                <a:gd name="T61" fmla="*/ 16 h 64"/>
                <a:gd name="T62" fmla="*/ 60 w 64"/>
                <a:gd name="T63" fmla="*/ 58 h 64"/>
                <a:gd name="T64" fmla="*/ 52 w 64"/>
                <a:gd name="T65" fmla="*/ 12 h 64"/>
                <a:gd name="T66" fmla="*/ 48 w 64"/>
                <a:gd name="T67" fmla="*/ 4 h 64"/>
                <a:gd name="T68" fmla="*/ 56 w 64"/>
                <a:gd name="T69" fmla="*/ 4 h 64"/>
                <a:gd name="T70" fmla="*/ 60 w 64"/>
                <a:gd name="T71" fmla="*/ 12 h 64"/>
                <a:gd name="T72" fmla="*/ 52 w 64"/>
                <a:gd name="T73"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58" y="0"/>
                  </a:moveTo>
                  <a:cubicBezTo>
                    <a:pt x="6" y="0"/>
                    <a:pt x="6" y="0"/>
                    <a:pt x="6" y="0"/>
                  </a:cubicBezTo>
                  <a:cubicBezTo>
                    <a:pt x="3" y="0"/>
                    <a:pt x="0" y="3"/>
                    <a:pt x="0" y="6"/>
                  </a:cubicBezTo>
                  <a:cubicBezTo>
                    <a:pt x="0" y="58"/>
                    <a:pt x="0" y="58"/>
                    <a:pt x="0" y="58"/>
                  </a:cubicBezTo>
                  <a:cubicBezTo>
                    <a:pt x="0" y="61"/>
                    <a:pt x="3" y="64"/>
                    <a:pt x="6" y="64"/>
                  </a:cubicBezTo>
                  <a:cubicBezTo>
                    <a:pt x="58" y="64"/>
                    <a:pt x="58" y="64"/>
                    <a:pt x="58" y="64"/>
                  </a:cubicBezTo>
                  <a:cubicBezTo>
                    <a:pt x="61" y="64"/>
                    <a:pt x="64" y="61"/>
                    <a:pt x="64" y="58"/>
                  </a:cubicBezTo>
                  <a:cubicBezTo>
                    <a:pt x="64" y="6"/>
                    <a:pt x="64" y="6"/>
                    <a:pt x="64" y="6"/>
                  </a:cubicBezTo>
                  <a:cubicBezTo>
                    <a:pt x="64" y="3"/>
                    <a:pt x="61" y="0"/>
                    <a:pt x="58" y="0"/>
                  </a:cubicBezTo>
                  <a:close/>
                  <a:moveTo>
                    <a:pt x="40" y="4"/>
                  </a:moveTo>
                  <a:cubicBezTo>
                    <a:pt x="44" y="12"/>
                    <a:pt x="44" y="12"/>
                    <a:pt x="44" y="12"/>
                  </a:cubicBezTo>
                  <a:cubicBezTo>
                    <a:pt x="36" y="12"/>
                    <a:pt x="36" y="12"/>
                    <a:pt x="36" y="12"/>
                  </a:cubicBezTo>
                  <a:cubicBezTo>
                    <a:pt x="32" y="4"/>
                    <a:pt x="32" y="4"/>
                    <a:pt x="32" y="4"/>
                  </a:cubicBezTo>
                  <a:lnTo>
                    <a:pt x="40" y="4"/>
                  </a:lnTo>
                  <a:close/>
                  <a:moveTo>
                    <a:pt x="24" y="4"/>
                  </a:moveTo>
                  <a:cubicBezTo>
                    <a:pt x="28" y="12"/>
                    <a:pt x="28" y="12"/>
                    <a:pt x="28" y="12"/>
                  </a:cubicBezTo>
                  <a:cubicBezTo>
                    <a:pt x="20" y="12"/>
                    <a:pt x="20" y="12"/>
                    <a:pt x="20" y="12"/>
                  </a:cubicBezTo>
                  <a:cubicBezTo>
                    <a:pt x="16" y="4"/>
                    <a:pt x="16" y="4"/>
                    <a:pt x="16" y="4"/>
                  </a:cubicBezTo>
                  <a:lnTo>
                    <a:pt x="24" y="4"/>
                  </a:lnTo>
                  <a:close/>
                  <a:moveTo>
                    <a:pt x="4" y="6"/>
                  </a:moveTo>
                  <a:cubicBezTo>
                    <a:pt x="4" y="5"/>
                    <a:pt x="5" y="4"/>
                    <a:pt x="6" y="4"/>
                  </a:cubicBezTo>
                  <a:cubicBezTo>
                    <a:pt x="8" y="4"/>
                    <a:pt x="8" y="4"/>
                    <a:pt x="8" y="4"/>
                  </a:cubicBezTo>
                  <a:cubicBezTo>
                    <a:pt x="12" y="12"/>
                    <a:pt x="12" y="12"/>
                    <a:pt x="12" y="12"/>
                  </a:cubicBezTo>
                  <a:cubicBezTo>
                    <a:pt x="4" y="12"/>
                    <a:pt x="4" y="12"/>
                    <a:pt x="4" y="12"/>
                  </a:cubicBezTo>
                  <a:lnTo>
                    <a:pt x="4" y="6"/>
                  </a:lnTo>
                  <a:close/>
                  <a:moveTo>
                    <a:pt x="60" y="58"/>
                  </a:moveTo>
                  <a:cubicBezTo>
                    <a:pt x="60" y="59"/>
                    <a:pt x="59" y="60"/>
                    <a:pt x="58" y="60"/>
                  </a:cubicBezTo>
                  <a:cubicBezTo>
                    <a:pt x="6" y="60"/>
                    <a:pt x="6" y="60"/>
                    <a:pt x="6" y="60"/>
                  </a:cubicBezTo>
                  <a:cubicBezTo>
                    <a:pt x="5" y="60"/>
                    <a:pt x="4" y="59"/>
                    <a:pt x="4" y="58"/>
                  </a:cubicBezTo>
                  <a:cubicBezTo>
                    <a:pt x="4" y="16"/>
                    <a:pt x="4" y="16"/>
                    <a:pt x="4" y="16"/>
                  </a:cubicBezTo>
                  <a:cubicBezTo>
                    <a:pt x="60" y="16"/>
                    <a:pt x="60" y="16"/>
                    <a:pt x="60" y="16"/>
                  </a:cubicBezTo>
                  <a:lnTo>
                    <a:pt x="60" y="58"/>
                  </a:lnTo>
                  <a:close/>
                  <a:moveTo>
                    <a:pt x="52" y="12"/>
                  </a:moveTo>
                  <a:cubicBezTo>
                    <a:pt x="48" y="4"/>
                    <a:pt x="48" y="4"/>
                    <a:pt x="48" y="4"/>
                  </a:cubicBezTo>
                  <a:cubicBezTo>
                    <a:pt x="56" y="4"/>
                    <a:pt x="56" y="4"/>
                    <a:pt x="56" y="4"/>
                  </a:cubicBezTo>
                  <a:cubicBezTo>
                    <a:pt x="60" y="12"/>
                    <a:pt x="60" y="12"/>
                    <a:pt x="60" y="12"/>
                  </a:cubicBezTo>
                  <a:lnTo>
                    <a:pt x="52" y="12"/>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0" name="Group 39"/>
          <p:cNvGrpSpPr/>
          <p:nvPr/>
        </p:nvGrpSpPr>
        <p:grpSpPr>
          <a:xfrm>
            <a:off x="6540542" y="5133291"/>
            <a:ext cx="436634" cy="382056"/>
            <a:chOff x="3573463" y="2617788"/>
            <a:chExt cx="241300" cy="211138"/>
          </a:xfrm>
          <a:solidFill>
            <a:schemeClr val="bg1"/>
          </a:solidFill>
          <a:effectLst/>
        </p:grpSpPr>
        <p:sp>
          <p:nvSpPr>
            <p:cNvPr id="41" name="Oval 154"/>
            <p:cNvSpPr>
              <a:spLocks noChangeArrowheads="1"/>
            </p:cNvSpPr>
            <p:nvPr/>
          </p:nvSpPr>
          <p:spPr bwMode="auto">
            <a:xfrm>
              <a:off x="3603626" y="2768601"/>
              <a:ext cx="60325" cy="603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Oval 155"/>
            <p:cNvSpPr>
              <a:spLocks noChangeArrowheads="1"/>
            </p:cNvSpPr>
            <p:nvPr/>
          </p:nvSpPr>
          <p:spPr bwMode="auto">
            <a:xfrm>
              <a:off x="3738563" y="2768601"/>
              <a:ext cx="60325" cy="6032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156"/>
            <p:cNvSpPr>
              <a:spLocks noEditPoints="1"/>
            </p:cNvSpPr>
            <p:nvPr/>
          </p:nvSpPr>
          <p:spPr bwMode="auto">
            <a:xfrm>
              <a:off x="3573463" y="2617788"/>
              <a:ext cx="241300" cy="165100"/>
            </a:xfrm>
            <a:custGeom>
              <a:avLst/>
              <a:gdLst>
                <a:gd name="T0" fmla="*/ 62 w 64"/>
                <a:gd name="T1" fmla="*/ 0 h 44"/>
                <a:gd name="T2" fmla="*/ 22 w 64"/>
                <a:gd name="T3" fmla="*/ 0 h 44"/>
                <a:gd name="T4" fmla="*/ 20 w 64"/>
                <a:gd name="T5" fmla="*/ 2 h 44"/>
                <a:gd name="T6" fmla="*/ 20 w 64"/>
                <a:gd name="T7" fmla="*/ 8 h 44"/>
                <a:gd name="T8" fmla="*/ 10 w 64"/>
                <a:gd name="T9" fmla="*/ 8 h 44"/>
                <a:gd name="T10" fmla="*/ 7 w 64"/>
                <a:gd name="T11" fmla="*/ 10 h 44"/>
                <a:gd name="T12" fmla="*/ 1 w 64"/>
                <a:gd name="T13" fmla="*/ 22 h 44"/>
                <a:gd name="T14" fmla="*/ 0 w 64"/>
                <a:gd name="T15" fmla="*/ 26 h 44"/>
                <a:gd name="T16" fmla="*/ 0 w 64"/>
                <a:gd name="T17" fmla="*/ 38 h 44"/>
                <a:gd name="T18" fmla="*/ 1 w 64"/>
                <a:gd name="T19" fmla="*/ 41 h 44"/>
                <a:gd name="T20" fmla="*/ 3 w 64"/>
                <a:gd name="T21" fmla="*/ 43 h 44"/>
                <a:gd name="T22" fmla="*/ 5 w 64"/>
                <a:gd name="T23" fmla="*/ 44 h 44"/>
                <a:gd name="T24" fmla="*/ 16 w 64"/>
                <a:gd name="T25" fmla="*/ 36 h 44"/>
                <a:gd name="T26" fmla="*/ 27 w 64"/>
                <a:gd name="T27" fmla="*/ 44 h 44"/>
                <a:gd name="T28" fmla="*/ 41 w 64"/>
                <a:gd name="T29" fmla="*/ 44 h 44"/>
                <a:gd name="T30" fmla="*/ 52 w 64"/>
                <a:gd name="T31" fmla="*/ 36 h 44"/>
                <a:gd name="T32" fmla="*/ 63 w 64"/>
                <a:gd name="T33" fmla="*/ 44 h 44"/>
                <a:gd name="T34" fmla="*/ 64 w 64"/>
                <a:gd name="T35" fmla="*/ 42 h 44"/>
                <a:gd name="T36" fmla="*/ 64 w 64"/>
                <a:gd name="T37" fmla="*/ 2 h 44"/>
                <a:gd name="T38" fmla="*/ 62 w 64"/>
                <a:gd name="T39" fmla="*/ 0 h 44"/>
                <a:gd name="T40" fmla="*/ 20 w 64"/>
                <a:gd name="T41" fmla="*/ 24 h 44"/>
                <a:gd name="T42" fmla="*/ 8 w 64"/>
                <a:gd name="T43" fmla="*/ 24 h 44"/>
                <a:gd name="T44" fmla="*/ 12 w 64"/>
                <a:gd name="T45" fmla="*/ 12 h 44"/>
                <a:gd name="T46" fmla="*/ 20 w 64"/>
                <a:gd name="T47" fmla="*/ 12 h 44"/>
                <a:gd name="T48" fmla="*/ 20 w 64"/>
                <a:gd name="T49"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44">
                  <a:moveTo>
                    <a:pt x="62" y="0"/>
                  </a:moveTo>
                  <a:cubicBezTo>
                    <a:pt x="22" y="0"/>
                    <a:pt x="22" y="0"/>
                    <a:pt x="22" y="0"/>
                  </a:cubicBezTo>
                  <a:cubicBezTo>
                    <a:pt x="21" y="0"/>
                    <a:pt x="20" y="1"/>
                    <a:pt x="20" y="2"/>
                  </a:cubicBezTo>
                  <a:cubicBezTo>
                    <a:pt x="20" y="8"/>
                    <a:pt x="20" y="8"/>
                    <a:pt x="20" y="8"/>
                  </a:cubicBezTo>
                  <a:cubicBezTo>
                    <a:pt x="10" y="8"/>
                    <a:pt x="10" y="8"/>
                    <a:pt x="10" y="8"/>
                  </a:cubicBezTo>
                  <a:cubicBezTo>
                    <a:pt x="9" y="8"/>
                    <a:pt x="8" y="9"/>
                    <a:pt x="7" y="10"/>
                  </a:cubicBezTo>
                  <a:cubicBezTo>
                    <a:pt x="1" y="22"/>
                    <a:pt x="1" y="22"/>
                    <a:pt x="1" y="22"/>
                  </a:cubicBezTo>
                  <a:cubicBezTo>
                    <a:pt x="0" y="23"/>
                    <a:pt x="0" y="25"/>
                    <a:pt x="0" y="26"/>
                  </a:cubicBezTo>
                  <a:cubicBezTo>
                    <a:pt x="0" y="38"/>
                    <a:pt x="0" y="38"/>
                    <a:pt x="0" y="38"/>
                  </a:cubicBezTo>
                  <a:cubicBezTo>
                    <a:pt x="0" y="39"/>
                    <a:pt x="1" y="41"/>
                    <a:pt x="1" y="41"/>
                  </a:cubicBezTo>
                  <a:cubicBezTo>
                    <a:pt x="3" y="43"/>
                    <a:pt x="3" y="43"/>
                    <a:pt x="3" y="43"/>
                  </a:cubicBezTo>
                  <a:cubicBezTo>
                    <a:pt x="3" y="43"/>
                    <a:pt x="4" y="44"/>
                    <a:pt x="5" y="44"/>
                  </a:cubicBezTo>
                  <a:cubicBezTo>
                    <a:pt x="7" y="39"/>
                    <a:pt x="11" y="36"/>
                    <a:pt x="16" y="36"/>
                  </a:cubicBezTo>
                  <a:cubicBezTo>
                    <a:pt x="21" y="36"/>
                    <a:pt x="26" y="39"/>
                    <a:pt x="27" y="44"/>
                  </a:cubicBezTo>
                  <a:cubicBezTo>
                    <a:pt x="41" y="44"/>
                    <a:pt x="41" y="44"/>
                    <a:pt x="41" y="44"/>
                  </a:cubicBezTo>
                  <a:cubicBezTo>
                    <a:pt x="42" y="39"/>
                    <a:pt x="47" y="36"/>
                    <a:pt x="52" y="36"/>
                  </a:cubicBezTo>
                  <a:cubicBezTo>
                    <a:pt x="57" y="36"/>
                    <a:pt x="61" y="39"/>
                    <a:pt x="63" y="44"/>
                  </a:cubicBezTo>
                  <a:cubicBezTo>
                    <a:pt x="64" y="43"/>
                    <a:pt x="64" y="43"/>
                    <a:pt x="64" y="42"/>
                  </a:cubicBezTo>
                  <a:cubicBezTo>
                    <a:pt x="64" y="2"/>
                    <a:pt x="64" y="2"/>
                    <a:pt x="64" y="2"/>
                  </a:cubicBezTo>
                  <a:cubicBezTo>
                    <a:pt x="64" y="1"/>
                    <a:pt x="63" y="0"/>
                    <a:pt x="62" y="0"/>
                  </a:cubicBezTo>
                  <a:close/>
                  <a:moveTo>
                    <a:pt x="20" y="24"/>
                  </a:moveTo>
                  <a:cubicBezTo>
                    <a:pt x="8" y="24"/>
                    <a:pt x="8" y="24"/>
                    <a:pt x="8" y="24"/>
                  </a:cubicBezTo>
                  <a:cubicBezTo>
                    <a:pt x="12" y="12"/>
                    <a:pt x="12" y="12"/>
                    <a:pt x="12" y="12"/>
                  </a:cubicBezTo>
                  <a:cubicBezTo>
                    <a:pt x="20" y="12"/>
                    <a:pt x="20" y="12"/>
                    <a:pt x="20" y="12"/>
                  </a:cubicBezTo>
                  <a:lnTo>
                    <a:pt x="20" y="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4" name="Group 43"/>
          <p:cNvGrpSpPr/>
          <p:nvPr/>
        </p:nvGrpSpPr>
        <p:grpSpPr>
          <a:xfrm>
            <a:off x="1129030" y="5148364"/>
            <a:ext cx="438501" cy="437091"/>
            <a:chOff x="3917951" y="4570413"/>
            <a:chExt cx="493713" cy="492125"/>
          </a:xfrm>
          <a:solidFill>
            <a:schemeClr val="bg2"/>
          </a:solidFill>
          <a:effectLst/>
        </p:grpSpPr>
        <p:sp>
          <p:nvSpPr>
            <p:cNvPr id="45" name="Freeform 9"/>
            <p:cNvSpPr>
              <a:spLocks/>
            </p:cNvSpPr>
            <p:nvPr/>
          </p:nvSpPr>
          <p:spPr bwMode="auto">
            <a:xfrm>
              <a:off x="3917951" y="4757738"/>
              <a:ext cx="493713" cy="238125"/>
            </a:xfrm>
            <a:custGeom>
              <a:avLst/>
              <a:gdLst>
                <a:gd name="T0" fmla="*/ 76 w 89"/>
                <a:gd name="T1" fmla="*/ 0 h 43"/>
                <a:gd name="T2" fmla="*/ 76 w 89"/>
                <a:gd name="T3" fmla="*/ 10 h 43"/>
                <a:gd name="T4" fmla="*/ 13 w 89"/>
                <a:gd name="T5" fmla="*/ 10 h 43"/>
                <a:gd name="T6" fmla="*/ 13 w 89"/>
                <a:gd name="T7" fmla="*/ 0 h 43"/>
                <a:gd name="T8" fmla="*/ 0 w 89"/>
                <a:gd name="T9" fmla="*/ 14 h 43"/>
                <a:gd name="T10" fmla="*/ 0 w 89"/>
                <a:gd name="T11" fmla="*/ 29 h 43"/>
                <a:gd name="T12" fmla="*/ 13 w 89"/>
                <a:gd name="T13" fmla="*/ 43 h 43"/>
                <a:gd name="T14" fmla="*/ 13 w 89"/>
                <a:gd name="T15" fmla="*/ 33 h 43"/>
                <a:gd name="T16" fmla="*/ 76 w 89"/>
                <a:gd name="T17" fmla="*/ 33 h 43"/>
                <a:gd name="T18" fmla="*/ 76 w 89"/>
                <a:gd name="T19" fmla="*/ 43 h 43"/>
                <a:gd name="T20" fmla="*/ 89 w 89"/>
                <a:gd name="T21" fmla="*/ 29 h 43"/>
                <a:gd name="T22" fmla="*/ 89 w 89"/>
                <a:gd name="T23" fmla="*/ 14 h 43"/>
                <a:gd name="T24" fmla="*/ 76 w 89"/>
                <a:gd name="T2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43">
                  <a:moveTo>
                    <a:pt x="76" y="0"/>
                  </a:moveTo>
                  <a:cubicBezTo>
                    <a:pt x="76" y="10"/>
                    <a:pt x="76" y="10"/>
                    <a:pt x="76" y="10"/>
                  </a:cubicBezTo>
                  <a:cubicBezTo>
                    <a:pt x="13" y="10"/>
                    <a:pt x="13" y="10"/>
                    <a:pt x="13" y="10"/>
                  </a:cubicBezTo>
                  <a:cubicBezTo>
                    <a:pt x="13" y="0"/>
                    <a:pt x="13" y="0"/>
                    <a:pt x="13" y="0"/>
                  </a:cubicBezTo>
                  <a:cubicBezTo>
                    <a:pt x="6" y="1"/>
                    <a:pt x="0" y="7"/>
                    <a:pt x="0" y="14"/>
                  </a:cubicBezTo>
                  <a:cubicBezTo>
                    <a:pt x="0" y="29"/>
                    <a:pt x="0" y="29"/>
                    <a:pt x="0" y="29"/>
                  </a:cubicBezTo>
                  <a:cubicBezTo>
                    <a:pt x="0" y="36"/>
                    <a:pt x="6" y="42"/>
                    <a:pt x="13" y="43"/>
                  </a:cubicBezTo>
                  <a:cubicBezTo>
                    <a:pt x="13" y="33"/>
                    <a:pt x="13" y="33"/>
                    <a:pt x="13" y="33"/>
                  </a:cubicBezTo>
                  <a:cubicBezTo>
                    <a:pt x="76" y="33"/>
                    <a:pt x="76" y="33"/>
                    <a:pt x="76" y="33"/>
                  </a:cubicBezTo>
                  <a:cubicBezTo>
                    <a:pt x="76" y="43"/>
                    <a:pt x="76" y="43"/>
                    <a:pt x="76" y="43"/>
                  </a:cubicBezTo>
                  <a:cubicBezTo>
                    <a:pt x="84" y="42"/>
                    <a:pt x="89" y="36"/>
                    <a:pt x="89" y="29"/>
                  </a:cubicBezTo>
                  <a:cubicBezTo>
                    <a:pt x="89" y="14"/>
                    <a:pt x="89" y="14"/>
                    <a:pt x="89" y="14"/>
                  </a:cubicBezTo>
                  <a:cubicBezTo>
                    <a:pt x="89" y="7"/>
                    <a:pt x="84" y="1"/>
                    <a:pt x="7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10"/>
            <p:cNvSpPr>
              <a:spLocks/>
            </p:cNvSpPr>
            <p:nvPr/>
          </p:nvSpPr>
          <p:spPr bwMode="auto">
            <a:xfrm>
              <a:off x="4046538" y="5002213"/>
              <a:ext cx="242888" cy="60325"/>
            </a:xfrm>
            <a:custGeom>
              <a:avLst/>
              <a:gdLst>
                <a:gd name="T0" fmla="*/ 0 w 44"/>
                <a:gd name="T1" fmla="*/ 0 h 11"/>
                <a:gd name="T2" fmla="*/ 0 w 44"/>
                <a:gd name="T3" fmla="*/ 5 h 11"/>
                <a:gd name="T4" fmla="*/ 6 w 44"/>
                <a:gd name="T5" fmla="*/ 11 h 11"/>
                <a:gd name="T6" fmla="*/ 37 w 44"/>
                <a:gd name="T7" fmla="*/ 11 h 11"/>
                <a:gd name="T8" fmla="*/ 44 w 44"/>
                <a:gd name="T9" fmla="*/ 5 h 11"/>
                <a:gd name="T10" fmla="*/ 44 w 44"/>
                <a:gd name="T11" fmla="*/ 0 h 11"/>
                <a:gd name="T12" fmla="*/ 0 w 4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4" h="11">
                  <a:moveTo>
                    <a:pt x="0" y="0"/>
                  </a:moveTo>
                  <a:cubicBezTo>
                    <a:pt x="0" y="5"/>
                    <a:pt x="0" y="5"/>
                    <a:pt x="0" y="5"/>
                  </a:cubicBezTo>
                  <a:cubicBezTo>
                    <a:pt x="0" y="8"/>
                    <a:pt x="3" y="11"/>
                    <a:pt x="6" y="11"/>
                  </a:cubicBezTo>
                  <a:cubicBezTo>
                    <a:pt x="37" y="11"/>
                    <a:pt x="37" y="11"/>
                    <a:pt x="37" y="11"/>
                  </a:cubicBezTo>
                  <a:cubicBezTo>
                    <a:pt x="41" y="11"/>
                    <a:pt x="44" y="8"/>
                    <a:pt x="44" y="5"/>
                  </a:cubicBezTo>
                  <a:cubicBezTo>
                    <a:pt x="44" y="0"/>
                    <a:pt x="44" y="0"/>
                    <a:pt x="44" y="0"/>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11"/>
            <p:cNvSpPr>
              <a:spLocks/>
            </p:cNvSpPr>
            <p:nvPr/>
          </p:nvSpPr>
          <p:spPr bwMode="auto">
            <a:xfrm>
              <a:off x="4046538" y="4570413"/>
              <a:ext cx="242888" cy="182563"/>
            </a:xfrm>
            <a:custGeom>
              <a:avLst/>
              <a:gdLst>
                <a:gd name="T0" fmla="*/ 37 w 44"/>
                <a:gd name="T1" fmla="*/ 0 h 33"/>
                <a:gd name="T2" fmla="*/ 6 w 44"/>
                <a:gd name="T3" fmla="*/ 0 h 33"/>
                <a:gd name="T4" fmla="*/ 0 w 44"/>
                <a:gd name="T5" fmla="*/ 7 h 33"/>
                <a:gd name="T6" fmla="*/ 0 w 44"/>
                <a:gd name="T7" fmla="*/ 28 h 33"/>
                <a:gd name="T8" fmla="*/ 0 w 44"/>
                <a:gd name="T9" fmla="*/ 33 h 33"/>
                <a:gd name="T10" fmla="*/ 44 w 44"/>
                <a:gd name="T11" fmla="*/ 33 h 33"/>
                <a:gd name="T12" fmla="*/ 44 w 44"/>
                <a:gd name="T13" fmla="*/ 28 h 33"/>
                <a:gd name="T14" fmla="*/ 44 w 44"/>
                <a:gd name="T15" fmla="*/ 7 h 33"/>
                <a:gd name="T16" fmla="*/ 37 w 44"/>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3">
                  <a:moveTo>
                    <a:pt x="37" y="0"/>
                  </a:moveTo>
                  <a:cubicBezTo>
                    <a:pt x="6" y="0"/>
                    <a:pt x="6" y="0"/>
                    <a:pt x="6" y="0"/>
                  </a:cubicBezTo>
                  <a:cubicBezTo>
                    <a:pt x="3" y="0"/>
                    <a:pt x="0" y="3"/>
                    <a:pt x="0" y="7"/>
                  </a:cubicBezTo>
                  <a:cubicBezTo>
                    <a:pt x="0" y="28"/>
                    <a:pt x="0" y="28"/>
                    <a:pt x="0" y="28"/>
                  </a:cubicBezTo>
                  <a:cubicBezTo>
                    <a:pt x="0" y="33"/>
                    <a:pt x="0" y="33"/>
                    <a:pt x="0" y="33"/>
                  </a:cubicBezTo>
                  <a:cubicBezTo>
                    <a:pt x="44" y="33"/>
                    <a:pt x="44" y="33"/>
                    <a:pt x="44" y="33"/>
                  </a:cubicBezTo>
                  <a:cubicBezTo>
                    <a:pt x="44" y="28"/>
                    <a:pt x="44" y="28"/>
                    <a:pt x="44" y="28"/>
                  </a:cubicBezTo>
                  <a:cubicBezTo>
                    <a:pt x="44" y="7"/>
                    <a:pt x="44" y="7"/>
                    <a:pt x="44" y="7"/>
                  </a:cubicBezTo>
                  <a:cubicBezTo>
                    <a:pt x="44" y="3"/>
                    <a:pt x="41" y="0"/>
                    <a:pt x="3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48" name="Group 47"/>
          <p:cNvGrpSpPr/>
          <p:nvPr/>
        </p:nvGrpSpPr>
        <p:grpSpPr>
          <a:xfrm>
            <a:off x="1142579" y="3626431"/>
            <a:ext cx="411403" cy="452339"/>
            <a:chOff x="9313863" y="3686176"/>
            <a:chExt cx="319088" cy="350838"/>
          </a:xfrm>
          <a:solidFill>
            <a:schemeClr val="bg2"/>
          </a:solidFill>
          <a:effectLst/>
        </p:grpSpPr>
        <p:sp>
          <p:nvSpPr>
            <p:cNvPr id="49" name="Oval 15"/>
            <p:cNvSpPr>
              <a:spLocks noChangeArrowheads="1"/>
            </p:cNvSpPr>
            <p:nvPr/>
          </p:nvSpPr>
          <p:spPr bwMode="auto">
            <a:xfrm>
              <a:off x="9461500" y="3803651"/>
              <a:ext cx="55563" cy="5397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16"/>
            <p:cNvSpPr>
              <a:spLocks noEditPoints="1"/>
            </p:cNvSpPr>
            <p:nvPr/>
          </p:nvSpPr>
          <p:spPr bwMode="auto">
            <a:xfrm>
              <a:off x="9313863" y="3686176"/>
              <a:ext cx="319088" cy="350838"/>
            </a:xfrm>
            <a:custGeom>
              <a:avLst/>
              <a:gdLst>
                <a:gd name="T0" fmla="*/ 15 w 82"/>
                <a:gd name="T1" fmla="*/ 11 h 90"/>
                <a:gd name="T2" fmla="*/ 3 w 82"/>
                <a:gd name="T3" fmla="*/ 50 h 90"/>
                <a:gd name="T4" fmla="*/ 6 w 82"/>
                <a:gd name="T5" fmla="*/ 64 h 90"/>
                <a:gd name="T6" fmla="*/ 9 w 82"/>
                <a:gd name="T7" fmla="*/ 74 h 90"/>
                <a:gd name="T8" fmla="*/ 33 w 82"/>
                <a:gd name="T9" fmla="*/ 90 h 90"/>
                <a:gd name="T10" fmla="*/ 78 w 82"/>
                <a:gd name="T11" fmla="*/ 52 h 90"/>
                <a:gd name="T12" fmla="*/ 65 w 82"/>
                <a:gd name="T13" fmla="*/ 41 h 90"/>
                <a:gd name="T14" fmla="*/ 62 w 82"/>
                <a:gd name="T15" fmla="*/ 41 h 90"/>
                <a:gd name="T16" fmla="*/ 60 w 82"/>
                <a:gd name="T17" fmla="*/ 46 h 90"/>
                <a:gd name="T18" fmla="*/ 62 w 82"/>
                <a:gd name="T19" fmla="*/ 48 h 90"/>
                <a:gd name="T20" fmla="*/ 61 w 82"/>
                <a:gd name="T21" fmla="*/ 54 h 90"/>
                <a:gd name="T22" fmla="*/ 55 w 82"/>
                <a:gd name="T23" fmla="*/ 53 h 90"/>
                <a:gd name="T24" fmla="*/ 53 w 82"/>
                <a:gd name="T25" fmla="*/ 51 h 90"/>
                <a:gd name="T26" fmla="*/ 52 w 82"/>
                <a:gd name="T27" fmla="*/ 52 h 90"/>
                <a:gd name="T28" fmla="*/ 51 w 82"/>
                <a:gd name="T29" fmla="*/ 52 h 90"/>
                <a:gd name="T30" fmla="*/ 51 w 82"/>
                <a:gd name="T31" fmla="*/ 52 h 90"/>
                <a:gd name="T32" fmla="*/ 50 w 82"/>
                <a:gd name="T33" fmla="*/ 53 h 90"/>
                <a:gd name="T34" fmla="*/ 49 w 82"/>
                <a:gd name="T35" fmla="*/ 54 h 90"/>
                <a:gd name="T36" fmla="*/ 49 w 82"/>
                <a:gd name="T37" fmla="*/ 57 h 90"/>
                <a:gd name="T38" fmla="*/ 41 w 82"/>
                <a:gd name="T39" fmla="*/ 57 h 90"/>
                <a:gd name="T40" fmla="*/ 41 w 82"/>
                <a:gd name="T41" fmla="*/ 54 h 90"/>
                <a:gd name="T42" fmla="*/ 37 w 82"/>
                <a:gd name="T43" fmla="*/ 52 h 90"/>
                <a:gd name="T44" fmla="*/ 37 w 82"/>
                <a:gd name="T45" fmla="*/ 52 h 90"/>
                <a:gd name="T46" fmla="*/ 37 w 82"/>
                <a:gd name="T47" fmla="*/ 52 h 90"/>
                <a:gd name="T48" fmla="*/ 36 w 82"/>
                <a:gd name="T49" fmla="*/ 52 h 90"/>
                <a:gd name="T50" fmla="*/ 36 w 82"/>
                <a:gd name="T51" fmla="*/ 52 h 90"/>
                <a:gd name="T52" fmla="*/ 34 w 82"/>
                <a:gd name="T53" fmla="*/ 54 h 90"/>
                <a:gd name="T54" fmla="*/ 28 w 82"/>
                <a:gd name="T55" fmla="*/ 52 h 90"/>
                <a:gd name="T56" fmla="*/ 29 w 82"/>
                <a:gd name="T57" fmla="*/ 46 h 90"/>
                <a:gd name="T58" fmla="*/ 31 w 82"/>
                <a:gd name="T59" fmla="*/ 44 h 90"/>
                <a:gd name="T60" fmla="*/ 28 w 82"/>
                <a:gd name="T61" fmla="*/ 41 h 90"/>
                <a:gd name="T62" fmla="*/ 26 w 82"/>
                <a:gd name="T63" fmla="*/ 41 h 90"/>
                <a:gd name="T64" fmla="*/ 22 w 82"/>
                <a:gd name="T65" fmla="*/ 36 h 90"/>
                <a:gd name="T66" fmla="*/ 27 w 82"/>
                <a:gd name="T67" fmla="*/ 33 h 90"/>
                <a:gd name="T68" fmla="*/ 30 w 82"/>
                <a:gd name="T69" fmla="*/ 32 h 90"/>
                <a:gd name="T70" fmla="*/ 30 w 82"/>
                <a:gd name="T71" fmla="*/ 29 h 90"/>
                <a:gd name="T72" fmla="*/ 30 w 82"/>
                <a:gd name="T73" fmla="*/ 29 h 90"/>
                <a:gd name="T74" fmla="*/ 30 w 82"/>
                <a:gd name="T75" fmla="*/ 28 h 90"/>
                <a:gd name="T76" fmla="*/ 30 w 82"/>
                <a:gd name="T77" fmla="*/ 28 h 90"/>
                <a:gd name="T78" fmla="*/ 28 w 82"/>
                <a:gd name="T79" fmla="*/ 26 h 90"/>
                <a:gd name="T80" fmla="*/ 30 w 82"/>
                <a:gd name="T81" fmla="*/ 20 h 90"/>
                <a:gd name="T82" fmla="*/ 36 w 82"/>
                <a:gd name="T83" fmla="*/ 21 h 90"/>
                <a:gd name="T84" fmla="*/ 40 w 82"/>
                <a:gd name="T85" fmla="*/ 22 h 90"/>
                <a:gd name="T86" fmla="*/ 41 w 82"/>
                <a:gd name="T87" fmla="*/ 21 h 90"/>
                <a:gd name="T88" fmla="*/ 41 w 82"/>
                <a:gd name="T89" fmla="*/ 20 h 90"/>
                <a:gd name="T90" fmla="*/ 41 w 82"/>
                <a:gd name="T91" fmla="*/ 20 h 90"/>
                <a:gd name="T92" fmla="*/ 41 w 82"/>
                <a:gd name="T93" fmla="*/ 19 h 90"/>
                <a:gd name="T94" fmla="*/ 44 w 82"/>
                <a:gd name="T95" fmla="*/ 14 h 90"/>
                <a:gd name="T96" fmla="*/ 49 w 82"/>
                <a:gd name="T97" fmla="*/ 18 h 90"/>
                <a:gd name="T98" fmla="*/ 50 w 82"/>
                <a:gd name="T99" fmla="*/ 21 h 90"/>
                <a:gd name="T100" fmla="*/ 54 w 82"/>
                <a:gd name="T101" fmla="*/ 22 h 90"/>
                <a:gd name="T102" fmla="*/ 56 w 82"/>
                <a:gd name="T103" fmla="*/ 19 h 90"/>
                <a:gd name="T104" fmla="*/ 63 w 82"/>
                <a:gd name="T105" fmla="*/ 26 h 90"/>
                <a:gd name="T106" fmla="*/ 60 w 82"/>
                <a:gd name="T107" fmla="*/ 28 h 90"/>
                <a:gd name="T108" fmla="*/ 61 w 82"/>
                <a:gd name="T109" fmla="*/ 32 h 90"/>
                <a:gd name="T110" fmla="*/ 62 w 82"/>
                <a:gd name="T111" fmla="*/ 33 h 90"/>
                <a:gd name="T112" fmla="*/ 68 w 82"/>
                <a:gd name="T113"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 h="90">
                  <a:moveTo>
                    <a:pt x="80" y="28"/>
                  </a:moveTo>
                  <a:cubicBezTo>
                    <a:pt x="74" y="0"/>
                    <a:pt x="45" y="1"/>
                    <a:pt x="45" y="1"/>
                  </a:cubicBezTo>
                  <a:cubicBezTo>
                    <a:pt x="25" y="0"/>
                    <a:pt x="15" y="11"/>
                    <a:pt x="15" y="11"/>
                  </a:cubicBezTo>
                  <a:cubicBezTo>
                    <a:pt x="10" y="15"/>
                    <a:pt x="3" y="33"/>
                    <a:pt x="6" y="36"/>
                  </a:cubicBezTo>
                  <a:cubicBezTo>
                    <a:pt x="10" y="39"/>
                    <a:pt x="9" y="41"/>
                    <a:pt x="9" y="41"/>
                  </a:cubicBezTo>
                  <a:cubicBezTo>
                    <a:pt x="9" y="41"/>
                    <a:pt x="7" y="46"/>
                    <a:pt x="3" y="50"/>
                  </a:cubicBezTo>
                  <a:cubicBezTo>
                    <a:pt x="0" y="54"/>
                    <a:pt x="0" y="55"/>
                    <a:pt x="0" y="55"/>
                  </a:cubicBezTo>
                  <a:cubicBezTo>
                    <a:pt x="0" y="60"/>
                    <a:pt x="8" y="59"/>
                    <a:pt x="8" y="60"/>
                  </a:cubicBezTo>
                  <a:cubicBezTo>
                    <a:pt x="8" y="61"/>
                    <a:pt x="6" y="63"/>
                    <a:pt x="6" y="64"/>
                  </a:cubicBezTo>
                  <a:cubicBezTo>
                    <a:pt x="6" y="65"/>
                    <a:pt x="8" y="66"/>
                    <a:pt x="8" y="66"/>
                  </a:cubicBezTo>
                  <a:cubicBezTo>
                    <a:pt x="8" y="70"/>
                    <a:pt x="8" y="70"/>
                    <a:pt x="8" y="70"/>
                  </a:cubicBezTo>
                  <a:cubicBezTo>
                    <a:pt x="8" y="70"/>
                    <a:pt x="11" y="72"/>
                    <a:pt x="9" y="74"/>
                  </a:cubicBezTo>
                  <a:cubicBezTo>
                    <a:pt x="6" y="75"/>
                    <a:pt x="7" y="79"/>
                    <a:pt x="7" y="79"/>
                  </a:cubicBezTo>
                  <a:cubicBezTo>
                    <a:pt x="7" y="85"/>
                    <a:pt x="22" y="82"/>
                    <a:pt x="22" y="82"/>
                  </a:cubicBezTo>
                  <a:cubicBezTo>
                    <a:pt x="30" y="82"/>
                    <a:pt x="33" y="90"/>
                    <a:pt x="33" y="90"/>
                  </a:cubicBezTo>
                  <a:cubicBezTo>
                    <a:pt x="72" y="90"/>
                    <a:pt x="72" y="90"/>
                    <a:pt x="72" y="90"/>
                  </a:cubicBezTo>
                  <a:cubicBezTo>
                    <a:pt x="71" y="85"/>
                    <a:pt x="70" y="82"/>
                    <a:pt x="70" y="78"/>
                  </a:cubicBezTo>
                  <a:cubicBezTo>
                    <a:pt x="68" y="65"/>
                    <a:pt x="74" y="60"/>
                    <a:pt x="78" y="52"/>
                  </a:cubicBezTo>
                  <a:cubicBezTo>
                    <a:pt x="82" y="44"/>
                    <a:pt x="80" y="28"/>
                    <a:pt x="80" y="28"/>
                  </a:cubicBezTo>
                  <a:close/>
                  <a:moveTo>
                    <a:pt x="68" y="38"/>
                  </a:moveTo>
                  <a:cubicBezTo>
                    <a:pt x="68" y="40"/>
                    <a:pt x="67" y="41"/>
                    <a:pt x="65" y="41"/>
                  </a:cubicBezTo>
                  <a:cubicBezTo>
                    <a:pt x="65" y="41"/>
                    <a:pt x="65" y="41"/>
                    <a:pt x="65" y="41"/>
                  </a:cubicBezTo>
                  <a:cubicBezTo>
                    <a:pt x="63" y="41"/>
                    <a:pt x="63" y="41"/>
                    <a:pt x="63" y="41"/>
                  </a:cubicBezTo>
                  <a:cubicBezTo>
                    <a:pt x="62" y="41"/>
                    <a:pt x="62" y="41"/>
                    <a:pt x="62" y="41"/>
                  </a:cubicBezTo>
                  <a:cubicBezTo>
                    <a:pt x="62" y="41"/>
                    <a:pt x="62" y="41"/>
                    <a:pt x="62" y="41"/>
                  </a:cubicBezTo>
                  <a:cubicBezTo>
                    <a:pt x="61" y="42"/>
                    <a:pt x="61" y="42"/>
                    <a:pt x="61" y="42"/>
                  </a:cubicBezTo>
                  <a:cubicBezTo>
                    <a:pt x="60" y="43"/>
                    <a:pt x="59" y="45"/>
                    <a:pt x="60" y="46"/>
                  </a:cubicBezTo>
                  <a:cubicBezTo>
                    <a:pt x="60" y="46"/>
                    <a:pt x="60" y="46"/>
                    <a:pt x="60" y="46"/>
                  </a:cubicBezTo>
                  <a:cubicBezTo>
                    <a:pt x="61" y="46"/>
                    <a:pt x="61" y="46"/>
                    <a:pt x="61" y="46"/>
                  </a:cubicBezTo>
                  <a:cubicBezTo>
                    <a:pt x="62" y="48"/>
                    <a:pt x="62" y="48"/>
                    <a:pt x="62" y="48"/>
                  </a:cubicBezTo>
                  <a:cubicBezTo>
                    <a:pt x="63" y="48"/>
                    <a:pt x="63" y="48"/>
                    <a:pt x="63" y="48"/>
                  </a:cubicBezTo>
                  <a:cubicBezTo>
                    <a:pt x="64" y="49"/>
                    <a:pt x="64" y="51"/>
                    <a:pt x="63" y="52"/>
                  </a:cubicBezTo>
                  <a:cubicBezTo>
                    <a:pt x="61" y="54"/>
                    <a:pt x="61" y="54"/>
                    <a:pt x="61" y="54"/>
                  </a:cubicBezTo>
                  <a:cubicBezTo>
                    <a:pt x="59" y="55"/>
                    <a:pt x="58" y="55"/>
                    <a:pt x="56" y="54"/>
                  </a:cubicBezTo>
                  <a:cubicBezTo>
                    <a:pt x="56" y="54"/>
                    <a:pt x="56" y="54"/>
                    <a:pt x="56" y="54"/>
                  </a:cubicBezTo>
                  <a:cubicBezTo>
                    <a:pt x="55" y="53"/>
                    <a:pt x="55" y="53"/>
                    <a:pt x="55" y="53"/>
                  </a:cubicBezTo>
                  <a:cubicBezTo>
                    <a:pt x="54" y="52"/>
                    <a:pt x="54" y="52"/>
                    <a:pt x="54" y="52"/>
                  </a:cubicBezTo>
                  <a:cubicBezTo>
                    <a:pt x="54" y="52"/>
                    <a:pt x="54" y="52"/>
                    <a:pt x="54" y="52"/>
                  </a:cubicBezTo>
                  <a:cubicBezTo>
                    <a:pt x="54" y="52"/>
                    <a:pt x="53" y="52"/>
                    <a:pt x="53" y="51"/>
                  </a:cubicBezTo>
                  <a:cubicBezTo>
                    <a:pt x="53" y="51"/>
                    <a:pt x="53" y="51"/>
                    <a:pt x="53" y="51"/>
                  </a:cubicBezTo>
                  <a:cubicBezTo>
                    <a:pt x="53" y="51"/>
                    <a:pt x="52" y="51"/>
                    <a:pt x="52" y="51"/>
                  </a:cubicBezTo>
                  <a:cubicBezTo>
                    <a:pt x="52" y="51"/>
                    <a:pt x="52" y="52"/>
                    <a:pt x="52" y="52"/>
                  </a:cubicBezTo>
                  <a:cubicBezTo>
                    <a:pt x="52" y="52"/>
                    <a:pt x="52" y="52"/>
                    <a:pt x="52" y="52"/>
                  </a:cubicBezTo>
                  <a:cubicBezTo>
                    <a:pt x="51" y="52"/>
                    <a:pt x="51" y="52"/>
                    <a:pt x="51" y="52"/>
                  </a:cubicBezTo>
                  <a:cubicBezTo>
                    <a:pt x="51" y="52"/>
                    <a:pt x="51" y="52"/>
                    <a:pt x="51" y="52"/>
                  </a:cubicBezTo>
                  <a:cubicBezTo>
                    <a:pt x="51" y="52"/>
                    <a:pt x="51" y="52"/>
                    <a:pt x="51" y="52"/>
                  </a:cubicBezTo>
                  <a:cubicBezTo>
                    <a:pt x="51" y="52"/>
                    <a:pt x="51" y="52"/>
                    <a:pt x="51" y="52"/>
                  </a:cubicBezTo>
                  <a:cubicBezTo>
                    <a:pt x="51" y="52"/>
                    <a:pt x="51" y="52"/>
                    <a:pt x="51" y="52"/>
                  </a:cubicBezTo>
                  <a:cubicBezTo>
                    <a:pt x="51" y="52"/>
                    <a:pt x="51" y="52"/>
                    <a:pt x="51" y="52"/>
                  </a:cubicBezTo>
                  <a:cubicBezTo>
                    <a:pt x="51" y="52"/>
                    <a:pt x="50" y="52"/>
                    <a:pt x="50" y="52"/>
                  </a:cubicBezTo>
                  <a:cubicBezTo>
                    <a:pt x="50" y="52"/>
                    <a:pt x="50" y="52"/>
                    <a:pt x="50" y="53"/>
                  </a:cubicBezTo>
                  <a:cubicBezTo>
                    <a:pt x="50" y="53"/>
                    <a:pt x="50" y="53"/>
                    <a:pt x="50" y="53"/>
                  </a:cubicBezTo>
                  <a:cubicBezTo>
                    <a:pt x="50" y="53"/>
                    <a:pt x="50" y="54"/>
                    <a:pt x="49" y="54"/>
                  </a:cubicBezTo>
                  <a:cubicBezTo>
                    <a:pt x="49" y="54"/>
                    <a:pt x="49" y="54"/>
                    <a:pt x="49" y="54"/>
                  </a:cubicBezTo>
                  <a:cubicBezTo>
                    <a:pt x="49" y="55"/>
                    <a:pt x="49" y="55"/>
                    <a:pt x="49" y="55"/>
                  </a:cubicBezTo>
                  <a:cubicBezTo>
                    <a:pt x="49" y="56"/>
                    <a:pt x="49" y="56"/>
                    <a:pt x="49" y="56"/>
                  </a:cubicBezTo>
                  <a:cubicBezTo>
                    <a:pt x="49" y="57"/>
                    <a:pt x="49" y="57"/>
                    <a:pt x="49" y="57"/>
                  </a:cubicBezTo>
                  <a:cubicBezTo>
                    <a:pt x="49" y="59"/>
                    <a:pt x="48" y="60"/>
                    <a:pt x="46" y="60"/>
                  </a:cubicBezTo>
                  <a:cubicBezTo>
                    <a:pt x="44" y="60"/>
                    <a:pt x="44" y="60"/>
                    <a:pt x="44" y="60"/>
                  </a:cubicBezTo>
                  <a:cubicBezTo>
                    <a:pt x="42" y="60"/>
                    <a:pt x="41" y="59"/>
                    <a:pt x="41" y="57"/>
                  </a:cubicBezTo>
                  <a:cubicBezTo>
                    <a:pt x="41" y="56"/>
                    <a:pt x="41" y="56"/>
                    <a:pt x="41" y="56"/>
                  </a:cubicBezTo>
                  <a:cubicBezTo>
                    <a:pt x="41" y="55"/>
                    <a:pt x="41" y="55"/>
                    <a:pt x="41" y="55"/>
                  </a:cubicBezTo>
                  <a:cubicBezTo>
                    <a:pt x="41" y="54"/>
                    <a:pt x="41" y="54"/>
                    <a:pt x="41" y="54"/>
                  </a:cubicBezTo>
                  <a:cubicBezTo>
                    <a:pt x="41" y="53"/>
                    <a:pt x="40" y="53"/>
                    <a:pt x="40" y="52"/>
                  </a:cubicBezTo>
                  <a:cubicBezTo>
                    <a:pt x="39" y="52"/>
                    <a:pt x="38" y="51"/>
                    <a:pt x="38" y="51"/>
                  </a:cubicBezTo>
                  <a:cubicBezTo>
                    <a:pt x="38" y="51"/>
                    <a:pt x="38" y="51"/>
                    <a:pt x="37" y="52"/>
                  </a:cubicBezTo>
                  <a:cubicBezTo>
                    <a:pt x="37" y="52"/>
                    <a:pt x="37" y="52"/>
                    <a:pt x="37" y="52"/>
                  </a:cubicBezTo>
                  <a:cubicBezTo>
                    <a:pt x="37" y="52"/>
                    <a:pt x="37" y="52"/>
                    <a:pt x="37" y="52"/>
                  </a:cubicBezTo>
                  <a:cubicBezTo>
                    <a:pt x="37" y="52"/>
                    <a:pt x="37" y="52"/>
                    <a:pt x="37" y="52"/>
                  </a:cubicBezTo>
                  <a:cubicBezTo>
                    <a:pt x="37" y="52"/>
                    <a:pt x="37" y="52"/>
                    <a:pt x="37" y="52"/>
                  </a:cubicBezTo>
                  <a:cubicBezTo>
                    <a:pt x="37" y="52"/>
                    <a:pt x="37" y="52"/>
                    <a:pt x="37" y="52"/>
                  </a:cubicBezTo>
                  <a:cubicBezTo>
                    <a:pt x="37" y="52"/>
                    <a:pt x="37" y="52"/>
                    <a:pt x="37" y="52"/>
                  </a:cubicBezTo>
                  <a:cubicBezTo>
                    <a:pt x="37" y="52"/>
                    <a:pt x="37" y="52"/>
                    <a:pt x="37" y="52"/>
                  </a:cubicBezTo>
                  <a:cubicBezTo>
                    <a:pt x="37" y="52"/>
                    <a:pt x="37" y="52"/>
                    <a:pt x="37" y="52"/>
                  </a:cubicBezTo>
                  <a:cubicBezTo>
                    <a:pt x="37" y="52"/>
                    <a:pt x="37" y="52"/>
                    <a:pt x="36" y="52"/>
                  </a:cubicBezTo>
                  <a:cubicBezTo>
                    <a:pt x="36" y="52"/>
                    <a:pt x="36" y="52"/>
                    <a:pt x="36" y="52"/>
                  </a:cubicBezTo>
                  <a:cubicBezTo>
                    <a:pt x="36" y="52"/>
                    <a:pt x="36" y="52"/>
                    <a:pt x="36" y="52"/>
                  </a:cubicBezTo>
                  <a:cubicBezTo>
                    <a:pt x="36" y="52"/>
                    <a:pt x="36" y="52"/>
                    <a:pt x="36" y="52"/>
                  </a:cubicBezTo>
                  <a:cubicBezTo>
                    <a:pt x="36" y="52"/>
                    <a:pt x="36" y="52"/>
                    <a:pt x="36" y="52"/>
                  </a:cubicBezTo>
                  <a:cubicBezTo>
                    <a:pt x="36" y="52"/>
                    <a:pt x="36" y="52"/>
                    <a:pt x="36" y="52"/>
                  </a:cubicBezTo>
                  <a:cubicBezTo>
                    <a:pt x="34" y="54"/>
                    <a:pt x="34" y="54"/>
                    <a:pt x="34" y="54"/>
                  </a:cubicBezTo>
                  <a:cubicBezTo>
                    <a:pt x="34" y="54"/>
                    <a:pt x="34" y="54"/>
                    <a:pt x="34" y="54"/>
                  </a:cubicBezTo>
                  <a:cubicBezTo>
                    <a:pt x="33" y="55"/>
                    <a:pt x="31" y="55"/>
                    <a:pt x="30" y="54"/>
                  </a:cubicBezTo>
                  <a:cubicBezTo>
                    <a:pt x="28" y="52"/>
                    <a:pt x="28" y="52"/>
                    <a:pt x="28" y="52"/>
                  </a:cubicBezTo>
                  <a:cubicBezTo>
                    <a:pt x="27" y="51"/>
                    <a:pt x="27" y="49"/>
                    <a:pt x="28" y="48"/>
                  </a:cubicBezTo>
                  <a:cubicBezTo>
                    <a:pt x="28" y="48"/>
                    <a:pt x="28" y="48"/>
                    <a:pt x="28" y="48"/>
                  </a:cubicBezTo>
                  <a:cubicBezTo>
                    <a:pt x="29" y="46"/>
                    <a:pt x="29" y="46"/>
                    <a:pt x="29" y="46"/>
                  </a:cubicBezTo>
                  <a:cubicBezTo>
                    <a:pt x="29" y="46"/>
                    <a:pt x="29" y="46"/>
                    <a:pt x="29" y="46"/>
                  </a:cubicBezTo>
                  <a:cubicBezTo>
                    <a:pt x="30" y="46"/>
                    <a:pt x="30" y="46"/>
                    <a:pt x="30" y="46"/>
                  </a:cubicBezTo>
                  <a:cubicBezTo>
                    <a:pt x="30" y="45"/>
                    <a:pt x="31" y="45"/>
                    <a:pt x="31" y="44"/>
                  </a:cubicBezTo>
                  <a:cubicBezTo>
                    <a:pt x="31" y="44"/>
                    <a:pt x="31" y="44"/>
                    <a:pt x="31" y="44"/>
                  </a:cubicBezTo>
                  <a:cubicBezTo>
                    <a:pt x="31" y="43"/>
                    <a:pt x="30" y="42"/>
                    <a:pt x="28" y="41"/>
                  </a:cubicBezTo>
                  <a:cubicBezTo>
                    <a:pt x="28" y="41"/>
                    <a:pt x="28" y="41"/>
                    <a:pt x="28" y="41"/>
                  </a:cubicBezTo>
                  <a:cubicBezTo>
                    <a:pt x="28" y="41"/>
                    <a:pt x="28" y="41"/>
                    <a:pt x="28" y="41"/>
                  </a:cubicBezTo>
                  <a:cubicBezTo>
                    <a:pt x="28" y="41"/>
                    <a:pt x="28" y="41"/>
                    <a:pt x="28" y="41"/>
                  </a:cubicBezTo>
                  <a:cubicBezTo>
                    <a:pt x="26" y="41"/>
                    <a:pt x="26" y="41"/>
                    <a:pt x="26" y="41"/>
                  </a:cubicBezTo>
                  <a:cubicBezTo>
                    <a:pt x="25" y="41"/>
                    <a:pt x="25" y="41"/>
                    <a:pt x="25" y="41"/>
                  </a:cubicBezTo>
                  <a:cubicBezTo>
                    <a:pt x="23" y="41"/>
                    <a:pt x="22" y="40"/>
                    <a:pt x="22" y="38"/>
                  </a:cubicBezTo>
                  <a:cubicBezTo>
                    <a:pt x="22" y="36"/>
                    <a:pt x="22" y="36"/>
                    <a:pt x="22" y="36"/>
                  </a:cubicBezTo>
                  <a:cubicBezTo>
                    <a:pt x="22" y="34"/>
                    <a:pt x="23" y="33"/>
                    <a:pt x="25" y="33"/>
                  </a:cubicBezTo>
                  <a:cubicBezTo>
                    <a:pt x="26" y="33"/>
                    <a:pt x="26" y="33"/>
                    <a:pt x="26" y="33"/>
                  </a:cubicBezTo>
                  <a:cubicBezTo>
                    <a:pt x="27" y="33"/>
                    <a:pt x="27" y="33"/>
                    <a:pt x="27" y="33"/>
                  </a:cubicBezTo>
                  <a:cubicBezTo>
                    <a:pt x="28" y="33"/>
                    <a:pt x="28" y="33"/>
                    <a:pt x="28" y="33"/>
                  </a:cubicBezTo>
                  <a:cubicBezTo>
                    <a:pt x="29" y="32"/>
                    <a:pt x="29" y="32"/>
                    <a:pt x="30" y="32"/>
                  </a:cubicBezTo>
                  <a:cubicBezTo>
                    <a:pt x="30" y="32"/>
                    <a:pt x="30" y="32"/>
                    <a:pt x="30" y="32"/>
                  </a:cubicBezTo>
                  <a:cubicBezTo>
                    <a:pt x="30" y="31"/>
                    <a:pt x="31" y="30"/>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0" y="29"/>
                    <a:pt x="30" y="28"/>
                    <a:pt x="30" y="28"/>
                  </a:cubicBezTo>
                  <a:cubicBezTo>
                    <a:pt x="30" y="28"/>
                    <a:pt x="30" y="28"/>
                    <a:pt x="30" y="28"/>
                  </a:cubicBezTo>
                  <a:cubicBezTo>
                    <a:pt x="30" y="28"/>
                    <a:pt x="30" y="28"/>
                    <a:pt x="30" y="28"/>
                  </a:cubicBezTo>
                  <a:cubicBezTo>
                    <a:pt x="30" y="28"/>
                    <a:pt x="30" y="28"/>
                    <a:pt x="30" y="28"/>
                  </a:cubicBezTo>
                  <a:cubicBezTo>
                    <a:pt x="30" y="28"/>
                    <a:pt x="30" y="28"/>
                    <a:pt x="30" y="28"/>
                  </a:cubicBezTo>
                  <a:cubicBezTo>
                    <a:pt x="30" y="28"/>
                    <a:pt x="30" y="28"/>
                    <a:pt x="30" y="28"/>
                  </a:cubicBezTo>
                  <a:cubicBezTo>
                    <a:pt x="30" y="28"/>
                    <a:pt x="30" y="28"/>
                    <a:pt x="30" y="28"/>
                  </a:cubicBezTo>
                  <a:cubicBezTo>
                    <a:pt x="28" y="26"/>
                    <a:pt x="28" y="26"/>
                    <a:pt x="28" y="26"/>
                  </a:cubicBezTo>
                  <a:cubicBezTo>
                    <a:pt x="28" y="26"/>
                    <a:pt x="28" y="26"/>
                    <a:pt x="28" y="26"/>
                  </a:cubicBezTo>
                  <a:cubicBezTo>
                    <a:pt x="27" y="24"/>
                    <a:pt x="27" y="23"/>
                    <a:pt x="28" y="21"/>
                  </a:cubicBezTo>
                  <a:cubicBezTo>
                    <a:pt x="30" y="20"/>
                    <a:pt x="30" y="20"/>
                    <a:pt x="30" y="20"/>
                  </a:cubicBezTo>
                  <a:cubicBezTo>
                    <a:pt x="31" y="19"/>
                    <a:pt x="33" y="19"/>
                    <a:pt x="34" y="19"/>
                  </a:cubicBezTo>
                  <a:cubicBezTo>
                    <a:pt x="34" y="20"/>
                    <a:pt x="34" y="20"/>
                    <a:pt x="34" y="20"/>
                  </a:cubicBezTo>
                  <a:cubicBezTo>
                    <a:pt x="36" y="21"/>
                    <a:pt x="36" y="21"/>
                    <a:pt x="36" y="21"/>
                  </a:cubicBezTo>
                  <a:cubicBezTo>
                    <a:pt x="36" y="22"/>
                    <a:pt x="36" y="22"/>
                    <a:pt x="36" y="22"/>
                  </a:cubicBezTo>
                  <a:cubicBezTo>
                    <a:pt x="37" y="22"/>
                    <a:pt x="37" y="22"/>
                    <a:pt x="38" y="22"/>
                  </a:cubicBezTo>
                  <a:cubicBezTo>
                    <a:pt x="39" y="22"/>
                    <a:pt x="39" y="22"/>
                    <a:pt x="40" y="22"/>
                  </a:cubicBezTo>
                  <a:cubicBezTo>
                    <a:pt x="40" y="21"/>
                    <a:pt x="40" y="21"/>
                    <a:pt x="40" y="21"/>
                  </a:cubicBezTo>
                  <a:cubicBezTo>
                    <a:pt x="40" y="21"/>
                    <a:pt x="40" y="21"/>
                    <a:pt x="40" y="21"/>
                  </a:cubicBezTo>
                  <a:cubicBezTo>
                    <a:pt x="40" y="21"/>
                    <a:pt x="40" y="21"/>
                    <a:pt x="41" y="21"/>
                  </a:cubicBezTo>
                  <a:cubicBezTo>
                    <a:pt x="41" y="21"/>
                    <a:pt x="41" y="21"/>
                    <a:pt x="41" y="21"/>
                  </a:cubicBezTo>
                  <a:cubicBezTo>
                    <a:pt x="41" y="20"/>
                    <a:pt x="41" y="20"/>
                    <a:pt x="41" y="20"/>
                  </a:cubicBezTo>
                  <a:cubicBezTo>
                    <a:pt x="41" y="20"/>
                    <a:pt x="41" y="20"/>
                    <a:pt x="41" y="20"/>
                  </a:cubicBezTo>
                  <a:cubicBezTo>
                    <a:pt x="41" y="20"/>
                    <a:pt x="41" y="20"/>
                    <a:pt x="41" y="20"/>
                  </a:cubicBezTo>
                  <a:cubicBezTo>
                    <a:pt x="41" y="20"/>
                    <a:pt x="41" y="20"/>
                    <a:pt x="41" y="20"/>
                  </a:cubicBezTo>
                  <a:cubicBezTo>
                    <a:pt x="41" y="20"/>
                    <a:pt x="41" y="20"/>
                    <a:pt x="41" y="20"/>
                  </a:cubicBezTo>
                  <a:cubicBezTo>
                    <a:pt x="41" y="20"/>
                    <a:pt x="41" y="20"/>
                    <a:pt x="41" y="20"/>
                  </a:cubicBezTo>
                  <a:cubicBezTo>
                    <a:pt x="41" y="20"/>
                    <a:pt x="41" y="20"/>
                    <a:pt x="41" y="20"/>
                  </a:cubicBezTo>
                  <a:cubicBezTo>
                    <a:pt x="41" y="19"/>
                    <a:pt x="41" y="19"/>
                    <a:pt x="41" y="19"/>
                  </a:cubicBezTo>
                  <a:cubicBezTo>
                    <a:pt x="41" y="18"/>
                    <a:pt x="41" y="18"/>
                    <a:pt x="41" y="18"/>
                  </a:cubicBezTo>
                  <a:cubicBezTo>
                    <a:pt x="41" y="17"/>
                    <a:pt x="41" y="17"/>
                    <a:pt x="41" y="17"/>
                  </a:cubicBezTo>
                  <a:cubicBezTo>
                    <a:pt x="41" y="15"/>
                    <a:pt x="42" y="14"/>
                    <a:pt x="44" y="14"/>
                  </a:cubicBezTo>
                  <a:cubicBezTo>
                    <a:pt x="46" y="14"/>
                    <a:pt x="46" y="14"/>
                    <a:pt x="46" y="14"/>
                  </a:cubicBezTo>
                  <a:cubicBezTo>
                    <a:pt x="48" y="14"/>
                    <a:pt x="49" y="15"/>
                    <a:pt x="49" y="17"/>
                  </a:cubicBezTo>
                  <a:cubicBezTo>
                    <a:pt x="49" y="18"/>
                    <a:pt x="49" y="18"/>
                    <a:pt x="49" y="18"/>
                  </a:cubicBezTo>
                  <a:cubicBezTo>
                    <a:pt x="49" y="19"/>
                    <a:pt x="49" y="19"/>
                    <a:pt x="49" y="19"/>
                  </a:cubicBezTo>
                  <a:cubicBezTo>
                    <a:pt x="49" y="20"/>
                    <a:pt x="49" y="20"/>
                    <a:pt x="49" y="20"/>
                  </a:cubicBezTo>
                  <a:cubicBezTo>
                    <a:pt x="50" y="20"/>
                    <a:pt x="50" y="21"/>
                    <a:pt x="50" y="21"/>
                  </a:cubicBezTo>
                  <a:cubicBezTo>
                    <a:pt x="51" y="22"/>
                    <a:pt x="51" y="22"/>
                    <a:pt x="51" y="22"/>
                  </a:cubicBezTo>
                  <a:cubicBezTo>
                    <a:pt x="52" y="23"/>
                    <a:pt x="53" y="22"/>
                    <a:pt x="54" y="22"/>
                  </a:cubicBezTo>
                  <a:cubicBezTo>
                    <a:pt x="54" y="22"/>
                    <a:pt x="54" y="22"/>
                    <a:pt x="54" y="22"/>
                  </a:cubicBezTo>
                  <a:cubicBezTo>
                    <a:pt x="54" y="22"/>
                    <a:pt x="54" y="22"/>
                    <a:pt x="54" y="22"/>
                  </a:cubicBezTo>
                  <a:cubicBezTo>
                    <a:pt x="56" y="20"/>
                    <a:pt x="56" y="20"/>
                    <a:pt x="56" y="20"/>
                  </a:cubicBezTo>
                  <a:cubicBezTo>
                    <a:pt x="56" y="19"/>
                    <a:pt x="56" y="19"/>
                    <a:pt x="56" y="19"/>
                  </a:cubicBezTo>
                  <a:cubicBezTo>
                    <a:pt x="58" y="19"/>
                    <a:pt x="59" y="19"/>
                    <a:pt x="61" y="20"/>
                  </a:cubicBezTo>
                  <a:cubicBezTo>
                    <a:pt x="63" y="21"/>
                    <a:pt x="63" y="21"/>
                    <a:pt x="63" y="21"/>
                  </a:cubicBezTo>
                  <a:cubicBezTo>
                    <a:pt x="64" y="23"/>
                    <a:pt x="64" y="24"/>
                    <a:pt x="63" y="26"/>
                  </a:cubicBezTo>
                  <a:cubicBezTo>
                    <a:pt x="62" y="26"/>
                    <a:pt x="62" y="26"/>
                    <a:pt x="62" y="26"/>
                  </a:cubicBezTo>
                  <a:cubicBezTo>
                    <a:pt x="61" y="27"/>
                    <a:pt x="61" y="27"/>
                    <a:pt x="61" y="27"/>
                  </a:cubicBezTo>
                  <a:cubicBezTo>
                    <a:pt x="60" y="28"/>
                    <a:pt x="60" y="28"/>
                    <a:pt x="60" y="28"/>
                  </a:cubicBezTo>
                  <a:cubicBezTo>
                    <a:pt x="60" y="28"/>
                    <a:pt x="60" y="28"/>
                    <a:pt x="60" y="29"/>
                  </a:cubicBezTo>
                  <a:cubicBezTo>
                    <a:pt x="60" y="29"/>
                    <a:pt x="60" y="29"/>
                    <a:pt x="60" y="30"/>
                  </a:cubicBezTo>
                  <a:cubicBezTo>
                    <a:pt x="60" y="31"/>
                    <a:pt x="60" y="32"/>
                    <a:pt x="61" y="32"/>
                  </a:cubicBezTo>
                  <a:cubicBezTo>
                    <a:pt x="61" y="32"/>
                    <a:pt x="61" y="32"/>
                    <a:pt x="61" y="32"/>
                  </a:cubicBezTo>
                  <a:cubicBezTo>
                    <a:pt x="61" y="32"/>
                    <a:pt x="62" y="33"/>
                    <a:pt x="62" y="33"/>
                  </a:cubicBezTo>
                  <a:cubicBezTo>
                    <a:pt x="62" y="33"/>
                    <a:pt x="62" y="33"/>
                    <a:pt x="62" y="33"/>
                  </a:cubicBezTo>
                  <a:cubicBezTo>
                    <a:pt x="65" y="33"/>
                    <a:pt x="65" y="33"/>
                    <a:pt x="65" y="33"/>
                  </a:cubicBezTo>
                  <a:cubicBezTo>
                    <a:pt x="65" y="33"/>
                    <a:pt x="65" y="33"/>
                    <a:pt x="65" y="33"/>
                  </a:cubicBezTo>
                  <a:cubicBezTo>
                    <a:pt x="67" y="33"/>
                    <a:pt x="68" y="34"/>
                    <a:pt x="68" y="36"/>
                  </a:cubicBezTo>
                  <a:lnTo>
                    <a:pt x="68"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1" name="Group 50"/>
          <p:cNvGrpSpPr/>
          <p:nvPr/>
        </p:nvGrpSpPr>
        <p:grpSpPr>
          <a:xfrm>
            <a:off x="1097677" y="2287972"/>
            <a:ext cx="501207" cy="501207"/>
            <a:chOff x="8866188" y="3130551"/>
            <a:chExt cx="963612" cy="963612"/>
          </a:xfrm>
          <a:solidFill>
            <a:schemeClr val="bg2"/>
          </a:solidFill>
          <a:effectLst/>
        </p:grpSpPr>
        <p:sp>
          <p:nvSpPr>
            <p:cNvPr id="52" name="Freeform 20"/>
            <p:cNvSpPr>
              <a:spLocks noEditPoints="1"/>
            </p:cNvSpPr>
            <p:nvPr/>
          </p:nvSpPr>
          <p:spPr bwMode="auto">
            <a:xfrm>
              <a:off x="9056688" y="3324226"/>
              <a:ext cx="579437" cy="576263"/>
            </a:xfrm>
            <a:custGeom>
              <a:avLst/>
              <a:gdLst>
                <a:gd name="T0" fmla="*/ 77 w 153"/>
                <a:gd name="T1" fmla="*/ 0 h 152"/>
                <a:gd name="T2" fmla="*/ 0 w 153"/>
                <a:gd name="T3" fmla="*/ 76 h 152"/>
                <a:gd name="T4" fmla="*/ 77 w 153"/>
                <a:gd name="T5" fmla="*/ 152 h 152"/>
                <a:gd name="T6" fmla="*/ 153 w 153"/>
                <a:gd name="T7" fmla="*/ 76 h 152"/>
                <a:gd name="T8" fmla="*/ 77 w 153"/>
                <a:gd name="T9" fmla="*/ 0 h 152"/>
                <a:gd name="T10" fmla="*/ 77 w 153"/>
                <a:gd name="T11" fmla="*/ 139 h 152"/>
                <a:gd name="T12" fmla="*/ 14 w 153"/>
                <a:gd name="T13" fmla="*/ 76 h 152"/>
                <a:gd name="T14" fmla="*/ 77 w 153"/>
                <a:gd name="T15" fmla="*/ 14 h 152"/>
                <a:gd name="T16" fmla="*/ 139 w 153"/>
                <a:gd name="T17" fmla="*/ 76 h 152"/>
                <a:gd name="T18" fmla="*/ 77 w 153"/>
                <a:gd name="T19" fmla="*/ 13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52">
                  <a:moveTo>
                    <a:pt x="77" y="0"/>
                  </a:moveTo>
                  <a:cubicBezTo>
                    <a:pt x="35" y="0"/>
                    <a:pt x="0" y="34"/>
                    <a:pt x="0" y="76"/>
                  </a:cubicBezTo>
                  <a:cubicBezTo>
                    <a:pt x="0" y="118"/>
                    <a:pt x="35" y="152"/>
                    <a:pt x="77" y="152"/>
                  </a:cubicBezTo>
                  <a:cubicBezTo>
                    <a:pt x="119" y="152"/>
                    <a:pt x="153" y="118"/>
                    <a:pt x="153" y="76"/>
                  </a:cubicBezTo>
                  <a:cubicBezTo>
                    <a:pt x="153" y="34"/>
                    <a:pt x="119" y="0"/>
                    <a:pt x="77" y="0"/>
                  </a:cubicBezTo>
                  <a:close/>
                  <a:moveTo>
                    <a:pt x="77" y="139"/>
                  </a:moveTo>
                  <a:cubicBezTo>
                    <a:pt x="42" y="139"/>
                    <a:pt x="14" y="111"/>
                    <a:pt x="14" y="76"/>
                  </a:cubicBezTo>
                  <a:cubicBezTo>
                    <a:pt x="14" y="42"/>
                    <a:pt x="42" y="14"/>
                    <a:pt x="77" y="14"/>
                  </a:cubicBezTo>
                  <a:cubicBezTo>
                    <a:pt x="111" y="14"/>
                    <a:pt x="139" y="42"/>
                    <a:pt x="139" y="76"/>
                  </a:cubicBezTo>
                  <a:cubicBezTo>
                    <a:pt x="139" y="111"/>
                    <a:pt x="111" y="139"/>
                    <a:pt x="77" y="1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21"/>
            <p:cNvSpPr>
              <a:spLocks noEditPoints="1"/>
            </p:cNvSpPr>
            <p:nvPr/>
          </p:nvSpPr>
          <p:spPr bwMode="auto">
            <a:xfrm>
              <a:off x="9636125" y="3529013"/>
              <a:ext cx="193675" cy="166688"/>
            </a:xfrm>
            <a:custGeom>
              <a:avLst/>
              <a:gdLst>
                <a:gd name="T0" fmla="*/ 29 w 51"/>
                <a:gd name="T1" fmla="*/ 0 h 44"/>
                <a:gd name="T2" fmla="*/ 7 w 51"/>
                <a:gd name="T3" fmla="*/ 17 h 44"/>
                <a:gd name="T4" fmla="*/ 0 w 51"/>
                <a:gd name="T5" fmla="*/ 17 h 44"/>
                <a:gd name="T6" fmla="*/ 0 w 51"/>
                <a:gd name="T7" fmla="*/ 22 h 44"/>
                <a:gd name="T8" fmla="*/ 0 w 51"/>
                <a:gd name="T9" fmla="*/ 27 h 44"/>
                <a:gd name="T10" fmla="*/ 7 w 51"/>
                <a:gd name="T11" fmla="*/ 27 h 44"/>
                <a:gd name="T12" fmla="*/ 29 w 51"/>
                <a:gd name="T13" fmla="*/ 44 h 44"/>
                <a:gd name="T14" fmla="*/ 51 w 51"/>
                <a:gd name="T15" fmla="*/ 22 h 44"/>
                <a:gd name="T16" fmla="*/ 29 w 51"/>
                <a:gd name="T17" fmla="*/ 0 h 44"/>
                <a:gd name="T18" fmla="*/ 29 w 51"/>
                <a:gd name="T19" fmla="*/ 33 h 44"/>
                <a:gd name="T20" fmla="*/ 17 w 51"/>
                <a:gd name="T21" fmla="*/ 22 h 44"/>
                <a:gd name="T22" fmla="*/ 29 w 51"/>
                <a:gd name="T23" fmla="*/ 11 h 44"/>
                <a:gd name="T24" fmla="*/ 40 w 51"/>
                <a:gd name="T25" fmla="*/ 22 h 44"/>
                <a:gd name="T26" fmla="*/ 29 w 51"/>
                <a:gd name="T2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4">
                  <a:moveTo>
                    <a:pt x="29" y="0"/>
                  </a:moveTo>
                  <a:cubicBezTo>
                    <a:pt x="18" y="0"/>
                    <a:pt x="10" y="7"/>
                    <a:pt x="7" y="17"/>
                  </a:cubicBezTo>
                  <a:cubicBezTo>
                    <a:pt x="0" y="17"/>
                    <a:pt x="0" y="17"/>
                    <a:pt x="0" y="17"/>
                  </a:cubicBezTo>
                  <a:cubicBezTo>
                    <a:pt x="0" y="19"/>
                    <a:pt x="0" y="20"/>
                    <a:pt x="0" y="22"/>
                  </a:cubicBezTo>
                  <a:cubicBezTo>
                    <a:pt x="0" y="24"/>
                    <a:pt x="0" y="26"/>
                    <a:pt x="0" y="27"/>
                  </a:cubicBezTo>
                  <a:cubicBezTo>
                    <a:pt x="7" y="27"/>
                    <a:pt x="7" y="27"/>
                    <a:pt x="7" y="27"/>
                  </a:cubicBezTo>
                  <a:cubicBezTo>
                    <a:pt x="10" y="37"/>
                    <a:pt x="18" y="44"/>
                    <a:pt x="29" y="44"/>
                  </a:cubicBezTo>
                  <a:cubicBezTo>
                    <a:pt x="41" y="44"/>
                    <a:pt x="51" y="34"/>
                    <a:pt x="51" y="22"/>
                  </a:cubicBezTo>
                  <a:cubicBezTo>
                    <a:pt x="51" y="10"/>
                    <a:pt x="41" y="0"/>
                    <a:pt x="29" y="0"/>
                  </a:cubicBezTo>
                  <a:close/>
                  <a:moveTo>
                    <a:pt x="29" y="33"/>
                  </a:moveTo>
                  <a:cubicBezTo>
                    <a:pt x="22" y="33"/>
                    <a:pt x="17" y="28"/>
                    <a:pt x="17" y="22"/>
                  </a:cubicBezTo>
                  <a:cubicBezTo>
                    <a:pt x="17" y="16"/>
                    <a:pt x="22" y="11"/>
                    <a:pt x="29" y="11"/>
                  </a:cubicBezTo>
                  <a:cubicBezTo>
                    <a:pt x="35" y="11"/>
                    <a:pt x="40" y="16"/>
                    <a:pt x="40" y="22"/>
                  </a:cubicBezTo>
                  <a:cubicBezTo>
                    <a:pt x="40" y="28"/>
                    <a:pt x="35" y="33"/>
                    <a:pt x="29" y="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22"/>
            <p:cNvSpPr>
              <a:spLocks noEditPoints="1"/>
            </p:cNvSpPr>
            <p:nvPr/>
          </p:nvSpPr>
          <p:spPr bwMode="auto">
            <a:xfrm>
              <a:off x="9537700" y="3802063"/>
              <a:ext cx="182562" cy="182563"/>
            </a:xfrm>
            <a:custGeom>
              <a:avLst/>
              <a:gdLst>
                <a:gd name="T0" fmla="*/ 0 w 48"/>
                <a:gd name="T1" fmla="*/ 8 h 48"/>
                <a:gd name="T2" fmla="*/ 5 w 48"/>
                <a:gd name="T3" fmla="*/ 13 h 48"/>
                <a:gd name="T4" fmla="*/ 9 w 48"/>
                <a:gd name="T5" fmla="*/ 40 h 48"/>
                <a:gd name="T6" fmla="*/ 39 w 48"/>
                <a:gd name="T7" fmla="*/ 40 h 48"/>
                <a:gd name="T8" fmla="*/ 39 w 48"/>
                <a:gd name="T9" fmla="*/ 9 h 48"/>
                <a:gd name="T10" fmla="*/ 13 w 48"/>
                <a:gd name="T11" fmla="*/ 6 h 48"/>
                <a:gd name="T12" fmla="*/ 7 w 48"/>
                <a:gd name="T13" fmla="*/ 0 h 48"/>
                <a:gd name="T14" fmla="*/ 0 w 48"/>
                <a:gd name="T15" fmla="*/ 8 h 48"/>
                <a:gd name="T16" fmla="*/ 16 w 48"/>
                <a:gd name="T17" fmla="*/ 16 h 48"/>
                <a:gd name="T18" fmla="*/ 32 w 48"/>
                <a:gd name="T19" fmla="*/ 16 h 48"/>
                <a:gd name="T20" fmla="*/ 32 w 48"/>
                <a:gd name="T21" fmla="*/ 32 h 48"/>
                <a:gd name="T22" fmla="*/ 16 w 48"/>
                <a:gd name="T23" fmla="*/ 32 h 48"/>
                <a:gd name="T24" fmla="*/ 16 w 48"/>
                <a:gd name="T25"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8">
                  <a:moveTo>
                    <a:pt x="0" y="8"/>
                  </a:moveTo>
                  <a:cubicBezTo>
                    <a:pt x="5" y="13"/>
                    <a:pt x="5" y="13"/>
                    <a:pt x="5" y="13"/>
                  </a:cubicBezTo>
                  <a:cubicBezTo>
                    <a:pt x="0" y="21"/>
                    <a:pt x="1" y="32"/>
                    <a:pt x="9" y="40"/>
                  </a:cubicBezTo>
                  <a:cubicBezTo>
                    <a:pt x="17" y="48"/>
                    <a:pt x="31" y="48"/>
                    <a:pt x="39" y="40"/>
                  </a:cubicBezTo>
                  <a:cubicBezTo>
                    <a:pt x="48" y="31"/>
                    <a:pt x="48" y="17"/>
                    <a:pt x="39" y="9"/>
                  </a:cubicBezTo>
                  <a:cubicBezTo>
                    <a:pt x="32" y="1"/>
                    <a:pt x="21" y="0"/>
                    <a:pt x="13" y="6"/>
                  </a:cubicBezTo>
                  <a:cubicBezTo>
                    <a:pt x="7" y="0"/>
                    <a:pt x="7" y="0"/>
                    <a:pt x="7" y="0"/>
                  </a:cubicBezTo>
                  <a:cubicBezTo>
                    <a:pt x="5" y="3"/>
                    <a:pt x="3" y="5"/>
                    <a:pt x="0" y="8"/>
                  </a:cubicBezTo>
                  <a:close/>
                  <a:moveTo>
                    <a:pt x="16" y="16"/>
                  </a:moveTo>
                  <a:cubicBezTo>
                    <a:pt x="20" y="12"/>
                    <a:pt x="28" y="12"/>
                    <a:pt x="32" y="16"/>
                  </a:cubicBezTo>
                  <a:cubicBezTo>
                    <a:pt x="36" y="21"/>
                    <a:pt x="36" y="28"/>
                    <a:pt x="32" y="32"/>
                  </a:cubicBezTo>
                  <a:cubicBezTo>
                    <a:pt x="28" y="37"/>
                    <a:pt x="20" y="37"/>
                    <a:pt x="16" y="32"/>
                  </a:cubicBezTo>
                  <a:cubicBezTo>
                    <a:pt x="12" y="28"/>
                    <a:pt x="12" y="21"/>
                    <a:pt x="16"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23"/>
            <p:cNvSpPr>
              <a:spLocks noEditPoints="1"/>
            </p:cNvSpPr>
            <p:nvPr/>
          </p:nvSpPr>
          <p:spPr bwMode="auto">
            <a:xfrm>
              <a:off x="8866188" y="3529013"/>
              <a:ext cx="193675" cy="166688"/>
            </a:xfrm>
            <a:custGeom>
              <a:avLst/>
              <a:gdLst>
                <a:gd name="T0" fmla="*/ 51 w 51"/>
                <a:gd name="T1" fmla="*/ 17 h 44"/>
                <a:gd name="T2" fmla="*/ 43 w 51"/>
                <a:gd name="T3" fmla="*/ 17 h 44"/>
                <a:gd name="T4" fmla="*/ 22 w 51"/>
                <a:gd name="T5" fmla="*/ 0 h 44"/>
                <a:gd name="T6" fmla="*/ 0 w 51"/>
                <a:gd name="T7" fmla="*/ 22 h 44"/>
                <a:gd name="T8" fmla="*/ 22 w 51"/>
                <a:gd name="T9" fmla="*/ 44 h 44"/>
                <a:gd name="T10" fmla="*/ 43 w 51"/>
                <a:gd name="T11" fmla="*/ 27 h 44"/>
                <a:gd name="T12" fmla="*/ 51 w 51"/>
                <a:gd name="T13" fmla="*/ 27 h 44"/>
                <a:gd name="T14" fmla="*/ 50 w 51"/>
                <a:gd name="T15" fmla="*/ 22 h 44"/>
                <a:gd name="T16" fmla="*/ 51 w 51"/>
                <a:gd name="T17" fmla="*/ 17 h 44"/>
                <a:gd name="T18" fmla="*/ 22 w 51"/>
                <a:gd name="T19" fmla="*/ 33 h 44"/>
                <a:gd name="T20" fmla="*/ 11 w 51"/>
                <a:gd name="T21" fmla="*/ 22 h 44"/>
                <a:gd name="T22" fmla="*/ 22 w 51"/>
                <a:gd name="T23" fmla="*/ 11 h 44"/>
                <a:gd name="T24" fmla="*/ 33 w 51"/>
                <a:gd name="T25" fmla="*/ 22 h 44"/>
                <a:gd name="T26" fmla="*/ 22 w 51"/>
                <a:gd name="T2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4">
                  <a:moveTo>
                    <a:pt x="51" y="17"/>
                  </a:moveTo>
                  <a:cubicBezTo>
                    <a:pt x="43" y="17"/>
                    <a:pt x="43" y="17"/>
                    <a:pt x="43" y="17"/>
                  </a:cubicBezTo>
                  <a:cubicBezTo>
                    <a:pt x="41" y="7"/>
                    <a:pt x="32" y="0"/>
                    <a:pt x="22" y="0"/>
                  </a:cubicBezTo>
                  <a:cubicBezTo>
                    <a:pt x="10" y="0"/>
                    <a:pt x="0" y="10"/>
                    <a:pt x="0" y="22"/>
                  </a:cubicBezTo>
                  <a:cubicBezTo>
                    <a:pt x="0" y="34"/>
                    <a:pt x="10" y="44"/>
                    <a:pt x="22" y="44"/>
                  </a:cubicBezTo>
                  <a:cubicBezTo>
                    <a:pt x="32" y="44"/>
                    <a:pt x="41" y="37"/>
                    <a:pt x="43" y="27"/>
                  </a:cubicBezTo>
                  <a:cubicBezTo>
                    <a:pt x="51" y="27"/>
                    <a:pt x="51" y="27"/>
                    <a:pt x="51" y="27"/>
                  </a:cubicBezTo>
                  <a:cubicBezTo>
                    <a:pt x="51" y="26"/>
                    <a:pt x="50" y="24"/>
                    <a:pt x="50" y="22"/>
                  </a:cubicBezTo>
                  <a:cubicBezTo>
                    <a:pt x="50" y="20"/>
                    <a:pt x="51" y="19"/>
                    <a:pt x="51" y="17"/>
                  </a:cubicBezTo>
                  <a:close/>
                  <a:moveTo>
                    <a:pt x="22" y="33"/>
                  </a:moveTo>
                  <a:cubicBezTo>
                    <a:pt x="16" y="33"/>
                    <a:pt x="11" y="28"/>
                    <a:pt x="11" y="22"/>
                  </a:cubicBezTo>
                  <a:cubicBezTo>
                    <a:pt x="11" y="16"/>
                    <a:pt x="16" y="11"/>
                    <a:pt x="22" y="11"/>
                  </a:cubicBezTo>
                  <a:cubicBezTo>
                    <a:pt x="28" y="11"/>
                    <a:pt x="33" y="16"/>
                    <a:pt x="33" y="22"/>
                  </a:cubicBezTo>
                  <a:cubicBezTo>
                    <a:pt x="33" y="28"/>
                    <a:pt x="28" y="33"/>
                    <a:pt x="22" y="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24"/>
            <p:cNvSpPr>
              <a:spLocks noEditPoints="1"/>
            </p:cNvSpPr>
            <p:nvPr/>
          </p:nvSpPr>
          <p:spPr bwMode="auto">
            <a:xfrm>
              <a:off x="9537700" y="3241676"/>
              <a:ext cx="182562" cy="180975"/>
            </a:xfrm>
            <a:custGeom>
              <a:avLst/>
              <a:gdLst>
                <a:gd name="T0" fmla="*/ 7 w 48"/>
                <a:gd name="T1" fmla="*/ 48 h 48"/>
                <a:gd name="T2" fmla="*/ 13 w 48"/>
                <a:gd name="T3" fmla="*/ 43 h 48"/>
                <a:gd name="T4" fmla="*/ 39 w 48"/>
                <a:gd name="T5" fmla="*/ 39 h 48"/>
                <a:gd name="T6" fmla="*/ 39 w 48"/>
                <a:gd name="T7" fmla="*/ 8 h 48"/>
                <a:gd name="T8" fmla="*/ 9 w 48"/>
                <a:gd name="T9" fmla="*/ 8 h 48"/>
                <a:gd name="T10" fmla="*/ 5 w 48"/>
                <a:gd name="T11" fmla="*/ 35 h 48"/>
                <a:gd name="T12" fmla="*/ 0 w 48"/>
                <a:gd name="T13" fmla="*/ 41 h 48"/>
                <a:gd name="T14" fmla="*/ 7 w 48"/>
                <a:gd name="T15" fmla="*/ 48 h 48"/>
                <a:gd name="T16" fmla="*/ 16 w 48"/>
                <a:gd name="T17" fmla="*/ 16 h 48"/>
                <a:gd name="T18" fmla="*/ 32 w 48"/>
                <a:gd name="T19" fmla="*/ 16 h 48"/>
                <a:gd name="T20" fmla="*/ 32 w 48"/>
                <a:gd name="T21" fmla="*/ 32 h 48"/>
                <a:gd name="T22" fmla="*/ 16 w 48"/>
                <a:gd name="T23" fmla="*/ 32 h 48"/>
                <a:gd name="T24" fmla="*/ 16 w 48"/>
                <a:gd name="T25"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8">
                  <a:moveTo>
                    <a:pt x="7" y="48"/>
                  </a:moveTo>
                  <a:cubicBezTo>
                    <a:pt x="13" y="43"/>
                    <a:pt x="13" y="43"/>
                    <a:pt x="13" y="43"/>
                  </a:cubicBezTo>
                  <a:cubicBezTo>
                    <a:pt x="21" y="48"/>
                    <a:pt x="32" y="47"/>
                    <a:pt x="39" y="39"/>
                  </a:cubicBezTo>
                  <a:cubicBezTo>
                    <a:pt x="48" y="31"/>
                    <a:pt x="48" y="17"/>
                    <a:pt x="39" y="8"/>
                  </a:cubicBezTo>
                  <a:cubicBezTo>
                    <a:pt x="31" y="0"/>
                    <a:pt x="17" y="0"/>
                    <a:pt x="9" y="8"/>
                  </a:cubicBezTo>
                  <a:cubicBezTo>
                    <a:pt x="1" y="16"/>
                    <a:pt x="0" y="27"/>
                    <a:pt x="5" y="35"/>
                  </a:cubicBezTo>
                  <a:cubicBezTo>
                    <a:pt x="0" y="41"/>
                    <a:pt x="0" y="41"/>
                    <a:pt x="0" y="41"/>
                  </a:cubicBezTo>
                  <a:cubicBezTo>
                    <a:pt x="3" y="43"/>
                    <a:pt x="5" y="45"/>
                    <a:pt x="7" y="48"/>
                  </a:cubicBezTo>
                  <a:close/>
                  <a:moveTo>
                    <a:pt x="16" y="16"/>
                  </a:moveTo>
                  <a:cubicBezTo>
                    <a:pt x="20" y="12"/>
                    <a:pt x="28" y="12"/>
                    <a:pt x="32" y="16"/>
                  </a:cubicBezTo>
                  <a:cubicBezTo>
                    <a:pt x="36" y="20"/>
                    <a:pt x="36" y="28"/>
                    <a:pt x="32" y="32"/>
                  </a:cubicBezTo>
                  <a:cubicBezTo>
                    <a:pt x="28" y="36"/>
                    <a:pt x="20" y="36"/>
                    <a:pt x="16" y="32"/>
                  </a:cubicBezTo>
                  <a:cubicBezTo>
                    <a:pt x="12" y="28"/>
                    <a:pt x="12" y="20"/>
                    <a:pt x="16" y="1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25"/>
            <p:cNvSpPr>
              <a:spLocks noEditPoints="1"/>
            </p:cNvSpPr>
            <p:nvPr/>
          </p:nvSpPr>
          <p:spPr bwMode="auto">
            <a:xfrm>
              <a:off x="8977313" y="3802063"/>
              <a:ext cx="180975" cy="182563"/>
            </a:xfrm>
            <a:custGeom>
              <a:avLst/>
              <a:gdLst>
                <a:gd name="T0" fmla="*/ 40 w 48"/>
                <a:gd name="T1" fmla="*/ 0 h 48"/>
                <a:gd name="T2" fmla="*/ 35 w 48"/>
                <a:gd name="T3" fmla="*/ 6 h 48"/>
                <a:gd name="T4" fmla="*/ 8 w 48"/>
                <a:gd name="T5" fmla="*/ 9 h 48"/>
                <a:gd name="T6" fmla="*/ 8 w 48"/>
                <a:gd name="T7" fmla="*/ 40 h 48"/>
                <a:gd name="T8" fmla="*/ 39 w 48"/>
                <a:gd name="T9" fmla="*/ 40 h 48"/>
                <a:gd name="T10" fmla="*/ 42 w 48"/>
                <a:gd name="T11" fmla="*/ 13 h 48"/>
                <a:gd name="T12" fmla="*/ 48 w 48"/>
                <a:gd name="T13" fmla="*/ 8 h 48"/>
                <a:gd name="T14" fmla="*/ 40 w 48"/>
                <a:gd name="T15" fmla="*/ 0 h 48"/>
                <a:gd name="T16" fmla="*/ 32 w 48"/>
                <a:gd name="T17" fmla="*/ 32 h 48"/>
                <a:gd name="T18" fmla="*/ 16 w 48"/>
                <a:gd name="T19" fmla="*/ 32 h 48"/>
                <a:gd name="T20" fmla="*/ 16 w 48"/>
                <a:gd name="T21" fmla="*/ 16 h 48"/>
                <a:gd name="T22" fmla="*/ 32 w 48"/>
                <a:gd name="T23" fmla="*/ 16 h 48"/>
                <a:gd name="T24" fmla="*/ 32 w 48"/>
                <a:gd name="T2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8">
                  <a:moveTo>
                    <a:pt x="40" y="0"/>
                  </a:moveTo>
                  <a:cubicBezTo>
                    <a:pt x="35" y="6"/>
                    <a:pt x="35" y="6"/>
                    <a:pt x="35" y="6"/>
                  </a:cubicBezTo>
                  <a:cubicBezTo>
                    <a:pt x="27" y="0"/>
                    <a:pt x="16" y="2"/>
                    <a:pt x="8" y="9"/>
                  </a:cubicBezTo>
                  <a:cubicBezTo>
                    <a:pt x="0" y="17"/>
                    <a:pt x="0" y="31"/>
                    <a:pt x="8" y="40"/>
                  </a:cubicBezTo>
                  <a:cubicBezTo>
                    <a:pt x="17" y="48"/>
                    <a:pt x="31" y="48"/>
                    <a:pt x="39" y="40"/>
                  </a:cubicBezTo>
                  <a:cubicBezTo>
                    <a:pt x="46" y="32"/>
                    <a:pt x="48" y="21"/>
                    <a:pt x="42" y="13"/>
                  </a:cubicBezTo>
                  <a:cubicBezTo>
                    <a:pt x="48" y="8"/>
                    <a:pt x="48" y="8"/>
                    <a:pt x="48" y="8"/>
                  </a:cubicBezTo>
                  <a:cubicBezTo>
                    <a:pt x="45" y="5"/>
                    <a:pt x="43" y="3"/>
                    <a:pt x="40" y="0"/>
                  </a:cubicBezTo>
                  <a:close/>
                  <a:moveTo>
                    <a:pt x="32" y="32"/>
                  </a:moveTo>
                  <a:cubicBezTo>
                    <a:pt x="27" y="37"/>
                    <a:pt x="20" y="37"/>
                    <a:pt x="16" y="32"/>
                  </a:cubicBezTo>
                  <a:cubicBezTo>
                    <a:pt x="11" y="28"/>
                    <a:pt x="11" y="21"/>
                    <a:pt x="16" y="16"/>
                  </a:cubicBezTo>
                  <a:cubicBezTo>
                    <a:pt x="20" y="12"/>
                    <a:pt x="27" y="12"/>
                    <a:pt x="32" y="16"/>
                  </a:cubicBezTo>
                  <a:cubicBezTo>
                    <a:pt x="36" y="21"/>
                    <a:pt x="36" y="28"/>
                    <a:pt x="32"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26"/>
            <p:cNvSpPr>
              <a:spLocks noEditPoints="1"/>
            </p:cNvSpPr>
            <p:nvPr/>
          </p:nvSpPr>
          <p:spPr bwMode="auto">
            <a:xfrm>
              <a:off x="8977313" y="3241676"/>
              <a:ext cx="180975" cy="180975"/>
            </a:xfrm>
            <a:custGeom>
              <a:avLst/>
              <a:gdLst>
                <a:gd name="T0" fmla="*/ 48 w 48"/>
                <a:gd name="T1" fmla="*/ 41 h 48"/>
                <a:gd name="T2" fmla="*/ 42 w 48"/>
                <a:gd name="T3" fmla="*/ 35 h 48"/>
                <a:gd name="T4" fmla="*/ 39 w 48"/>
                <a:gd name="T5" fmla="*/ 8 h 48"/>
                <a:gd name="T6" fmla="*/ 8 w 48"/>
                <a:gd name="T7" fmla="*/ 8 h 48"/>
                <a:gd name="T8" fmla="*/ 8 w 48"/>
                <a:gd name="T9" fmla="*/ 39 h 48"/>
                <a:gd name="T10" fmla="*/ 35 w 48"/>
                <a:gd name="T11" fmla="*/ 43 h 48"/>
                <a:gd name="T12" fmla="*/ 40 w 48"/>
                <a:gd name="T13" fmla="*/ 48 h 48"/>
                <a:gd name="T14" fmla="*/ 48 w 48"/>
                <a:gd name="T15" fmla="*/ 41 h 48"/>
                <a:gd name="T16" fmla="*/ 32 w 48"/>
                <a:gd name="T17" fmla="*/ 32 h 48"/>
                <a:gd name="T18" fmla="*/ 16 w 48"/>
                <a:gd name="T19" fmla="*/ 32 h 48"/>
                <a:gd name="T20" fmla="*/ 16 w 48"/>
                <a:gd name="T21" fmla="*/ 16 h 48"/>
                <a:gd name="T22" fmla="*/ 32 w 48"/>
                <a:gd name="T23" fmla="*/ 16 h 48"/>
                <a:gd name="T24" fmla="*/ 32 w 48"/>
                <a:gd name="T2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48">
                  <a:moveTo>
                    <a:pt x="48" y="41"/>
                  </a:moveTo>
                  <a:cubicBezTo>
                    <a:pt x="42" y="35"/>
                    <a:pt x="42" y="35"/>
                    <a:pt x="42" y="35"/>
                  </a:cubicBezTo>
                  <a:cubicBezTo>
                    <a:pt x="48" y="27"/>
                    <a:pt x="46" y="16"/>
                    <a:pt x="39" y="8"/>
                  </a:cubicBezTo>
                  <a:cubicBezTo>
                    <a:pt x="31" y="0"/>
                    <a:pt x="17" y="0"/>
                    <a:pt x="8" y="8"/>
                  </a:cubicBezTo>
                  <a:cubicBezTo>
                    <a:pt x="0" y="17"/>
                    <a:pt x="0" y="31"/>
                    <a:pt x="8" y="39"/>
                  </a:cubicBezTo>
                  <a:cubicBezTo>
                    <a:pt x="16" y="47"/>
                    <a:pt x="27" y="48"/>
                    <a:pt x="35" y="43"/>
                  </a:cubicBezTo>
                  <a:cubicBezTo>
                    <a:pt x="40" y="48"/>
                    <a:pt x="40" y="48"/>
                    <a:pt x="40" y="48"/>
                  </a:cubicBezTo>
                  <a:cubicBezTo>
                    <a:pt x="43" y="45"/>
                    <a:pt x="45" y="43"/>
                    <a:pt x="48" y="41"/>
                  </a:cubicBezTo>
                  <a:close/>
                  <a:moveTo>
                    <a:pt x="32" y="32"/>
                  </a:moveTo>
                  <a:cubicBezTo>
                    <a:pt x="27" y="36"/>
                    <a:pt x="20" y="36"/>
                    <a:pt x="16" y="32"/>
                  </a:cubicBezTo>
                  <a:cubicBezTo>
                    <a:pt x="11" y="28"/>
                    <a:pt x="11" y="20"/>
                    <a:pt x="16" y="16"/>
                  </a:cubicBezTo>
                  <a:cubicBezTo>
                    <a:pt x="20" y="12"/>
                    <a:pt x="27" y="12"/>
                    <a:pt x="32" y="16"/>
                  </a:cubicBezTo>
                  <a:cubicBezTo>
                    <a:pt x="36" y="20"/>
                    <a:pt x="36" y="28"/>
                    <a:pt x="32"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27"/>
            <p:cNvSpPr>
              <a:spLocks noEditPoints="1"/>
            </p:cNvSpPr>
            <p:nvPr/>
          </p:nvSpPr>
          <p:spPr bwMode="auto">
            <a:xfrm>
              <a:off x="9264650" y="3900488"/>
              <a:ext cx="166687" cy="193675"/>
            </a:xfrm>
            <a:custGeom>
              <a:avLst/>
              <a:gdLst>
                <a:gd name="T0" fmla="*/ 17 w 44"/>
                <a:gd name="T1" fmla="*/ 0 h 51"/>
                <a:gd name="T2" fmla="*/ 17 w 44"/>
                <a:gd name="T3" fmla="*/ 8 h 51"/>
                <a:gd name="T4" fmla="*/ 0 w 44"/>
                <a:gd name="T5" fmla="*/ 29 h 51"/>
                <a:gd name="T6" fmla="*/ 22 w 44"/>
                <a:gd name="T7" fmla="*/ 51 h 51"/>
                <a:gd name="T8" fmla="*/ 44 w 44"/>
                <a:gd name="T9" fmla="*/ 29 h 51"/>
                <a:gd name="T10" fmla="*/ 27 w 44"/>
                <a:gd name="T11" fmla="*/ 8 h 51"/>
                <a:gd name="T12" fmla="*/ 27 w 44"/>
                <a:gd name="T13" fmla="*/ 0 h 51"/>
                <a:gd name="T14" fmla="*/ 22 w 44"/>
                <a:gd name="T15" fmla="*/ 0 h 51"/>
                <a:gd name="T16" fmla="*/ 17 w 44"/>
                <a:gd name="T17" fmla="*/ 0 h 51"/>
                <a:gd name="T18" fmla="*/ 33 w 44"/>
                <a:gd name="T19" fmla="*/ 29 h 51"/>
                <a:gd name="T20" fmla="*/ 22 w 44"/>
                <a:gd name="T21" fmla="*/ 40 h 51"/>
                <a:gd name="T22" fmla="*/ 11 w 44"/>
                <a:gd name="T23" fmla="*/ 29 h 51"/>
                <a:gd name="T24" fmla="*/ 22 w 44"/>
                <a:gd name="T25" fmla="*/ 18 h 51"/>
                <a:gd name="T26" fmla="*/ 33 w 44"/>
                <a:gd name="T27"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51">
                  <a:moveTo>
                    <a:pt x="17" y="0"/>
                  </a:moveTo>
                  <a:cubicBezTo>
                    <a:pt x="17" y="8"/>
                    <a:pt x="17" y="8"/>
                    <a:pt x="17" y="8"/>
                  </a:cubicBezTo>
                  <a:cubicBezTo>
                    <a:pt x="7" y="10"/>
                    <a:pt x="0" y="19"/>
                    <a:pt x="0" y="29"/>
                  </a:cubicBezTo>
                  <a:cubicBezTo>
                    <a:pt x="0" y="41"/>
                    <a:pt x="10" y="51"/>
                    <a:pt x="22" y="51"/>
                  </a:cubicBezTo>
                  <a:cubicBezTo>
                    <a:pt x="34" y="51"/>
                    <a:pt x="44" y="41"/>
                    <a:pt x="44" y="29"/>
                  </a:cubicBezTo>
                  <a:cubicBezTo>
                    <a:pt x="44" y="19"/>
                    <a:pt x="37" y="10"/>
                    <a:pt x="27" y="8"/>
                  </a:cubicBezTo>
                  <a:cubicBezTo>
                    <a:pt x="27" y="0"/>
                    <a:pt x="27" y="0"/>
                    <a:pt x="27" y="0"/>
                  </a:cubicBezTo>
                  <a:cubicBezTo>
                    <a:pt x="25" y="0"/>
                    <a:pt x="24" y="0"/>
                    <a:pt x="22" y="0"/>
                  </a:cubicBezTo>
                  <a:cubicBezTo>
                    <a:pt x="20" y="0"/>
                    <a:pt x="18" y="0"/>
                    <a:pt x="17" y="0"/>
                  </a:cubicBezTo>
                  <a:close/>
                  <a:moveTo>
                    <a:pt x="33" y="29"/>
                  </a:moveTo>
                  <a:cubicBezTo>
                    <a:pt x="33" y="35"/>
                    <a:pt x="28" y="40"/>
                    <a:pt x="22" y="40"/>
                  </a:cubicBezTo>
                  <a:cubicBezTo>
                    <a:pt x="16" y="40"/>
                    <a:pt x="11" y="35"/>
                    <a:pt x="11" y="29"/>
                  </a:cubicBezTo>
                  <a:cubicBezTo>
                    <a:pt x="11" y="23"/>
                    <a:pt x="16" y="18"/>
                    <a:pt x="22" y="18"/>
                  </a:cubicBezTo>
                  <a:cubicBezTo>
                    <a:pt x="28" y="18"/>
                    <a:pt x="33" y="23"/>
                    <a:pt x="33"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28"/>
            <p:cNvSpPr>
              <a:spLocks noEditPoints="1"/>
            </p:cNvSpPr>
            <p:nvPr/>
          </p:nvSpPr>
          <p:spPr bwMode="auto">
            <a:xfrm>
              <a:off x="9264650" y="3130551"/>
              <a:ext cx="166687" cy="193675"/>
            </a:xfrm>
            <a:custGeom>
              <a:avLst/>
              <a:gdLst>
                <a:gd name="T0" fmla="*/ 27 w 44"/>
                <a:gd name="T1" fmla="*/ 51 h 51"/>
                <a:gd name="T2" fmla="*/ 27 w 44"/>
                <a:gd name="T3" fmla="*/ 43 h 51"/>
                <a:gd name="T4" fmla="*/ 44 w 44"/>
                <a:gd name="T5" fmla="*/ 22 h 51"/>
                <a:gd name="T6" fmla="*/ 22 w 44"/>
                <a:gd name="T7" fmla="*/ 0 h 51"/>
                <a:gd name="T8" fmla="*/ 0 w 44"/>
                <a:gd name="T9" fmla="*/ 22 h 51"/>
                <a:gd name="T10" fmla="*/ 17 w 44"/>
                <a:gd name="T11" fmla="*/ 43 h 51"/>
                <a:gd name="T12" fmla="*/ 17 w 44"/>
                <a:gd name="T13" fmla="*/ 51 h 51"/>
                <a:gd name="T14" fmla="*/ 22 w 44"/>
                <a:gd name="T15" fmla="*/ 51 h 51"/>
                <a:gd name="T16" fmla="*/ 27 w 44"/>
                <a:gd name="T17" fmla="*/ 51 h 51"/>
                <a:gd name="T18" fmla="*/ 11 w 44"/>
                <a:gd name="T19" fmla="*/ 22 h 51"/>
                <a:gd name="T20" fmla="*/ 22 w 44"/>
                <a:gd name="T21" fmla="*/ 11 h 51"/>
                <a:gd name="T22" fmla="*/ 33 w 44"/>
                <a:gd name="T23" fmla="*/ 22 h 51"/>
                <a:gd name="T24" fmla="*/ 22 w 44"/>
                <a:gd name="T25" fmla="*/ 34 h 51"/>
                <a:gd name="T26" fmla="*/ 11 w 44"/>
                <a:gd name="T27" fmla="*/ 2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51">
                  <a:moveTo>
                    <a:pt x="27" y="51"/>
                  </a:moveTo>
                  <a:cubicBezTo>
                    <a:pt x="27" y="43"/>
                    <a:pt x="27" y="43"/>
                    <a:pt x="27" y="43"/>
                  </a:cubicBezTo>
                  <a:cubicBezTo>
                    <a:pt x="37" y="41"/>
                    <a:pt x="44" y="33"/>
                    <a:pt x="44" y="22"/>
                  </a:cubicBezTo>
                  <a:cubicBezTo>
                    <a:pt x="44" y="10"/>
                    <a:pt x="34" y="0"/>
                    <a:pt x="22" y="0"/>
                  </a:cubicBezTo>
                  <a:cubicBezTo>
                    <a:pt x="10" y="0"/>
                    <a:pt x="0" y="10"/>
                    <a:pt x="0" y="22"/>
                  </a:cubicBezTo>
                  <a:cubicBezTo>
                    <a:pt x="0" y="33"/>
                    <a:pt x="7" y="41"/>
                    <a:pt x="17" y="43"/>
                  </a:cubicBezTo>
                  <a:cubicBezTo>
                    <a:pt x="17" y="51"/>
                    <a:pt x="17" y="51"/>
                    <a:pt x="17" y="51"/>
                  </a:cubicBezTo>
                  <a:cubicBezTo>
                    <a:pt x="18" y="51"/>
                    <a:pt x="20" y="51"/>
                    <a:pt x="22" y="51"/>
                  </a:cubicBezTo>
                  <a:cubicBezTo>
                    <a:pt x="24" y="51"/>
                    <a:pt x="25" y="51"/>
                    <a:pt x="27" y="51"/>
                  </a:cubicBezTo>
                  <a:close/>
                  <a:moveTo>
                    <a:pt x="11" y="22"/>
                  </a:moveTo>
                  <a:cubicBezTo>
                    <a:pt x="11" y="16"/>
                    <a:pt x="16" y="11"/>
                    <a:pt x="22" y="11"/>
                  </a:cubicBezTo>
                  <a:cubicBezTo>
                    <a:pt x="28" y="11"/>
                    <a:pt x="33" y="16"/>
                    <a:pt x="33" y="22"/>
                  </a:cubicBezTo>
                  <a:cubicBezTo>
                    <a:pt x="33" y="28"/>
                    <a:pt x="28" y="34"/>
                    <a:pt x="22" y="34"/>
                  </a:cubicBezTo>
                  <a:cubicBezTo>
                    <a:pt x="16" y="34"/>
                    <a:pt x="11" y="28"/>
                    <a:pt x="11"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29"/>
            <p:cNvSpPr>
              <a:spLocks/>
            </p:cNvSpPr>
            <p:nvPr/>
          </p:nvSpPr>
          <p:spPr bwMode="auto">
            <a:xfrm>
              <a:off x="9204325" y="3608388"/>
              <a:ext cx="287337" cy="201613"/>
            </a:xfrm>
            <a:custGeom>
              <a:avLst/>
              <a:gdLst>
                <a:gd name="T0" fmla="*/ 72 w 76"/>
                <a:gd name="T1" fmla="*/ 39 h 53"/>
                <a:gd name="T2" fmla="*/ 75 w 76"/>
                <a:gd name="T3" fmla="*/ 17 h 53"/>
                <a:gd name="T4" fmla="*/ 55 w 76"/>
                <a:gd name="T5" fmla="*/ 0 h 53"/>
                <a:gd name="T6" fmla="*/ 45 w 76"/>
                <a:gd name="T7" fmla="*/ 0 h 53"/>
                <a:gd name="T8" fmla="*/ 42 w 76"/>
                <a:gd name="T9" fmla="*/ 7 h 53"/>
                <a:gd name="T10" fmla="*/ 45 w 76"/>
                <a:gd name="T11" fmla="*/ 36 h 53"/>
                <a:gd name="T12" fmla="*/ 38 w 76"/>
                <a:gd name="T13" fmla="*/ 47 h 53"/>
                <a:gd name="T14" fmla="*/ 31 w 76"/>
                <a:gd name="T15" fmla="*/ 36 h 53"/>
                <a:gd name="T16" fmla="*/ 35 w 76"/>
                <a:gd name="T17" fmla="*/ 7 h 53"/>
                <a:gd name="T18" fmla="*/ 32 w 76"/>
                <a:gd name="T19" fmla="*/ 0 h 53"/>
                <a:gd name="T20" fmla="*/ 20 w 76"/>
                <a:gd name="T21" fmla="*/ 0 h 53"/>
                <a:gd name="T22" fmla="*/ 20 w 76"/>
                <a:gd name="T23" fmla="*/ 0 h 53"/>
                <a:gd name="T24" fmla="*/ 1 w 76"/>
                <a:gd name="T25" fmla="*/ 18 h 53"/>
                <a:gd name="T26" fmla="*/ 3 w 76"/>
                <a:gd name="T27" fmla="*/ 39 h 53"/>
                <a:gd name="T28" fmla="*/ 38 w 76"/>
                <a:gd name="T29" fmla="*/ 53 h 53"/>
                <a:gd name="T30" fmla="*/ 72 w 76"/>
                <a:gd name="T31"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53">
                  <a:moveTo>
                    <a:pt x="72" y="39"/>
                  </a:moveTo>
                  <a:cubicBezTo>
                    <a:pt x="75" y="17"/>
                    <a:pt x="75" y="17"/>
                    <a:pt x="75" y="17"/>
                  </a:cubicBezTo>
                  <a:cubicBezTo>
                    <a:pt x="76" y="8"/>
                    <a:pt x="66" y="0"/>
                    <a:pt x="55" y="0"/>
                  </a:cubicBezTo>
                  <a:cubicBezTo>
                    <a:pt x="45" y="0"/>
                    <a:pt x="45" y="0"/>
                    <a:pt x="45" y="0"/>
                  </a:cubicBezTo>
                  <a:cubicBezTo>
                    <a:pt x="45" y="1"/>
                    <a:pt x="45" y="5"/>
                    <a:pt x="42" y="7"/>
                  </a:cubicBezTo>
                  <a:cubicBezTo>
                    <a:pt x="42" y="7"/>
                    <a:pt x="47" y="29"/>
                    <a:pt x="45" y="36"/>
                  </a:cubicBezTo>
                  <a:cubicBezTo>
                    <a:pt x="44" y="39"/>
                    <a:pt x="41" y="47"/>
                    <a:pt x="38" y="47"/>
                  </a:cubicBezTo>
                  <a:cubicBezTo>
                    <a:pt x="34" y="47"/>
                    <a:pt x="32" y="39"/>
                    <a:pt x="31" y="36"/>
                  </a:cubicBezTo>
                  <a:cubicBezTo>
                    <a:pt x="29" y="29"/>
                    <a:pt x="35" y="7"/>
                    <a:pt x="35" y="7"/>
                  </a:cubicBezTo>
                  <a:cubicBezTo>
                    <a:pt x="34" y="7"/>
                    <a:pt x="32" y="6"/>
                    <a:pt x="32" y="0"/>
                  </a:cubicBezTo>
                  <a:cubicBezTo>
                    <a:pt x="20" y="0"/>
                    <a:pt x="20" y="0"/>
                    <a:pt x="20" y="0"/>
                  </a:cubicBezTo>
                  <a:cubicBezTo>
                    <a:pt x="20" y="0"/>
                    <a:pt x="20" y="0"/>
                    <a:pt x="20" y="0"/>
                  </a:cubicBezTo>
                  <a:cubicBezTo>
                    <a:pt x="10" y="0"/>
                    <a:pt x="0" y="8"/>
                    <a:pt x="1" y="18"/>
                  </a:cubicBezTo>
                  <a:cubicBezTo>
                    <a:pt x="3" y="39"/>
                    <a:pt x="3" y="39"/>
                    <a:pt x="3" y="39"/>
                  </a:cubicBezTo>
                  <a:cubicBezTo>
                    <a:pt x="12" y="48"/>
                    <a:pt x="25" y="53"/>
                    <a:pt x="38" y="53"/>
                  </a:cubicBezTo>
                  <a:cubicBezTo>
                    <a:pt x="51" y="53"/>
                    <a:pt x="65" y="47"/>
                    <a:pt x="72" y="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Oval 30"/>
            <p:cNvSpPr>
              <a:spLocks noChangeArrowheads="1"/>
            </p:cNvSpPr>
            <p:nvPr/>
          </p:nvSpPr>
          <p:spPr bwMode="auto">
            <a:xfrm>
              <a:off x="9272588" y="3435351"/>
              <a:ext cx="150812" cy="1508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36104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51"/>
                                        </p:tgtEl>
                                        <p:attrNameLst>
                                          <p:attrName>style.visibility</p:attrName>
                                        </p:attrNameLst>
                                      </p:cBhvr>
                                      <p:to>
                                        <p:strVal val="visible"/>
                                      </p:to>
                                    </p:set>
                                    <p:anim calcmode="lin" valueType="num">
                                      <p:cBhvr>
                                        <p:cTn id="38" dur="500" fill="hold"/>
                                        <p:tgtEl>
                                          <p:spTgt spid="51"/>
                                        </p:tgtEl>
                                        <p:attrNameLst>
                                          <p:attrName>ppt_w</p:attrName>
                                        </p:attrNameLst>
                                      </p:cBhvr>
                                      <p:tavLst>
                                        <p:tav tm="0">
                                          <p:val>
                                            <p:fltVal val="0"/>
                                          </p:val>
                                        </p:tav>
                                        <p:tav tm="100000">
                                          <p:val>
                                            <p:strVal val="#ppt_w"/>
                                          </p:val>
                                        </p:tav>
                                      </p:tavLst>
                                    </p:anim>
                                    <p:anim calcmode="lin" valueType="num">
                                      <p:cBhvr>
                                        <p:cTn id="39" dur="500" fill="hold"/>
                                        <p:tgtEl>
                                          <p:spTgt spid="51"/>
                                        </p:tgtEl>
                                        <p:attrNameLst>
                                          <p:attrName>ppt_h</p:attrName>
                                        </p:attrNameLst>
                                      </p:cBhvr>
                                      <p:tavLst>
                                        <p:tav tm="0">
                                          <p:val>
                                            <p:fltVal val="0"/>
                                          </p:val>
                                        </p:tav>
                                        <p:tav tm="100000">
                                          <p:val>
                                            <p:strVal val="#ppt_h"/>
                                          </p:val>
                                        </p:tav>
                                      </p:tavLst>
                                    </p:anim>
                                    <p:animEffect transition="in" filter="fade">
                                      <p:cBhvr>
                                        <p:cTn id="40" dur="500"/>
                                        <p:tgtEl>
                                          <p:spTgt spid="51"/>
                                        </p:tgtEl>
                                      </p:cBhvr>
                                    </p:animEffect>
                                  </p:childTnLst>
                                </p:cTn>
                              </p:par>
                              <p:par>
                                <p:cTn id="41" presetID="53" presetClass="entr" presetSubtype="16"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p:cTn id="43" dur="500" fill="hold"/>
                                        <p:tgtEl>
                                          <p:spTgt spid="48"/>
                                        </p:tgtEl>
                                        <p:attrNameLst>
                                          <p:attrName>ppt_w</p:attrName>
                                        </p:attrNameLst>
                                      </p:cBhvr>
                                      <p:tavLst>
                                        <p:tav tm="0">
                                          <p:val>
                                            <p:fltVal val="0"/>
                                          </p:val>
                                        </p:tav>
                                        <p:tav tm="100000">
                                          <p:val>
                                            <p:strVal val="#ppt_w"/>
                                          </p:val>
                                        </p:tav>
                                      </p:tavLst>
                                    </p:anim>
                                    <p:anim calcmode="lin" valueType="num">
                                      <p:cBhvr>
                                        <p:cTn id="44" dur="500" fill="hold"/>
                                        <p:tgtEl>
                                          <p:spTgt spid="48"/>
                                        </p:tgtEl>
                                        <p:attrNameLst>
                                          <p:attrName>ppt_h</p:attrName>
                                        </p:attrNameLst>
                                      </p:cBhvr>
                                      <p:tavLst>
                                        <p:tav tm="0">
                                          <p:val>
                                            <p:fltVal val="0"/>
                                          </p:val>
                                        </p:tav>
                                        <p:tav tm="100000">
                                          <p:val>
                                            <p:strVal val="#ppt_h"/>
                                          </p:val>
                                        </p:tav>
                                      </p:tavLst>
                                    </p:anim>
                                    <p:animEffect transition="in" filter="fade">
                                      <p:cBhvr>
                                        <p:cTn id="45" dur="500"/>
                                        <p:tgtEl>
                                          <p:spTgt spid="48"/>
                                        </p:tgtEl>
                                      </p:cBhvr>
                                    </p:animEffect>
                                  </p:childTnLst>
                                </p:cTn>
                              </p:par>
                              <p:par>
                                <p:cTn id="46" presetID="53" presetClass="entr" presetSubtype="16"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p:cTn id="48" dur="500" fill="hold"/>
                                        <p:tgtEl>
                                          <p:spTgt spid="44"/>
                                        </p:tgtEl>
                                        <p:attrNameLst>
                                          <p:attrName>ppt_w</p:attrName>
                                        </p:attrNameLst>
                                      </p:cBhvr>
                                      <p:tavLst>
                                        <p:tav tm="0">
                                          <p:val>
                                            <p:fltVal val="0"/>
                                          </p:val>
                                        </p:tav>
                                        <p:tav tm="100000">
                                          <p:val>
                                            <p:strVal val="#ppt_w"/>
                                          </p:val>
                                        </p:tav>
                                      </p:tavLst>
                                    </p:anim>
                                    <p:anim calcmode="lin" valueType="num">
                                      <p:cBhvr>
                                        <p:cTn id="49" dur="500" fill="hold"/>
                                        <p:tgtEl>
                                          <p:spTgt spid="44"/>
                                        </p:tgtEl>
                                        <p:attrNameLst>
                                          <p:attrName>ppt_h</p:attrName>
                                        </p:attrNameLst>
                                      </p:cBhvr>
                                      <p:tavLst>
                                        <p:tav tm="0">
                                          <p:val>
                                            <p:fltVal val="0"/>
                                          </p:val>
                                        </p:tav>
                                        <p:tav tm="100000">
                                          <p:val>
                                            <p:strVal val="#ppt_h"/>
                                          </p:val>
                                        </p:tav>
                                      </p:tavLst>
                                    </p:anim>
                                    <p:animEffect transition="in" filter="fade">
                                      <p:cBhvr>
                                        <p:cTn id="50" dur="500"/>
                                        <p:tgtEl>
                                          <p:spTgt spid="4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500" fill="hold"/>
                                        <p:tgtEl>
                                          <p:spTgt spid="36"/>
                                        </p:tgtEl>
                                        <p:attrNameLst>
                                          <p:attrName>ppt_w</p:attrName>
                                        </p:attrNameLst>
                                      </p:cBhvr>
                                      <p:tavLst>
                                        <p:tav tm="0">
                                          <p:val>
                                            <p:fltVal val="0"/>
                                          </p:val>
                                        </p:tav>
                                        <p:tav tm="100000">
                                          <p:val>
                                            <p:strVal val="#ppt_w"/>
                                          </p:val>
                                        </p:tav>
                                      </p:tavLst>
                                    </p:anim>
                                    <p:anim calcmode="lin" valueType="num">
                                      <p:cBhvr>
                                        <p:cTn id="54" dur="500" fill="hold"/>
                                        <p:tgtEl>
                                          <p:spTgt spid="36"/>
                                        </p:tgtEl>
                                        <p:attrNameLst>
                                          <p:attrName>ppt_h</p:attrName>
                                        </p:attrNameLst>
                                      </p:cBhvr>
                                      <p:tavLst>
                                        <p:tav tm="0">
                                          <p:val>
                                            <p:fltVal val="0"/>
                                          </p:val>
                                        </p:tav>
                                        <p:tav tm="100000">
                                          <p:val>
                                            <p:strVal val="#ppt_h"/>
                                          </p:val>
                                        </p:tav>
                                      </p:tavLst>
                                    </p:anim>
                                    <p:animEffect transition="in" filter="fade">
                                      <p:cBhvr>
                                        <p:cTn id="55" dur="500"/>
                                        <p:tgtEl>
                                          <p:spTgt spid="36"/>
                                        </p:tgtEl>
                                      </p:cBhvr>
                                    </p:animEffect>
                                  </p:childTnLst>
                                </p:cTn>
                              </p:par>
                              <p:par>
                                <p:cTn id="56" presetID="53" presetClass="entr" presetSubtype="16"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p:cTn id="58" dur="500" fill="hold"/>
                                        <p:tgtEl>
                                          <p:spTgt spid="40"/>
                                        </p:tgtEl>
                                        <p:attrNameLst>
                                          <p:attrName>ppt_w</p:attrName>
                                        </p:attrNameLst>
                                      </p:cBhvr>
                                      <p:tavLst>
                                        <p:tav tm="0">
                                          <p:val>
                                            <p:fltVal val="0"/>
                                          </p:val>
                                        </p:tav>
                                        <p:tav tm="100000">
                                          <p:val>
                                            <p:strVal val="#ppt_w"/>
                                          </p:val>
                                        </p:tav>
                                      </p:tavLst>
                                    </p:anim>
                                    <p:anim calcmode="lin" valueType="num">
                                      <p:cBhvr>
                                        <p:cTn id="59" dur="500" fill="hold"/>
                                        <p:tgtEl>
                                          <p:spTgt spid="40"/>
                                        </p:tgtEl>
                                        <p:attrNameLst>
                                          <p:attrName>ppt_h</p:attrName>
                                        </p:attrNameLst>
                                      </p:cBhvr>
                                      <p:tavLst>
                                        <p:tav tm="0">
                                          <p:val>
                                            <p:fltVal val="0"/>
                                          </p:val>
                                        </p:tav>
                                        <p:tav tm="100000">
                                          <p:val>
                                            <p:strVal val="#ppt_h"/>
                                          </p:val>
                                        </p:tav>
                                      </p:tavLst>
                                    </p:anim>
                                    <p:animEffect transition="in" filter="fade">
                                      <p:cBhvr>
                                        <p:cTn id="60" dur="500"/>
                                        <p:tgtEl>
                                          <p:spTgt spid="40"/>
                                        </p:tgtEl>
                                      </p:cBhvr>
                                    </p:animEffect>
                                  </p:childTnLst>
                                </p:cTn>
                              </p:par>
                              <p:par>
                                <p:cTn id="61" presetID="53" presetClass="entr" presetSubtype="16"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Effect transition="in" filter="fade">
                                      <p:cBhvr>
                                        <p:cTn id="65" dur="500"/>
                                        <p:tgtEl>
                                          <p:spTgt spid="37"/>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268014"/>
            <a:ext cx="3932237" cy="930166"/>
          </a:xfrm>
        </p:spPr>
        <p:txBody>
          <a:bodyPr>
            <a:normAutofit fontScale="90000"/>
          </a:bodyPr>
          <a:lstStyle/>
          <a:p>
            <a:r>
              <a:rPr lang="es-PE" b="1" dirty="0"/>
              <a:t>Rendición de cuentas y tolerabilidad</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5065" r="15065"/>
          <a:stretch>
            <a:fillRect/>
          </a:stretch>
        </p:blipFill>
        <p:spPr>
          <a:xfrm>
            <a:off x="5818188" y="939800"/>
            <a:ext cx="6148387" cy="5303838"/>
          </a:xfrm>
        </p:spPr>
      </p:pic>
      <p:sp>
        <p:nvSpPr>
          <p:cNvPr id="4" name="Text Placeholder 3"/>
          <p:cNvSpPr>
            <a:spLocks noGrp="1"/>
          </p:cNvSpPr>
          <p:nvPr>
            <p:ph type="body" sz="half" idx="2"/>
          </p:nvPr>
        </p:nvSpPr>
        <p:spPr>
          <a:xfrm>
            <a:off x="839787" y="1518443"/>
            <a:ext cx="4378599" cy="4724702"/>
          </a:xfrm>
        </p:spPr>
        <p:txBody>
          <a:bodyPr>
            <a:noAutofit/>
          </a:bodyPr>
          <a:lstStyle/>
          <a:p>
            <a:pPr marL="285750" indent="-285750" algn="just">
              <a:buFont typeface="Arial" panose="020B0604020202020204" pitchFamily="34" charset="0"/>
              <a:buChar char="•"/>
            </a:pPr>
            <a:r>
              <a:rPr lang="es-PE" sz="2200" dirty="0">
                <a:latin typeface="+mj-lt"/>
              </a:rPr>
              <a:t>Deberán </a:t>
            </a:r>
            <a:r>
              <a:rPr lang="es-PE" sz="2200" b="1" dirty="0">
                <a:solidFill>
                  <a:srgbClr val="C00000"/>
                </a:solidFill>
                <a:latin typeface="+mj-lt"/>
              </a:rPr>
              <a:t>definirse claramente </a:t>
            </a:r>
            <a:r>
              <a:rPr lang="es-PE" sz="2200" dirty="0">
                <a:latin typeface="+mj-lt"/>
              </a:rPr>
              <a:t>las rendiciones de cuenta y responsabilidades de todo el personal, la administración y el personal involucrados en las tareas relacionadas con la seguridad operacional que respaldan la entrega de productos y operaciones </a:t>
            </a:r>
            <a:r>
              <a:rPr lang="es-PE" sz="2200" dirty="0" smtClean="0">
                <a:latin typeface="+mj-lt"/>
              </a:rPr>
              <a:t>seguros.</a:t>
            </a:r>
          </a:p>
          <a:p>
            <a:pPr marL="285750" indent="-285750" algn="just">
              <a:buFont typeface="Arial" panose="020B0604020202020204" pitchFamily="34" charset="0"/>
              <a:buChar char="•"/>
            </a:pPr>
            <a:r>
              <a:rPr lang="es-PE" sz="2200" dirty="0">
                <a:latin typeface="+mj-lt"/>
              </a:rPr>
              <a:t>La gestión de la seguridad operacional </a:t>
            </a:r>
            <a:r>
              <a:rPr lang="es-PE" sz="2200" b="1" dirty="0">
                <a:solidFill>
                  <a:srgbClr val="C00000"/>
                </a:solidFill>
                <a:latin typeface="+mj-lt"/>
              </a:rPr>
              <a:t>es una función central</a:t>
            </a:r>
            <a:r>
              <a:rPr lang="es-PE" sz="2200" dirty="0">
                <a:latin typeface="+mj-lt"/>
              </a:rPr>
              <a:t>, como tal, todos los altos directivos tienen un grado de participación en la operación del </a:t>
            </a:r>
            <a:r>
              <a:rPr lang="es-PE" sz="2200" dirty="0" smtClean="0">
                <a:latin typeface="+mj-lt"/>
              </a:rPr>
              <a:t>SMS.</a:t>
            </a:r>
            <a:endParaRPr lang="es-PE" sz="2200" dirty="0">
              <a:latin typeface="+mj-lt"/>
            </a:endParaRPr>
          </a:p>
        </p:txBody>
      </p:sp>
    </p:spTree>
    <p:extLst>
      <p:ext uri="{BB962C8B-B14F-4D97-AF65-F5344CB8AC3E}">
        <p14:creationId xmlns:p14="http://schemas.microsoft.com/office/powerpoint/2010/main" val="1630372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9" t="10914" r="179" b="22800"/>
          <a:stretch/>
        </p:blipFill>
        <p:spPr>
          <a:xfrm>
            <a:off x="0" y="0"/>
            <a:ext cx="8812213" cy="6858000"/>
          </a:xfrm>
        </p:spPr>
      </p:pic>
      <p:sp>
        <p:nvSpPr>
          <p:cNvPr id="7" name="Text Placeholder 9"/>
          <p:cNvSpPr txBox="1">
            <a:spLocks/>
          </p:cNvSpPr>
          <p:nvPr/>
        </p:nvSpPr>
        <p:spPr>
          <a:xfrm>
            <a:off x="5059681" y="4312920"/>
            <a:ext cx="713232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i="1" dirty="0">
                <a:solidFill>
                  <a:srgbClr val="FFFFFF"/>
                </a:solidFill>
                <a:latin typeface="Georgia"/>
                <a:cs typeface="Georgia"/>
              </a:rPr>
              <a:t>Todas las rendiciones de cuentas, responsabilidades y autoridades definidas deben indicarse en la documentación de SMS del proveedor de servicios y deben comunicarse a toda la </a:t>
            </a:r>
            <a:r>
              <a:rPr lang="es-PE" i="1" dirty="0" smtClean="0">
                <a:solidFill>
                  <a:srgbClr val="FFFFFF"/>
                </a:solidFill>
                <a:latin typeface="Georgia"/>
                <a:cs typeface="Georgia"/>
              </a:rPr>
              <a:t>organización.</a:t>
            </a:r>
            <a:endParaRPr lang="es-PE" i="1" dirty="0">
              <a:solidFill>
                <a:srgbClr val="FFFFFF"/>
              </a:solidFill>
              <a:latin typeface="Georgia"/>
              <a:cs typeface="Georgia"/>
            </a:endParaRPr>
          </a:p>
        </p:txBody>
      </p:sp>
    </p:spTree>
    <p:extLst>
      <p:ext uri="{BB962C8B-B14F-4D97-AF65-F5344CB8AC3E}">
        <p14:creationId xmlns:p14="http://schemas.microsoft.com/office/powerpoint/2010/main" val="369246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268014"/>
            <a:ext cx="3932237" cy="930166"/>
          </a:xfrm>
        </p:spPr>
        <p:txBody>
          <a:bodyPr>
            <a:normAutofit fontScale="90000"/>
          </a:bodyPr>
          <a:lstStyle/>
          <a:p>
            <a:r>
              <a:rPr lang="es-PE" b="1" dirty="0"/>
              <a:t>Rendición de cuentas y tolerabilidad</a:t>
            </a:r>
          </a:p>
        </p:txBody>
      </p:sp>
      <p:sp>
        <p:nvSpPr>
          <p:cNvPr id="4" name="Text Placeholder 3"/>
          <p:cNvSpPr>
            <a:spLocks noGrp="1"/>
          </p:cNvSpPr>
          <p:nvPr>
            <p:ph type="body" sz="half" idx="2"/>
          </p:nvPr>
        </p:nvSpPr>
        <p:spPr>
          <a:xfrm>
            <a:off x="839787" y="1518442"/>
            <a:ext cx="4693910" cy="4961185"/>
          </a:xfrm>
        </p:spPr>
        <p:txBody>
          <a:bodyPr>
            <a:noAutofit/>
          </a:bodyPr>
          <a:lstStyle/>
          <a:p>
            <a:pPr marL="285750" indent="-285750" algn="just">
              <a:buFont typeface="Arial" panose="020B0604020202020204" pitchFamily="34" charset="0"/>
              <a:buChar char="•"/>
            </a:pPr>
            <a:r>
              <a:rPr lang="es-PE" sz="2400" dirty="0">
                <a:latin typeface="+mj-lt"/>
              </a:rPr>
              <a:t>Las líneas de rendición de cuentas de la seguridad operacional a través de toda la organización y cómo se definen dependerá del tipo y la complejidad de la </a:t>
            </a:r>
            <a:r>
              <a:rPr lang="es-PE" sz="2400" dirty="0" smtClean="0">
                <a:latin typeface="+mj-lt"/>
              </a:rPr>
              <a:t>organización.</a:t>
            </a:r>
          </a:p>
          <a:p>
            <a:pPr marL="285750" indent="-285750" algn="just">
              <a:buFont typeface="Arial" panose="020B0604020202020204" pitchFamily="34" charset="0"/>
              <a:buChar char="•"/>
            </a:pPr>
            <a:r>
              <a:rPr lang="es-PE" sz="2400" dirty="0">
                <a:latin typeface="+mj-lt"/>
              </a:rPr>
              <a:t>Por lo general, las rendiciones de cuentas y responsabilidades de seguridad operacional se reflejarán en los organigramas, los documentos que definen las responsabilidades departamentales y las descripciones de </a:t>
            </a:r>
            <a:r>
              <a:rPr lang="es-PE" sz="2400" dirty="0" smtClean="0">
                <a:latin typeface="+mj-lt"/>
              </a:rPr>
              <a:t>puestos.</a:t>
            </a:r>
          </a:p>
          <a:p>
            <a:pPr marL="285750" indent="-285750" algn="just">
              <a:buFont typeface="Arial" panose="020B0604020202020204" pitchFamily="34" charset="0"/>
              <a:buChar char="•"/>
            </a:pPr>
            <a:endParaRPr lang="es-PE" sz="2400" dirty="0">
              <a:latin typeface="+mj-lt"/>
            </a:endParaRPr>
          </a:p>
        </p:txBody>
      </p:sp>
      <p:pic>
        <p:nvPicPr>
          <p:cNvPr id="7" name="Picture Placeholder 6"/>
          <p:cNvPicPr>
            <a:picLocks noGrp="1" noChangeAspect="1"/>
          </p:cNvPicPr>
          <p:nvPr>
            <p:ph type="pic" idx="1"/>
          </p:nvPr>
        </p:nvPicPr>
        <p:blipFill>
          <a:blip r:embed="rId3">
            <a:extLst>
              <a:ext uri="{28A0092B-C50C-407E-A947-70E740481C1C}">
                <a14:useLocalDpi xmlns:a14="http://schemas.microsoft.com/office/drawing/2010/main" val="0"/>
              </a:ext>
            </a:extLst>
          </a:blip>
          <a:srcRect l="7632" r="7632"/>
          <a:stretch>
            <a:fillRect/>
          </a:stretch>
        </p:blipFill>
        <p:spPr>
          <a:xfrm>
            <a:off x="5781675" y="1517650"/>
            <a:ext cx="6172200" cy="4873625"/>
          </a:xfrm>
        </p:spPr>
      </p:pic>
    </p:spTree>
    <p:extLst>
      <p:ext uri="{BB962C8B-B14F-4D97-AF65-F5344CB8AC3E}">
        <p14:creationId xmlns:p14="http://schemas.microsoft.com/office/powerpoint/2010/main" val="3097632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268014"/>
            <a:ext cx="10889758" cy="930166"/>
          </a:xfrm>
        </p:spPr>
        <p:txBody>
          <a:bodyPr>
            <a:normAutofit fontScale="90000"/>
          </a:bodyPr>
          <a:lstStyle/>
          <a:p>
            <a:r>
              <a:rPr lang="es-PE" b="1" dirty="0"/>
              <a:t>Rendición de cuentas y responsabilidades y con respecto a organizaciones externas</a:t>
            </a:r>
          </a:p>
        </p:txBody>
      </p:sp>
      <p:sp>
        <p:nvSpPr>
          <p:cNvPr id="4" name="Text Placeholder 3"/>
          <p:cNvSpPr>
            <a:spLocks noGrp="1"/>
          </p:cNvSpPr>
          <p:nvPr>
            <p:ph type="body" sz="half" idx="2"/>
          </p:nvPr>
        </p:nvSpPr>
        <p:spPr>
          <a:xfrm>
            <a:off x="839787" y="1518442"/>
            <a:ext cx="5088047" cy="4961185"/>
          </a:xfrm>
        </p:spPr>
        <p:txBody>
          <a:bodyPr>
            <a:noAutofit/>
          </a:bodyPr>
          <a:lstStyle/>
          <a:p>
            <a:pPr marL="285750" indent="-285750" algn="just">
              <a:buFont typeface="Arial" panose="020B0604020202020204" pitchFamily="34" charset="0"/>
              <a:buChar char="•"/>
            </a:pPr>
            <a:r>
              <a:rPr lang="es-PE" sz="2400" dirty="0" smtClean="0">
                <a:latin typeface="+mj-lt"/>
              </a:rPr>
              <a:t>Un proveedor de servicios es responsable del rendimiento de seguridad operacional de las organizaciones externas donde hay una interfaz de SMS.</a:t>
            </a:r>
          </a:p>
          <a:p>
            <a:pPr marL="285750" indent="-285750" algn="just">
              <a:buFont typeface="Arial" panose="020B0604020202020204" pitchFamily="34" charset="0"/>
              <a:buChar char="•"/>
            </a:pPr>
            <a:r>
              <a:rPr lang="es-PE" sz="2400" dirty="0" smtClean="0">
                <a:latin typeface="+mj-lt"/>
              </a:rPr>
              <a:t>Sera responsable </a:t>
            </a:r>
            <a:r>
              <a:rPr lang="es-PE" sz="2400" dirty="0">
                <a:latin typeface="+mj-lt"/>
              </a:rPr>
              <a:t>por los productos o servicios proporcionados por organizaciones externas que respaldan sus actividades, incluso si las organizaciones externas no están obligadas a tener un </a:t>
            </a:r>
            <a:r>
              <a:rPr lang="es-PE" sz="2400" dirty="0" smtClean="0">
                <a:latin typeface="+mj-lt"/>
              </a:rPr>
              <a:t>SMS.</a:t>
            </a:r>
            <a:endParaRPr lang="es-PE" sz="2400" dirty="0">
              <a:latin typeface="+mj-lt"/>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5706" r="5706"/>
          <a:stretch>
            <a:fillRect/>
          </a:stretch>
        </p:blipFill>
        <p:spPr>
          <a:xfrm>
            <a:off x="6284913" y="1517650"/>
            <a:ext cx="5537200" cy="4173538"/>
          </a:xfrm>
        </p:spPr>
      </p:pic>
    </p:spTree>
    <p:extLst>
      <p:ext uri="{BB962C8B-B14F-4D97-AF65-F5344CB8AC3E}">
        <p14:creationId xmlns:p14="http://schemas.microsoft.com/office/powerpoint/2010/main" val="3435044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2"/>
          <p:cNvSpPr txBox="1">
            <a:spLocks/>
          </p:cNvSpPr>
          <p:nvPr/>
        </p:nvSpPr>
        <p:spPr>
          <a:xfrm>
            <a:off x="1" y="5681663"/>
            <a:ext cx="4713890" cy="117633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chemeClr val="tx1"/>
                </a:solidFill>
                <a:latin typeface="+mj-lt"/>
              </a:rPr>
              <a:t>1.2 (b) Establecer un mecanismo/comité de coordinación de SMS/ seguridad operacional</a:t>
            </a:r>
            <a:endParaRPr lang="en-US" sz="2400" dirty="0">
              <a:solidFill>
                <a:schemeClr val="tx1"/>
              </a:solidFill>
              <a:latin typeface="+mj-lt"/>
            </a:endParaRPr>
          </a:p>
        </p:txBody>
      </p:sp>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29" t="5739" r="-129" b="24359"/>
          <a:stretch/>
        </p:blipFill>
        <p:spPr>
          <a:xfrm>
            <a:off x="0" y="0"/>
            <a:ext cx="12192000" cy="5681663"/>
          </a:xfrm>
        </p:spPr>
      </p:pic>
      <p:sp>
        <p:nvSpPr>
          <p:cNvPr id="7" name="Text Placeholder 9"/>
          <p:cNvSpPr txBox="1">
            <a:spLocks/>
          </p:cNvSpPr>
          <p:nvPr/>
        </p:nvSpPr>
        <p:spPr>
          <a:xfrm>
            <a:off x="5059681" y="4312920"/>
            <a:ext cx="713232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000" i="1" dirty="0" smtClean="0">
                <a:solidFill>
                  <a:srgbClr val="FFFFFF"/>
                </a:solidFill>
                <a:latin typeface="Georgia"/>
                <a:cs typeface="Georgia"/>
              </a:rPr>
              <a:t>Una </a:t>
            </a:r>
            <a:r>
              <a:rPr lang="es-PE" sz="2000" i="1" dirty="0">
                <a:solidFill>
                  <a:srgbClr val="FFFFFF"/>
                </a:solidFill>
                <a:latin typeface="Georgia"/>
                <a:cs typeface="Georgia"/>
              </a:rPr>
              <a:t>función del gerente de seguridad operacional es evaluar la efectividad de cualquier estrategia de mitigación de riesgos utilizada para lograr los objetivos de seguridad operacional de la organización. Esto se puede hacer a través del comité de seguridad de más alto nivel, como una junta de revisión de seguridad operacional (</a:t>
            </a:r>
            <a:r>
              <a:rPr lang="es-PE" sz="2000" i="1" dirty="0" smtClean="0">
                <a:solidFill>
                  <a:srgbClr val="FFFFFF"/>
                </a:solidFill>
                <a:latin typeface="Georgia"/>
                <a:cs typeface="Georgia"/>
              </a:rPr>
              <a:t>SRC)</a:t>
            </a:r>
            <a:endParaRPr lang="es-PE" sz="2000" i="1" dirty="0">
              <a:solidFill>
                <a:srgbClr val="FFFFFF"/>
              </a:solidFill>
              <a:latin typeface="Georgia"/>
              <a:cs typeface="Georgia"/>
            </a:endParaRPr>
          </a:p>
        </p:txBody>
      </p:sp>
    </p:spTree>
    <p:extLst>
      <p:ext uri="{BB962C8B-B14F-4D97-AF65-F5344CB8AC3E}">
        <p14:creationId xmlns:p14="http://schemas.microsoft.com/office/powerpoint/2010/main" val="261381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8" y="152400"/>
            <a:ext cx="5522912" cy="1320800"/>
          </a:xfrm>
        </p:spPr>
        <p:txBody>
          <a:bodyPr/>
          <a:lstStyle/>
          <a:p>
            <a:r>
              <a:rPr lang="es-PE" b="1" dirty="0"/>
              <a:t>Junta de Revisión de Seguridad Operacional (SRC)</a:t>
            </a:r>
          </a:p>
        </p:txBody>
      </p:sp>
      <p:sp>
        <p:nvSpPr>
          <p:cNvPr id="4" name="Text Placeholder 3"/>
          <p:cNvSpPr>
            <a:spLocks noGrp="1"/>
          </p:cNvSpPr>
          <p:nvPr>
            <p:ph type="body" sz="half" idx="2"/>
          </p:nvPr>
        </p:nvSpPr>
        <p:spPr>
          <a:xfrm>
            <a:off x="700088" y="1714499"/>
            <a:ext cx="5167312" cy="5041901"/>
          </a:xfrm>
        </p:spPr>
        <p:txBody>
          <a:bodyPr>
            <a:noAutofit/>
          </a:bodyPr>
          <a:lstStyle/>
          <a:p>
            <a:pPr marL="342900" indent="-342900" algn="just">
              <a:lnSpc>
                <a:spcPct val="100000"/>
              </a:lnSpc>
              <a:spcBef>
                <a:spcPts val="600"/>
              </a:spcBef>
              <a:spcAft>
                <a:spcPts val="600"/>
              </a:spcAft>
              <a:buFont typeface="+mj-lt"/>
              <a:buAutoNum type="alphaLcParenR"/>
            </a:pPr>
            <a:r>
              <a:rPr lang="es-PE" sz="2200" dirty="0" smtClean="0">
                <a:latin typeface="+mj-lt"/>
              </a:rPr>
              <a:t>Monitorea </a:t>
            </a:r>
            <a:r>
              <a:rPr lang="es-PE" sz="2200" dirty="0">
                <a:latin typeface="+mj-lt"/>
              </a:rPr>
              <a:t>la </a:t>
            </a:r>
            <a:r>
              <a:rPr lang="es-PE" sz="2200" b="1" dirty="0">
                <a:solidFill>
                  <a:srgbClr val="C00000"/>
                </a:solidFill>
                <a:latin typeface="+mj-lt"/>
              </a:rPr>
              <a:t>efectividad</a:t>
            </a:r>
            <a:r>
              <a:rPr lang="es-PE" sz="2200" dirty="0">
                <a:latin typeface="+mj-lt"/>
              </a:rPr>
              <a:t> del </a:t>
            </a:r>
            <a:r>
              <a:rPr lang="es-PE" sz="2200" dirty="0" smtClean="0">
                <a:latin typeface="+mj-lt"/>
              </a:rPr>
              <a:t>SMS.</a:t>
            </a:r>
            <a:endParaRPr lang="es-PE" sz="2200" dirty="0">
              <a:latin typeface="+mj-lt"/>
            </a:endParaRPr>
          </a:p>
          <a:p>
            <a:pPr marL="342900" indent="-342900" algn="just">
              <a:lnSpc>
                <a:spcPct val="100000"/>
              </a:lnSpc>
              <a:spcBef>
                <a:spcPts val="600"/>
              </a:spcBef>
              <a:spcAft>
                <a:spcPts val="600"/>
              </a:spcAft>
              <a:buFont typeface="+mj-lt"/>
              <a:buAutoNum type="alphaLcParenR"/>
            </a:pPr>
            <a:r>
              <a:rPr lang="es-PE" sz="2200" dirty="0" smtClean="0">
                <a:latin typeface="+mj-lt"/>
              </a:rPr>
              <a:t>Monitorea </a:t>
            </a:r>
            <a:r>
              <a:rPr lang="es-PE" sz="2200" dirty="0">
                <a:latin typeface="+mj-lt"/>
              </a:rPr>
              <a:t>que cualquier acción necesaria de </a:t>
            </a:r>
            <a:r>
              <a:rPr lang="es-PE" sz="2200" b="1" dirty="0">
                <a:solidFill>
                  <a:srgbClr val="C00000"/>
                </a:solidFill>
                <a:latin typeface="+mj-lt"/>
              </a:rPr>
              <a:t>control de riesgos </a:t>
            </a:r>
            <a:r>
              <a:rPr lang="es-PE" sz="2200" dirty="0">
                <a:latin typeface="+mj-lt"/>
              </a:rPr>
              <a:t>se toma en forma </a:t>
            </a:r>
            <a:r>
              <a:rPr lang="es-PE" sz="2200" dirty="0" smtClean="0">
                <a:latin typeface="+mj-lt"/>
              </a:rPr>
              <a:t>oportuna.</a:t>
            </a:r>
            <a:endParaRPr lang="es-PE" sz="2200" dirty="0">
              <a:latin typeface="+mj-lt"/>
            </a:endParaRPr>
          </a:p>
          <a:p>
            <a:pPr marL="342900" indent="-342900" algn="just">
              <a:lnSpc>
                <a:spcPct val="100000"/>
              </a:lnSpc>
              <a:spcBef>
                <a:spcPts val="600"/>
              </a:spcBef>
              <a:spcAft>
                <a:spcPts val="600"/>
              </a:spcAft>
              <a:buFont typeface="+mj-lt"/>
              <a:buAutoNum type="alphaLcParenR"/>
            </a:pPr>
            <a:r>
              <a:rPr lang="es-PE" sz="2200" dirty="0">
                <a:latin typeface="+mj-lt"/>
              </a:rPr>
              <a:t>Monitorea el </a:t>
            </a:r>
            <a:r>
              <a:rPr lang="es-PE" sz="2200" b="1" dirty="0">
                <a:solidFill>
                  <a:srgbClr val="C00000"/>
                </a:solidFill>
                <a:latin typeface="+mj-lt"/>
              </a:rPr>
              <a:t>rendimiento</a:t>
            </a:r>
            <a:r>
              <a:rPr lang="es-PE" sz="2200" dirty="0">
                <a:latin typeface="+mj-lt"/>
              </a:rPr>
              <a:t> de seguridad con respecto a la política y los objetivos de seguridad de la </a:t>
            </a:r>
            <a:r>
              <a:rPr lang="es-PE" sz="2200" dirty="0" smtClean="0">
                <a:latin typeface="+mj-lt"/>
              </a:rPr>
              <a:t>organización.</a:t>
            </a:r>
            <a:endParaRPr lang="es-PE" sz="2200" dirty="0">
              <a:latin typeface="+mj-lt"/>
            </a:endParaRPr>
          </a:p>
          <a:p>
            <a:pPr marL="342900" indent="-342900" algn="just">
              <a:lnSpc>
                <a:spcPct val="100000"/>
              </a:lnSpc>
              <a:spcBef>
                <a:spcPts val="600"/>
              </a:spcBef>
              <a:spcAft>
                <a:spcPts val="600"/>
              </a:spcAft>
              <a:buFont typeface="+mj-lt"/>
              <a:buAutoNum type="alphaLcParenR"/>
            </a:pPr>
            <a:r>
              <a:rPr lang="es-PE" sz="2200" dirty="0" smtClean="0">
                <a:latin typeface="+mj-lt"/>
              </a:rPr>
              <a:t>Monitorea </a:t>
            </a:r>
            <a:r>
              <a:rPr lang="es-PE" sz="2200" dirty="0">
                <a:latin typeface="+mj-lt"/>
              </a:rPr>
              <a:t>la </a:t>
            </a:r>
            <a:r>
              <a:rPr lang="es-PE" sz="2200" b="1" dirty="0">
                <a:solidFill>
                  <a:srgbClr val="C00000"/>
                </a:solidFill>
                <a:latin typeface="+mj-lt"/>
              </a:rPr>
              <a:t>eficacia de los procesos </a:t>
            </a:r>
            <a:r>
              <a:rPr lang="es-PE" sz="2200" dirty="0">
                <a:latin typeface="+mj-lt"/>
              </a:rPr>
              <a:t>de gestión de la seguridad operacional de la organización que respaldan la prioridad declarada de la organización </a:t>
            </a:r>
            <a:r>
              <a:rPr lang="es-PE" sz="2200" dirty="0" smtClean="0">
                <a:latin typeface="+mj-lt"/>
              </a:rPr>
              <a:t>en la gestión de la seguridad operacional y la promoción de seguridad operacional.</a:t>
            </a:r>
            <a:endParaRPr lang="es-PE" sz="2200" dirty="0">
              <a:latin typeface="+mj-lt"/>
            </a:endParaRPr>
          </a:p>
        </p:txBody>
      </p:sp>
      <p:pic>
        <p:nvPicPr>
          <p:cNvPr id="6" name="Picture Placeholder 9"/>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9" b="89"/>
          <a:stretch>
            <a:fillRect/>
          </a:stretch>
        </p:blipFill>
        <p:spPr>
          <a:xfrm>
            <a:off x="5994400" y="2171700"/>
            <a:ext cx="5918200" cy="3937000"/>
          </a:xfrm>
        </p:spPr>
      </p:pic>
    </p:spTree>
    <p:extLst>
      <p:ext uri="{BB962C8B-B14F-4D97-AF65-F5344CB8AC3E}">
        <p14:creationId xmlns:p14="http://schemas.microsoft.com/office/powerpoint/2010/main" val="186198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2"/>
          <p:cNvSpPr txBox="1">
            <a:spLocks/>
          </p:cNvSpPr>
          <p:nvPr/>
        </p:nvSpPr>
        <p:spPr>
          <a:xfrm>
            <a:off x="1" y="5681663"/>
            <a:ext cx="4713890" cy="117633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chemeClr val="tx1"/>
                </a:solidFill>
                <a:latin typeface="+mj-lt"/>
              </a:rPr>
              <a:t>1.2 (c</a:t>
            </a:r>
            <a:r>
              <a:rPr lang="es-PE" sz="2400" dirty="0">
                <a:solidFill>
                  <a:schemeClr val="tx1"/>
                </a:solidFill>
                <a:latin typeface="+mj-lt"/>
              </a:rPr>
              <a:t>) E</a:t>
            </a:r>
            <a:r>
              <a:rPr lang="es-PE" sz="2400" dirty="0" smtClean="0">
                <a:solidFill>
                  <a:schemeClr val="tx1"/>
                </a:solidFill>
                <a:latin typeface="+mj-lt"/>
              </a:rPr>
              <a:t>stablecer </a:t>
            </a:r>
            <a:r>
              <a:rPr lang="es-PE" sz="2400" dirty="0">
                <a:solidFill>
                  <a:schemeClr val="tx1"/>
                </a:solidFill>
                <a:latin typeface="+mj-lt"/>
              </a:rPr>
              <a:t>SAG </a:t>
            </a:r>
            <a:r>
              <a:rPr lang="es-PE" sz="2400" dirty="0" smtClean="0">
                <a:solidFill>
                  <a:schemeClr val="tx1"/>
                </a:solidFill>
                <a:latin typeface="+mj-lt"/>
              </a:rPr>
              <a:t>por departamento/divisional, donde </a:t>
            </a:r>
            <a:r>
              <a:rPr lang="es-PE" sz="2400" dirty="0">
                <a:solidFill>
                  <a:schemeClr val="tx1"/>
                </a:solidFill>
                <a:latin typeface="+mj-lt"/>
              </a:rPr>
              <a:t>corresponda.</a:t>
            </a:r>
            <a:endParaRPr lang="en-US" sz="2400" dirty="0">
              <a:solidFill>
                <a:schemeClr val="tx1"/>
              </a:solidFill>
              <a:latin typeface="+mj-lt"/>
            </a:endParaRPr>
          </a:p>
        </p:txBody>
      </p:sp>
      <p:pic>
        <p:nvPicPr>
          <p:cNvPr id="6"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797" b="16797"/>
          <a:stretch>
            <a:fillRect/>
          </a:stretch>
        </p:blipFill>
        <p:spPr>
          <a:xfrm>
            <a:off x="0" y="0"/>
            <a:ext cx="12192000" cy="5397500"/>
          </a:xfrm>
        </p:spPr>
      </p:pic>
      <p:sp>
        <p:nvSpPr>
          <p:cNvPr id="8" name="Text Placeholder 9"/>
          <p:cNvSpPr txBox="1">
            <a:spLocks/>
          </p:cNvSpPr>
          <p:nvPr/>
        </p:nvSpPr>
        <p:spPr>
          <a:xfrm>
            <a:off x="5059681" y="4312920"/>
            <a:ext cx="713232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2000" i="1" dirty="0" smtClean="0">
                <a:solidFill>
                  <a:srgbClr val="FFFFFF"/>
                </a:solidFill>
                <a:latin typeface="Georgia"/>
                <a:cs typeface="Georgia"/>
              </a:rPr>
              <a:t>Una vez que el SRC haya </a:t>
            </a:r>
            <a:r>
              <a:rPr lang="es-PE" sz="2000" i="1" dirty="0">
                <a:solidFill>
                  <a:srgbClr val="FFFFFF"/>
                </a:solidFill>
                <a:latin typeface="Georgia"/>
                <a:cs typeface="Georgia"/>
              </a:rPr>
              <a:t>desarrollado una dirección estratégica, la implementación de las estrategias de seguridad operacional </a:t>
            </a:r>
            <a:r>
              <a:rPr lang="es-PE" sz="2000" i="1" dirty="0" smtClean="0">
                <a:solidFill>
                  <a:srgbClr val="FFFFFF"/>
                </a:solidFill>
                <a:latin typeface="Georgia"/>
                <a:cs typeface="Georgia"/>
              </a:rPr>
              <a:t>deberían </a:t>
            </a:r>
            <a:r>
              <a:rPr lang="es-PE" sz="2000" i="1" dirty="0">
                <a:solidFill>
                  <a:srgbClr val="FFFFFF"/>
                </a:solidFill>
                <a:latin typeface="Georgia"/>
                <a:cs typeface="Georgia"/>
              </a:rPr>
              <a:t>coordinarse en toda la organización. Esto se puede lograr creando un grupo de acción de seguridad operacional (</a:t>
            </a:r>
            <a:r>
              <a:rPr lang="es-PE" sz="2000" i="1" dirty="0" smtClean="0">
                <a:solidFill>
                  <a:srgbClr val="FFFFFF"/>
                </a:solidFill>
                <a:latin typeface="Georgia"/>
                <a:cs typeface="Georgia"/>
              </a:rPr>
              <a:t>SAG), que </a:t>
            </a:r>
            <a:r>
              <a:rPr lang="es-PE" sz="2000" i="1" dirty="0">
                <a:solidFill>
                  <a:srgbClr val="FFFFFF"/>
                </a:solidFill>
                <a:latin typeface="Georgia"/>
                <a:cs typeface="Georgia"/>
              </a:rPr>
              <a:t>esté más </a:t>
            </a:r>
            <a:r>
              <a:rPr lang="es-PE" sz="2000" b="1" i="1" dirty="0">
                <a:solidFill>
                  <a:srgbClr val="FFFF00"/>
                </a:solidFill>
                <a:latin typeface="Georgia"/>
                <a:cs typeface="Georgia"/>
              </a:rPr>
              <a:t>centrado en las operaciones</a:t>
            </a:r>
          </a:p>
        </p:txBody>
      </p:sp>
    </p:spTree>
    <p:extLst>
      <p:ext uri="{BB962C8B-B14F-4D97-AF65-F5344CB8AC3E}">
        <p14:creationId xmlns:p14="http://schemas.microsoft.com/office/powerpoint/2010/main" val="181841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65100"/>
            <a:ext cx="10996612" cy="698500"/>
          </a:xfrm>
        </p:spPr>
        <p:txBody>
          <a:bodyPr/>
          <a:lstStyle/>
          <a:p>
            <a:r>
              <a:rPr lang="es-PE" b="1" dirty="0"/>
              <a:t>Grupo de Acción de Seguridad Operacional (SAG) </a:t>
            </a:r>
          </a:p>
        </p:txBody>
      </p:sp>
      <p:grpSp>
        <p:nvGrpSpPr>
          <p:cNvPr id="6" name="Group 5"/>
          <p:cNvGrpSpPr/>
          <p:nvPr/>
        </p:nvGrpSpPr>
        <p:grpSpPr>
          <a:xfrm>
            <a:off x="945389" y="1082298"/>
            <a:ext cx="884057" cy="715395"/>
            <a:chOff x="8438368" y="202797"/>
            <a:chExt cx="402431" cy="325654"/>
          </a:xfrm>
        </p:grpSpPr>
        <p:sp>
          <p:nvSpPr>
            <p:cNvPr id="7" name="Chevron 6"/>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8" name="Freeform 7"/>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9" name="Group 8"/>
          <p:cNvGrpSpPr/>
          <p:nvPr/>
        </p:nvGrpSpPr>
        <p:grpSpPr>
          <a:xfrm>
            <a:off x="1635995" y="2350197"/>
            <a:ext cx="884057" cy="715395"/>
            <a:chOff x="8438368" y="202797"/>
            <a:chExt cx="402431" cy="325654"/>
          </a:xfrm>
        </p:grpSpPr>
        <p:sp>
          <p:nvSpPr>
            <p:cNvPr id="10" name="Chevron 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1" name="Freeform 1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12" name="Group 11"/>
          <p:cNvGrpSpPr/>
          <p:nvPr/>
        </p:nvGrpSpPr>
        <p:grpSpPr>
          <a:xfrm>
            <a:off x="2448555" y="3579342"/>
            <a:ext cx="884057" cy="715395"/>
            <a:chOff x="8438368" y="202797"/>
            <a:chExt cx="402431" cy="325654"/>
          </a:xfrm>
        </p:grpSpPr>
        <p:sp>
          <p:nvSpPr>
            <p:cNvPr id="13" name="Chevron 12"/>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4" name="Freeform 13"/>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15" name="Group 14"/>
          <p:cNvGrpSpPr/>
          <p:nvPr/>
        </p:nvGrpSpPr>
        <p:grpSpPr>
          <a:xfrm>
            <a:off x="3154766" y="4730156"/>
            <a:ext cx="884057" cy="715395"/>
            <a:chOff x="8438368" y="202797"/>
            <a:chExt cx="402431" cy="325654"/>
          </a:xfrm>
        </p:grpSpPr>
        <p:sp>
          <p:nvSpPr>
            <p:cNvPr id="16" name="Chevron 15"/>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7" name="Freeform 16"/>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18" name="Rectangle 17"/>
          <p:cNvSpPr/>
          <p:nvPr/>
        </p:nvSpPr>
        <p:spPr>
          <a:xfrm>
            <a:off x="1802424" y="967931"/>
            <a:ext cx="6974170" cy="923330"/>
          </a:xfrm>
          <a:prstGeom prst="rect">
            <a:avLst/>
          </a:prstGeom>
        </p:spPr>
        <p:txBody>
          <a:bodyPr wrap="square">
            <a:spAutoFit/>
          </a:bodyPr>
          <a:lstStyle/>
          <a:p>
            <a:pPr algn="just"/>
            <a:r>
              <a:rPr lang="es-PE" sz="1800" b="1" dirty="0" smtClean="0">
                <a:solidFill>
                  <a:srgbClr val="C00000"/>
                </a:solidFill>
              </a:rPr>
              <a:t>Monitorea </a:t>
            </a:r>
            <a:r>
              <a:rPr lang="es-PE" sz="1800" b="1" dirty="0">
                <a:solidFill>
                  <a:srgbClr val="C00000"/>
                </a:solidFill>
              </a:rPr>
              <a:t>el rendimiento </a:t>
            </a:r>
            <a:r>
              <a:rPr lang="es-PE" sz="1800" dirty="0">
                <a:solidFill>
                  <a:schemeClr val="tx1">
                    <a:lumMod val="65000"/>
                    <a:lumOff val="35000"/>
                  </a:schemeClr>
                </a:solidFill>
              </a:rPr>
              <a:t>de la seguridad operacional dentro de las áreas funcionales de la organización y asegura que se lleven a cabo las actividades adecuadas de SRM</a:t>
            </a:r>
            <a:r>
              <a:rPr lang="id-ID" sz="1800" dirty="0" smtClean="0">
                <a:solidFill>
                  <a:schemeClr val="tx1">
                    <a:lumMod val="65000"/>
                    <a:lumOff val="35000"/>
                  </a:schemeClr>
                </a:solidFill>
              </a:rPr>
              <a:t>.</a:t>
            </a:r>
            <a:endParaRPr lang="id-ID" sz="1800" dirty="0">
              <a:solidFill>
                <a:schemeClr val="tx1">
                  <a:lumMod val="65000"/>
                  <a:lumOff val="35000"/>
                </a:schemeClr>
              </a:solidFill>
            </a:endParaRPr>
          </a:p>
        </p:txBody>
      </p:sp>
      <p:sp>
        <p:nvSpPr>
          <p:cNvPr id="19" name="Rectangle 18"/>
          <p:cNvSpPr/>
          <p:nvPr/>
        </p:nvSpPr>
        <p:spPr>
          <a:xfrm>
            <a:off x="2517489" y="2108279"/>
            <a:ext cx="6974170" cy="1200329"/>
          </a:xfrm>
          <a:prstGeom prst="rect">
            <a:avLst/>
          </a:prstGeom>
        </p:spPr>
        <p:txBody>
          <a:bodyPr wrap="square">
            <a:spAutoFit/>
          </a:bodyPr>
          <a:lstStyle/>
          <a:p>
            <a:pPr algn="just"/>
            <a:r>
              <a:rPr lang="es-PE" sz="1800" b="1" dirty="0" smtClean="0">
                <a:solidFill>
                  <a:srgbClr val="C00000"/>
                </a:solidFill>
              </a:rPr>
              <a:t>Revisa </a:t>
            </a:r>
            <a:r>
              <a:rPr lang="es-PE" sz="1800" b="1" dirty="0">
                <a:solidFill>
                  <a:srgbClr val="C00000"/>
                </a:solidFill>
              </a:rPr>
              <a:t>los datos </a:t>
            </a:r>
            <a:r>
              <a:rPr lang="es-PE" sz="1800" dirty="0">
                <a:solidFill>
                  <a:schemeClr val="tx1">
                    <a:lumMod val="65000"/>
                    <a:lumOff val="35000"/>
                  </a:schemeClr>
                </a:solidFill>
              </a:rPr>
              <a:t>de seguridad operacional disponibles e identifica la implementación de las estrategias apropiadas de control de riesgos de seguridad operacional y asegura que se brinde retroalimentación a los empleados</a:t>
            </a:r>
            <a:r>
              <a:rPr lang="id-ID" sz="1800" dirty="0" smtClean="0">
                <a:solidFill>
                  <a:schemeClr val="tx1">
                    <a:lumMod val="65000"/>
                    <a:lumOff val="35000"/>
                  </a:schemeClr>
                </a:solidFill>
              </a:rPr>
              <a:t>.</a:t>
            </a:r>
            <a:endParaRPr lang="id-ID" sz="1800" dirty="0">
              <a:solidFill>
                <a:schemeClr val="tx1">
                  <a:lumMod val="65000"/>
                  <a:lumOff val="35000"/>
                </a:schemeClr>
              </a:solidFill>
            </a:endParaRPr>
          </a:p>
        </p:txBody>
      </p:sp>
      <p:sp>
        <p:nvSpPr>
          <p:cNvPr id="20" name="Rectangle 19"/>
          <p:cNvSpPr/>
          <p:nvPr/>
        </p:nvSpPr>
        <p:spPr>
          <a:xfrm>
            <a:off x="3330863" y="3644476"/>
            <a:ext cx="6664037" cy="646331"/>
          </a:xfrm>
          <a:prstGeom prst="rect">
            <a:avLst/>
          </a:prstGeom>
        </p:spPr>
        <p:txBody>
          <a:bodyPr wrap="square">
            <a:spAutoFit/>
          </a:bodyPr>
          <a:lstStyle/>
          <a:p>
            <a:pPr algn="just"/>
            <a:r>
              <a:rPr lang="es-PE" sz="1800" b="1" dirty="0" smtClean="0">
                <a:solidFill>
                  <a:srgbClr val="C00000"/>
                </a:solidFill>
              </a:rPr>
              <a:t>Evalúa </a:t>
            </a:r>
            <a:r>
              <a:rPr lang="es-PE" sz="1800" b="1" dirty="0">
                <a:solidFill>
                  <a:srgbClr val="C00000"/>
                </a:solidFill>
              </a:rPr>
              <a:t>el impacto </a:t>
            </a:r>
            <a:r>
              <a:rPr lang="es-PE" sz="1800" dirty="0">
                <a:solidFill>
                  <a:schemeClr val="tx1">
                    <a:lumMod val="65000"/>
                    <a:lumOff val="35000"/>
                  </a:schemeClr>
                </a:solidFill>
              </a:rPr>
              <a:t>de seguridad operacional relacionado con la introducción de cambios operacionales o nuevas tecnologías</a:t>
            </a:r>
            <a:r>
              <a:rPr lang="id-ID" sz="1800" dirty="0" smtClean="0">
                <a:solidFill>
                  <a:schemeClr val="tx1">
                    <a:lumMod val="65000"/>
                    <a:lumOff val="35000"/>
                  </a:schemeClr>
                </a:solidFill>
              </a:rPr>
              <a:t>.</a:t>
            </a:r>
            <a:endParaRPr lang="id-ID" sz="1800" dirty="0">
              <a:solidFill>
                <a:schemeClr val="tx1">
                  <a:lumMod val="65000"/>
                  <a:lumOff val="35000"/>
                </a:schemeClr>
              </a:solidFill>
            </a:endParaRPr>
          </a:p>
        </p:txBody>
      </p:sp>
      <p:sp>
        <p:nvSpPr>
          <p:cNvPr id="21" name="Rectangle 20"/>
          <p:cNvSpPr/>
          <p:nvPr/>
        </p:nvSpPr>
        <p:spPr>
          <a:xfrm>
            <a:off x="4011801" y="4567827"/>
            <a:ext cx="6706999" cy="923330"/>
          </a:xfrm>
          <a:prstGeom prst="rect">
            <a:avLst/>
          </a:prstGeom>
        </p:spPr>
        <p:txBody>
          <a:bodyPr wrap="square">
            <a:spAutoFit/>
          </a:bodyPr>
          <a:lstStyle/>
          <a:p>
            <a:pPr algn="just"/>
            <a:r>
              <a:rPr lang="es-PE" sz="1800" b="1" dirty="0" smtClean="0">
                <a:solidFill>
                  <a:srgbClr val="C00000"/>
                </a:solidFill>
              </a:rPr>
              <a:t>Coordina </a:t>
            </a:r>
            <a:r>
              <a:rPr lang="es-PE" sz="1800" b="1" dirty="0">
                <a:solidFill>
                  <a:srgbClr val="C00000"/>
                </a:solidFill>
              </a:rPr>
              <a:t>la implementación </a:t>
            </a:r>
            <a:r>
              <a:rPr lang="es-PE" sz="1800" dirty="0">
                <a:solidFill>
                  <a:schemeClr val="tx1">
                    <a:lumMod val="65000"/>
                    <a:lumOff val="35000"/>
                  </a:schemeClr>
                </a:solidFill>
              </a:rPr>
              <a:t>de cualquier acción relacionada con los controles de riesgos de seguridad operacional y asegura que las acciones se tomen con </a:t>
            </a:r>
            <a:r>
              <a:rPr lang="es-PE" sz="1800" dirty="0" smtClean="0">
                <a:solidFill>
                  <a:schemeClr val="tx1">
                    <a:lumMod val="65000"/>
                    <a:lumOff val="35000"/>
                  </a:schemeClr>
                </a:solidFill>
              </a:rPr>
              <a:t>prontitud</a:t>
            </a:r>
            <a:endParaRPr lang="id-ID" sz="1800" dirty="0">
              <a:solidFill>
                <a:schemeClr val="tx1">
                  <a:lumMod val="65000"/>
                  <a:lumOff val="35000"/>
                </a:schemeClr>
              </a:solidFill>
            </a:endParaRPr>
          </a:p>
        </p:txBody>
      </p:sp>
      <p:sp>
        <p:nvSpPr>
          <p:cNvPr id="37" name="TextBox 36"/>
          <p:cNvSpPr txBox="1"/>
          <p:nvPr/>
        </p:nvSpPr>
        <p:spPr>
          <a:xfrm>
            <a:off x="165100" y="1166191"/>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38" name="TextBox 37"/>
          <p:cNvSpPr txBox="1"/>
          <p:nvPr/>
        </p:nvSpPr>
        <p:spPr>
          <a:xfrm>
            <a:off x="839788" y="2434090"/>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39" name="TextBox 38"/>
          <p:cNvSpPr txBox="1"/>
          <p:nvPr/>
        </p:nvSpPr>
        <p:spPr>
          <a:xfrm>
            <a:off x="1696823" y="3663235"/>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sp>
        <p:nvSpPr>
          <p:cNvPr id="40" name="TextBox 39"/>
          <p:cNvSpPr txBox="1"/>
          <p:nvPr/>
        </p:nvSpPr>
        <p:spPr>
          <a:xfrm>
            <a:off x="2372706" y="4814049"/>
            <a:ext cx="857035" cy="523220"/>
          </a:xfrm>
          <a:prstGeom prst="rect">
            <a:avLst/>
          </a:prstGeom>
          <a:noFill/>
        </p:spPr>
        <p:txBody>
          <a:bodyPr wrap="square" rtlCol="0">
            <a:spAutoFit/>
          </a:bodyPr>
          <a:lstStyle/>
          <a:p>
            <a:pPr algn="r"/>
            <a:r>
              <a:rPr lang="en-US" sz="2800" dirty="0">
                <a:solidFill>
                  <a:schemeClr val="accent4"/>
                </a:solidFill>
                <a:latin typeface="Bebas" pitchFamily="2" charset="0"/>
              </a:rPr>
              <a:t>04</a:t>
            </a:r>
            <a:endParaRPr lang="id-ID" sz="2800" dirty="0">
              <a:solidFill>
                <a:schemeClr val="accent4"/>
              </a:solidFill>
              <a:latin typeface="Bebas" pitchFamily="2" charset="0"/>
            </a:endParaRPr>
          </a:p>
        </p:txBody>
      </p:sp>
      <p:grpSp>
        <p:nvGrpSpPr>
          <p:cNvPr id="41" name="Group 40"/>
          <p:cNvGrpSpPr/>
          <p:nvPr/>
        </p:nvGrpSpPr>
        <p:grpSpPr>
          <a:xfrm>
            <a:off x="3936826" y="5907334"/>
            <a:ext cx="884057" cy="715391"/>
            <a:chOff x="8438368" y="202797"/>
            <a:chExt cx="402431" cy="325652"/>
          </a:xfrm>
        </p:grpSpPr>
        <p:sp>
          <p:nvSpPr>
            <p:cNvPr id="42" name="Chevron 41"/>
            <p:cNvSpPr/>
            <p:nvPr userDrawn="1"/>
          </p:nvSpPr>
          <p:spPr>
            <a:xfrm>
              <a:off x="8438368" y="202797"/>
              <a:ext cx="402431" cy="325652"/>
            </a:xfrm>
            <a:prstGeom prst="chevron">
              <a:avLst>
                <a:gd name="adj" fmla="val 2429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3" name="Freeform 42"/>
            <p:cNvSpPr/>
            <p:nvPr userDrawn="1"/>
          </p:nvSpPr>
          <p:spPr>
            <a:xfrm>
              <a:off x="8439964" y="362662"/>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6">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44" name="Rectangle 43"/>
          <p:cNvSpPr/>
          <p:nvPr/>
        </p:nvSpPr>
        <p:spPr>
          <a:xfrm>
            <a:off x="4820883" y="5919601"/>
            <a:ext cx="6583717" cy="646331"/>
          </a:xfrm>
          <a:prstGeom prst="rect">
            <a:avLst/>
          </a:prstGeom>
        </p:spPr>
        <p:txBody>
          <a:bodyPr wrap="square">
            <a:spAutoFit/>
          </a:bodyPr>
          <a:lstStyle/>
          <a:p>
            <a:pPr algn="just"/>
            <a:r>
              <a:rPr lang="es-PE" sz="1800" b="1" dirty="0" smtClean="0">
                <a:solidFill>
                  <a:srgbClr val="C00000"/>
                </a:solidFill>
              </a:rPr>
              <a:t>Revisa </a:t>
            </a:r>
            <a:r>
              <a:rPr lang="es-PE" sz="1800" b="1" dirty="0">
                <a:solidFill>
                  <a:srgbClr val="C00000"/>
                </a:solidFill>
              </a:rPr>
              <a:t>la efectividad </a:t>
            </a:r>
            <a:r>
              <a:rPr lang="es-PE" sz="1800" dirty="0">
                <a:solidFill>
                  <a:schemeClr val="tx1">
                    <a:lumMod val="65000"/>
                    <a:lumOff val="35000"/>
                  </a:schemeClr>
                </a:solidFill>
              </a:rPr>
              <a:t>de los controles de riesgo de seguridad operacional</a:t>
            </a:r>
            <a:r>
              <a:rPr lang="id-ID" sz="1800" dirty="0" smtClean="0">
                <a:solidFill>
                  <a:schemeClr val="tx1">
                    <a:lumMod val="65000"/>
                    <a:lumOff val="35000"/>
                  </a:schemeClr>
                </a:solidFill>
              </a:rPr>
              <a:t>.</a:t>
            </a:r>
            <a:endParaRPr lang="id-ID" sz="1800" dirty="0">
              <a:solidFill>
                <a:schemeClr val="tx1">
                  <a:lumMod val="65000"/>
                  <a:lumOff val="35000"/>
                </a:schemeClr>
              </a:solidFill>
            </a:endParaRPr>
          </a:p>
        </p:txBody>
      </p:sp>
      <p:sp>
        <p:nvSpPr>
          <p:cNvPr id="49" name="TextBox 48"/>
          <p:cNvSpPr txBox="1"/>
          <p:nvPr/>
        </p:nvSpPr>
        <p:spPr>
          <a:xfrm>
            <a:off x="3154766" y="5991227"/>
            <a:ext cx="857035" cy="523220"/>
          </a:xfrm>
          <a:prstGeom prst="rect">
            <a:avLst/>
          </a:prstGeom>
          <a:noFill/>
        </p:spPr>
        <p:txBody>
          <a:bodyPr wrap="square" rtlCol="0">
            <a:spAutoFit/>
          </a:bodyPr>
          <a:lstStyle/>
          <a:p>
            <a:pPr algn="r"/>
            <a:r>
              <a:rPr lang="en-US" sz="2800" dirty="0" smtClean="0">
                <a:solidFill>
                  <a:schemeClr val="accent6"/>
                </a:solidFill>
                <a:latin typeface="Bebas" pitchFamily="2" charset="0"/>
              </a:rPr>
              <a:t>05</a:t>
            </a:r>
            <a:endParaRPr lang="id-ID" sz="2800" dirty="0">
              <a:solidFill>
                <a:schemeClr val="accent6"/>
              </a:solidFill>
              <a:latin typeface="Bebas" pitchFamily="2" charset="0"/>
            </a:endParaRPr>
          </a:p>
        </p:txBody>
      </p:sp>
      <p:grpSp>
        <p:nvGrpSpPr>
          <p:cNvPr id="59" name="Group 58"/>
          <p:cNvGrpSpPr/>
          <p:nvPr/>
        </p:nvGrpSpPr>
        <p:grpSpPr>
          <a:xfrm>
            <a:off x="1939296" y="2502575"/>
            <a:ext cx="393700" cy="410633"/>
            <a:chOff x="5786438" y="1717675"/>
            <a:chExt cx="393700" cy="307975"/>
          </a:xfrm>
          <a:solidFill>
            <a:schemeClr val="bg2"/>
          </a:solidFill>
        </p:grpSpPr>
        <p:sp>
          <p:nvSpPr>
            <p:cNvPr id="60" name="Freeform 167"/>
            <p:cNvSpPr>
              <a:spLocks/>
            </p:cNvSpPr>
            <p:nvPr/>
          </p:nvSpPr>
          <p:spPr bwMode="auto">
            <a:xfrm>
              <a:off x="5916613" y="1719263"/>
              <a:ext cx="71438" cy="69850"/>
            </a:xfrm>
            <a:custGeom>
              <a:avLst/>
              <a:gdLst/>
              <a:ahLst/>
              <a:cxnLst>
                <a:cxn ang="0">
                  <a:pos x="22" y="0"/>
                </a:cxn>
                <a:cxn ang="0">
                  <a:pos x="26" y="0"/>
                </a:cxn>
                <a:cxn ang="0">
                  <a:pos x="29" y="1"/>
                </a:cxn>
                <a:cxn ang="0">
                  <a:pos x="32" y="2"/>
                </a:cxn>
                <a:cxn ang="0">
                  <a:pos x="34" y="4"/>
                </a:cxn>
                <a:cxn ang="0">
                  <a:pos x="37" y="5"/>
                </a:cxn>
                <a:cxn ang="0">
                  <a:pos x="39" y="8"/>
                </a:cxn>
                <a:cxn ang="0">
                  <a:pos x="41" y="10"/>
                </a:cxn>
                <a:cxn ang="0">
                  <a:pos x="42" y="13"/>
                </a:cxn>
                <a:cxn ang="0">
                  <a:pos x="44" y="16"/>
                </a:cxn>
                <a:cxn ang="0">
                  <a:pos x="44" y="19"/>
                </a:cxn>
                <a:cxn ang="0">
                  <a:pos x="45" y="22"/>
                </a:cxn>
                <a:cxn ang="0">
                  <a:pos x="44" y="25"/>
                </a:cxn>
                <a:cxn ang="0">
                  <a:pos x="44" y="29"/>
                </a:cxn>
                <a:cxn ang="0">
                  <a:pos x="42" y="31"/>
                </a:cxn>
                <a:cxn ang="0">
                  <a:pos x="41" y="34"/>
                </a:cxn>
                <a:cxn ang="0">
                  <a:pos x="39" y="37"/>
                </a:cxn>
                <a:cxn ang="0">
                  <a:pos x="37" y="39"/>
                </a:cxn>
                <a:cxn ang="0">
                  <a:pos x="34" y="41"/>
                </a:cxn>
                <a:cxn ang="0">
                  <a:pos x="32" y="42"/>
                </a:cxn>
                <a:cxn ang="0">
                  <a:pos x="29" y="43"/>
                </a:cxn>
                <a:cxn ang="0">
                  <a:pos x="26" y="44"/>
                </a:cxn>
                <a:cxn ang="0">
                  <a:pos x="22" y="44"/>
                </a:cxn>
                <a:cxn ang="0">
                  <a:pos x="19" y="44"/>
                </a:cxn>
                <a:cxn ang="0">
                  <a:pos x="16" y="43"/>
                </a:cxn>
                <a:cxn ang="0">
                  <a:pos x="13" y="42"/>
                </a:cxn>
                <a:cxn ang="0">
                  <a:pos x="10" y="41"/>
                </a:cxn>
                <a:cxn ang="0">
                  <a:pos x="8" y="39"/>
                </a:cxn>
                <a:cxn ang="0">
                  <a:pos x="6" y="37"/>
                </a:cxn>
                <a:cxn ang="0">
                  <a:pos x="4" y="34"/>
                </a:cxn>
                <a:cxn ang="0">
                  <a:pos x="2" y="31"/>
                </a:cxn>
                <a:cxn ang="0">
                  <a:pos x="1" y="29"/>
                </a:cxn>
                <a:cxn ang="0">
                  <a:pos x="1" y="25"/>
                </a:cxn>
                <a:cxn ang="0">
                  <a:pos x="0" y="22"/>
                </a:cxn>
                <a:cxn ang="0">
                  <a:pos x="1" y="19"/>
                </a:cxn>
                <a:cxn ang="0">
                  <a:pos x="1" y="16"/>
                </a:cxn>
                <a:cxn ang="0">
                  <a:pos x="2" y="13"/>
                </a:cxn>
                <a:cxn ang="0">
                  <a:pos x="4" y="10"/>
                </a:cxn>
                <a:cxn ang="0">
                  <a:pos x="6" y="8"/>
                </a:cxn>
                <a:cxn ang="0">
                  <a:pos x="8" y="5"/>
                </a:cxn>
                <a:cxn ang="0">
                  <a:pos x="10" y="4"/>
                </a:cxn>
                <a:cxn ang="0">
                  <a:pos x="13" y="2"/>
                </a:cxn>
                <a:cxn ang="0">
                  <a:pos x="16" y="1"/>
                </a:cxn>
                <a:cxn ang="0">
                  <a:pos x="19" y="0"/>
                </a:cxn>
                <a:cxn ang="0">
                  <a:pos x="22" y="0"/>
                </a:cxn>
              </a:cxnLst>
              <a:rect l="0" t="0" r="r" b="b"/>
              <a:pathLst>
                <a:path w="45" h="44">
                  <a:moveTo>
                    <a:pt x="22" y="0"/>
                  </a:moveTo>
                  <a:lnTo>
                    <a:pt x="26" y="0"/>
                  </a:lnTo>
                  <a:lnTo>
                    <a:pt x="29" y="1"/>
                  </a:lnTo>
                  <a:lnTo>
                    <a:pt x="32" y="2"/>
                  </a:lnTo>
                  <a:lnTo>
                    <a:pt x="34" y="4"/>
                  </a:lnTo>
                  <a:lnTo>
                    <a:pt x="37" y="5"/>
                  </a:lnTo>
                  <a:lnTo>
                    <a:pt x="39" y="8"/>
                  </a:lnTo>
                  <a:lnTo>
                    <a:pt x="41" y="10"/>
                  </a:lnTo>
                  <a:lnTo>
                    <a:pt x="42" y="13"/>
                  </a:lnTo>
                  <a:lnTo>
                    <a:pt x="44" y="16"/>
                  </a:lnTo>
                  <a:lnTo>
                    <a:pt x="44" y="19"/>
                  </a:lnTo>
                  <a:lnTo>
                    <a:pt x="45" y="22"/>
                  </a:lnTo>
                  <a:lnTo>
                    <a:pt x="44" y="25"/>
                  </a:lnTo>
                  <a:lnTo>
                    <a:pt x="44" y="29"/>
                  </a:lnTo>
                  <a:lnTo>
                    <a:pt x="42" y="31"/>
                  </a:lnTo>
                  <a:lnTo>
                    <a:pt x="41" y="34"/>
                  </a:lnTo>
                  <a:lnTo>
                    <a:pt x="39" y="37"/>
                  </a:lnTo>
                  <a:lnTo>
                    <a:pt x="37" y="39"/>
                  </a:lnTo>
                  <a:lnTo>
                    <a:pt x="34" y="41"/>
                  </a:lnTo>
                  <a:lnTo>
                    <a:pt x="32" y="42"/>
                  </a:lnTo>
                  <a:lnTo>
                    <a:pt x="29" y="43"/>
                  </a:lnTo>
                  <a:lnTo>
                    <a:pt x="26" y="44"/>
                  </a:lnTo>
                  <a:lnTo>
                    <a:pt x="22" y="44"/>
                  </a:lnTo>
                  <a:lnTo>
                    <a:pt x="19" y="44"/>
                  </a:lnTo>
                  <a:lnTo>
                    <a:pt x="16" y="43"/>
                  </a:lnTo>
                  <a:lnTo>
                    <a:pt x="13" y="42"/>
                  </a:lnTo>
                  <a:lnTo>
                    <a:pt x="10" y="41"/>
                  </a:lnTo>
                  <a:lnTo>
                    <a:pt x="8" y="39"/>
                  </a:lnTo>
                  <a:lnTo>
                    <a:pt x="6" y="37"/>
                  </a:lnTo>
                  <a:lnTo>
                    <a:pt x="4" y="34"/>
                  </a:lnTo>
                  <a:lnTo>
                    <a:pt x="2" y="31"/>
                  </a:lnTo>
                  <a:lnTo>
                    <a:pt x="1" y="29"/>
                  </a:lnTo>
                  <a:lnTo>
                    <a:pt x="1" y="25"/>
                  </a:lnTo>
                  <a:lnTo>
                    <a:pt x="0" y="22"/>
                  </a:lnTo>
                  <a:lnTo>
                    <a:pt x="1" y="19"/>
                  </a:lnTo>
                  <a:lnTo>
                    <a:pt x="1" y="16"/>
                  </a:lnTo>
                  <a:lnTo>
                    <a:pt x="2" y="13"/>
                  </a:lnTo>
                  <a:lnTo>
                    <a:pt x="4" y="10"/>
                  </a:lnTo>
                  <a:lnTo>
                    <a:pt x="6" y="8"/>
                  </a:lnTo>
                  <a:lnTo>
                    <a:pt x="8" y="5"/>
                  </a:lnTo>
                  <a:lnTo>
                    <a:pt x="10" y="4"/>
                  </a:lnTo>
                  <a:lnTo>
                    <a:pt x="13" y="2"/>
                  </a:lnTo>
                  <a:lnTo>
                    <a:pt x="16" y="1"/>
                  </a:lnTo>
                  <a:lnTo>
                    <a:pt x="19"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1" name="Freeform 168"/>
            <p:cNvSpPr>
              <a:spLocks/>
            </p:cNvSpPr>
            <p:nvPr/>
          </p:nvSpPr>
          <p:spPr bwMode="auto">
            <a:xfrm>
              <a:off x="5834063" y="1774825"/>
              <a:ext cx="188913" cy="249238"/>
            </a:xfrm>
            <a:custGeom>
              <a:avLst/>
              <a:gdLst/>
              <a:ahLst/>
              <a:cxnLst>
                <a:cxn ang="0">
                  <a:pos x="53" y="2"/>
                </a:cxn>
                <a:cxn ang="0">
                  <a:pos x="61" y="9"/>
                </a:cxn>
                <a:cxn ang="0">
                  <a:pos x="65" y="19"/>
                </a:cxn>
                <a:cxn ang="0">
                  <a:pos x="65" y="29"/>
                </a:cxn>
                <a:cxn ang="0">
                  <a:pos x="69" y="35"/>
                </a:cxn>
                <a:cxn ang="0">
                  <a:pos x="78" y="39"/>
                </a:cxn>
                <a:cxn ang="0">
                  <a:pos x="89" y="39"/>
                </a:cxn>
                <a:cxn ang="0">
                  <a:pos x="100" y="36"/>
                </a:cxn>
                <a:cxn ang="0">
                  <a:pos x="107" y="34"/>
                </a:cxn>
                <a:cxn ang="0">
                  <a:pos x="114" y="36"/>
                </a:cxn>
                <a:cxn ang="0">
                  <a:pos x="118" y="42"/>
                </a:cxn>
                <a:cxn ang="0">
                  <a:pos x="119" y="45"/>
                </a:cxn>
                <a:cxn ang="0">
                  <a:pos x="118" y="51"/>
                </a:cxn>
                <a:cxn ang="0">
                  <a:pos x="115" y="57"/>
                </a:cxn>
                <a:cxn ang="0">
                  <a:pos x="108" y="60"/>
                </a:cxn>
                <a:cxn ang="0">
                  <a:pos x="100" y="62"/>
                </a:cxn>
                <a:cxn ang="0">
                  <a:pos x="90" y="64"/>
                </a:cxn>
                <a:cxn ang="0">
                  <a:pos x="82" y="65"/>
                </a:cxn>
                <a:cxn ang="0">
                  <a:pos x="66" y="62"/>
                </a:cxn>
                <a:cxn ang="0">
                  <a:pos x="53" y="55"/>
                </a:cxn>
                <a:cxn ang="0">
                  <a:pos x="46" y="56"/>
                </a:cxn>
                <a:cxn ang="0">
                  <a:pos x="49" y="66"/>
                </a:cxn>
                <a:cxn ang="0">
                  <a:pos x="63" y="66"/>
                </a:cxn>
                <a:cxn ang="0">
                  <a:pos x="70" y="69"/>
                </a:cxn>
                <a:cxn ang="0">
                  <a:pos x="77" y="75"/>
                </a:cxn>
                <a:cxn ang="0">
                  <a:pos x="81" y="85"/>
                </a:cxn>
                <a:cxn ang="0">
                  <a:pos x="82" y="95"/>
                </a:cxn>
                <a:cxn ang="0">
                  <a:pos x="82" y="109"/>
                </a:cxn>
                <a:cxn ang="0">
                  <a:pos x="82" y="126"/>
                </a:cxn>
                <a:cxn ang="0">
                  <a:pos x="82" y="143"/>
                </a:cxn>
                <a:cxn ang="0">
                  <a:pos x="81" y="152"/>
                </a:cxn>
                <a:cxn ang="0">
                  <a:pos x="77" y="157"/>
                </a:cxn>
                <a:cxn ang="0">
                  <a:pos x="64" y="157"/>
                </a:cxn>
                <a:cxn ang="0">
                  <a:pos x="59" y="153"/>
                </a:cxn>
                <a:cxn ang="0">
                  <a:pos x="58" y="143"/>
                </a:cxn>
                <a:cxn ang="0">
                  <a:pos x="58" y="126"/>
                </a:cxn>
                <a:cxn ang="0">
                  <a:pos x="58" y="109"/>
                </a:cxn>
                <a:cxn ang="0">
                  <a:pos x="58" y="95"/>
                </a:cxn>
                <a:cxn ang="0">
                  <a:pos x="58" y="90"/>
                </a:cxn>
                <a:cxn ang="0">
                  <a:pos x="53" y="90"/>
                </a:cxn>
                <a:cxn ang="0">
                  <a:pos x="41" y="90"/>
                </a:cxn>
                <a:cxn ang="0">
                  <a:pos x="27" y="90"/>
                </a:cxn>
                <a:cxn ang="0">
                  <a:pos x="16" y="90"/>
                </a:cxn>
                <a:cxn ang="0">
                  <a:pos x="10" y="89"/>
                </a:cxn>
                <a:cxn ang="0">
                  <a:pos x="3" y="86"/>
                </a:cxn>
                <a:cxn ang="0">
                  <a:pos x="1" y="82"/>
                </a:cxn>
                <a:cxn ang="0">
                  <a:pos x="0" y="78"/>
                </a:cxn>
                <a:cxn ang="0">
                  <a:pos x="1" y="70"/>
                </a:cxn>
                <a:cxn ang="0">
                  <a:pos x="4" y="51"/>
                </a:cxn>
                <a:cxn ang="0">
                  <a:pos x="11" y="32"/>
                </a:cxn>
                <a:cxn ang="0">
                  <a:pos x="19" y="16"/>
                </a:cxn>
                <a:cxn ang="0">
                  <a:pos x="30" y="5"/>
                </a:cxn>
                <a:cxn ang="0">
                  <a:pos x="40" y="0"/>
                </a:cxn>
              </a:cxnLst>
              <a:rect l="0" t="0" r="r" b="b"/>
              <a:pathLst>
                <a:path w="119" h="157">
                  <a:moveTo>
                    <a:pt x="46" y="0"/>
                  </a:moveTo>
                  <a:lnTo>
                    <a:pt x="48" y="0"/>
                  </a:lnTo>
                  <a:lnTo>
                    <a:pt x="51" y="1"/>
                  </a:lnTo>
                  <a:lnTo>
                    <a:pt x="53" y="2"/>
                  </a:lnTo>
                  <a:lnTo>
                    <a:pt x="56" y="3"/>
                  </a:lnTo>
                  <a:lnTo>
                    <a:pt x="58" y="5"/>
                  </a:lnTo>
                  <a:lnTo>
                    <a:pt x="60" y="7"/>
                  </a:lnTo>
                  <a:lnTo>
                    <a:pt x="61" y="9"/>
                  </a:lnTo>
                  <a:lnTo>
                    <a:pt x="63" y="12"/>
                  </a:lnTo>
                  <a:lnTo>
                    <a:pt x="64" y="14"/>
                  </a:lnTo>
                  <a:lnTo>
                    <a:pt x="64" y="17"/>
                  </a:lnTo>
                  <a:lnTo>
                    <a:pt x="65" y="19"/>
                  </a:lnTo>
                  <a:lnTo>
                    <a:pt x="65" y="22"/>
                  </a:lnTo>
                  <a:lnTo>
                    <a:pt x="64" y="24"/>
                  </a:lnTo>
                  <a:lnTo>
                    <a:pt x="64" y="27"/>
                  </a:lnTo>
                  <a:lnTo>
                    <a:pt x="65" y="29"/>
                  </a:lnTo>
                  <a:lnTo>
                    <a:pt x="66" y="30"/>
                  </a:lnTo>
                  <a:lnTo>
                    <a:pt x="67" y="32"/>
                  </a:lnTo>
                  <a:lnTo>
                    <a:pt x="68" y="34"/>
                  </a:lnTo>
                  <a:lnTo>
                    <a:pt x="69" y="35"/>
                  </a:lnTo>
                  <a:lnTo>
                    <a:pt x="71" y="36"/>
                  </a:lnTo>
                  <a:lnTo>
                    <a:pt x="73" y="38"/>
                  </a:lnTo>
                  <a:lnTo>
                    <a:pt x="75" y="38"/>
                  </a:lnTo>
                  <a:lnTo>
                    <a:pt x="78" y="39"/>
                  </a:lnTo>
                  <a:lnTo>
                    <a:pt x="80" y="39"/>
                  </a:lnTo>
                  <a:lnTo>
                    <a:pt x="83" y="39"/>
                  </a:lnTo>
                  <a:lnTo>
                    <a:pt x="86" y="39"/>
                  </a:lnTo>
                  <a:lnTo>
                    <a:pt x="89" y="39"/>
                  </a:lnTo>
                  <a:lnTo>
                    <a:pt x="91" y="38"/>
                  </a:lnTo>
                  <a:lnTo>
                    <a:pt x="94" y="38"/>
                  </a:lnTo>
                  <a:lnTo>
                    <a:pt x="97" y="37"/>
                  </a:lnTo>
                  <a:lnTo>
                    <a:pt x="100" y="36"/>
                  </a:lnTo>
                  <a:lnTo>
                    <a:pt x="102" y="35"/>
                  </a:lnTo>
                  <a:lnTo>
                    <a:pt x="104" y="35"/>
                  </a:lnTo>
                  <a:lnTo>
                    <a:pt x="106" y="35"/>
                  </a:lnTo>
                  <a:lnTo>
                    <a:pt x="107" y="34"/>
                  </a:lnTo>
                  <a:lnTo>
                    <a:pt x="109" y="35"/>
                  </a:lnTo>
                  <a:lnTo>
                    <a:pt x="111" y="35"/>
                  </a:lnTo>
                  <a:lnTo>
                    <a:pt x="112" y="35"/>
                  </a:lnTo>
                  <a:lnTo>
                    <a:pt x="114" y="36"/>
                  </a:lnTo>
                  <a:lnTo>
                    <a:pt x="115" y="37"/>
                  </a:lnTo>
                  <a:lnTo>
                    <a:pt x="116" y="38"/>
                  </a:lnTo>
                  <a:lnTo>
                    <a:pt x="117" y="40"/>
                  </a:lnTo>
                  <a:lnTo>
                    <a:pt x="118" y="42"/>
                  </a:lnTo>
                  <a:lnTo>
                    <a:pt x="119" y="44"/>
                  </a:lnTo>
                  <a:lnTo>
                    <a:pt x="119" y="44"/>
                  </a:lnTo>
                  <a:lnTo>
                    <a:pt x="119" y="45"/>
                  </a:lnTo>
                  <a:lnTo>
                    <a:pt x="119" y="45"/>
                  </a:lnTo>
                  <a:lnTo>
                    <a:pt x="119" y="47"/>
                  </a:lnTo>
                  <a:lnTo>
                    <a:pt x="119" y="48"/>
                  </a:lnTo>
                  <a:lnTo>
                    <a:pt x="119" y="50"/>
                  </a:lnTo>
                  <a:lnTo>
                    <a:pt x="118" y="51"/>
                  </a:lnTo>
                  <a:lnTo>
                    <a:pt x="118" y="53"/>
                  </a:lnTo>
                  <a:lnTo>
                    <a:pt x="117" y="55"/>
                  </a:lnTo>
                  <a:lnTo>
                    <a:pt x="116" y="56"/>
                  </a:lnTo>
                  <a:lnTo>
                    <a:pt x="115" y="57"/>
                  </a:lnTo>
                  <a:lnTo>
                    <a:pt x="113" y="58"/>
                  </a:lnTo>
                  <a:lnTo>
                    <a:pt x="111" y="59"/>
                  </a:lnTo>
                  <a:lnTo>
                    <a:pt x="109" y="60"/>
                  </a:lnTo>
                  <a:lnTo>
                    <a:pt x="108" y="60"/>
                  </a:lnTo>
                  <a:lnTo>
                    <a:pt x="107" y="61"/>
                  </a:lnTo>
                  <a:lnTo>
                    <a:pt x="105" y="61"/>
                  </a:lnTo>
                  <a:lnTo>
                    <a:pt x="102" y="62"/>
                  </a:lnTo>
                  <a:lnTo>
                    <a:pt x="100" y="62"/>
                  </a:lnTo>
                  <a:lnTo>
                    <a:pt x="98" y="63"/>
                  </a:lnTo>
                  <a:lnTo>
                    <a:pt x="95" y="63"/>
                  </a:lnTo>
                  <a:lnTo>
                    <a:pt x="93" y="64"/>
                  </a:lnTo>
                  <a:lnTo>
                    <a:pt x="90" y="64"/>
                  </a:lnTo>
                  <a:lnTo>
                    <a:pt x="88" y="64"/>
                  </a:lnTo>
                  <a:lnTo>
                    <a:pt x="86" y="65"/>
                  </a:lnTo>
                  <a:lnTo>
                    <a:pt x="84" y="65"/>
                  </a:lnTo>
                  <a:lnTo>
                    <a:pt x="82" y="65"/>
                  </a:lnTo>
                  <a:lnTo>
                    <a:pt x="78" y="65"/>
                  </a:lnTo>
                  <a:lnTo>
                    <a:pt x="74" y="64"/>
                  </a:lnTo>
                  <a:lnTo>
                    <a:pt x="70" y="63"/>
                  </a:lnTo>
                  <a:lnTo>
                    <a:pt x="66" y="62"/>
                  </a:lnTo>
                  <a:lnTo>
                    <a:pt x="63" y="61"/>
                  </a:lnTo>
                  <a:lnTo>
                    <a:pt x="59" y="59"/>
                  </a:lnTo>
                  <a:lnTo>
                    <a:pt x="56" y="57"/>
                  </a:lnTo>
                  <a:lnTo>
                    <a:pt x="53" y="55"/>
                  </a:lnTo>
                  <a:lnTo>
                    <a:pt x="51" y="53"/>
                  </a:lnTo>
                  <a:lnTo>
                    <a:pt x="48" y="50"/>
                  </a:lnTo>
                  <a:lnTo>
                    <a:pt x="47" y="53"/>
                  </a:lnTo>
                  <a:lnTo>
                    <a:pt x="46" y="56"/>
                  </a:lnTo>
                  <a:lnTo>
                    <a:pt x="45" y="59"/>
                  </a:lnTo>
                  <a:lnTo>
                    <a:pt x="44" y="62"/>
                  </a:lnTo>
                  <a:lnTo>
                    <a:pt x="43" y="66"/>
                  </a:lnTo>
                  <a:lnTo>
                    <a:pt x="49" y="66"/>
                  </a:lnTo>
                  <a:lnTo>
                    <a:pt x="54" y="66"/>
                  </a:lnTo>
                  <a:lnTo>
                    <a:pt x="59" y="66"/>
                  </a:lnTo>
                  <a:lnTo>
                    <a:pt x="61" y="66"/>
                  </a:lnTo>
                  <a:lnTo>
                    <a:pt x="63" y="66"/>
                  </a:lnTo>
                  <a:lnTo>
                    <a:pt x="65" y="67"/>
                  </a:lnTo>
                  <a:lnTo>
                    <a:pt x="66" y="67"/>
                  </a:lnTo>
                  <a:lnTo>
                    <a:pt x="68" y="68"/>
                  </a:lnTo>
                  <a:lnTo>
                    <a:pt x="70" y="69"/>
                  </a:lnTo>
                  <a:lnTo>
                    <a:pt x="72" y="70"/>
                  </a:lnTo>
                  <a:lnTo>
                    <a:pt x="74" y="72"/>
                  </a:lnTo>
                  <a:lnTo>
                    <a:pt x="75" y="74"/>
                  </a:lnTo>
                  <a:lnTo>
                    <a:pt x="77" y="75"/>
                  </a:lnTo>
                  <a:lnTo>
                    <a:pt x="78" y="77"/>
                  </a:lnTo>
                  <a:lnTo>
                    <a:pt x="80" y="80"/>
                  </a:lnTo>
                  <a:lnTo>
                    <a:pt x="81" y="82"/>
                  </a:lnTo>
                  <a:lnTo>
                    <a:pt x="81" y="85"/>
                  </a:lnTo>
                  <a:lnTo>
                    <a:pt x="82" y="88"/>
                  </a:lnTo>
                  <a:lnTo>
                    <a:pt x="82" y="91"/>
                  </a:lnTo>
                  <a:lnTo>
                    <a:pt x="82" y="93"/>
                  </a:lnTo>
                  <a:lnTo>
                    <a:pt x="82" y="95"/>
                  </a:lnTo>
                  <a:lnTo>
                    <a:pt x="82" y="98"/>
                  </a:lnTo>
                  <a:lnTo>
                    <a:pt x="82" y="102"/>
                  </a:lnTo>
                  <a:lnTo>
                    <a:pt x="82" y="105"/>
                  </a:lnTo>
                  <a:lnTo>
                    <a:pt x="82" y="109"/>
                  </a:lnTo>
                  <a:lnTo>
                    <a:pt x="82" y="113"/>
                  </a:lnTo>
                  <a:lnTo>
                    <a:pt x="82" y="118"/>
                  </a:lnTo>
                  <a:lnTo>
                    <a:pt x="82" y="122"/>
                  </a:lnTo>
                  <a:lnTo>
                    <a:pt x="82" y="126"/>
                  </a:lnTo>
                  <a:lnTo>
                    <a:pt x="82" y="131"/>
                  </a:lnTo>
                  <a:lnTo>
                    <a:pt x="82" y="135"/>
                  </a:lnTo>
                  <a:lnTo>
                    <a:pt x="82" y="139"/>
                  </a:lnTo>
                  <a:lnTo>
                    <a:pt x="82" y="143"/>
                  </a:lnTo>
                  <a:lnTo>
                    <a:pt x="82" y="146"/>
                  </a:lnTo>
                  <a:lnTo>
                    <a:pt x="82" y="149"/>
                  </a:lnTo>
                  <a:lnTo>
                    <a:pt x="82" y="151"/>
                  </a:lnTo>
                  <a:lnTo>
                    <a:pt x="81" y="152"/>
                  </a:lnTo>
                  <a:lnTo>
                    <a:pt x="81" y="154"/>
                  </a:lnTo>
                  <a:lnTo>
                    <a:pt x="80" y="155"/>
                  </a:lnTo>
                  <a:lnTo>
                    <a:pt x="78" y="156"/>
                  </a:lnTo>
                  <a:lnTo>
                    <a:pt x="77" y="157"/>
                  </a:lnTo>
                  <a:lnTo>
                    <a:pt x="75" y="157"/>
                  </a:lnTo>
                  <a:lnTo>
                    <a:pt x="74" y="157"/>
                  </a:lnTo>
                  <a:lnTo>
                    <a:pt x="66" y="157"/>
                  </a:lnTo>
                  <a:lnTo>
                    <a:pt x="64" y="157"/>
                  </a:lnTo>
                  <a:lnTo>
                    <a:pt x="62" y="156"/>
                  </a:lnTo>
                  <a:lnTo>
                    <a:pt x="61" y="156"/>
                  </a:lnTo>
                  <a:lnTo>
                    <a:pt x="60" y="154"/>
                  </a:lnTo>
                  <a:lnTo>
                    <a:pt x="59" y="153"/>
                  </a:lnTo>
                  <a:lnTo>
                    <a:pt x="58" y="151"/>
                  </a:lnTo>
                  <a:lnTo>
                    <a:pt x="58" y="149"/>
                  </a:lnTo>
                  <a:lnTo>
                    <a:pt x="58" y="146"/>
                  </a:lnTo>
                  <a:lnTo>
                    <a:pt x="58" y="143"/>
                  </a:lnTo>
                  <a:lnTo>
                    <a:pt x="58" y="139"/>
                  </a:lnTo>
                  <a:lnTo>
                    <a:pt x="58" y="135"/>
                  </a:lnTo>
                  <a:lnTo>
                    <a:pt x="58" y="131"/>
                  </a:lnTo>
                  <a:lnTo>
                    <a:pt x="58" y="126"/>
                  </a:lnTo>
                  <a:lnTo>
                    <a:pt x="58" y="122"/>
                  </a:lnTo>
                  <a:lnTo>
                    <a:pt x="58" y="118"/>
                  </a:lnTo>
                  <a:lnTo>
                    <a:pt x="58" y="113"/>
                  </a:lnTo>
                  <a:lnTo>
                    <a:pt x="58" y="109"/>
                  </a:lnTo>
                  <a:lnTo>
                    <a:pt x="58" y="105"/>
                  </a:lnTo>
                  <a:lnTo>
                    <a:pt x="58" y="102"/>
                  </a:lnTo>
                  <a:lnTo>
                    <a:pt x="58" y="98"/>
                  </a:lnTo>
                  <a:lnTo>
                    <a:pt x="58" y="95"/>
                  </a:lnTo>
                  <a:lnTo>
                    <a:pt x="58" y="93"/>
                  </a:lnTo>
                  <a:lnTo>
                    <a:pt x="58" y="91"/>
                  </a:lnTo>
                  <a:lnTo>
                    <a:pt x="58" y="91"/>
                  </a:lnTo>
                  <a:lnTo>
                    <a:pt x="58" y="90"/>
                  </a:lnTo>
                  <a:lnTo>
                    <a:pt x="58" y="90"/>
                  </a:lnTo>
                  <a:lnTo>
                    <a:pt x="58" y="90"/>
                  </a:lnTo>
                  <a:lnTo>
                    <a:pt x="56" y="90"/>
                  </a:lnTo>
                  <a:lnTo>
                    <a:pt x="53" y="90"/>
                  </a:lnTo>
                  <a:lnTo>
                    <a:pt x="51" y="90"/>
                  </a:lnTo>
                  <a:lnTo>
                    <a:pt x="48" y="90"/>
                  </a:lnTo>
                  <a:lnTo>
                    <a:pt x="44" y="90"/>
                  </a:lnTo>
                  <a:lnTo>
                    <a:pt x="41" y="90"/>
                  </a:lnTo>
                  <a:lnTo>
                    <a:pt x="38" y="90"/>
                  </a:lnTo>
                  <a:lnTo>
                    <a:pt x="34" y="90"/>
                  </a:lnTo>
                  <a:lnTo>
                    <a:pt x="31" y="90"/>
                  </a:lnTo>
                  <a:lnTo>
                    <a:pt x="27" y="90"/>
                  </a:lnTo>
                  <a:lnTo>
                    <a:pt x="24" y="90"/>
                  </a:lnTo>
                  <a:lnTo>
                    <a:pt x="21" y="90"/>
                  </a:lnTo>
                  <a:lnTo>
                    <a:pt x="18" y="90"/>
                  </a:lnTo>
                  <a:lnTo>
                    <a:pt x="16" y="90"/>
                  </a:lnTo>
                  <a:lnTo>
                    <a:pt x="14" y="90"/>
                  </a:lnTo>
                  <a:lnTo>
                    <a:pt x="13" y="90"/>
                  </a:lnTo>
                  <a:lnTo>
                    <a:pt x="12" y="90"/>
                  </a:lnTo>
                  <a:lnTo>
                    <a:pt x="10" y="89"/>
                  </a:lnTo>
                  <a:lnTo>
                    <a:pt x="8" y="89"/>
                  </a:lnTo>
                  <a:lnTo>
                    <a:pt x="6" y="88"/>
                  </a:lnTo>
                  <a:lnTo>
                    <a:pt x="5" y="87"/>
                  </a:lnTo>
                  <a:lnTo>
                    <a:pt x="3" y="86"/>
                  </a:lnTo>
                  <a:lnTo>
                    <a:pt x="3" y="85"/>
                  </a:lnTo>
                  <a:lnTo>
                    <a:pt x="2" y="84"/>
                  </a:lnTo>
                  <a:lnTo>
                    <a:pt x="1" y="83"/>
                  </a:lnTo>
                  <a:lnTo>
                    <a:pt x="1" y="82"/>
                  </a:lnTo>
                  <a:lnTo>
                    <a:pt x="1" y="81"/>
                  </a:lnTo>
                  <a:lnTo>
                    <a:pt x="0" y="80"/>
                  </a:lnTo>
                  <a:lnTo>
                    <a:pt x="0" y="79"/>
                  </a:lnTo>
                  <a:lnTo>
                    <a:pt x="0" y="78"/>
                  </a:lnTo>
                  <a:lnTo>
                    <a:pt x="0" y="78"/>
                  </a:lnTo>
                  <a:lnTo>
                    <a:pt x="0" y="78"/>
                  </a:lnTo>
                  <a:lnTo>
                    <a:pt x="0" y="74"/>
                  </a:lnTo>
                  <a:lnTo>
                    <a:pt x="1" y="70"/>
                  </a:lnTo>
                  <a:lnTo>
                    <a:pt x="1" y="65"/>
                  </a:lnTo>
                  <a:lnTo>
                    <a:pt x="2" y="61"/>
                  </a:lnTo>
                  <a:lnTo>
                    <a:pt x="3" y="56"/>
                  </a:lnTo>
                  <a:lnTo>
                    <a:pt x="4" y="51"/>
                  </a:lnTo>
                  <a:lnTo>
                    <a:pt x="6" y="46"/>
                  </a:lnTo>
                  <a:lnTo>
                    <a:pt x="7" y="42"/>
                  </a:lnTo>
                  <a:lnTo>
                    <a:pt x="9" y="37"/>
                  </a:lnTo>
                  <a:lnTo>
                    <a:pt x="11" y="32"/>
                  </a:lnTo>
                  <a:lnTo>
                    <a:pt x="13" y="28"/>
                  </a:lnTo>
                  <a:lnTo>
                    <a:pt x="15" y="23"/>
                  </a:lnTo>
                  <a:lnTo>
                    <a:pt x="17" y="19"/>
                  </a:lnTo>
                  <a:lnTo>
                    <a:pt x="19" y="16"/>
                  </a:lnTo>
                  <a:lnTo>
                    <a:pt x="22" y="12"/>
                  </a:lnTo>
                  <a:lnTo>
                    <a:pt x="25" y="9"/>
                  </a:lnTo>
                  <a:lnTo>
                    <a:pt x="27" y="7"/>
                  </a:lnTo>
                  <a:lnTo>
                    <a:pt x="30" y="5"/>
                  </a:lnTo>
                  <a:lnTo>
                    <a:pt x="32" y="3"/>
                  </a:lnTo>
                  <a:lnTo>
                    <a:pt x="35" y="2"/>
                  </a:lnTo>
                  <a:lnTo>
                    <a:pt x="38" y="1"/>
                  </a:lnTo>
                  <a:lnTo>
                    <a:pt x="40" y="0"/>
                  </a:lnTo>
                  <a:lnTo>
                    <a:pt x="43"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2" name="Freeform 169"/>
            <p:cNvSpPr>
              <a:spLocks/>
            </p:cNvSpPr>
            <p:nvPr/>
          </p:nvSpPr>
          <p:spPr bwMode="auto">
            <a:xfrm>
              <a:off x="5786438" y="1738313"/>
              <a:ext cx="127000" cy="285750"/>
            </a:xfrm>
            <a:custGeom>
              <a:avLst/>
              <a:gdLst/>
              <a:ahLst/>
              <a:cxnLst>
                <a:cxn ang="0">
                  <a:pos x="14" y="1"/>
                </a:cxn>
                <a:cxn ang="0">
                  <a:pos x="18" y="2"/>
                </a:cxn>
                <a:cxn ang="0">
                  <a:pos x="21" y="5"/>
                </a:cxn>
                <a:cxn ang="0">
                  <a:pos x="23" y="8"/>
                </a:cxn>
                <a:cxn ang="0">
                  <a:pos x="24" y="12"/>
                </a:cxn>
                <a:cxn ang="0">
                  <a:pos x="80" y="120"/>
                </a:cxn>
                <a:cxn ang="0">
                  <a:pos x="72" y="144"/>
                </a:cxn>
                <a:cxn ang="0">
                  <a:pos x="72" y="174"/>
                </a:cxn>
                <a:cxn ang="0">
                  <a:pos x="70" y="177"/>
                </a:cxn>
                <a:cxn ang="0">
                  <a:pos x="68" y="179"/>
                </a:cxn>
                <a:cxn ang="0">
                  <a:pos x="64" y="180"/>
                </a:cxn>
                <a:cxn ang="0">
                  <a:pos x="61" y="179"/>
                </a:cxn>
                <a:cxn ang="0">
                  <a:pos x="58" y="177"/>
                </a:cxn>
                <a:cxn ang="0">
                  <a:pos x="56" y="174"/>
                </a:cxn>
                <a:cxn ang="0">
                  <a:pos x="56" y="144"/>
                </a:cxn>
                <a:cxn ang="0">
                  <a:pos x="31" y="172"/>
                </a:cxn>
                <a:cxn ang="0">
                  <a:pos x="30" y="176"/>
                </a:cxn>
                <a:cxn ang="0">
                  <a:pos x="28" y="179"/>
                </a:cxn>
                <a:cxn ang="0">
                  <a:pos x="25" y="180"/>
                </a:cxn>
                <a:cxn ang="0">
                  <a:pos x="21" y="180"/>
                </a:cxn>
                <a:cxn ang="0">
                  <a:pos x="18" y="179"/>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80" h="180">
                  <a:moveTo>
                    <a:pt x="12" y="0"/>
                  </a:moveTo>
                  <a:lnTo>
                    <a:pt x="14" y="1"/>
                  </a:lnTo>
                  <a:lnTo>
                    <a:pt x="16" y="1"/>
                  </a:lnTo>
                  <a:lnTo>
                    <a:pt x="18" y="2"/>
                  </a:lnTo>
                  <a:lnTo>
                    <a:pt x="20" y="3"/>
                  </a:lnTo>
                  <a:lnTo>
                    <a:pt x="21" y="5"/>
                  </a:lnTo>
                  <a:lnTo>
                    <a:pt x="22" y="6"/>
                  </a:lnTo>
                  <a:lnTo>
                    <a:pt x="23" y="8"/>
                  </a:lnTo>
                  <a:lnTo>
                    <a:pt x="24" y="10"/>
                  </a:lnTo>
                  <a:lnTo>
                    <a:pt x="24" y="12"/>
                  </a:lnTo>
                  <a:lnTo>
                    <a:pt x="24" y="120"/>
                  </a:lnTo>
                  <a:lnTo>
                    <a:pt x="80" y="120"/>
                  </a:lnTo>
                  <a:lnTo>
                    <a:pt x="80" y="144"/>
                  </a:lnTo>
                  <a:lnTo>
                    <a:pt x="72" y="144"/>
                  </a:lnTo>
                  <a:lnTo>
                    <a:pt x="72" y="172"/>
                  </a:lnTo>
                  <a:lnTo>
                    <a:pt x="72" y="174"/>
                  </a:lnTo>
                  <a:lnTo>
                    <a:pt x="71" y="176"/>
                  </a:lnTo>
                  <a:lnTo>
                    <a:pt x="70" y="177"/>
                  </a:lnTo>
                  <a:lnTo>
                    <a:pt x="69" y="179"/>
                  </a:lnTo>
                  <a:lnTo>
                    <a:pt x="68" y="179"/>
                  </a:lnTo>
                  <a:lnTo>
                    <a:pt x="66" y="180"/>
                  </a:lnTo>
                  <a:lnTo>
                    <a:pt x="64" y="180"/>
                  </a:lnTo>
                  <a:lnTo>
                    <a:pt x="62" y="180"/>
                  </a:lnTo>
                  <a:lnTo>
                    <a:pt x="61" y="179"/>
                  </a:lnTo>
                  <a:lnTo>
                    <a:pt x="59" y="179"/>
                  </a:lnTo>
                  <a:lnTo>
                    <a:pt x="58" y="177"/>
                  </a:lnTo>
                  <a:lnTo>
                    <a:pt x="57" y="176"/>
                  </a:lnTo>
                  <a:lnTo>
                    <a:pt x="56" y="174"/>
                  </a:lnTo>
                  <a:lnTo>
                    <a:pt x="56" y="172"/>
                  </a:lnTo>
                  <a:lnTo>
                    <a:pt x="56" y="144"/>
                  </a:lnTo>
                  <a:lnTo>
                    <a:pt x="31" y="144"/>
                  </a:lnTo>
                  <a:lnTo>
                    <a:pt x="31" y="172"/>
                  </a:lnTo>
                  <a:lnTo>
                    <a:pt x="31" y="174"/>
                  </a:lnTo>
                  <a:lnTo>
                    <a:pt x="30" y="176"/>
                  </a:lnTo>
                  <a:lnTo>
                    <a:pt x="29" y="177"/>
                  </a:lnTo>
                  <a:lnTo>
                    <a:pt x="28" y="179"/>
                  </a:lnTo>
                  <a:lnTo>
                    <a:pt x="26" y="179"/>
                  </a:lnTo>
                  <a:lnTo>
                    <a:pt x="25" y="180"/>
                  </a:lnTo>
                  <a:lnTo>
                    <a:pt x="23" y="180"/>
                  </a:lnTo>
                  <a:lnTo>
                    <a:pt x="21" y="180"/>
                  </a:lnTo>
                  <a:lnTo>
                    <a:pt x="19" y="179"/>
                  </a:lnTo>
                  <a:lnTo>
                    <a:pt x="18" y="179"/>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9"/>
                  </a:lnTo>
                  <a:lnTo>
                    <a:pt x="1" y="137"/>
                  </a:lnTo>
                  <a:lnTo>
                    <a:pt x="0" y="135"/>
                  </a:lnTo>
                  <a:lnTo>
                    <a:pt x="0" y="132"/>
                  </a:lnTo>
                  <a:lnTo>
                    <a:pt x="0" y="12"/>
                  </a:lnTo>
                  <a:lnTo>
                    <a:pt x="0" y="10"/>
                  </a:lnTo>
                  <a:lnTo>
                    <a:pt x="1" y="8"/>
                  </a:lnTo>
                  <a:lnTo>
                    <a:pt x="2" y="6"/>
                  </a:lnTo>
                  <a:lnTo>
                    <a:pt x="3" y="5"/>
                  </a:lnTo>
                  <a:lnTo>
                    <a:pt x="4" y="3"/>
                  </a:lnTo>
                  <a:lnTo>
                    <a:pt x="6" y="2"/>
                  </a:lnTo>
                  <a:lnTo>
                    <a:pt x="8" y="1"/>
                  </a:lnTo>
                  <a:lnTo>
                    <a:pt x="1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3" name="Freeform 170"/>
            <p:cNvSpPr>
              <a:spLocks/>
            </p:cNvSpPr>
            <p:nvPr/>
          </p:nvSpPr>
          <p:spPr bwMode="auto">
            <a:xfrm>
              <a:off x="5976938" y="1717675"/>
              <a:ext cx="203200" cy="307975"/>
            </a:xfrm>
            <a:custGeom>
              <a:avLst/>
              <a:gdLst/>
              <a:ahLst/>
              <a:cxnLst>
                <a:cxn ang="0">
                  <a:pos x="56" y="0"/>
                </a:cxn>
                <a:cxn ang="0">
                  <a:pos x="72" y="0"/>
                </a:cxn>
                <a:cxn ang="0">
                  <a:pos x="72" y="7"/>
                </a:cxn>
                <a:cxn ang="0">
                  <a:pos x="115" y="23"/>
                </a:cxn>
                <a:cxn ang="0">
                  <a:pos x="115" y="76"/>
                </a:cxn>
                <a:cxn ang="0">
                  <a:pos x="104" y="76"/>
                </a:cxn>
                <a:cxn ang="0">
                  <a:pos x="104" y="83"/>
                </a:cxn>
                <a:cxn ang="0">
                  <a:pos x="107" y="85"/>
                </a:cxn>
                <a:cxn ang="0">
                  <a:pos x="110" y="87"/>
                </a:cxn>
                <a:cxn ang="0">
                  <a:pos x="112" y="90"/>
                </a:cxn>
                <a:cxn ang="0">
                  <a:pos x="114" y="92"/>
                </a:cxn>
                <a:cxn ang="0">
                  <a:pos x="116" y="95"/>
                </a:cxn>
                <a:cxn ang="0">
                  <a:pos x="118" y="98"/>
                </a:cxn>
                <a:cxn ang="0">
                  <a:pos x="119" y="102"/>
                </a:cxn>
                <a:cxn ang="0">
                  <a:pos x="120" y="105"/>
                </a:cxn>
                <a:cxn ang="0">
                  <a:pos x="122" y="105"/>
                </a:cxn>
                <a:cxn ang="0">
                  <a:pos x="123" y="106"/>
                </a:cxn>
                <a:cxn ang="0">
                  <a:pos x="125" y="107"/>
                </a:cxn>
                <a:cxn ang="0">
                  <a:pos x="126" y="108"/>
                </a:cxn>
                <a:cxn ang="0">
                  <a:pos x="127" y="110"/>
                </a:cxn>
                <a:cxn ang="0">
                  <a:pos x="128" y="111"/>
                </a:cxn>
                <a:cxn ang="0">
                  <a:pos x="128" y="113"/>
                </a:cxn>
                <a:cxn ang="0">
                  <a:pos x="128" y="115"/>
                </a:cxn>
                <a:cxn ang="0">
                  <a:pos x="127" y="117"/>
                </a:cxn>
                <a:cxn ang="0">
                  <a:pos x="126" y="118"/>
                </a:cxn>
                <a:cxn ang="0">
                  <a:pos x="125" y="120"/>
                </a:cxn>
                <a:cxn ang="0">
                  <a:pos x="123" y="121"/>
                </a:cxn>
                <a:cxn ang="0">
                  <a:pos x="122" y="121"/>
                </a:cxn>
                <a:cxn ang="0">
                  <a:pos x="120" y="121"/>
                </a:cxn>
                <a:cxn ang="0">
                  <a:pos x="112" y="121"/>
                </a:cxn>
                <a:cxn ang="0">
                  <a:pos x="112" y="194"/>
                </a:cxn>
                <a:cxn ang="0">
                  <a:pos x="24" y="194"/>
                </a:cxn>
                <a:cxn ang="0">
                  <a:pos x="24" y="121"/>
                </a:cxn>
                <a:cxn ang="0">
                  <a:pos x="8" y="121"/>
                </a:cxn>
                <a:cxn ang="0">
                  <a:pos x="6" y="121"/>
                </a:cxn>
                <a:cxn ang="0">
                  <a:pos x="4" y="121"/>
                </a:cxn>
                <a:cxn ang="0">
                  <a:pos x="3" y="120"/>
                </a:cxn>
                <a:cxn ang="0">
                  <a:pos x="2" y="118"/>
                </a:cxn>
                <a:cxn ang="0">
                  <a:pos x="1" y="117"/>
                </a:cxn>
                <a:cxn ang="0">
                  <a:pos x="0" y="115"/>
                </a:cxn>
                <a:cxn ang="0">
                  <a:pos x="0" y="113"/>
                </a:cxn>
                <a:cxn ang="0">
                  <a:pos x="0" y="111"/>
                </a:cxn>
                <a:cxn ang="0">
                  <a:pos x="1" y="110"/>
                </a:cxn>
                <a:cxn ang="0">
                  <a:pos x="2" y="108"/>
                </a:cxn>
                <a:cxn ang="0">
                  <a:pos x="3" y="107"/>
                </a:cxn>
                <a:cxn ang="0">
                  <a:pos x="4" y="106"/>
                </a:cxn>
                <a:cxn ang="0">
                  <a:pos x="6" y="105"/>
                </a:cxn>
                <a:cxn ang="0">
                  <a:pos x="8" y="105"/>
                </a:cxn>
                <a:cxn ang="0">
                  <a:pos x="59" y="105"/>
                </a:cxn>
                <a:cxn ang="0">
                  <a:pos x="60" y="101"/>
                </a:cxn>
                <a:cxn ang="0">
                  <a:pos x="61" y="98"/>
                </a:cxn>
                <a:cxn ang="0">
                  <a:pos x="63" y="95"/>
                </a:cxn>
                <a:cxn ang="0">
                  <a:pos x="65" y="92"/>
                </a:cxn>
                <a:cxn ang="0">
                  <a:pos x="67" y="89"/>
                </a:cxn>
                <a:cxn ang="0">
                  <a:pos x="70" y="86"/>
                </a:cxn>
                <a:cxn ang="0">
                  <a:pos x="73" y="84"/>
                </a:cxn>
                <a:cxn ang="0">
                  <a:pos x="76" y="83"/>
                </a:cxn>
                <a:cxn ang="0">
                  <a:pos x="80" y="81"/>
                </a:cxn>
                <a:cxn ang="0">
                  <a:pos x="80" y="76"/>
                </a:cxn>
                <a:cxn ang="0">
                  <a:pos x="72" y="76"/>
                </a:cxn>
                <a:cxn ang="0">
                  <a:pos x="72" y="80"/>
                </a:cxn>
                <a:cxn ang="0">
                  <a:pos x="56" y="80"/>
                </a:cxn>
                <a:cxn ang="0">
                  <a:pos x="56" y="0"/>
                </a:cxn>
              </a:cxnLst>
              <a:rect l="0" t="0" r="r" b="b"/>
              <a:pathLst>
                <a:path w="128" h="194">
                  <a:moveTo>
                    <a:pt x="56" y="0"/>
                  </a:moveTo>
                  <a:lnTo>
                    <a:pt x="72" y="0"/>
                  </a:lnTo>
                  <a:lnTo>
                    <a:pt x="72" y="7"/>
                  </a:lnTo>
                  <a:lnTo>
                    <a:pt x="115" y="23"/>
                  </a:lnTo>
                  <a:lnTo>
                    <a:pt x="115" y="76"/>
                  </a:lnTo>
                  <a:lnTo>
                    <a:pt x="104" y="76"/>
                  </a:lnTo>
                  <a:lnTo>
                    <a:pt x="104" y="83"/>
                  </a:lnTo>
                  <a:lnTo>
                    <a:pt x="107" y="85"/>
                  </a:lnTo>
                  <a:lnTo>
                    <a:pt x="110" y="87"/>
                  </a:lnTo>
                  <a:lnTo>
                    <a:pt x="112" y="90"/>
                  </a:lnTo>
                  <a:lnTo>
                    <a:pt x="114" y="92"/>
                  </a:lnTo>
                  <a:lnTo>
                    <a:pt x="116" y="95"/>
                  </a:lnTo>
                  <a:lnTo>
                    <a:pt x="118" y="98"/>
                  </a:lnTo>
                  <a:lnTo>
                    <a:pt x="119" y="102"/>
                  </a:lnTo>
                  <a:lnTo>
                    <a:pt x="120" y="105"/>
                  </a:lnTo>
                  <a:lnTo>
                    <a:pt x="122" y="105"/>
                  </a:lnTo>
                  <a:lnTo>
                    <a:pt x="123" y="106"/>
                  </a:lnTo>
                  <a:lnTo>
                    <a:pt x="125" y="107"/>
                  </a:lnTo>
                  <a:lnTo>
                    <a:pt x="126" y="108"/>
                  </a:lnTo>
                  <a:lnTo>
                    <a:pt x="127" y="110"/>
                  </a:lnTo>
                  <a:lnTo>
                    <a:pt x="128" y="111"/>
                  </a:lnTo>
                  <a:lnTo>
                    <a:pt x="128" y="113"/>
                  </a:lnTo>
                  <a:lnTo>
                    <a:pt x="128" y="115"/>
                  </a:lnTo>
                  <a:lnTo>
                    <a:pt x="127" y="117"/>
                  </a:lnTo>
                  <a:lnTo>
                    <a:pt x="126" y="118"/>
                  </a:lnTo>
                  <a:lnTo>
                    <a:pt x="125" y="120"/>
                  </a:lnTo>
                  <a:lnTo>
                    <a:pt x="123" y="121"/>
                  </a:lnTo>
                  <a:lnTo>
                    <a:pt x="122" y="121"/>
                  </a:lnTo>
                  <a:lnTo>
                    <a:pt x="120" y="121"/>
                  </a:lnTo>
                  <a:lnTo>
                    <a:pt x="112" y="121"/>
                  </a:lnTo>
                  <a:lnTo>
                    <a:pt x="112" y="194"/>
                  </a:lnTo>
                  <a:lnTo>
                    <a:pt x="24" y="194"/>
                  </a:lnTo>
                  <a:lnTo>
                    <a:pt x="24" y="121"/>
                  </a:lnTo>
                  <a:lnTo>
                    <a:pt x="8" y="121"/>
                  </a:lnTo>
                  <a:lnTo>
                    <a:pt x="6" y="121"/>
                  </a:lnTo>
                  <a:lnTo>
                    <a:pt x="4" y="121"/>
                  </a:lnTo>
                  <a:lnTo>
                    <a:pt x="3" y="120"/>
                  </a:lnTo>
                  <a:lnTo>
                    <a:pt x="2" y="118"/>
                  </a:lnTo>
                  <a:lnTo>
                    <a:pt x="1" y="117"/>
                  </a:lnTo>
                  <a:lnTo>
                    <a:pt x="0" y="115"/>
                  </a:lnTo>
                  <a:lnTo>
                    <a:pt x="0" y="113"/>
                  </a:lnTo>
                  <a:lnTo>
                    <a:pt x="0" y="111"/>
                  </a:lnTo>
                  <a:lnTo>
                    <a:pt x="1" y="110"/>
                  </a:lnTo>
                  <a:lnTo>
                    <a:pt x="2" y="108"/>
                  </a:lnTo>
                  <a:lnTo>
                    <a:pt x="3" y="107"/>
                  </a:lnTo>
                  <a:lnTo>
                    <a:pt x="4" y="106"/>
                  </a:lnTo>
                  <a:lnTo>
                    <a:pt x="6" y="105"/>
                  </a:lnTo>
                  <a:lnTo>
                    <a:pt x="8" y="105"/>
                  </a:lnTo>
                  <a:lnTo>
                    <a:pt x="59" y="105"/>
                  </a:lnTo>
                  <a:lnTo>
                    <a:pt x="60" y="101"/>
                  </a:lnTo>
                  <a:lnTo>
                    <a:pt x="61" y="98"/>
                  </a:lnTo>
                  <a:lnTo>
                    <a:pt x="63" y="95"/>
                  </a:lnTo>
                  <a:lnTo>
                    <a:pt x="65" y="92"/>
                  </a:lnTo>
                  <a:lnTo>
                    <a:pt x="67" y="89"/>
                  </a:lnTo>
                  <a:lnTo>
                    <a:pt x="70" y="86"/>
                  </a:lnTo>
                  <a:lnTo>
                    <a:pt x="73" y="84"/>
                  </a:lnTo>
                  <a:lnTo>
                    <a:pt x="76" y="83"/>
                  </a:lnTo>
                  <a:lnTo>
                    <a:pt x="80" y="81"/>
                  </a:lnTo>
                  <a:lnTo>
                    <a:pt x="80" y="76"/>
                  </a:lnTo>
                  <a:lnTo>
                    <a:pt x="72" y="76"/>
                  </a:lnTo>
                  <a:lnTo>
                    <a:pt x="72" y="80"/>
                  </a:lnTo>
                  <a:lnTo>
                    <a:pt x="56" y="80"/>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64" name="Group 63"/>
          <p:cNvGrpSpPr/>
          <p:nvPr/>
        </p:nvGrpSpPr>
        <p:grpSpPr>
          <a:xfrm>
            <a:off x="2694526" y="3698759"/>
            <a:ext cx="392113" cy="508000"/>
            <a:chOff x="5929313" y="793750"/>
            <a:chExt cx="392113" cy="381000"/>
          </a:xfrm>
          <a:solidFill>
            <a:schemeClr val="bg2"/>
          </a:solidFill>
        </p:grpSpPr>
        <p:sp>
          <p:nvSpPr>
            <p:cNvPr id="65" name="Freeform 257"/>
            <p:cNvSpPr>
              <a:spLocks/>
            </p:cNvSpPr>
            <p:nvPr/>
          </p:nvSpPr>
          <p:spPr bwMode="auto">
            <a:xfrm>
              <a:off x="5967413" y="793750"/>
              <a:ext cx="77788" cy="77787"/>
            </a:xfrm>
            <a:custGeom>
              <a:avLst/>
              <a:gdLst/>
              <a:ahLst/>
              <a:cxnLst>
                <a:cxn ang="0">
                  <a:pos x="25" y="0"/>
                </a:cxn>
                <a:cxn ang="0">
                  <a:pos x="28" y="0"/>
                </a:cxn>
                <a:cxn ang="0">
                  <a:pos x="31" y="1"/>
                </a:cxn>
                <a:cxn ang="0">
                  <a:pos x="34" y="2"/>
                </a:cxn>
                <a:cxn ang="0">
                  <a:pos x="37" y="3"/>
                </a:cxn>
                <a:cxn ang="0">
                  <a:pos x="40" y="5"/>
                </a:cxn>
                <a:cxn ang="0">
                  <a:pos x="42" y="7"/>
                </a:cxn>
                <a:cxn ang="0">
                  <a:pos x="44" y="10"/>
                </a:cxn>
                <a:cxn ang="0">
                  <a:pos x="46" y="12"/>
                </a:cxn>
                <a:cxn ang="0">
                  <a:pos x="47" y="15"/>
                </a:cxn>
                <a:cxn ang="0">
                  <a:pos x="48" y="18"/>
                </a:cxn>
                <a:cxn ang="0">
                  <a:pos x="49" y="21"/>
                </a:cxn>
                <a:cxn ang="0">
                  <a:pos x="49" y="25"/>
                </a:cxn>
                <a:cxn ang="0">
                  <a:pos x="49" y="28"/>
                </a:cxn>
                <a:cxn ang="0">
                  <a:pos x="48" y="31"/>
                </a:cxn>
                <a:cxn ang="0">
                  <a:pos x="47" y="34"/>
                </a:cxn>
                <a:cxn ang="0">
                  <a:pos x="46" y="37"/>
                </a:cxn>
                <a:cxn ang="0">
                  <a:pos x="44" y="40"/>
                </a:cxn>
                <a:cxn ang="0">
                  <a:pos x="42" y="42"/>
                </a:cxn>
                <a:cxn ang="0">
                  <a:pos x="40" y="44"/>
                </a:cxn>
                <a:cxn ang="0">
                  <a:pos x="37" y="46"/>
                </a:cxn>
                <a:cxn ang="0">
                  <a:pos x="34" y="47"/>
                </a:cxn>
                <a:cxn ang="0">
                  <a:pos x="31" y="48"/>
                </a:cxn>
                <a:cxn ang="0">
                  <a:pos x="28" y="49"/>
                </a:cxn>
                <a:cxn ang="0">
                  <a:pos x="25" y="49"/>
                </a:cxn>
                <a:cxn ang="0">
                  <a:pos x="21" y="49"/>
                </a:cxn>
                <a:cxn ang="0">
                  <a:pos x="18" y="48"/>
                </a:cxn>
                <a:cxn ang="0">
                  <a:pos x="15" y="47"/>
                </a:cxn>
                <a:cxn ang="0">
                  <a:pos x="12" y="46"/>
                </a:cxn>
                <a:cxn ang="0">
                  <a:pos x="10" y="44"/>
                </a:cxn>
                <a:cxn ang="0">
                  <a:pos x="7" y="42"/>
                </a:cxn>
                <a:cxn ang="0">
                  <a:pos x="5" y="40"/>
                </a:cxn>
                <a:cxn ang="0">
                  <a:pos x="3" y="37"/>
                </a:cxn>
                <a:cxn ang="0">
                  <a:pos x="2" y="34"/>
                </a:cxn>
                <a:cxn ang="0">
                  <a:pos x="1" y="31"/>
                </a:cxn>
                <a:cxn ang="0">
                  <a:pos x="0" y="28"/>
                </a:cxn>
                <a:cxn ang="0">
                  <a:pos x="0" y="25"/>
                </a:cxn>
                <a:cxn ang="0">
                  <a:pos x="0" y="21"/>
                </a:cxn>
                <a:cxn ang="0">
                  <a:pos x="1" y="18"/>
                </a:cxn>
                <a:cxn ang="0">
                  <a:pos x="2" y="15"/>
                </a:cxn>
                <a:cxn ang="0">
                  <a:pos x="3" y="12"/>
                </a:cxn>
                <a:cxn ang="0">
                  <a:pos x="5" y="10"/>
                </a:cxn>
                <a:cxn ang="0">
                  <a:pos x="7" y="7"/>
                </a:cxn>
                <a:cxn ang="0">
                  <a:pos x="10" y="5"/>
                </a:cxn>
                <a:cxn ang="0">
                  <a:pos x="12" y="3"/>
                </a:cxn>
                <a:cxn ang="0">
                  <a:pos x="15" y="2"/>
                </a:cxn>
                <a:cxn ang="0">
                  <a:pos x="18" y="1"/>
                </a:cxn>
                <a:cxn ang="0">
                  <a:pos x="21" y="0"/>
                </a:cxn>
                <a:cxn ang="0">
                  <a:pos x="25" y="0"/>
                </a:cxn>
              </a:cxnLst>
              <a:rect l="0" t="0" r="r" b="b"/>
              <a:pathLst>
                <a:path w="49" h="49">
                  <a:moveTo>
                    <a:pt x="25" y="0"/>
                  </a:moveTo>
                  <a:lnTo>
                    <a:pt x="28" y="0"/>
                  </a:lnTo>
                  <a:lnTo>
                    <a:pt x="31" y="1"/>
                  </a:lnTo>
                  <a:lnTo>
                    <a:pt x="34" y="2"/>
                  </a:lnTo>
                  <a:lnTo>
                    <a:pt x="37" y="3"/>
                  </a:lnTo>
                  <a:lnTo>
                    <a:pt x="40" y="5"/>
                  </a:lnTo>
                  <a:lnTo>
                    <a:pt x="42" y="7"/>
                  </a:lnTo>
                  <a:lnTo>
                    <a:pt x="44" y="10"/>
                  </a:lnTo>
                  <a:lnTo>
                    <a:pt x="46" y="12"/>
                  </a:lnTo>
                  <a:lnTo>
                    <a:pt x="47" y="15"/>
                  </a:lnTo>
                  <a:lnTo>
                    <a:pt x="48" y="18"/>
                  </a:lnTo>
                  <a:lnTo>
                    <a:pt x="49" y="21"/>
                  </a:lnTo>
                  <a:lnTo>
                    <a:pt x="49" y="25"/>
                  </a:lnTo>
                  <a:lnTo>
                    <a:pt x="49" y="28"/>
                  </a:lnTo>
                  <a:lnTo>
                    <a:pt x="48" y="31"/>
                  </a:lnTo>
                  <a:lnTo>
                    <a:pt x="47" y="34"/>
                  </a:lnTo>
                  <a:lnTo>
                    <a:pt x="46" y="37"/>
                  </a:lnTo>
                  <a:lnTo>
                    <a:pt x="44" y="40"/>
                  </a:lnTo>
                  <a:lnTo>
                    <a:pt x="42" y="42"/>
                  </a:lnTo>
                  <a:lnTo>
                    <a:pt x="40" y="44"/>
                  </a:lnTo>
                  <a:lnTo>
                    <a:pt x="37" y="46"/>
                  </a:lnTo>
                  <a:lnTo>
                    <a:pt x="34" y="47"/>
                  </a:lnTo>
                  <a:lnTo>
                    <a:pt x="31" y="48"/>
                  </a:lnTo>
                  <a:lnTo>
                    <a:pt x="28" y="49"/>
                  </a:lnTo>
                  <a:lnTo>
                    <a:pt x="25" y="49"/>
                  </a:lnTo>
                  <a:lnTo>
                    <a:pt x="21" y="49"/>
                  </a:lnTo>
                  <a:lnTo>
                    <a:pt x="18" y="48"/>
                  </a:lnTo>
                  <a:lnTo>
                    <a:pt x="15" y="47"/>
                  </a:lnTo>
                  <a:lnTo>
                    <a:pt x="12" y="46"/>
                  </a:lnTo>
                  <a:lnTo>
                    <a:pt x="10" y="44"/>
                  </a:lnTo>
                  <a:lnTo>
                    <a:pt x="7" y="42"/>
                  </a:lnTo>
                  <a:lnTo>
                    <a:pt x="5" y="40"/>
                  </a:lnTo>
                  <a:lnTo>
                    <a:pt x="3" y="37"/>
                  </a:lnTo>
                  <a:lnTo>
                    <a:pt x="2" y="34"/>
                  </a:lnTo>
                  <a:lnTo>
                    <a:pt x="1" y="31"/>
                  </a:lnTo>
                  <a:lnTo>
                    <a:pt x="0" y="28"/>
                  </a:lnTo>
                  <a:lnTo>
                    <a:pt x="0" y="25"/>
                  </a:lnTo>
                  <a:lnTo>
                    <a:pt x="0" y="21"/>
                  </a:lnTo>
                  <a:lnTo>
                    <a:pt x="1" y="18"/>
                  </a:lnTo>
                  <a:lnTo>
                    <a:pt x="2" y="15"/>
                  </a:lnTo>
                  <a:lnTo>
                    <a:pt x="3" y="12"/>
                  </a:lnTo>
                  <a:lnTo>
                    <a:pt x="5" y="10"/>
                  </a:lnTo>
                  <a:lnTo>
                    <a:pt x="7" y="7"/>
                  </a:lnTo>
                  <a:lnTo>
                    <a:pt x="10" y="5"/>
                  </a:lnTo>
                  <a:lnTo>
                    <a:pt x="12" y="3"/>
                  </a:lnTo>
                  <a:lnTo>
                    <a:pt x="15" y="2"/>
                  </a:lnTo>
                  <a:lnTo>
                    <a:pt x="18" y="1"/>
                  </a:lnTo>
                  <a:lnTo>
                    <a:pt x="21" y="0"/>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6" name="Freeform 258"/>
            <p:cNvSpPr>
              <a:spLocks/>
            </p:cNvSpPr>
            <p:nvPr/>
          </p:nvSpPr>
          <p:spPr bwMode="auto">
            <a:xfrm>
              <a:off x="5981701" y="874713"/>
              <a:ext cx="50800" cy="22225"/>
            </a:xfrm>
            <a:custGeom>
              <a:avLst/>
              <a:gdLst/>
              <a:ahLst/>
              <a:cxnLst>
                <a:cxn ang="0">
                  <a:pos x="16" y="0"/>
                </a:cxn>
                <a:cxn ang="0">
                  <a:pos x="17" y="0"/>
                </a:cxn>
                <a:cxn ang="0">
                  <a:pos x="19" y="1"/>
                </a:cxn>
                <a:cxn ang="0">
                  <a:pos x="20" y="1"/>
                </a:cxn>
                <a:cxn ang="0">
                  <a:pos x="21" y="2"/>
                </a:cxn>
                <a:cxn ang="0">
                  <a:pos x="22" y="4"/>
                </a:cxn>
                <a:cxn ang="0">
                  <a:pos x="28" y="1"/>
                </a:cxn>
                <a:cxn ang="0">
                  <a:pos x="29" y="1"/>
                </a:cxn>
                <a:cxn ang="0">
                  <a:pos x="30" y="1"/>
                </a:cxn>
                <a:cxn ang="0">
                  <a:pos x="31" y="1"/>
                </a:cxn>
                <a:cxn ang="0">
                  <a:pos x="31" y="2"/>
                </a:cxn>
                <a:cxn ang="0">
                  <a:pos x="32" y="3"/>
                </a:cxn>
                <a:cxn ang="0">
                  <a:pos x="32" y="4"/>
                </a:cxn>
                <a:cxn ang="0">
                  <a:pos x="32" y="11"/>
                </a:cxn>
                <a:cxn ang="0">
                  <a:pos x="32" y="12"/>
                </a:cxn>
                <a:cxn ang="0">
                  <a:pos x="31" y="13"/>
                </a:cxn>
                <a:cxn ang="0">
                  <a:pos x="31" y="13"/>
                </a:cxn>
                <a:cxn ang="0">
                  <a:pos x="30" y="14"/>
                </a:cxn>
                <a:cxn ang="0">
                  <a:pos x="29" y="14"/>
                </a:cxn>
                <a:cxn ang="0">
                  <a:pos x="28" y="14"/>
                </a:cxn>
                <a:cxn ang="0">
                  <a:pos x="27" y="13"/>
                </a:cxn>
                <a:cxn ang="0">
                  <a:pos x="25" y="13"/>
                </a:cxn>
                <a:cxn ang="0">
                  <a:pos x="24" y="12"/>
                </a:cxn>
                <a:cxn ang="0">
                  <a:pos x="22" y="12"/>
                </a:cxn>
                <a:cxn ang="0">
                  <a:pos x="21" y="12"/>
                </a:cxn>
                <a:cxn ang="0">
                  <a:pos x="20" y="13"/>
                </a:cxn>
                <a:cxn ang="0">
                  <a:pos x="19" y="13"/>
                </a:cxn>
                <a:cxn ang="0">
                  <a:pos x="17" y="14"/>
                </a:cxn>
                <a:cxn ang="0">
                  <a:pos x="16" y="14"/>
                </a:cxn>
                <a:cxn ang="0">
                  <a:pos x="14" y="14"/>
                </a:cxn>
                <a:cxn ang="0">
                  <a:pos x="13" y="13"/>
                </a:cxn>
                <a:cxn ang="0">
                  <a:pos x="12" y="12"/>
                </a:cxn>
                <a:cxn ang="0">
                  <a:pos x="11" y="11"/>
                </a:cxn>
                <a:cxn ang="0">
                  <a:pos x="9" y="12"/>
                </a:cxn>
                <a:cxn ang="0">
                  <a:pos x="7" y="12"/>
                </a:cxn>
                <a:cxn ang="0">
                  <a:pos x="6" y="13"/>
                </a:cxn>
                <a:cxn ang="0">
                  <a:pos x="4" y="13"/>
                </a:cxn>
                <a:cxn ang="0">
                  <a:pos x="3" y="14"/>
                </a:cxn>
                <a:cxn ang="0">
                  <a:pos x="2" y="13"/>
                </a:cxn>
                <a:cxn ang="0">
                  <a:pos x="1" y="13"/>
                </a:cxn>
                <a:cxn ang="0">
                  <a:pos x="1" y="12"/>
                </a:cxn>
                <a:cxn ang="0">
                  <a:pos x="1" y="12"/>
                </a:cxn>
                <a:cxn ang="0">
                  <a:pos x="0" y="11"/>
                </a:cxn>
                <a:cxn ang="0">
                  <a:pos x="0" y="4"/>
                </a:cxn>
                <a:cxn ang="0">
                  <a:pos x="1" y="3"/>
                </a:cxn>
                <a:cxn ang="0">
                  <a:pos x="1" y="2"/>
                </a:cxn>
                <a:cxn ang="0">
                  <a:pos x="2" y="1"/>
                </a:cxn>
                <a:cxn ang="0">
                  <a:pos x="2" y="1"/>
                </a:cxn>
                <a:cxn ang="0">
                  <a:pos x="3" y="1"/>
                </a:cxn>
                <a:cxn ang="0">
                  <a:pos x="4" y="1"/>
                </a:cxn>
                <a:cxn ang="0">
                  <a:pos x="10" y="4"/>
                </a:cxn>
                <a:cxn ang="0">
                  <a:pos x="11" y="2"/>
                </a:cxn>
                <a:cxn ang="0">
                  <a:pos x="12" y="1"/>
                </a:cxn>
                <a:cxn ang="0">
                  <a:pos x="13" y="1"/>
                </a:cxn>
                <a:cxn ang="0">
                  <a:pos x="14" y="0"/>
                </a:cxn>
                <a:cxn ang="0">
                  <a:pos x="16" y="0"/>
                </a:cxn>
              </a:cxnLst>
              <a:rect l="0" t="0" r="r" b="b"/>
              <a:pathLst>
                <a:path w="32" h="14">
                  <a:moveTo>
                    <a:pt x="16" y="0"/>
                  </a:moveTo>
                  <a:lnTo>
                    <a:pt x="17" y="0"/>
                  </a:lnTo>
                  <a:lnTo>
                    <a:pt x="19" y="1"/>
                  </a:lnTo>
                  <a:lnTo>
                    <a:pt x="20" y="1"/>
                  </a:lnTo>
                  <a:lnTo>
                    <a:pt x="21" y="2"/>
                  </a:lnTo>
                  <a:lnTo>
                    <a:pt x="22" y="4"/>
                  </a:lnTo>
                  <a:lnTo>
                    <a:pt x="28" y="1"/>
                  </a:lnTo>
                  <a:lnTo>
                    <a:pt x="29" y="1"/>
                  </a:lnTo>
                  <a:lnTo>
                    <a:pt x="30" y="1"/>
                  </a:lnTo>
                  <a:lnTo>
                    <a:pt x="31" y="1"/>
                  </a:lnTo>
                  <a:lnTo>
                    <a:pt x="31" y="2"/>
                  </a:lnTo>
                  <a:lnTo>
                    <a:pt x="32" y="3"/>
                  </a:lnTo>
                  <a:lnTo>
                    <a:pt x="32" y="4"/>
                  </a:lnTo>
                  <a:lnTo>
                    <a:pt x="32" y="11"/>
                  </a:lnTo>
                  <a:lnTo>
                    <a:pt x="32" y="12"/>
                  </a:lnTo>
                  <a:lnTo>
                    <a:pt x="31" y="13"/>
                  </a:lnTo>
                  <a:lnTo>
                    <a:pt x="31" y="13"/>
                  </a:lnTo>
                  <a:lnTo>
                    <a:pt x="30" y="14"/>
                  </a:lnTo>
                  <a:lnTo>
                    <a:pt x="29" y="14"/>
                  </a:lnTo>
                  <a:lnTo>
                    <a:pt x="28" y="14"/>
                  </a:lnTo>
                  <a:lnTo>
                    <a:pt x="27" y="13"/>
                  </a:lnTo>
                  <a:lnTo>
                    <a:pt x="25" y="13"/>
                  </a:lnTo>
                  <a:lnTo>
                    <a:pt x="24" y="12"/>
                  </a:lnTo>
                  <a:lnTo>
                    <a:pt x="22" y="12"/>
                  </a:lnTo>
                  <a:lnTo>
                    <a:pt x="21" y="12"/>
                  </a:lnTo>
                  <a:lnTo>
                    <a:pt x="20" y="13"/>
                  </a:lnTo>
                  <a:lnTo>
                    <a:pt x="19" y="13"/>
                  </a:lnTo>
                  <a:lnTo>
                    <a:pt x="17" y="14"/>
                  </a:lnTo>
                  <a:lnTo>
                    <a:pt x="16" y="14"/>
                  </a:lnTo>
                  <a:lnTo>
                    <a:pt x="14" y="14"/>
                  </a:lnTo>
                  <a:lnTo>
                    <a:pt x="13" y="13"/>
                  </a:lnTo>
                  <a:lnTo>
                    <a:pt x="12" y="12"/>
                  </a:lnTo>
                  <a:lnTo>
                    <a:pt x="11" y="11"/>
                  </a:lnTo>
                  <a:lnTo>
                    <a:pt x="9" y="12"/>
                  </a:lnTo>
                  <a:lnTo>
                    <a:pt x="7" y="12"/>
                  </a:lnTo>
                  <a:lnTo>
                    <a:pt x="6" y="13"/>
                  </a:lnTo>
                  <a:lnTo>
                    <a:pt x="4" y="13"/>
                  </a:lnTo>
                  <a:lnTo>
                    <a:pt x="3" y="14"/>
                  </a:lnTo>
                  <a:lnTo>
                    <a:pt x="2" y="13"/>
                  </a:lnTo>
                  <a:lnTo>
                    <a:pt x="1" y="13"/>
                  </a:lnTo>
                  <a:lnTo>
                    <a:pt x="1" y="12"/>
                  </a:lnTo>
                  <a:lnTo>
                    <a:pt x="1" y="12"/>
                  </a:lnTo>
                  <a:lnTo>
                    <a:pt x="0" y="11"/>
                  </a:lnTo>
                  <a:lnTo>
                    <a:pt x="0" y="4"/>
                  </a:lnTo>
                  <a:lnTo>
                    <a:pt x="1" y="3"/>
                  </a:lnTo>
                  <a:lnTo>
                    <a:pt x="1" y="2"/>
                  </a:lnTo>
                  <a:lnTo>
                    <a:pt x="2" y="1"/>
                  </a:lnTo>
                  <a:lnTo>
                    <a:pt x="2" y="1"/>
                  </a:lnTo>
                  <a:lnTo>
                    <a:pt x="3" y="1"/>
                  </a:lnTo>
                  <a:lnTo>
                    <a:pt x="4" y="1"/>
                  </a:lnTo>
                  <a:lnTo>
                    <a:pt x="10" y="4"/>
                  </a:lnTo>
                  <a:lnTo>
                    <a:pt x="11" y="2"/>
                  </a:lnTo>
                  <a:lnTo>
                    <a:pt x="12" y="1"/>
                  </a:lnTo>
                  <a:lnTo>
                    <a:pt x="13" y="1"/>
                  </a:lnTo>
                  <a:lnTo>
                    <a:pt x="14"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7" name="Freeform 259"/>
            <p:cNvSpPr>
              <a:spLocks/>
            </p:cNvSpPr>
            <p:nvPr/>
          </p:nvSpPr>
          <p:spPr bwMode="auto">
            <a:xfrm>
              <a:off x="6216651" y="793750"/>
              <a:ext cx="71438" cy="71437"/>
            </a:xfrm>
            <a:custGeom>
              <a:avLst/>
              <a:gdLst/>
              <a:ahLst/>
              <a:cxnLst>
                <a:cxn ang="0">
                  <a:pos x="23" y="0"/>
                </a:cxn>
                <a:cxn ang="0">
                  <a:pos x="26" y="0"/>
                </a:cxn>
                <a:cxn ang="0">
                  <a:pos x="29" y="1"/>
                </a:cxn>
                <a:cxn ang="0">
                  <a:pos x="32" y="2"/>
                </a:cxn>
                <a:cxn ang="0">
                  <a:pos x="35" y="3"/>
                </a:cxn>
                <a:cxn ang="0">
                  <a:pos x="37" y="5"/>
                </a:cxn>
                <a:cxn ang="0">
                  <a:pos x="39" y="8"/>
                </a:cxn>
                <a:cxn ang="0">
                  <a:pos x="41" y="10"/>
                </a:cxn>
                <a:cxn ang="0">
                  <a:pos x="43" y="13"/>
                </a:cxn>
                <a:cxn ang="0">
                  <a:pos x="44" y="16"/>
                </a:cxn>
                <a:cxn ang="0">
                  <a:pos x="45" y="19"/>
                </a:cxn>
                <a:cxn ang="0">
                  <a:pos x="45" y="22"/>
                </a:cxn>
                <a:cxn ang="0">
                  <a:pos x="45" y="26"/>
                </a:cxn>
                <a:cxn ang="0">
                  <a:pos x="44" y="29"/>
                </a:cxn>
                <a:cxn ang="0">
                  <a:pos x="43" y="32"/>
                </a:cxn>
                <a:cxn ang="0">
                  <a:pos x="41" y="35"/>
                </a:cxn>
                <a:cxn ang="0">
                  <a:pos x="39" y="37"/>
                </a:cxn>
                <a:cxn ang="0">
                  <a:pos x="37" y="39"/>
                </a:cxn>
                <a:cxn ang="0">
                  <a:pos x="35" y="41"/>
                </a:cxn>
                <a:cxn ang="0">
                  <a:pos x="32" y="43"/>
                </a:cxn>
                <a:cxn ang="0">
                  <a:pos x="29" y="44"/>
                </a:cxn>
                <a:cxn ang="0">
                  <a:pos x="26" y="45"/>
                </a:cxn>
                <a:cxn ang="0">
                  <a:pos x="23" y="45"/>
                </a:cxn>
                <a:cxn ang="0">
                  <a:pos x="19" y="45"/>
                </a:cxn>
                <a:cxn ang="0">
                  <a:pos x="16" y="44"/>
                </a:cxn>
                <a:cxn ang="0">
                  <a:pos x="13" y="43"/>
                </a:cxn>
                <a:cxn ang="0">
                  <a:pos x="11" y="41"/>
                </a:cxn>
                <a:cxn ang="0">
                  <a:pos x="8" y="39"/>
                </a:cxn>
                <a:cxn ang="0">
                  <a:pos x="6" y="37"/>
                </a:cxn>
                <a:cxn ang="0">
                  <a:pos x="4" y="35"/>
                </a:cxn>
                <a:cxn ang="0">
                  <a:pos x="3" y="32"/>
                </a:cxn>
                <a:cxn ang="0">
                  <a:pos x="1" y="29"/>
                </a:cxn>
                <a:cxn ang="0">
                  <a:pos x="1" y="26"/>
                </a:cxn>
                <a:cxn ang="0">
                  <a:pos x="0" y="22"/>
                </a:cxn>
                <a:cxn ang="0">
                  <a:pos x="1" y="19"/>
                </a:cxn>
                <a:cxn ang="0">
                  <a:pos x="1" y="16"/>
                </a:cxn>
                <a:cxn ang="0">
                  <a:pos x="3" y="13"/>
                </a:cxn>
                <a:cxn ang="0">
                  <a:pos x="4" y="10"/>
                </a:cxn>
                <a:cxn ang="0">
                  <a:pos x="6" y="8"/>
                </a:cxn>
                <a:cxn ang="0">
                  <a:pos x="8" y="5"/>
                </a:cxn>
                <a:cxn ang="0">
                  <a:pos x="11" y="3"/>
                </a:cxn>
                <a:cxn ang="0">
                  <a:pos x="13" y="2"/>
                </a:cxn>
                <a:cxn ang="0">
                  <a:pos x="16" y="1"/>
                </a:cxn>
                <a:cxn ang="0">
                  <a:pos x="19" y="0"/>
                </a:cxn>
                <a:cxn ang="0">
                  <a:pos x="23" y="0"/>
                </a:cxn>
              </a:cxnLst>
              <a:rect l="0" t="0" r="r" b="b"/>
              <a:pathLst>
                <a:path w="45" h="45">
                  <a:moveTo>
                    <a:pt x="23" y="0"/>
                  </a:moveTo>
                  <a:lnTo>
                    <a:pt x="26" y="0"/>
                  </a:lnTo>
                  <a:lnTo>
                    <a:pt x="29" y="1"/>
                  </a:lnTo>
                  <a:lnTo>
                    <a:pt x="32" y="2"/>
                  </a:lnTo>
                  <a:lnTo>
                    <a:pt x="35" y="3"/>
                  </a:lnTo>
                  <a:lnTo>
                    <a:pt x="37" y="5"/>
                  </a:lnTo>
                  <a:lnTo>
                    <a:pt x="39" y="8"/>
                  </a:lnTo>
                  <a:lnTo>
                    <a:pt x="41" y="10"/>
                  </a:lnTo>
                  <a:lnTo>
                    <a:pt x="43" y="13"/>
                  </a:lnTo>
                  <a:lnTo>
                    <a:pt x="44" y="16"/>
                  </a:lnTo>
                  <a:lnTo>
                    <a:pt x="45" y="19"/>
                  </a:lnTo>
                  <a:lnTo>
                    <a:pt x="45" y="22"/>
                  </a:lnTo>
                  <a:lnTo>
                    <a:pt x="45" y="26"/>
                  </a:lnTo>
                  <a:lnTo>
                    <a:pt x="44" y="29"/>
                  </a:lnTo>
                  <a:lnTo>
                    <a:pt x="43" y="32"/>
                  </a:lnTo>
                  <a:lnTo>
                    <a:pt x="41" y="35"/>
                  </a:lnTo>
                  <a:lnTo>
                    <a:pt x="39" y="37"/>
                  </a:lnTo>
                  <a:lnTo>
                    <a:pt x="37" y="39"/>
                  </a:lnTo>
                  <a:lnTo>
                    <a:pt x="35" y="41"/>
                  </a:lnTo>
                  <a:lnTo>
                    <a:pt x="32" y="43"/>
                  </a:lnTo>
                  <a:lnTo>
                    <a:pt x="29" y="44"/>
                  </a:lnTo>
                  <a:lnTo>
                    <a:pt x="26" y="45"/>
                  </a:lnTo>
                  <a:lnTo>
                    <a:pt x="23" y="45"/>
                  </a:lnTo>
                  <a:lnTo>
                    <a:pt x="19" y="45"/>
                  </a:lnTo>
                  <a:lnTo>
                    <a:pt x="16" y="44"/>
                  </a:lnTo>
                  <a:lnTo>
                    <a:pt x="13" y="43"/>
                  </a:lnTo>
                  <a:lnTo>
                    <a:pt x="11" y="41"/>
                  </a:lnTo>
                  <a:lnTo>
                    <a:pt x="8" y="39"/>
                  </a:lnTo>
                  <a:lnTo>
                    <a:pt x="6" y="37"/>
                  </a:lnTo>
                  <a:lnTo>
                    <a:pt x="4" y="35"/>
                  </a:lnTo>
                  <a:lnTo>
                    <a:pt x="3" y="32"/>
                  </a:lnTo>
                  <a:lnTo>
                    <a:pt x="1" y="29"/>
                  </a:lnTo>
                  <a:lnTo>
                    <a:pt x="1" y="26"/>
                  </a:lnTo>
                  <a:lnTo>
                    <a:pt x="0" y="22"/>
                  </a:lnTo>
                  <a:lnTo>
                    <a:pt x="1" y="19"/>
                  </a:lnTo>
                  <a:lnTo>
                    <a:pt x="1" y="16"/>
                  </a:lnTo>
                  <a:lnTo>
                    <a:pt x="3" y="13"/>
                  </a:lnTo>
                  <a:lnTo>
                    <a:pt x="4" y="10"/>
                  </a:lnTo>
                  <a:lnTo>
                    <a:pt x="6" y="8"/>
                  </a:lnTo>
                  <a:lnTo>
                    <a:pt x="8" y="5"/>
                  </a:lnTo>
                  <a:lnTo>
                    <a:pt x="11" y="3"/>
                  </a:lnTo>
                  <a:lnTo>
                    <a:pt x="13" y="2"/>
                  </a:lnTo>
                  <a:lnTo>
                    <a:pt x="16" y="1"/>
                  </a:lnTo>
                  <a:lnTo>
                    <a:pt x="19"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8" name="Freeform 260"/>
            <p:cNvSpPr>
              <a:spLocks noEditPoints="1"/>
            </p:cNvSpPr>
            <p:nvPr/>
          </p:nvSpPr>
          <p:spPr bwMode="auto">
            <a:xfrm>
              <a:off x="5929313" y="838200"/>
              <a:ext cx="392113" cy="336550"/>
            </a:xfrm>
            <a:custGeom>
              <a:avLst/>
              <a:gdLst/>
              <a:ahLst/>
              <a:cxnLst>
                <a:cxn ang="0">
                  <a:pos x="116" y="44"/>
                </a:cxn>
                <a:cxn ang="0">
                  <a:pos x="126" y="45"/>
                </a:cxn>
                <a:cxn ang="0">
                  <a:pos x="130" y="54"/>
                </a:cxn>
                <a:cxn ang="0">
                  <a:pos x="99" y="85"/>
                </a:cxn>
                <a:cxn ang="0">
                  <a:pos x="168" y="115"/>
                </a:cxn>
                <a:cxn ang="0">
                  <a:pos x="156" y="83"/>
                </a:cxn>
                <a:cxn ang="0">
                  <a:pos x="145" y="77"/>
                </a:cxn>
                <a:cxn ang="0">
                  <a:pos x="142" y="67"/>
                </a:cxn>
                <a:cxn ang="0">
                  <a:pos x="148" y="59"/>
                </a:cxn>
                <a:cxn ang="0">
                  <a:pos x="158" y="58"/>
                </a:cxn>
                <a:cxn ang="0">
                  <a:pos x="96" y="21"/>
                </a:cxn>
                <a:cxn ang="0">
                  <a:pos x="152" y="1"/>
                </a:cxn>
                <a:cxn ang="0">
                  <a:pos x="155" y="14"/>
                </a:cxn>
                <a:cxn ang="0">
                  <a:pos x="184" y="62"/>
                </a:cxn>
                <a:cxn ang="0">
                  <a:pos x="194" y="56"/>
                </a:cxn>
                <a:cxn ang="0">
                  <a:pos x="198" y="45"/>
                </a:cxn>
                <a:cxn ang="0">
                  <a:pos x="200" y="33"/>
                </a:cxn>
                <a:cxn ang="0">
                  <a:pos x="209" y="24"/>
                </a:cxn>
                <a:cxn ang="0">
                  <a:pos x="222" y="23"/>
                </a:cxn>
                <a:cxn ang="0">
                  <a:pos x="233" y="29"/>
                </a:cxn>
                <a:cxn ang="0">
                  <a:pos x="237" y="36"/>
                </a:cxn>
                <a:cxn ang="0">
                  <a:pos x="240" y="48"/>
                </a:cxn>
                <a:cxn ang="0">
                  <a:pos x="244" y="69"/>
                </a:cxn>
                <a:cxn ang="0">
                  <a:pos x="247" y="99"/>
                </a:cxn>
                <a:cxn ang="0">
                  <a:pos x="244" y="116"/>
                </a:cxn>
                <a:cxn ang="0">
                  <a:pos x="237" y="205"/>
                </a:cxn>
                <a:cxn ang="0">
                  <a:pos x="229" y="212"/>
                </a:cxn>
                <a:cxn ang="0">
                  <a:pos x="219" y="210"/>
                </a:cxn>
                <a:cxn ang="0">
                  <a:pos x="214" y="201"/>
                </a:cxn>
                <a:cxn ang="0">
                  <a:pos x="207" y="100"/>
                </a:cxn>
                <a:cxn ang="0">
                  <a:pos x="204" y="79"/>
                </a:cxn>
                <a:cxn ang="0">
                  <a:pos x="187" y="86"/>
                </a:cxn>
                <a:cxn ang="0">
                  <a:pos x="176" y="86"/>
                </a:cxn>
                <a:cxn ang="0">
                  <a:pos x="168" y="203"/>
                </a:cxn>
                <a:cxn ang="0">
                  <a:pos x="160" y="209"/>
                </a:cxn>
                <a:cxn ang="0">
                  <a:pos x="104" y="208"/>
                </a:cxn>
                <a:cxn ang="0">
                  <a:pos x="99" y="198"/>
                </a:cxn>
                <a:cxn ang="0">
                  <a:pos x="87" y="86"/>
                </a:cxn>
                <a:cxn ang="0">
                  <a:pos x="74" y="108"/>
                </a:cxn>
                <a:cxn ang="0">
                  <a:pos x="71" y="118"/>
                </a:cxn>
                <a:cxn ang="0">
                  <a:pos x="69" y="207"/>
                </a:cxn>
                <a:cxn ang="0">
                  <a:pos x="61" y="212"/>
                </a:cxn>
                <a:cxn ang="0">
                  <a:pos x="53" y="207"/>
                </a:cxn>
                <a:cxn ang="0">
                  <a:pos x="51" y="133"/>
                </a:cxn>
                <a:cxn ang="0">
                  <a:pos x="48" y="133"/>
                </a:cxn>
                <a:cxn ang="0">
                  <a:pos x="47" y="205"/>
                </a:cxn>
                <a:cxn ang="0">
                  <a:pos x="39" y="211"/>
                </a:cxn>
                <a:cxn ang="0">
                  <a:pos x="30" y="209"/>
                </a:cxn>
                <a:cxn ang="0">
                  <a:pos x="26" y="120"/>
                </a:cxn>
                <a:cxn ang="0">
                  <a:pos x="24" y="75"/>
                </a:cxn>
                <a:cxn ang="0">
                  <a:pos x="20" y="95"/>
                </a:cxn>
                <a:cxn ang="0">
                  <a:pos x="19" y="114"/>
                </a:cxn>
                <a:cxn ang="0">
                  <a:pos x="12" y="120"/>
                </a:cxn>
                <a:cxn ang="0">
                  <a:pos x="3" y="118"/>
                </a:cxn>
                <a:cxn ang="0">
                  <a:pos x="0" y="104"/>
                </a:cxn>
                <a:cxn ang="0">
                  <a:pos x="3" y="75"/>
                </a:cxn>
                <a:cxn ang="0">
                  <a:pos x="10" y="54"/>
                </a:cxn>
                <a:cxn ang="0">
                  <a:pos x="18" y="41"/>
                </a:cxn>
                <a:cxn ang="0">
                  <a:pos x="26" y="32"/>
                </a:cxn>
                <a:cxn ang="0">
                  <a:pos x="90" y="14"/>
                </a:cxn>
                <a:cxn ang="0">
                  <a:pos x="114" y="2"/>
                </a:cxn>
              </a:cxnLst>
              <a:rect l="0" t="0" r="r" b="b"/>
              <a:pathLst>
                <a:path w="247" h="212">
                  <a:moveTo>
                    <a:pt x="96" y="21"/>
                  </a:moveTo>
                  <a:lnTo>
                    <a:pt x="96" y="60"/>
                  </a:lnTo>
                  <a:lnTo>
                    <a:pt x="113" y="46"/>
                  </a:lnTo>
                  <a:lnTo>
                    <a:pt x="115" y="44"/>
                  </a:lnTo>
                  <a:lnTo>
                    <a:pt x="116" y="44"/>
                  </a:lnTo>
                  <a:lnTo>
                    <a:pt x="118" y="43"/>
                  </a:lnTo>
                  <a:lnTo>
                    <a:pt x="120" y="43"/>
                  </a:lnTo>
                  <a:lnTo>
                    <a:pt x="122" y="43"/>
                  </a:lnTo>
                  <a:lnTo>
                    <a:pt x="124" y="44"/>
                  </a:lnTo>
                  <a:lnTo>
                    <a:pt x="126" y="45"/>
                  </a:lnTo>
                  <a:lnTo>
                    <a:pt x="127" y="46"/>
                  </a:lnTo>
                  <a:lnTo>
                    <a:pt x="128" y="48"/>
                  </a:lnTo>
                  <a:lnTo>
                    <a:pt x="129" y="50"/>
                  </a:lnTo>
                  <a:lnTo>
                    <a:pt x="130" y="52"/>
                  </a:lnTo>
                  <a:lnTo>
                    <a:pt x="130" y="54"/>
                  </a:lnTo>
                  <a:lnTo>
                    <a:pt x="129" y="56"/>
                  </a:lnTo>
                  <a:lnTo>
                    <a:pt x="129" y="57"/>
                  </a:lnTo>
                  <a:lnTo>
                    <a:pt x="128" y="59"/>
                  </a:lnTo>
                  <a:lnTo>
                    <a:pt x="126" y="61"/>
                  </a:lnTo>
                  <a:lnTo>
                    <a:pt x="99" y="85"/>
                  </a:lnTo>
                  <a:lnTo>
                    <a:pt x="98" y="86"/>
                  </a:lnTo>
                  <a:lnTo>
                    <a:pt x="97" y="86"/>
                  </a:lnTo>
                  <a:lnTo>
                    <a:pt x="96" y="86"/>
                  </a:lnTo>
                  <a:lnTo>
                    <a:pt x="96" y="115"/>
                  </a:lnTo>
                  <a:lnTo>
                    <a:pt x="168" y="115"/>
                  </a:lnTo>
                  <a:lnTo>
                    <a:pt x="168" y="86"/>
                  </a:lnTo>
                  <a:lnTo>
                    <a:pt x="165" y="85"/>
                  </a:lnTo>
                  <a:lnTo>
                    <a:pt x="163" y="85"/>
                  </a:lnTo>
                  <a:lnTo>
                    <a:pt x="160" y="84"/>
                  </a:lnTo>
                  <a:lnTo>
                    <a:pt x="156" y="83"/>
                  </a:lnTo>
                  <a:lnTo>
                    <a:pt x="153" y="82"/>
                  </a:lnTo>
                  <a:lnTo>
                    <a:pt x="150" y="81"/>
                  </a:lnTo>
                  <a:lnTo>
                    <a:pt x="148" y="80"/>
                  </a:lnTo>
                  <a:lnTo>
                    <a:pt x="146" y="79"/>
                  </a:lnTo>
                  <a:lnTo>
                    <a:pt x="145" y="77"/>
                  </a:lnTo>
                  <a:lnTo>
                    <a:pt x="144" y="75"/>
                  </a:lnTo>
                  <a:lnTo>
                    <a:pt x="143" y="74"/>
                  </a:lnTo>
                  <a:lnTo>
                    <a:pt x="142" y="72"/>
                  </a:lnTo>
                  <a:lnTo>
                    <a:pt x="142" y="70"/>
                  </a:lnTo>
                  <a:lnTo>
                    <a:pt x="142" y="67"/>
                  </a:lnTo>
                  <a:lnTo>
                    <a:pt x="143" y="65"/>
                  </a:lnTo>
                  <a:lnTo>
                    <a:pt x="144" y="63"/>
                  </a:lnTo>
                  <a:lnTo>
                    <a:pt x="145" y="62"/>
                  </a:lnTo>
                  <a:lnTo>
                    <a:pt x="147" y="60"/>
                  </a:lnTo>
                  <a:lnTo>
                    <a:pt x="148" y="59"/>
                  </a:lnTo>
                  <a:lnTo>
                    <a:pt x="150" y="58"/>
                  </a:lnTo>
                  <a:lnTo>
                    <a:pt x="152" y="57"/>
                  </a:lnTo>
                  <a:lnTo>
                    <a:pt x="154" y="57"/>
                  </a:lnTo>
                  <a:lnTo>
                    <a:pt x="156" y="57"/>
                  </a:lnTo>
                  <a:lnTo>
                    <a:pt x="158" y="58"/>
                  </a:lnTo>
                  <a:lnTo>
                    <a:pt x="161" y="59"/>
                  </a:lnTo>
                  <a:lnTo>
                    <a:pt x="164" y="60"/>
                  </a:lnTo>
                  <a:lnTo>
                    <a:pt x="168" y="61"/>
                  </a:lnTo>
                  <a:lnTo>
                    <a:pt x="168" y="21"/>
                  </a:lnTo>
                  <a:lnTo>
                    <a:pt x="96" y="21"/>
                  </a:lnTo>
                  <a:close/>
                  <a:moveTo>
                    <a:pt x="120" y="0"/>
                  </a:moveTo>
                  <a:lnTo>
                    <a:pt x="148" y="0"/>
                  </a:lnTo>
                  <a:lnTo>
                    <a:pt x="150" y="0"/>
                  </a:lnTo>
                  <a:lnTo>
                    <a:pt x="151" y="0"/>
                  </a:lnTo>
                  <a:lnTo>
                    <a:pt x="152" y="1"/>
                  </a:lnTo>
                  <a:lnTo>
                    <a:pt x="153" y="2"/>
                  </a:lnTo>
                  <a:lnTo>
                    <a:pt x="154" y="4"/>
                  </a:lnTo>
                  <a:lnTo>
                    <a:pt x="155" y="5"/>
                  </a:lnTo>
                  <a:lnTo>
                    <a:pt x="155" y="7"/>
                  </a:lnTo>
                  <a:lnTo>
                    <a:pt x="155" y="14"/>
                  </a:lnTo>
                  <a:lnTo>
                    <a:pt x="176" y="14"/>
                  </a:lnTo>
                  <a:lnTo>
                    <a:pt x="176" y="62"/>
                  </a:lnTo>
                  <a:lnTo>
                    <a:pt x="179" y="62"/>
                  </a:lnTo>
                  <a:lnTo>
                    <a:pt x="181" y="62"/>
                  </a:lnTo>
                  <a:lnTo>
                    <a:pt x="184" y="62"/>
                  </a:lnTo>
                  <a:lnTo>
                    <a:pt x="186" y="61"/>
                  </a:lnTo>
                  <a:lnTo>
                    <a:pt x="188" y="60"/>
                  </a:lnTo>
                  <a:lnTo>
                    <a:pt x="190" y="59"/>
                  </a:lnTo>
                  <a:lnTo>
                    <a:pt x="192" y="57"/>
                  </a:lnTo>
                  <a:lnTo>
                    <a:pt x="194" y="56"/>
                  </a:lnTo>
                  <a:lnTo>
                    <a:pt x="195" y="54"/>
                  </a:lnTo>
                  <a:lnTo>
                    <a:pt x="196" y="52"/>
                  </a:lnTo>
                  <a:lnTo>
                    <a:pt x="197" y="50"/>
                  </a:lnTo>
                  <a:lnTo>
                    <a:pt x="198" y="48"/>
                  </a:lnTo>
                  <a:lnTo>
                    <a:pt x="198" y="45"/>
                  </a:lnTo>
                  <a:lnTo>
                    <a:pt x="197" y="43"/>
                  </a:lnTo>
                  <a:lnTo>
                    <a:pt x="198" y="40"/>
                  </a:lnTo>
                  <a:lnTo>
                    <a:pt x="198" y="38"/>
                  </a:lnTo>
                  <a:lnTo>
                    <a:pt x="199" y="35"/>
                  </a:lnTo>
                  <a:lnTo>
                    <a:pt x="200" y="33"/>
                  </a:lnTo>
                  <a:lnTo>
                    <a:pt x="201" y="31"/>
                  </a:lnTo>
                  <a:lnTo>
                    <a:pt x="203" y="29"/>
                  </a:lnTo>
                  <a:lnTo>
                    <a:pt x="204" y="27"/>
                  </a:lnTo>
                  <a:lnTo>
                    <a:pt x="206" y="25"/>
                  </a:lnTo>
                  <a:lnTo>
                    <a:pt x="209" y="24"/>
                  </a:lnTo>
                  <a:lnTo>
                    <a:pt x="211" y="23"/>
                  </a:lnTo>
                  <a:lnTo>
                    <a:pt x="214" y="22"/>
                  </a:lnTo>
                  <a:lnTo>
                    <a:pt x="216" y="22"/>
                  </a:lnTo>
                  <a:lnTo>
                    <a:pt x="219" y="22"/>
                  </a:lnTo>
                  <a:lnTo>
                    <a:pt x="222" y="23"/>
                  </a:lnTo>
                  <a:lnTo>
                    <a:pt x="224" y="23"/>
                  </a:lnTo>
                  <a:lnTo>
                    <a:pt x="226" y="24"/>
                  </a:lnTo>
                  <a:lnTo>
                    <a:pt x="229" y="26"/>
                  </a:lnTo>
                  <a:lnTo>
                    <a:pt x="231" y="27"/>
                  </a:lnTo>
                  <a:lnTo>
                    <a:pt x="233" y="29"/>
                  </a:lnTo>
                  <a:lnTo>
                    <a:pt x="234" y="31"/>
                  </a:lnTo>
                  <a:lnTo>
                    <a:pt x="235" y="34"/>
                  </a:lnTo>
                  <a:lnTo>
                    <a:pt x="236" y="34"/>
                  </a:lnTo>
                  <a:lnTo>
                    <a:pt x="236" y="35"/>
                  </a:lnTo>
                  <a:lnTo>
                    <a:pt x="237" y="36"/>
                  </a:lnTo>
                  <a:lnTo>
                    <a:pt x="237" y="38"/>
                  </a:lnTo>
                  <a:lnTo>
                    <a:pt x="238" y="40"/>
                  </a:lnTo>
                  <a:lnTo>
                    <a:pt x="239" y="42"/>
                  </a:lnTo>
                  <a:lnTo>
                    <a:pt x="239" y="45"/>
                  </a:lnTo>
                  <a:lnTo>
                    <a:pt x="240" y="48"/>
                  </a:lnTo>
                  <a:lnTo>
                    <a:pt x="241" y="51"/>
                  </a:lnTo>
                  <a:lnTo>
                    <a:pt x="242" y="55"/>
                  </a:lnTo>
                  <a:lnTo>
                    <a:pt x="243" y="59"/>
                  </a:lnTo>
                  <a:lnTo>
                    <a:pt x="244" y="64"/>
                  </a:lnTo>
                  <a:lnTo>
                    <a:pt x="244" y="69"/>
                  </a:lnTo>
                  <a:lnTo>
                    <a:pt x="245" y="74"/>
                  </a:lnTo>
                  <a:lnTo>
                    <a:pt x="246" y="80"/>
                  </a:lnTo>
                  <a:lnTo>
                    <a:pt x="246" y="86"/>
                  </a:lnTo>
                  <a:lnTo>
                    <a:pt x="247" y="92"/>
                  </a:lnTo>
                  <a:lnTo>
                    <a:pt x="247" y="99"/>
                  </a:lnTo>
                  <a:lnTo>
                    <a:pt x="247" y="106"/>
                  </a:lnTo>
                  <a:lnTo>
                    <a:pt x="247" y="109"/>
                  </a:lnTo>
                  <a:lnTo>
                    <a:pt x="246" y="111"/>
                  </a:lnTo>
                  <a:lnTo>
                    <a:pt x="245" y="114"/>
                  </a:lnTo>
                  <a:lnTo>
                    <a:pt x="244" y="116"/>
                  </a:lnTo>
                  <a:lnTo>
                    <a:pt x="243" y="118"/>
                  </a:lnTo>
                  <a:lnTo>
                    <a:pt x="241" y="120"/>
                  </a:lnTo>
                  <a:lnTo>
                    <a:pt x="238" y="201"/>
                  </a:lnTo>
                  <a:lnTo>
                    <a:pt x="238" y="203"/>
                  </a:lnTo>
                  <a:lnTo>
                    <a:pt x="237" y="205"/>
                  </a:lnTo>
                  <a:lnTo>
                    <a:pt x="236" y="207"/>
                  </a:lnTo>
                  <a:lnTo>
                    <a:pt x="234" y="209"/>
                  </a:lnTo>
                  <a:lnTo>
                    <a:pt x="233" y="210"/>
                  </a:lnTo>
                  <a:lnTo>
                    <a:pt x="231" y="211"/>
                  </a:lnTo>
                  <a:lnTo>
                    <a:pt x="229" y="212"/>
                  </a:lnTo>
                  <a:lnTo>
                    <a:pt x="227" y="212"/>
                  </a:lnTo>
                  <a:lnTo>
                    <a:pt x="224" y="212"/>
                  </a:lnTo>
                  <a:lnTo>
                    <a:pt x="222" y="212"/>
                  </a:lnTo>
                  <a:lnTo>
                    <a:pt x="220" y="211"/>
                  </a:lnTo>
                  <a:lnTo>
                    <a:pt x="219" y="210"/>
                  </a:lnTo>
                  <a:lnTo>
                    <a:pt x="217" y="209"/>
                  </a:lnTo>
                  <a:lnTo>
                    <a:pt x="216" y="207"/>
                  </a:lnTo>
                  <a:lnTo>
                    <a:pt x="215" y="205"/>
                  </a:lnTo>
                  <a:lnTo>
                    <a:pt x="214" y="203"/>
                  </a:lnTo>
                  <a:lnTo>
                    <a:pt x="214" y="201"/>
                  </a:lnTo>
                  <a:lnTo>
                    <a:pt x="208" y="114"/>
                  </a:lnTo>
                  <a:lnTo>
                    <a:pt x="208" y="112"/>
                  </a:lnTo>
                  <a:lnTo>
                    <a:pt x="207" y="109"/>
                  </a:lnTo>
                  <a:lnTo>
                    <a:pt x="207" y="106"/>
                  </a:lnTo>
                  <a:lnTo>
                    <a:pt x="207" y="100"/>
                  </a:lnTo>
                  <a:lnTo>
                    <a:pt x="207" y="94"/>
                  </a:lnTo>
                  <a:lnTo>
                    <a:pt x="206" y="88"/>
                  </a:lnTo>
                  <a:lnTo>
                    <a:pt x="206" y="83"/>
                  </a:lnTo>
                  <a:lnTo>
                    <a:pt x="205" y="78"/>
                  </a:lnTo>
                  <a:lnTo>
                    <a:pt x="204" y="79"/>
                  </a:lnTo>
                  <a:lnTo>
                    <a:pt x="201" y="81"/>
                  </a:lnTo>
                  <a:lnTo>
                    <a:pt x="198" y="83"/>
                  </a:lnTo>
                  <a:lnTo>
                    <a:pt x="194" y="84"/>
                  </a:lnTo>
                  <a:lnTo>
                    <a:pt x="191" y="85"/>
                  </a:lnTo>
                  <a:lnTo>
                    <a:pt x="187" y="86"/>
                  </a:lnTo>
                  <a:lnTo>
                    <a:pt x="183" y="86"/>
                  </a:lnTo>
                  <a:lnTo>
                    <a:pt x="178" y="86"/>
                  </a:lnTo>
                  <a:lnTo>
                    <a:pt x="178" y="86"/>
                  </a:lnTo>
                  <a:lnTo>
                    <a:pt x="177" y="86"/>
                  </a:lnTo>
                  <a:lnTo>
                    <a:pt x="176" y="86"/>
                  </a:lnTo>
                  <a:lnTo>
                    <a:pt x="176" y="123"/>
                  </a:lnTo>
                  <a:lnTo>
                    <a:pt x="169" y="123"/>
                  </a:lnTo>
                  <a:lnTo>
                    <a:pt x="169" y="198"/>
                  </a:lnTo>
                  <a:lnTo>
                    <a:pt x="169" y="200"/>
                  </a:lnTo>
                  <a:lnTo>
                    <a:pt x="168" y="203"/>
                  </a:lnTo>
                  <a:lnTo>
                    <a:pt x="167" y="205"/>
                  </a:lnTo>
                  <a:lnTo>
                    <a:pt x="166" y="206"/>
                  </a:lnTo>
                  <a:lnTo>
                    <a:pt x="164" y="208"/>
                  </a:lnTo>
                  <a:lnTo>
                    <a:pt x="162" y="209"/>
                  </a:lnTo>
                  <a:lnTo>
                    <a:pt x="160" y="209"/>
                  </a:lnTo>
                  <a:lnTo>
                    <a:pt x="157" y="210"/>
                  </a:lnTo>
                  <a:lnTo>
                    <a:pt x="110" y="210"/>
                  </a:lnTo>
                  <a:lnTo>
                    <a:pt x="108" y="209"/>
                  </a:lnTo>
                  <a:lnTo>
                    <a:pt x="106" y="209"/>
                  </a:lnTo>
                  <a:lnTo>
                    <a:pt x="104" y="208"/>
                  </a:lnTo>
                  <a:lnTo>
                    <a:pt x="102" y="206"/>
                  </a:lnTo>
                  <a:lnTo>
                    <a:pt x="101" y="205"/>
                  </a:lnTo>
                  <a:lnTo>
                    <a:pt x="100" y="203"/>
                  </a:lnTo>
                  <a:lnTo>
                    <a:pt x="99" y="200"/>
                  </a:lnTo>
                  <a:lnTo>
                    <a:pt x="99" y="198"/>
                  </a:lnTo>
                  <a:lnTo>
                    <a:pt x="99" y="123"/>
                  </a:lnTo>
                  <a:lnTo>
                    <a:pt x="90" y="123"/>
                  </a:lnTo>
                  <a:lnTo>
                    <a:pt x="90" y="87"/>
                  </a:lnTo>
                  <a:lnTo>
                    <a:pt x="88" y="86"/>
                  </a:lnTo>
                  <a:lnTo>
                    <a:pt x="87" y="86"/>
                  </a:lnTo>
                  <a:lnTo>
                    <a:pt x="86" y="85"/>
                  </a:lnTo>
                  <a:lnTo>
                    <a:pt x="86" y="85"/>
                  </a:lnTo>
                  <a:lnTo>
                    <a:pt x="85" y="84"/>
                  </a:lnTo>
                  <a:lnTo>
                    <a:pt x="74" y="70"/>
                  </a:lnTo>
                  <a:lnTo>
                    <a:pt x="74" y="108"/>
                  </a:lnTo>
                  <a:lnTo>
                    <a:pt x="74" y="110"/>
                  </a:lnTo>
                  <a:lnTo>
                    <a:pt x="74" y="112"/>
                  </a:lnTo>
                  <a:lnTo>
                    <a:pt x="73" y="114"/>
                  </a:lnTo>
                  <a:lnTo>
                    <a:pt x="72" y="116"/>
                  </a:lnTo>
                  <a:lnTo>
                    <a:pt x="71" y="118"/>
                  </a:lnTo>
                  <a:lnTo>
                    <a:pt x="71" y="120"/>
                  </a:lnTo>
                  <a:lnTo>
                    <a:pt x="71" y="201"/>
                  </a:lnTo>
                  <a:lnTo>
                    <a:pt x="71" y="203"/>
                  </a:lnTo>
                  <a:lnTo>
                    <a:pt x="70" y="205"/>
                  </a:lnTo>
                  <a:lnTo>
                    <a:pt x="69" y="207"/>
                  </a:lnTo>
                  <a:lnTo>
                    <a:pt x="68" y="209"/>
                  </a:lnTo>
                  <a:lnTo>
                    <a:pt x="66" y="210"/>
                  </a:lnTo>
                  <a:lnTo>
                    <a:pt x="65" y="211"/>
                  </a:lnTo>
                  <a:lnTo>
                    <a:pt x="63" y="211"/>
                  </a:lnTo>
                  <a:lnTo>
                    <a:pt x="61" y="212"/>
                  </a:lnTo>
                  <a:lnTo>
                    <a:pt x="59" y="211"/>
                  </a:lnTo>
                  <a:lnTo>
                    <a:pt x="57" y="211"/>
                  </a:lnTo>
                  <a:lnTo>
                    <a:pt x="55" y="210"/>
                  </a:lnTo>
                  <a:lnTo>
                    <a:pt x="54" y="209"/>
                  </a:lnTo>
                  <a:lnTo>
                    <a:pt x="53" y="207"/>
                  </a:lnTo>
                  <a:lnTo>
                    <a:pt x="52" y="205"/>
                  </a:lnTo>
                  <a:lnTo>
                    <a:pt x="51" y="203"/>
                  </a:lnTo>
                  <a:lnTo>
                    <a:pt x="51" y="201"/>
                  </a:lnTo>
                  <a:lnTo>
                    <a:pt x="51" y="133"/>
                  </a:lnTo>
                  <a:lnTo>
                    <a:pt x="51" y="133"/>
                  </a:lnTo>
                  <a:lnTo>
                    <a:pt x="50" y="133"/>
                  </a:lnTo>
                  <a:lnTo>
                    <a:pt x="50" y="133"/>
                  </a:lnTo>
                  <a:lnTo>
                    <a:pt x="49" y="133"/>
                  </a:lnTo>
                  <a:lnTo>
                    <a:pt x="49" y="133"/>
                  </a:lnTo>
                  <a:lnTo>
                    <a:pt x="48" y="133"/>
                  </a:lnTo>
                  <a:lnTo>
                    <a:pt x="48" y="133"/>
                  </a:lnTo>
                  <a:lnTo>
                    <a:pt x="47" y="133"/>
                  </a:lnTo>
                  <a:lnTo>
                    <a:pt x="47" y="201"/>
                  </a:lnTo>
                  <a:lnTo>
                    <a:pt x="47" y="203"/>
                  </a:lnTo>
                  <a:lnTo>
                    <a:pt x="47" y="205"/>
                  </a:lnTo>
                  <a:lnTo>
                    <a:pt x="46" y="207"/>
                  </a:lnTo>
                  <a:lnTo>
                    <a:pt x="44" y="209"/>
                  </a:lnTo>
                  <a:lnTo>
                    <a:pt x="43" y="210"/>
                  </a:lnTo>
                  <a:lnTo>
                    <a:pt x="41" y="211"/>
                  </a:lnTo>
                  <a:lnTo>
                    <a:pt x="39" y="211"/>
                  </a:lnTo>
                  <a:lnTo>
                    <a:pt x="37" y="212"/>
                  </a:lnTo>
                  <a:lnTo>
                    <a:pt x="35" y="211"/>
                  </a:lnTo>
                  <a:lnTo>
                    <a:pt x="33" y="211"/>
                  </a:lnTo>
                  <a:lnTo>
                    <a:pt x="31" y="210"/>
                  </a:lnTo>
                  <a:lnTo>
                    <a:pt x="30" y="209"/>
                  </a:lnTo>
                  <a:lnTo>
                    <a:pt x="28" y="207"/>
                  </a:lnTo>
                  <a:lnTo>
                    <a:pt x="27" y="205"/>
                  </a:lnTo>
                  <a:lnTo>
                    <a:pt x="27" y="203"/>
                  </a:lnTo>
                  <a:lnTo>
                    <a:pt x="26" y="201"/>
                  </a:lnTo>
                  <a:lnTo>
                    <a:pt x="26" y="120"/>
                  </a:lnTo>
                  <a:lnTo>
                    <a:pt x="26" y="117"/>
                  </a:lnTo>
                  <a:lnTo>
                    <a:pt x="25" y="114"/>
                  </a:lnTo>
                  <a:lnTo>
                    <a:pt x="24" y="111"/>
                  </a:lnTo>
                  <a:lnTo>
                    <a:pt x="24" y="108"/>
                  </a:lnTo>
                  <a:lnTo>
                    <a:pt x="24" y="75"/>
                  </a:lnTo>
                  <a:lnTo>
                    <a:pt x="23" y="79"/>
                  </a:lnTo>
                  <a:lnTo>
                    <a:pt x="22" y="82"/>
                  </a:lnTo>
                  <a:lnTo>
                    <a:pt x="21" y="86"/>
                  </a:lnTo>
                  <a:lnTo>
                    <a:pt x="21" y="91"/>
                  </a:lnTo>
                  <a:lnTo>
                    <a:pt x="20" y="95"/>
                  </a:lnTo>
                  <a:lnTo>
                    <a:pt x="20" y="100"/>
                  </a:lnTo>
                  <a:lnTo>
                    <a:pt x="20" y="105"/>
                  </a:lnTo>
                  <a:lnTo>
                    <a:pt x="20" y="111"/>
                  </a:lnTo>
                  <a:lnTo>
                    <a:pt x="20" y="113"/>
                  </a:lnTo>
                  <a:lnTo>
                    <a:pt x="19" y="114"/>
                  </a:lnTo>
                  <a:lnTo>
                    <a:pt x="18" y="116"/>
                  </a:lnTo>
                  <a:lnTo>
                    <a:pt x="17" y="118"/>
                  </a:lnTo>
                  <a:lnTo>
                    <a:pt x="16" y="119"/>
                  </a:lnTo>
                  <a:lnTo>
                    <a:pt x="14" y="120"/>
                  </a:lnTo>
                  <a:lnTo>
                    <a:pt x="12" y="120"/>
                  </a:lnTo>
                  <a:lnTo>
                    <a:pt x="10" y="120"/>
                  </a:lnTo>
                  <a:lnTo>
                    <a:pt x="8" y="120"/>
                  </a:lnTo>
                  <a:lnTo>
                    <a:pt x="6" y="120"/>
                  </a:lnTo>
                  <a:lnTo>
                    <a:pt x="4" y="119"/>
                  </a:lnTo>
                  <a:lnTo>
                    <a:pt x="3" y="118"/>
                  </a:lnTo>
                  <a:lnTo>
                    <a:pt x="2" y="116"/>
                  </a:lnTo>
                  <a:lnTo>
                    <a:pt x="1" y="115"/>
                  </a:lnTo>
                  <a:lnTo>
                    <a:pt x="0" y="113"/>
                  </a:lnTo>
                  <a:lnTo>
                    <a:pt x="0" y="111"/>
                  </a:lnTo>
                  <a:lnTo>
                    <a:pt x="0" y="104"/>
                  </a:lnTo>
                  <a:lnTo>
                    <a:pt x="0" y="97"/>
                  </a:lnTo>
                  <a:lnTo>
                    <a:pt x="1" y="91"/>
                  </a:lnTo>
                  <a:lnTo>
                    <a:pt x="1" y="86"/>
                  </a:lnTo>
                  <a:lnTo>
                    <a:pt x="2" y="80"/>
                  </a:lnTo>
                  <a:lnTo>
                    <a:pt x="3" y="75"/>
                  </a:lnTo>
                  <a:lnTo>
                    <a:pt x="4" y="70"/>
                  </a:lnTo>
                  <a:lnTo>
                    <a:pt x="5" y="66"/>
                  </a:lnTo>
                  <a:lnTo>
                    <a:pt x="7" y="62"/>
                  </a:lnTo>
                  <a:lnTo>
                    <a:pt x="8" y="58"/>
                  </a:lnTo>
                  <a:lnTo>
                    <a:pt x="10" y="54"/>
                  </a:lnTo>
                  <a:lnTo>
                    <a:pt x="11" y="51"/>
                  </a:lnTo>
                  <a:lnTo>
                    <a:pt x="13" y="48"/>
                  </a:lnTo>
                  <a:lnTo>
                    <a:pt x="14" y="45"/>
                  </a:lnTo>
                  <a:lnTo>
                    <a:pt x="16" y="43"/>
                  </a:lnTo>
                  <a:lnTo>
                    <a:pt x="18" y="41"/>
                  </a:lnTo>
                  <a:lnTo>
                    <a:pt x="20" y="39"/>
                  </a:lnTo>
                  <a:lnTo>
                    <a:pt x="21" y="37"/>
                  </a:lnTo>
                  <a:lnTo>
                    <a:pt x="23" y="35"/>
                  </a:lnTo>
                  <a:lnTo>
                    <a:pt x="25" y="33"/>
                  </a:lnTo>
                  <a:lnTo>
                    <a:pt x="26" y="32"/>
                  </a:lnTo>
                  <a:lnTo>
                    <a:pt x="28" y="31"/>
                  </a:lnTo>
                  <a:lnTo>
                    <a:pt x="49" y="60"/>
                  </a:lnTo>
                  <a:lnTo>
                    <a:pt x="69" y="33"/>
                  </a:lnTo>
                  <a:lnTo>
                    <a:pt x="90" y="58"/>
                  </a:lnTo>
                  <a:lnTo>
                    <a:pt x="90" y="14"/>
                  </a:lnTo>
                  <a:lnTo>
                    <a:pt x="113" y="14"/>
                  </a:lnTo>
                  <a:lnTo>
                    <a:pt x="113" y="7"/>
                  </a:lnTo>
                  <a:lnTo>
                    <a:pt x="113" y="5"/>
                  </a:lnTo>
                  <a:lnTo>
                    <a:pt x="114" y="4"/>
                  </a:lnTo>
                  <a:lnTo>
                    <a:pt x="114" y="2"/>
                  </a:lnTo>
                  <a:lnTo>
                    <a:pt x="116" y="1"/>
                  </a:lnTo>
                  <a:lnTo>
                    <a:pt x="117" y="0"/>
                  </a:lnTo>
                  <a:lnTo>
                    <a:pt x="118" y="0"/>
                  </a:lnTo>
                  <a:lnTo>
                    <a:pt x="1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9" name="Freeform 261"/>
            <p:cNvSpPr>
              <a:spLocks/>
            </p:cNvSpPr>
            <p:nvPr/>
          </p:nvSpPr>
          <p:spPr bwMode="auto">
            <a:xfrm>
              <a:off x="6100763" y="952500"/>
              <a:ext cx="76200" cy="53975"/>
            </a:xfrm>
            <a:custGeom>
              <a:avLst/>
              <a:gdLst/>
              <a:ahLst/>
              <a:cxnLst>
                <a:cxn ang="0">
                  <a:pos x="14" y="0"/>
                </a:cxn>
                <a:cxn ang="0">
                  <a:pos x="30" y="0"/>
                </a:cxn>
                <a:cxn ang="0">
                  <a:pos x="31" y="3"/>
                </a:cxn>
                <a:cxn ang="0">
                  <a:pos x="32" y="4"/>
                </a:cxn>
                <a:cxn ang="0">
                  <a:pos x="32" y="6"/>
                </a:cxn>
                <a:cxn ang="0">
                  <a:pos x="33" y="8"/>
                </a:cxn>
                <a:cxn ang="0">
                  <a:pos x="35" y="9"/>
                </a:cxn>
                <a:cxn ang="0">
                  <a:pos x="36" y="10"/>
                </a:cxn>
                <a:cxn ang="0">
                  <a:pos x="34" y="25"/>
                </a:cxn>
                <a:cxn ang="0">
                  <a:pos x="48" y="25"/>
                </a:cxn>
                <a:cxn ang="0">
                  <a:pos x="48" y="34"/>
                </a:cxn>
                <a:cxn ang="0">
                  <a:pos x="0" y="34"/>
                </a:cxn>
                <a:cxn ang="0">
                  <a:pos x="0" y="25"/>
                </a:cxn>
                <a:cxn ang="0">
                  <a:pos x="17" y="25"/>
                </a:cxn>
                <a:cxn ang="0">
                  <a:pos x="14" y="0"/>
                </a:cxn>
              </a:cxnLst>
              <a:rect l="0" t="0" r="r" b="b"/>
              <a:pathLst>
                <a:path w="48" h="34">
                  <a:moveTo>
                    <a:pt x="14" y="0"/>
                  </a:moveTo>
                  <a:lnTo>
                    <a:pt x="30" y="0"/>
                  </a:lnTo>
                  <a:lnTo>
                    <a:pt x="31" y="3"/>
                  </a:lnTo>
                  <a:lnTo>
                    <a:pt x="32" y="4"/>
                  </a:lnTo>
                  <a:lnTo>
                    <a:pt x="32" y="6"/>
                  </a:lnTo>
                  <a:lnTo>
                    <a:pt x="33" y="8"/>
                  </a:lnTo>
                  <a:lnTo>
                    <a:pt x="35" y="9"/>
                  </a:lnTo>
                  <a:lnTo>
                    <a:pt x="36" y="10"/>
                  </a:lnTo>
                  <a:lnTo>
                    <a:pt x="34" y="25"/>
                  </a:lnTo>
                  <a:lnTo>
                    <a:pt x="48" y="25"/>
                  </a:lnTo>
                  <a:lnTo>
                    <a:pt x="48" y="34"/>
                  </a:lnTo>
                  <a:lnTo>
                    <a:pt x="0" y="34"/>
                  </a:lnTo>
                  <a:lnTo>
                    <a:pt x="0" y="25"/>
                  </a:lnTo>
                  <a:lnTo>
                    <a:pt x="17" y="25"/>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0" name="Group 69"/>
          <p:cNvGrpSpPr/>
          <p:nvPr/>
        </p:nvGrpSpPr>
        <p:grpSpPr>
          <a:xfrm>
            <a:off x="3435492" y="4809642"/>
            <a:ext cx="401638" cy="510117"/>
            <a:chOff x="4500563" y="2225675"/>
            <a:chExt cx="401638" cy="382588"/>
          </a:xfrm>
          <a:solidFill>
            <a:schemeClr val="bg2"/>
          </a:solidFill>
        </p:grpSpPr>
        <p:sp>
          <p:nvSpPr>
            <p:cNvPr id="71" name="Freeform 218"/>
            <p:cNvSpPr>
              <a:spLocks/>
            </p:cNvSpPr>
            <p:nvPr/>
          </p:nvSpPr>
          <p:spPr bwMode="auto">
            <a:xfrm>
              <a:off x="4548188" y="2225675"/>
              <a:ext cx="73025" cy="80962"/>
            </a:xfrm>
            <a:custGeom>
              <a:avLst/>
              <a:gdLst/>
              <a:ahLst/>
              <a:cxnLst>
                <a:cxn ang="0">
                  <a:pos x="23" y="0"/>
                </a:cxn>
                <a:cxn ang="0">
                  <a:pos x="26" y="0"/>
                </a:cxn>
                <a:cxn ang="0">
                  <a:pos x="29" y="1"/>
                </a:cxn>
                <a:cxn ang="0">
                  <a:pos x="32" y="2"/>
                </a:cxn>
                <a:cxn ang="0">
                  <a:pos x="35" y="3"/>
                </a:cxn>
                <a:cxn ang="0">
                  <a:pos x="37" y="5"/>
                </a:cxn>
                <a:cxn ang="0">
                  <a:pos x="39" y="7"/>
                </a:cxn>
                <a:cxn ang="0">
                  <a:pos x="41" y="9"/>
                </a:cxn>
                <a:cxn ang="0">
                  <a:pos x="43" y="11"/>
                </a:cxn>
                <a:cxn ang="0">
                  <a:pos x="44" y="14"/>
                </a:cxn>
                <a:cxn ang="0">
                  <a:pos x="45" y="17"/>
                </a:cxn>
                <a:cxn ang="0">
                  <a:pos x="46" y="20"/>
                </a:cxn>
                <a:cxn ang="0">
                  <a:pos x="46" y="23"/>
                </a:cxn>
                <a:cxn ang="0">
                  <a:pos x="46" y="26"/>
                </a:cxn>
                <a:cxn ang="0">
                  <a:pos x="46" y="29"/>
                </a:cxn>
                <a:cxn ang="0">
                  <a:pos x="45" y="32"/>
                </a:cxn>
                <a:cxn ang="0">
                  <a:pos x="44" y="35"/>
                </a:cxn>
                <a:cxn ang="0">
                  <a:pos x="42" y="38"/>
                </a:cxn>
                <a:cxn ang="0">
                  <a:pos x="40" y="41"/>
                </a:cxn>
                <a:cxn ang="0">
                  <a:pos x="38" y="43"/>
                </a:cxn>
                <a:cxn ang="0">
                  <a:pos x="36" y="45"/>
                </a:cxn>
                <a:cxn ang="0">
                  <a:pos x="34" y="47"/>
                </a:cxn>
                <a:cxn ang="0">
                  <a:pos x="31" y="49"/>
                </a:cxn>
                <a:cxn ang="0">
                  <a:pos x="29" y="50"/>
                </a:cxn>
                <a:cxn ang="0">
                  <a:pos x="26" y="51"/>
                </a:cxn>
                <a:cxn ang="0">
                  <a:pos x="23" y="51"/>
                </a:cxn>
                <a:cxn ang="0">
                  <a:pos x="20" y="51"/>
                </a:cxn>
                <a:cxn ang="0">
                  <a:pos x="17" y="50"/>
                </a:cxn>
                <a:cxn ang="0">
                  <a:pos x="15" y="49"/>
                </a:cxn>
                <a:cxn ang="0">
                  <a:pos x="12" y="47"/>
                </a:cxn>
                <a:cxn ang="0">
                  <a:pos x="10" y="45"/>
                </a:cxn>
                <a:cxn ang="0">
                  <a:pos x="8" y="43"/>
                </a:cxn>
                <a:cxn ang="0">
                  <a:pos x="6" y="41"/>
                </a:cxn>
                <a:cxn ang="0">
                  <a:pos x="4" y="38"/>
                </a:cxn>
                <a:cxn ang="0">
                  <a:pos x="3" y="35"/>
                </a:cxn>
                <a:cxn ang="0">
                  <a:pos x="1"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1" y="3"/>
                </a:cxn>
                <a:cxn ang="0">
                  <a:pos x="14" y="2"/>
                </a:cxn>
                <a:cxn ang="0">
                  <a:pos x="17" y="1"/>
                </a:cxn>
                <a:cxn ang="0">
                  <a:pos x="20" y="0"/>
                </a:cxn>
                <a:cxn ang="0">
                  <a:pos x="23" y="0"/>
                </a:cxn>
              </a:cxnLst>
              <a:rect l="0" t="0" r="r" b="b"/>
              <a:pathLst>
                <a:path w="46" h="51">
                  <a:moveTo>
                    <a:pt x="23" y="0"/>
                  </a:moveTo>
                  <a:lnTo>
                    <a:pt x="26" y="0"/>
                  </a:lnTo>
                  <a:lnTo>
                    <a:pt x="29" y="1"/>
                  </a:lnTo>
                  <a:lnTo>
                    <a:pt x="32" y="2"/>
                  </a:lnTo>
                  <a:lnTo>
                    <a:pt x="35" y="3"/>
                  </a:lnTo>
                  <a:lnTo>
                    <a:pt x="37" y="5"/>
                  </a:lnTo>
                  <a:lnTo>
                    <a:pt x="39" y="7"/>
                  </a:lnTo>
                  <a:lnTo>
                    <a:pt x="41" y="9"/>
                  </a:lnTo>
                  <a:lnTo>
                    <a:pt x="43" y="11"/>
                  </a:lnTo>
                  <a:lnTo>
                    <a:pt x="44" y="14"/>
                  </a:lnTo>
                  <a:lnTo>
                    <a:pt x="45" y="17"/>
                  </a:lnTo>
                  <a:lnTo>
                    <a:pt x="46" y="20"/>
                  </a:lnTo>
                  <a:lnTo>
                    <a:pt x="46" y="23"/>
                  </a:lnTo>
                  <a:lnTo>
                    <a:pt x="46" y="26"/>
                  </a:lnTo>
                  <a:lnTo>
                    <a:pt x="46" y="29"/>
                  </a:lnTo>
                  <a:lnTo>
                    <a:pt x="45" y="32"/>
                  </a:lnTo>
                  <a:lnTo>
                    <a:pt x="44" y="35"/>
                  </a:lnTo>
                  <a:lnTo>
                    <a:pt x="42" y="38"/>
                  </a:lnTo>
                  <a:lnTo>
                    <a:pt x="40" y="41"/>
                  </a:lnTo>
                  <a:lnTo>
                    <a:pt x="38" y="43"/>
                  </a:lnTo>
                  <a:lnTo>
                    <a:pt x="36" y="45"/>
                  </a:lnTo>
                  <a:lnTo>
                    <a:pt x="34" y="47"/>
                  </a:lnTo>
                  <a:lnTo>
                    <a:pt x="31" y="49"/>
                  </a:lnTo>
                  <a:lnTo>
                    <a:pt x="29" y="50"/>
                  </a:lnTo>
                  <a:lnTo>
                    <a:pt x="26" y="51"/>
                  </a:lnTo>
                  <a:lnTo>
                    <a:pt x="23" y="51"/>
                  </a:lnTo>
                  <a:lnTo>
                    <a:pt x="20" y="51"/>
                  </a:lnTo>
                  <a:lnTo>
                    <a:pt x="17" y="50"/>
                  </a:lnTo>
                  <a:lnTo>
                    <a:pt x="15" y="49"/>
                  </a:lnTo>
                  <a:lnTo>
                    <a:pt x="12" y="47"/>
                  </a:lnTo>
                  <a:lnTo>
                    <a:pt x="10" y="45"/>
                  </a:lnTo>
                  <a:lnTo>
                    <a:pt x="8" y="43"/>
                  </a:lnTo>
                  <a:lnTo>
                    <a:pt x="6" y="41"/>
                  </a:lnTo>
                  <a:lnTo>
                    <a:pt x="4" y="38"/>
                  </a:lnTo>
                  <a:lnTo>
                    <a:pt x="3" y="35"/>
                  </a:lnTo>
                  <a:lnTo>
                    <a:pt x="1" y="32"/>
                  </a:lnTo>
                  <a:lnTo>
                    <a:pt x="1" y="29"/>
                  </a:lnTo>
                  <a:lnTo>
                    <a:pt x="0" y="26"/>
                  </a:lnTo>
                  <a:lnTo>
                    <a:pt x="0" y="23"/>
                  </a:lnTo>
                  <a:lnTo>
                    <a:pt x="0" y="20"/>
                  </a:lnTo>
                  <a:lnTo>
                    <a:pt x="1" y="17"/>
                  </a:lnTo>
                  <a:lnTo>
                    <a:pt x="2" y="14"/>
                  </a:lnTo>
                  <a:lnTo>
                    <a:pt x="3" y="11"/>
                  </a:lnTo>
                  <a:lnTo>
                    <a:pt x="5" y="9"/>
                  </a:lnTo>
                  <a:lnTo>
                    <a:pt x="7" y="7"/>
                  </a:lnTo>
                  <a:lnTo>
                    <a:pt x="9"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2" name="Freeform 219"/>
            <p:cNvSpPr>
              <a:spLocks/>
            </p:cNvSpPr>
            <p:nvPr/>
          </p:nvSpPr>
          <p:spPr bwMode="auto">
            <a:xfrm>
              <a:off x="4779963" y="2225675"/>
              <a:ext cx="74613" cy="80962"/>
            </a:xfrm>
            <a:custGeom>
              <a:avLst/>
              <a:gdLst/>
              <a:ahLst/>
              <a:cxnLst>
                <a:cxn ang="0">
                  <a:pos x="24" y="0"/>
                </a:cxn>
                <a:cxn ang="0">
                  <a:pos x="27" y="0"/>
                </a:cxn>
                <a:cxn ang="0">
                  <a:pos x="30" y="1"/>
                </a:cxn>
                <a:cxn ang="0">
                  <a:pos x="33" y="2"/>
                </a:cxn>
                <a:cxn ang="0">
                  <a:pos x="35" y="3"/>
                </a:cxn>
                <a:cxn ang="0">
                  <a:pos x="38" y="5"/>
                </a:cxn>
                <a:cxn ang="0">
                  <a:pos x="40" y="7"/>
                </a:cxn>
                <a:cxn ang="0">
                  <a:pos x="42" y="9"/>
                </a:cxn>
                <a:cxn ang="0">
                  <a:pos x="44" y="11"/>
                </a:cxn>
                <a:cxn ang="0">
                  <a:pos x="45" y="14"/>
                </a:cxn>
                <a:cxn ang="0">
                  <a:pos x="46" y="17"/>
                </a:cxn>
                <a:cxn ang="0">
                  <a:pos x="47" y="20"/>
                </a:cxn>
                <a:cxn ang="0">
                  <a:pos x="47" y="23"/>
                </a:cxn>
                <a:cxn ang="0">
                  <a:pos x="47" y="26"/>
                </a:cxn>
                <a:cxn ang="0">
                  <a:pos x="46" y="29"/>
                </a:cxn>
                <a:cxn ang="0">
                  <a:pos x="45" y="32"/>
                </a:cxn>
                <a:cxn ang="0">
                  <a:pos x="44" y="35"/>
                </a:cxn>
                <a:cxn ang="0">
                  <a:pos x="43" y="38"/>
                </a:cxn>
                <a:cxn ang="0">
                  <a:pos x="41" y="41"/>
                </a:cxn>
                <a:cxn ang="0">
                  <a:pos x="39" y="43"/>
                </a:cxn>
                <a:cxn ang="0">
                  <a:pos x="37" y="45"/>
                </a:cxn>
                <a:cxn ang="0">
                  <a:pos x="34" y="47"/>
                </a:cxn>
                <a:cxn ang="0">
                  <a:pos x="32" y="49"/>
                </a:cxn>
                <a:cxn ang="0">
                  <a:pos x="29" y="50"/>
                </a:cxn>
                <a:cxn ang="0">
                  <a:pos x="27" y="51"/>
                </a:cxn>
                <a:cxn ang="0">
                  <a:pos x="24" y="51"/>
                </a:cxn>
                <a:cxn ang="0">
                  <a:pos x="21" y="51"/>
                </a:cxn>
                <a:cxn ang="0">
                  <a:pos x="18" y="50"/>
                </a:cxn>
                <a:cxn ang="0">
                  <a:pos x="15" y="49"/>
                </a:cxn>
                <a:cxn ang="0">
                  <a:pos x="13" y="47"/>
                </a:cxn>
                <a:cxn ang="0">
                  <a:pos x="10" y="45"/>
                </a:cxn>
                <a:cxn ang="0">
                  <a:pos x="8" y="43"/>
                </a:cxn>
                <a:cxn ang="0">
                  <a:pos x="6" y="41"/>
                </a:cxn>
                <a:cxn ang="0">
                  <a:pos x="5" y="38"/>
                </a:cxn>
                <a:cxn ang="0">
                  <a:pos x="3" y="35"/>
                </a:cxn>
                <a:cxn ang="0">
                  <a:pos x="2" y="32"/>
                </a:cxn>
                <a:cxn ang="0">
                  <a:pos x="1" y="29"/>
                </a:cxn>
                <a:cxn ang="0">
                  <a:pos x="1" y="26"/>
                </a:cxn>
                <a:cxn ang="0">
                  <a:pos x="0" y="23"/>
                </a:cxn>
                <a:cxn ang="0">
                  <a:pos x="1" y="20"/>
                </a:cxn>
                <a:cxn ang="0">
                  <a:pos x="1" y="17"/>
                </a:cxn>
                <a:cxn ang="0">
                  <a:pos x="2" y="14"/>
                </a:cxn>
                <a:cxn ang="0">
                  <a:pos x="4" y="11"/>
                </a:cxn>
                <a:cxn ang="0">
                  <a:pos x="5" y="9"/>
                </a:cxn>
                <a:cxn ang="0">
                  <a:pos x="7" y="7"/>
                </a:cxn>
                <a:cxn ang="0">
                  <a:pos x="9" y="5"/>
                </a:cxn>
                <a:cxn ang="0">
                  <a:pos x="12" y="3"/>
                </a:cxn>
                <a:cxn ang="0">
                  <a:pos x="15" y="2"/>
                </a:cxn>
                <a:cxn ang="0">
                  <a:pos x="17" y="1"/>
                </a:cxn>
                <a:cxn ang="0">
                  <a:pos x="20" y="0"/>
                </a:cxn>
                <a:cxn ang="0">
                  <a:pos x="24" y="0"/>
                </a:cxn>
              </a:cxnLst>
              <a:rect l="0" t="0" r="r" b="b"/>
              <a:pathLst>
                <a:path w="47" h="51">
                  <a:moveTo>
                    <a:pt x="24" y="0"/>
                  </a:moveTo>
                  <a:lnTo>
                    <a:pt x="27" y="0"/>
                  </a:lnTo>
                  <a:lnTo>
                    <a:pt x="30" y="1"/>
                  </a:lnTo>
                  <a:lnTo>
                    <a:pt x="33" y="2"/>
                  </a:lnTo>
                  <a:lnTo>
                    <a:pt x="35" y="3"/>
                  </a:lnTo>
                  <a:lnTo>
                    <a:pt x="38" y="5"/>
                  </a:lnTo>
                  <a:lnTo>
                    <a:pt x="40" y="7"/>
                  </a:lnTo>
                  <a:lnTo>
                    <a:pt x="42" y="9"/>
                  </a:lnTo>
                  <a:lnTo>
                    <a:pt x="44" y="11"/>
                  </a:lnTo>
                  <a:lnTo>
                    <a:pt x="45" y="14"/>
                  </a:lnTo>
                  <a:lnTo>
                    <a:pt x="46" y="17"/>
                  </a:lnTo>
                  <a:lnTo>
                    <a:pt x="47" y="20"/>
                  </a:lnTo>
                  <a:lnTo>
                    <a:pt x="47" y="23"/>
                  </a:lnTo>
                  <a:lnTo>
                    <a:pt x="47" y="26"/>
                  </a:lnTo>
                  <a:lnTo>
                    <a:pt x="46" y="29"/>
                  </a:lnTo>
                  <a:lnTo>
                    <a:pt x="45" y="32"/>
                  </a:lnTo>
                  <a:lnTo>
                    <a:pt x="44" y="35"/>
                  </a:lnTo>
                  <a:lnTo>
                    <a:pt x="43" y="38"/>
                  </a:lnTo>
                  <a:lnTo>
                    <a:pt x="41" y="41"/>
                  </a:lnTo>
                  <a:lnTo>
                    <a:pt x="39" y="43"/>
                  </a:lnTo>
                  <a:lnTo>
                    <a:pt x="37" y="45"/>
                  </a:lnTo>
                  <a:lnTo>
                    <a:pt x="34" y="47"/>
                  </a:lnTo>
                  <a:lnTo>
                    <a:pt x="32" y="49"/>
                  </a:lnTo>
                  <a:lnTo>
                    <a:pt x="29" y="50"/>
                  </a:lnTo>
                  <a:lnTo>
                    <a:pt x="27" y="51"/>
                  </a:lnTo>
                  <a:lnTo>
                    <a:pt x="24" y="51"/>
                  </a:lnTo>
                  <a:lnTo>
                    <a:pt x="21" y="51"/>
                  </a:lnTo>
                  <a:lnTo>
                    <a:pt x="18" y="50"/>
                  </a:lnTo>
                  <a:lnTo>
                    <a:pt x="15" y="49"/>
                  </a:lnTo>
                  <a:lnTo>
                    <a:pt x="13" y="47"/>
                  </a:lnTo>
                  <a:lnTo>
                    <a:pt x="10" y="45"/>
                  </a:lnTo>
                  <a:lnTo>
                    <a:pt x="8" y="43"/>
                  </a:lnTo>
                  <a:lnTo>
                    <a:pt x="6" y="41"/>
                  </a:lnTo>
                  <a:lnTo>
                    <a:pt x="5" y="38"/>
                  </a:lnTo>
                  <a:lnTo>
                    <a:pt x="3" y="35"/>
                  </a:lnTo>
                  <a:lnTo>
                    <a:pt x="2" y="32"/>
                  </a:lnTo>
                  <a:lnTo>
                    <a:pt x="1" y="29"/>
                  </a:lnTo>
                  <a:lnTo>
                    <a:pt x="1" y="26"/>
                  </a:lnTo>
                  <a:lnTo>
                    <a:pt x="0" y="23"/>
                  </a:lnTo>
                  <a:lnTo>
                    <a:pt x="1" y="20"/>
                  </a:lnTo>
                  <a:lnTo>
                    <a:pt x="1" y="17"/>
                  </a:lnTo>
                  <a:lnTo>
                    <a:pt x="2" y="14"/>
                  </a:lnTo>
                  <a:lnTo>
                    <a:pt x="4" y="11"/>
                  </a:lnTo>
                  <a:lnTo>
                    <a:pt x="5" y="9"/>
                  </a:lnTo>
                  <a:lnTo>
                    <a:pt x="7" y="7"/>
                  </a:lnTo>
                  <a:lnTo>
                    <a:pt x="9" y="5"/>
                  </a:lnTo>
                  <a:lnTo>
                    <a:pt x="12" y="3"/>
                  </a:lnTo>
                  <a:lnTo>
                    <a:pt x="15" y="2"/>
                  </a:lnTo>
                  <a:lnTo>
                    <a:pt x="17" y="1"/>
                  </a:lnTo>
                  <a:lnTo>
                    <a:pt x="20"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3" name="Freeform 220"/>
            <p:cNvSpPr>
              <a:spLocks/>
            </p:cNvSpPr>
            <p:nvPr/>
          </p:nvSpPr>
          <p:spPr bwMode="auto">
            <a:xfrm>
              <a:off x="4500563" y="2309813"/>
              <a:ext cx="161925" cy="298450"/>
            </a:xfrm>
            <a:custGeom>
              <a:avLst/>
              <a:gdLst/>
              <a:ahLst/>
              <a:cxnLst>
                <a:cxn ang="0">
                  <a:pos x="52" y="5"/>
                </a:cxn>
                <a:cxn ang="0">
                  <a:pos x="60" y="53"/>
                </a:cxn>
                <a:cxn ang="0">
                  <a:pos x="57" y="0"/>
                </a:cxn>
                <a:cxn ang="0">
                  <a:pos x="66" y="1"/>
                </a:cxn>
                <a:cxn ang="0">
                  <a:pos x="75" y="3"/>
                </a:cxn>
                <a:cxn ang="0">
                  <a:pos x="83" y="5"/>
                </a:cxn>
                <a:cxn ang="0">
                  <a:pos x="89" y="6"/>
                </a:cxn>
                <a:cxn ang="0">
                  <a:pos x="93" y="8"/>
                </a:cxn>
                <a:cxn ang="0">
                  <a:pos x="94" y="9"/>
                </a:cxn>
                <a:cxn ang="0">
                  <a:pos x="96" y="10"/>
                </a:cxn>
                <a:cxn ang="0">
                  <a:pos x="98" y="12"/>
                </a:cxn>
                <a:cxn ang="0">
                  <a:pos x="99" y="14"/>
                </a:cxn>
                <a:cxn ang="0">
                  <a:pos x="102" y="47"/>
                </a:cxn>
                <a:cxn ang="0">
                  <a:pos x="100" y="48"/>
                </a:cxn>
                <a:cxn ang="0">
                  <a:pos x="91" y="54"/>
                </a:cxn>
                <a:cxn ang="0">
                  <a:pos x="81" y="23"/>
                </a:cxn>
                <a:cxn ang="0">
                  <a:pos x="77" y="69"/>
                </a:cxn>
                <a:cxn ang="0">
                  <a:pos x="74" y="75"/>
                </a:cxn>
                <a:cxn ang="0">
                  <a:pos x="71" y="83"/>
                </a:cxn>
                <a:cxn ang="0">
                  <a:pos x="70" y="86"/>
                </a:cxn>
                <a:cxn ang="0">
                  <a:pos x="68" y="94"/>
                </a:cxn>
                <a:cxn ang="0">
                  <a:pos x="68" y="104"/>
                </a:cxn>
                <a:cxn ang="0">
                  <a:pos x="69" y="112"/>
                </a:cxn>
                <a:cxn ang="0">
                  <a:pos x="71" y="119"/>
                </a:cxn>
                <a:cxn ang="0">
                  <a:pos x="73" y="124"/>
                </a:cxn>
                <a:cxn ang="0">
                  <a:pos x="76" y="130"/>
                </a:cxn>
                <a:cxn ang="0">
                  <a:pos x="79" y="135"/>
                </a:cxn>
                <a:cxn ang="0">
                  <a:pos x="83" y="140"/>
                </a:cxn>
                <a:cxn ang="0">
                  <a:pos x="86" y="180"/>
                </a:cxn>
                <a:cxn ang="0">
                  <a:pos x="82" y="186"/>
                </a:cxn>
                <a:cxn ang="0">
                  <a:pos x="76" y="188"/>
                </a:cxn>
                <a:cxn ang="0">
                  <a:pos x="73" y="188"/>
                </a:cxn>
                <a:cxn ang="0">
                  <a:pos x="68" y="185"/>
                </a:cxn>
                <a:cxn ang="0">
                  <a:pos x="64" y="180"/>
                </a:cxn>
                <a:cxn ang="0">
                  <a:pos x="56" y="96"/>
                </a:cxn>
                <a:cxn ang="0">
                  <a:pos x="52" y="97"/>
                </a:cxn>
                <a:cxn ang="0">
                  <a:pos x="42" y="178"/>
                </a:cxn>
                <a:cxn ang="0">
                  <a:pos x="40" y="184"/>
                </a:cxn>
                <a:cxn ang="0">
                  <a:pos x="35" y="187"/>
                </a:cxn>
                <a:cxn ang="0">
                  <a:pos x="31" y="188"/>
                </a:cxn>
                <a:cxn ang="0">
                  <a:pos x="26" y="187"/>
                </a:cxn>
                <a:cxn ang="0">
                  <a:pos x="22" y="182"/>
                </a:cxn>
                <a:cxn ang="0">
                  <a:pos x="20" y="176"/>
                </a:cxn>
                <a:cxn ang="0">
                  <a:pos x="25" y="23"/>
                </a:cxn>
                <a:cxn ang="0">
                  <a:pos x="17" y="87"/>
                </a:cxn>
                <a:cxn ang="0">
                  <a:pos x="13" y="91"/>
                </a:cxn>
                <a:cxn ang="0">
                  <a:pos x="9" y="92"/>
                </a:cxn>
                <a:cxn ang="0">
                  <a:pos x="5" y="90"/>
                </a:cxn>
                <a:cxn ang="0">
                  <a:pos x="1" y="87"/>
                </a:cxn>
                <a:cxn ang="0">
                  <a:pos x="0" y="81"/>
                </a:cxn>
                <a:cxn ang="0">
                  <a:pos x="8" y="14"/>
                </a:cxn>
                <a:cxn ang="0">
                  <a:pos x="8" y="12"/>
                </a:cxn>
                <a:cxn ang="0">
                  <a:pos x="9" y="11"/>
                </a:cxn>
                <a:cxn ang="0">
                  <a:pos x="11" y="9"/>
                </a:cxn>
                <a:cxn ang="0">
                  <a:pos x="13" y="8"/>
                </a:cxn>
                <a:cxn ang="0">
                  <a:pos x="16" y="7"/>
                </a:cxn>
                <a:cxn ang="0">
                  <a:pos x="21" y="5"/>
                </a:cxn>
                <a:cxn ang="0">
                  <a:pos x="28" y="3"/>
                </a:cxn>
                <a:cxn ang="0">
                  <a:pos x="37" y="1"/>
                </a:cxn>
                <a:cxn ang="0">
                  <a:pos x="46" y="0"/>
                </a:cxn>
              </a:cxnLst>
              <a:rect l="0" t="0" r="r" b="b"/>
              <a:pathLst>
                <a:path w="102" h="188">
                  <a:moveTo>
                    <a:pt x="50" y="0"/>
                  </a:moveTo>
                  <a:lnTo>
                    <a:pt x="52" y="5"/>
                  </a:lnTo>
                  <a:lnTo>
                    <a:pt x="52" y="5"/>
                  </a:lnTo>
                  <a:lnTo>
                    <a:pt x="46" y="53"/>
                  </a:lnTo>
                  <a:lnTo>
                    <a:pt x="53" y="66"/>
                  </a:lnTo>
                  <a:lnTo>
                    <a:pt x="60" y="53"/>
                  </a:lnTo>
                  <a:lnTo>
                    <a:pt x="54" y="5"/>
                  </a:lnTo>
                  <a:lnTo>
                    <a:pt x="54" y="5"/>
                  </a:lnTo>
                  <a:lnTo>
                    <a:pt x="57" y="0"/>
                  </a:lnTo>
                  <a:lnTo>
                    <a:pt x="60" y="0"/>
                  </a:lnTo>
                  <a:lnTo>
                    <a:pt x="63" y="0"/>
                  </a:lnTo>
                  <a:lnTo>
                    <a:pt x="66" y="1"/>
                  </a:lnTo>
                  <a:lnTo>
                    <a:pt x="69" y="1"/>
                  </a:lnTo>
                  <a:lnTo>
                    <a:pt x="72" y="2"/>
                  </a:lnTo>
                  <a:lnTo>
                    <a:pt x="75" y="3"/>
                  </a:lnTo>
                  <a:lnTo>
                    <a:pt x="78" y="3"/>
                  </a:lnTo>
                  <a:lnTo>
                    <a:pt x="81" y="4"/>
                  </a:lnTo>
                  <a:lnTo>
                    <a:pt x="83" y="5"/>
                  </a:lnTo>
                  <a:lnTo>
                    <a:pt x="86" y="5"/>
                  </a:lnTo>
                  <a:lnTo>
                    <a:pt x="87" y="6"/>
                  </a:lnTo>
                  <a:lnTo>
                    <a:pt x="89" y="6"/>
                  </a:lnTo>
                  <a:lnTo>
                    <a:pt x="91" y="7"/>
                  </a:lnTo>
                  <a:lnTo>
                    <a:pt x="92" y="7"/>
                  </a:lnTo>
                  <a:lnTo>
                    <a:pt x="93" y="8"/>
                  </a:lnTo>
                  <a:lnTo>
                    <a:pt x="93" y="8"/>
                  </a:lnTo>
                  <a:lnTo>
                    <a:pt x="94" y="8"/>
                  </a:lnTo>
                  <a:lnTo>
                    <a:pt x="94" y="9"/>
                  </a:lnTo>
                  <a:lnTo>
                    <a:pt x="95" y="9"/>
                  </a:lnTo>
                  <a:lnTo>
                    <a:pt x="96" y="9"/>
                  </a:lnTo>
                  <a:lnTo>
                    <a:pt x="96" y="10"/>
                  </a:lnTo>
                  <a:lnTo>
                    <a:pt x="97" y="11"/>
                  </a:lnTo>
                  <a:lnTo>
                    <a:pt x="97" y="11"/>
                  </a:lnTo>
                  <a:lnTo>
                    <a:pt x="98" y="12"/>
                  </a:lnTo>
                  <a:lnTo>
                    <a:pt x="98" y="13"/>
                  </a:lnTo>
                  <a:lnTo>
                    <a:pt x="98" y="14"/>
                  </a:lnTo>
                  <a:lnTo>
                    <a:pt x="99" y="14"/>
                  </a:lnTo>
                  <a:lnTo>
                    <a:pt x="99" y="15"/>
                  </a:lnTo>
                  <a:lnTo>
                    <a:pt x="99" y="15"/>
                  </a:lnTo>
                  <a:lnTo>
                    <a:pt x="102" y="47"/>
                  </a:lnTo>
                  <a:lnTo>
                    <a:pt x="101" y="48"/>
                  </a:lnTo>
                  <a:lnTo>
                    <a:pt x="100" y="48"/>
                  </a:lnTo>
                  <a:lnTo>
                    <a:pt x="100" y="48"/>
                  </a:lnTo>
                  <a:lnTo>
                    <a:pt x="97" y="50"/>
                  </a:lnTo>
                  <a:lnTo>
                    <a:pt x="94" y="52"/>
                  </a:lnTo>
                  <a:lnTo>
                    <a:pt x="91" y="54"/>
                  </a:lnTo>
                  <a:lnTo>
                    <a:pt x="88" y="57"/>
                  </a:lnTo>
                  <a:lnTo>
                    <a:pt x="85" y="59"/>
                  </a:lnTo>
                  <a:lnTo>
                    <a:pt x="81" y="23"/>
                  </a:lnTo>
                  <a:lnTo>
                    <a:pt x="79" y="22"/>
                  </a:lnTo>
                  <a:lnTo>
                    <a:pt x="79" y="67"/>
                  </a:lnTo>
                  <a:lnTo>
                    <a:pt x="77" y="69"/>
                  </a:lnTo>
                  <a:lnTo>
                    <a:pt x="76" y="72"/>
                  </a:lnTo>
                  <a:lnTo>
                    <a:pt x="75" y="73"/>
                  </a:lnTo>
                  <a:lnTo>
                    <a:pt x="74" y="75"/>
                  </a:lnTo>
                  <a:lnTo>
                    <a:pt x="73" y="78"/>
                  </a:lnTo>
                  <a:lnTo>
                    <a:pt x="72" y="80"/>
                  </a:lnTo>
                  <a:lnTo>
                    <a:pt x="71" y="83"/>
                  </a:lnTo>
                  <a:lnTo>
                    <a:pt x="70" y="85"/>
                  </a:lnTo>
                  <a:lnTo>
                    <a:pt x="70" y="86"/>
                  </a:lnTo>
                  <a:lnTo>
                    <a:pt x="70" y="86"/>
                  </a:lnTo>
                  <a:lnTo>
                    <a:pt x="69" y="89"/>
                  </a:lnTo>
                  <a:lnTo>
                    <a:pt x="69" y="92"/>
                  </a:lnTo>
                  <a:lnTo>
                    <a:pt x="68" y="94"/>
                  </a:lnTo>
                  <a:lnTo>
                    <a:pt x="68" y="97"/>
                  </a:lnTo>
                  <a:lnTo>
                    <a:pt x="68" y="101"/>
                  </a:lnTo>
                  <a:lnTo>
                    <a:pt x="68" y="104"/>
                  </a:lnTo>
                  <a:lnTo>
                    <a:pt x="68" y="107"/>
                  </a:lnTo>
                  <a:lnTo>
                    <a:pt x="69" y="109"/>
                  </a:lnTo>
                  <a:lnTo>
                    <a:pt x="69" y="112"/>
                  </a:lnTo>
                  <a:lnTo>
                    <a:pt x="70" y="115"/>
                  </a:lnTo>
                  <a:lnTo>
                    <a:pt x="70" y="116"/>
                  </a:lnTo>
                  <a:lnTo>
                    <a:pt x="71" y="119"/>
                  </a:lnTo>
                  <a:lnTo>
                    <a:pt x="72" y="122"/>
                  </a:lnTo>
                  <a:lnTo>
                    <a:pt x="72" y="123"/>
                  </a:lnTo>
                  <a:lnTo>
                    <a:pt x="73" y="124"/>
                  </a:lnTo>
                  <a:lnTo>
                    <a:pt x="74" y="126"/>
                  </a:lnTo>
                  <a:lnTo>
                    <a:pt x="75" y="129"/>
                  </a:lnTo>
                  <a:lnTo>
                    <a:pt x="76" y="130"/>
                  </a:lnTo>
                  <a:lnTo>
                    <a:pt x="77" y="132"/>
                  </a:lnTo>
                  <a:lnTo>
                    <a:pt x="79" y="135"/>
                  </a:lnTo>
                  <a:lnTo>
                    <a:pt x="79" y="135"/>
                  </a:lnTo>
                  <a:lnTo>
                    <a:pt x="80" y="136"/>
                  </a:lnTo>
                  <a:lnTo>
                    <a:pt x="81" y="138"/>
                  </a:lnTo>
                  <a:lnTo>
                    <a:pt x="83" y="140"/>
                  </a:lnTo>
                  <a:lnTo>
                    <a:pt x="86" y="176"/>
                  </a:lnTo>
                  <a:lnTo>
                    <a:pt x="86" y="178"/>
                  </a:lnTo>
                  <a:lnTo>
                    <a:pt x="86" y="180"/>
                  </a:lnTo>
                  <a:lnTo>
                    <a:pt x="85" y="182"/>
                  </a:lnTo>
                  <a:lnTo>
                    <a:pt x="83" y="184"/>
                  </a:lnTo>
                  <a:lnTo>
                    <a:pt x="82" y="186"/>
                  </a:lnTo>
                  <a:lnTo>
                    <a:pt x="80" y="187"/>
                  </a:lnTo>
                  <a:lnTo>
                    <a:pt x="78" y="188"/>
                  </a:lnTo>
                  <a:lnTo>
                    <a:pt x="76" y="188"/>
                  </a:lnTo>
                  <a:lnTo>
                    <a:pt x="76" y="188"/>
                  </a:lnTo>
                  <a:lnTo>
                    <a:pt x="75" y="188"/>
                  </a:lnTo>
                  <a:lnTo>
                    <a:pt x="73" y="188"/>
                  </a:lnTo>
                  <a:lnTo>
                    <a:pt x="71" y="187"/>
                  </a:lnTo>
                  <a:lnTo>
                    <a:pt x="69" y="186"/>
                  </a:lnTo>
                  <a:lnTo>
                    <a:pt x="68" y="185"/>
                  </a:lnTo>
                  <a:lnTo>
                    <a:pt x="66" y="184"/>
                  </a:lnTo>
                  <a:lnTo>
                    <a:pt x="65" y="182"/>
                  </a:lnTo>
                  <a:lnTo>
                    <a:pt x="64" y="180"/>
                  </a:lnTo>
                  <a:lnTo>
                    <a:pt x="64" y="178"/>
                  </a:lnTo>
                  <a:lnTo>
                    <a:pt x="58" y="96"/>
                  </a:lnTo>
                  <a:lnTo>
                    <a:pt x="56" y="96"/>
                  </a:lnTo>
                  <a:lnTo>
                    <a:pt x="55" y="97"/>
                  </a:lnTo>
                  <a:lnTo>
                    <a:pt x="53" y="97"/>
                  </a:lnTo>
                  <a:lnTo>
                    <a:pt x="52" y="97"/>
                  </a:lnTo>
                  <a:lnTo>
                    <a:pt x="50" y="96"/>
                  </a:lnTo>
                  <a:lnTo>
                    <a:pt x="49" y="96"/>
                  </a:lnTo>
                  <a:lnTo>
                    <a:pt x="42" y="178"/>
                  </a:lnTo>
                  <a:lnTo>
                    <a:pt x="42" y="180"/>
                  </a:lnTo>
                  <a:lnTo>
                    <a:pt x="41" y="182"/>
                  </a:lnTo>
                  <a:lnTo>
                    <a:pt x="40" y="184"/>
                  </a:lnTo>
                  <a:lnTo>
                    <a:pt x="39" y="185"/>
                  </a:lnTo>
                  <a:lnTo>
                    <a:pt x="37" y="186"/>
                  </a:lnTo>
                  <a:lnTo>
                    <a:pt x="35" y="187"/>
                  </a:lnTo>
                  <a:lnTo>
                    <a:pt x="33" y="188"/>
                  </a:lnTo>
                  <a:lnTo>
                    <a:pt x="31" y="188"/>
                  </a:lnTo>
                  <a:lnTo>
                    <a:pt x="31" y="188"/>
                  </a:lnTo>
                  <a:lnTo>
                    <a:pt x="30" y="188"/>
                  </a:lnTo>
                  <a:lnTo>
                    <a:pt x="28" y="188"/>
                  </a:lnTo>
                  <a:lnTo>
                    <a:pt x="26" y="187"/>
                  </a:lnTo>
                  <a:lnTo>
                    <a:pt x="24" y="186"/>
                  </a:lnTo>
                  <a:lnTo>
                    <a:pt x="23" y="184"/>
                  </a:lnTo>
                  <a:lnTo>
                    <a:pt x="22" y="182"/>
                  </a:lnTo>
                  <a:lnTo>
                    <a:pt x="21" y="180"/>
                  </a:lnTo>
                  <a:lnTo>
                    <a:pt x="20" y="178"/>
                  </a:lnTo>
                  <a:lnTo>
                    <a:pt x="20" y="176"/>
                  </a:lnTo>
                  <a:lnTo>
                    <a:pt x="28" y="85"/>
                  </a:lnTo>
                  <a:lnTo>
                    <a:pt x="28" y="22"/>
                  </a:lnTo>
                  <a:lnTo>
                    <a:pt x="25" y="23"/>
                  </a:lnTo>
                  <a:lnTo>
                    <a:pt x="18" y="83"/>
                  </a:lnTo>
                  <a:lnTo>
                    <a:pt x="18" y="85"/>
                  </a:lnTo>
                  <a:lnTo>
                    <a:pt x="17" y="87"/>
                  </a:lnTo>
                  <a:lnTo>
                    <a:pt x="16" y="89"/>
                  </a:lnTo>
                  <a:lnTo>
                    <a:pt x="15" y="90"/>
                  </a:lnTo>
                  <a:lnTo>
                    <a:pt x="13" y="91"/>
                  </a:lnTo>
                  <a:lnTo>
                    <a:pt x="11" y="91"/>
                  </a:lnTo>
                  <a:lnTo>
                    <a:pt x="9" y="92"/>
                  </a:lnTo>
                  <a:lnTo>
                    <a:pt x="9" y="92"/>
                  </a:lnTo>
                  <a:lnTo>
                    <a:pt x="8" y="92"/>
                  </a:lnTo>
                  <a:lnTo>
                    <a:pt x="6" y="91"/>
                  </a:lnTo>
                  <a:lnTo>
                    <a:pt x="5" y="90"/>
                  </a:lnTo>
                  <a:lnTo>
                    <a:pt x="3" y="89"/>
                  </a:lnTo>
                  <a:lnTo>
                    <a:pt x="2" y="88"/>
                  </a:lnTo>
                  <a:lnTo>
                    <a:pt x="1" y="87"/>
                  </a:lnTo>
                  <a:lnTo>
                    <a:pt x="0" y="85"/>
                  </a:lnTo>
                  <a:lnTo>
                    <a:pt x="0" y="83"/>
                  </a:lnTo>
                  <a:lnTo>
                    <a:pt x="0" y="81"/>
                  </a:lnTo>
                  <a:lnTo>
                    <a:pt x="7" y="15"/>
                  </a:lnTo>
                  <a:lnTo>
                    <a:pt x="7" y="15"/>
                  </a:lnTo>
                  <a:lnTo>
                    <a:pt x="8" y="14"/>
                  </a:lnTo>
                  <a:lnTo>
                    <a:pt x="8" y="14"/>
                  </a:lnTo>
                  <a:lnTo>
                    <a:pt x="8" y="13"/>
                  </a:lnTo>
                  <a:lnTo>
                    <a:pt x="8" y="12"/>
                  </a:lnTo>
                  <a:lnTo>
                    <a:pt x="9" y="12"/>
                  </a:lnTo>
                  <a:lnTo>
                    <a:pt x="9" y="11"/>
                  </a:lnTo>
                  <a:lnTo>
                    <a:pt x="9" y="11"/>
                  </a:lnTo>
                  <a:lnTo>
                    <a:pt x="10" y="10"/>
                  </a:lnTo>
                  <a:lnTo>
                    <a:pt x="11" y="9"/>
                  </a:lnTo>
                  <a:lnTo>
                    <a:pt x="11" y="9"/>
                  </a:lnTo>
                  <a:lnTo>
                    <a:pt x="12" y="9"/>
                  </a:lnTo>
                  <a:lnTo>
                    <a:pt x="13" y="8"/>
                  </a:lnTo>
                  <a:lnTo>
                    <a:pt x="13" y="8"/>
                  </a:lnTo>
                  <a:lnTo>
                    <a:pt x="14" y="8"/>
                  </a:lnTo>
                  <a:lnTo>
                    <a:pt x="14" y="7"/>
                  </a:lnTo>
                  <a:lnTo>
                    <a:pt x="16" y="7"/>
                  </a:lnTo>
                  <a:lnTo>
                    <a:pt x="17" y="6"/>
                  </a:lnTo>
                  <a:lnTo>
                    <a:pt x="19" y="6"/>
                  </a:lnTo>
                  <a:lnTo>
                    <a:pt x="21" y="5"/>
                  </a:lnTo>
                  <a:lnTo>
                    <a:pt x="23" y="5"/>
                  </a:lnTo>
                  <a:lnTo>
                    <a:pt x="25" y="4"/>
                  </a:lnTo>
                  <a:lnTo>
                    <a:pt x="28" y="3"/>
                  </a:lnTo>
                  <a:lnTo>
                    <a:pt x="31" y="3"/>
                  </a:lnTo>
                  <a:lnTo>
                    <a:pt x="34" y="2"/>
                  </a:lnTo>
                  <a:lnTo>
                    <a:pt x="37" y="1"/>
                  </a:lnTo>
                  <a:lnTo>
                    <a:pt x="40" y="1"/>
                  </a:lnTo>
                  <a:lnTo>
                    <a:pt x="43" y="0"/>
                  </a:lnTo>
                  <a:lnTo>
                    <a:pt x="46"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221"/>
            <p:cNvSpPr>
              <a:spLocks/>
            </p:cNvSpPr>
            <p:nvPr/>
          </p:nvSpPr>
          <p:spPr bwMode="auto">
            <a:xfrm>
              <a:off x="4738688" y="2309813"/>
              <a:ext cx="163513" cy="298450"/>
            </a:xfrm>
            <a:custGeom>
              <a:avLst/>
              <a:gdLst/>
              <a:ahLst/>
              <a:cxnLst>
                <a:cxn ang="0">
                  <a:pos x="48" y="5"/>
                </a:cxn>
                <a:cxn ang="0">
                  <a:pos x="57" y="53"/>
                </a:cxn>
                <a:cxn ang="0">
                  <a:pos x="53" y="0"/>
                </a:cxn>
                <a:cxn ang="0">
                  <a:pos x="63" y="1"/>
                </a:cxn>
                <a:cxn ang="0">
                  <a:pos x="72" y="3"/>
                </a:cxn>
                <a:cxn ang="0">
                  <a:pos x="80" y="5"/>
                </a:cxn>
                <a:cxn ang="0">
                  <a:pos x="86" y="6"/>
                </a:cxn>
                <a:cxn ang="0">
                  <a:pos x="89" y="8"/>
                </a:cxn>
                <a:cxn ang="0">
                  <a:pos x="91" y="9"/>
                </a:cxn>
                <a:cxn ang="0">
                  <a:pos x="93" y="10"/>
                </a:cxn>
                <a:cxn ang="0">
                  <a:pos x="94" y="12"/>
                </a:cxn>
                <a:cxn ang="0">
                  <a:pos x="95" y="14"/>
                </a:cxn>
                <a:cxn ang="0">
                  <a:pos x="95" y="15"/>
                </a:cxn>
                <a:cxn ang="0">
                  <a:pos x="102" y="85"/>
                </a:cxn>
                <a:cxn ang="0">
                  <a:pos x="99" y="89"/>
                </a:cxn>
                <a:cxn ang="0">
                  <a:pos x="95" y="92"/>
                </a:cxn>
                <a:cxn ang="0">
                  <a:pos x="92" y="91"/>
                </a:cxn>
                <a:cxn ang="0">
                  <a:pos x="87" y="89"/>
                </a:cxn>
                <a:cxn ang="0">
                  <a:pos x="84" y="83"/>
                </a:cxn>
                <a:cxn ang="0">
                  <a:pos x="75" y="85"/>
                </a:cxn>
                <a:cxn ang="0">
                  <a:pos x="82" y="180"/>
                </a:cxn>
                <a:cxn ang="0">
                  <a:pos x="78" y="186"/>
                </a:cxn>
                <a:cxn ang="0">
                  <a:pos x="72" y="188"/>
                </a:cxn>
                <a:cxn ang="0">
                  <a:pos x="69" y="188"/>
                </a:cxn>
                <a:cxn ang="0">
                  <a:pos x="64" y="185"/>
                </a:cxn>
                <a:cxn ang="0">
                  <a:pos x="61" y="180"/>
                </a:cxn>
                <a:cxn ang="0">
                  <a:pos x="53" y="96"/>
                </a:cxn>
                <a:cxn ang="0">
                  <a:pos x="48" y="97"/>
                </a:cxn>
                <a:cxn ang="0">
                  <a:pos x="39" y="178"/>
                </a:cxn>
                <a:cxn ang="0">
                  <a:pos x="36" y="184"/>
                </a:cxn>
                <a:cxn ang="0">
                  <a:pos x="32" y="187"/>
                </a:cxn>
                <a:cxn ang="0">
                  <a:pos x="27" y="188"/>
                </a:cxn>
                <a:cxn ang="0">
                  <a:pos x="23" y="187"/>
                </a:cxn>
                <a:cxn ang="0">
                  <a:pos x="18" y="182"/>
                </a:cxn>
                <a:cxn ang="0">
                  <a:pos x="17" y="176"/>
                </a:cxn>
                <a:cxn ang="0">
                  <a:pos x="23" y="136"/>
                </a:cxn>
                <a:cxn ang="0">
                  <a:pos x="26" y="132"/>
                </a:cxn>
                <a:cxn ang="0">
                  <a:pos x="29" y="126"/>
                </a:cxn>
                <a:cxn ang="0">
                  <a:pos x="32" y="119"/>
                </a:cxn>
                <a:cxn ang="0">
                  <a:pos x="33" y="115"/>
                </a:cxn>
                <a:cxn ang="0">
                  <a:pos x="34" y="108"/>
                </a:cxn>
                <a:cxn ang="0">
                  <a:pos x="35" y="101"/>
                </a:cxn>
                <a:cxn ang="0">
                  <a:pos x="34" y="92"/>
                </a:cxn>
                <a:cxn ang="0">
                  <a:pos x="33" y="86"/>
                </a:cxn>
                <a:cxn ang="0">
                  <a:pos x="31" y="80"/>
                </a:cxn>
                <a:cxn ang="0">
                  <a:pos x="28" y="73"/>
                </a:cxn>
                <a:cxn ang="0">
                  <a:pos x="24" y="67"/>
                </a:cxn>
                <a:cxn ang="0">
                  <a:pos x="17" y="59"/>
                </a:cxn>
                <a:cxn ang="0">
                  <a:pos x="9" y="52"/>
                </a:cxn>
                <a:cxn ang="0">
                  <a:pos x="3" y="48"/>
                </a:cxn>
                <a:cxn ang="0">
                  <a:pos x="4" y="15"/>
                </a:cxn>
                <a:cxn ang="0">
                  <a:pos x="4" y="14"/>
                </a:cxn>
                <a:cxn ang="0">
                  <a:pos x="5" y="12"/>
                </a:cxn>
                <a:cxn ang="0">
                  <a:pos x="6" y="11"/>
                </a:cxn>
                <a:cxn ang="0">
                  <a:pos x="8" y="9"/>
                </a:cxn>
                <a:cxn ang="0">
                  <a:pos x="10" y="8"/>
                </a:cxn>
                <a:cxn ang="0">
                  <a:pos x="12" y="7"/>
                </a:cxn>
                <a:cxn ang="0">
                  <a:pos x="17" y="5"/>
                </a:cxn>
                <a:cxn ang="0">
                  <a:pos x="25" y="3"/>
                </a:cxn>
                <a:cxn ang="0">
                  <a:pos x="33" y="1"/>
                </a:cxn>
                <a:cxn ang="0">
                  <a:pos x="43" y="0"/>
                </a:cxn>
              </a:cxnLst>
              <a:rect l="0" t="0" r="r" b="b"/>
              <a:pathLst>
                <a:path w="103" h="188">
                  <a:moveTo>
                    <a:pt x="46" y="0"/>
                  </a:moveTo>
                  <a:lnTo>
                    <a:pt x="48" y="5"/>
                  </a:lnTo>
                  <a:lnTo>
                    <a:pt x="48" y="5"/>
                  </a:lnTo>
                  <a:lnTo>
                    <a:pt x="42" y="53"/>
                  </a:lnTo>
                  <a:lnTo>
                    <a:pt x="50" y="66"/>
                  </a:lnTo>
                  <a:lnTo>
                    <a:pt x="57" y="53"/>
                  </a:lnTo>
                  <a:lnTo>
                    <a:pt x="51" y="5"/>
                  </a:lnTo>
                  <a:lnTo>
                    <a:pt x="51" y="5"/>
                  </a:lnTo>
                  <a:lnTo>
                    <a:pt x="53" y="0"/>
                  </a:lnTo>
                  <a:lnTo>
                    <a:pt x="56" y="0"/>
                  </a:lnTo>
                  <a:lnTo>
                    <a:pt x="60" y="0"/>
                  </a:lnTo>
                  <a:lnTo>
                    <a:pt x="63" y="1"/>
                  </a:lnTo>
                  <a:lnTo>
                    <a:pt x="66" y="1"/>
                  </a:lnTo>
                  <a:lnTo>
                    <a:pt x="69" y="2"/>
                  </a:lnTo>
                  <a:lnTo>
                    <a:pt x="72" y="3"/>
                  </a:lnTo>
                  <a:lnTo>
                    <a:pt x="75" y="3"/>
                  </a:lnTo>
                  <a:lnTo>
                    <a:pt x="77" y="4"/>
                  </a:lnTo>
                  <a:lnTo>
                    <a:pt x="80" y="5"/>
                  </a:lnTo>
                  <a:lnTo>
                    <a:pt x="82" y="5"/>
                  </a:lnTo>
                  <a:lnTo>
                    <a:pt x="84" y="6"/>
                  </a:lnTo>
                  <a:lnTo>
                    <a:pt x="86" y="6"/>
                  </a:lnTo>
                  <a:lnTo>
                    <a:pt x="87" y="7"/>
                  </a:lnTo>
                  <a:lnTo>
                    <a:pt x="88" y="7"/>
                  </a:lnTo>
                  <a:lnTo>
                    <a:pt x="89" y="8"/>
                  </a:lnTo>
                  <a:lnTo>
                    <a:pt x="89" y="8"/>
                  </a:lnTo>
                  <a:lnTo>
                    <a:pt x="90" y="8"/>
                  </a:lnTo>
                  <a:lnTo>
                    <a:pt x="91" y="9"/>
                  </a:lnTo>
                  <a:lnTo>
                    <a:pt x="91" y="9"/>
                  </a:lnTo>
                  <a:lnTo>
                    <a:pt x="92" y="9"/>
                  </a:lnTo>
                  <a:lnTo>
                    <a:pt x="93" y="10"/>
                  </a:lnTo>
                  <a:lnTo>
                    <a:pt x="93" y="11"/>
                  </a:lnTo>
                  <a:lnTo>
                    <a:pt x="94" y="11"/>
                  </a:lnTo>
                  <a:lnTo>
                    <a:pt x="94" y="12"/>
                  </a:lnTo>
                  <a:lnTo>
                    <a:pt x="95" y="13"/>
                  </a:lnTo>
                  <a:lnTo>
                    <a:pt x="95" y="14"/>
                  </a:lnTo>
                  <a:lnTo>
                    <a:pt x="95" y="14"/>
                  </a:lnTo>
                  <a:lnTo>
                    <a:pt x="95" y="15"/>
                  </a:lnTo>
                  <a:lnTo>
                    <a:pt x="95" y="15"/>
                  </a:lnTo>
                  <a:lnTo>
                    <a:pt x="95" y="15"/>
                  </a:lnTo>
                  <a:lnTo>
                    <a:pt x="103" y="81"/>
                  </a:lnTo>
                  <a:lnTo>
                    <a:pt x="103" y="83"/>
                  </a:lnTo>
                  <a:lnTo>
                    <a:pt x="102" y="85"/>
                  </a:lnTo>
                  <a:lnTo>
                    <a:pt x="102" y="87"/>
                  </a:lnTo>
                  <a:lnTo>
                    <a:pt x="101" y="88"/>
                  </a:lnTo>
                  <a:lnTo>
                    <a:pt x="99" y="89"/>
                  </a:lnTo>
                  <a:lnTo>
                    <a:pt x="98" y="90"/>
                  </a:lnTo>
                  <a:lnTo>
                    <a:pt x="96" y="91"/>
                  </a:lnTo>
                  <a:lnTo>
                    <a:pt x="95" y="92"/>
                  </a:lnTo>
                  <a:lnTo>
                    <a:pt x="94" y="92"/>
                  </a:lnTo>
                  <a:lnTo>
                    <a:pt x="94" y="92"/>
                  </a:lnTo>
                  <a:lnTo>
                    <a:pt x="92" y="91"/>
                  </a:lnTo>
                  <a:lnTo>
                    <a:pt x="90" y="91"/>
                  </a:lnTo>
                  <a:lnTo>
                    <a:pt x="88" y="90"/>
                  </a:lnTo>
                  <a:lnTo>
                    <a:pt x="87" y="89"/>
                  </a:lnTo>
                  <a:lnTo>
                    <a:pt x="86" y="87"/>
                  </a:lnTo>
                  <a:lnTo>
                    <a:pt x="85" y="85"/>
                  </a:lnTo>
                  <a:lnTo>
                    <a:pt x="84" y="83"/>
                  </a:lnTo>
                  <a:lnTo>
                    <a:pt x="78" y="23"/>
                  </a:lnTo>
                  <a:lnTo>
                    <a:pt x="75" y="22"/>
                  </a:lnTo>
                  <a:lnTo>
                    <a:pt x="75" y="85"/>
                  </a:lnTo>
                  <a:lnTo>
                    <a:pt x="83" y="176"/>
                  </a:lnTo>
                  <a:lnTo>
                    <a:pt x="82" y="178"/>
                  </a:lnTo>
                  <a:lnTo>
                    <a:pt x="82" y="180"/>
                  </a:lnTo>
                  <a:lnTo>
                    <a:pt x="81" y="182"/>
                  </a:lnTo>
                  <a:lnTo>
                    <a:pt x="80" y="184"/>
                  </a:lnTo>
                  <a:lnTo>
                    <a:pt x="78" y="186"/>
                  </a:lnTo>
                  <a:lnTo>
                    <a:pt x="77" y="187"/>
                  </a:lnTo>
                  <a:lnTo>
                    <a:pt x="75" y="188"/>
                  </a:lnTo>
                  <a:lnTo>
                    <a:pt x="72" y="188"/>
                  </a:lnTo>
                  <a:lnTo>
                    <a:pt x="72" y="188"/>
                  </a:lnTo>
                  <a:lnTo>
                    <a:pt x="72" y="188"/>
                  </a:lnTo>
                  <a:lnTo>
                    <a:pt x="69" y="188"/>
                  </a:lnTo>
                  <a:lnTo>
                    <a:pt x="68" y="187"/>
                  </a:lnTo>
                  <a:lnTo>
                    <a:pt x="66" y="186"/>
                  </a:lnTo>
                  <a:lnTo>
                    <a:pt x="64" y="185"/>
                  </a:lnTo>
                  <a:lnTo>
                    <a:pt x="63" y="184"/>
                  </a:lnTo>
                  <a:lnTo>
                    <a:pt x="62" y="182"/>
                  </a:lnTo>
                  <a:lnTo>
                    <a:pt x="61" y="180"/>
                  </a:lnTo>
                  <a:lnTo>
                    <a:pt x="61" y="178"/>
                  </a:lnTo>
                  <a:lnTo>
                    <a:pt x="54" y="96"/>
                  </a:lnTo>
                  <a:lnTo>
                    <a:pt x="53" y="96"/>
                  </a:lnTo>
                  <a:lnTo>
                    <a:pt x="51" y="97"/>
                  </a:lnTo>
                  <a:lnTo>
                    <a:pt x="50" y="97"/>
                  </a:lnTo>
                  <a:lnTo>
                    <a:pt x="48" y="97"/>
                  </a:lnTo>
                  <a:lnTo>
                    <a:pt x="47" y="96"/>
                  </a:lnTo>
                  <a:lnTo>
                    <a:pt x="45" y="96"/>
                  </a:lnTo>
                  <a:lnTo>
                    <a:pt x="39" y="178"/>
                  </a:lnTo>
                  <a:lnTo>
                    <a:pt x="38" y="180"/>
                  </a:lnTo>
                  <a:lnTo>
                    <a:pt x="37" y="182"/>
                  </a:lnTo>
                  <a:lnTo>
                    <a:pt x="36" y="184"/>
                  </a:lnTo>
                  <a:lnTo>
                    <a:pt x="35" y="185"/>
                  </a:lnTo>
                  <a:lnTo>
                    <a:pt x="33" y="186"/>
                  </a:lnTo>
                  <a:lnTo>
                    <a:pt x="32" y="187"/>
                  </a:lnTo>
                  <a:lnTo>
                    <a:pt x="30" y="188"/>
                  </a:lnTo>
                  <a:lnTo>
                    <a:pt x="28" y="188"/>
                  </a:lnTo>
                  <a:lnTo>
                    <a:pt x="27" y="188"/>
                  </a:lnTo>
                  <a:lnTo>
                    <a:pt x="27" y="188"/>
                  </a:lnTo>
                  <a:lnTo>
                    <a:pt x="25" y="188"/>
                  </a:lnTo>
                  <a:lnTo>
                    <a:pt x="23" y="187"/>
                  </a:lnTo>
                  <a:lnTo>
                    <a:pt x="21" y="186"/>
                  </a:lnTo>
                  <a:lnTo>
                    <a:pt x="19" y="184"/>
                  </a:lnTo>
                  <a:lnTo>
                    <a:pt x="18" y="182"/>
                  </a:lnTo>
                  <a:lnTo>
                    <a:pt x="17" y="180"/>
                  </a:lnTo>
                  <a:lnTo>
                    <a:pt x="17" y="178"/>
                  </a:lnTo>
                  <a:lnTo>
                    <a:pt x="17" y="176"/>
                  </a:lnTo>
                  <a:lnTo>
                    <a:pt x="20" y="140"/>
                  </a:lnTo>
                  <a:lnTo>
                    <a:pt x="21" y="138"/>
                  </a:lnTo>
                  <a:lnTo>
                    <a:pt x="23" y="136"/>
                  </a:lnTo>
                  <a:lnTo>
                    <a:pt x="23" y="135"/>
                  </a:lnTo>
                  <a:lnTo>
                    <a:pt x="24" y="135"/>
                  </a:lnTo>
                  <a:lnTo>
                    <a:pt x="26" y="132"/>
                  </a:lnTo>
                  <a:lnTo>
                    <a:pt x="27" y="130"/>
                  </a:lnTo>
                  <a:lnTo>
                    <a:pt x="28" y="129"/>
                  </a:lnTo>
                  <a:lnTo>
                    <a:pt x="29" y="126"/>
                  </a:lnTo>
                  <a:lnTo>
                    <a:pt x="30" y="124"/>
                  </a:lnTo>
                  <a:lnTo>
                    <a:pt x="31" y="122"/>
                  </a:lnTo>
                  <a:lnTo>
                    <a:pt x="32" y="119"/>
                  </a:lnTo>
                  <a:lnTo>
                    <a:pt x="33" y="116"/>
                  </a:lnTo>
                  <a:lnTo>
                    <a:pt x="33" y="116"/>
                  </a:lnTo>
                  <a:lnTo>
                    <a:pt x="33" y="115"/>
                  </a:lnTo>
                  <a:lnTo>
                    <a:pt x="34" y="112"/>
                  </a:lnTo>
                  <a:lnTo>
                    <a:pt x="34" y="109"/>
                  </a:lnTo>
                  <a:lnTo>
                    <a:pt x="34" y="108"/>
                  </a:lnTo>
                  <a:lnTo>
                    <a:pt x="34" y="107"/>
                  </a:lnTo>
                  <a:lnTo>
                    <a:pt x="35" y="104"/>
                  </a:lnTo>
                  <a:lnTo>
                    <a:pt x="35" y="101"/>
                  </a:lnTo>
                  <a:lnTo>
                    <a:pt x="35" y="97"/>
                  </a:lnTo>
                  <a:lnTo>
                    <a:pt x="34" y="94"/>
                  </a:lnTo>
                  <a:lnTo>
                    <a:pt x="34" y="92"/>
                  </a:lnTo>
                  <a:lnTo>
                    <a:pt x="34" y="89"/>
                  </a:lnTo>
                  <a:lnTo>
                    <a:pt x="33" y="86"/>
                  </a:lnTo>
                  <a:lnTo>
                    <a:pt x="33" y="86"/>
                  </a:lnTo>
                  <a:lnTo>
                    <a:pt x="33" y="85"/>
                  </a:lnTo>
                  <a:lnTo>
                    <a:pt x="32" y="83"/>
                  </a:lnTo>
                  <a:lnTo>
                    <a:pt x="31" y="80"/>
                  </a:lnTo>
                  <a:lnTo>
                    <a:pt x="30" y="78"/>
                  </a:lnTo>
                  <a:lnTo>
                    <a:pt x="29" y="75"/>
                  </a:lnTo>
                  <a:lnTo>
                    <a:pt x="28" y="73"/>
                  </a:lnTo>
                  <a:lnTo>
                    <a:pt x="27" y="72"/>
                  </a:lnTo>
                  <a:lnTo>
                    <a:pt x="26" y="69"/>
                  </a:lnTo>
                  <a:lnTo>
                    <a:pt x="24" y="67"/>
                  </a:lnTo>
                  <a:lnTo>
                    <a:pt x="24" y="22"/>
                  </a:lnTo>
                  <a:lnTo>
                    <a:pt x="21" y="23"/>
                  </a:lnTo>
                  <a:lnTo>
                    <a:pt x="17" y="59"/>
                  </a:lnTo>
                  <a:lnTo>
                    <a:pt x="15" y="57"/>
                  </a:lnTo>
                  <a:lnTo>
                    <a:pt x="12" y="54"/>
                  </a:lnTo>
                  <a:lnTo>
                    <a:pt x="9" y="52"/>
                  </a:lnTo>
                  <a:lnTo>
                    <a:pt x="6" y="50"/>
                  </a:lnTo>
                  <a:lnTo>
                    <a:pt x="3" y="48"/>
                  </a:lnTo>
                  <a:lnTo>
                    <a:pt x="3" y="48"/>
                  </a:lnTo>
                  <a:lnTo>
                    <a:pt x="2" y="48"/>
                  </a:lnTo>
                  <a:lnTo>
                    <a:pt x="0" y="47"/>
                  </a:lnTo>
                  <a:lnTo>
                    <a:pt x="4" y="15"/>
                  </a:lnTo>
                  <a:lnTo>
                    <a:pt x="4" y="15"/>
                  </a:lnTo>
                  <a:lnTo>
                    <a:pt x="4" y="15"/>
                  </a:lnTo>
                  <a:lnTo>
                    <a:pt x="4" y="14"/>
                  </a:lnTo>
                  <a:lnTo>
                    <a:pt x="4" y="14"/>
                  </a:lnTo>
                  <a:lnTo>
                    <a:pt x="5" y="13"/>
                  </a:lnTo>
                  <a:lnTo>
                    <a:pt x="5" y="12"/>
                  </a:lnTo>
                  <a:lnTo>
                    <a:pt x="5" y="12"/>
                  </a:lnTo>
                  <a:lnTo>
                    <a:pt x="5" y="11"/>
                  </a:lnTo>
                  <a:lnTo>
                    <a:pt x="6" y="11"/>
                  </a:lnTo>
                  <a:lnTo>
                    <a:pt x="6" y="10"/>
                  </a:lnTo>
                  <a:lnTo>
                    <a:pt x="7" y="9"/>
                  </a:lnTo>
                  <a:lnTo>
                    <a:pt x="8" y="9"/>
                  </a:lnTo>
                  <a:lnTo>
                    <a:pt x="8" y="9"/>
                  </a:lnTo>
                  <a:lnTo>
                    <a:pt x="9" y="8"/>
                  </a:lnTo>
                  <a:lnTo>
                    <a:pt x="10" y="8"/>
                  </a:lnTo>
                  <a:lnTo>
                    <a:pt x="10" y="8"/>
                  </a:lnTo>
                  <a:lnTo>
                    <a:pt x="11" y="7"/>
                  </a:lnTo>
                  <a:lnTo>
                    <a:pt x="12" y="7"/>
                  </a:lnTo>
                  <a:lnTo>
                    <a:pt x="13" y="6"/>
                  </a:lnTo>
                  <a:lnTo>
                    <a:pt x="15" y="6"/>
                  </a:lnTo>
                  <a:lnTo>
                    <a:pt x="17" y="5"/>
                  </a:lnTo>
                  <a:lnTo>
                    <a:pt x="19" y="5"/>
                  </a:lnTo>
                  <a:lnTo>
                    <a:pt x="22" y="4"/>
                  </a:lnTo>
                  <a:lnTo>
                    <a:pt x="25" y="3"/>
                  </a:lnTo>
                  <a:lnTo>
                    <a:pt x="27" y="3"/>
                  </a:lnTo>
                  <a:lnTo>
                    <a:pt x="30" y="2"/>
                  </a:lnTo>
                  <a:lnTo>
                    <a:pt x="33" y="1"/>
                  </a:lnTo>
                  <a:lnTo>
                    <a:pt x="37" y="1"/>
                  </a:lnTo>
                  <a:lnTo>
                    <a:pt x="40" y="0"/>
                  </a:lnTo>
                  <a:lnTo>
                    <a:pt x="43"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222"/>
            <p:cNvSpPr>
              <a:spLocks/>
            </p:cNvSpPr>
            <p:nvPr/>
          </p:nvSpPr>
          <p:spPr bwMode="auto">
            <a:xfrm>
              <a:off x="4619626" y="2373313"/>
              <a:ext cx="109538" cy="165100"/>
            </a:xfrm>
            <a:custGeom>
              <a:avLst/>
              <a:gdLst/>
              <a:ahLst/>
              <a:cxnLst>
                <a:cxn ang="0">
                  <a:pos x="45" y="0"/>
                </a:cxn>
                <a:cxn ang="0">
                  <a:pos x="69" y="15"/>
                </a:cxn>
                <a:cxn ang="0">
                  <a:pos x="45" y="31"/>
                </a:cxn>
                <a:cxn ang="0">
                  <a:pos x="45" y="22"/>
                </a:cxn>
                <a:cxn ang="0">
                  <a:pos x="41" y="23"/>
                </a:cxn>
                <a:cxn ang="0">
                  <a:pos x="38" y="24"/>
                </a:cxn>
                <a:cxn ang="0">
                  <a:pos x="34" y="26"/>
                </a:cxn>
                <a:cxn ang="0">
                  <a:pos x="31" y="27"/>
                </a:cxn>
                <a:cxn ang="0">
                  <a:pos x="27" y="30"/>
                </a:cxn>
                <a:cxn ang="0">
                  <a:pos x="25" y="32"/>
                </a:cxn>
                <a:cxn ang="0">
                  <a:pos x="22" y="35"/>
                </a:cxn>
                <a:cxn ang="0">
                  <a:pos x="19" y="38"/>
                </a:cxn>
                <a:cxn ang="0">
                  <a:pos x="17" y="41"/>
                </a:cxn>
                <a:cxn ang="0">
                  <a:pos x="16" y="45"/>
                </a:cxn>
                <a:cxn ang="0">
                  <a:pos x="14" y="49"/>
                </a:cxn>
                <a:cxn ang="0">
                  <a:pos x="13" y="53"/>
                </a:cxn>
                <a:cxn ang="0">
                  <a:pos x="12" y="57"/>
                </a:cxn>
                <a:cxn ang="0">
                  <a:pos x="12" y="61"/>
                </a:cxn>
                <a:cxn ang="0">
                  <a:pos x="12" y="65"/>
                </a:cxn>
                <a:cxn ang="0">
                  <a:pos x="13" y="69"/>
                </a:cxn>
                <a:cxn ang="0">
                  <a:pos x="14" y="73"/>
                </a:cxn>
                <a:cxn ang="0">
                  <a:pos x="16" y="77"/>
                </a:cxn>
                <a:cxn ang="0">
                  <a:pos x="18" y="81"/>
                </a:cxn>
                <a:cxn ang="0">
                  <a:pos x="20" y="84"/>
                </a:cxn>
                <a:cxn ang="0">
                  <a:pos x="23" y="88"/>
                </a:cxn>
                <a:cxn ang="0">
                  <a:pos x="26" y="90"/>
                </a:cxn>
                <a:cxn ang="0">
                  <a:pos x="29" y="93"/>
                </a:cxn>
                <a:cxn ang="0">
                  <a:pos x="33" y="95"/>
                </a:cxn>
                <a:cxn ang="0">
                  <a:pos x="36" y="97"/>
                </a:cxn>
                <a:cxn ang="0">
                  <a:pos x="25" y="104"/>
                </a:cxn>
                <a:cxn ang="0">
                  <a:pos x="21" y="102"/>
                </a:cxn>
                <a:cxn ang="0">
                  <a:pos x="17" y="99"/>
                </a:cxn>
                <a:cxn ang="0">
                  <a:pos x="14" y="95"/>
                </a:cxn>
                <a:cxn ang="0">
                  <a:pos x="11" y="92"/>
                </a:cxn>
                <a:cxn ang="0">
                  <a:pos x="8" y="88"/>
                </a:cxn>
                <a:cxn ang="0">
                  <a:pos x="6" y="84"/>
                </a:cxn>
                <a:cxn ang="0">
                  <a:pos x="4" y="80"/>
                </a:cxn>
                <a:cxn ang="0">
                  <a:pos x="2" y="75"/>
                </a:cxn>
                <a:cxn ang="0">
                  <a:pos x="1" y="71"/>
                </a:cxn>
                <a:cxn ang="0">
                  <a:pos x="0" y="66"/>
                </a:cxn>
                <a:cxn ang="0">
                  <a:pos x="0" y="61"/>
                </a:cxn>
                <a:cxn ang="0">
                  <a:pos x="0" y="56"/>
                </a:cxn>
                <a:cxn ang="0">
                  <a:pos x="1" y="51"/>
                </a:cxn>
                <a:cxn ang="0">
                  <a:pos x="2" y="46"/>
                </a:cxn>
                <a:cxn ang="0">
                  <a:pos x="4" y="42"/>
                </a:cxn>
                <a:cxn ang="0">
                  <a:pos x="6" y="38"/>
                </a:cxn>
                <a:cxn ang="0">
                  <a:pos x="8" y="34"/>
                </a:cxn>
                <a:cxn ang="0">
                  <a:pos x="10" y="30"/>
                </a:cxn>
                <a:cxn ang="0">
                  <a:pos x="13" y="27"/>
                </a:cxn>
                <a:cxn ang="0">
                  <a:pos x="16" y="23"/>
                </a:cxn>
                <a:cxn ang="0">
                  <a:pos x="20" y="20"/>
                </a:cxn>
                <a:cxn ang="0">
                  <a:pos x="24" y="18"/>
                </a:cxn>
                <a:cxn ang="0">
                  <a:pos x="28" y="15"/>
                </a:cxn>
                <a:cxn ang="0">
                  <a:pos x="32" y="13"/>
                </a:cxn>
                <a:cxn ang="0">
                  <a:pos x="36" y="12"/>
                </a:cxn>
                <a:cxn ang="0">
                  <a:pos x="41" y="11"/>
                </a:cxn>
                <a:cxn ang="0">
                  <a:pos x="45" y="10"/>
                </a:cxn>
                <a:cxn ang="0">
                  <a:pos x="45" y="0"/>
                </a:cxn>
              </a:cxnLst>
              <a:rect l="0" t="0" r="r" b="b"/>
              <a:pathLst>
                <a:path w="69" h="104">
                  <a:moveTo>
                    <a:pt x="45" y="0"/>
                  </a:moveTo>
                  <a:lnTo>
                    <a:pt x="69" y="15"/>
                  </a:lnTo>
                  <a:lnTo>
                    <a:pt x="45" y="31"/>
                  </a:lnTo>
                  <a:lnTo>
                    <a:pt x="45" y="22"/>
                  </a:lnTo>
                  <a:lnTo>
                    <a:pt x="41" y="23"/>
                  </a:lnTo>
                  <a:lnTo>
                    <a:pt x="38" y="24"/>
                  </a:lnTo>
                  <a:lnTo>
                    <a:pt x="34" y="26"/>
                  </a:lnTo>
                  <a:lnTo>
                    <a:pt x="31" y="27"/>
                  </a:lnTo>
                  <a:lnTo>
                    <a:pt x="27" y="30"/>
                  </a:lnTo>
                  <a:lnTo>
                    <a:pt x="25" y="32"/>
                  </a:lnTo>
                  <a:lnTo>
                    <a:pt x="22" y="35"/>
                  </a:lnTo>
                  <a:lnTo>
                    <a:pt x="19" y="38"/>
                  </a:lnTo>
                  <a:lnTo>
                    <a:pt x="17" y="41"/>
                  </a:lnTo>
                  <a:lnTo>
                    <a:pt x="16" y="45"/>
                  </a:lnTo>
                  <a:lnTo>
                    <a:pt x="14" y="49"/>
                  </a:lnTo>
                  <a:lnTo>
                    <a:pt x="13" y="53"/>
                  </a:lnTo>
                  <a:lnTo>
                    <a:pt x="12" y="57"/>
                  </a:lnTo>
                  <a:lnTo>
                    <a:pt x="12" y="61"/>
                  </a:lnTo>
                  <a:lnTo>
                    <a:pt x="12" y="65"/>
                  </a:lnTo>
                  <a:lnTo>
                    <a:pt x="13" y="69"/>
                  </a:lnTo>
                  <a:lnTo>
                    <a:pt x="14" y="73"/>
                  </a:lnTo>
                  <a:lnTo>
                    <a:pt x="16" y="77"/>
                  </a:lnTo>
                  <a:lnTo>
                    <a:pt x="18" y="81"/>
                  </a:lnTo>
                  <a:lnTo>
                    <a:pt x="20" y="84"/>
                  </a:lnTo>
                  <a:lnTo>
                    <a:pt x="23" y="88"/>
                  </a:lnTo>
                  <a:lnTo>
                    <a:pt x="26" y="90"/>
                  </a:lnTo>
                  <a:lnTo>
                    <a:pt x="29" y="93"/>
                  </a:lnTo>
                  <a:lnTo>
                    <a:pt x="33" y="95"/>
                  </a:lnTo>
                  <a:lnTo>
                    <a:pt x="36" y="97"/>
                  </a:lnTo>
                  <a:lnTo>
                    <a:pt x="25" y="104"/>
                  </a:lnTo>
                  <a:lnTo>
                    <a:pt x="21" y="102"/>
                  </a:lnTo>
                  <a:lnTo>
                    <a:pt x="17" y="99"/>
                  </a:lnTo>
                  <a:lnTo>
                    <a:pt x="14" y="95"/>
                  </a:lnTo>
                  <a:lnTo>
                    <a:pt x="11" y="92"/>
                  </a:lnTo>
                  <a:lnTo>
                    <a:pt x="8" y="88"/>
                  </a:lnTo>
                  <a:lnTo>
                    <a:pt x="6" y="84"/>
                  </a:lnTo>
                  <a:lnTo>
                    <a:pt x="4" y="80"/>
                  </a:lnTo>
                  <a:lnTo>
                    <a:pt x="2" y="75"/>
                  </a:lnTo>
                  <a:lnTo>
                    <a:pt x="1" y="71"/>
                  </a:lnTo>
                  <a:lnTo>
                    <a:pt x="0" y="66"/>
                  </a:lnTo>
                  <a:lnTo>
                    <a:pt x="0" y="61"/>
                  </a:lnTo>
                  <a:lnTo>
                    <a:pt x="0" y="56"/>
                  </a:lnTo>
                  <a:lnTo>
                    <a:pt x="1" y="51"/>
                  </a:lnTo>
                  <a:lnTo>
                    <a:pt x="2" y="46"/>
                  </a:lnTo>
                  <a:lnTo>
                    <a:pt x="4" y="42"/>
                  </a:lnTo>
                  <a:lnTo>
                    <a:pt x="6" y="38"/>
                  </a:lnTo>
                  <a:lnTo>
                    <a:pt x="8" y="34"/>
                  </a:lnTo>
                  <a:lnTo>
                    <a:pt x="10" y="30"/>
                  </a:lnTo>
                  <a:lnTo>
                    <a:pt x="13" y="27"/>
                  </a:lnTo>
                  <a:lnTo>
                    <a:pt x="16" y="23"/>
                  </a:lnTo>
                  <a:lnTo>
                    <a:pt x="20" y="20"/>
                  </a:lnTo>
                  <a:lnTo>
                    <a:pt x="24" y="18"/>
                  </a:lnTo>
                  <a:lnTo>
                    <a:pt x="28" y="15"/>
                  </a:lnTo>
                  <a:lnTo>
                    <a:pt x="32" y="13"/>
                  </a:lnTo>
                  <a:lnTo>
                    <a:pt x="36" y="12"/>
                  </a:lnTo>
                  <a:lnTo>
                    <a:pt x="41" y="11"/>
                  </a:lnTo>
                  <a:lnTo>
                    <a:pt x="45" y="10"/>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223"/>
            <p:cNvSpPr>
              <a:spLocks/>
            </p:cNvSpPr>
            <p:nvPr/>
          </p:nvSpPr>
          <p:spPr bwMode="auto">
            <a:xfrm>
              <a:off x="4672013" y="2400300"/>
              <a:ext cx="109538" cy="165100"/>
            </a:xfrm>
            <a:custGeom>
              <a:avLst/>
              <a:gdLst/>
              <a:ahLst/>
              <a:cxnLst>
                <a:cxn ang="0">
                  <a:pos x="45" y="0"/>
                </a:cxn>
                <a:cxn ang="0">
                  <a:pos x="49" y="3"/>
                </a:cxn>
                <a:cxn ang="0">
                  <a:pos x="53" y="6"/>
                </a:cxn>
                <a:cxn ang="0">
                  <a:pos x="56" y="9"/>
                </a:cxn>
                <a:cxn ang="0">
                  <a:pos x="59" y="12"/>
                </a:cxn>
                <a:cxn ang="0">
                  <a:pos x="62" y="16"/>
                </a:cxn>
                <a:cxn ang="0">
                  <a:pos x="64" y="20"/>
                </a:cxn>
                <a:cxn ang="0">
                  <a:pos x="66" y="25"/>
                </a:cxn>
                <a:cxn ang="0">
                  <a:pos x="67" y="29"/>
                </a:cxn>
                <a:cxn ang="0">
                  <a:pos x="69" y="34"/>
                </a:cxn>
                <a:cxn ang="0">
                  <a:pos x="69" y="39"/>
                </a:cxn>
                <a:cxn ang="0">
                  <a:pos x="69" y="44"/>
                </a:cxn>
                <a:cxn ang="0">
                  <a:pos x="69" y="49"/>
                </a:cxn>
                <a:cxn ang="0">
                  <a:pos x="69" y="53"/>
                </a:cxn>
                <a:cxn ang="0">
                  <a:pos x="67" y="58"/>
                </a:cxn>
                <a:cxn ang="0">
                  <a:pos x="66" y="62"/>
                </a:cxn>
                <a:cxn ang="0">
                  <a:pos x="64" y="67"/>
                </a:cxn>
                <a:cxn ang="0">
                  <a:pos x="62" y="71"/>
                </a:cxn>
                <a:cxn ang="0">
                  <a:pos x="59" y="74"/>
                </a:cxn>
                <a:cxn ang="0">
                  <a:pos x="56" y="78"/>
                </a:cxn>
                <a:cxn ang="0">
                  <a:pos x="53" y="81"/>
                </a:cxn>
                <a:cxn ang="0">
                  <a:pos x="50" y="84"/>
                </a:cxn>
                <a:cxn ang="0">
                  <a:pos x="46" y="87"/>
                </a:cxn>
                <a:cxn ang="0">
                  <a:pos x="42" y="89"/>
                </a:cxn>
                <a:cxn ang="0">
                  <a:pos x="38" y="91"/>
                </a:cxn>
                <a:cxn ang="0">
                  <a:pos x="34" y="93"/>
                </a:cxn>
                <a:cxn ang="0">
                  <a:pos x="29" y="94"/>
                </a:cxn>
                <a:cxn ang="0">
                  <a:pos x="24" y="95"/>
                </a:cxn>
                <a:cxn ang="0">
                  <a:pos x="24" y="104"/>
                </a:cxn>
                <a:cxn ang="0">
                  <a:pos x="0" y="89"/>
                </a:cxn>
                <a:cxn ang="0">
                  <a:pos x="24" y="74"/>
                </a:cxn>
                <a:cxn ang="0">
                  <a:pos x="24" y="82"/>
                </a:cxn>
                <a:cxn ang="0">
                  <a:pos x="28" y="82"/>
                </a:cxn>
                <a:cxn ang="0">
                  <a:pos x="32" y="80"/>
                </a:cxn>
                <a:cxn ang="0">
                  <a:pos x="36" y="79"/>
                </a:cxn>
                <a:cxn ang="0">
                  <a:pos x="39" y="77"/>
                </a:cxn>
                <a:cxn ang="0">
                  <a:pos x="42" y="75"/>
                </a:cxn>
                <a:cxn ang="0">
                  <a:pos x="45" y="72"/>
                </a:cxn>
                <a:cxn ang="0">
                  <a:pos x="48" y="69"/>
                </a:cxn>
                <a:cxn ang="0">
                  <a:pos x="50" y="66"/>
                </a:cxn>
                <a:cxn ang="0">
                  <a:pos x="52" y="63"/>
                </a:cxn>
                <a:cxn ang="0">
                  <a:pos x="54" y="59"/>
                </a:cxn>
                <a:cxn ang="0">
                  <a:pos x="56" y="56"/>
                </a:cxn>
                <a:cxn ang="0">
                  <a:pos x="57" y="52"/>
                </a:cxn>
                <a:cxn ang="0">
                  <a:pos x="57" y="48"/>
                </a:cxn>
                <a:cxn ang="0">
                  <a:pos x="57" y="44"/>
                </a:cxn>
                <a:cxn ang="0">
                  <a:pos x="57" y="39"/>
                </a:cxn>
                <a:cxn ang="0">
                  <a:pos x="56" y="35"/>
                </a:cxn>
                <a:cxn ang="0">
                  <a:pos x="55" y="31"/>
                </a:cxn>
                <a:cxn ang="0">
                  <a:pos x="54" y="27"/>
                </a:cxn>
                <a:cxn ang="0">
                  <a:pos x="52" y="23"/>
                </a:cxn>
                <a:cxn ang="0">
                  <a:pos x="49" y="20"/>
                </a:cxn>
                <a:cxn ang="0">
                  <a:pos x="47" y="17"/>
                </a:cxn>
                <a:cxn ang="0">
                  <a:pos x="44" y="14"/>
                </a:cxn>
                <a:cxn ang="0">
                  <a:pos x="41" y="11"/>
                </a:cxn>
                <a:cxn ang="0">
                  <a:pos x="37" y="9"/>
                </a:cxn>
                <a:cxn ang="0">
                  <a:pos x="33" y="7"/>
                </a:cxn>
                <a:cxn ang="0">
                  <a:pos x="45" y="0"/>
                </a:cxn>
              </a:cxnLst>
              <a:rect l="0" t="0" r="r" b="b"/>
              <a:pathLst>
                <a:path w="69" h="104">
                  <a:moveTo>
                    <a:pt x="45" y="0"/>
                  </a:moveTo>
                  <a:lnTo>
                    <a:pt x="49" y="3"/>
                  </a:lnTo>
                  <a:lnTo>
                    <a:pt x="53" y="6"/>
                  </a:lnTo>
                  <a:lnTo>
                    <a:pt x="56" y="9"/>
                  </a:lnTo>
                  <a:lnTo>
                    <a:pt x="59" y="12"/>
                  </a:lnTo>
                  <a:lnTo>
                    <a:pt x="62" y="16"/>
                  </a:lnTo>
                  <a:lnTo>
                    <a:pt x="64" y="20"/>
                  </a:lnTo>
                  <a:lnTo>
                    <a:pt x="66" y="25"/>
                  </a:lnTo>
                  <a:lnTo>
                    <a:pt x="67" y="29"/>
                  </a:lnTo>
                  <a:lnTo>
                    <a:pt x="69" y="34"/>
                  </a:lnTo>
                  <a:lnTo>
                    <a:pt x="69" y="39"/>
                  </a:lnTo>
                  <a:lnTo>
                    <a:pt x="69" y="44"/>
                  </a:lnTo>
                  <a:lnTo>
                    <a:pt x="69" y="49"/>
                  </a:lnTo>
                  <a:lnTo>
                    <a:pt x="69" y="53"/>
                  </a:lnTo>
                  <a:lnTo>
                    <a:pt x="67" y="58"/>
                  </a:lnTo>
                  <a:lnTo>
                    <a:pt x="66" y="62"/>
                  </a:lnTo>
                  <a:lnTo>
                    <a:pt x="64" y="67"/>
                  </a:lnTo>
                  <a:lnTo>
                    <a:pt x="62" y="71"/>
                  </a:lnTo>
                  <a:lnTo>
                    <a:pt x="59" y="74"/>
                  </a:lnTo>
                  <a:lnTo>
                    <a:pt x="56" y="78"/>
                  </a:lnTo>
                  <a:lnTo>
                    <a:pt x="53" y="81"/>
                  </a:lnTo>
                  <a:lnTo>
                    <a:pt x="50" y="84"/>
                  </a:lnTo>
                  <a:lnTo>
                    <a:pt x="46" y="87"/>
                  </a:lnTo>
                  <a:lnTo>
                    <a:pt x="42" y="89"/>
                  </a:lnTo>
                  <a:lnTo>
                    <a:pt x="38" y="91"/>
                  </a:lnTo>
                  <a:lnTo>
                    <a:pt x="34" y="93"/>
                  </a:lnTo>
                  <a:lnTo>
                    <a:pt x="29" y="94"/>
                  </a:lnTo>
                  <a:lnTo>
                    <a:pt x="24" y="95"/>
                  </a:lnTo>
                  <a:lnTo>
                    <a:pt x="24" y="104"/>
                  </a:lnTo>
                  <a:lnTo>
                    <a:pt x="0" y="89"/>
                  </a:lnTo>
                  <a:lnTo>
                    <a:pt x="24" y="74"/>
                  </a:lnTo>
                  <a:lnTo>
                    <a:pt x="24" y="82"/>
                  </a:lnTo>
                  <a:lnTo>
                    <a:pt x="28" y="82"/>
                  </a:lnTo>
                  <a:lnTo>
                    <a:pt x="32" y="80"/>
                  </a:lnTo>
                  <a:lnTo>
                    <a:pt x="36" y="79"/>
                  </a:lnTo>
                  <a:lnTo>
                    <a:pt x="39" y="77"/>
                  </a:lnTo>
                  <a:lnTo>
                    <a:pt x="42" y="75"/>
                  </a:lnTo>
                  <a:lnTo>
                    <a:pt x="45" y="72"/>
                  </a:lnTo>
                  <a:lnTo>
                    <a:pt x="48" y="69"/>
                  </a:lnTo>
                  <a:lnTo>
                    <a:pt x="50" y="66"/>
                  </a:lnTo>
                  <a:lnTo>
                    <a:pt x="52" y="63"/>
                  </a:lnTo>
                  <a:lnTo>
                    <a:pt x="54" y="59"/>
                  </a:lnTo>
                  <a:lnTo>
                    <a:pt x="56" y="56"/>
                  </a:lnTo>
                  <a:lnTo>
                    <a:pt x="57" y="52"/>
                  </a:lnTo>
                  <a:lnTo>
                    <a:pt x="57" y="48"/>
                  </a:lnTo>
                  <a:lnTo>
                    <a:pt x="57" y="44"/>
                  </a:lnTo>
                  <a:lnTo>
                    <a:pt x="57" y="39"/>
                  </a:lnTo>
                  <a:lnTo>
                    <a:pt x="56" y="35"/>
                  </a:lnTo>
                  <a:lnTo>
                    <a:pt x="55" y="31"/>
                  </a:lnTo>
                  <a:lnTo>
                    <a:pt x="54" y="27"/>
                  </a:lnTo>
                  <a:lnTo>
                    <a:pt x="52" y="23"/>
                  </a:lnTo>
                  <a:lnTo>
                    <a:pt x="49" y="20"/>
                  </a:lnTo>
                  <a:lnTo>
                    <a:pt x="47" y="17"/>
                  </a:lnTo>
                  <a:lnTo>
                    <a:pt x="44" y="14"/>
                  </a:lnTo>
                  <a:lnTo>
                    <a:pt x="41" y="11"/>
                  </a:lnTo>
                  <a:lnTo>
                    <a:pt x="37" y="9"/>
                  </a:lnTo>
                  <a:lnTo>
                    <a:pt x="33" y="7"/>
                  </a:lnTo>
                  <a:lnTo>
                    <a:pt x="4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7" name="Group 76"/>
          <p:cNvGrpSpPr/>
          <p:nvPr/>
        </p:nvGrpSpPr>
        <p:grpSpPr>
          <a:xfrm>
            <a:off x="4167716" y="5995804"/>
            <a:ext cx="422275" cy="510117"/>
            <a:chOff x="3929063" y="725488"/>
            <a:chExt cx="422275" cy="382588"/>
          </a:xfrm>
          <a:solidFill>
            <a:schemeClr val="bg2"/>
          </a:solidFill>
        </p:grpSpPr>
        <p:sp>
          <p:nvSpPr>
            <p:cNvPr id="78" name="Freeform 339"/>
            <p:cNvSpPr>
              <a:spLocks noEditPoints="1"/>
            </p:cNvSpPr>
            <p:nvPr/>
          </p:nvSpPr>
          <p:spPr bwMode="auto">
            <a:xfrm>
              <a:off x="3929063" y="744538"/>
              <a:ext cx="422275" cy="363538"/>
            </a:xfrm>
            <a:custGeom>
              <a:avLst/>
              <a:gdLst/>
              <a:ahLst/>
              <a:cxnLst>
                <a:cxn ang="0">
                  <a:pos x="119" y="27"/>
                </a:cxn>
                <a:cxn ang="0">
                  <a:pos x="146" y="63"/>
                </a:cxn>
                <a:cxn ang="0">
                  <a:pos x="152" y="69"/>
                </a:cxn>
                <a:cxn ang="0">
                  <a:pos x="209" y="45"/>
                </a:cxn>
                <a:cxn ang="0">
                  <a:pos x="153" y="73"/>
                </a:cxn>
                <a:cxn ang="0">
                  <a:pos x="149" y="79"/>
                </a:cxn>
                <a:cxn ang="0">
                  <a:pos x="141" y="81"/>
                </a:cxn>
                <a:cxn ang="0">
                  <a:pos x="119" y="124"/>
                </a:cxn>
                <a:cxn ang="0">
                  <a:pos x="251" y="127"/>
                </a:cxn>
                <a:cxn ang="0">
                  <a:pos x="258" y="123"/>
                </a:cxn>
                <a:cxn ang="0">
                  <a:pos x="258" y="30"/>
                </a:cxn>
                <a:cxn ang="0">
                  <a:pos x="253" y="24"/>
                </a:cxn>
                <a:cxn ang="0">
                  <a:pos x="191" y="1"/>
                </a:cxn>
                <a:cxn ang="0">
                  <a:pos x="193" y="17"/>
                </a:cxn>
                <a:cxn ang="0">
                  <a:pos x="261" y="20"/>
                </a:cxn>
                <a:cxn ang="0">
                  <a:pos x="266" y="32"/>
                </a:cxn>
                <a:cxn ang="0">
                  <a:pos x="262" y="129"/>
                </a:cxn>
                <a:cxn ang="0">
                  <a:pos x="251" y="134"/>
                </a:cxn>
                <a:cxn ang="0">
                  <a:pos x="247" y="226"/>
                </a:cxn>
                <a:cxn ang="0">
                  <a:pos x="242" y="229"/>
                </a:cxn>
                <a:cxn ang="0">
                  <a:pos x="237" y="225"/>
                </a:cxn>
                <a:cxn ang="0">
                  <a:pos x="193" y="201"/>
                </a:cxn>
                <a:cxn ang="0">
                  <a:pos x="186" y="204"/>
                </a:cxn>
                <a:cxn ang="0">
                  <a:pos x="182" y="199"/>
                </a:cxn>
                <a:cxn ang="0">
                  <a:pos x="137" y="228"/>
                </a:cxn>
                <a:cxn ang="0">
                  <a:pos x="132" y="229"/>
                </a:cxn>
                <a:cxn ang="0">
                  <a:pos x="127" y="224"/>
                </a:cxn>
                <a:cxn ang="0">
                  <a:pos x="119" y="134"/>
                </a:cxn>
                <a:cxn ang="0">
                  <a:pos x="110" y="125"/>
                </a:cxn>
                <a:cxn ang="0">
                  <a:pos x="96" y="66"/>
                </a:cxn>
                <a:cxn ang="0">
                  <a:pos x="95" y="66"/>
                </a:cxn>
                <a:cxn ang="0">
                  <a:pos x="87" y="63"/>
                </a:cxn>
                <a:cxn ang="0">
                  <a:pos x="94" y="223"/>
                </a:cxn>
                <a:cxn ang="0">
                  <a:pos x="85" y="229"/>
                </a:cxn>
                <a:cxn ang="0">
                  <a:pos x="78" y="227"/>
                </a:cxn>
                <a:cxn ang="0">
                  <a:pos x="73" y="219"/>
                </a:cxn>
                <a:cxn ang="0">
                  <a:pos x="59" y="137"/>
                </a:cxn>
                <a:cxn ang="0">
                  <a:pos x="48" y="224"/>
                </a:cxn>
                <a:cxn ang="0">
                  <a:pos x="39" y="229"/>
                </a:cxn>
                <a:cxn ang="0">
                  <a:pos x="32" y="226"/>
                </a:cxn>
                <a:cxn ang="0">
                  <a:pos x="28" y="217"/>
                </a:cxn>
                <a:cxn ang="0">
                  <a:pos x="18" y="125"/>
                </a:cxn>
                <a:cxn ang="0">
                  <a:pos x="13" y="132"/>
                </a:cxn>
                <a:cxn ang="0">
                  <a:pos x="5" y="132"/>
                </a:cxn>
                <a:cxn ang="0">
                  <a:pos x="0" y="125"/>
                </a:cxn>
                <a:cxn ang="0">
                  <a:pos x="15" y="55"/>
                </a:cxn>
                <a:cxn ang="0">
                  <a:pos x="18" y="51"/>
                </a:cxn>
                <a:cxn ang="0">
                  <a:pos x="21" y="49"/>
                </a:cxn>
                <a:cxn ang="0">
                  <a:pos x="24" y="48"/>
                </a:cxn>
                <a:cxn ang="0">
                  <a:pos x="35" y="44"/>
                </a:cxn>
                <a:cxn ang="0">
                  <a:pos x="51" y="41"/>
                </a:cxn>
                <a:cxn ang="0">
                  <a:pos x="54" y="93"/>
                </a:cxn>
                <a:cxn ang="0">
                  <a:pos x="65" y="41"/>
                </a:cxn>
                <a:cxn ang="0">
                  <a:pos x="81" y="43"/>
                </a:cxn>
                <a:cxn ang="0">
                  <a:pos x="95" y="46"/>
                </a:cxn>
                <a:cxn ang="0">
                  <a:pos x="102" y="48"/>
                </a:cxn>
                <a:cxn ang="0">
                  <a:pos x="111" y="24"/>
                </a:cxn>
                <a:cxn ang="0">
                  <a:pos x="122" y="17"/>
                </a:cxn>
                <a:cxn ang="0">
                  <a:pos x="183" y="3"/>
                </a:cxn>
              </a:cxnLst>
              <a:rect l="0" t="0" r="r" b="b"/>
              <a:pathLst>
                <a:path w="266" h="229">
                  <a:moveTo>
                    <a:pt x="124" y="24"/>
                  </a:moveTo>
                  <a:lnTo>
                    <a:pt x="123" y="24"/>
                  </a:lnTo>
                  <a:lnTo>
                    <a:pt x="121" y="25"/>
                  </a:lnTo>
                  <a:lnTo>
                    <a:pt x="120" y="26"/>
                  </a:lnTo>
                  <a:lnTo>
                    <a:pt x="119" y="27"/>
                  </a:lnTo>
                  <a:lnTo>
                    <a:pt x="118" y="28"/>
                  </a:lnTo>
                  <a:lnTo>
                    <a:pt x="117" y="30"/>
                  </a:lnTo>
                  <a:lnTo>
                    <a:pt x="117" y="32"/>
                  </a:lnTo>
                  <a:lnTo>
                    <a:pt x="117" y="53"/>
                  </a:lnTo>
                  <a:lnTo>
                    <a:pt x="146" y="63"/>
                  </a:lnTo>
                  <a:lnTo>
                    <a:pt x="148" y="64"/>
                  </a:lnTo>
                  <a:lnTo>
                    <a:pt x="149" y="65"/>
                  </a:lnTo>
                  <a:lnTo>
                    <a:pt x="151" y="66"/>
                  </a:lnTo>
                  <a:lnTo>
                    <a:pt x="151" y="67"/>
                  </a:lnTo>
                  <a:lnTo>
                    <a:pt x="152" y="69"/>
                  </a:lnTo>
                  <a:lnTo>
                    <a:pt x="207" y="44"/>
                  </a:lnTo>
                  <a:lnTo>
                    <a:pt x="208" y="44"/>
                  </a:lnTo>
                  <a:lnTo>
                    <a:pt x="208" y="44"/>
                  </a:lnTo>
                  <a:lnTo>
                    <a:pt x="209" y="44"/>
                  </a:lnTo>
                  <a:lnTo>
                    <a:pt x="209" y="45"/>
                  </a:lnTo>
                  <a:lnTo>
                    <a:pt x="210" y="46"/>
                  </a:lnTo>
                  <a:lnTo>
                    <a:pt x="209" y="46"/>
                  </a:lnTo>
                  <a:lnTo>
                    <a:pt x="209" y="47"/>
                  </a:lnTo>
                  <a:lnTo>
                    <a:pt x="209" y="47"/>
                  </a:lnTo>
                  <a:lnTo>
                    <a:pt x="153" y="73"/>
                  </a:lnTo>
                  <a:lnTo>
                    <a:pt x="153" y="74"/>
                  </a:lnTo>
                  <a:lnTo>
                    <a:pt x="152" y="75"/>
                  </a:lnTo>
                  <a:lnTo>
                    <a:pt x="151" y="77"/>
                  </a:lnTo>
                  <a:lnTo>
                    <a:pt x="150" y="78"/>
                  </a:lnTo>
                  <a:lnTo>
                    <a:pt x="149" y="79"/>
                  </a:lnTo>
                  <a:lnTo>
                    <a:pt x="147" y="80"/>
                  </a:lnTo>
                  <a:lnTo>
                    <a:pt x="145" y="81"/>
                  </a:lnTo>
                  <a:lnTo>
                    <a:pt x="143" y="81"/>
                  </a:lnTo>
                  <a:lnTo>
                    <a:pt x="142" y="81"/>
                  </a:lnTo>
                  <a:lnTo>
                    <a:pt x="141" y="81"/>
                  </a:lnTo>
                  <a:lnTo>
                    <a:pt x="117" y="73"/>
                  </a:lnTo>
                  <a:lnTo>
                    <a:pt x="117" y="120"/>
                  </a:lnTo>
                  <a:lnTo>
                    <a:pt x="117" y="121"/>
                  </a:lnTo>
                  <a:lnTo>
                    <a:pt x="118" y="123"/>
                  </a:lnTo>
                  <a:lnTo>
                    <a:pt x="119" y="124"/>
                  </a:lnTo>
                  <a:lnTo>
                    <a:pt x="120" y="126"/>
                  </a:lnTo>
                  <a:lnTo>
                    <a:pt x="121" y="126"/>
                  </a:lnTo>
                  <a:lnTo>
                    <a:pt x="123" y="127"/>
                  </a:lnTo>
                  <a:lnTo>
                    <a:pt x="124" y="127"/>
                  </a:lnTo>
                  <a:lnTo>
                    <a:pt x="251" y="127"/>
                  </a:lnTo>
                  <a:lnTo>
                    <a:pt x="253" y="127"/>
                  </a:lnTo>
                  <a:lnTo>
                    <a:pt x="254" y="126"/>
                  </a:lnTo>
                  <a:lnTo>
                    <a:pt x="256" y="126"/>
                  </a:lnTo>
                  <a:lnTo>
                    <a:pt x="257" y="124"/>
                  </a:lnTo>
                  <a:lnTo>
                    <a:pt x="258" y="123"/>
                  </a:lnTo>
                  <a:lnTo>
                    <a:pt x="258" y="121"/>
                  </a:lnTo>
                  <a:lnTo>
                    <a:pt x="259" y="120"/>
                  </a:lnTo>
                  <a:lnTo>
                    <a:pt x="259" y="120"/>
                  </a:lnTo>
                  <a:lnTo>
                    <a:pt x="259" y="32"/>
                  </a:lnTo>
                  <a:lnTo>
                    <a:pt x="258" y="30"/>
                  </a:lnTo>
                  <a:lnTo>
                    <a:pt x="258" y="28"/>
                  </a:lnTo>
                  <a:lnTo>
                    <a:pt x="257" y="27"/>
                  </a:lnTo>
                  <a:lnTo>
                    <a:pt x="256" y="26"/>
                  </a:lnTo>
                  <a:lnTo>
                    <a:pt x="254" y="25"/>
                  </a:lnTo>
                  <a:lnTo>
                    <a:pt x="253" y="24"/>
                  </a:lnTo>
                  <a:lnTo>
                    <a:pt x="251" y="24"/>
                  </a:lnTo>
                  <a:lnTo>
                    <a:pt x="124" y="24"/>
                  </a:lnTo>
                  <a:close/>
                  <a:moveTo>
                    <a:pt x="188" y="0"/>
                  </a:moveTo>
                  <a:lnTo>
                    <a:pt x="189" y="1"/>
                  </a:lnTo>
                  <a:lnTo>
                    <a:pt x="191" y="1"/>
                  </a:lnTo>
                  <a:lnTo>
                    <a:pt x="192" y="2"/>
                  </a:lnTo>
                  <a:lnTo>
                    <a:pt x="193" y="3"/>
                  </a:lnTo>
                  <a:lnTo>
                    <a:pt x="193" y="4"/>
                  </a:lnTo>
                  <a:lnTo>
                    <a:pt x="193" y="6"/>
                  </a:lnTo>
                  <a:lnTo>
                    <a:pt x="193" y="17"/>
                  </a:lnTo>
                  <a:lnTo>
                    <a:pt x="251" y="17"/>
                  </a:lnTo>
                  <a:lnTo>
                    <a:pt x="254" y="17"/>
                  </a:lnTo>
                  <a:lnTo>
                    <a:pt x="256" y="18"/>
                  </a:lnTo>
                  <a:lnTo>
                    <a:pt x="259" y="19"/>
                  </a:lnTo>
                  <a:lnTo>
                    <a:pt x="261" y="20"/>
                  </a:lnTo>
                  <a:lnTo>
                    <a:pt x="262" y="22"/>
                  </a:lnTo>
                  <a:lnTo>
                    <a:pt x="264" y="24"/>
                  </a:lnTo>
                  <a:lnTo>
                    <a:pt x="265" y="26"/>
                  </a:lnTo>
                  <a:lnTo>
                    <a:pt x="266" y="29"/>
                  </a:lnTo>
                  <a:lnTo>
                    <a:pt x="266" y="32"/>
                  </a:lnTo>
                  <a:lnTo>
                    <a:pt x="266" y="120"/>
                  </a:lnTo>
                  <a:lnTo>
                    <a:pt x="266" y="122"/>
                  </a:lnTo>
                  <a:lnTo>
                    <a:pt x="265" y="125"/>
                  </a:lnTo>
                  <a:lnTo>
                    <a:pt x="264" y="127"/>
                  </a:lnTo>
                  <a:lnTo>
                    <a:pt x="262" y="129"/>
                  </a:lnTo>
                  <a:lnTo>
                    <a:pt x="261" y="131"/>
                  </a:lnTo>
                  <a:lnTo>
                    <a:pt x="259" y="132"/>
                  </a:lnTo>
                  <a:lnTo>
                    <a:pt x="256" y="134"/>
                  </a:lnTo>
                  <a:lnTo>
                    <a:pt x="254" y="134"/>
                  </a:lnTo>
                  <a:lnTo>
                    <a:pt x="251" y="134"/>
                  </a:lnTo>
                  <a:lnTo>
                    <a:pt x="224" y="134"/>
                  </a:lnTo>
                  <a:lnTo>
                    <a:pt x="248" y="222"/>
                  </a:lnTo>
                  <a:lnTo>
                    <a:pt x="248" y="224"/>
                  </a:lnTo>
                  <a:lnTo>
                    <a:pt x="248" y="225"/>
                  </a:lnTo>
                  <a:lnTo>
                    <a:pt x="247" y="226"/>
                  </a:lnTo>
                  <a:lnTo>
                    <a:pt x="246" y="227"/>
                  </a:lnTo>
                  <a:lnTo>
                    <a:pt x="245" y="228"/>
                  </a:lnTo>
                  <a:lnTo>
                    <a:pt x="244" y="229"/>
                  </a:lnTo>
                  <a:lnTo>
                    <a:pt x="243" y="229"/>
                  </a:lnTo>
                  <a:lnTo>
                    <a:pt x="242" y="229"/>
                  </a:lnTo>
                  <a:lnTo>
                    <a:pt x="241" y="229"/>
                  </a:lnTo>
                  <a:lnTo>
                    <a:pt x="240" y="228"/>
                  </a:lnTo>
                  <a:lnTo>
                    <a:pt x="238" y="228"/>
                  </a:lnTo>
                  <a:lnTo>
                    <a:pt x="237" y="226"/>
                  </a:lnTo>
                  <a:lnTo>
                    <a:pt x="237" y="225"/>
                  </a:lnTo>
                  <a:lnTo>
                    <a:pt x="212" y="134"/>
                  </a:lnTo>
                  <a:lnTo>
                    <a:pt x="193" y="134"/>
                  </a:lnTo>
                  <a:lnTo>
                    <a:pt x="193" y="199"/>
                  </a:lnTo>
                  <a:lnTo>
                    <a:pt x="193" y="200"/>
                  </a:lnTo>
                  <a:lnTo>
                    <a:pt x="193" y="201"/>
                  </a:lnTo>
                  <a:lnTo>
                    <a:pt x="192" y="202"/>
                  </a:lnTo>
                  <a:lnTo>
                    <a:pt x="190" y="203"/>
                  </a:lnTo>
                  <a:lnTo>
                    <a:pt x="189" y="204"/>
                  </a:lnTo>
                  <a:lnTo>
                    <a:pt x="188" y="204"/>
                  </a:lnTo>
                  <a:lnTo>
                    <a:pt x="186" y="204"/>
                  </a:lnTo>
                  <a:lnTo>
                    <a:pt x="185" y="203"/>
                  </a:lnTo>
                  <a:lnTo>
                    <a:pt x="184" y="202"/>
                  </a:lnTo>
                  <a:lnTo>
                    <a:pt x="183" y="201"/>
                  </a:lnTo>
                  <a:lnTo>
                    <a:pt x="182" y="200"/>
                  </a:lnTo>
                  <a:lnTo>
                    <a:pt x="182" y="199"/>
                  </a:lnTo>
                  <a:lnTo>
                    <a:pt x="182" y="134"/>
                  </a:lnTo>
                  <a:lnTo>
                    <a:pt x="163" y="134"/>
                  </a:lnTo>
                  <a:lnTo>
                    <a:pt x="139" y="225"/>
                  </a:lnTo>
                  <a:lnTo>
                    <a:pt x="138" y="226"/>
                  </a:lnTo>
                  <a:lnTo>
                    <a:pt x="137" y="228"/>
                  </a:lnTo>
                  <a:lnTo>
                    <a:pt x="136" y="228"/>
                  </a:lnTo>
                  <a:lnTo>
                    <a:pt x="134" y="229"/>
                  </a:lnTo>
                  <a:lnTo>
                    <a:pt x="133" y="229"/>
                  </a:lnTo>
                  <a:lnTo>
                    <a:pt x="132" y="229"/>
                  </a:lnTo>
                  <a:lnTo>
                    <a:pt x="132" y="229"/>
                  </a:lnTo>
                  <a:lnTo>
                    <a:pt x="130" y="228"/>
                  </a:lnTo>
                  <a:lnTo>
                    <a:pt x="129" y="227"/>
                  </a:lnTo>
                  <a:lnTo>
                    <a:pt x="128" y="226"/>
                  </a:lnTo>
                  <a:lnTo>
                    <a:pt x="128" y="225"/>
                  </a:lnTo>
                  <a:lnTo>
                    <a:pt x="127" y="224"/>
                  </a:lnTo>
                  <a:lnTo>
                    <a:pt x="128" y="222"/>
                  </a:lnTo>
                  <a:lnTo>
                    <a:pt x="152" y="134"/>
                  </a:lnTo>
                  <a:lnTo>
                    <a:pt x="124" y="134"/>
                  </a:lnTo>
                  <a:lnTo>
                    <a:pt x="122" y="134"/>
                  </a:lnTo>
                  <a:lnTo>
                    <a:pt x="119" y="134"/>
                  </a:lnTo>
                  <a:lnTo>
                    <a:pt x="117" y="132"/>
                  </a:lnTo>
                  <a:lnTo>
                    <a:pt x="115" y="131"/>
                  </a:lnTo>
                  <a:lnTo>
                    <a:pt x="113" y="129"/>
                  </a:lnTo>
                  <a:lnTo>
                    <a:pt x="111" y="127"/>
                  </a:lnTo>
                  <a:lnTo>
                    <a:pt x="110" y="125"/>
                  </a:lnTo>
                  <a:lnTo>
                    <a:pt x="110" y="122"/>
                  </a:lnTo>
                  <a:lnTo>
                    <a:pt x="109" y="120"/>
                  </a:lnTo>
                  <a:lnTo>
                    <a:pt x="109" y="70"/>
                  </a:lnTo>
                  <a:lnTo>
                    <a:pt x="96" y="66"/>
                  </a:lnTo>
                  <a:lnTo>
                    <a:pt x="96" y="66"/>
                  </a:lnTo>
                  <a:lnTo>
                    <a:pt x="96" y="66"/>
                  </a:lnTo>
                  <a:lnTo>
                    <a:pt x="96" y="66"/>
                  </a:lnTo>
                  <a:lnTo>
                    <a:pt x="96" y="66"/>
                  </a:lnTo>
                  <a:lnTo>
                    <a:pt x="95" y="66"/>
                  </a:lnTo>
                  <a:lnTo>
                    <a:pt x="95" y="66"/>
                  </a:lnTo>
                  <a:lnTo>
                    <a:pt x="94" y="65"/>
                  </a:lnTo>
                  <a:lnTo>
                    <a:pt x="93" y="65"/>
                  </a:lnTo>
                  <a:lnTo>
                    <a:pt x="91" y="64"/>
                  </a:lnTo>
                  <a:lnTo>
                    <a:pt x="89" y="64"/>
                  </a:lnTo>
                  <a:lnTo>
                    <a:pt x="87" y="63"/>
                  </a:lnTo>
                  <a:lnTo>
                    <a:pt x="87" y="126"/>
                  </a:lnTo>
                  <a:lnTo>
                    <a:pt x="95" y="217"/>
                  </a:lnTo>
                  <a:lnTo>
                    <a:pt x="95" y="219"/>
                  </a:lnTo>
                  <a:lnTo>
                    <a:pt x="94" y="221"/>
                  </a:lnTo>
                  <a:lnTo>
                    <a:pt x="94" y="223"/>
                  </a:lnTo>
                  <a:lnTo>
                    <a:pt x="92" y="225"/>
                  </a:lnTo>
                  <a:lnTo>
                    <a:pt x="91" y="226"/>
                  </a:lnTo>
                  <a:lnTo>
                    <a:pt x="89" y="228"/>
                  </a:lnTo>
                  <a:lnTo>
                    <a:pt x="87" y="228"/>
                  </a:lnTo>
                  <a:lnTo>
                    <a:pt x="85" y="229"/>
                  </a:lnTo>
                  <a:lnTo>
                    <a:pt x="84" y="229"/>
                  </a:lnTo>
                  <a:lnTo>
                    <a:pt x="84" y="229"/>
                  </a:lnTo>
                  <a:lnTo>
                    <a:pt x="82" y="229"/>
                  </a:lnTo>
                  <a:lnTo>
                    <a:pt x="80" y="228"/>
                  </a:lnTo>
                  <a:lnTo>
                    <a:pt x="78" y="227"/>
                  </a:lnTo>
                  <a:lnTo>
                    <a:pt x="76" y="226"/>
                  </a:lnTo>
                  <a:lnTo>
                    <a:pt x="75" y="224"/>
                  </a:lnTo>
                  <a:lnTo>
                    <a:pt x="74" y="223"/>
                  </a:lnTo>
                  <a:lnTo>
                    <a:pt x="73" y="221"/>
                  </a:lnTo>
                  <a:lnTo>
                    <a:pt x="73" y="219"/>
                  </a:lnTo>
                  <a:lnTo>
                    <a:pt x="66" y="137"/>
                  </a:lnTo>
                  <a:lnTo>
                    <a:pt x="65" y="137"/>
                  </a:lnTo>
                  <a:lnTo>
                    <a:pt x="63" y="137"/>
                  </a:lnTo>
                  <a:lnTo>
                    <a:pt x="61" y="137"/>
                  </a:lnTo>
                  <a:lnTo>
                    <a:pt x="59" y="137"/>
                  </a:lnTo>
                  <a:lnTo>
                    <a:pt x="57" y="137"/>
                  </a:lnTo>
                  <a:lnTo>
                    <a:pt x="50" y="219"/>
                  </a:lnTo>
                  <a:lnTo>
                    <a:pt x="50" y="221"/>
                  </a:lnTo>
                  <a:lnTo>
                    <a:pt x="49" y="223"/>
                  </a:lnTo>
                  <a:lnTo>
                    <a:pt x="48" y="224"/>
                  </a:lnTo>
                  <a:lnTo>
                    <a:pt x="47" y="226"/>
                  </a:lnTo>
                  <a:lnTo>
                    <a:pt x="45" y="227"/>
                  </a:lnTo>
                  <a:lnTo>
                    <a:pt x="43" y="228"/>
                  </a:lnTo>
                  <a:lnTo>
                    <a:pt x="41" y="229"/>
                  </a:lnTo>
                  <a:lnTo>
                    <a:pt x="39" y="229"/>
                  </a:lnTo>
                  <a:lnTo>
                    <a:pt x="39" y="229"/>
                  </a:lnTo>
                  <a:lnTo>
                    <a:pt x="38" y="229"/>
                  </a:lnTo>
                  <a:lnTo>
                    <a:pt x="36" y="228"/>
                  </a:lnTo>
                  <a:lnTo>
                    <a:pt x="34" y="228"/>
                  </a:lnTo>
                  <a:lnTo>
                    <a:pt x="32" y="226"/>
                  </a:lnTo>
                  <a:lnTo>
                    <a:pt x="31" y="225"/>
                  </a:lnTo>
                  <a:lnTo>
                    <a:pt x="29" y="223"/>
                  </a:lnTo>
                  <a:lnTo>
                    <a:pt x="28" y="221"/>
                  </a:lnTo>
                  <a:lnTo>
                    <a:pt x="28" y="219"/>
                  </a:lnTo>
                  <a:lnTo>
                    <a:pt x="28" y="217"/>
                  </a:lnTo>
                  <a:lnTo>
                    <a:pt x="35" y="126"/>
                  </a:lnTo>
                  <a:lnTo>
                    <a:pt x="35" y="63"/>
                  </a:lnTo>
                  <a:lnTo>
                    <a:pt x="34" y="64"/>
                  </a:lnTo>
                  <a:lnTo>
                    <a:pt x="32" y="64"/>
                  </a:lnTo>
                  <a:lnTo>
                    <a:pt x="18" y="125"/>
                  </a:lnTo>
                  <a:lnTo>
                    <a:pt x="18" y="127"/>
                  </a:lnTo>
                  <a:lnTo>
                    <a:pt x="17" y="129"/>
                  </a:lnTo>
                  <a:lnTo>
                    <a:pt x="16" y="130"/>
                  </a:lnTo>
                  <a:lnTo>
                    <a:pt x="14" y="131"/>
                  </a:lnTo>
                  <a:lnTo>
                    <a:pt x="13" y="132"/>
                  </a:lnTo>
                  <a:lnTo>
                    <a:pt x="11" y="132"/>
                  </a:lnTo>
                  <a:lnTo>
                    <a:pt x="9" y="132"/>
                  </a:lnTo>
                  <a:lnTo>
                    <a:pt x="8" y="132"/>
                  </a:lnTo>
                  <a:lnTo>
                    <a:pt x="7" y="132"/>
                  </a:lnTo>
                  <a:lnTo>
                    <a:pt x="5" y="132"/>
                  </a:lnTo>
                  <a:lnTo>
                    <a:pt x="4" y="131"/>
                  </a:lnTo>
                  <a:lnTo>
                    <a:pt x="3" y="130"/>
                  </a:lnTo>
                  <a:lnTo>
                    <a:pt x="1" y="128"/>
                  </a:lnTo>
                  <a:lnTo>
                    <a:pt x="1" y="127"/>
                  </a:lnTo>
                  <a:lnTo>
                    <a:pt x="0" y="125"/>
                  </a:lnTo>
                  <a:lnTo>
                    <a:pt x="0" y="123"/>
                  </a:lnTo>
                  <a:lnTo>
                    <a:pt x="0" y="123"/>
                  </a:lnTo>
                  <a:lnTo>
                    <a:pt x="0" y="121"/>
                  </a:lnTo>
                  <a:lnTo>
                    <a:pt x="15" y="55"/>
                  </a:lnTo>
                  <a:lnTo>
                    <a:pt x="15" y="55"/>
                  </a:lnTo>
                  <a:lnTo>
                    <a:pt x="15" y="55"/>
                  </a:lnTo>
                  <a:lnTo>
                    <a:pt x="16" y="54"/>
                  </a:lnTo>
                  <a:lnTo>
                    <a:pt x="16" y="53"/>
                  </a:lnTo>
                  <a:lnTo>
                    <a:pt x="17" y="51"/>
                  </a:lnTo>
                  <a:lnTo>
                    <a:pt x="18" y="51"/>
                  </a:lnTo>
                  <a:lnTo>
                    <a:pt x="18" y="50"/>
                  </a:lnTo>
                  <a:lnTo>
                    <a:pt x="19" y="50"/>
                  </a:lnTo>
                  <a:lnTo>
                    <a:pt x="19" y="49"/>
                  </a:lnTo>
                  <a:lnTo>
                    <a:pt x="20" y="49"/>
                  </a:lnTo>
                  <a:lnTo>
                    <a:pt x="21" y="49"/>
                  </a:lnTo>
                  <a:lnTo>
                    <a:pt x="21" y="49"/>
                  </a:lnTo>
                  <a:lnTo>
                    <a:pt x="21" y="48"/>
                  </a:lnTo>
                  <a:lnTo>
                    <a:pt x="21" y="48"/>
                  </a:lnTo>
                  <a:lnTo>
                    <a:pt x="22" y="48"/>
                  </a:lnTo>
                  <a:lnTo>
                    <a:pt x="24" y="48"/>
                  </a:lnTo>
                  <a:lnTo>
                    <a:pt x="25" y="47"/>
                  </a:lnTo>
                  <a:lnTo>
                    <a:pt x="27" y="46"/>
                  </a:lnTo>
                  <a:lnTo>
                    <a:pt x="29" y="46"/>
                  </a:lnTo>
                  <a:lnTo>
                    <a:pt x="32" y="45"/>
                  </a:lnTo>
                  <a:lnTo>
                    <a:pt x="35" y="44"/>
                  </a:lnTo>
                  <a:lnTo>
                    <a:pt x="38" y="44"/>
                  </a:lnTo>
                  <a:lnTo>
                    <a:pt x="41" y="43"/>
                  </a:lnTo>
                  <a:lnTo>
                    <a:pt x="44" y="42"/>
                  </a:lnTo>
                  <a:lnTo>
                    <a:pt x="48" y="42"/>
                  </a:lnTo>
                  <a:lnTo>
                    <a:pt x="51" y="41"/>
                  </a:lnTo>
                  <a:lnTo>
                    <a:pt x="55" y="41"/>
                  </a:lnTo>
                  <a:lnTo>
                    <a:pt x="58" y="41"/>
                  </a:lnTo>
                  <a:lnTo>
                    <a:pt x="60" y="45"/>
                  </a:lnTo>
                  <a:lnTo>
                    <a:pt x="60" y="45"/>
                  </a:lnTo>
                  <a:lnTo>
                    <a:pt x="54" y="93"/>
                  </a:lnTo>
                  <a:lnTo>
                    <a:pt x="61" y="106"/>
                  </a:lnTo>
                  <a:lnTo>
                    <a:pt x="69" y="93"/>
                  </a:lnTo>
                  <a:lnTo>
                    <a:pt x="63" y="45"/>
                  </a:lnTo>
                  <a:lnTo>
                    <a:pt x="63" y="45"/>
                  </a:lnTo>
                  <a:lnTo>
                    <a:pt x="65" y="41"/>
                  </a:lnTo>
                  <a:lnTo>
                    <a:pt x="68" y="41"/>
                  </a:lnTo>
                  <a:lnTo>
                    <a:pt x="72" y="41"/>
                  </a:lnTo>
                  <a:lnTo>
                    <a:pt x="75" y="42"/>
                  </a:lnTo>
                  <a:lnTo>
                    <a:pt x="78" y="42"/>
                  </a:lnTo>
                  <a:lnTo>
                    <a:pt x="81" y="43"/>
                  </a:lnTo>
                  <a:lnTo>
                    <a:pt x="84" y="44"/>
                  </a:lnTo>
                  <a:lnTo>
                    <a:pt x="87" y="44"/>
                  </a:lnTo>
                  <a:lnTo>
                    <a:pt x="90" y="45"/>
                  </a:lnTo>
                  <a:lnTo>
                    <a:pt x="93" y="46"/>
                  </a:lnTo>
                  <a:lnTo>
                    <a:pt x="95" y="46"/>
                  </a:lnTo>
                  <a:lnTo>
                    <a:pt x="97" y="47"/>
                  </a:lnTo>
                  <a:lnTo>
                    <a:pt x="99" y="47"/>
                  </a:lnTo>
                  <a:lnTo>
                    <a:pt x="100" y="48"/>
                  </a:lnTo>
                  <a:lnTo>
                    <a:pt x="101" y="48"/>
                  </a:lnTo>
                  <a:lnTo>
                    <a:pt x="102" y="48"/>
                  </a:lnTo>
                  <a:lnTo>
                    <a:pt x="109" y="51"/>
                  </a:lnTo>
                  <a:lnTo>
                    <a:pt x="109" y="32"/>
                  </a:lnTo>
                  <a:lnTo>
                    <a:pt x="110" y="29"/>
                  </a:lnTo>
                  <a:lnTo>
                    <a:pt x="110" y="26"/>
                  </a:lnTo>
                  <a:lnTo>
                    <a:pt x="111" y="24"/>
                  </a:lnTo>
                  <a:lnTo>
                    <a:pt x="113" y="22"/>
                  </a:lnTo>
                  <a:lnTo>
                    <a:pt x="115" y="20"/>
                  </a:lnTo>
                  <a:lnTo>
                    <a:pt x="117" y="19"/>
                  </a:lnTo>
                  <a:lnTo>
                    <a:pt x="119" y="18"/>
                  </a:lnTo>
                  <a:lnTo>
                    <a:pt x="122" y="17"/>
                  </a:lnTo>
                  <a:lnTo>
                    <a:pt x="124" y="17"/>
                  </a:lnTo>
                  <a:lnTo>
                    <a:pt x="182" y="17"/>
                  </a:lnTo>
                  <a:lnTo>
                    <a:pt x="182" y="6"/>
                  </a:lnTo>
                  <a:lnTo>
                    <a:pt x="182" y="4"/>
                  </a:lnTo>
                  <a:lnTo>
                    <a:pt x="183" y="3"/>
                  </a:lnTo>
                  <a:lnTo>
                    <a:pt x="184" y="2"/>
                  </a:lnTo>
                  <a:lnTo>
                    <a:pt x="185" y="1"/>
                  </a:lnTo>
                  <a:lnTo>
                    <a:pt x="186" y="1"/>
                  </a:lnTo>
                  <a:lnTo>
                    <a:pt x="1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Freeform 340"/>
            <p:cNvSpPr>
              <a:spLocks/>
            </p:cNvSpPr>
            <p:nvPr/>
          </p:nvSpPr>
          <p:spPr bwMode="auto">
            <a:xfrm>
              <a:off x="3989388" y="725488"/>
              <a:ext cx="74613" cy="80963"/>
            </a:xfrm>
            <a:custGeom>
              <a:avLst/>
              <a:gdLst/>
              <a:ahLst/>
              <a:cxnLst>
                <a:cxn ang="0">
                  <a:pos x="23" y="0"/>
                </a:cxn>
                <a:cxn ang="0">
                  <a:pos x="27" y="0"/>
                </a:cxn>
                <a:cxn ang="0">
                  <a:pos x="30" y="1"/>
                </a:cxn>
                <a:cxn ang="0">
                  <a:pos x="33" y="2"/>
                </a:cxn>
                <a:cxn ang="0">
                  <a:pos x="36" y="3"/>
                </a:cxn>
                <a:cxn ang="0">
                  <a:pos x="39" y="5"/>
                </a:cxn>
                <a:cxn ang="0">
                  <a:pos x="41" y="8"/>
                </a:cxn>
                <a:cxn ang="0">
                  <a:pos x="43" y="10"/>
                </a:cxn>
                <a:cxn ang="0">
                  <a:pos x="45" y="13"/>
                </a:cxn>
                <a:cxn ang="0">
                  <a:pos x="46" y="16"/>
                </a:cxn>
                <a:cxn ang="0">
                  <a:pos x="47" y="20"/>
                </a:cxn>
                <a:cxn ang="0">
                  <a:pos x="47" y="23"/>
                </a:cxn>
                <a:cxn ang="0">
                  <a:pos x="47" y="26"/>
                </a:cxn>
                <a:cxn ang="0">
                  <a:pos x="46" y="29"/>
                </a:cxn>
                <a:cxn ang="0">
                  <a:pos x="45" y="32"/>
                </a:cxn>
                <a:cxn ang="0">
                  <a:pos x="44" y="35"/>
                </a:cxn>
                <a:cxn ang="0">
                  <a:pos x="43" y="38"/>
                </a:cxn>
                <a:cxn ang="0">
                  <a:pos x="41" y="40"/>
                </a:cxn>
                <a:cxn ang="0">
                  <a:pos x="39" y="43"/>
                </a:cxn>
                <a:cxn ang="0">
                  <a:pos x="37" y="45"/>
                </a:cxn>
                <a:cxn ang="0">
                  <a:pos x="35" y="47"/>
                </a:cxn>
                <a:cxn ang="0">
                  <a:pos x="32" y="49"/>
                </a:cxn>
                <a:cxn ang="0">
                  <a:pos x="29" y="50"/>
                </a:cxn>
                <a:cxn ang="0">
                  <a:pos x="26" y="50"/>
                </a:cxn>
                <a:cxn ang="0">
                  <a:pos x="23" y="51"/>
                </a:cxn>
                <a:cxn ang="0">
                  <a:pos x="21" y="50"/>
                </a:cxn>
                <a:cxn ang="0">
                  <a:pos x="18" y="50"/>
                </a:cxn>
                <a:cxn ang="0">
                  <a:pos x="15" y="49"/>
                </a:cxn>
                <a:cxn ang="0">
                  <a:pos x="12" y="47"/>
                </a:cxn>
                <a:cxn ang="0">
                  <a:pos x="10" y="45"/>
                </a:cxn>
                <a:cxn ang="0">
                  <a:pos x="8" y="43"/>
                </a:cxn>
                <a:cxn ang="0">
                  <a:pos x="6" y="40"/>
                </a:cxn>
                <a:cxn ang="0">
                  <a:pos x="4" y="38"/>
                </a:cxn>
                <a:cxn ang="0">
                  <a:pos x="3" y="35"/>
                </a:cxn>
                <a:cxn ang="0">
                  <a:pos x="2" y="32"/>
                </a:cxn>
                <a:cxn ang="0">
                  <a:pos x="1" y="29"/>
                </a:cxn>
                <a:cxn ang="0">
                  <a:pos x="0" y="26"/>
                </a:cxn>
                <a:cxn ang="0">
                  <a:pos x="0" y="23"/>
                </a:cxn>
                <a:cxn ang="0">
                  <a:pos x="0" y="20"/>
                </a:cxn>
                <a:cxn ang="0">
                  <a:pos x="1" y="16"/>
                </a:cxn>
                <a:cxn ang="0">
                  <a:pos x="2" y="13"/>
                </a:cxn>
                <a:cxn ang="0">
                  <a:pos x="4" y="10"/>
                </a:cxn>
                <a:cxn ang="0">
                  <a:pos x="6" y="8"/>
                </a:cxn>
                <a:cxn ang="0">
                  <a:pos x="8" y="5"/>
                </a:cxn>
                <a:cxn ang="0">
                  <a:pos x="11" y="3"/>
                </a:cxn>
                <a:cxn ang="0">
                  <a:pos x="14" y="2"/>
                </a:cxn>
                <a:cxn ang="0">
                  <a:pos x="17" y="1"/>
                </a:cxn>
                <a:cxn ang="0">
                  <a:pos x="20" y="0"/>
                </a:cxn>
                <a:cxn ang="0">
                  <a:pos x="23" y="0"/>
                </a:cxn>
              </a:cxnLst>
              <a:rect l="0" t="0" r="r" b="b"/>
              <a:pathLst>
                <a:path w="47" h="51">
                  <a:moveTo>
                    <a:pt x="23" y="0"/>
                  </a:moveTo>
                  <a:lnTo>
                    <a:pt x="27" y="0"/>
                  </a:lnTo>
                  <a:lnTo>
                    <a:pt x="30" y="1"/>
                  </a:lnTo>
                  <a:lnTo>
                    <a:pt x="33" y="2"/>
                  </a:lnTo>
                  <a:lnTo>
                    <a:pt x="36" y="3"/>
                  </a:lnTo>
                  <a:lnTo>
                    <a:pt x="39" y="5"/>
                  </a:lnTo>
                  <a:lnTo>
                    <a:pt x="41" y="8"/>
                  </a:lnTo>
                  <a:lnTo>
                    <a:pt x="43" y="10"/>
                  </a:lnTo>
                  <a:lnTo>
                    <a:pt x="45" y="13"/>
                  </a:lnTo>
                  <a:lnTo>
                    <a:pt x="46" y="16"/>
                  </a:lnTo>
                  <a:lnTo>
                    <a:pt x="47" y="20"/>
                  </a:lnTo>
                  <a:lnTo>
                    <a:pt x="47" y="23"/>
                  </a:lnTo>
                  <a:lnTo>
                    <a:pt x="47" y="26"/>
                  </a:lnTo>
                  <a:lnTo>
                    <a:pt x="46" y="29"/>
                  </a:lnTo>
                  <a:lnTo>
                    <a:pt x="45" y="32"/>
                  </a:lnTo>
                  <a:lnTo>
                    <a:pt x="44" y="35"/>
                  </a:lnTo>
                  <a:lnTo>
                    <a:pt x="43" y="38"/>
                  </a:lnTo>
                  <a:lnTo>
                    <a:pt x="41" y="40"/>
                  </a:lnTo>
                  <a:lnTo>
                    <a:pt x="39" y="43"/>
                  </a:lnTo>
                  <a:lnTo>
                    <a:pt x="37" y="45"/>
                  </a:lnTo>
                  <a:lnTo>
                    <a:pt x="35" y="47"/>
                  </a:lnTo>
                  <a:lnTo>
                    <a:pt x="32" y="49"/>
                  </a:lnTo>
                  <a:lnTo>
                    <a:pt x="29" y="50"/>
                  </a:lnTo>
                  <a:lnTo>
                    <a:pt x="26" y="50"/>
                  </a:lnTo>
                  <a:lnTo>
                    <a:pt x="23" y="51"/>
                  </a:lnTo>
                  <a:lnTo>
                    <a:pt x="21" y="50"/>
                  </a:lnTo>
                  <a:lnTo>
                    <a:pt x="18" y="50"/>
                  </a:lnTo>
                  <a:lnTo>
                    <a:pt x="15" y="49"/>
                  </a:lnTo>
                  <a:lnTo>
                    <a:pt x="12" y="47"/>
                  </a:lnTo>
                  <a:lnTo>
                    <a:pt x="10" y="45"/>
                  </a:lnTo>
                  <a:lnTo>
                    <a:pt x="8" y="43"/>
                  </a:lnTo>
                  <a:lnTo>
                    <a:pt x="6" y="40"/>
                  </a:lnTo>
                  <a:lnTo>
                    <a:pt x="4" y="38"/>
                  </a:lnTo>
                  <a:lnTo>
                    <a:pt x="3" y="35"/>
                  </a:lnTo>
                  <a:lnTo>
                    <a:pt x="2" y="32"/>
                  </a:lnTo>
                  <a:lnTo>
                    <a:pt x="1" y="29"/>
                  </a:lnTo>
                  <a:lnTo>
                    <a:pt x="0" y="26"/>
                  </a:lnTo>
                  <a:lnTo>
                    <a:pt x="0" y="23"/>
                  </a:lnTo>
                  <a:lnTo>
                    <a:pt x="0" y="20"/>
                  </a:lnTo>
                  <a:lnTo>
                    <a:pt x="1" y="16"/>
                  </a:lnTo>
                  <a:lnTo>
                    <a:pt x="2" y="13"/>
                  </a:lnTo>
                  <a:lnTo>
                    <a:pt x="4" y="10"/>
                  </a:lnTo>
                  <a:lnTo>
                    <a:pt x="6" y="8"/>
                  </a:lnTo>
                  <a:lnTo>
                    <a:pt x="8" y="5"/>
                  </a:lnTo>
                  <a:lnTo>
                    <a:pt x="11"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Freeform 341"/>
            <p:cNvSpPr>
              <a:spLocks noEditPoints="1"/>
            </p:cNvSpPr>
            <p:nvPr/>
          </p:nvSpPr>
          <p:spPr bwMode="auto">
            <a:xfrm>
              <a:off x="4179888" y="849313"/>
              <a:ext cx="73025" cy="73025"/>
            </a:xfrm>
            <a:custGeom>
              <a:avLst/>
              <a:gdLst/>
              <a:ahLst/>
              <a:cxnLst>
                <a:cxn ang="0">
                  <a:pos x="21" y="11"/>
                </a:cxn>
                <a:cxn ang="0">
                  <a:pos x="16" y="12"/>
                </a:cxn>
                <a:cxn ang="0">
                  <a:pos x="13" y="15"/>
                </a:cxn>
                <a:cxn ang="0">
                  <a:pos x="11" y="19"/>
                </a:cxn>
                <a:cxn ang="0">
                  <a:pos x="10" y="23"/>
                </a:cxn>
                <a:cxn ang="0">
                  <a:pos x="11" y="28"/>
                </a:cxn>
                <a:cxn ang="0">
                  <a:pos x="14" y="31"/>
                </a:cxn>
                <a:cxn ang="0">
                  <a:pos x="17" y="34"/>
                </a:cxn>
                <a:cxn ang="0">
                  <a:pos x="21" y="35"/>
                </a:cxn>
                <a:cxn ang="0">
                  <a:pos x="26" y="35"/>
                </a:cxn>
                <a:cxn ang="0">
                  <a:pos x="30" y="34"/>
                </a:cxn>
                <a:cxn ang="0">
                  <a:pos x="33" y="31"/>
                </a:cxn>
                <a:cxn ang="0">
                  <a:pos x="35" y="27"/>
                </a:cxn>
                <a:cxn ang="0">
                  <a:pos x="36" y="23"/>
                </a:cxn>
                <a:cxn ang="0">
                  <a:pos x="35" y="18"/>
                </a:cxn>
                <a:cxn ang="0">
                  <a:pos x="33" y="14"/>
                </a:cxn>
                <a:cxn ang="0">
                  <a:pos x="29" y="12"/>
                </a:cxn>
                <a:cxn ang="0">
                  <a:pos x="25" y="10"/>
                </a:cxn>
                <a:cxn ang="0">
                  <a:pos x="25" y="0"/>
                </a:cxn>
                <a:cxn ang="0">
                  <a:pos x="31" y="6"/>
                </a:cxn>
                <a:cxn ang="0">
                  <a:pos x="35" y="9"/>
                </a:cxn>
                <a:cxn ang="0">
                  <a:pos x="41" y="8"/>
                </a:cxn>
                <a:cxn ang="0">
                  <a:pos x="41" y="16"/>
                </a:cxn>
                <a:cxn ang="0">
                  <a:pos x="42" y="21"/>
                </a:cxn>
                <a:cxn ang="0">
                  <a:pos x="46" y="25"/>
                </a:cxn>
                <a:cxn ang="0">
                  <a:pos x="40" y="30"/>
                </a:cxn>
                <a:cxn ang="0">
                  <a:pos x="38" y="35"/>
                </a:cxn>
                <a:cxn ang="0">
                  <a:pos x="38" y="40"/>
                </a:cxn>
                <a:cxn ang="0">
                  <a:pos x="30" y="40"/>
                </a:cxn>
                <a:cxn ang="0">
                  <a:pos x="25" y="41"/>
                </a:cxn>
                <a:cxn ang="0">
                  <a:pos x="22" y="46"/>
                </a:cxn>
                <a:cxn ang="0">
                  <a:pos x="16" y="40"/>
                </a:cxn>
                <a:cxn ang="0">
                  <a:pos x="11" y="37"/>
                </a:cxn>
                <a:cxn ang="0">
                  <a:pos x="6" y="38"/>
                </a:cxn>
                <a:cxn ang="0">
                  <a:pos x="6" y="30"/>
                </a:cxn>
                <a:cxn ang="0">
                  <a:pos x="5" y="25"/>
                </a:cxn>
                <a:cxn ang="0">
                  <a:pos x="0" y="21"/>
                </a:cxn>
                <a:cxn ang="0">
                  <a:pos x="6" y="15"/>
                </a:cxn>
                <a:cxn ang="0">
                  <a:pos x="9" y="11"/>
                </a:cxn>
                <a:cxn ang="0">
                  <a:pos x="8" y="6"/>
                </a:cxn>
                <a:cxn ang="0">
                  <a:pos x="17" y="6"/>
                </a:cxn>
                <a:cxn ang="0">
                  <a:pos x="21" y="4"/>
                </a:cxn>
                <a:cxn ang="0">
                  <a:pos x="25" y="0"/>
                </a:cxn>
              </a:cxnLst>
              <a:rect l="0" t="0" r="r" b="b"/>
              <a:pathLst>
                <a:path w="46" h="46">
                  <a:moveTo>
                    <a:pt x="23" y="10"/>
                  </a:moveTo>
                  <a:lnTo>
                    <a:pt x="21" y="11"/>
                  </a:lnTo>
                  <a:lnTo>
                    <a:pt x="19" y="11"/>
                  </a:lnTo>
                  <a:lnTo>
                    <a:pt x="16" y="12"/>
                  </a:lnTo>
                  <a:lnTo>
                    <a:pt x="15" y="14"/>
                  </a:lnTo>
                  <a:lnTo>
                    <a:pt x="13" y="15"/>
                  </a:lnTo>
                  <a:lnTo>
                    <a:pt x="12" y="17"/>
                  </a:lnTo>
                  <a:lnTo>
                    <a:pt x="11" y="19"/>
                  </a:lnTo>
                  <a:lnTo>
                    <a:pt x="11" y="21"/>
                  </a:lnTo>
                  <a:lnTo>
                    <a:pt x="10" y="23"/>
                  </a:lnTo>
                  <a:lnTo>
                    <a:pt x="11" y="25"/>
                  </a:lnTo>
                  <a:lnTo>
                    <a:pt x="11" y="28"/>
                  </a:lnTo>
                  <a:lnTo>
                    <a:pt x="12" y="30"/>
                  </a:lnTo>
                  <a:lnTo>
                    <a:pt x="14" y="31"/>
                  </a:lnTo>
                  <a:lnTo>
                    <a:pt x="15" y="33"/>
                  </a:lnTo>
                  <a:lnTo>
                    <a:pt x="17" y="34"/>
                  </a:lnTo>
                  <a:lnTo>
                    <a:pt x="19" y="35"/>
                  </a:lnTo>
                  <a:lnTo>
                    <a:pt x="21" y="35"/>
                  </a:lnTo>
                  <a:lnTo>
                    <a:pt x="24" y="36"/>
                  </a:lnTo>
                  <a:lnTo>
                    <a:pt x="26" y="35"/>
                  </a:lnTo>
                  <a:lnTo>
                    <a:pt x="28" y="35"/>
                  </a:lnTo>
                  <a:lnTo>
                    <a:pt x="30" y="34"/>
                  </a:lnTo>
                  <a:lnTo>
                    <a:pt x="32" y="32"/>
                  </a:lnTo>
                  <a:lnTo>
                    <a:pt x="33" y="31"/>
                  </a:lnTo>
                  <a:lnTo>
                    <a:pt x="35" y="29"/>
                  </a:lnTo>
                  <a:lnTo>
                    <a:pt x="35" y="27"/>
                  </a:lnTo>
                  <a:lnTo>
                    <a:pt x="36" y="25"/>
                  </a:lnTo>
                  <a:lnTo>
                    <a:pt x="36" y="23"/>
                  </a:lnTo>
                  <a:lnTo>
                    <a:pt x="36" y="20"/>
                  </a:lnTo>
                  <a:lnTo>
                    <a:pt x="35" y="18"/>
                  </a:lnTo>
                  <a:lnTo>
                    <a:pt x="34" y="16"/>
                  </a:lnTo>
                  <a:lnTo>
                    <a:pt x="33" y="14"/>
                  </a:lnTo>
                  <a:lnTo>
                    <a:pt x="31" y="13"/>
                  </a:lnTo>
                  <a:lnTo>
                    <a:pt x="29" y="12"/>
                  </a:lnTo>
                  <a:lnTo>
                    <a:pt x="27" y="11"/>
                  </a:lnTo>
                  <a:lnTo>
                    <a:pt x="25" y="10"/>
                  </a:lnTo>
                  <a:lnTo>
                    <a:pt x="23" y="10"/>
                  </a:lnTo>
                  <a:close/>
                  <a:moveTo>
                    <a:pt x="25" y="0"/>
                  </a:moveTo>
                  <a:lnTo>
                    <a:pt x="32" y="2"/>
                  </a:lnTo>
                  <a:lnTo>
                    <a:pt x="31" y="6"/>
                  </a:lnTo>
                  <a:lnTo>
                    <a:pt x="33" y="7"/>
                  </a:lnTo>
                  <a:lnTo>
                    <a:pt x="35" y="9"/>
                  </a:lnTo>
                  <a:lnTo>
                    <a:pt x="37" y="10"/>
                  </a:lnTo>
                  <a:lnTo>
                    <a:pt x="41" y="8"/>
                  </a:lnTo>
                  <a:lnTo>
                    <a:pt x="45" y="14"/>
                  </a:lnTo>
                  <a:lnTo>
                    <a:pt x="41" y="16"/>
                  </a:lnTo>
                  <a:lnTo>
                    <a:pt x="42" y="19"/>
                  </a:lnTo>
                  <a:lnTo>
                    <a:pt x="42" y="21"/>
                  </a:lnTo>
                  <a:lnTo>
                    <a:pt x="42" y="24"/>
                  </a:lnTo>
                  <a:lnTo>
                    <a:pt x="46" y="25"/>
                  </a:lnTo>
                  <a:lnTo>
                    <a:pt x="45" y="32"/>
                  </a:lnTo>
                  <a:lnTo>
                    <a:pt x="40" y="30"/>
                  </a:lnTo>
                  <a:lnTo>
                    <a:pt x="39" y="33"/>
                  </a:lnTo>
                  <a:lnTo>
                    <a:pt x="38" y="35"/>
                  </a:lnTo>
                  <a:lnTo>
                    <a:pt x="36" y="37"/>
                  </a:lnTo>
                  <a:lnTo>
                    <a:pt x="38" y="40"/>
                  </a:lnTo>
                  <a:lnTo>
                    <a:pt x="32" y="44"/>
                  </a:lnTo>
                  <a:lnTo>
                    <a:pt x="30" y="40"/>
                  </a:lnTo>
                  <a:lnTo>
                    <a:pt x="28" y="41"/>
                  </a:lnTo>
                  <a:lnTo>
                    <a:pt x="25" y="41"/>
                  </a:lnTo>
                  <a:lnTo>
                    <a:pt x="23" y="41"/>
                  </a:lnTo>
                  <a:lnTo>
                    <a:pt x="22" y="46"/>
                  </a:lnTo>
                  <a:lnTo>
                    <a:pt x="15" y="44"/>
                  </a:lnTo>
                  <a:lnTo>
                    <a:pt x="16" y="40"/>
                  </a:lnTo>
                  <a:lnTo>
                    <a:pt x="13" y="39"/>
                  </a:lnTo>
                  <a:lnTo>
                    <a:pt x="11" y="37"/>
                  </a:lnTo>
                  <a:lnTo>
                    <a:pt x="10" y="36"/>
                  </a:lnTo>
                  <a:lnTo>
                    <a:pt x="6" y="38"/>
                  </a:lnTo>
                  <a:lnTo>
                    <a:pt x="2" y="32"/>
                  </a:lnTo>
                  <a:lnTo>
                    <a:pt x="6" y="30"/>
                  </a:lnTo>
                  <a:lnTo>
                    <a:pt x="5" y="27"/>
                  </a:lnTo>
                  <a:lnTo>
                    <a:pt x="5" y="25"/>
                  </a:lnTo>
                  <a:lnTo>
                    <a:pt x="4" y="22"/>
                  </a:lnTo>
                  <a:lnTo>
                    <a:pt x="0" y="21"/>
                  </a:lnTo>
                  <a:lnTo>
                    <a:pt x="2" y="14"/>
                  </a:lnTo>
                  <a:lnTo>
                    <a:pt x="6" y="15"/>
                  </a:lnTo>
                  <a:lnTo>
                    <a:pt x="7" y="13"/>
                  </a:lnTo>
                  <a:lnTo>
                    <a:pt x="9" y="11"/>
                  </a:lnTo>
                  <a:lnTo>
                    <a:pt x="11" y="9"/>
                  </a:lnTo>
                  <a:lnTo>
                    <a:pt x="8" y="6"/>
                  </a:lnTo>
                  <a:lnTo>
                    <a:pt x="14" y="2"/>
                  </a:lnTo>
                  <a:lnTo>
                    <a:pt x="17" y="6"/>
                  </a:lnTo>
                  <a:lnTo>
                    <a:pt x="19" y="5"/>
                  </a:lnTo>
                  <a:lnTo>
                    <a:pt x="21" y="4"/>
                  </a:lnTo>
                  <a:lnTo>
                    <a:pt x="24" y="4"/>
                  </a:lnTo>
                  <a:lnTo>
                    <a:pt x="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Freeform 342"/>
            <p:cNvSpPr>
              <a:spLocks noEditPoints="1"/>
            </p:cNvSpPr>
            <p:nvPr/>
          </p:nvSpPr>
          <p:spPr bwMode="auto">
            <a:xfrm>
              <a:off x="4251326" y="842963"/>
              <a:ext cx="57150" cy="57150"/>
            </a:xfrm>
            <a:custGeom>
              <a:avLst/>
              <a:gdLst/>
              <a:ahLst/>
              <a:cxnLst>
                <a:cxn ang="0">
                  <a:pos x="17" y="8"/>
                </a:cxn>
                <a:cxn ang="0">
                  <a:pos x="13" y="9"/>
                </a:cxn>
                <a:cxn ang="0">
                  <a:pos x="10" y="11"/>
                </a:cxn>
                <a:cxn ang="0">
                  <a:pos x="8" y="15"/>
                </a:cxn>
                <a:cxn ang="0">
                  <a:pos x="8" y="19"/>
                </a:cxn>
                <a:cxn ang="0">
                  <a:pos x="9" y="23"/>
                </a:cxn>
                <a:cxn ang="0">
                  <a:pos x="12" y="26"/>
                </a:cxn>
                <a:cxn ang="0">
                  <a:pos x="15" y="27"/>
                </a:cxn>
                <a:cxn ang="0">
                  <a:pos x="19" y="28"/>
                </a:cxn>
                <a:cxn ang="0">
                  <a:pos x="23" y="26"/>
                </a:cxn>
                <a:cxn ang="0">
                  <a:pos x="26" y="24"/>
                </a:cxn>
                <a:cxn ang="0">
                  <a:pos x="28" y="20"/>
                </a:cxn>
                <a:cxn ang="0">
                  <a:pos x="28" y="16"/>
                </a:cxn>
                <a:cxn ang="0">
                  <a:pos x="27" y="12"/>
                </a:cxn>
                <a:cxn ang="0">
                  <a:pos x="24" y="10"/>
                </a:cxn>
                <a:cxn ang="0">
                  <a:pos x="21" y="8"/>
                </a:cxn>
                <a:cxn ang="0">
                  <a:pos x="15" y="0"/>
                </a:cxn>
                <a:cxn ang="0">
                  <a:pos x="18" y="3"/>
                </a:cxn>
                <a:cxn ang="0">
                  <a:pos x="22" y="3"/>
                </a:cxn>
                <a:cxn ang="0">
                  <a:pos x="29" y="3"/>
                </a:cxn>
                <a:cxn ang="0">
                  <a:pos x="29" y="7"/>
                </a:cxn>
                <a:cxn ang="0">
                  <a:pos x="31" y="10"/>
                </a:cxn>
                <a:cxn ang="0">
                  <a:pos x="36" y="14"/>
                </a:cxn>
                <a:cxn ang="0">
                  <a:pos x="33" y="18"/>
                </a:cxn>
                <a:cxn ang="0">
                  <a:pos x="32" y="21"/>
                </a:cxn>
                <a:cxn ang="0">
                  <a:pos x="33" y="28"/>
                </a:cxn>
                <a:cxn ang="0">
                  <a:pos x="29" y="28"/>
                </a:cxn>
                <a:cxn ang="0">
                  <a:pos x="25" y="30"/>
                </a:cxn>
                <a:cxn ang="0">
                  <a:pos x="21" y="36"/>
                </a:cxn>
                <a:cxn ang="0">
                  <a:pos x="18" y="32"/>
                </a:cxn>
                <a:cxn ang="0">
                  <a:pos x="14" y="32"/>
                </a:cxn>
                <a:cxn ang="0">
                  <a:pos x="7" y="33"/>
                </a:cxn>
                <a:cxn ang="0">
                  <a:pos x="7" y="28"/>
                </a:cxn>
                <a:cxn ang="0">
                  <a:pos x="5" y="25"/>
                </a:cxn>
                <a:cxn ang="0">
                  <a:pos x="0" y="21"/>
                </a:cxn>
                <a:cxn ang="0">
                  <a:pos x="3" y="18"/>
                </a:cxn>
                <a:cxn ang="0">
                  <a:pos x="4" y="14"/>
                </a:cxn>
                <a:cxn ang="0">
                  <a:pos x="3" y="7"/>
                </a:cxn>
                <a:cxn ang="0">
                  <a:pos x="7" y="7"/>
                </a:cxn>
                <a:cxn ang="0">
                  <a:pos x="11" y="5"/>
                </a:cxn>
                <a:cxn ang="0">
                  <a:pos x="15" y="0"/>
                </a:cxn>
              </a:cxnLst>
              <a:rect l="0" t="0" r="r" b="b"/>
              <a:pathLst>
                <a:path w="36" h="36">
                  <a:moveTo>
                    <a:pt x="19" y="7"/>
                  </a:moveTo>
                  <a:lnTo>
                    <a:pt x="17" y="8"/>
                  </a:lnTo>
                  <a:lnTo>
                    <a:pt x="15" y="8"/>
                  </a:lnTo>
                  <a:lnTo>
                    <a:pt x="13" y="9"/>
                  </a:lnTo>
                  <a:lnTo>
                    <a:pt x="11" y="10"/>
                  </a:lnTo>
                  <a:lnTo>
                    <a:pt x="10" y="11"/>
                  </a:lnTo>
                  <a:lnTo>
                    <a:pt x="9" y="13"/>
                  </a:lnTo>
                  <a:lnTo>
                    <a:pt x="8" y="15"/>
                  </a:lnTo>
                  <a:lnTo>
                    <a:pt x="8" y="17"/>
                  </a:lnTo>
                  <a:lnTo>
                    <a:pt x="8" y="19"/>
                  </a:lnTo>
                  <a:lnTo>
                    <a:pt x="8" y="21"/>
                  </a:lnTo>
                  <a:lnTo>
                    <a:pt x="9" y="23"/>
                  </a:lnTo>
                  <a:lnTo>
                    <a:pt x="10" y="24"/>
                  </a:lnTo>
                  <a:lnTo>
                    <a:pt x="12" y="26"/>
                  </a:lnTo>
                  <a:lnTo>
                    <a:pt x="13" y="27"/>
                  </a:lnTo>
                  <a:lnTo>
                    <a:pt x="15" y="27"/>
                  </a:lnTo>
                  <a:lnTo>
                    <a:pt x="17" y="28"/>
                  </a:lnTo>
                  <a:lnTo>
                    <a:pt x="19" y="28"/>
                  </a:lnTo>
                  <a:lnTo>
                    <a:pt x="21" y="27"/>
                  </a:lnTo>
                  <a:lnTo>
                    <a:pt x="23" y="26"/>
                  </a:lnTo>
                  <a:lnTo>
                    <a:pt x="25" y="25"/>
                  </a:lnTo>
                  <a:lnTo>
                    <a:pt x="26" y="24"/>
                  </a:lnTo>
                  <a:lnTo>
                    <a:pt x="27" y="22"/>
                  </a:lnTo>
                  <a:lnTo>
                    <a:pt x="28" y="20"/>
                  </a:lnTo>
                  <a:lnTo>
                    <a:pt x="28" y="18"/>
                  </a:lnTo>
                  <a:lnTo>
                    <a:pt x="28" y="16"/>
                  </a:lnTo>
                  <a:lnTo>
                    <a:pt x="28" y="14"/>
                  </a:lnTo>
                  <a:lnTo>
                    <a:pt x="27" y="12"/>
                  </a:lnTo>
                  <a:lnTo>
                    <a:pt x="26" y="11"/>
                  </a:lnTo>
                  <a:lnTo>
                    <a:pt x="24" y="10"/>
                  </a:lnTo>
                  <a:lnTo>
                    <a:pt x="23" y="9"/>
                  </a:lnTo>
                  <a:lnTo>
                    <a:pt x="21" y="8"/>
                  </a:lnTo>
                  <a:lnTo>
                    <a:pt x="19" y="7"/>
                  </a:lnTo>
                  <a:close/>
                  <a:moveTo>
                    <a:pt x="15" y="0"/>
                  </a:moveTo>
                  <a:lnTo>
                    <a:pt x="16" y="3"/>
                  </a:lnTo>
                  <a:lnTo>
                    <a:pt x="18" y="3"/>
                  </a:lnTo>
                  <a:lnTo>
                    <a:pt x="20" y="3"/>
                  </a:lnTo>
                  <a:lnTo>
                    <a:pt x="22" y="3"/>
                  </a:lnTo>
                  <a:lnTo>
                    <a:pt x="24" y="0"/>
                  </a:lnTo>
                  <a:lnTo>
                    <a:pt x="29" y="3"/>
                  </a:lnTo>
                  <a:lnTo>
                    <a:pt x="27" y="6"/>
                  </a:lnTo>
                  <a:lnTo>
                    <a:pt x="29" y="7"/>
                  </a:lnTo>
                  <a:lnTo>
                    <a:pt x="30" y="9"/>
                  </a:lnTo>
                  <a:lnTo>
                    <a:pt x="31" y="10"/>
                  </a:lnTo>
                  <a:lnTo>
                    <a:pt x="34" y="9"/>
                  </a:lnTo>
                  <a:lnTo>
                    <a:pt x="36" y="14"/>
                  </a:lnTo>
                  <a:lnTo>
                    <a:pt x="33" y="16"/>
                  </a:lnTo>
                  <a:lnTo>
                    <a:pt x="33" y="18"/>
                  </a:lnTo>
                  <a:lnTo>
                    <a:pt x="33" y="20"/>
                  </a:lnTo>
                  <a:lnTo>
                    <a:pt x="32" y="21"/>
                  </a:lnTo>
                  <a:lnTo>
                    <a:pt x="36" y="23"/>
                  </a:lnTo>
                  <a:lnTo>
                    <a:pt x="33" y="28"/>
                  </a:lnTo>
                  <a:lnTo>
                    <a:pt x="30" y="27"/>
                  </a:lnTo>
                  <a:lnTo>
                    <a:pt x="29" y="28"/>
                  </a:lnTo>
                  <a:lnTo>
                    <a:pt x="27" y="29"/>
                  </a:lnTo>
                  <a:lnTo>
                    <a:pt x="25" y="30"/>
                  </a:lnTo>
                  <a:lnTo>
                    <a:pt x="27" y="34"/>
                  </a:lnTo>
                  <a:lnTo>
                    <a:pt x="21" y="36"/>
                  </a:lnTo>
                  <a:lnTo>
                    <a:pt x="20" y="32"/>
                  </a:lnTo>
                  <a:lnTo>
                    <a:pt x="18" y="32"/>
                  </a:lnTo>
                  <a:lnTo>
                    <a:pt x="16" y="32"/>
                  </a:lnTo>
                  <a:lnTo>
                    <a:pt x="14" y="32"/>
                  </a:lnTo>
                  <a:lnTo>
                    <a:pt x="12" y="35"/>
                  </a:lnTo>
                  <a:lnTo>
                    <a:pt x="7" y="33"/>
                  </a:lnTo>
                  <a:lnTo>
                    <a:pt x="9" y="29"/>
                  </a:lnTo>
                  <a:lnTo>
                    <a:pt x="7" y="28"/>
                  </a:lnTo>
                  <a:lnTo>
                    <a:pt x="6" y="27"/>
                  </a:lnTo>
                  <a:lnTo>
                    <a:pt x="5" y="25"/>
                  </a:lnTo>
                  <a:lnTo>
                    <a:pt x="2" y="26"/>
                  </a:lnTo>
                  <a:lnTo>
                    <a:pt x="0" y="21"/>
                  </a:lnTo>
                  <a:lnTo>
                    <a:pt x="3" y="20"/>
                  </a:lnTo>
                  <a:lnTo>
                    <a:pt x="3" y="18"/>
                  </a:lnTo>
                  <a:lnTo>
                    <a:pt x="3" y="16"/>
                  </a:lnTo>
                  <a:lnTo>
                    <a:pt x="4" y="14"/>
                  </a:lnTo>
                  <a:lnTo>
                    <a:pt x="0" y="12"/>
                  </a:lnTo>
                  <a:lnTo>
                    <a:pt x="3" y="7"/>
                  </a:lnTo>
                  <a:lnTo>
                    <a:pt x="6" y="9"/>
                  </a:lnTo>
                  <a:lnTo>
                    <a:pt x="7" y="7"/>
                  </a:lnTo>
                  <a:lnTo>
                    <a:pt x="9" y="6"/>
                  </a:lnTo>
                  <a:lnTo>
                    <a:pt x="11" y="5"/>
                  </a:lnTo>
                  <a:lnTo>
                    <a:pt x="9"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2" name="Group 81"/>
          <p:cNvGrpSpPr/>
          <p:nvPr/>
        </p:nvGrpSpPr>
        <p:grpSpPr>
          <a:xfrm>
            <a:off x="1214363" y="1192149"/>
            <a:ext cx="319088" cy="510117"/>
            <a:chOff x="5715000" y="2011363"/>
            <a:chExt cx="319088" cy="382588"/>
          </a:xfrm>
          <a:solidFill>
            <a:schemeClr val="bg2"/>
          </a:solidFill>
        </p:grpSpPr>
        <p:sp>
          <p:nvSpPr>
            <p:cNvPr id="83" name="Freeform 6"/>
            <p:cNvSpPr>
              <a:spLocks/>
            </p:cNvSpPr>
            <p:nvPr/>
          </p:nvSpPr>
          <p:spPr bwMode="auto">
            <a:xfrm>
              <a:off x="5762625" y="2011363"/>
              <a:ext cx="74613" cy="80963"/>
            </a:xfrm>
            <a:custGeom>
              <a:avLst/>
              <a:gdLst/>
              <a:ahLst/>
              <a:cxnLst>
                <a:cxn ang="0">
                  <a:pos x="23" y="0"/>
                </a:cxn>
                <a:cxn ang="0">
                  <a:pos x="26" y="0"/>
                </a:cxn>
                <a:cxn ang="0">
                  <a:pos x="29" y="1"/>
                </a:cxn>
                <a:cxn ang="0">
                  <a:pos x="32" y="2"/>
                </a:cxn>
                <a:cxn ang="0">
                  <a:pos x="35" y="3"/>
                </a:cxn>
                <a:cxn ang="0">
                  <a:pos x="37" y="5"/>
                </a:cxn>
                <a:cxn ang="0">
                  <a:pos x="40" y="7"/>
                </a:cxn>
                <a:cxn ang="0">
                  <a:pos x="42" y="9"/>
                </a:cxn>
                <a:cxn ang="0">
                  <a:pos x="43" y="11"/>
                </a:cxn>
                <a:cxn ang="0">
                  <a:pos x="45" y="14"/>
                </a:cxn>
                <a:cxn ang="0">
                  <a:pos x="46" y="17"/>
                </a:cxn>
                <a:cxn ang="0">
                  <a:pos x="46" y="20"/>
                </a:cxn>
                <a:cxn ang="0">
                  <a:pos x="47" y="23"/>
                </a:cxn>
                <a:cxn ang="0">
                  <a:pos x="46" y="26"/>
                </a:cxn>
                <a:cxn ang="0">
                  <a:pos x="46" y="29"/>
                </a:cxn>
                <a:cxn ang="0">
                  <a:pos x="45" y="32"/>
                </a:cxn>
                <a:cxn ang="0">
                  <a:pos x="44" y="35"/>
                </a:cxn>
                <a:cxn ang="0">
                  <a:pos x="42" y="38"/>
                </a:cxn>
                <a:cxn ang="0">
                  <a:pos x="41" y="41"/>
                </a:cxn>
                <a:cxn ang="0">
                  <a:pos x="39" y="43"/>
                </a:cxn>
                <a:cxn ang="0">
                  <a:pos x="37" y="45"/>
                </a:cxn>
                <a:cxn ang="0">
                  <a:pos x="34" y="47"/>
                </a:cxn>
                <a:cxn ang="0">
                  <a:pos x="32" y="49"/>
                </a:cxn>
                <a:cxn ang="0">
                  <a:pos x="29" y="50"/>
                </a:cxn>
                <a:cxn ang="0">
                  <a:pos x="26" y="51"/>
                </a:cxn>
                <a:cxn ang="0">
                  <a:pos x="23" y="51"/>
                </a:cxn>
                <a:cxn ang="0">
                  <a:pos x="20" y="51"/>
                </a:cxn>
                <a:cxn ang="0">
                  <a:pos x="18" y="50"/>
                </a:cxn>
                <a:cxn ang="0">
                  <a:pos x="15" y="49"/>
                </a:cxn>
                <a:cxn ang="0">
                  <a:pos x="12" y="47"/>
                </a:cxn>
                <a:cxn ang="0">
                  <a:pos x="10" y="45"/>
                </a:cxn>
                <a:cxn ang="0">
                  <a:pos x="8" y="43"/>
                </a:cxn>
                <a:cxn ang="0">
                  <a:pos x="6" y="41"/>
                </a:cxn>
                <a:cxn ang="0">
                  <a:pos x="4" y="38"/>
                </a:cxn>
                <a:cxn ang="0">
                  <a:pos x="3" y="35"/>
                </a:cxn>
                <a:cxn ang="0">
                  <a:pos x="2"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2" y="3"/>
                </a:cxn>
                <a:cxn ang="0">
                  <a:pos x="14" y="2"/>
                </a:cxn>
                <a:cxn ang="0">
                  <a:pos x="17" y="1"/>
                </a:cxn>
                <a:cxn ang="0">
                  <a:pos x="20" y="0"/>
                </a:cxn>
                <a:cxn ang="0">
                  <a:pos x="23" y="0"/>
                </a:cxn>
              </a:cxnLst>
              <a:rect l="0" t="0" r="r" b="b"/>
              <a:pathLst>
                <a:path w="47" h="51">
                  <a:moveTo>
                    <a:pt x="23" y="0"/>
                  </a:moveTo>
                  <a:lnTo>
                    <a:pt x="26" y="0"/>
                  </a:lnTo>
                  <a:lnTo>
                    <a:pt x="29" y="1"/>
                  </a:lnTo>
                  <a:lnTo>
                    <a:pt x="32" y="2"/>
                  </a:lnTo>
                  <a:lnTo>
                    <a:pt x="35" y="3"/>
                  </a:lnTo>
                  <a:lnTo>
                    <a:pt x="37" y="5"/>
                  </a:lnTo>
                  <a:lnTo>
                    <a:pt x="40" y="7"/>
                  </a:lnTo>
                  <a:lnTo>
                    <a:pt x="42" y="9"/>
                  </a:lnTo>
                  <a:lnTo>
                    <a:pt x="43" y="11"/>
                  </a:lnTo>
                  <a:lnTo>
                    <a:pt x="45" y="14"/>
                  </a:lnTo>
                  <a:lnTo>
                    <a:pt x="46" y="17"/>
                  </a:lnTo>
                  <a:lnTo>
                    <a:pt x="46" y="20"/>
                  </a:lnTo>
                  <a:lnTo>
                    <a:pt x="47" y="23"/>
                  </a:lnTo>
                  <a:lnTo>
                    <a:pt x="46" y="26"/>
                  </a:lnTo>
                  <a:lnTo>
                    <a:pt x="46" y="29"/>
                  </a:lnTo>
                  <a:lnTo>
                    <a:pt x="45" y="32"/>
                  </a:lnTo>
                  <a:lnTo>
                    <a:pt x="44" y="35"/>
                  </a:lnTo>
                  <a:lnTo>
                    <a:pt x="42" y="38"/>
                  </a:lnTo>
                  <a:lnTo>
                    <a:pt x="41" y="41"/>
                  </a:lnTo>
                  <a:lnTo>
                    <a:pt x="39" y="43"/>
                  </a:lnTo>
                  <a:lnTo>
                    <a:pt x="37" y="45"/>
                  </a:lnTo>
                  <a:lnTo>
                    <a:pt x="34" y="47"/>
                  </a:lnTo>
                  <a:lnTo>
                    <a:pt x="32" y="49"/>
                  </a:lnTo>
                  <a:lnTo>
                    <a:pt x="29" y="50"/>
                  </a:lnTo>
                  <a:lnTo>
                    <a:pt x="26" y="51"/>
                  </a:lnTo>
                  <a:lnTo>
                    <a:pt x="23" y="51"/>
                  </a:lnTo>
                  <a:lnTo>
                    <a:pt x="20" y="51"/>
                  </a:lnTo>
                  <a:lnTo>
                    <a:pt x="18" y="50"/>
                  </a:lnTo>
                  <a:lnTo>
                    <a:pt x="15" y="49"/>
                  </a:lnTo>
                  <a:lnTo>
                    <a:pt x="12" y="47"/>
                  </a:lnTo>
                  <a:lnTo>
                    <a:pt x="10" y="45"/>
                  </a:lnTo>
                  <a:lnTo>
                    <a:pt x="8" y="43"/>
                  </a:lnTo>
                  <a:lnTo>
                    <a:pt x="6" y="41"/>
                  </a:lnTo>
                  <a:lnTo>
                    <a:pt x="4" y="38"/>
                  </a:lnTo>
                  <a:lnTo>
                    <a:pt x="3" y="35"/>
                  </a:lnTo>
                  <a:lnTo>
                    <a:pt x="2" y="32"/>
                  </a:lnTo>
                  <a:lnTo>
                    <a:pt x="1" y="29"/>
                  </a:lnTo>
                  <a:lnTo>
                    <a:pt x="0" y="26"/>
                  </a:lnTo>
                  <a:lnTo>
                    <a:pt x="0" y="23"/>
                  </a:lnTo>
                  <a:lnTo>
                    <a:pt x="0" y="20"/>
                  </a:lnTo>
                  <a:lnTo>
                    <a:pt x="1" y="17"/>
                  </a:lnTo>
                  <a:lnTo>
                    <a:pt x="2" y="14"/>
                  </a:lnTo>
                  <a:lnTo>
                    <a:pt x="3" y="11"/>
                  </a:lnTo>
                  <a:lnTo>
                    <a:pt x="5" y="9"/>
                  </a:lnTo>
                  <a:lnTo>
                    <a:pt x="7" y="7"/>
                  </a:lnTo>
                  <a:lnTo>
                    <a:pt x="9" y="5"/>
                  </a:lnTo>
                  <a:lnTo>
                    <a:pt x="12" y="3"/>
                  </a:lnTo>
                  <a:lnTo>
                    <a:pt x="14" y="2"/>
                  </a:lnTo>
                  <a:lnTo>
                    <a:pt x="17"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7"/>
            <p:cNvSpPr>
              <a:spLocks/>
            </p:cNvSpPr>
            <p:nvPr/>
          </p:nvSpPr>
          <p:spPr bwMode="auto">
            <a:xfrm>
              <a:off x="5715000" y="2095500"/>
              <a:ext cx="169863" cy="298450"/>
            </a:xfrm>
            <a:custGeom>
              <a:avLst/>
              <a:gdLst/>
              <a:ahLst/>
              <a:cxnLst>
                <a:cxn ang="0">
                  <a:pos x="52" y="5"/>
                </a:cxn>
                <a:cxn ang="0">
                  <a:pos x="61" y="53"/>
                </a:cxn>
                <a:cxn ang="0">
                  <a:pos x="57" y="0"/>
                </a:cxn>
                <a:cxn ang="0">
                  <a:pos x="66" y="1"/>
                </a:cxn>
                <a:cxn ang="0">
                  <a:pos x="76" y="3"/>
                </a:cxn>
                <a:cxn ang="0">
                  <a:pos x="84" y="5"/>
                </a:cxn>
                <a:cxn ang="0">
                  <a:pos x="90" y="6"/>
                </a:cxn>
                <a:cxn ang="0">
                  <a:pos x="93" y="8"/>
                </a:cxn>
                <a:cxn ang="0">
                  <a:pos x="95" y="8"/>
                </a:cxn>
                <a:cxn ang="0">
                  <a:pos x="97" y="10"/>
                </a:cxn>
                <a:cxn ang="0">
                  <a:pos x="98" y="12"/>
                </a:cxn>
                <a:cxn ang="0">
                  <a:pos x="99" y="14"/>
                </a:cxn>
                <a:cxn ang="0">
                  <a:pos x="99" y="15"/>
                </a:cxn>
                <a:cxn ang="0">
                  <a:pos x="106" y="85"/>
                </a:cxn>
                <a:cxn ang="0">
                  <a:pos x="103" y="89"/>
                </a:cxn>
                <a:cxn ang="0">
                  <a:pos x="98" y="92"/>
                </a:cxn>
                <a:cxn ang="0">
                  <a:pos x="96" y="91"/>
                </a:cxn>
                <a:cxn ang="0">
                  <a:pos x="91" y="89"/>
                </a:cxn>
                <a:cxn ang="0">
                  <a:pos x="88" y="83"/>
                </a:cxn>
                <a:cxn ang="0">
                  <a:pos x="79" y="22"/>
                </a:cxn>
                <a:cxn ang="0">
                  <a:pos x="86" y="178"/>
                </a:cxn>
                <a:cxn ang="0">
                  <a:pos x="84" y="184"/>
                </a:cxn>
                <a:cxn ang="0">
                  <a:pos x="78" y="188"/>
                </a:cxn>
                <a:cxn ang="0">
                  <a:pos x="75" y="188"/>
                </a:cxn>
                <a:cxn ang="0">
                  <a:pos x="70" y="186"/>
                </a:cxn>
                <a:cxn ang="0">
                  <a:pos x="65" y="182"/>
                </a:cxn>
                <a:cxn ang="0">
                  <a:pos x="58" y="96"/>
                </a:cxn>
                <a:cxn ang="0">
                  <a:pos x="53" y="97"/>
                </a:cxn>
                <a:cxn ang="0">
                  <a:pos x="49" y="96"/>
                </a:cxn>
                <a:cxn ang="0">
                  <a:pos x="41" y="182"/>
                </a:cxn>
                <a:cxn ang="0">
                  <a:pos x="37" y="186"/>
                </a:cxn>
                <a:cxn ang="0">
                  <a:pos x="31" y="188"/>
                </a:cxn>
                <a:cxn ang="0">
                  <a:pos x="28" y="188"/>
                </a:cxn>
                <a:cxn ang="0">
                  <a:pos x="23" y="184"/>
                </a:cxn>
                <a:cxn ang="0">
                  <a:pos x="20" y="178"/>
                </a:cxn>
                <a:cxn ang="0">
                  <a:pos x="28" y="22"/>
                </a:cxn>
                <a:cxn ang="0">
                  <a:pos x="18" y="85"/>
                </a:cxn>
                <a:cxn ang="0">
                  <a:pos x="15" y="90"/>
                </a:cxn>
                <a:cxn ang="0">
                  <a:pos x="9" y="92"/>
                </a:cxn>
                <a:cxn ang="0">
                  <a:pos x="6" y="91"/>
                </a:cxn>
                <a:cxn ang="0">
                  <a:pos x="2" y="88"/>
                </a:cxn>
                <a:cxn ang="0">
                  <a:pos x="0" y="83"/>
                </a:cxn>
                <a:cxn ang="0">
                  <a:pos x="7" y="15"/>
                </a:cxn>
                <a:cxn ang="0">
                  <a:pos x="8" y="14"/>
                </a:cxn>
                <a:cxn ang="0">
                  <a:pos x="9" y="12"/>
                </a:cxn>
                <a:cxn ang="0">
                  <a:pos x="10" y="10"/>
                </a:cxn>
                <a:cxn ang="0">
                  <a:pos x="12" y="9"/>
                </a:cxn>
                <a:cxn ang="0">
                  <a:pos x="14" y="8"/>
                </a:cxn>
                <a:cxn ang="0">
                  <a:pos x="17" y="6"/>
                </a:cxn>
                <a:cxn ang="0">
                  <a:pos x="23" y="5"/>
                </a:cxn>
                <a:cxn ang="0">
                  <a:pos x="31" y="3"/>
                </a:cxn>
                <a:cxn ang="0">
                  <a:pos x="40" y="1"/>
                </a:cxn>
                <a:cxn ang="0">
                  <a:pos x="50" y="0"/>
                </a:cxn>
              </a:cxnLst>
              <a:rect l="0" t="0" r="r" b="b"/>
              <a:pathLst>
                <a:path w="107" h="188">
                  <a:moveTo>
                    <a:pt x="50" y="0"/>
                  </a:moveTo>
                  <a:lnTo>
                    <a:pt x="52" y="5"/>
                  </a:lnTo>
                  <a:lnTo>
                    <a:pt x="52" y="5"/>
                  </a:lnTo>
                  <a:lnTo>
                    <a:pt x="46" y="53"/>
                  </a:lnTo>
                  <a:lnTo>
                    <a:pt x="53" y="66"/>
                  </a:lnTo>
                  <a:lnTo>
                    <a:pt x="61" y="53"/>
                  </a:lnTo>
                  <a:lnTo>
                    <a:pt x="54" y="5"/>
                  </a:lnTo>
                  <a:lnTo>
                    <a:pt x="55" y="5"/>
                  </a:lnTo>
                  <a:lnTo>
                    <a:pt x="57" y="0"/>
                  </a:lnTo>
                  <a:lnTo>
                    <a:pt x="60" y="0"/>
                  </a:lnTo>
                  <a:lnTo>
                    <a:pt x="63" y="0"/>
                  </a:lnTo>
                  <a:lnTo>
                    <a:pt x="66" y="1"/>
                  </a:lnTo>
                  <a:lnTo>
                    <a:pt x="70" y="1"/>
                  </a:lnTo>
                  <a:lnTo>
                    <a:pt x="73" y="2"/>
                  </a:lnTo>
                  <a:lnTo>
                    <a:pt x="76" y="3"/>
                  </a:lnTo>
                  <a:lnTo>
                    <a:pt x="78" y="3"/>
                  </a:lnTo>
                  <a:lnTo>
                    <a:pt x="81" y="4"/>
                  </a:lnTo>
                  <a:lnTo>
                    <a:pt x="84" y="5"/>
                  </a:lnTo>
                  <a:lnTo>
                    <a:pt x="86" y="5"/>
                  </a:lnTo>
                  <a:lnTo>
                    <a:pt x="88" y="6"/>
                  </a:lnTo>
                  <a:lnTo>
                    <a:pt x="90" y="6"/>
                  </a:lnTo>
                  <a:lnTo>
                    <a:pt x="91" y="7"/>
                  </a:lnTo>
                  <a:lnTo>
                    <a:pt x="92" y="7"/>
                  </a:lnTo>
                  <a:lnTo>
                    <a:pt x="93" y="8"/>
                  </a:lnTo>
                  <a:lnTo>
                    <a:pt x="93" y="8"/>
                  </a:lnTo>
                  <a:lnTo>
                    <a:pt x="94" y="8"/>
                  </a:lnTo>
                  <a:lnTo>
                    <a:pt x="95" y="8"/>
                  </a:lnTo>
                  <a:lnTo>
                    <a:pt x="95" y="9"/>
                  </a:lnTo>
                  <a:lnTo>
                    <a:pt x="96" y="9"/>
                  </a:lnTo>
                  <a:lnTo>
                    <a:pt x="97" y="10"/>
                  </a:lnTo>
                  <a:lnTo>
                    <a:pt x="97" y="11"/>
                  </a:lnTo>
                  <a:lnTo>
                    <a:pt x="98" y="11"/>
                  </a:lnTo>
                  <a:lnTo>
                    <a:pt x="98" y="12"/>
                  </a:lnTo>
                  <a:lnTo>
                    <a:pt x="99" y="13"/>
                  </a:lnTo>
                  <a:lnTo>
                    <a:pt x="99" y="14"/>
                  </a:lnTo>
                  <a:lnTo>
                    <a:pt x="99" y="14"/>
                  </a:lnTo>
                  <a:lnTo>
                    <a:pt x="99" y="15"/>
                  </a:lnTo>
                  <a:lnTo>
                    <a:pt x="99" y="15"/>
                  </a:lnTo>
                  <a:lnTo>
                    <a:pt x="99" y="15"/>
                  </a:lnTo>
                  <a:lnTo>
                    <a:pt x="107" y="81"/>
                  </a:lnTo>
                  <a:lnTo>
                    <a:pt x="107" y="83"/>
                  </a:lnTo>
                  <a:lnTo>
                    <a:pt x="106" y="85"/>
                  </a:lnTo>
                  <a:lnTo>
                    <a:pt x="106" y="87"/>
                  </a:lnTo>
                  <a:lnTo>
                    <a:pt x="105" y="88"/>
                  </a:lnTo>
                  <a:lnTo>
                    <a:pt x="103" y="89"/>
                  </a:lnTo>
                  <a:lnTo>
                    <a:pt x="102" y="90"/>
                  </a:lnTo>
                  <a:lnTo>
                    <a:pt x="100" y="91"/>
                  </a:lnTo>
                  <a:lnTo>
                    <a:pt x="98" y="92"/>
                  </a:lnTo>
                  <a:lnTo>
                    <a:pt x="98" y="92"/>
                  </a:lnTo>
                  <a:lnTo>
                    <a:pt x="97" y="92"/>
                  </a:lnTo>
                  <a:lnTo>
                    <a:pt x="96" y="91"/>
                  </a:lnTo>
                  <a:lnTo>
                    <a:pt x="94" y="91"/>
                  </a:lnTo>
                  <a:lnTo>
                    <a:pt x="92" y="90"/>
                  </a:lnTo>
                  <a:lnTo>
                    <a:pt x="91" y="89"/>
                  </a:lnTo>
                  <a:lnTo>
                    <a:pt x="89" y="87"/>
                  </a:lnTo>
                  <a:lnTo>
                    <a:pt x="89" y="85"/>
                  </a:lnTo>
                  <a:lnTo>
                    <a:pt x="88" y="83"/>
                  </a:lnTo>
                  <a:lnTo>
                    <a:pt x="82" y="23"/>
                  </a:lnTo>
                  <a:lnTo>
                    <a:pt x="80" y="23"/>
                  </a:lnTo>
                  <a:lnTo>
                    <a:pt x="79" y="22"/>
                  </a:lnTo>
                  <a:lnTo>
                    <a:pt x="79" y="85"/>
                  </a:lnTo>
                  <a:lnTo>
                    <a:pt x="86" y="176"/>
                  </a:lnTo>
                  <a:lnTo>
                    <a:pt x="86" y="178"/>
                  </a:lnTo>
                  <a:lnTo>
                    <a:pt x="86" y="180"/>
                  </a:lnTo>
                  <a:lnTo>
                    <a:pt x="85" y="182"/>
                  </a:lnTo>
                  <a:lnTo>
                    <a:pt x="84" y="184"/>
                  </a:lnTo>
                  <a:lnTo>
                    <a:pt x="82" y="186"/>
                  </a:lnTo>
                  <a:lnTo>
                    <a:pt x="80" y="187"/>
                  </a:lnTo>
                  <a:lnTo>
                    <a:pt x="78" y="188"/>
                  </a:lnTo>
                  <a:lnTo>
                    <a:pt x="76" y="188"/>
                  </a:lnTo>
                  <a:lnTo>
                    <a:pt x="76" y="188"/>
                  </a:lnTo>
                  <a:lnTo>
                    <a:pt x="75" y="188"/>
                  </a:lnTo>
                  <a:lnTo>
                    <a:pt x="73" y="188"/>
                  </a:lnTo>
                  <a:lnTo>
                    <a:pt x="71" y="187"/>
                  </a:lnTo>
                  <a:lnTo>
                    <a:pt x="70" y="186"/>
                  </a:lnTo>
                  <a:lnTo>
                    <a:pt x="68" y="185"/>
                  </a:lnTo>
                  <a:lnTo>
                    <a:pt x="67" y="184"/>
                  </a:lnTo>
                  <a:lnTo>
                    <a:pt x="65" y="182"/>
                  </a:lnTo>
                  <a:lnTo>
                    <a:pt x="65" y="180"/>
                  </a:lnTo>
                  <a:lnTo>
                    <a:pt x="64" y="178"/>
                  </a:lnTo>
                  <a:lnTo>
                    <a:pt x="58" y="96"/>
                  </a:lnTo>
                  <a:lnTo>
                    <a:pt x="56" y="96"/>
                  </a:lnTo>
                  <a:lnTo>
                    <a:pt x="55" y="97"/>
                  </a:lnTo>
                  <a:lnTo>
                    <a:pt x="53" y="97"/>
                  </a:lnTo>
                  <a:lnTo>
                    <a:pt x="52" y="97"/>
                  </a:lnTo>
                  <a:lnTo>
                    <a:pt x="50" y="96"/>
                  </a:lnTo>
                  <a:lnTo>
                    <a:pt x="49" y="96"/>
                  </a:lnTo>
                  <a:lnTo>
                    <a:pt x="42" y="178"/>
                  </a:lnTo>
                  <a:lnTo>
                    <a:pt x="42" y="180"/>
                  </a:lnTo>
                  <a:lnTo>
                    <a:pt x="41" y="182"/>
                  </a:lnTo>
                  <a:lnTo>
                    <a:pt x="40" y="184"/>
                  </a:lnTo>
                  <a:lnTo>
                    <a:pt x="39" y="185"/>
                  </a:lnTo>
                  <a:lnTo>
                    <a:pt x="37" y="186"/>
                  </a:lnTo>
                  <a:lnTo>
                    <a:pt x="35" y="187"/>
                  </a:lnTo>
                  <a:lnTo>
                    <a:pt x="33" y="188"/>
                  </a:lnTo>
                  <a:lnTo>
                    <a:pt x="31" y="188"/>
                  </a:lnTo>
                  <a:lnTo>
                    <a:pt x="31" y="188"/>
                  </a:lnTo>
                  <a:lnTo>
                    <a:pt x="30" y="188"/>
                  </a:lnTo>
                  <a:lnTo>
                    <a:pt x="28" y="188"/>
                  </a:lnTo>
                  <a:lnTo>
                    <a:pt x="26" y="187"/>
                  </a:lnTo>
                  <a:lnTo>
                    <a:pt x="24" y="186"/>
                  </a:lnTo>
                  <a:lnTo>
                    <a:pt x="23" y="184"/>
                  </a:lnTo>
                  <a:lnTo>
                    <a:pt x="22" y="182"/>
                  </a:lnTo>
                  <a:lnTo>
                    <a:pt x="21" y="180"/>
                  </a:lnTo>
                  <a:lnTo>
                    <a:pt x="20" y="178"/>
                  </a:lnTo>
                  <a:lnTo>
                    <a:pt x="20" y="176"/>
                  </a:lnTo>
                  <a:lnTo>
                    <a:pt x="28" y="85"/>
                  </a:lnTo>
                  <a:lnTo>
                    <a:pt x="28" y="22"/>
                  </a:lnTo>
                  <a:lnTo>
                    <a:pt x="25" y="23"/>
                  </a:lnTo>
                  <a:lnTo>
                    <a:pt x="18" y="83"/>
                  </a:lnTo>
                  <a:lnTo>
                    <a:pt x="18" y="85"/>
                  </a:lnTo>
                  <a:lnTo>
                    <a:pt x="17" y="87"/>
                  </a:lnTo>
                  <a:lnTo>
                    <a:pt x="16" y="89"/>
                  </a:lnTo>
                  <a:lnTo>
                    <a:pt x="15" y="90"/>
                  </a:lnTo>
                  <a:lnTo>
                    <a:pt x="13" y="91"/>
                  </a:lnTo>
                  <a:lnTo>
                    <a:pt x="11" y="91"/>
                  </a:lnTo>
                  <a:lnTo>
                    <a:pt x="9" y="92"/>
                  </a:lnTo>
                  <a:lnTo>
                    <a:pt x="9" y="92"/>
                  </a:lnTo>
                  <a:lnTo>
                    <a:pt x="8" y="92"/>
                  </a:lnTo>
                  <a:lnTo>
                    <a:pt x="6" y="91"/>
                  </a:lnTo>
                  <a:lnTo>
                    <a:pt x="5" y="90"/>
                  </a:lnTo>
                  <a:lnTo>
                    <a:pt x="3" y="89"/>
                  </a:lnTo>
                  <a:lnTo>
                    <a:pt x="2" y="88"/>
                  </a:lnTo>
                  <a:lnTo>
                    <a:pt x="1" y="87"/>
                  </a:lnTo>
                  <a:lnTo>
                    <a:pt x="0" y="85"/>
                  </a:lnTo>
                  <a:lnTo>
                    <a:pt x="0" y="83"/>
                  </a:lnTo>
                  <a:lnTo>
                    <a:pt x="0" y="81"/>
                  </a:lnTo>
                  <a:lnTo>
                    <a:pt x="7" y="15"/>
                  </a:lnTo>
                  <a:lnTo>
                    <a:pt x="7" y="15"/>
                  </a:lnTo>
                  <a:lnTo>
                    <a:pt x="8" y="15"/>
                  </a:lnTo>
                  <a:lnTo>
                    <a:pt x="8" y="14"/>
                  </a:lnTo>
                  <a:lnTo>
                    <a:pt x="8" y="14"/>
                  </a:lnTo>
                  <a:lnTo>
                    <a:pt x="8" y="13"/>
                  </a:lnTo>
                  <a:lnTo>
                    <a:pt x="8" y="12"/>
                  </a:lnTo>
                  <a:lnTo>
                    <a:pt x="9" y="12"/>
                  </a:lnTo>
                  <a:lnTo>
                    <a:pt x="9" y="11"/>
                  </a:lnTo>
                  <a:lnTo>
                    <a:pt x="9" y="11"/>
                  </a:lnTo>
                  <a:lnTo>
                    <a:pt x="10" y="10"/>
                  </a:lnTo>
                  <a:lnTo>
                    <a:pt x="11" y="9"/>
                  </a:lnTo>
                  <a:lnTo>
                    <a:pt x="11" y="9"/>
                  </a:lnTo>
                  <a:lnTo>
                    <a:pt x="12" y="9"/>
                  </a:lnTo>
                  <a:lnTo>
                    <a:pt x="13" y="8"/>
                  </a:lnTo>
                  <a:lnTo>
                    <a:pt x="13" y="8"/>
                  </a:lnTo>
                  <a:lnTo>
                    <a:pt x="14" y="8"/>
                  </a:lnTo>
                  <a:lnTo>
                    <a:pt x="15" y="7"/>
                  </a:lnTo>
                  <a:lnTo>
                    <a:pt x="16" y="7"/>
                  </a:lnTo>
                  <a:lnTo>
                    <a:pt x="17" y="6"/>
                  </a:lnTo>
                  <a:lnTo>
                    <a:pt x="19" y="6"/>
                  </a:lnTo>
                  <a:lnTo>
                    <a:pt x="21" y="5"/>
                  </a:lnTo>
                  <a:lnTo>
                    <a:pt x="23" y="5"/>
                  </a:lnTo>
                  <a:lnTo>
                    <a:pt x="26" y="4"/>
                  </a:lnTo>
                  <a:lnTo>
                    <a:pt x="28" y="3"/>
                  </a:lnTo>
                  <a:lnTo>
                    <a:pt x="31" y="3"/>
                  </a:lnTo>
                  <a:lnTo>
                    <a:pt x="34" y="2"/>
                  </a:lnTo>
                  <a:lnTo>
                    <a:pt x="37" y="1"/>
                  </a:lnTo>
                  <a:lnTo>
                    <a:pt x="40" y="1"/>
                  </a:lnTo>
                  <a:lnTo>
                    <a:pt x="43" y="0"/>
                  </a:lnTo>
                  <a:lnTo>
                    <a:pt x="46" y="0"/>
                  </a:lnTo>
                  <a:lnTo>
                    <a:pt x="5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8"/>
            <p:cNvSpPr>
              <a:spLocks/>
            </p:cNvSpPr>
            <p:nvPr/>
          </p:nvSpPr>
          <p:spPr bwMode="auto">
            <a:xfrm>
              <a:off x="5911850" y="2149475"/>
              <a:ext cx="104775" cy="106363"/>
            </a:xfrm>
            <a:custGeom>
              <a:avLst/>
              <a:gdLst/>
              <a:ahLst/>
              <a:cxnLst>
                <a:cxn ang="0">
                  <a:pos x="66" y="0"/>
                </a:cxn>
                <a:cxn ang="0">
                  <a:pos x="61" y="17"/>
                </a:cxn>
                <a:cxn ang="0">
                  <a:pos x="57" y="13"/>
                </a:cxn>
                <a:cxn ang="0">
                  <a:pos x="4" y="67"/>
                </a:cxn>
                <a:cxn ang="0">
                  <a:pos x="0" y="63"/>
                </a:cxn>
                <a:cxn ang="0">
                  <a:pos x="53" y="9"/>
                </a:cxn>
                <a:cxn ang="0">
                  <a:pos x="50" y="6"/>
                </a:cxn>
                <a:cxn ang="0">
                  <a:pos x="66" y="0"/>
                </a:cxn>
              </a:cxnLst>
              <a:rect l="0" t="0" r="r" b="b"/>
              <a:pathLst>
                <a:path w="66" h="67">
                  <a:moveTo>
                    <a:pt x="66" y="0"/>
                  </a:moveTo>
                  <a:lnTo>
                    <a:pt x="61" y="17"/>
                  </a:lnTo>
                  <a:lnTo>
                    <a:pt x="57" y="13"/>
                  </a:lnTo>
                  <a:lnTo>
                    <a:pt x="4" y="67"/>
                  </a:lnTo>
                  <a:lnTo>
                    <a:pt x="0" y="63"/>
                  </a:lnTo>
                  <a:lnTo>
                    <a:pt x="53" y="9"/>
                  </a:lnTo>
                  <a:lnTo>
                    <a:pt x="50" y="6"/>
                  </a:lnTo>
                  <a:lnTo>
                    <a:pt x="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Rectangle 9"/>
            <p:cNvSpPr>
              <a:spLocks noChangeArrowheads="1"/>
            </p:cNvSpPr>
            <p:nvPr/>
          </p:nvSpPr>
          <p:spPr bwMode="auto">
            <a:xfrm>
              <a:off x="5897563" y="2297113"/>
              <a:ext cx="33338" cy="968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Rectangle 10"/>
            <p:cNvSpPr>
              <a:spLocks noChangeArrowheads="1"/>
            </p:cNvSpPr>
            <p:nvPr/>
          </p:nvSpPr>
          <p:spPr bwMode="auto">
            <a:xfrm>
              <a:off x="5948363" y="2254250"/>
              <a:ext cx="34925" cy="1397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8" name="Rectangle 11"/>
            <p:cNvSpPr>
              <a:spLocks noChangeArrowheads="1"/>
            </p:cNvSpPr>
            <p:nvPr/>
          </p:nvSpPr>
          <p:spPr bwMode="auto">
            <a:xfrm>
              <a:off x="6000750" y="2200275"/>
              <a:ext cx="33338" cy="1936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89483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up)">
                                      <p:cBhvr>
                                        <p:cTn id="13" dur="500"/>
                                        <p:tgtEl>
                                          <p:spTgt spid="37"/>
                                        </p:tgtEl>
                                      </p:cBhvr>
                                    </p:animEffect>
                                  </p:childTnLst>
                                </p:cTn>
                              </p:par>
                              <p:par>
                                <p:cTn id="14" presetID="22" presetClass="entr" presetSubtype="1"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up)">
                                      <p:cBhvr>
                                        <p:cTn id="16" dur="500"/>
                                        <p:tgtEl>
                                          <p:spTgt spid="8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up)">
                                      <p:cBhvr>
                                        <p:cTn id="29" dur="500"/>
                                        <p:tgtEl>
                                          <p:spTgt spid="59"/>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up)">
                                      <p:cBhvr>
                                        <p:cTn id="33" dur="500"/>
                                        <p:tgtEl>
                                          <p:spTgt spid="1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up)">
                                      <p:cBhvr>
                                        <p:cTn id="42" dur="500"/>
                                        <p:tgtEl>
                                          <p:spTgt spid="64"/>
                                        </p:tgtEl>
                                      </p:cBhvr>
                                    </p:animEffect>
                                  </p:childTnLst>
                                </p:cTn>
                              </p:par>
                            </p:childTnLst>
                          </p:cTn>
                        </p:par>
                        <p:par>
                          <p:cTn id="43" fill="hold">
                            <p:stCondLst>
                              <p:cond delay="1500"/>
                            </p:stCondLst>
                            <p:childTnLst>
                              <p:par>
                                <p:cTn id="44" presetID="22" presetClass="entr" presetSubtype="1"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up)">
                                      <p:cBhvr>
                                        <p:cTn id="52" dur="500"/>
                                        <p:tgtEl>
                                          <p:spTgt spid="40"/>
                                        </p:tgtEl>
                                      </p:cBhvr>
                                    </p:animEffect>
                                  </p:childTnLst>
                                </p:cTn>
                              </p:par>
                              <p:par>
                                <p:cTn id="53" presetID="22" presetClass="entr" presetSubtype="1" fill="hold" nodeType="withEffect">
                                  <p:stCondLst>
                                    <p:cond delay="0"/>
                                  </p:stCondLst>
                                  <p:childTnLst>
                                    <p:set>
                                      <p:cBhvr>
                                        <p:cTn id="54" dur="1" fill="hold">
                                          <p:stCondLst>
                                            <p:cond delay="0"/>
                                          </p:stCondLst>
                                        </p:cTn>
                                        <p:tgtEl>
                                          <p:spTgt spid="70"/>
                                        </p:tgtEl>
                                        <p:attrNameLst>
                                          <p:attrName>style.visibility</p:attrName>
                                        </p:attrNameLst>
                                      </p:cBhvr>
                                      <p:to>
                                        <p:strVal val="visible"/>
                                      </p:to>
                                    </p:set>
                                    <p:animEffect transition="in" filter="wipe(up)">
                                      <p:cBhvr>
                                        <p:cTn id="55" dur="500"/>
                                        <p:tgtEl>
                                          <p:spTgt spid="70"/>
                                        </p:tgtEl>
                                      </p:cBhvr>
                                    </p:animEffect>
                                  </p:childTnLst>
                                </p:cTn>
                              </p:par>
                            </p:childTnLst>
                          </p:cTn>
                        </p:par>
                        <p:par>
                          <p:cTn id="56" fill="hold">
                            <p:stCondLst>
                              <p:cond delay="2000"/>
                            </p:stCondLst>
                            <p:childTnLst>
                              <p:par>
                                <p:cTn id="57" presetID="22" presetClass="entr" presetSubtype="4"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wipe(down)">
                                      <p:cBhvr>
                                        <p:cTn id="65" dur="500"/>
                                        <p:tgtEl>
                                          <p:spTgt spid="49"/>
                                        </p:tgtEl>
                                      </p:cBhvr>
                                    </p:animEffect>
                                  </p:childTnLst>
                                </p:cTn>
                              </p:par>
                              <p:par>
                                <p:cTn id="66" presetID="22" presetClass="entr" presetSubtype="4"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down)">
                                      <p:cBhvr>
                                        <p:cTn id="6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7" grpId="0"/>
      <p:bldP spid="38" grpId="0"/>
      <p:bldP spid="39" grpId="0"/>
      <p:bldP spid="40" grpId="0"/>
      <p:bldP spid="44" grpId="0"/>
      <p:bldP spid="4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79144" y="1222119"/>
            <a:ext cx="2565400" cy="635128"/>
          </a:xfrm>
          <a:prstGeom prst="roundRect">
            <a:avLst/>
          </a:prstGeom>
          <a:solidFill>
            <a:srgbClr val="03A9F5"/>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smtClean="0">
                <a:ln>
                  <a:noFill/>
                </a:ln>
                <a:solidFill>
                  <a:srgbClr val="FFFFFF"/>
                </a:solidFill>
                <a:effectLst/>
                <a:uLnTx/>
                <a:uFillTx/>
                <a:latin typeface="Calibri"/>
                <a:ea typeface="+mn-ea"/>
                <a:cs typeface="+mn-cs"/>
              </a:rPr>
              <a:t>Ejecutivo Responsable</a:t>
            </a:r>
          </a:p>
        </p:txBody>
      </p:sp>
      <p:sp>
        <p:nvSpPr>
          <p:cNvPr id="4" name="Rounded Rectangle 3"/>
          <p:cNvSpPr/>
          <p:nvPr/>
        </p:nvSpPr>
        <p:spPr>
          <a:xfrm>
            <a:off x="2209800" y="1374775"/>
            <a:ext cx="1130300" cy="914400"/>
          </a:xfrm>
          <a:prstGeom prst="roundRect">
            <a:avLst/>
          </a:prstGeom>
          <a:solidFill>
            <a:srgbClr val="92D050"/>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srgbClr val="3C3C3C"/>
                </a:solidFill>
                <a:effectLst/>
                <a:uLnTx/>
                <a:uFillTx/>
                <a:latin typeface="Calibri"/>
                <a:ea typeface="+mn-ea"/>
                <a:cs typeface="+mn-cs"/>
              </a:rPr>
              <a:t>Junta de revisión de seguridad operacional  (SRC)</a:t>
            </a:r>
          </a:p>
        </p:txBody>
      </p:sp>
      <p:sp>
        <p:nvSpPr>
          <p:cNvPr id="5" name="Rounded Rectangle 4"/>
          <p:cNvSpPr/>
          <p:nvPr/>
        </p:nvSpPr>
        <p:spPr>
          <a:xfrm>
            <a:off x="2209800" y="5375275"/>
            <a:ext cx="1130300" cy="901700"/>
          </a:xfrm>
          <a:prstGeom prst="roundRect">
            <a:avLst/>
          </a:prstGeom>
          <a:solidFill>
            <a:srgbClr val="FFFF00"/>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srgbClr val="3C3C3C"/>
                </a:solidFill>
                <a:effectLst/>
                <a:uLnTx/>
                <a:uFillTx/>
                <a:latin typeface="Calibri"/>
                <a:ea typeface="+mn-ea"/>
                <a:cs typeface="+mn-cs"/>
              </a:rPr>
              <a:t>Grupo de acción de seguridad operacional (SAG)</a:t>
            </a:r>
          </a:p>
        </p:txBody>
      </p:sp>
      <p:sp>
        <p:nvSpPr>
          <p:cNvPr id="6" name="Rounded Rectangle 5"/>
          <p:cNvSpPr/>
          <p:nvPr/>
        </p:nvSpPr>
        <p:spPr>
          <a:xfrm>
            <a:off x="5114094" y="5438775"/>
            <a:ext cx="2095500" cy="901700"/>
          </a:xfrm>
          <a:prstGeom prst="roundRect">
            <a:avLst/>
          </a:prstGeom>
          <a:solidFill>
            <a:srgbClr val="FF9933"/>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600" b="0" i="0" u="none" strike="noStrike" kern="0" cap="none" spc="0" normalizeH="0" baseline="0" noProof="0" dirty="0" smtClean="0">
                <a:ln>
                  <a:noFill/>
                </a:ln>
                <a:solidFill>
                  <a:srgbClr val="FFFFFF"/>
                </a:solidFill>
                <a:effectLst/>
                <a:uLnTx/>
                <a:uFillTx/>
                <a:latin typeface="Calibri"/>
                <a:ea typeface="+mn-ea"/>
                <a:cs typeface="+mn-cs"/>
              </a:rPr>
              <a:t>Oficina de servicios de seguridad operacional (SSO)</a:t>
            </a:r>
          </a:p>
        </p:txBody>
      </p:sp>
      <p:sp>
        <p:nvSpPr>
          <p:cNvPr id="7" name="Rounded Rectangle 6"/>
          <p:cNvSpPr/>
          <p:nvPr/>
        </p:nvSpPr>
        <p:spPr>
          <a:xfrm>
            <a:off x="4085628" y="2492375"/>
            <a:ext cx="1587031" cy="457200"/>
          </a:xfrm>
          <a:prstGeom prst="roundRect">
            <a:avLst/>
          </a:prstGeom>
          <a:solidFill>
            <a:srgbClr val="03A9F5"/>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srgbClr val="FFFFFF"/>
                </a:solidFill>
                <a:effectLst/>
                <a:uLnTx/>
                <a:uFillTx/>
                <a:latin typeface="Calibri"/>
                <a:ea typeface="+mn-ea"/>
                <a:cs typeface="+mn-cs"/>
              </a:rPr>
              <a:t>Responsable de operaciones de vuelo</a:t>
            </a:r>
          </a:p>
        </p:txBody>
      </p:sp>
      <p:sp>
        <p:nvSpPr>
          <p:cNvPr id="8" name="Rounded Rectangle 7"/>
          <p:cNvSpPr/>
          <p:nvPr/>
        </p:nvSpPr>
        <p:spPr>
          <a:xfrm>
            <a:off x="6651028" y="2492375"/>
            <a:ext cx="1587031" cy="457200"/>
          </a:xfrm>
          <a:prstGeom prst="roundRect">
            <a:avLst/>
          </a:prstGeom>
          <a:solidFill>
            <a:srgbClr val="03A9F5"/>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srgbClr val="FFFFFF"/>
                </a:solidFill>
                <a:effectLst/>
                <a:uLnTx/>
                <a:uFillTx/>
                <a:latin typeface="Calibri"/>
                <a:ea typeface="+mn-ea"/>
                <a:cs typeface="+mn-cs"/>
              </a:rPr>
              <a:t>Responsable de mantenimiento</a:t>
            </a:r>
          </a:p>
        </p:txBody>
      </p:sp>
      <p:sp>
        <p:nvSpPr>
          <p:cNvPr id="9" name="Rounded Rectangle 8"/>
          <p:cNvSpPr/>
          <p:nvPr/>
        </p:nvSpPr>
        <p:spPr>
          <a:xfrm>
            <a:off x="4085628" y="3406775"/>
            <a:ext cx="1587031" cy="609600"/>
          </a:xfrm>
          <a:prstGeom prst="roundRect">
            <a:avLst/>
          </a:prstGeom>
          <a:solidFill>
            <a:srgbClr val="03A9F5"/>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srgbClr val="FFFFFF"/>
                </a:solidFill>
                <a:effectLst/>
                <a:uLnTx/>
                <a:uFillTx/>
                <a:latin typeface="Calibri"/>
                <a:ea typeface="+mn-ea"/>
                <a:cs typeface="+mn-cs"/>
              </a:rPr>
              <a:t>Oficial de seguridad operacional de vuelo</a:t>
            </a:r>
          </a:p>
        </p:txBody>
      </p:sp>
      <p:sp>
        <p:nvSpPr>
          <p:cNvPr id="10" name="Rounded Rectangle 9"/>
          <p:cNvSpPr/>
          <p:nvPr/>
        </p:nvSpPr>
        <p:spPr>
          <a:xfrm>
            <a:off x="6651028" y="3406775"/>
            <a:ext cx="1587031" cy="609600"/>
          </a:xfrm>
          <a:prstGeom prst="roundRect">
            <a:avLst/>
          </a:prstGeom>
          <a:solidFill>
            <a:srgbClr val="03A9F5"/>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srgbClr val="FFFFFF"/>
                </a:solidFill>
                <a:effectLst/>
                <a:uLnTx/>
                <a:uFillTx/>
                <a:latin typeface="Calibri"/>
                <a:ea typeface="+mn-ea"/>
                <a:cs typeface="+mn-cs"/>
              </a:rPr>
              <a:t>Oficial de seguridad operacional de mantenimiento</a:t>
            </a:r>
          </a:p>
        </p:txBody>
      </p:sp>
      <p:sp>
        <p:nvSpPr>
          <p:cNvPr id="11" name="Rounded Rectangle 10"/>
          <p:cNvSpPr/>
          <p:nvPr/>
        </p:nvSpPr>
        <p:spPr>
          <a:xfrm>
            <a:off x="5368328" y="4486275"/>
            <a:ext cx="1587031" cy="584200"/>
          </a:xfrm>
          <a:prstGeom prst="roundRect">
            <a:avLst/>
          </a:prstGeom>
          <a:solidFill>
            <a:srgbClr val="FF9933"/>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smtClean="0">
                <a:ln>
                  <a:noFill/>
                </a:ln>
                <a:solidFill>
                  <a:srgbClr val="FFFFFF"/>
                </a:solidFill>
                <a:effectLst/>
                <a:uLnTx/>
                <a:uFillTx/>
                <a:latin typeface="Calibri"/>
                <a:ea typeface="+mn-ea"/>
                <a:cs typeface="+mn-cs"/>
              </a:rPr>
              <a:t>Responsable de seguridad operacional</a:t>
            </a:r>
          </a:p>
        </p:txBody>
      </p:sp>
      <p:sp>
        <p:nvSpPr>
          <p:cNvPr id="12" name="Rounded Rectangle 11"/>
          <p:cNvSpPr/>
          <p:nvPr/>
        </p:nvSpPr>
        <p:spPr>
          <a:xfrm>
            <a:off x="9114828" y="2492375"/>
            <a:ext cx="1587031" cy="457200"/>
          </a:xfrm>
          <a:prstGeom prst="roundRect">
            <a:avLst/>
          </a:prstGeom>
          <a:solidFill>
            <a:srgbClr val="03A9F5"/>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srgbClr val="FFFFFF"/>
                </a:solidFill>
                <a:effectLst/>
                <a:uLnTx/>
                <a:uFillTx/>
                <a:latin typeface="Calibri"/>
                <a:ea typeface="+mn-ea"/>
                <a:cs typeface="+mn-cs"/>
              </a:rPr>
              <a:t>Responsables de otras áreas</a:t>
            </a:r>
          </a:p>
        </p:txBody>
      </p:sp>
      <p:cxnSp>
        <p:nvCxnSpPr>
          <p:cNvPr id="13" name="Straight Arrow Connector 12"/>
          <p:cNvCxnSpPr>
            <a:stCxn id="4" idx="2"/>
            <a:endCxn id="5" idx="0"/>
          </p:cNvCxnSpPr>
          <p:nvPr/>
        </p:nvCxnSpPr>
        <p:spPr>
          <a:xfrm>
            <a:off x="2774950" y="2289175"/>
            <a:ext cx="0" cy="3086100"/>
          </a:xfrm>
          <a:prstGeom prst="straightConnector1">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14" name="Straight Arrow Connector 13"/>
          <p:cNvCxnSpPr>
            <a:stCxn id="3" idx="1"/>
          </p:cNvCxnSpPr>
          <p:nvPr/>
        </p:nvCxnSpPr>
        <p:spPr>
          <a:xfrm flipH="1">
            <a:off x="3340100" y="1539683"/>
            <a:ext cx="1539044" cy="0"/>
          </a:xfrm>
          <a:prstGeom prst="straightConnector1">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15" name="Straight Arrow Connector 14"/>
          <p:cNvCxnSpPr>
            <a:stCxn id="7" idx="2"/>
            <a:endCxn id="9" idx="0"/>
          </p:cNvCxnSpPr>
          <p:nvPr/>
        </p:nvCxnSpPr>
        <p:spPr>
          <a:xfrm>
            <a:off x="4879144" y="2949575"/>
            <a:ext cx="0" cy="457200"/>
          </a:xfrm>
          <a:prstGeom prst="straightConnector1">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16" name="Straight Connector 15"/>
          <p:cNvCxnSpPr>
            <a:stCxn id="8" idx="2"/>
            <a:endCxn id="10" idx="0"/>
          </p:cNvCxnSpPr>
          <p:nvPr/>
        </p:nvCxnSpPr>
        <p:spPr>
          <a:xfrm>
            <a:off x="7444544" y="2949575"/>
            <a:ext cx="0" cy="457200"/>
          </a:xfrm>
          <a:prstGeom prst="line">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17" name="Elbow Connector 16"/>
          <p:cNvCxnSpPr>
            <a:stCxn id="3" idx="2"/>
            <a:endCxn id="7" idx="0"/>
          </p:cNvCxnSpPr>
          <p:nvPr/>
        </p:nvCxnSpPr>
        <p:spPr>
          <a:xfrm rot="5400000">
            <a:off x="5202930" y="1533461"/>
            <a:ext cx="635128" cy="1282700"/>
          </a:xfrm>
          <a:prstGeom prst="bentConnector3">
            <a:avLst/>
          </a:prstGeom>
          <a:noFill/>
          <a:ln w="12700" cap="flat" cmpd="sng" algn="ctr">
            <a:solidFill>
              <a:srgbClr val="0070C0"/>
            </a:solidFill>
            <a:prstDash val="solid"/>
          </a:ln>
          <a:effectLst>
            <a:outerShdw blurRad="40000" dist="20000" dir="5400000" rotWithShape="0">
              <a:srgbClr val="000000">
                <a:alpha val="38000"/>
              </a:srgbClr>
            </a:outerShdw>
          </a:effectLst>
        </p:spPr>
      </p:cxnSp>
      <p:cxnSp>
        <p:nvCxnSpPr>
          <p:cNvPr id="18" name="Elbow Connector 17"/>
          <p:cNvCxnSpPr>
            <a:stCxn id="8" idx="0"/>
          </p:cNvCxnSpPr>
          <p:nvPr/>
        </p:nvCxnSpPr>
        <p:spPr>
          <a:xfrm rot="16200000" flipV="1">
            <a:off x="6644412" y="1692242"/>
            <a:ext cx="317565" cy="1282701"/>
          </a:xfrm>
          <a:prstGeom prst="bentConnector2">
            <a:avLst/>
          </a:prstGeom>
          <a:noFill/>
          <a:ln w="12700" cap="flat" cmpd="sng" algn="ctr">
            <a:solidFill>
              <a:srgbClr val="0070C0"/>
            </a:solidFill>
            <a:prstDash val="solid"/>
          </a:ln>
          <a:effectLst>
            <a:outerShdw blurRad="40000" dist="20000" dir="5400000" rotWithShape="0">
              <a:srgbClr val="000000">
                <a:alpha val="38000"/>
              </a:srgbClr>
            </a:outerShdw>
          </a:effectLst>
        </p:spPr>
      </p:cxnSp>
      <p:cxnSp>
        <p:nvCxnSpPr>
          <p:cNvPr id="19" name="Elbow Connector 18"/>
          <p:cNvCxnSpPr>
            <a:stCxn id="12" idx="0"/>
          </p:cNvCxnSpPr>
          <p:nvPr/>
        </p:nvCxnSpPr>
        <p:spPr>
          <a:xfrm rot="16200000" flipV="1">
            <a:off x="8517662" y="1101692"/>
            <a:ext cx="317564" cy="2463801"/>
          </a:xfrm>
          <a:prstGeom prst="bentConnector2">
            <a:avLst/>
          </a:prstGeom>
          <a:noFill/>
          <a:ln w="12700" cap="flat" cmpd="sng" algn="ctr">
            <a:solidFill>
              <a:srgbClr val="0070C0"/>
            </a:solidFill>
            <a:prstDash val="solid"/>
          </a:ln>
          <a:effectLst>
            <a:outerShdw blurRad="40000" dist="20000" dir="5400000" rotWithShape="0">
              <a:srgbClr val="000000">
                <a:alpha val="38000"/>
              </a:srgbClr>
            </a:outerShdw>
          </a:effectLst>
        </p:spPr>
      </p:cxnSp>
      <p:cxnSp>
        <p:nvCxnSpPr>
          <p:cNvPr id="20" name="Straight Connector 19"/>
          <p:cNvCxnSpPr/>
          <p:nvPr/>
        </p:nvCxnSpPr>
        <p:spPr>
          <a:xfrm>
            <a:off x="6536728" y="1857247"/>
            <a:ext cx="0" cy="2629028"/>
          </a:xfrm>
          <a:prstGeom prst="line">
            <a:avLst/>
          </a:prstGeom>
          <a:noFill/>
          <a:ln w="50800" cap="flat" cmpd="sng" algn="ctr">
            <a:solidFill>
              <a:srgbClr val="C00000"/>
            </a:solidFill>
            <a:prstDash val="sysDash"/>
          </a:ln>
          <a:effectLst>
            <a:outerShdw blurRad="40000" dist="20000" dir="5400000" rotWithShape="0">
              <a:srgbClr val="000000">
                <a:alpha val="38000"/>
              </a:srgbClr>
            </a:outerShdw>
          </a:effectLst>
        </p:spPr>
      </p:cxnSp>
      <p:cxnSp>
        <p:nvCxnSpPr>
          <p:cNvPr id="21" name="Elbow Connector 20"/>
          <p:cNvCxnSpPr>
            <a:stCxn id="9" idx="2"/>
            <a:endCxn id="6" idx="1"/>
          </p:cNvCxnSpPr>
          <p:nvPr/>
        </p:nvCxnSpPr>
        <p:spPr>
          <a:xfrm rot="16200000" flipH="1">
            <a:off x="4059994" y="4835525"/>
            <a:ext cx="1873250" cy="234950"/>
          </a:xfrm>
          <a:prstGeom prst="bentConnector2">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22" name="Elbow Connector 21"/>
          <p:cNvCxnSpPr>
            <a:stCxn id="10" idx="2"/>
          </p:cNvCxnSpPr>
          <p:nvPr/>
        </p:nvCxnSpPr>
        <p:spPr>
          <a:xfrm rot="5400000">
            <a:off x="6498394" y="4727575"/>
            <a:ext cx="1657350" cy="234950"/>
          </a:xfrm>
          <a:prstGeom prst="bentConnector3">
            <a:avLst>
              <a:gd name="adj1" fmla="val 100575"/>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23" name="Straight Connector 22"/>
          <p:cNvCxnSpPr>
            <a:stCxn id="11" idx="2"/>
            <a:endCxn id="6" idx="0"/>
          </p:cNvCxnSpPr>
          <p:nvPr/>
        </p:nvCxnSpPr>
        <p:spPr>
          <a:xfrm>
            <a:off x="6161844" y="5070475"/>
            <a:ext cx="0" cy="368300"/>
          </a:xfrm>
          <a:prstGeom prst="line">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24" name="Elbow Connector 23"/>
          <p:cNvCxnSpPr/>
          <p:nvPr/>
        </p:nvCxnSpPr>
        <p:spPr>
          <a:xfrm>
            <a:off x="3340100" y="1958975"/>
            <a:ext cx="2565400" cy="2527300"/>
          </a:xfrm>
          <a:prstGeom prst="bentConnector3">
            <a:avLst>
              <a:gd name="adj1" fmla="val 100495"/>
            </a:avLst>
          </a:prstGeom>
          <a:noFill/>
          <a:ln w="50800" cap="flat" cmpd="sng" algn="ctr">
            <a:solidFill>
              <a:srgbClr val="0070C0"/>
            </a:solidFill>
            <a:prstDash val="sysDash"/>
          </a:ln>
          <a:effectLst>
            <a:outerShdw blurRad="40000" dist="20000" dir="5400000" rotWithShape="0">
              <a:srgbClr val="000000">
                <a:alpha val="38000"/>
              </a:srgbClr>
            </a:outerShdw>
          </a:effectLst>
        </p:spPr>
      </p:cxnSp>
      <p:cxnSp>
        <p:nvCxnSpPr>
          <p:cNvPr id="25" name="Straight Connector 24"/>
          <p:cNvCxnSpPr/>
          <p:nvPr/>
        </p:nvCxnSpPr>
        <p:spPr>
          <a:xfrm>
            <a:off x="5905500" y="5070475"/>
            <a:ext cx="0" cy="368300"/>
          </a:xfrm>
          <a:prstGeom prst="line">
            <a:avLst/>
          </a:prstGeom>
          <a:noFill/>
          <a:ln w="50800" cap="flat" cmpd="sng" algn="ctr">
            <a:solidFill>
              <a:srgbClr val="0070C0"/>
            </a:solidFill>
            <a:prstDash val="sysDash"/>
          </a:ln>
          <a:effectLst>
            <a:outerShdw blurRad="40000" dist="20000" dir="5400000" rotWithShape="0">
              <a:srgbClr val="000000">
                <a:alpha val="38000"/>
              </a:srgbClr>
            </a:outerShdw>
          </a:effectLst>
        </p:spPr>
      </p:cxnSp>
      <p:cxnSp>
        <p:nvCxnSpPr>
          <p:cNvPr id="26" name="Straight Connector 25"/>
          <p:cNvCxnSpPr>
            <a:stCxn id="12" idx="2"/>
          </p:cNvCxnSpPr>
          <p:nvPr/>
        </p:nvCxnSpPr>
        <p:spPr>
          <a:xfrm flipH="1">
            <a:off x="7209594" y="2949575"/>
            <a:ext cx="2698750" cy="3175000"/>
          </a:xfrm>
          <a:prstGeom prst="line">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cxnSp>
        <p:nvCxnSpPr>
          <p:cNvPr id="27" name="Straight Arrow Connector 26"/>
          <p:cNvCxnSpPr/>
          <p:nvPr/>
        </p:nvCxnSpPr>
        <p:spPr>
          <a:xfrm flipH="1">
            <a:off x="3316106" y="6124575"/>
            <a:ext cx="1797989" cy="0"/>
          </a:xfrm>
          <a:prstGeom prst="straightConnector1">
            <a:avLst/>
          </a:prstGeom>
          <a:noFill/>
          <a:ln w="63500" cap="flat" cmpd="sng" algn="ctr">
            <a:solidFill>
              <a:srgbClr val="0070C0"/>
            </a:solidFill>
            <a:prstDash val="solid"/>
            <a:headEnd type="stealth"/>
            <a:tailEnd type="stealth"/>
          </a:ln>
          <a:effectLst>
            <a:outerShdw blurRad="40000" dist="20000" dir="5400000" rotWithShape="0">
              <a:srgbClr val="000000">
                <a:alpha val="38000"/>
              </a:srgbClr>
            </a:outerShdw>
          </a:effectLst>
        </p:spPr>
      </p:cxnSp>
      <p:sp>
        <p:nvSpPr>
          <p:cNvPr id="28" name="Text Placeholder 1"/>
          <p:cNvSpPr txBox="1">
            <a:spLocks/>
          </p:cNvSpPr>
          <p:nvPr/>
        </p:nvSpPr>
        <p:spPr>
          <a:xfrm>
            <a:off x="1046098" y="191179"/>
            <a:ext cx="10218801" cy="716679"/>
          </a:xfrm>
          <a:prstGeom prst="rect">
            <a:avLst/>
          </a:prstGeom>
        </p:spPr>
        <p:txBody>
          <a:bodyPr>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s-PE" sz="2000" b="0" i="0" u="none" strike="noStrike" kern="1200" cap="none" spc="0" normalizeH="0" baseline="0" noProof="0" dirty="0" smtClean="0">
                <a:ln>
                  <a:noFill/>
                </a:ln>
                <a:solidFill>
                  <a:srgbClr val="474747"/>
                </a:solidFill>
                <a:effectLst/>
                <a:uLnTx/>
                <a:uFillTx/>
                <a:latin typeface="+mj-lt"/>
                <a:ea typeface="+mn-ea"/>
              </a:rPr>
              <a:t>El SMS define claramente las líneas de responsabilidad, incluyendo la responsabilidad de rendición de cuentas</a:t>
            </a:r>
            <a:endParaRPr kumimoji="0" lang="es-PE" sz="2000" b="0" i="0" u="none" strike="noStrike" kern="1200" cap="none" spc="0" normalizeH="0" baseline="0" noProof="0" dirty="0">
              <a:ln>
                <a:noFill/>
              </a:ln>
              <a:solidFill>
                <a:srgbClr val="474747"/>
              </a:solidFill>
              <a:effectLst/>
              <a:uLnTx/>
              <a:uFillTx/>
              <a:latin typeface="+mj-lt"/>
              <a:ea typeface="+mn-ea"/>
            </a:endParaRPr>
          </a:p>
        </p:txBody>
      </p:sp>
    </p:spTree>
    <p:extLst>
      <p:ext uri="{BB962C8B-B14F-4D97-AF65-F5344CB8AC3E}">
        <p14:creationId xmlns:p14="http://schemas.microsoft.com/office/powerpoint/2010/main" val="323128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10" presetClass="entr" presetSubtype="0"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304" b="15304"/>
          <a:stretch>
            <a:fillRect/>
          </a:stretch>
        </p:blipFill>
        <p:spPr>
          <a:xfrm>
            <a:off x="0" y="0"/>
            <a:ext cx="12192000" cy="5641975"/>
          </a:xfrm>
        </p:spPr>
      </p:pic>
      <p:sp>
        <p:nvSpPr>
          <p:cNvPr id="7" name="Text Placeholder 9"/>
          <p:cNvSpPr txBox="1">
            <a:spLocks/>
          </p:cNvSpPr>
          <p:nvPr/>
        </p:nvSpPr>
        <p:spPr>
          <a:xfrm>
            <a:off x="6248401" y="4267200"/>
            <a:ext cx="59436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sz="1800" i="1" dirty="0">
                <a:solidFill>
                  <a:srgbClr val="FFFFFF"/>
                </a:solidFill>
                <a:latin typeface="Georgia"/>
                <a:cs typeface="Georgia"/>
              </a:rPr>
              <a:t>El objetivo de esta Etapa es </a:t>
            </a:r>
            <a:r>
              <a:rPr lang="es-PE" sz="1800" b="1" i="1" dirty="0">
                <a:solidFill>
                  <a:srgbClr val="FFFF00"/>
                </a:solidFill>
                <a:latin typeface="Georgia"/>
                <a:cs typeface="Georgia"/>
              </a:rPr>
              <a:t>implementar procesos de gestión </a:t>
            </a:r>
            <a:r>
              <a:rPr lang="es-PE" sz="1800" i="1" dirty="0">
                <a:solidFill>
                  <a:srgbClr val="FFFFFF"/>
                </a:solidFill>
                <a:latin typeface="Georgia"/>
                <a:cs typeface="Georgia"/>
              </a:rPr>
              <a:t>de seguridad operacional fundamentales, mientras que al mismo tiempo de </a:t>
            </a:r>
            <a:r>
              <a:rPr lang="es-PE" sz="1800" b="1" i="1" dirty="0">
                <a:solidFill>
                  <a:srgbClr val="FFFF00"/>
                </a:solidFill>
                <a:latin typeface="Georgia"/>
                <a:cs typeface="Georgia"/>
              </a:rPr>
              <a:t>corrigen las posibles deficiencias</a:t>
            </a:r>
            <a:r>
              <a:rPr lang="es-PE" sz="1800" i="1" dirty="0">
                <a:solidFill>
                  <a:srgbClr val="FFFFFF"/>
                </a:solidFill>
                <a:latin typeface="Georgia"/>
                <a:cs typeface="Georgia"/>
              </a:rPr>
              <a:t> en los procesos de gestión de seguridad operacional existentes. Esta etapa está orientada a </a:t>
            </a:r>
            <a:r>
              <a:rPr lang="es-PE" sz="1800" b="1" i="1" dirty="0">
                <a:solidFill>
                  <a:srgbClr val="FFFF00"/>
                </a:solidFill>
                <a:latin typeface="Georgia"/>
                <a:cs typeface="Georgia"/>
              </a:rPr>
              <a:t>consolidar</a:t>
            </a:r>
            <a:r>
              <a:rPr lang="es-PE" sz="1800" i="1" dirty="0">
                <a:solidFill>
                  <a:srgbClr val="FFFFFF"/>
                </a:solidFill>
                <a:latin typeface="Georgia"/>
                <a:cs typeface="Georgia"/>
              </a:rPr>
              <a:t> las actividades existentes y </a:t>
            </a:r>
            <a:r>
              <a:rPr lang="es-PE" sz="1800" b="1" i="1" dirty="0">
                <a:solidFill>
                  <a:srgbClr val="FFFF00"/>
                </a:solidFill>
                <a:latin typeface="Georgia"/>
                <a:cs typeface="Georgia"/>
              </a:rPr>
              <a:t>desarrollar</a:t>
            </a:r>
            <a:r>
              <a:rPr lang="es-PE" sz="1800" i="1" dirty="0">
                <a:solidFill>
                  <a:srgbClr val="FFFFFF"/>
                </a:solidFill>
                <a:latin typeface="Georgia"/>
                <a:cs typeface="Georgia"/>
              </a:rPr>
              <a:t> aquellas que todavía no existen.</a:t>
            </a:r>
            <a:endParaRPr lang="en-US" sz="2200" i="1" dirty="0">
              <a:solidFill>
                <a:srgbClr val="FFFFFF"/>
              </a:solidFill>
              <a:latin typeface="Georgia"/>
              <a:cs typeface="Georgia"/>
            </a:endParaRPr>
          </a:p>
        </p:txBody>
      </p:sp>
    </p:spTree>
    <p:extLst>
      <p:ext uri="{BB962C8B-B14F-4D97-AF65-F5344CB8AC3E}">
        <p14:creationId xmlns:p14="http://schemas.microsoft.com/office/powerpoint/2010/main" val="211354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2"/>
          <p:cNvSpPr txBox="1">
            <a:spLocks/>
          </p:cNvSpPr>
          <p:nvPr/>
        </p:nvSpPr>
        <p:spPr>
          <a:xfrm>
            <a:off x="1" y="5681663"/>
            <a:ext cx="4713890" cy="1176337"/>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chemeClr val="tx1"/>
                </a:solidFill>
                <a:latin typeface="+mj-lt"/>
              </a:rPr>
              <a:t>1.4</a:t>
            </a:r>
            <a:r>
              <a:rPr lang="es-PE" sz="2400" dirty="0">
                <a:solidFill>
                  <a:schemeClr val="tx1"/>
                </a:solidFill>
                <a:latin typeface="+mj-lt"/>
              </a:rPr>
              <a:t> Coordinación de la planificación de respuesta ante emergencias </a:t>
            </a:r>
            <a:endParaRPr lang="en-US" sz="2400" dirty="0">
              <a:solidFill>
                <a:schemeClr val="tx1"/>
              </a:solidFill>
              <a:latin typeface="+mj-lt"/>
            </a:endParaRPr>
          </a:p>
        </p:txBody>
      </p:sp>
      <p:pic>
        <p:nvPicPr>
          <p:cNvPr id="7"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693" b="15693"/>
          <a:stretch>
            <a:fillRect/>
          </a:stretch>
        </p:blipFill>
        <p:spPr>
          <a:xfrm>
            <a:off x="0" y="0"/>
            <a:ext cx="12192000" cy="5486400"/>
          </a:xfrm>
        </p:spPr>
      </p:pic>
      <p:sp>
        <p:nvSpPr>
          <p:cNvPr id="9" name="Text Placeholder 9"/>
          <p:cNvSpPr txBox="1">
            <a:spLocks/>
          </p:cNvSpPr>
          <p:nvPr/>
        </p:nvSpPr>
        <p:spPr>
          <a:xfrm>
            <a:off x="4713891" y="4175760"/>
            <a:ext cx="7478110" cy="2682240"/>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ts val="0"/>
              </a:spcBef>
              <a:buNone/>
            </a:pPr>
            <a:r>
              <a:rPr lang="es-PE" sz="2000" i="1" dirty="0">
                <a:solidFill>
                  <a:srgbClr val="FFFFFF"/>
                </a:solidFill>
                <a:latin typeface="Georgia"/>
                <a:cs typeface="Georgia"/>
              </a:rPr>
              <a:t>Un plan de respuesta ante emergencias (ERP) </a:t>
            </a:r>
            <a:r>
              <a:rPr lang="es-PE" sz="2000" b="1" i="1" dirty="0">
                <a:solidFill>
                  <a:srgbClr val="FFFF00"/>
                </a:solidFill>
                <a:latin typeface="Georgia"/>
                <a:cs typeface="Georgia"/>
              </a:rPr>
              <a:t>documenta</a:t>
            </a:r>
            <a:r>
              <a:rPr lang="es-PE" sz="2000" i="1" dirty="0">
                <a:solidFill>
                  <a:srgbClr val="FFFFFF"/>
                </a:solidFill>
                <a:latin typeface="Georgia"/>
                <a:cs typeface="Georgia"/>
              </a:rPr>
              <a:t> </a:t>
            </a:r>
            <a:r>
              <a:rPr lang="es-PE" sz="2000" b="1" i="1" dirty="0">
                <a:solidFill>
                  <a:srgbClr val="FFFF00"/>
                </a:solidFill>
                <a:latin typeface="Georgia"/>
                <a:cs typeface="Georgia"/>
              </a:rPr>
              <a:t>las medidas </a:t>
            </a:r>
            <a:r>
              <a:rPr lang="es-PE" sz="2000" i="1" dirty="0">
                <a:solidFill>
                  <a:srgbClr val="FFFFFF"/>
                </a:solidFill>
                <a:latin typeface="Georgia"/>
                <a:cs typeface="Georgia"/>
              </a:rPr>
              <a:t>que deberá tomar todo el personal responsable durante las emergencias relacionadas con la aviación. El propósito de un ERP es </a:t>
            </a:r>
            <a:r>
              <a:rPr lang="es-PE" sz="2000" b="1" i="1" dirty="0">
                <a:solidFill>
                  <a:srgbClr val="FFFF00"/>
                </a:solidFill>
                <a:latin typeface="Georgia"/>
                <a:cs typeface="Georgia"/>
              </a:rPr>
              <a:t>garantizar que exista una transición ordenada y eficiente de operaciones normales a operaciones de emergencia</a:t>
            </a:r>
            <a:r>
              <a:rPr lang="es-PE" sz="2000" i="1" dirty="0">
                <a:solidFill>
                  <a:srgbClr val="FFFFFF"/>
                </a:solidFill>
                <a:latin typeface="Georgia"/>
                <a:cs typeface="Georgia"/>
              </a:rPr>
              <a:t>, incluida la asignación de responsabilidades de emergencia y la delegación de la autoridad.</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162807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451" b="14451"/>
          <a:stretch>
            <a:fillRect/>
          </a:stretch>
        </p:blipFill>
        <p:spPr>
          <a:xfrm>
            <a:off x="0" y="0"/>
            <a:ext cx="12192000" cy="5883275"/>
          </a:xfrm>
        </p:spPr>
      </p:pic>
      <p:sp>
        <p:nvSpPr>
          <p:cNvPr id="8" name="Text Placeholder 9"/>
          <p:cNvSpPr txBox="1">
            <a:spLocks/>
          </p:cNvSpPr>
          <p:nvPr/>
        </p:nvSpPr>
        <p:spPr>
          <a:xfrm>
            <a:off x="4713891" y="4175760"/>
            <a:ext cx="7478110" cy="2682240"/>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ts val="0"/>
              </a:spcBef>
              <a:buNone/>
            </a:pPr>
            <a:r>
              <a:rPr lang="es-PE" sz="2200" i="1" dirty="0" smtClean="0">
                <a:solidFill>
                  <a:srgbClr val="FFFFFF"/>
                </a:solidFill>
                <a:latin typeface="Georgia"/>
                <a:cs typeface="Georgia"/>
              </a:rPr>
              <a:t>Una </a:t>
            </a:r>
            <a:r>
              <a:rPr lang="es-PE" sz="2200" i="1" dirty="0">
                <a:solidFill>
                  <a:srgbClr val="FFFFFF"/>
                </a:solidFill>
                <a:latin typeface="Georgia"/>
                <a:cs typeface="Georgia"/>
              </a:rPr>
              <a:t>emergencia es una situación </a:t>
            </a:r>
            <a:r>
              <a:rPr lang="es-PE" sz="2200" b="1" i="1" dirty="0">
                <a:solidFill>
                  <a:srgbClr val="FFFF00"/>
                </a:solidFill>
                <a:latin typeface="Georgia"/>
                <a:cs typeface="Georgia"/>
              </a:rPr>
              <a:t>repentina y no planificada </a:t>
            </a:r>
            <a:r>
              <a:rPr lang="es-PE" sz="2200" i="1" dirty="0">
                <a:solidFill>
                  <a:srgbClr val="FFFFFF"/>
                </a:solidFill>
                <a:latin typeface="Georgia"/>
                <a:cs typeface="Georgia"/>
              </a:rPr>
              <a:t>o un </a:t>
            </a:r>
            <a:r>
              <a:rPr lang="es-PE" sz="2200" b="1" i="1" dirty="0">
                <a:solidFill>
                  <a:srgbClr val="FFFF00"/>
                </a:solidFill>
                <a:latin typeface="Georgia"/>
                <a:cs typeface="Georgia"/>
              </a:rPr>
              <a:t>evento que requiere una acción inmediata</a:t>
            </a:r>
            <a:r>
              <a:rPr lang="es-PE" sz="2200" i="1" dirty="0">
                <a:solidFill>
                  <a:srgbClr val="FFFFFF"/>
                </a:solidFill>
                <a:latin typeface="Georgia"/>
                <a:cs typeface="Georgia"/>
              </a:rPr>
              <a:t>. La coordinación de la planificación de respuesta ante emergencias se refiere a la planificación de actividades que tienen lugar dentro de un período de tiempo limitado durante una situación de emergencia operacional de aviación no </a:t>
            </a:r>
            <a:r>
              <a:rPr lang="es-PE" sz="2200" i="1" dirty="0" smtClean="0">
                <a:solidFill>
                  <a:srgbClr val="FFFFFF"/>
                </a:solidFill>
                <a:latin typeface="Georgia"/>
                <a:cs typeface="Georgia"/>
              </a:rPr>
              <a:t>planificada.</a:t>
            </a:r>
            <a:endParaRPr lang="en-US" sz="2200" i="1" dirty="0">
              <a:solidFill>
                <a:srgbClr val="FFFFFF"/>
              </a:solidFill>
              <a:latin typeface="Georgia"/>
              <a:cs typeface="Georgia"/>
            </a:endParaRPr>
          </a:p>
        </p:txBody>
      </p:sp>
    </p:spTree>
    <p:extLst>
      <p:ext uri="{BB962C8B-B14F-4D97-AF65-F5344CB8AC3E}">
        <p14:creationId xmlns:p14="http://schemas.microsoft.com/office/powerpoint/2010/main" val="234475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209212" cy="987425"/>
          </a:xfrm>
        </p:spPr>
        <p:txBody>
          <a:bodyPr>
            <a:normAutofit/>
          </a:bodyPr>
          <a:lstStyle/>
          <a:p>
            <a:r>
              <a:rPr lang="es-PE" b="1" dirty="0"/>
              <a:t>Coordinación del plan de respuesta ante </a:t>
            </a:r>
            <a:r>
              <a:rPr lang="es-PE" b="1" dirty="0" smtClean="0"/>
              <a:t>emergencias</a:t>
            </a:r>
            <a:endParaRPr lang="es-PE" b="1" dirty="0"/>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49" r="1449"/>
          <a:stretch>
            <a:fillRect/>
          </a:stretch>
        </p:blipFill>
        <p:spPr>
          <a:xfrm>
            <a:off x="6142038" y="1589088"/>
            <a:ext cx="5805487" cy="4138612"/>
          </a:xfrm>
        </p:spPr>
      </p:pic>
      <p:sp>
        <p:nvSpPr>
          <p:cNvPr id="4" name="Text Placeholder 3"/>
          <p:cNvSpPr>
            <a:spLocks noGrp="1"/>
          </p:cNvSpPr>
          <p:nvPr>
            <p:ph type="body" sz="half" idx="2"/>
          </p:nvPr>
        </p:nvSpPr>
        <p:spPr>
          <a:xfrm>
            <a:off x="595948" y="1112837"/>
            <a:ext cx="5378132" cy="5745163"/>
          </a:xfrm>
        </p:spPr>
        <p:txBody>
          <a:bodyPr>
            <a:noAutofit/>
          </a:bodyPr>
          <a:lstStyle/>
          <a:p>
            <a:pPr marL="285750" indent="-285750" algn="just">
              <a:lnSpc>
                <a:spcPct val="100000"/>
              </a:lnSpc>
              <a:spcBef>
                <a:spcPts val="600"/>
              </a:spcBef>
              <a:spcAft>
                <a:spcPts val="600"/>
              </a:spcAft>
              <a:buFont typeface="Arial" panose="020B0604020202020204" pitchFamily="34" charset="0"/>
              <a:buChar char="•"/>
            </a:pPr>
            <a:r>
              <a:rPr lang="es-PE" sz="2200" dirty="0" smtClean="0">
                <a:latin typeface="+mj-lt"/>
              </a:rPr>
              <a:t>Un plan de respuesta ante emergencia (ERP) es un </a:t>
            </a:r>
            <a:r>
              <a:rPr lang="es-PE" sz="2200" b="1" dirty="0" smtClean="0">
                <a:solidFill>
                  <a:srgbClr val="C00000"/>
                </a:solidFill>
                <a:latin typeface="+mj-lt"/>
              </a:rPr>
              <a:t>componente integral del proceso de SRM </a:t>
            </a:r>
            <a:r>
              <a:rPr lang="es-PE" sz="2200" dirty="0" smtClean="0">
                <a:latin typeface="+mj-lt"/>
              </a:rPr>
              <a:t>de un proveedor de servicios para abordar emergencias, crisis o eventos relacionados con la aviación.</a:t>
            </a:r>
          </a:p>
          <a:p>
            <a:pPr marL="285750" indent="-285750" algn="just">
              <a:lnSpc>
                <a:spcPct val="100000"/>
              </a:lnSpc>
              <a:spcBef>
                <a:spcPts val="600"/>
              </a:spcBef>
              <a:spcAft>
                <a:spcPts val="600"/>
              </a:spcAft>
              <a:buFont typeface="Arial" panose="020B0604020202020204" pitchFamily="34" charset="0"/>
              <a:buChar char="•"/>
            </a:pPr>
            <a:r>
              <a:rPr lang="es-PE" sz="2200" dirty="0" smtClean="0">
                <a:latin typeface="+mj-lt"/>
              </a:rPr>
              <a:t>Cuando existe la posibilidad de que las operaciones o actividades de aviación de un proveedor de servicios se vean comprometidas por emergencias como una emergencia de salud pública/pandemia, estos escenarios también deben abordarse en su ERP, según corresponda.</a:t>
            </a:r>
          </a:p>
          <a:p>
            <a:pPr marL="285750" indent="-285750" algn="just">
              <a:lnSpc>
                <a:spcPct val="100000"/>
              </a:lnSpc>
              <a:spcBef>
                <a:spcPts val="600"/>
              </a:spcBef>
              <a:spcAft>
                <a:spcPts val="600"/>
              </a:spcAft>
              <a:buFont typeface="Arial" panose="020B0604020202020204" pitchFamily="34" charset="0"/>
              <a:buChar char="•"/>
            </a:pPr>
            <a:r>
              <a:rPr lang="es-PE" sz="2200" dirty="0" smtClean="0">
                <a:latin typeface="+mj-lt"/>
              </a:rPr>
              <a:t>Debe incluir acciones, procesos y controles atenuantes para gestionar de manera efectiva las emergencias relacionadas con la aviación.</a:t>
            </a:r>
            <a:endParaRPr lang="es-PE" sz="2200" dirty="0">
              <a:latin typeface="+mj-lt"/>
            </a:endParaRPr>
          </a:p>
        </p:txBody>
      </p:sp>
    </p:spTree>
    <p:extLst>
      <p:ext uri="{BB962C8B-B14F-4D97-AF65-F5344CB8AC3E}">
        <p14:creationId xmlns:p14="http://schemas.microsoft.com/office/powerpoint/2010/main" val="2590043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964" b="16964"/>
          <a:stretch>
            <a:fillRect/>
          </a:stretch>
        </p:blipFill>
        <p:spPr>
          <a:xfrm>
            <a:off x="0" y="0"/>
            <a:ext cx="12192000" cy="5578475"/>
          </a:xfrm>
        </p:spPr>
      </p:pic>
      <p:sp>
        <p:nvSpPr>
          <p:cNvPr id="7" name="Text Placeholder 9"/>
          <p:cNvSpPr txBox="1">
            <a:spLocks/>
          </p:cNvSpPr>
          <p:nvPr/>
        </p:nvSpPr>
        <p:spPr>
          <a:xfrm>
            <a:off x="4713891" y="4175760"/>
            <a:ext cx="7478110" cy="2682240"/>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ts val="0"/>
              </a:spcBef>
              <a:buNone/>
            </a:pPr>
            <a:r>
              <a:rPr lang="es-PE" i="1" dirty="0">
                <a:solidFill>
                  <a:srgbClr val="FFFFFF"/>
                </a:solidFill>
                <a:latin typeface="Georgia"/>
                <a:cs typeface="Georgia"/>
              </a:rPr>
              <a:t>La mayoría de las emergencias requerirán una acción coordinada entre diferentes organizaciones, posiblemente con otros proveedores de servicios y con otras organizaciones externas, como los servicios de emergencia no relacionados con la </a:t>
            </a:r>
            <a:r>
              <a:rPr lang="es-PE" i="1" dirty="0" smtClean="0">
                <a:solidFill>
                  <a:srgbClr val="FFFFFF"/>
                </a:solidFill>
                <a:latin typeface="Georgia"/>
                <a:cs typeface="Georgia"/>
              </a:rPr>
              <a:t>aviación.</a:t>
            </a:r>
            <a:endParaRPr lang="en-US" i="1" dirty="0">
              <a:solidFill>
                <a:srgbClr val="FFFFFF"/>
              </a:solidFill>
              <a:latin typeface="Georgia"/>
              <a:cs typeface="Georgia"/>
            </a:endParaRPr>
          </a:p>
        </p:txBody>
      </p:sp>
    </p:spTree>
    <p:extLst>
      <p:ext uri="{BB962C8B-B14F-4D97-AF65-F5344CB8AC3E}">
        <p14:creationId xmlns:p14="http://schemas.microsoft.com/office/powerpoint/2010/main" val="10870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7485261"/>
              </p:ext>
            </p:extLst>
          </p:nvPr>
        </p:nvGraphicFramePr>
        <p:xfrm>
          <a:off x="1" y="-161926"/>
          <a:ext cx="12192000" cy="7019926"/>
        </p:xfrm>
        <a:graphic>
          <a:graphicData uri="http://schemas.openxmlformats.org/drawingml/2006/table">
            <a:tbl>
              <a:tblPr firstRow="1" bandRow="1"/>
              <a:tblGrid>
                <a:gridCol w="2116666">
                  <a:extLst>
                    <a:ext uri="{9D8B030D-6E8A-4147-A177-3AD203B41FA5}">
                      <a16:colId xmlns:a16="http://schemas.microsoft.com/office/drawing/2014/main" val="20000"/>
                    </a:ext>
                  </a:extLst>
                </a:gridCol>
                <a:gridCol w="3796453">
                  <a:extLst>
                    <a:ext uri="{9D8B030D-6E8A-4147-A177-3AD203B41FA5}">
                      <a16:colId xmlns:a16="http://schemas.microsoft.com/office/drawing/2014/main" val="20001"/>
                    </a:ext>
                  </a:extLst>
                </a:gridCol>
                <a:gridCol w="2799081">
                  <a:extLst>
                    <a:ext uri="{9D8B030D-6E8A-4147-A177-3AD203B41FA5}">
                      <a16:colId xmlns:a16="http://schemas.microsoft.com/office/drawing/2014/main" val="20002"/>
                    </a:ext>
                  </a:extLst>
                </a:gridCol>
                <a:gridCol w="3479800">
                  <a:extLst>
                    <a:ext uri="{9D8B030D-6E8A-4147-A177-3AD203B41FA5}">
                      <a16:colId xmlns:a16="http://schemas.microsoft.com/office/drawing/2014/main" val="20003"/>
                    </a:ext>
                  </a:extLst>
                </a:gridCol>
              </a:tblGrid>
              <a:tr h="436332">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1800" dirty="0" smtClean="0">
                          <a:latin typeface="+mj-lt"/>
                        </a:rPr>
                        <a:t>Tema</a:t>
                      </a:r>
                      <a:endParaRPr lang="es-PE" sz="1800" dirty="0">
                        <a:latin typeface="+mj-lt"/>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1800" dirty="0" smtClean="0">
                          <a:latin typeface="+mj-lt"/>
                        </a:rPr>
                        <a:t>Tamaño de la organización</a:t>
                      </a:r>
                      <a:endParaRPr lang="es-PE" sz="1800" dirty="0">
                        <a:latin typeface="+mj-lt"/>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588632">
                <a:tc vMerge="1">
                  <a:txBody>
                    <a:bodyPr/>
                    <a:lstStyle/>
                    <a:p>
                      <a:endParaRPr lang="es-PE" dirty="0"/>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1800" b="1" kern="1200" dirty="0" smtClean="0">
                          <a:solidFill>
                            <a:schemeClr val="lt1"/>
                          </a:solidFill>
                          <a:latin typeface="+mj-lt"/>
                          <a:ea typeface="+mn-ea"/>
                          <a:cs typeface="+mn-cs"/>
                        </a:rPr>
                        <a:t>Pequeña</a:t>
                      </a:r>
                      <a:endParaRPr lang="es-PE" sz="1800" b="1" kern="1200" dirty="0">
                        <a:solidFill>
                          <a:schemeClr val="lt1"/>
                        </a:solidFill>
                        <a:latin typeface="+mj-lt"/>
                        <a:ea typeface="+mn-ea"/>
                        <a:cs typeface="+mn-cs"/>
                      </a:endParaRPr>
                    </a:p>
                  </a:txBody>
                  <a:tcPr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1800" b="1" kern="1200" dirty="0" smtClean="0">
                          <a:solidFill>
                            <a:schemeClr val="lt1"/>
                          </a:solidFill>
                          <a:latin typeface="+mj-lt"/>
                          <a:ea typeface="+mn-ea"/>
                          <a:cs typeface="+mn-cs"/>
                        </a:rPr>
                        <a:t>Mediana</a:t>
                      </a:r>
                      <a:endParaRPr lang="es-PE" sz="1800" b="1" kern="1200" dirty="0">
                        <a:solidFill>
                          <a:schemeClr val="lt1"/>
                        </a:solidFill>
                        <a:latin typeface="+mj-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1800" b="1" kern="1200" dirty="0" smtClean="0">
                          <a:solidFill>
                            <a:schemeClr val="lt1"/>
                          </a:solidFill>
                          <a:latin typeface="+mj-lt"/>
                          <a:ea typeface="+mn-ea"/>
                          <a:cs typeface="+mn-cs"/>
                        </a:rPr>
                        <a:t>Grande</a:t>
                      </a:r>
                      <a:endParaRPr lang="es-PE" sz="1800" b="1" kern="1200" dirty="0">
                        <a:solidFill>
                          <a:schemeClr val="lt1"/>
                        </a:solidFill>
                        <a:latin typeface="+mj-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extLst>
                  <a:ext uri="{0D108BD9-81ED-4DB2-BD59-A6C34878D82A}">
                    <a16:rowId xmlns:a16="http://schemas.microsoft.com/office/drawing/2014/main" val="10001"/>
                  </a:ext>
                </a:extLst>
              </a:tr>
              <a:tr h="1512074">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200" b="1" dirty="0" smtClean="0">
                          <a:latin typeface="+mj-lt"/>
                        </a:rPr>
                        <a:t>Plan de respuesta ante emergencias</a:t>
                      </a:r>
                      <a:endParaRPr lang="es-PE" sz="2200" b="1" dirty="0">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dirty="0" smtClean="0">
                          <a:latin typeface="+mj-lt"/>
                        </a:rPr>
                        <a:t>“Guía de referencia rápida” delineando el plan de respuesta ante emergencia </a:t>
                      </a:r>
                      <a:r>
                        <a:rPr lang="es-PE" sz="2200" b="1" dirty="0" smtClean="0">
                          <a:solidFill>
                            <a:srgbClr val="C00000"/>
                          </a:solidFill>
                          <a:latin typeface="+mj-lt"/>
                        </a:rPr>
                        <a:t>básico</a:t>
                      </a:r>
                      <a:r>
                        <a:rPr lang="es-PE" sz="2200" dirty="0" smtClean="0">
                          <a:latin typeface="+mj-lt"/>
                        </a:rPr>
                        <a:t>, cuando sea aplicable.</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dirty="0" smtClean="0">
                          <a:latin typeface="+mj-lt"/>
                        </a:rPr>
                        <a:t>“Guía de referencia rápida” con un </a:t>
                      </a:r>
                      <a:r>
                        <a:rPr lang="es-PE" sz="2200" b="1" dirty="0" smtClean="0">
                          <a:solidFill>
                            <a:srgbClr val="C00000"/>
                          </a:solidFill>
                          <a:latin typeface="+mj-lt"/>
                        </a:rPr>
                        <a:t>resumen de detalles críticos</a:t>
                      </a:r>
                      <a:r>
                        <a:rPr lang="es-PE" sz="2200" dirty="0" smtClean="0">
                          <a:latin typeface="+mj-lt"/>
                        </a:rPr>
                        <a:t>, cuando sea aplicable.</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pPr marL="0" algn="l" defTabSz="457200" rtl="0" eaLnBrk="1" latinLnBrk="0" hangingPunct="1"/>
                      <a:endParaRPr lang="es-PE" sz="17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1528987">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dirty="0" smtClean="0">
                          <a:latin typeface="+mj-lt"/>
                        </a:rPr>
                        <a:t>N/A</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b="1" dirty="0" smtClean="0">
                          <a:solidFill>
                            <a:srgbClr val="C00000"/>
                          </a:solidFill>
                          <a:latin typeface="+mj-lt"/>
                        </a:rPr>
                        <a:t>Manual detallado</a:t>
                      </a:r>
                      <a:r>
                        <a:rPr lang="es-PE" sz="2200" dirty="0" smtClean="0">
                          <a:latin typeface="+mj-lt"/>
                        </a:rPr>
                        <a:t> del plan de respuesta ante emergencias incluyendo referencias a todo el personal implicado y organizaciones externas, cuando sea aplicable.</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p>
                      <a:endParaRPr lang="es-PE" sz="1400" dirty="0"/>
                    </a:p>
                  </a:txBody>
                  <a:tcPr/>
                </a:tc>
                <a:extLst>
                  <a:ext uri="{0D108BD9-81ED-4DB2-BD59-A6C34878D82A}">
                    <a16:rowId xmlns:a16="http://schemas.microsoft.com/office/drawing/2014/main" val="10003"/>
                  </a:ext>
                </a:extLst>
              </a:tr>
              <a:tr h="1150831">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dirty="0" smtClean="0">
                          <a:latin typeface="+mj-lt"/>
                        </a:rPr>
                        <a:t>Ejercicio de la “tabla top” al menos una vez al año, cuando sea aplicable.</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dirty="0" smtClean="0">
                          <a:latin typeface="+mj-lt"/>
                        </a:rPr>
                        <a:t>Programa de </a:t>
                      </a:r>
                      <a:r>
                        <a:rPr lang="es-PE" sz="2200" b="1" dirty="0" smtClean="0">
                          <a:solidFill>
                            <a:srgbClr val="C00000"/>
                          </a:solidFill>
                          <a:latin typeface="+mj-lt"/>
                        </a:rPr>
                        <a:t>simulacros y ejercicios </a:t>
                      </a:r>
                      <a:r>
                        <a:rPr lang="es-PE" sz="2200" dirty="0" smtClean="0">
                          <a:latin typeface="+mj-lt"/>
                        </a:rPr>
                        <a:t>con el plan de emergencia ante emergencias documentado, cuando sea aplicable.</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a:p>
                  </a:txBody>
                  <a:tcPr/>
                </a:tc>
                <a:extLst>
                  <a:ext uri="{0D108BD9-81ED-4DB2-BD59-A6C34878D82A}">
                    <a16:rowId xmlns:a16="http://schemas.microsoft.com/office/drawing/2014/main" val="10004"/>
                  </a:ext>
                </a:extLst>
              </a:tr>
              <a:tr h="1803070">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dirty="0" smtClean="0">
                          <a:latin typeface="+mj-lt"/>
                        </a:rPr>
                        <a:t>Participación con otras organizaciones pertinentes en simulacros de los planes de respuestas ante emergencias, cuando sea aplicable.</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200" dirty="0" smtClean="0">
                          <a:latin typeface="+mj-lt"/>
                        </a:rPr>
                        <a:t>Suficientes ejercicios para demostrar que la respuesta ante emergencias es efectiva, cuando sea aplicable.</a:t>
                      </a:r>
                      <a:endParaRPr lang="es-PE" sz="22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p>
                      <a:endParaRPr lang="es-PE" sz="14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23100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2"/>
          <p:cNvSpPr txBox="1">
            <a:spLocks/>
          </p:cNvSpPr>
          <p:nvPr/>
        </p:nvSpPr>
        <p:spPr>
          <a:xfrm>
            <a:off x="0" y="5578475"/>
            <a:ext cx="5044439" cy="1279525"/>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chemeClr val="tx1"/>
                </a:solidFill>
                <a:latin typeface="+mj-lt"/>
              </a:rPr>
              <a:t>1.5(ii) </a:t>
            </a:r>
            <a:r>
              <a:rPr lang="es-PE" sz="2400" dirty="0">
                <a:solidFill>
                  <a:schemeClr val="tx1"/>
                </a:solidFill>
                <a:latin typeface="+mj-lt"/>
              </a:rPr>
              <a:t>Iniciar el desarrollo progresivo de un documento/manual de SMS y otra documentación de respaldo</a:t>
            </a:r>
            <a:endParaRPr lang="en-US" sz="2400" dirty="0">
              <a:solidFill>
                <a:schemeClr val="tx1"/>
              </a:solidFill>
              <a:latin typeface="+mj-lt"/>
            </a:endParaRPr>
          </a:p>
        </p:txBody>
      </p:sp>
      <p:pic>
        <p:nvPicPr>
          <p:cNvPr id="6"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116" b="19116"/>
          <a:stretch>
            <a:fillRect/>
          </a:stretch>
        </p:blipFill>
        <p:spPr>
          <a:xfrm>
            <a:off x="0" y="0"/>
            <a:ext cx="12192000" cy="5578475"/>
          </a:xfrm>
        </p:spPr>
      </p:pic>
      <p:sp>
        <p:nvSpPr>
          <p:cNvPr id="8" name="Text Placeholder 9"/>
          <p:cNvSpPr txBox="1">
            <a:spLocks/>
          </p:cNvSpPr>
          <p:nvPr/>
        </p:nvSpPr>
        <p:spPr>
          <a:xfrm>
            <a:off x="5044439" y="4511040"/>
            <a:ext cx="7147561" cy="2346960"/>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lgn="just" defTabSz="457200">
              <a:lnSpc>
                <a:spcPct val="100000"/>
              </a:lnSpc>
              <a:spcBef>
                <a:spcPts val="0"/>
              </a:spcBef>
              <a:buNone/>
            </a:pPr>
            <a:r>
              <a:rPr lang="es-PE" sz="2000" i="1" dirty="0">
                <a:solidFill>
                  <a:srgbClr val="FFFFFF"/>
                </a:solidFill>
                <a:latin typeface="Georgia"/>
                <a:cs typeface="Georgia"/>
              </a:rPr>
              <a:t>La documentación de SMS debe incluir un </a:t>
            </a:r>
            <a:r>
              <a:rPr lang="es-PE" sz="2000" b="1" i="1" dirty="0">
                <a:solidFill>
                  <a:srgbClr val="FFFF00"/>
                </a:solidFill>
                <a:latin typeface="Georgia"/>
                <a:cs typeface="Georgia"/>
              </a:rPr>
              <a:t>documento de descripción (exposición) de alto nivel</a:t>
            </a:r>
            <a:r>
              <a:rPr lang="es-PE" sz="2000" i="1" dirty="0">
                <a:solidFill>
                  <a:srgbClr val="FFFFFF"/>
                </a:solidFill>
                <a:latin typeface="Georgia"/>
                <a:cs typeface="Georgia"/>
              </a:rPr>
              <a:t>, que describa al SMS de la OMA de acuerdo con sus componentes y elementos. Tal documento facilita la </a:t>
            </a:r>
            <a:r>
              <a:rPr lang="es-PE" sz="2000" b="1" i="1" dirty="0">
                <a:solidFill>
                  <a:srgbClr val="FFFF00"/>
                </a:solidFill>
                <a:latin typeface="Georgia"/>
                <a:cs typeface="Georgia"/>
              </a:rPr>
              <a:t>administración, la comunicación y el mantenimiento internos </a:t>
            </a:r>
            <a:r>
              <a:rPr lang="es-PE" sz="2000" i="1" dirty="0">
                <a:solidFill>
                  <a:srgbClr val="FFFFFF"/>
                </a:solidFill>
                <a:latin typeface="Georgia"/>
                <a:cs typeface="Georgia"/>
              </a:rPr>
              <a:t>del SMS de la organización de mantenimiento.</a:t>
            </a:r>
            <a:endParaRPr lang="en-US" sz="2000" i="1" dirty="0">
              <a:solidFill>
                <a:srgbClr val="FFFFFF"/>
              </a:solidFill>
              <a:latin typeface="Georgia"/>
              <a:cs typeface="Georgia"/>
            </a:endParaRPr>
          </a:p>
        </p:txBody>
      </p:sp>
    </p:spTree>
    <p:extLst>
      <p:ext uri="{BB962C8B-B14F-4D97-AF65-F5344CB8AC3E}">
        <p14:creationId xmlns:p14="http://schemas.microsoft.com/office/powerpoint/2010/main" val="649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dirty="0" smtClean="0"/>
              <a:t>Documentación del SMS</a:t>
            </a:r>
            <a:endParaRPr lang="es-PE" dirty="0"/>
          </a:p>
        </p:txBody>
      </p:sp>
      <p:grpSp>
        <p:nvGrpSpPr>
          <p:cNvPr id="4" name="Group 3"/>
          <p:cNvGrpSpPr/>
          <p:nvPr/>
        </p:nvGrpSpPr>
        <p:grpSpPr>
          <a:xfrm>
            <a:off x="1456945" y="1690688"/>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grpSp>
      <p:grpSp>
        <p:nvGrpSpPr>
          <p:cNvPr id="29" name="Group 28"/>
          <p:cNvGrpSpPr/>
          <p:nvPr/>
        </p:nvGrpSpPr>
        <p:grpSpPr>
          <a:xfrm>
            <a:off x="2444566" y="2798661"/>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grpSp>
      <p:grpSp>
        <p:nvGrpSpPr>
          <p:cNvPr id="39" name="Group 38"/>
          <p:cNvGrpSpPr/>
          <p:nvPr/>
        </p:nvGrpSpPr>
        <p:grpSpPr>
          <a:xfrm>
            <a:off x="3196298" y="3954612"/>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grpSp>
      <p:grpSp>
        <p:nvGrpSpPr>
          <p:cNvPr id="48" name="Group 47"/>
          <p:cNvGrpSpPr/>
          <p:nvPr/>
        </p:nvGrpSpPr>
        <p:grpSpPr>
          <a:xfrm>
            <a:off x="3978358" y="5174350"/>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chemeClr val="tx1"/>
                </a:solidFill>
              </a:endParaRPr>
            </a:p>
          </p:txBody>
        </p:sp>
      </p:grpSp>
      <p:sp>
        <p:nvSpPr>
          <p:cNvPr id="51" name="Rectangle 50"/>
          <p:cNvSpPr/>
          <p:nvPr/>
        </p:nvSpPr>
        <p:spPr>
          <a:xfrm>
            <a:off x="2383034" y="1547099"/>
            <a:ext cx="6734574" cy="1061829"/>
          </a:xfrm>
          <a:prstGeom prst="rect">
            <a:avLst/>
          </a:prstGeom>
        </p:spPr>
        <p:txBody>
          <a:bodyPr wrap="square">
            <a:spAutoFit/>
          </a:bodyPr>
          <a:lstStyle/>
          <a:p>
            <a:pPr algn="just"/>
            <a:r>
              <a:rPr lang="es-PE" sz="2100" dirty="0"/>
              <a:t>Desarrollar un documento de SMS que sea un manual independiente o una sección distinta dentro de un manual institucional controlado existente </a:t>
            </a:r>
          </a:p>
        </p:txBody>
      </p:sp>
      <p:sp>
        <p:nvSpPr>
          <p:cNvPr id="52" name="Rectangle 51"/>
          <p:cNvSpPr/>
          <p:nvPr/>
        </p:nvSpPr>
        <p:spPr>
          <a:xfrm>
            <a:off x="3326874" y="2865093"/>
            <a:ext cx="6734574" cy="738664"/>
          </a:xfrm>
          <a:prstGeom prst="rect">
            <a:avLst/>
          </a:prstGeom>
        </p:spPr>
        <p:txBody>
          <a:bodyPr wrap="square">
            <a:spAutoFit/>
          </a:bodyPr>
          <a:lstStyle/>
          <a:p>
            <a:pPr algn="just"/>
            <a:r>
              <a:rPr lang="es-PE" sz="2100" dirty="0"/>
              <a:t>Establecer un sistema de archivo de SMS para recopilar y mantener los registros actuales</a:t>
            </a:r>
          </a:p>
        </p:txBody>
      </p:sp>
      <p:sp>
        <p:nvSpPr>
          <p:cNvPr id="53" name="Rectangle 52"/>
          <p:cNvSpPr/>
          <p:nvPr/>
        </p:nvSpPr>
        <p:spPr>
          <a:xfrm>
            <a:off x="4097783" y="3827565"/>
            <a:ext cx="6734574" cy="1061829"/>
          </a:xfrm>
          <a:prstGeom prst="rect">
            <a:avLst/>
          </a:prstGeom>
        </p:spPr>
        <p:txBody>
          <a:bodyPr wrap="square">
            <a:spAutoFit/>
          </a:bodyPr>
          <a:lstStyle/>
          <a:p>
            <a:pPr algn="just"/>
            <a:r>
              <a:rPr lang="es-PE" sz="2100" dirty="0"/>
              <a:t>Mantener registros para proporcionar una referencia histórica, así como también, el estado actual de todos los procesos de SMS</a:t>
            </a:r>
          </a:p>
        </p:txBody>
      </p:sp>
      <p:sp>
        <p:nvSpPr>
          <p:cNvPr id="54" name="Rectangle 53"/>
          <p:cNvSpPr/>
          <p:nvPr/>
        </p:nvSpPr>
        <p:spPr>
          <a:xfrm>
            <a:off x="4860666" y="5083017"/>
            <a:ext cx="6734574" cy="1015663"/>
          </a:xfrm>
          <a:prstGeom prst="rect">
            <a:avLst/>
          </a:prstGeom>
        </p:spPr>
        <p:txBody>
          <a:bodyPr wrap="square">
            <a:spAutoFit/>
          </a:bodyPr>
          <a:lstStyle/>
          <a:p>
            <a:pPr algn="just"/>
            <a:r>
              <a:rPr lang="es-PE" sz="2000" dirty="0"/>
              <a:t>Mantener registros que servirán como evidencia de la operación de SMS y las actividades durante la evaluación o auditorías </a:t>
            </a:r>
          </a:p>
        </p:txBody>
      </p:sp>
      <p:sp>
        <p:nvSpPr>
          <p:cNvPr id="70" name="TextBox 69"/>
          <p:cNvSpPr txBox="1"/>
          <p:nvPr/>
        </p:nvSpPr>
        <p:spPr>
          <a:xfrm>
            <a:off x="676656" y="1774581"/>
            <a:ext cx="857035" cy="523220"/>
          </a:xfrm>
          <a:prstGeom prst="rect">
            <a:avLst/>
          </a:prstGeom>
          <a:noFill/>
        </p:spPr>
        <p:txBody>
          <a:bodyPr wrap="square" rtlCol="0">
            <a:spAutoFit/>
          </a:bodyPr>
          <a:lstStyle/>
          <a:p>
            <a:pPr algn="r"/>
            <a:r>
              <a:rPr lang="es-PE" sz="2800" dirty="0" smtClean="0">
                <a:solidFill>
                  <a:schemeClr val="accent1"/>
                </a:solidFill>
                <a:latin typeface="Bebas" pitchFamily="2" charset="0"/>
              </a:rPr>
              <a:t>01</a:t>
            </a:r>
            <a:endParaRPr lang="es-PE" sz="2800" dirty="0">
              <a:solidFill>
                <a:schemeClr val="accent1"/>
              </a:solidFill>
              <a:latin typeface="Bebas" pitchFamily="2" charset="0"/>
            </a:endParaRPr>
          </a:p>
        </p:txBody>
      </p:sp>
      <p:sp>
        <p:nvSpPr>
          <p:cNvPr id="71" name="TextBox 70"/>
          <p:cNvSpPr txBox="1"/>
          <p:nvPr/>
        </p:nvSpPr>
        <p:spPr>
          <a:xfrm>
            <a:off x="1648359" y="2882554"/>
            <a:ext cx="857035" cy="523220"/>
          </a:xfrm>
          <a:prstGeom prst="rect">
            <a:avLst/>
          </a:prstGeom>
          <a:noFill/>
        </p:spPr>
        <p:txBody>
          <a:bodyPr wrap="square" rtlCol="0">
            <a:spAutoFit/>
          </a:bodyPr>
          <a:lstStyle/>
          <a:p>
            <a:pPr algn="r"/>
            <a:r>
              <a:rPr lang="es-PE" sz="2800" dirty="0" smtClean="0">
                <a:solidFill>
                  <a:schemeClr val="accent2"/>
                </a:solidFill>
                <a:latin typeface="Bebas" pitchFamily="2" charset="0"/>
              </a:rPr>
              <a:t>02</a:t>
            </a:r>
            <a:endParaRPr lang="es-PE" sz="2800" dirty="0">
              <a:solidFill>
                <a:schemeClr val="accent2"/>
              </a:solidFill>
              <a:latin typeface="Bebas" pitchFamily="2" charset="0"/>
            </a:endParaRPr>
          </a:p>
        </p:txBody>
      </p:sp>
      <p:sp>
        <p:nvSpPr>
          <p:cNvPr id="72" name="TextBox 71"/>
          <p:cNvSpPr txBox="1"/>
          <p:nvPr/>
        </p:nvSpPr>
        <p:spPr>
          <a:xfrm>
            <a:off x="2444566" y="4038505"/>
            <a:ext cx="857035" cy="523220"/>
          </a:xfrm>
          <a:prstGeom prst="rect">
            <a:avLst/>
          </a:prstGeom>
          <a:noFill/>
        </p:spPr>
        <p:txBody>
          <a:bodyPr wrap="square" rtlCol="0">
            <a:spAutoFit/>
          </a:bodyPr>
          <a:lstStyle/>
          <a:p>
            <a:pPr algn="r"/>
            <a:r>
              <a:rPr lang="es-PE" sz="2800" dirty="0" smtClean="0">
                <a:solidFill>
                  <a:schemeClr val="accent3"/>
                </a:solidFill>
                <a:latin typeface="Bebas" pitchFamily="2" charset="0"/>
              </a:rPr>
              <a:t>03</a:t>
            </a:r>
            <a:endParaRPr lang="es-PE" sz="2800" dirty="0">
              <a:solidFill>
                <a:schemeClr val="accent3"/>
              </a:solidFill>
              <a:latin typeface="Bebas" pitchFamily="2" charset="0"/>
            </a:endParaRPr>
          </a:p>
        </p:txBody>
      </p:sp>
      <p:sp>
        <p:nvSpPr>
          <p:cNvPr id="73" name="TextBox 72"/>
          <p:cNvSpPr txBox="1"/>
          <p:nvPr/>
        </p:nvSpPr>
        <p:spPr>
          <a:xfrm>
            <a:off x="3196298" y="5258243"/>
            <a:ext cx="857035" cy="523220"/>
          </a:xfrm>
          <a:prstGeom prst="rect">
            <a:avLst/>
          </a:prstGeom>
          <a:noFill/>
        </p:spPr>
        <p:txBody>
          <a:bodyPr wrap="square" rtlCol="0">
            <a:spAutoFit/>
          </a:bodyPr>
          <a:lstStyle/>
          <a:p>
            <a:pPr algn="r"/>
            <a:r>
              <a:rPr lang="es-PE" sz="2800" dirty="0" smtClean="0">
                <a:solidFill>
                  <a:schemeClr val="accent4"/>
                </a:solidFill>
                <a:latin typeface="Bebas" pitchFamily="2" charset="0"/>
              </a:rPr>
              <a:t>04</a:t>
            </a:r>
            <a:endParaRPr lang="es-PE" sz="2800" dirty="0">
              <a:solidFill>
                <a:schemeClr val="accent4"/>
              </a:solidFill>
              <a:latin typeface="Bebas" pitchFamily="2" charset="0"/>
            </a:endParaRPr>
          </a:p>
        </p:txBody>
      </p:sp>
      <p:grpSp>
        <p:nvGrpSpPr>
          <p:cNvPr id="38" name="Group 37"/>
          <p:cNvGrpSpPr/>
          <p:nvPr/>
        </p:nvGrpSpPr>
        <p:grpSpPr>
          <a:xfrm>
            <a:off x="1740415" y="1826133"/>
            <a:ext cx="392113" cy="444500"/>
            <a:chOff x="5429250" y="366713"/>
            <a:chExt cx="392113" cy="333375"/>
          </a:xfrm>
          <a:solidFill>
            <a:schemeClr val="bg2"/>
          </a:solidFill>
        </p:grpSpPr>
        <p:sp>
          <p:nvSpPr>
            <p:cNvPr id="42" name="Freeform 218"/>
            <p:cNvSpPr>
              <a:spLocks/>
            </p:cNvSpPr>
            <p:nvPr/>
          </p:nvSpPr>
          <p:spPr bwMode="auto">
            <a:xfrm>
              <a:off x="5529263" y="366713"/>
              <a:ext cx="69850" cy="71438"/>
            </a:xfrm>
            <a:custGeom>
              <a:avLst/>
              <a:gdLst/>
              <a:ahLst/>
              <a:cxnLst>
                <a:cxn ang="0">
                  <a:pos x="22" y="0"/>
                </a:cxn>
                <a:cxn ang="0">
                  <a:pos x="26" y="1"/>
                </a:cxn>
                <a:cxn ang="0">
                  <a:pos x="29" y="1"/>
                </a:cxn>
                <a:cxn ang="0">
                  <a:pos x="32" y="2"/>
                </a:cxn>
                <a:cxn ang="0">
                  <a:pos x="34" y="4"/>
                </a:cxn>
                <a:cxn ang="0">
                  <a:pos x="37" y="6"/>
                </a:cxn>
                <a:cxn ang="0">
                  <a:pos x="39" y="8"/>
                </a:cxn>
                <a:cxn ang="0">
                  <a:pos x="41" y="10"/>
                </a:cxn>
                <a:cxn ang="0">
                  <a:pos x="42" y="13"/>
                </a:cxn>
                <a:cxn ang="0">
                  <a:pos x="43" y="16"/>
                </a:cxn>
                <a:cxn ang="0">
                  <a:pos x="44" y="19"/>
                </a:cxn>
                <a:cxn ang="0">
                  <a:pos x="44" y="22"/>
                </a:cxn>
                <a:cxn ang="0">
                  <a:pos x="44" y="26"/>
                </a:cxn>
                <a:cxn ang="0">
                  <a:pos x="43" y="29"/>
                </a:cxn>
                <a:cxn ang="0">
                  <a:pos x="42" y="32"/>
                </a:cxn>
                <a:cxn ang="0">
                  <a:pos x="41" y="35"/>
                </a:cxn>
                <a:cxn ang="0">
                  <a:pos x="39" y="37"/>
                </a:cxn>
                <a:cxn ang="0">
                  <a:pos x="37" y="39"/>
                </a:cxn>
                <a:cxn ang="0">
                  <a:pos x="34" y="41"/>
                </a:cxn>
                <a:cxn ang="0">
                  <a:pos x="32" y="43"/>
                </a:cxn>
                <a:cxn ang="0">
                  <a:pos x="29" y="44"/>
                </a:cxn>
                <a:cxn ang="0">
                  <a:pos x="26" y="44"/>
                </a:cxn>
                <a:cxn ang="0">
                  <a:pos x="22" y="45"/>
                </a:cxn>
                <a:cxn ang="0">
                  <a:pos x="19" y="44"/>
                </a:cxn>
                <a:cxn ang="0">
                  <a:pos x="16" y="44"/>
                </a:cxn>
                <a:cxn ang="0">
                  <a:pos x="13" y="43"/>
                </a:cxn>
                <a:cxn ang="0">
                  <a:pos x="10" y="41"/>
                </a:cxn>
                <a:cxn ang="0">
                  <a:pos x="8" y="39"/>
                </a:cxn>
                <a:cxn ang="0">
                  <a:pos x="6" y="37"/>
                </a:cxn>
                <a:cxn ang="0">
                  <a:pos x="4" y="35"/>
                </a:cxn>
                <a:cxn ang="0">
                  <a:pos x="2" y="32"/>
                </a:cxn>
                <a:cxn ang="0">
                  <a:pos x="1" y="29"/>
                </a:cxn>
                <a:cxn ang="0">
                  <a:pos x="1" y="26"/>
                </a:cxn>
                <a:cxn ang="0">
                  <a:pos x="0" y="22"/>
                </a:cxn>
                <a:cxn ang="0">
                  <a:pos x="1" y="19"/>
                </a:cxn>
                <a:cxn ang="0">
                  <a:pos x="1" y="16"/>
                </a:cxn>
                <a:cxn ang="0">
                  <a:pos x="2" y="13"/>
                </a:cxn>
                <a:cxn ang="0">
                  <a:pos x="4" y="10"/>
                </a:cxn>
                <a:cxn ang="0">
                  <a:pos x="6" y="8"/>
                </a:cxn>
                <a:cxn ang="0">
                  <a:pos x="8" y="6"/>
                </a:cxn>
                <a:cxn ang="0">
                  <a:pos x="10" y="4"/>
                </a:cxn>
                <a:cxn ang="0">
                  <a:pos x="13" y="2"/>
                </a:cxn>
                <a:cxn ang="0">
                  <a:pos x="16" y="1"/>
                </a:cxn>
                <a:cxn ang="0">
                  <a:pos x="19" y="1"/>
                </a:cxn>
                <a:cxn ang="0">
                  <a:pos x="22" y="0"/>
                </a:cxn>
              </a:cxnLst>
              <a:rect l="0" t="0" r="r" b="b"/>
              <a:pathLst>
                <a:path w="44" h="45">
                  <a:moveTo>
                    <a:pt x="22" y="0"/>
                  </a:moveTo>
                  <a:lnTo>
                    <a:pt x="26" y="1"/>
                  </a:lnTo>
                  <a:lnTo>
                    <a:pt x="29" y="1"/>
                  </a:lnTo>
                  <a:lnTo>
                    <a:pt x="32" y="2"/>
                  </a:lnTo>
                  <a:lnTo>
                    <a:pt x="34" y="4"/>
                  </a:lnTo>
                  <a:lnTo>
                    <a:pt x="37" y="6"/>
                  </a:lnTo>
                  <a:lnTo>
                    <a:pt x="39" y="8"/>
                  </a:lnTo>
                  <a:lnTo>
                    <a:pt x="41" y="10"/>
                  </a:lnTo>
                  <a:lnTo>
                    <a:pt x="42" y="13"/>
                  </a:lnTo>
                  <a:lnTo>
                    <a:pt x="43" y="16"/>
                  </a:lnTo>
                  <a:lnTo>
                    <a:pt x="44" y="19"/>
                  </a:lnTo>
                  <a:lnTo>
                    <a:pt x="44" y="22"/>
                  </a:lnTo>
                  <a:lnTo>
                    <a:pt x="44" y="26"/>
                  </a:lnTo>
                  <a:lnTo>
                    <a:pt x="43" y="29"/>
                  </a:lnTo>
                  <a:lnTo>
                    <a:pt x="42" y="32"/>
                  </a:lnTo>
                  <a:lnTo>
                    <a:pt x="41" y="35"/>
                  </a:lnTo>
                  <a:lnTo>
                    <a:pt x="39" y="37"/>
                  </a:lnTo>
                  <a:lnTo>
                    <a:pt x="37" y="39"/>
                  </a:lnTo>
                  <a:lnTo>
                    <a:pt x="34" y="41"/>
                  </a:lnTo>
                  <a:lnTo>
                    <a:pt x="32" y="43"/>
                  </a:lnTo>
                  <a:lnTo>
                    <a:pt x="29" y="44"/>
                  </a:lnTo>
                  <a:lnTo>
                    <a:pt x="26" y="44"/>
                  </a:lnTo>
                  <a:lnTo>
                    <a:pt x="22" y="45"/>
                  </a:lnTo>
                  <a:lnTo>
                    <a:pt x="19" y="44"/>
                  </a:lnTo>
                  <a:lnTo>
                    <a:pt x="16" y="44"/>
                  </a:lnTo>
                  <a:lnTo>
                    <a:pt x="13" y="43"/>
                  </a:lnTo>
                  <a:lnTo>
                    <a:pt x="10" y="41"/>
                  </a:lnTo>
                  <a:lnTo>
                    <a:pt x="8" y="39"/>
                  </a:lnTo>
                  <a:lnTo>
                    <a:pt x="6" y="37"/>
                  </a:lnTo>
                  <a:lnTo>
                    <a:pt x="4" y="35"/>
                  </a:lnTo>
                  <a:lnTo>
                    <a:pt x="2" y="32"/>
                  </a:lnTo>
                  <a:lnTo>
                    <a:pt x="1" y="29"/>
                  </a:lnTo>
                  <a:lnTo>
                    <a:pt x="1" y="26"/>
                  </a:lnTo>
                  <a:lnTo>
                    <a:pt x="0" y="22"/>
                  </a:lnTo>
                  <a:lnTo>
                    <a:pt x="1" y="19"/>
                  </a:lnTo>
                  <a:lnTo>
                    <a:pt x="1" y="16"/>
                  </a:lnTo>
                  <a:lnTo>
                    <a:pt x="2" y="13"/>
                  </a:lnTo>
                  <a:lnTo>
                    <a:pt x="4" y="10"/>
                  </a:lnTo>
                  <a:lnTo>
                    <a:pt x="6" y="8"/>
                  </a:lnTo>
                  <a:lnTo>
                    <a:pt x="8" y="6"/>
                  </a:lnTo>
                  <a:lnTo>
                    <a:pt x="10" y="4"/>
                  </a:lnTo>
                  <a:lnTo>
                    <a:pt x="13" y="2"/>
                  </a:lnTo>
                  <a:lnTo>
                    <a:pt x="16" y="1"/>
                  </a:lnTo>
                  <a:lnTo>
                    <a:pt x="19" y="1"/>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3" name="Freeform 219"/>
            <p:cNvSpPr>
              <a:spLocks/>
            </p:cNvSpPr>
            <p:nvPr/>
          </p:nvSpPr>
          <p:spPr bwMode="auto">
            <a:xfrm>
              <a:off x="5476875" y="433388"/>
              <a:ext cx="193675" cy="266700"/>
            </a:xfrm>
            <a:custGeom>
              <a:avLst/>
              <a:gdLst/>
              <a:ahLst/>
              <a:cxnLst>
                <a:cxn ang="0">
                  <a:pos x="43" y="2"/>
                </a:cxn>
                <a:cxn ang="0">
                  <a:pos x="51" y="9"/>
                </a:cxn>
                <a:cxn ang="0">
                  <a:pos x="55" y="19"/>
                </a:cxn>
                <a:cxn ang="0">
                  <a:pos x="60" y="26"/>
                </a:cxn>
                <a:cxn ang="0">
                  <a:pos x="70" y="29"/>
                </a:cxn>
                <a:cxn ang="0">
                  <a:pos x="81" y="26"/>
                </a:cxn>
                <a:cxn ang="0">
                  <a:pos x="92" y="20"/>
                </a:cxn>
                <a:cxn ang="0">
                  <a:pos x="87" y="11"/>
                </a:cxn>
                <a:cxn ang="0">
                  <a:pos x="90" y="8"/>
                </a:cxn>
                <a:cxn ang="0">
                  <a:pos x="98" y="16"/>
                </a:cxn>
                <a:cxn ang="0">
                  <a:pos x="105" y="16"/>
                </a:cxn>
                <a:cxn ang="0">
                  <a:pos x="111" y="20"/>
                </a:cxn>
                <a:cxn ang="0">
                  <a:pos x="113" y="23"/>
                </a:cxn>
                <a:cxn ang="0">
                  <a:pos x="114" y="29"/>
                </a:cxn>
                <a:cxn ang="0">
                  <a:pos x="122" y="46"/>
                </a:cxn>
                <a:cxn ang="0">
                  <a:pos x="122" y="51"/>
                </a:cxn>
                <a:cxn ang="0">
                  <a:pos x="117" y="53"/>
                </a:cxn>
                <a:cxn ang="0">
                  <a:pos x="106" y="41"/>
                </a:cxn>
                <a:cxn ang="0">
                  <a:pos x="99" y="45"/>
                </a:cxn>
                <a:cxn ang="0">
                  <a:pos x="90" y="50"/>
                </a:cxn>
                <a:cxn ang="0">
                  <a:pos x="84" y="52"/>
                </a:cxn>
                <a:cxn ang="0">
                  <a:pos x="65" y="54"/>
                </a:cxn>
                <a:cxn ang="0">
                  <a:pos x="50" y="50"/>
                </a:cxn>
                <a:cxn ang="0">
                  <a:pos x="47" y="52"/>
                </a:cxn>
                <a:cxn ang="0">
                  <a:pos x="46" y="61"/>
                </a:cxn>
                <a:cxn ang="0">
                  <a:pos x="45" y="74"/>
                </a:cxn>
                <a:cxn ang="0">
                  <a:pos x="59" y="77"/>
                </a:cxn>
                <a:cxn ang="0">
                  <a:pos x="66" y="78"/>
                </a:cxn>
                <a:cxn ang="0">
                  <a:pos x="73" y="83"/>
                </a:cxn>
                <a:cxn ang="0">
                  <a:pos x="79" y="90"/>
                </a:cxn>
                <a:cxn ang="0">
                  <a:pos x="81" y="102"/>
                </a:cxn>
                <a:cxn ang="0">
                  <a:pos x="81" y="113"/>
                </a:cxn>
                <a:cxn ang="0">
                  <a:pos x="81" y="129"/>
                </a:cxn>
                <a:cxn ang="0">
                  <a:pos x="81" y="146"/>
                </a:cxn>
                <a:cxn ang="0">
                  <a:pos x="81" y="160"/>
                </a:cxn>
                <a:cxn ang="0">
                  <a:pos x="79" y="166"/>
                </a:cxn>
                <a:cxn ang="0">
                  <a:pos x="73" y="168"/>
                </a:cxn>
                <a:cxn ang="0">
                  <a:pos x="60" y="166"/>
                </a:cxn>
                <a:cxn ang="0">
                  <a:pos x="57" y="160"/>
                </a:cxn>
                <a:cxn ang="0">
                  <a:pos x="57" y="146"/>
                </a:cxn>
                <a:cxn ang="0">
                  <a:pos x="57" y="129"/>
                </a:cxn>
                <a:cxn ang="0">
                  <a:pos x="57" y="112"/>
                </a:cxn>
                <a:cxn ang="0">
                  <a:pos x="57" y="102"/>
                </a:cxn>
                <a:cxn ang="0">
                  <a:pos x="57" y="101"/>
                </a:cxn>
                <a:cxn ang="0">
                  <a:pos x="47" y="101"/>
                </a:cxn>
                <a:cxn ang="0">
                  <a:pos x="34" y="101"/>
                </a:cxn>
                <a:cxn ang="0">
                  <a:pos x="21" y="101"/>
                </a:cxn>
                <a:cxn ang="0">
                  <a:pos x="13" y="101"/>
                </a:cxn>
                <a:cxn ang="0">
                  <a:pos x="6" y="99"/>
                </a:cxn>
                <a:cxn ang="0">
                  <a:pos x="2" y="95"/>
                </a:cxn>
                <a:cxn ang="0">
                  <a:pos x="1" y="89"/>
                </a:cxn>
                <a:cxn ang="0">
                  <a:pos x="0" y="86"/>
                </a:cxn>
                <a:cxn ang="0">
                  <a:pos x="1" y="75"/>
                </a:cxn>
                <a:cxn ang="0">
                  <a:pos x="3" y="55"/>
                </a:cxn>
                <a:cxn ang="0">
                  <a:pos x="6" y="35"/>
                </a:cxn>
                <a:cxn ang="0">
                  <a:pos x="11" y="18"/>
                </a:cxn>
                <a:cxn ang="0">
                  <a:pos x="18" y="7"/>
                </a:cxn>
                <a:cxn ang="0">
                  <a:pos x="29" y="1"/>
                </a:cxn>
              </a:cxnLst>
              <a:rect l="0" t="0" r="r" b="b"/>
              <a:pathLst>
                <a:path w="122" h="168">
                  <a:moveTo>
                    <a:pt x="34" y="0"/>
                  </a:moveTo>
                  <a:lnTo>
                    <a:pt x="37" y="0"/>
                  </a:lnTo>
                  <a:lnTo>
                    <a:pt x="40" y="1"/>
                  </a:lnTo>
                  <a:lnTo>
                    <a:pt x="43" y="2"/>
                  </a:lnTo>
                  <a:lnTo>
                    <a:pt x="45" y="3"/>
                  </a:lnTo>
                  <a:lnTo>
                    <a:pt x="48" y="5"/>
                  </a:lnTo>
                  <a:lnTo>
                    <a:pt x="50" y="7"/>
                  </a:lnTo>
                  <a:lnTo>
                    <a:pt x="51" y="9"/>
                  </a:lnTo>
                  <a:lnTo>
                    <a:pt x="53" y="11"/>
                  </a:lnTo>
                  <a:lnTo>
                    <a:pt x="54" y="14"/>
                  </a:lnTo>
                  <a:lnTo>
                    <a:pt x="55" y="16"/>
                  </a:lnTo>
                  <a:lnTo>
                    <a:pt x="55" y="19"/>
                  </a:lnTo>
                  <a:lnTo>
                    <a:pt x="55" y="21"/>
                  </a:lnTo>
                  <a:lnTo>
                    <a:pt x="57" y="23"/>
                  </a:lnTo>
                  <a:lnTo>
                    <a:pt x="58" y="25"/>
                  </a:lnTo>
                  <a:lnTo>
                    <a:pt x="60" y="26"/>
                  </a:lnTo>
                  <a:lnTo>
                    <a:pt x="62" y="27"/>
                  </a:lnTo>
                  <a:lnTo>
                    <a:pt x="64" y="28"/>
                  </a:lnTo>
                  <a:lnTo>
                    <a:pt x="67" y="29"/>
                  </a:lnTo>
                  <a:lnTo>
                    <a:pt x="70" y="29"/>
                  </a:lnTo>
                  <a:lnTo>
                    <a:pt x="73" y="29"/>
                  </a:lnTo>
                  <a:lnTo>
                    <a:pt x="75" y="28"/>
                  </a:lnTo>
                  <a:lnTo>
                    <a:pt x="78" y="27"/>
                  </a:lnTo>
                  <a:lnTo>
                    <a:pt x="81" y="26"/>
                  </a:lnTo>
                  <a:lnTo>
                    <a:pt x="84" y="25"/>
                  </a:lnTo>
                  <a:lnTo>
                    <a:pt x="87" y="23"/>
                  </a:lnTo>
                  <a:lnTo>
                    <a:pt x="89" y="22"/>
                  </a:lnTo>
                  <a:lnTo>
                    <a:pt x="92" y="20"/>
                  </a:lnTo>
                  <a:lnTo>
                    <a:pt x="87" y="15"/>
                  </a:lnTo>
                  <a:lnTo>
                    <a:pt x="87" y="13"/>
                  </a:lnTo>
                  <a:lnTo>
                    <a:pt x="87" y="12"/>
                  </a:lnTo>
                  <a:lnTo>
                    <a:pt x="87" y="11"/>
                  </a:lnTo>
                  <a:lnTo>
                    <a:pt x="87" y="10"/>
                  </a:lnTo>
                  <a:lnTo>
                    <a:pt x="88" y="9"/>
                  </a:lnTo>
                  <a:lnTo>
                    <a:pt x="89" y="8"/>
                  </a:lnTo>
                  <a:lnTo>
                    <a:pt x="90" y="8"/>
                  </a:lnTo>
                  <a:lnTo>
                    <a:pt x="92" y="8"/>
                  </a:lnTo>
                  <a:lnTo>
                    <a:pt x="93" y="9"/>
                  </a:lnTo>
                  <a:lnTo>
                    <a:pt x="94" y="10"/>
                  </a:lnTo>
                  <a:lnTo>
                    <a:pt x="98" y="16"/>
                  </a:lnTo>
                  <a:lnTo>
                    <a:pt x="100" y="16"/>
                  </a:lnTo>
                  <a:lnTo>
                    <a:pt x="102" y="15"/>
                  </a:lnTo>
                  <a:lnTo>
                    <a:pt x="104" y="15"/>
                  </a:lnTo>
                  <a:lnTo>
                    <a:pt x="105" y="16"/>
                  </a:lnTo>
                  <a:lnTo>
                    <a:pt x="107" y="16"/>
                  </a:lnTo>
                  <a:lnTo>
                    <a:pt x="108" y="17"/>
                  </a:lnTo>
                  <a:lnTo>
                    <a:pt x="110" y="18"/>
                  </a:lnTo>
                  <a:lnTo>
                    <a:pt x="111" y="20"/>
                  </a:lnTo>
                  <a:lnTo>
                    <a:pt x="112" y="22"/>
                  </a:lnTo>
                  <a:lnTo>
                    <a:pt x="112" y="22"/>
                  </a:lnTo>
                  <a:lnTo>
                    <a:pt x="112" y="22"/>
                  </a:lnTo>
                  <a:lnTo>
                    <a:pt x="113" y="23"/>
                  </a:lnTo>
                  <a:lnTo>
                    <a:pt x="113" y="24"/>
                  </a:lnTo>
                  <a:lnTo>
                    <a:pt x="114" y="26"/>
                  </a:lnTo>
                  <a:lnTo>
                    <a:pt x="114" y="27"/>
                  </a:lnTo>
                  <a:lnTo>
                    <a:pt x="114" y="29"/>
                  </a:lnTo>
                  <a:lnTo>
                    <a:pt x="114" y="31"/>
                  </a:lnTo>
                  <a:lnTo>
                    <a:pt x="113" y="33"/>
                  </a:lnTo>
                  <a:lnTo>
                    <a:pt x="113" y="35"/>
                  </a:lnTo>
                  <a:lnTo>
                    <a:pt x="122" y="46"/>
                  </a:lnTo>
                  <a:lnTo>
                    <a:pt x="122" y="48"/>
                  </a:lnTo>
                  <a:lnTo>
                    <a:pt x="122" y="49"/>
                  </a:lnTo>
                  <a:lnTo>
                    <a:pt x="122" y="50"/>
                  </a:lnTo>
                  <a:lnTo>
                    <a:pt x="122" y="51"/>
                  </a:lnTo>
                  <a:lnTo>
                    <a:pt x="121" y="52"/>
                  </a:lnTo>
                  <a:lnTo>
                    <a:pt x="120" y="53"/>
                  </a:lnTo>
                  <a:lnTo>
                    <a:pt x="119" y="53"/>
                  </a:lnTo>
                  <a:lnTo>
                    <a:pt x="117" y="53"/>
                  </a:lnTo>
                  <a:lnTo>
                    <a:pt x="116" y="52"/>
                  </a:lnTo>
                  <a:lnTo>
                    <a:pt x="116" y="51"/>
                  </a:lnTo>
                  <a:lnTo>
                    <a:pt x="107" y="40"/>
                  </a:lnTo>
                  <a:lnTo>
                    <a:pt x="106" y="41"/>
                  </a:lnTo>
                  <a:lnTo>
                    <a:pt x="104" y="42"/>
                  </a:lnTo>
                  <a:lnTo>
                    <a:pt x="103" y="43"/>
                  </a:lnTo>
                  <a:lnTo>
                    <a:pt x="101" y="44"/>
                  </a:lnTo>
                  <a:lnTo>
                    <a:pt x="99" y="45"/>
                  </a:lnTo>
                  <a:lnTo>
                    <a:pt x="97" y="46"/>
                  </a:lnTo>
                  <a:lnTo>
                    <a:pt x="94" y="47"/>
                  </a:lnTo>
                  <a:lnTo>
                    <a:pt x="92" y="49"/>
                  </a:lnTo>
                  <a:lnTo>
                    <a:pt x="90" y="50"/>
                  </a:lnTo>
                  <a:lnTo>
                    <a:pt x="88" y="50"/>
                  </a:lnTo>
                  <a:lnTo>
                    <a:pt x="86" y="51"/>
                  </a:lnTo>
                  <a:lnTo>
                    <a:pt x="85" y="52"/>
                  </a:lnTo>
                  <a:lnTo>
                    <a:pt x="84" y="52"/>
                  </a:lnTo>
                  <a:lnTo>
                    <a:pt x="79" y="54"/>
                  </a:lnTo>
                  <a:lnTo>
                    <a:pt x="74" y="54"/>
                  </a:lnTo>
                  <a:lnTo>
                    <a:pt x="70" y="55"/>
                  </a:lnTo>
                  <a:lnTo>
                    <a:pt x="65" y="54"/>
                  </a:lnTo>
                  <a:lnTo>
                    <a:pt x="61" y="54"/>
                  </a:lnTo>
                  <a:lnTo>
                    <a:pt x="56" y="53"/>
                  </a:lnTo>
                  <a:lnTo>
                    <a:pt x="53" y="51"/>
                  </a:lnTo>
                  <a:lnTo>
                    <a:pt x="50" y="50"/>
                  </a:lnTo>
                  <a:lnTo>
                    <a:pt x="47" y="48"/>
                  </a:lnTo>
                  <a:lnTo>
                    <a:pt x="47" y="49"/>
                  </a:lnTo>
                  <a:lnTo>
                    <a:pt x="47" y="50"/>
                  </a:lnTo>
                  <a:lnTo>
                    <a:pt x="47" y="52"/>
                  </a:lnTo>
                  <a:lnTo>
                    <a:pt x="46" y="54"/>
                  </a:lnTo>
                  <a:lnTo>
                    <a:pt x="46" y="56"/>
                  </a:lnTo>
                  <a:lnTo>
                    <a:pt x="46" y="59"/>
                  </a:lnTo>
                  <a:lnTo>
                    <a:pt x="46" y="61"/>
                  </a:lnTo>
                  <a:lnTo>
                    <a:pt x="45" y="64"/>
                  </a:lnTo>
                  <a:lnTo>
                    <a:pt x="45" y="67"/>
                  </a:lnTo>
                  <a:lnTo>
                    <a:pt x="45" y="70"/>
                  </a:lnTo>
                  <a:lnTo>
                    <a:pt x="45" y="74"/>
                  </a:lnTo>
                  <a:lnTo>
                    <a:pt x="44" y="77"/>
                  </a:lnTo>
                  <a:lnTo>
                    <a:pt x="49" y="77"/>
                  </a:lnTo>
                  <a:lnTo>
                    <a:pt x="54" y="77"/>
                  </a:lnTo>
                  <a:lnTo>
                    <a:pt x="59" y="77"/>
                  </a:lnTo>
                  <a:lnTo>
                    <a:pt x="61" y="77"/>
                  </a:lnTo>
                  <a:lnTo>
                    <a:pt x="62" y="77"/>
                  </a:lnTo>
                  <a:lnTo>
                    <a:pt x="64" y="77"/>
                  </a:lnTo>
                  <a:lnTo>
                    <a:pt x="66" y="78"/>
                  </a:lnTo>
                  <a:lnTo>
                    <a:pt x="68" y="79"/>
                  </a:lnTo>
                  <a:lnTo>
                    <a:pt x="70" y="80"/>
                  </a:lnTo>
                  <a:lnTo>
                    <a:pt x="71" y="81"/>
                  </a:lnTo>
                  <a:lnTo>
                    <a:pt x="73" y="83"/>
                  </a:lnTo>
                  <a:lnTo>
                    <a:pt x="75" y="84"/>
                  </a:lnTo>
                  <a:lnTo>
                    <a:pt x="76" y="86"/>
                  </a:lnTo>
                  <a:lnTo>
                    <a:pt x="78" y="88"/>
                  </a:lnTo>
                  <a:lnTo>
                    <a:pt x="79" y="90"/>
                  </a:lnTo>
                  <a:lnTo>
                    <a:pt x="80" y="93"/>
                  </a:lnTo>
                  <a:lnTo>
                    <a:pt x="81" y="96"/>
                  </a:lnTo>
                  <a:lnTo>
                    <a:pt x="81" y="99"/>
                  </a:lnTo>
                  <a:lnTo>
                    <a:pt x="81" y="102"/>
                  </a:lnTo>
                  <a:lnTo>
                    <a:pt x="81" y="104"/>
                  </a:lnTo>
                  <a:lnTo>
                    <a:pt x="81" y="106"/>
                  </a:lnTo>
                  <a:lnTo>
                    <a:pt x="81" y="109"/>
                  </a:lnTo>
                  <a:lnTo>
                    <a:pt x="81" y="113"/>
                  </a:lnTo>
                  <a:lnTo>
                    <a:pt x="81" y="116"/>
                  </a:lnTo>
                  <a:lnTo>
                    <a:pt x="81" y="120"/>
                  </a:lnTo>
                  <a:lnTo>
                    <a:pt x="81" y="124"/>
                  </a:lnTo>
                  <a:lnTo>
                    <a:pt x="81" y="129"/>
                  </a:lnTo>
                  <a:lnTo>
                    <a:pt x="81" y="133"/>
                  </a:lnTo>
                  <a:lnTo>
                    <a:pt x="81" y="137"/>
                  </a:lnTo>
                  <a:lnTo>
                    <a:pt x="81" y="142"/>
                  </a:lnTo>
                  <a:lnTo>
                    <a:pt x="81" y="146"/>
                  </a:lnTo>
                  <a:lnTo>
                    <a:pt x="81" y="150"/>
                  </a:lnTo>
                  <a:lnTo>
                    <a:pt x="81" y="153"/>
                  </a:lnTo>
                  <a:lnTo>
                    <a:pt x="81" y="157"/>
                  </a:lnTo>
                  <a:lnTo>
                    <a:pt x="81" y="160"/>
                  </a:lnTo>
                  <a:lnTo>
                    <a:pt x="81" y="162"/>
                  </a:lnTo>
                  <a:lnTo>
                    <a:pt x="81" y="163"/>
                  </a:lnTo>
                  <a:lnTo>
                    <a:pt x="80" y="165"/>
                  </a:lnTo>
                  <a:lnTo>
                    <a:pt x="79" y="166"/>
                  </a:lnTo>
                  <a:lnTo>
                    <a:pt x="78" y="167"/>
                  </a:lnTo>
                  <a:lnTo>
                    <a:pt x="76" y="167"/>
                  </a:lnTo>
                  <a:lnTo>
                    <a:pt x="75" y="168"/>
                  </a:lnTo>
                  <a:lnTo>
                    <a:pt x="73" y="168"/>
                  </a:lnTo>
                  <a:lnTo>
                    <a:pt x="65" y="168"/>
                  </a:lnTo>
                  <a:lnTo>
                    <a:pt x="64" y="168"/>
                  </a:lnTo>
                  <a:lnTo>
                    <a:pt x="62" y="167"/>
                  </a:lnTo>
                  <a:lnTo>
                    <a:pt x="60" y="166"/>
                  </a:lnTo>
                  <a:lnTo>
                    <a:pt x="59" y="165"/>
                  </a:lnTo>
                  <a:lnTo>
                    <a:pt x="58" y="164"/>
                  </a:lnTo>
                  <a:lnTo>
                    <a:pt x="58" y="162"/>
                  </a:lnTo>
                  <a:lnTo>
                    <a:pt x="57" y="160"/>
                  </a:lnTo>
                  <a:lnTo>
                    <a:pt x="57" y="157"/>
                  </a:lnTo>
                  <a:lnTo>
                    <a:pt x="57" y="153"/>
                  </a:lnTo>
                  <a:lnTo>
                    <a:pt x="57" y="150"/>
                  </a:lnTo>
                  <a:lnTo>
                    <a:pt x="57" y="146"/>
                  </a:lnTo>
                  <a:lnTo>
                    <a:pt x="57" y="141"/>
                  </a:lnTo>
                  <a:lnTo>
                    <a:pt x="57" y="137"/>
                  </a:lnTo>
                  <a:lnTo>
                    <a:pt x="57" y="133"/>
                  </a:lnTo>
                  <a:lnTo>
                    <a:pt x="57" y="129"/>
                  </a:lnTo>
                  <a:lnTo>
                    <a:pt x="57" y="124"/>
                  </a:lnTo>
                  <a:lnTo>
                    <a:pt x="57" y="120"/>
                  </a:lnTo>
                  <a:lnTo>
                    <a:pt x="57" y="116"/>
                  </a:lnTo>
                  <a:lnTo>
                    <a:pt x="57" y="112"/>
                  </a:lnTo>
                  <a:lnTo>
                    <a:pt x="57" y="109"/>
                  </a:lnTo>
                  <a:lnTo>
                    <a:pt x="57" y="106"/>
                  </a:lnTo>
                  <a:lnTo>
                    <a:pt x="57" y="104"/>
                  </a:lnTo>
                  <a:lnTo>
                    <a:pt x="57" y="102"/>
                  </a:lnTo>
                  <a:lnTo>
                    <a:pt x="57" y="101"/>
                  </a:lnTo>
                  <a:lnTo>
                    <a:pt x="57" y="101"/>
                  </a:lnTo>
                  <a:lnTo>
                    <a:pt x="57" y="101"/>
                  </a:lnTo>
                  <a:lnTo>
                    <a:pt x="57" y="101"/>
                  </a:lnTo>
                  <a:lnTo>
                    <a:pt x="55" y="101"/>
                  </a:lnTo>
                  <a:lnTo>
                    <a:pt x="53" y="101"/>
                  </a:lnTo>
                  <a:lnTo>
                    <a:pt x="50" y="101"/>
                  </a:lnTo>
                  <a:lnTo>
                    <a:pt x="47" y="101"/>
                  </a:lnTo>
                  <a:lnTo>
                    <a:pt x="44" y="101"/>
                  </a:lnTo>
                  <a:lnTo>
                    <a:pt x="41" y="101"/>
                  </a:lnTo>
                  <a:lnTo>
                    <a:pt x="37" y="101"/>
                  </a:lnTo>
                  <a:lnTo>
                    <a:pt x="34" y="101"/>
                  </a:lnTo>
                  <a:lnTo>
                    <a:pt x="30" y="101"/>
                  </a:lnTo>
                  <a:lnTo>
                    <a:pt x="27" y="101"/>
                  </a:lnTo>
                  <a:lnTo>
                    <a:pt x="24" y="101"/>
                  </a:lnTo>
                  <a:lnTo>
                    <a:pt x="21" y="101"/>
                  </a:lnTo>
                  <a:lnTo>
                    <a:pt x="18" y="101"/>
                  </a:lnTo>
                  <a:lnTo>
                    <a:pt x="16" y="101"/>
                  </a:lnTo>
                  <a:lnTo>
                    <a:pt x="14" y="101"/>
                  </a:lnTo>
                  <a:lnTo>
                    <a:pt x="13" y="101"/>
                  </a:lnTo>
                  <a:lnTo>
                    <a:pt x="12" y="101"/>
                  </a:lnTo>
                  <a:lnTo>
                    <a:pt x="10" y="100"/>
                  </a:lnTo>
                  <a:lnTo>
                    <a:pt x="8" y="100"/>
                  </a:lnTo>
                  <a:lnTo>
                    <a:pt x="6" y="99"/>
                  </a:lnTo>
                  <a:lnTo>
                    <a:pt x="5" y="98"/>
                  </a:lnTo>
                  <a:lnTo>
                    <a:pt x="4" y="97"/>
                  </a:lnTo>
                  <a:lnTo>
                    <a:pt x="3" y="96"/>
                  </a:lnTo>
                  <a:lnTo>
                    <a:pt x="2" y="95"/>
                  </a:lnTo>
                  <a:lnTo>
                    <a:pt x="2" y="93"/>
                  </a:lnTo>
                  <a:lnTo>
                    <a:pt x="1" y="92"/>
                  </a:lnTo>
                  <a:lnTo>
                    <a:pt x="1" y="91"/>
                  </a:lnTo>
                  <a:lnTo>
                    <a:pt x="1" y="89"/>
                  </a:lnTo>
                  <a:lnTo>
                    <a:pt x="0" y="88"/>
                  </a:lnTo>
                  <a:lnTo>
                    <a:pt x="0" y="87"/>
                  </a:lnTo>
                  <a:lnTo>
                    <a:pt x="0" y="86"/>
                  </a:lnTo>
                  <a:lnTo>
                    <a:pt x="0" y="86"/>
                  </a:lnTo>
                  <a:lnTo>
                    <a:pt x="0" y="85"/>
                  </a:lnTo>
                  <a:lnTo>
                    <a:pt x="0" y="85"/>
                  </a:lnTo>
                  <a:lnTo>
                    <a:pt x="0" y="80"/>
                  </a:lnTo>
                  <a:lnTo>
                    <a:pt x="1" y="75"/>
                  </a:lnTo>
                  <a:lnTo>
                    <a:pt x="1" y="70"/>
                  </a:lnTo>
                  <a:lnTo>
                    <a:pt x="1" y="65"/>
                  </a:lnTo>
                  <a:lnTo>
                    <a:pt x="2" y="60"/>
                  </a:lnTo>
                  <a:lnTo>
                    <a:pt x="3" y="55"/>
                  </a:lnTo>
                  <a:lnTo>
                    <a:pt x="3" y="49"/>
                  </a:lnTo>
                  <a:lnTo>
                    <a:pt x="4" y="44"/>
                  </a:lnTo>
                  <a:lnTo>
                    <a:pt x="5" y="40"/>
                  </a:lnTo>
                  <a:lnTo>
                    <a:pt x="6" y="35"/>
                  </a:lnTo>
                  <a:lnTo>
                    <a:pt x="7" y="30"/>
                  </a:lnTo>
                  <a:lnTo>
                    <a:pt x="9" y="26"/>
                  </a:lnTo>
                  <a:lnTo>
                    <a:pt x="10" y="22"/>
                  </a:lnTo>
                  <a:lnTo>
                    <a:pt x="11" y="18"/>
                  </a:lnTo>
                  <a:lnTo>
                    <a:pt x="13" y="15"/>
                  </a:lnTo>
                  <a:lnTo>
                    <a:pt x="15" y="12"/>
                  </a:lnTo>
                  <a:lnTo>
                    <a:pt x="16" y="10"/>
                  </a:lnTo>
                  <a:lnTo>
                    <a:pt x="18" y="7"/>
                  </a:lnTo>
                  <a:lnTo>
                    <a:pt x="21" y="5"/>
                  </a:lnTo>
                  <a:lnTo>
                    <a:pt x="23" y="4"/>
                  </a:lnTo>
                  <a:lnTo>
                    <a:pt x="26" y="2"/>
                  </a:lnTo>
                  <a:lnTo>
                    <a:pt x="29" y="1"/>
                  </a:lnTo>
                  <a:lnTo>
                    <a:pt x="31"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220"/>
            <p:cNvSpPr>
              <a:spLocks/>
            </p:cNvSpPr>
            <p:nvPr/>
          </p:nvSpPr>
          <p:spPr bwMode="auto">
            <a:xfrm>
              <a:off x="5429250" y="414338"/>
              <a:ext cx="125413" cy="285750"/>
            </a:xfrm>
            <a:custGeom>
              <a:avLst/>
              <a:gdLst/>
              <a:ahLst/>
              <a:cxnLst>
                <a:cxn ang="0">
                  <a:pos x="14" y="0"/>
                </a:cxn>
                <a:cxn ang="0">
                  <a:pos x="18" y="2"/>
                </a:cxn>
                <a:cxn ang="0">
                  <a:pos x="21" y="4"/>
                </a:cxn>
                <a:cxn ang="0">
                  <a:pos x="23" y="8"/>
                </a:cxn>
                <a:cxn ang="0">
                  <a:pos x="24" y="12"/>
                </a:cxn>
                <a:cxn ang="0">
                  <a:pos x="79" y="120"/>
                </a:cxn>
                <a:cxn ang="0">
                  <a:pos x="72" y="144"/>
                </a:cxn>
                <a:cxn ang="0">
                  <a:pos x="71" y="174"/>
                </a:cxn>
                <a:cxn ang="0">
                  <a:pos x="70" y="177"/>
                </a:cxn>
                <a:cxn ang="0">
                  <a:pos x="67" y="179"/>
                </a:cxn>
                <a:cxn ang="0">
                  <a:pos x="64" y="180"/>
                </a:cxn>
                <a:cxn ang="0">
                  <a:pos x="60" y="179"/>
                </a:cxn>
                <a:cxn ang="0">
                  <a:pos x="58" y="177"/>
                </a:cxn>
                <a:cxn ang="0">
                  <a:pos x="56" y="174"/>
                </a:cxn>
                <a:cxn ang="0">
                  <a:pos x="56" y="144"/>
                </a:cxn>
                <a:cxn ang="0">
                  <a:pos x="31" y="172"/>
                </a:cxn>
                <a:cxn ang="0">
                  <a:pos x="30" y="176"/>
                </a:cxn>
                <a:cxn ang="0">
                  <a:pos x="28" y="178"/>
                </a:cxn>
                <a:cxn ang="0">
                  <a:pos x="25" y="180"/>
                </a:cxn>
                <a:cxn ang="0">
                  <a:pos x="21" y="180"/>
                </a:cxn>
                <a:cxn ang="0">
                  <a:pos x="18" y="178"/>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79" h="180">
                  <a:moveTo>
                    <a:pt x="12" y="0"/>
                  </a:moveTo>
                  <a:lnTo>
                    <a:pt x="14" y="0"/>
                  </a:lnTo>
                  <a:lnTo>
                    <a:pt x="16" y="1"/>
                  </a:lnTo>
                  <a:lnTo>
                    <a:pt x="18" y="2"/>
                  </a:lnTo>
                  <a:lnTo>
                    <a:pt x="20" y="3"/>
                  </a:lnTo>
                  <a:lnTo>
                    <a:pt x="21" y="4"/>
                  </a:lnTo>
                  <a:lnTo>
                    <a:pt x="22" y="6"/>
                  </a:lnTo>
                  <a:lnTo>
                    <a:pt x="23" y="8"/>
                  </a:lnTo>
                  <a:lnTo>
                    <a:pt x="24" y="10"/>
                  </a:lnTo>
                  <a:lnTo>
                    <a:pt x="24" y="12"/>
                  </a:lnTo>
                  <a:lnTo>
                    <a:pt x="24" y="120"/>
                  </a:lnTo>
                  <a:lnTo>
                    <a:pt x="79" y="120"/>
                  </a:lnTo>
                  <a:lnTo>
                    <a:pt x="79" y="144"/>
                  </a:lnTo>
                  <a:lnTo>
                    <a:pt x="72" y="144"/>
                  </a:lnTo>
                  <a:lnTo>
                    <a:pt x="72" y="172"/>
                  </a:lnTo>
                  <a:lnTo>
                    <a:pt x="71" y="174"/>
                  </a:lnTo>
                  <a:lnTo>
                    <a:pt x="71" y="176"/>
                  </a:lnTo>
                  <a:lnTo>
                    <a:pt x="70" y="177"/>
                  </a:lnTo>
                  <a:lnTo>
                    <a:pt x="69" y="178"/>
                  </a:lnTo>
                  <a:lnTo>
                    <a:pt x="67" y="179"/>
                  </a:lnTo>
                  <a:lnTo>
                    <a:pt x="66" y="180"/>
                  </a:lnTo>
                  <a:lnTo>
                    <a:pt x="64" y="180"/>
                  </a:lnTo>
                  <a:lnTo>
                    <a:pt x="62" y="180"/>
                  </a:lnTo>
                  <a:lnTo>
                    <a:pt x="60" y="179"/>
                  </a:lnTo>
                  <a:lnTo>
                    <a:pt x="59" y="178"/>
                  </a:lnTo>
                  <a:lnTo>
                    <a:pt x="58" y="177"/>
                  </a:lnTo>
                  <a:lnTo>
                    <a:pt x="57" y="176"/>
                  </a:lnTo>
                  <a:lnTo>
                    <a:pt x="56" y="174"/>
                  </a:lnTo>
                  <a:lnTo>
                    <a:pt x="56" y="172"/>
                  </a:lnTo>
                  <a:lnTo>
                    <a:pt x="56" y="144"/>
                  </a:lnTo>
                  <a:lnTo>
                    <a:pt x="31" y="144"/>
                  </a:lnTo>
                  <a:lnTo>
                    <a:pt x="31" y="172"/>
                  </a:lnTo>
                  <a:lnTo>
                    <a:pt x="30" y="174"/>
                  </a:lnTo>
                  <a:lnTo>
                    <a:pt x="30" y="176"/>
                  </a:lnTo>
                  <a:lnTo>
                    <a:pt x="29" y="177"/>
                  </a:lnTo>
                  <a:lnTo>
                    <a:pt x="28" y="178"/>
                  </a:lnTo>
                  <a:lnTo>
                    <a:pt x="26" y="179"/>
                  </a:lnTo>
                  <a:lnTo>
                    <a:pt x="25" y="180"/>
                  </a:lnTo>
                  <a:lnTo>
                    <a:pt x="23" y="180"/>
                  </a:lnTo>
                  <a:lnTo>
                    <a:pt x="21" y="180"/>
                  </a:lnTo>
                  <a:lnTo>
                    <a:pt x="19" y="179"/>
                  </a:lnTo>
                  <a:lnTo>
                    <a:pt x="18" y="178"/>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8"/>
                  </a:lnTo>
                  <a:lnTo>
                    <a:pt x="1" y="137"/>
                  </a:lnTo>
                  <a:lnTo>
                    <a:pt x="0" y="134"/>
                  </a:lnTo>
                  <a:lnTo>
                    <a:pt x="0" y="132"/>
                  </a:lnTo>
                  <a:lnTo>
                    <a:pt x="0" y="12"/>
                  </a:lnTo>
                  <a:lnTo>
                    <a:pt x="0" y="10"/>
                  </a:lnTo>
                  <a:lnTo>
                    <a:pt x="1" y="8"/>
                  </a:lnTo>
                  <a:lnTo>
                    <a:pt x="2" y="6"/>
                  </a:lnTo>
                  <a:lnTo>
                    <a:pt x="3" y="4"/>
                  </a:lnTo>
                  <a:lnTo>
                    <a:pt x="4" y="3"/>
                  </a:lnTo>
                  <a:lnTo>
                    <a:pt x="6" y="2"/>
                  </a:lnTo>
                  <a:lnTo>
                    <a:pt x="8" y="1"/>
                  </a:lnTo>
                  <a:lnTo>
                    <a:pt x="10" y="0"/>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5" name="Freeform 221"/>
            <p:cNvSpPr>
              <a:spLocks/>
            </p:cNvSpPr>
            <p:nvPr/>
          </p:nvSpPr>
          <p:spPr bwMode="auto">
            <a:xfrm>
              <a:off x="5618163" y="392113"/>
              <a:ext cx="203200" cy="307975"/>
            </a:xfrm>
            <a:custGeom>
              <a:avLst/>
              <a:gdLst/>
              <a:ahLst/>
              <a:cxnLst>
                <a:cxn ang="0">
                  <a:pos x="72" y="0"/>
                </a:cxn>
                <a:cxn ang="0">
                  <a:pos x="115" y="24"/>
                </a:cxn>
                <a:cxn ang="0">
                  <a:pos x="104" y="77"/>
                </a:cxn>
                <a:cxn ang="0">
                  <a:pos x="107" y="86"/>
                </a:cxn>
                <a:cxn ang="0">
                  <a:pos x="112" y="91"/>
                </a:cxn>
                <a:cxn ang="0">
                  <a:pos x="116" y="96"/>
                </a:cxn>
                <a:cxn ang="0">
                  <a:pos x="119" y="102"/>
                </a:cxn>
                <a:cxn ang="0">
                  <a:pos x="122" y="106"/>
                </a:cxn>
                <a:cxn ang="0">
                  <a:pos x="125" y="108"/>
                </a:cxn>
                <a:cxn ang="0">
                  <a:pos x="127" y="111"/>
                </a:cxn>
                <a:cxn ang="0">
                  <a:pos x="128" y="114"/>
                </a:cxn>
                <a:cxn ang="0">
                  <a:pos x="127" y="118"/>
                </a:cxn>
                <a:cxn ang="0">
                  <a:pos x="125" y="121"/>
                </a:cxn>
                <a:cxn ang="0">
                  <a:pos x="121" y="122"/>
                </a:cxn>
                <a:cxn ang="0">
                  <a:pos x="112" y="122"/>
                </a:cxn>
                <a:cxn ang="0">
                  <a:pos x="24" y="194"/>
                </a:cxn>
                <a:cxn ang="0">
                  <a:pos x="8" y="122"/>
                </a:cxn>
                <a:cxn ang="0">
                  <a:pos x="5" y="122"/>
                </a:cxn>
                <a:cxn ang="0">
                  <a:pos x="2" y="119"/>
                </a:cxn>
                <a:cxn ang="0">
                  <a:pos x="1" y="116"/>
                </a:cxn>
                <a:cxn ang="0">
                  <a:pos x="1" y="112"/>
                </a:cxn>
                <a:cxn ang="0">
                  <a:pos x="2" y="109"/>
                </a:cxn>
                <a:cxn ang="0">
                  <a:pos x="5" y="107"/>
                </a:cxn>
                <a:cxn ang="0">
                  <a:pos x="8" y="106"/>
                </a:cxn>
                <a:cxn ang="0">
                  <a:pos x="18" y="105"/>
                </a:cxn>
                <a:cxn ang="0">
                  <a:pos x="12" y="102"/>
                </a:cxn>
                <a:cxn ang="0">
                  <a:pos x="8" y="97"/>
                </a:cxn>
                <a:cxn ang="0">
                  <a:pos x="5" y="92"/>
                </a:cxn>
                <a:cxn ang="0">
                  <a:pos x="3" y="86"/>
                </a:cxn>
                <a:cxn ang="0">
                  <a:pos x="3" y="82"/>
                </a:cxn>
                <a:cxn ang="0">
                  <a:pos x="3" y="82"/>
                </a:cxn>
                <a:cxn ang="0">
                  <a:pos x="3" y="82"/>
                </a:cxn>
                <a:cxn ang="0">
                  <a:pos x="52" y="82"/>
                </a:cxn>
                <a:cxn ang="0">
                  <a:pos x="52" y="82"/>
                </a:cxn>
                <a:cxn ang="0">
                  <a:pos x="52" y="83"/>
                </a:cxn>
                <a:cxn ang="0">
                  <a:pos x="51" y="89"/>
                </a:cxn>
                <a:cxn ang="0">
                  <a:pos x="48" y="95"/>
                </a:cxn>
                <a:cxn ang="0">
                  <a:pos x="45" y="100"/>
                </a:cxn>
                <a:cxn ang="0">
                  <a:pos x="40" y="104"/>
                </a:cxn>
                <a:cxn ang="0">
                  <a:pos x="34" y="106"/>
                </a:cxn>
                <a:cxn ang="0">
                  <a:pos x="60" y="103"/>
                </a:cxn>
                <a:cxn ang="0">
                  <a:pos x="62" y="96"/>
                </a:cxn>
                <a:cxn ang="0">
                  <a:pos x="66" y="91"/>
                </a:cxn>
                <a:cxn ang="0">
                  <a:pos x="71" y="87"/>
                </a:cxn>
                <a:cxn ang="0">
                  <a:pos x="77" y="83"/>
                </a:cxn>
                <a:cxn ang="0">
                  <a:pos x="80" y="77"/>
                </a:cxn>
                <a:cxn ang="0">
                  <a:pos x="72" y="81"/>
                </a:cxn>
                <a:cxn ang="0">
                  <a:pos x="56" y="0"/>
                </a:cxn>
              </a:cxnLst>
              <a:rect l="0" t="0" r="r" b="b"/>
              <a:pathLst>
                <a:path w="128" h="194">
                  <a:moveTo>
                    <a:pt x="56" y="0"/>
                  </a:moveTo>
                  <a:lnTo>
                    <a:pt x="72" y="0"/>
                  </a:lnTo>
                  <a:lnTo>
                    <a:pt x="72" y="8"/>
                  </a:lnTo>
                  <a:lnTo>
                    <a:pt x="115" y="24"/>
                  </a:lnTo>
                  <a:lnTo>
                    <a:pt x="115" y="77"/>
                  </a:lnTo>
                  <a:lnTo>
                    <a:pt x="104" y="77"/>
                  </a:lnTo>
                  <a:lnTo>
                    <a:pt x="104" y="84"/>
                  </a:lnTo>
                  <a:lnTo>
                    <a:pt x="107" y="86"/>
                  </a:lnTo>
                  <a:lnTo>
                    <a:pt x="109" y="88"/>
                  </a:lnTo>
                  <a:lnTo>
                    <a:pt x="112" y="91"/>
                  </a:lnTo>
                  <a:lnTo>
                    <a:pt x="114" y="93"/>
                  </a:lnTo>
                  <a:lnTo>
                    <a:pt x="116" y="96"/>
                  </a:lnTo>
                  <a:lnTo>
                    <a:pt x="118" y="99"/>
                  </a:lnTo>
                  <a:lnTo>
                    <a:pt x="119" y="102"/>
                  </a:lnTo>
                  <a:lnTo>
                    <a:pt x="120" y="106"/>
                  </a:lnTo>
                  <a:lnTo>
                    <a:pt x="122" y="106"/>
                  </a:lnTo>
                  <a:lnTo>
                    <a:pt x="123" y="107"/>
                  </a:lnTo>
                  <a:lnTo>
                    <a:pt x="125" y="108"/>
                  </a:lnTo>
                  <a:lnTo>
                    <a:pt x="126" y="109"/>
                  </a:lnTo>
                  <a:lnTo>
                    <a:pt x="127" y="111"/>
                  </a:lnTo>
                  <a:lnTo>
                    <a:pt x="127" y="112"/>
                  </a:lnTo>
                  <a:lnTo>
                    <a:pt x="128" y="114"/>
                  </a:lnTo>
                  <a:lnTo>
                    <a:pt x="127" y="116"/>
                  </a:lnTo>
                  <a:lnTo>
                    <a:pt x="127" y="118"/>
                  </a:lnTo>
                  <a:lnTo>
                    <a:pt x="126" y="119"/>
                  </a:lnTo>
                  <a:lnTo>
                    <a:pt x="125" y="121"/>
                  </a:lnTo>
                  <a:lnTo>
                    <a:pt x="123" y="122"/>
                  </a:lnTo>
                  <a:lnTo>
                    <a:pt x="121" y="122"/>
                  </a:lnTo>
                  <a:lnTo>
                    <a:pt x="120" y="122"/>
                  </a:lnTo>
                  <a:lnTo>
                    <a:pt x="112" y="122"/>
                  </a:lnTo>
                  <a:lnTo>
                    <a:pt x="112" y="194"/>
                  </a:lnTo>
                  <a:lnTo>
                    <a:pt x="24" y="194"/>
                  </a:lnTo>
                  <a:lnTo>
                    <a:pt x="24" y="122"/>
                  </a:lnTo>
                  <a:lnTo>
                    <a:pt x="8" y="122"/>
                  </a:lnTo>
                  <a:lnTo>
                    <a:pt x="6" y="122"/>
                  </a:lnTo>
                  <a:lnTo>
                    <a:pt x="5" y="122"/>
                  </a:lnTo>
                  <a:lnTo>
                    <a:pt x="3" y="121"/>
                  </a:lnTo>
                  <a:lnTo>
                    <a:pt x="2" y="119"/>
                  </a:lnTo>
                  <a:lnTo>
                    <a:pt x="1" y="118"/>
                  </a:lnTo>
                  <a:lnTo>
                    <a:pt x="1" y="116"/>
                  </a:lnTo>
                  <a:lnTo>
                    <a:pt x="0" y="114"/>
                  </a:lnTo>
                  <a:lnTo>
                    <a:pt x="1" y="112"/>
                  </a:lnTo>
                  <a:lnTo>
                    <a:pt x="1" y="111"/>
                  </a:lnTo>
                  <a:lnTo>
                    <a:pt x="2" y="109"/>
                  </a:lnTo>
                  <a:lnTo>
                    <a:pt x="3" y="108"/>
                  </a:lnTo>
                  <a:lnTo>
                    <a:pt x="5" y="107"/>
                  </a:lnTo>
                  <a:lnTo>
                    <a:pt x="6" y="106"/>
                  </a:lnTo>
                  <a:lnTo>
                    <a:pt x="8" y="106"/>
                  </a:lnTo>
                  <a:lnTo>
                    <a:pt x="21" y="106"/>
                  </a:lnTo>
                  <a:lnTo>
                    <a:pt x="18" y="105"/>
                  </a:lnTo>
                  <a:lnTo>
                    <a:pt x="15" y="104"/>
                  </a:lnTo>
                  <a:lnTo>
                    <a:pt x="12" y="102"/>
                  </a:lnTo>
                  <a:lnTo>
                    <a:pt x="10" y="100"/>
                  </a:lnTo>
                  <a:lnTo>
                    <a:pt x="8" y="97"/>
                  </a:lnTo>
                  <a:lnTo>
                    <a:pt x="6" y="95"/>
                  </a:lnTo>
                  <a:lnTo>
                    <a:pt x="5" y="92"/>
                  </a:lnTo>
                  <a:lnTo>
                    <a:pt x="4" y="89"/>
                  </a:lnTo>
                  <a:lnTo>
                    <a:pt x="3" y="86"/>
                  </a:lnTo>
                  <a:lnTo>
                    <a:pt x="3" y="83"/>
                  </a:lnTo>
                  <a:lnTo>
                    <a:pt x="3" y="82"/>
                  </a:lnTo>
                  <a:lnTo>
                    <a:pt x="3" y="82"/>
                  </a:lnTo>
                  <a:lnTo>
                    <a:pt x="3" y="82"/>
                  </a:lnTo>
                  <a:lnTo>
                    <a:pt x="3" y="82"/>
                  </a:lnTo>
                  <a:lnTo>
                    <a:pt x="3" y="82"/>
                  </a:lnTo>
                  <a:lnTo>
                    <a:pt x="52" y="82"/>
                  </a:lnTo>
                  <a:lnTo>
                    <a:pt x="52" y="82"/>
                  </a:lnTo>
                  <a:lnTo>
                    <a:pt x="52" y="82"/>
                  </a:lnTo>
                  <a:lnTo>
                    <a:pt x="52" y="82"/>
                  </a:lnTo>
                  <a:lnTo>
                    <a:pt x="52" y="82"/>
                  </a:lnTo>
                  <a:lnTo>
                    <a:pt x="52" y="83"/>
                  </a:lnTo>
                  <a:lnTo>
                    <a:pt x="52" y="86"/>
                  </a:lnTo>
                  <a:lnTo>
                    <a:pt x="51" y="89"/>
                  </a:lnTo>
                  <a:lnTo>
                    <a:pt x="50" y="92"/>
                  </a:lnTo>
                  <a:lnTo>
                    <a:pt x="48" y="95"/>
                  </a:lnTo>
                  <a:lnTo>
                    <a:pt x="47" y="97"/>
                  </a:lnTo>
                  <a:lnTo>
                    <a:pt x="45" y="100"/>
                  </a:lnTo>
                  <a:lnTo>
                    <a:pt x="42" y="102"/>
                  </a:lnTo>
                  <a:lnTo>
                    <a:pt x="40" y="104"/>
                  </a:lnTo>
                  <a:lnTo>
                    <a:pt x="37" y="105"/>
                  </a:lnTo>
                  <a:lnTo>
                    <a:pt x="34" y="106"/>
                  </a:lnTo>
                  <a:lnTo>
                    <a:pt x="59" y="106"/>
                  </a:lnTo>
                  <a:lnTo>
                    <a:pt x="60" y="103"/>
                  </a:lnTo>
                  <a:lnTo>
                    <a:pt x="61" y="99"/>
                  </a:lnTo>
                  <a:lnTo>
                    <a:pt x="62" y="96"/>
                  </a:lnTo>
                  <a:lnTo>
                    <a:pt x="64" y="94"/>
                  </a:lnTo>
                  <a:lnTo>
                    <a:pt x="66" y="91"/>
                  </a:lnTo>
                  <a:lnTo>
                    <a:pt x="68" y="89"/>
                  </a:lnTo>
                  <a:lnTo>
                    <a:pt x="71" y="87"/>
                  </a:lnTo>
                  <a:lnTo>
                    <a:pt x="74" y="85"/>
                  </a:lnTo>
                  <a:lnTo>
                    <a:pt x="77" y="83"/>
                  </a:lnTo>
                  <a:lnTo>
                    <a:pt x="80" y="82"/>
                  </a:lnTo>
                  <a:lnTo>
                    <a:pt x="80" y="77"/>
                  </a:lnTo>
                  <a:lnTo>
                    <a:pt x="72" y="77"/>
                  </a:lnTo>
                  <a:lnTo>
                    <a:pt x="72" y="81"/>
                  </a:lnTo>
                  <a:lnTo>
                    <a:pt x="56" y="81"/>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46" name="Group 45"/>
          <p:cNvGrpSpPr/>
          <p:nvPr/>
        </p:nvGrpSpPr>
        <p:grpSpPr>
          <a:xfrm>
            <a:off x="2747065" y="2876736"/>
            <a:ext cx="338138" cy="510116"/>
            <a:chOff x="5000625" y="2011363"/>
            <a:chExt cx="338138" cy="382587"/>
          </a:xfrm>
          <a:solidFill>
            <a:schemeClr val="bg2"/>
          </a:solidFill>
        </p:grpSpPr>
        <p:sp>
          <p:nvSpPr>
            <p:cNvPr id="47" name="Rectangle 401"/>
            <p:cNvSpPr>
              <a:spLocks noChangeArrowheads="1"/>
            </p:cNvSpPr>
            <p:nvPr/>
          </p:nvSpPr>
          <p:spPr bwMode="auto">
            <a:xfrm>
              <a:off x="5195888" y="2384425"/>
              <a:ext cx="131763" cy="95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402"/>
            <p:cNvSpPr>
              <a:spLocks/>
            </p:cNvSpPr>
            <p:nvPr/>
          </p:nvSpPr>
          <p:spPr bwMode="auto">
            <a:xfrm>
              <a:off x="5060950" y="2011363"/>
              <a:ext cx="76200" cy="80963"/>
            </a:xfrm>
            <a:custGeom>
              <a:avLst/>
              <a:gdLst/>
              <a:ahLst/>
              <a:cxnLst>
                <a:cxn ang="0">
                  <a:pos x="24" y="0"/>
                </a:cxn>
                <a:cxn ang="0">
                  <a:pos x="27" y="0"/>
                </a:cxn>
                <a:cxn ang="0">
                  <a:pos x="30" y="1"/>
                </a:cxn>
                <a:cxn ang="0">
                  <a:pos x="33" y="2"/>
                </a:cxn>
                <a:cxn ang="0">
                  <a:pos x="36" y="3"/>
                </a:cxn>
                <a:cxn ang="0">
                  <a:pos x="39" y="5"/>
                </a:cxn>
                <a:cxn ang="0">
                  <a:pos x="41" y="7"/>
                </a:cxn>
                <a:cxn ang="0">
                  <a:pos x="43" y="9"/>
                </a:cxn>
                <a:cxn ang="0">
                  <a:pos x="45" y="11"/>
                </a:cxn>
                <a:cxn ang="0">
                  <a:pos x="46" y="14"/>
                </a:cxn>
                <a:cxn ang="0">
                  <a:pos x="47" y="17"/>
                </a:cxn>
                <a:cxn ang="0">
                  <a:pos x="48" y="20"/>
                </a:cxn>
                <a:cxn ang="0">
                  <a:pos x="48" y="23"/>
                </a:cxn>
                <a:cxn ang="0">
                  <a:pos x="48" y="26"/>
                </a:cxn>
                <a:cxn ang="0">
                  <a:pos x="47" y="29"/>
                </a:cxn>
                <a:cxn ang="0">
                  <a:pos x="46" y="32"/>
                </a:cxn>
                <a:cxn ang="0">
                  <a:pos x="45" y="35"/>
                </a:cxn>
                <a:cxn ang="0">
                  <a:pos x="43" y="38"/>
                </a:cxn>
                <a:cxn ang="0">
                  <a:pos x="42" y="41"/>
                </a:cxn>
                <a:cxn ang="0">
                  <a:pos x="40" y="43"/>
                </a:cxn>
                <a:cxn ang="0">
                  <a:pos x="38" y="45"/>
                </a:cxn>
                <a:cxn ang="0">
                  <a:pos x="35" y="47"/>
                </a:cxn>
                <a:cxn ang="0">
                  <a:pos x="33" y="49"/>
                </a:cxn>
                <a:cxn ang="0">
                  <a:pos x="30" y="50"/>
                </a:cxn>
                <a:cxn ang="0">
                  <a:pos x="27" y="51"/>
                </a:cxn>
                <a:cxn ang="0">
                  <a:pos x="24" y="51"/>
                </a:cxn>
                <a:cxn ang="0">
                  <a:pos x="21" y="51"/>
                </a:cxn>
                <a:cxn ang="0">
                  <a:pos x="18" y="50"/>
                </a:cxn>
                <a:cxn ang="0">
                  <a:pos x="15" y="49"/>
                </a:cxn>
                <a:cxn ang="0">
                  <a:pos x="13" y="47"/>
                </a:cxn>
                <a:cxn ang="0">
                  <a:pos x="10" y="45"/>
                </a:cxn>
                <a:cxn ang="0">
                  <a:pos x="8" y="43"/>
                </a:cxn>
                <a:cxn ang="0">
                  <a:pos x="6" y="41"/>
                </a:cxn>
                <a:cxn ang="0">
                  <a:pos x="4" y="38"/>
                </a:cxn>
                <a:cxn ang="0">
                  <a:pos x="3" y="35"/>
                </a:cxn>
                <a:cxn ang="0">
                  <a:pos x="2" y="32"/>
                </a:cxn>
                <a:cxn ang="0">
                  <a:pos x="1" y="29"/>
                </a:cxn>
                <a:cxn ang="0">
                  <a:pos x="0" y="26"/>
                </a:cxn>
                <a:cxn ang="0">
                  <a:pos x="0" y="23"/>
                </a:cxn>
                <a:cxn ang="0">
                  <a:pos x="0" y="20"/>
                </a:cxn>
                <a:cxn ang="0">
                  <a:pos x="1" y="17"/>
                </a:cxn>
                <a:cxn ang="0">
                  <a:pos x="2" y="14"/>
                </a:cxn>
                <a:cxn ang="0">
                  <a:pos x="3" y="11"/>
                </a:cxn>
                <a:cxn ang="0">
                  <a:pos x="5" y="9"/>
                </a:cxn>
                <a:cxn ang="0">
                  <a:pos x="7" y="7"/>
                </a:cxn>
                <a:cxn ang="0">
                  <a:pos x="9" y="5"/>
                </a:cxn>
                <a:cxn ang="0">
                  <a:pos x="12" y="3"/>
                </a:cxn>
                <a:cxn ang="0">
                  <a:pos x="15" y="2"/>
                </a:cxn>
                <a:cxn ang="0">
                  <a:pos x="18" y="1"/>
                </a:cxn>
                <a:cxn ang="0">
                  <a:pos x="21" y="0"/>
                </a:cxn>
                <a:cxn ang="0">
                  <a:pos x="24" y="0"/>
                </a:cxn>
              </a:cxnLst>
              <a:rect l="0" t="0" r="r" b="b"/>
              <a:pathLst>
                <a:path w="48" h="51">
                  <a:moveTo>
                    <a:pt x="24" y="0"/>
                  </a:moveTo>
                  <a:lnTo>
                    <a:pt x="27" y="0"/>
                  </a:lnTo>
                  <a:lnTo>
                    <a:pt x="30" y="1"/>
                  </a:lnTo>
                  <a:lnTo>
                    <a:pt x="33" y="2"/>
                  </a:lnTo>
                  <a:lnTo>
                    <a:pt x="36" y="3"/>
                  </a:lnTo>
                  <a:lnTo>
                    <a:pt x="39" y="5"/>
                  </a:lnTo>
                  <a:lnTo>
                    <a:pt x="41" y="7"/>
                  </a:lnTo>
                  <a:lnTo>
                    <a:pt x="43" y="9"/>
                  </a:lnTo>
                  <a:lnTo>
                    <a:pt x="45" y="11"/>
                  </a:lnTo>
                  <a:lnTo>
                    <a:pt x="46" y="14"/>
                  </a:lnTo>
                  <a:lnTo>
                    <a:pt x="47" y="17"/>
                  </a:lnTo>
                  <a:lnTo>
                    <a:pt x="48" y="20"/>
                  </a:lnTo>
                  <a:lnTo>
                    <a:pt x="48" y="23"/>
                  </a:lnTo>
                  <a:lnTo>
                    <a:pt x="48" y="26"/>
                  </a:lnTo>
                  <a:lnTo>
                    <a:pt x="47" y="29"/>
                  </a:lnTo>
                  <a:lnTo>
                    <a:pt x="46" y="32"/>
                  </a:lnTo>
                  <a:lnTo>
                    <a:pt x="45" y="35"/>
                  </a:lnTo>
                  <a:lnTo>
                    <a:pt x="43" y="38"/>
                  </a:lnTo>
                  <a:lnTo>
                    <a:pt x="42" y="41"/>
                  </a:lnTo>
                  <a:lnTo>
                    <a:pt x="40" y="43"/>
                  </a:lnTo>
                  <a:lnTo>
                    <a:pt x="38" y="45"/>
                  </a:lnTo>
                  <a:lnTo>
                    <a:pt x="35" y="47"/>
                  </a:lnTo>
                  <a:lnTo>
                    <a:pt x="33" y="49"/>
                  </a:lnTo>
                  <a:lnTo>
                    <a:pt x="30" y="50"/>
                  </a:lnTo>
                  <a:lnTo>
                    <a:pt x="27" y="51"/>
                  </a:lnTo>
                  <a:lnTo>
                    <a:pt x="24" y="51"/>
                  </a:lnTo>
                  <a:lnTo>
                    <a:pt x="21" y="51"/>
                  </a:lnTo>
                  <a:lnTo>
                    <a:pt x="18" y="50"/>
                  </a:lnTo>
                  <a:lnTo>
                    <a:pt x="15" y="49"/>
                  </a:lnTo>
                  <a:lnTo>
                    <a:pt x="13" y="47"/>
                  </a:lnTo>
                  <a:lnTo>
                    <a:pt x="10" y="45"/>
                  </a:lnTo>
                  <a:lnTo>
                    <a:pt x="8" y="43"/>
                  </a:lnTo>
                  <a:lnTo>
                    <a:pt x="6" y="41"/>
                  </a:lnTo>
                  <a:lnTo>
                    <a:pt x="4" y="38"/>
                  </a:lnTo>
                  <a:lnTo>
                    <a:pt x="3" y="35"/>
                  </a:lnTo>
                  <a:lnTo>
                    <a:pt x="2" y="32"/>
                  </a:lnTo>
                  <a:lnTo>
                    <a:pt x="1" y="29"/>
                  </a:lnTo>
                  <a:lnTo>
                    <a:pt x="0" y="26"/>
                  </a:lnTo>
                  <a:lnTo>
                    <a:pt x="0" y="23"/>
                  </a:lnTo>
                  <a:lnTo>
                    <a:pt x="0" y="20"/>
                  </a:lnTo>
                  <a:lnTo>
                    <a:pt x="1" y="17"/>
                  </a:lnTo>
                  <a:lnTo>
                    <a:pt x="2" y="14"/>
                  </a:lnTo>
                  <a:lnTo>
                    <a:pt x="3" y="11"/>
                  </a:lnTo>
                  <a:lnTo>
                    <a:pt x="5" y="9"/>
                  </a:lnTo>
                  <a:lnTo>
                    <a:pt x="7" y="7"/>
                  </a:lnTo>
                  <a:lnTo>
                    <a:pt x="9" y="5"/>
                  </a:lnTo>
                  <a:lnTo>
                    <a:pt x="12" y="3"/>
                  </a:lnTo>
                  <a:lnTo>
                    <a:pt x="15" y="2"/>
                  </a:lnTo>
                  <a:lnTo>
                    <a:pt x="18"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403"/>
            <p:cNvSpPr>
              <a:spLocks noEditPoints="1"/>
            </p:cNvSpPr>
            <p:nvPr/>
          </p:nvSpPr>
          <p:spPr bwMode="auto">
            <a:xfrm>
              <a:off x="5184775" y="2046288"/>
              <a:ext cx="153988" cy="336550"/>
            </a:xfrm>
            <a:custGeom>
              <a:avLst/>
              <a:gdLst/>
              <a:ahLst/>
              <a:cxnLst>
                <a:cxn ang="0">
                  <a:pos x="7" y="159"/>
                </a:cxn>
                <a:cxn ang="0">
                  <a:pos x="7" y="202"/>
                </a:cxn>
                <a:cxn ang="0">
                  <a:pos x="90" y="202"/>
                </a:cxn>
                <a:cxn ang="0">
                  <a:pos x="90" y="159"/>
                </a:cxn>
                <a:cxn ang="0">
                  <a:pos x="60" y="159"/>
                </a:cxn>
                <a:cxn ang="0">
                  <a:pos x="60" y="164"/>
                </a:cxn>
                <a:cxn ang="0">
                  <a:pos x="37" y="164"/>
                </a:cxn>
                <a:cxn ang="0">
                  <a:pos x="37" y="159"/>
                </a:cxn>
                <a:cxn ang="0">
                  <a:pos x="7" y="159"/>
                </a:cxn>
                <a:cxn ang="0">
                  <a:pos x="7" y="110"/>
                </a:cxn>
                <a:cxn ang="0">
                  <a:pos x="7" y="152"/>
                </a:cxn>
                <a:cxn ang="0">
                  <a:pos x="90" y="152"/>
                </a:cxn>
                <a:cxn ang="0">
                  <a:pos x="90" y="110"/>
                </a:cxn>
                <a:cxn ang="0">
                  <a:pos x="60" y="110"/>
                </a:cxn>
                <a:cxn ang="0">
                  <a:pos x="60" y="114"/>
                </a:cxn>
                <a:cxn ang="0">
                  <a:pos x="37" y="114"/>
                </a:cxn>
                <a:cxn ang="0">
                  <a:pos x="37" y="110"/>
                </a:cxn>
                <a:cxn ang="0">
                  <a:pos x="7" y="110"/>
                </a:cxn>
                <a:cxn ang="0">
                  <a:pos x="0" y="0"/>
                </a:cxn>
                <a:cxn ang="0">
                  <a:pos x="97" y="0"/>
                </a:cxn>
                <a:cxn ang="0">
                  <a:pos x="97" y="212"/>
                </a:cxn>
                <a:cxn ang="0">
                  <a:pos x="0" y="212"/>
                </a:cxn>
                <a:cxn ang="0">
                  <a:pos x="0" y="86"/>
                </a:cxn>
                <a:cxn ang="0">
                  <a:pos x="7" y="94"/>
                </a:cxn>
                <a:cxn ang="0">
                  <a:pos x="7" y="102"/>
                </a:cxn>
                <a:cxn ang="0">
                  <a:pos x="90" y="102"/>
                </a:cxn>
                <a:cxn ang="0">
                  <a:pos x="90" y="60"/>
                </a:cxn>
                <a:cxn ang="0">
                  <a:pos x="60" y="60"/>
                </a:cxn>
                <a:cxn ang="0">
                  <a:pos x="60" y="64"/>
                </a:cxn>
                <a:cxn ang="0">
                  <a:pos x="37" y="64"/>
                </a:cxn>
                <a:cxn ang="0">
                  <a:pos x="37" y="60"/>
                </a:cxn>
                <a:cxn ang="0">
                  <a:pos x="21" y="60"/>
                </a:cxn>
                <a:cxn ang="0">
                  <a:pos x="13" y="53"/>
                </a:cxn>
                <a:cxn ang="0">
                  <a:pos x="90" y="53"/>
                </a:cxn>
                <a:cxn ang="0">
                  <a:pos x="90" y="10"/>
                </a:cxn>
                <a:cxn ang="0">
                  <a:pos x="60" y="10"/>
                </a:cxn>
                <a:cxn ang="0">
                  <a:pos x="60" y="15"/>
                </a:cxn>
                <a:cxn ang="0">
                  <a:pos x="37" y="15"/>
                </a:cxn>
                <a:cxn ang="0">
                  <a:pos x="37" y="10"/>
                </a:cxn>
                <a:cxn ang="0">
                  <a:pos x="7" y="10"/>
                </a:cxn>
                <a:cxn ang="0">
                  <a:pos x="7" y="47"/>
                </a:cxn>
                <a:cxn ang="0">
                  <a:pos x="0" y="40"/>
                </a:cxn>
                <a:cxn ang="0">
                  <a:pos x="0" y="0"/>
                </a:cxn>
              </a:cxnLst>
              <a:rect l="0" t="0" r="r" b="b"/>
              <a:pathLst>
                <a:path w="97" h="212">
                  <a:moveTo>
                    <a:pt x="7" y="159"/>
                  </a:moveTo>
                  <a:lnTo>
                    <a:pt x="7" y="202"/>
                  </a:lnTo>
                  <a:lnTo>
                    <a:pt x="90" y="202"/>
                  </a:lnTo>
                  <a:lnTo>
                    <a:pt x="90" y="159"/>
                  </a:lnTo>
                  <a:lnTo>
                    <a:pt x="60" y="159"/>
                  </a:lnTo>
                  <a:lnTo>
                    <a:pt x="60" y="164"/>
                  </a:lnTo>
                  <a:lnTo>
                    <a:pt x="37" y="164"/>
                  </a:lnTo>
                  <a:lnTo>
                    <a:pt x="37" y="159"/>
                  </a:lnTo>
                  <a:lnTo>
                    <a:pt x="7" y="159"/>
                  </a:lnTo>
                  <a:close/>
                  <a:moveTo>
                    <a:pt x="7" y="110"/>
                  </a:moveTo>
                  <a:lnTo>
                    <a:pt x="7" y="152"/>
                  </a:lnTo>
                  <a:lnTo>
                    <a:pt x="90" y="152"/>
                  </a:lnTo>
                  <a:lnTo>
                    <a:pt x="90" y="110"/>
                  </a:lnTo>
                  <a:lnTo>
                    <a:pt x="60" y="110"/>
                  </a:lnTo>
                  <a:lnTo>
                    <a:pt x="60" y="114"/>
                  </a:lnTo>
                  <a:lnTo>
                    <a:pt x="37" y="114"/>
                  </a:lnTo>
                  <a:lnTo>
                    <a:pt x="37" y="110"/>
                  </a:lnTo>
                  <a:lnTo>
                    <a:pt x="7" y="110"/>
                  </a:lnTo>
                  <a:close/>
                  <a:moveTo>
                    <a:pt x="0" y="0"/>
                  </a:moveTo>
                  <a:lnTo>
                    <a:pt x="97" y="0"/>
                  </a:lnTo>
                  <a:lnTo>
                    <a:pt x="97" y="212"/>
                  </a:lnTo>
                  <a:lnTo>
                    <a:pt x="0" y="212"/>
                  </a:lnTo>
                  <a:lnTo>
                    <a:pt x="0" y="86"/>
                  </a:lnTo>
                  <a:lnTo>
                    <a:pt x="7" y="94"/>
                  </a:lnTo>
                  <a:lnTo>
                    <a:pt x="7" y="102"/>
                  </a:lnTo>
                  <a:lnTo>
                    <a:pt x="90" y="102"/>
                  </a:lnTo>
                  <a:lnTo>
                    <a:pt x="90" y="60"/>
                  </a:lnTo>
                  <a:lnTo>
                    <a:pt x="60" y="60"/>
                  </a:lnTo>
                  <a:lnTo>
                    <a:pt x="60" y="64"/>
                  </a:lnTo>
                  <a:lnTo>
                    <a:pt x="37" y="64"/>
                  </a:lnTo>
                  <a:lnTo>
                    <a:pt x="37" y="60"/>
                  </a:lnTo>
                  <a:lnTo>
                    <a:pt x="21" y="60"/>
                  </a:lnTo>
                  <a:lnTo>
                    <a:pt x="13" y="53"/>
                  </a:lnTo>
                  <a:lnTo>
                    <a:pt x="90" y="53"/>
                  </a:lnTo>
                  <a:lnTo>
                    <a:pt x="90" y="10"/>
                  </a:lnTo>
                  <a:lnTo>
                    <a:pt x="60" y="10"/>
                  </a:lnTo>
                  <a:lnTo>
                    <a:pt x="60" y="15"/>
                  </a:lnTo>
                  <a:lnTo>
                    <a:pt x="37" y="15"/>
                  </a:lnTo>
                  <a:lnTo>
                    <a:pt x="37" y="10"/>
                  </a:lnTo>
                  <a:lnTo>
                    <a:pt x="7" y="10"/>
                  </a:lnTo>
                  <a:lnTo>
                    <a:pt x="7" y="47"/>
                  </a:lnTo>
                  <a:lnTo>
                    <a:pt x="0" y="4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404"/>
            <p:cNvSpPr>
              <a:spLocks/>
            </p:cNvSpPr>
            <p:nvPr/>
          </p:nvSpPr>
          <p:spPr bwMode="auto">
            <a:xfrm>
              <a:off x="5000625" y="2095500"/>
              <a:ext cx="233363" cy="298450"/>
            </a:xfrm>
            <a:custGeom>
              <a:avLst/>
              <a:gdLst/>
              <a:ahLst/>
              <a:cxnLst>
                <a:cxn ang="0">
                  <a:pos x="61" y="4"/>
                </a:cxn>
                <a:cxn ang="0">
                  <a:pos x="70" y="52"/>
                </a:cxn>
                <a:cxn ang="0">
                  <a:pos x="65" y="0"/>
                </a:cxn>
                <a:cxn ang="0">
                  <a:pos x="75" y="1"/>
                </a:cxn>
                <a:cxn ang="0">
                  <a:pos x="85" y="3"/>
                </a:cxn>
                <a:cxn ang="0">
                  <a:pos x="93" y="5"/>
                </a:cxn>
                <a:cxn ang="0">
                  <a:pos x="99" y="6"/>
                </a:cxn>
                <a:cxn ang="0">
                  <a:pos x="102" y="8"/>
                </a:cxn>
                <a:cxn ang="0">
                  <a:pos x="103" y="8"/>
                </a:cxn>
                <a:cxn ang="0">
                  <a:pos x="105" y="9"/>
                </a:cxn>
                <a:cxn ang="0">
                  <a:pos x="106" y="10"/>
                </a:cxn>
                <a:cxn ang="0">
                  <a:pos x="146" y="50"/>
                </a:cxn>
                <a:cxn ang="0">
                  <a:pos x="146" y="55"/>
                </a:cxn>
                <a:cxn ang="0">
                  <a:pos x="144" y="60"/>
                </a:cxn>
                <a:cxn ang="0">
                  <a:pos x="139" y="62"/>
                </a:cxn>
                <a:cxn ang="0">
                  <a:pos x="134" y="62"/>
                </a:cxn>
                <a:cxn ang="0">
                  <a:pos x="95" y="24"/>
                </a:cxn>
                <a:cxn ang="0">
                  <a:pos x="88" y="22"/>
                </a:cxn>
                <a:cxn ang="0">
                  <a:pos x="96" y="176"/>
                </a:cxn>
                <a:cxn ang="0">
                  <a:pos x="94" y="182"/>
                </a:cxn>
                <a:cxn ang="0">
                  <a:pos x="90" y="187"/>
                </a:cxn>
                <a:cxn ang="0">
                  <a:pos x="85" y="188"/>
                </a:cxn>
                <a:cxn ang="0">
                  <a:pos x="80" y="187"/>
                </a:cxn>
                <a:cxn ang="0">
                  <a:pos x="76" y="184"/>
                </a:cxn>
                <a:cxn ang="0">
                  <a:pos x="73" y="178"/>
                </a:cxn>
                <a:cxn ang="0">
                  <a:pos x="62" y="97"/>
                </a:cxn>
                <a:cxn ang="0">
                  <a:pos x="57" y="96"/>
                </a:cxn>
                <a:cxn ang="0">
                  <a:pos x="50" y="182"/>
                </a:cxn>
                <a:cxn ang="0">
                  <a:pos x="45" y="186"/>
                </a:cxn>
                <a:cxn ang="0">
                  <a:pos x="39" y="188"/>
                </a:cxn>
                <a:cxn ang="0">
                  <a:pos x="36" y="188"/>
                </a:cxn>
                <a:cxn ang="0">
                  <a:pos x="31" y="184"/>
                </a:cxn>
                <a:cxn ang="0">
                  <a:pos x="28" y="178"/>
                </a:cxn>
                <a:cxn ang="0">
                  <a:pos x="36" y="22"/>
                </a:cxn>
                <a:cxn ang="0">
                  <a:pos x="19" y="84"/>
                </a:cxn>
                <a:cxn ang="0">
                  <a:pos x="16" y="89"/>
                </a:cxn>
                <a:cxn ang="0">
                  <a:pos x="11" y="91"/>
                </a:cxn>
                <a:cxn ang="0">
                  <a:pos x="7" y="91"/>
                </a:cxn>
                <a:cxn ang="0">
                  <a:pos x="3" y="89"/>
                </a:cxn>
                <a:cxn ang="0">
                  <a:pos x="0" y="84"/>
                </a:cxn>
                <a:cxn ang="0">
                  <a:pos x="0" y="80"/>
                </a:cxn>
                <a:cxn ang="0">
                  <a:pos x="15" y="14"/>
                </a:cxn>
                <a:cxn ang="0">
                  <a:pos x="16" y="12"/>
                </a:cxn>
                <a:cxn ang="0">
                  <a:pos x="18" y="10"/>
                </a:cxn>
                <a:cxn ang="0">
                  <a:pos x="20" y="9"/>
                </a:cxn>
                <a:cxn ang="0">
                  <a:pos x="21" y="8"/>
                </a:cxn>
                <a:cxn ang="0">
                  <a:pos x="22" y="8"/>
                </a:cxn>
                <a:cxn ang="0">
                  <a:pos x="25" y="6"/>
                </a:cxn>
                <a:cxn ang="0">
                  <a:pos x="31" y="5"/>
                </a:cxn>
                <a:cxn ang="0">
                  <a:pos x="39" y="3"/>
                </a:cxn>
                <a:cxn ang="0">
                  <a:pos x="49" y="1"/>
                </a:cxn>
                <a:cxn ang="0">
                  <a:pos x="59" y="0"/>
                </a:cxn>
              </a:cxnLst>
              <a:rect l="0" t="0" r="r" b="b"/>
              <a:pathLst>
                <a:path w="147" h="188">
                  <a:moveTo>
                    <a:pt x="59" y="0"/>
                  </a:moveTo>
                  <a:lnTo>
                    <a:pt x="61" y="4"/>
                  </a:lnTo>
                  <a:lnTo>
                    <a:pt x="61" y="4"/>
                  </a:lnTo>
                  <a:lnTo>
                    <a:pt x="54" y="52"/>
                  </a:lnTo>
                  <a:lnTo>
                    <a:pt x="62" y="65"/>
                  </a:lnTo>
                  <a:lnTo>
                    <a:pt x="70" y="52"/>
                  </a:lnTo>
                  <a:lnTo>
                    <a:pt x="63" y="4"/>
                  </a:lnTo>
                  <a:lnTo>
                    <a:pt x="63" y="4"/>
                  </a:lnTo>
                  <a:lnTo>
                    <a:pt x="65" y="0"/>
                  </a:lnTo>
                  <a:lnTo>
                    <a:pt x="69" y="0"/>
                  </a:lnTo>
                  <a:lnTo>
                    <a:pt x="72" y="0"/>
                  </a:lnTo>
                  <a:lnTo>
                    <a:pt x="75" y="1"/>
                  </a:lnTo>
                  <a:lnTo>
                    <a:pt x="79" y="1"/>
                  </a:lnTo>
                  <a:lnTo>
                    <a:pt x="82" y="2"/>
                  </a:lnTo>
                  <a:lnTo>
                    <a:pt x="85" y="3"/>
                  </a:lnTo>
                  <a:lnTo>
                    <a:pt x="88" y="3"/>
                  </a:lnTo>
                  <a:lnTo>
                    <a:pt x="90" y="4"/>
                  </a:lnTo>
                  <a:lnTo>
                    <a:pt x="93" y="5"/>
                  </a:lnTo>
                  <a:lnTo>
                    <a:pt x="95" y="5"/>
                  </a:lnTo>
                  <a:lnTo>
                    <a:pt x="97" y="6"/>
                  </a:lnTo>
                  <a:lnTo>
                    <a:pt x="99" y="6"/>
                  </a:lnTo>
                  <a:lnTo>
                    <a:pt x="101" y="7"/>
                  </a:lnTo>
                  <a:lnTo>
                    <a:pt x="102" y="7"/>
                  </a:lnTo>
                  <a:lnTo>
                    <a:pt x="102" y="8"/>
                  </a:lnTo>
                  <a:lnTo>
                    <a:pt x="103" y="8"/>
                  </a:lnTo>
                  <a:lnTo>
                    <a:pt x="103" y="8"/>
                  </a:lnTo>
                  <a:lnTo>
                    <a:pt x="103" y="8"/>
                  </a:lnTo>
                  <a:lnTo>
                    <a:pt x="104" y="8"/>
                  </a:lnTo>
                  <a:lnTo>
                    <a:pt x="105" y="9"/>
                  </a:lnTo>
                  <a:lnTo>
                    <a:pt x="105" y="9"/>
                  </a:lnTo>
                  <a:lnTo>
                    <a:pt x="106" y="10"/>
                  </a:lnTo>
                  <a:lnTo>
                    <a:pt x="106" y="10"/>
                  </a:lnTo>
                  <a:lnTo>
                    <a:pt x="106" y="10"/>
                  </a:lnTo>
                  <a:lnTo>
                    <a:pt x="144" y="46"/>
                  </a:lnTo>
                  <a:lnTo>
                    <a:pt x="145" y="48"/>
                  </a:lnTo>
                  <a:lnTo>
                    <a:pt x="146" y="50"/>
                  </a:lnTo>
                  <a:lnTo>
                    <a:pt x="146" y="51"/>
                  </a:lnTo>
                  <a:lnTo>
                    <a:pt x="147" y="53"/>
                  </a:lnTo>
                  <a:lnTo>
                    <a:pt x="146" y="55"/>
                  </a:lnTo>
                  <a:lnTo>
                    <a:pt x="146" y="56"/>
                  </a:lnTo>
                  <a:lnTo>
                    <a:pt x="145" y="58"/>
                  </a:lnTo>
                  <a:lnTo>
                    <a:pt x="144" y="60"/>
                  </a:lnTo>
                  <a:lnTo>
                    <a:pt x="142" y="61"/>
                  </a:lnTo>
                  <a:lnTo>
                    <a:pt x="141" y="62"/>
                  </a:lnTo>
                  <a:lnTo>
                    <a:pt x="139" y="62"/>
                  </a:lnTo>
                  <a:lnTo>
                    <a:pt x="137" y="62"/>
                  </a:lnTo>
                  <a:lnTo>
                    <a:pt x="135" y="62"/>
                  </a:lnTo>
                  <a:lnTo>
                    <a:pt x="134" y="62"/>
                  </a:lnTo>
                  <a:lnTo>
                    <a:pt x="132" y="61"/>
                  </a:lnTo>
                  <a:lnTo>
                    <a:pt x="131" y="60"/>
                  </a:lnTo>
                  <a:lnTo>
                    <a:pt x="95" y="24"/>
                  </a:lnTo>
                  <a:lnTo>
                    <a:pt x="93" y="24"/>
                  </a:lnTo>
                  <a:lnTo>
                    <a:pt x="91" y="23"/>
                  </a:lnTo>
                  <a:lnTo>
                    <a:pt x="88" y="22"/>
                  </a:lnTo>
                  <a:lnTo>
                    <a:pt x="88" y="22"/>
                  </a:lnTo>
                  <a:lnTo>
                    <a:pt x="88" y="85"/>
                  </a:lnTo>
                  <a:lnTo>
                    <a:pt x="96" y="176"/>
                  </a:lnTo>
                  <a:lnTo>
                    <a:pt x="96" y="178"/>
                  </a:lnTo>
                  <a:lnTo>
                    <a:pt x="95" y="180"/>
                  </a:lnTo>
                  <a:lnTo>
                    <a:pt x="94" y="182"/>
                  </a:lnTo>
                  <a:lnTo>
                    <a:pt x="93" y="184"/>
                  </a:lnTo>
                  <a:lnTo>
                    <a:pt x="92" y="186"/>
                  </a:lnTo>
                  <a:lnTo>
                    <a:pt x="90" y="187"/>
                  </a:lnTo>
                  <a:lnTo>
                    <a:pt x="88" y="188"/>
                  </a:lnTo>
                  <a:lnTo>
                    <a:pt x="85" y="188"/>
                  </a:lnTo>
                  <a:lnTo>
                    <a:pt x="85" y="188"/>
                  </a:lnTo>
                  <a:lnTo>
                    <a:pt x="85" y="188"/>
                  </a:lnTo>
                  <a:lnTo>
                    <a:pt x="82" y="188"/>
                  </a:lnTo>
                  <a:lnTo>
                    <a:pt x="80" y="187"/>
                  </a:lnTo>
                  <a:lnTo>
                    <a:pt x="79" y="186"/>
                  </a:lnTo>
                  <a:lnTo>
                    <a:pt x="77" y="185"/>
                  </a:lnTo>
                  <a:lnTo>
                    <a:pt x="76" y="184"/>
                  </a:lnTo>
                  <a:lnTo>
                    <a:pt x="74" y="182"/>
                  </a:lnTo>
                  <a:lnTo>
                    <a:pt x="74" y="180"/>
                  </a:lnTo>
                  <a:lnTo>
                    <a:pt x="73" y="178"/>
                  </a:lnTo>
                  <a:lnTo>
                    <a:pt x="67" y="96"/>
                  </a:lnTo>
                  <a:lnTo>
                    <a:pt x="64" y="96"/>
                  </a:lnTo>
                  <a:lnTo>
                    <a:pt x="62" y="97"/>
                  </a:lnTo>
                  <a:lnTo>
                    <a:pt x="60" y="96"/>
                  </a:lnTo>
                  <a:lnTo>
                    <a:pt x="59" y="96"/>
                  </a:lnTo>
                  <a:lnTo>
                    <a:pt x="57" y="96"/>
                  </a:lnTo>
                  <a:lnTo>
                    <a:pt x="51" y="178"/>
                  </a:lnTo>
                  <a:lnTo>
                    <a:pt x="50" y="180"/>
                  </a:lnTo>
                  <a:lnTo>
                    <a:pt x="50" y="182"/>
                  </a:lnTo>
                  <a:lnTo>
                    <a:pt x="48" y="184"/>
                  </a:lnTo>
                  <a:lnTo>
                    <a:pt x="47" y="185"/>
                  </a:lnTo>
                  <a:lnTo>
                    <a:pt x="45" y="186"/>
                  </a:lnTo>
                  <a:lnTo>
                    <a:pt x="44" y="187"/>
                  </a:lnTo>
                  <a:lnTo>
                    <a:pt x="42" y="188"/>
                  </a:lnTo>
                  <a:lnTo>
                    <a:pt x="39" y="188"/>
                  </a:lnTo>
                  <a:lnTo>
                    <a:pt x="39" y="188"/>
                  </a:lnTo>
                  <a:lnTo>
                    <a:pt x="39" y="188"/>
                  </a:lnTo>
                  <a:lnTo>
                    <a:pt x="36" y="188"/>
                  </a:lnTo>
                  <a:lnTo>
                    <a:pt x="34" y="187"/>
                  </a:lnTo>
                  <a:lnTo>
                    <a:pt x="32" y="186"/>
                  </a:lnTo>
                  <a:lnTo>
                    <a:pt x="31" y="184"/>
                  </a:lnTo>
                  <a:lnTo>
                    <a:pt x="30" y="182"/>
                  </a:lnTo>
                  <a:lnTo>
                    <a:pt x="29" y="180"/>
                  </a:lnTo>
                  <a:lnTo>
                    <a:pt x="28" y="178"/>
                  </a:lnTo>
                  <a:lnTo>
                    <a:pt x="28" y="176"/>
                  </a:lnTo>
                  <a:lnTo>
                    <a:pt x="36" y="85"/>
                  </a:lnTo>
                  <a:lnTo>
                    <a:pt x="36" y="22"/>
                  </a:lnTo>
                  <a:lnTo>
                    <a:pt x="34" y="23"/>
                  </a:lnTo>
                  <a:lnTo>
                    <a:pt x="32" y="23"/>
                  </a:lnTo>
                  <a:lnTo>
                    <a:pt x="19" y="84"/>
                  </a:lnTo>
                  <a:lnTo>
                    <a:pt x="18" y="86"/>
                  </a:lnTo>
                  <a:lnTo>
                    <a:pt x="17" y="88"/>
                  </a:lnTo>
                  <a:lnTo>
                    <a:pt x="16" y="89"/>
                  </a:lnTo>
                  <a:lnTo>
                    <a:pt x="14" y="90"/>
                  </a:lnTo>
                  <a:lnTo>
                    <a:pt x="13" y="91"/>
                  </a:lnTo>
                  <a:lnTo>
                    <a:pt x="11" y="91"/>
                  </a:lnTo>
                  <a:lnTo>
                    <a:pt x="9" y="92"/>
                  </a:lnTo>
                  <a:lnTo>
                    <a:pt x="8" y="92"/>
                  </a:lnTo>
                  <a:lnTo>
                    <a:pt x="7" y="91"/>
                  </a:lnTo>
                  <a:lnTo>
                    <a:pt x="5" y="91"/>
                  </a:lnTo>
                  <a:lnTo>
                    <a:pt x="4" y="90"/>
                  </a:lnTo>
                  <a:lnTo>
                    <a:pt x="3" y="89"/>
                  </a:lnTo>
                  <a:lnTo>
                    <a:pt x="1" y="87"/>
                  </a:lnTo>
                  <a:lnTo>
                    <a:pt x="1" y="86"/>
                  </a:lnTo>
                  <a:lnTo>
                    <a:pt x="0" y="84"/>
                  </a:lnTo>
                  <a:lnTo>
                    <a:pt x="0" y="82"/>
                  </a:lnTo>
                  <a:lnTo>
                    <a:pt x="0" y="82"/>
                  </a:lnTo>
                  <a:lnTo>
                    <a:pt x="0" y="80"/>
                  </a:lnTo>
                  <a:lnTo>
                    <a:pt x="15" y="14"/>
                  </a:lnTo>
                  <a:lnTo>
                    <a:pt x="15" y="14"/>
                  </a:lnTo>
                  <a:lnTo>
                    <a:pt x="15" y="14"/>
                  </a:lnTo>
                  <a:lnTo>
                    <a:pt x="16" y="13"/>
                  </a:lnTo>
                  <a:lnTo>
                    <a:pt x="16" y="12"/>
                  </a:lnTo>
                  <a:lnTo>
                    <a:pt x="16" y="12"/>
                  </a:lnTo>
                  <a:lnTo>
                    <a:pt x="17" y="11"/>
                  </a:lnTo>
                  <a:lnTo>
                    <a:pt x="17" y="10"/>
                  </a:lnTo>
                  <a:lnTo>
                    <a:pt x="18" y="10"/>
                  </a:lnTo>
                  <a:lnTo>
                    <a:pt x="18" y="9"/>
                  </a:lnTo>
                  <a:lnTo>
                    <a:pt x="19" y="9"/>
                  </a:lnTo>
                  <a:lnTo>
                    <a:pt x="20" y="9"/>
                  </a:lnTo>
                  <a:lnTo>
                    <a:pt x="20" y="8"/>
                  </a:lnTo>
                  <a:lnTo>
                    <a:pt x="21" y="8"/>
                  </a:lnTo>
                  <a:lnTo>
                    <a:pt x="21" y="8"/>
                  </a:lnTo>
                  <a:lnTo>
                    <a:pt x="21" y="8"/>
                  </a:lnTo>
                  <a:lnTo>
                    <a:pt x="21" y="8"/>
                  </a:lnTo>
                  <a:lnTo>
                    <a:pt x="22" y="8"/>
                  </a:lnTo>
                  <a:lnTo>
                    <a:pt x="22" y="7"/>
                  </a:lnTo>
                  <a:lnTo>
                    <a:pt x="24" y="7"/>
                  </a:lnTo>
                  <a:lnTo>
                    <a:pt x="25" y="6"/>
                  </a:lnTo>
                  <a:lnTo>
                    <a:pt x="27" y="6"/>
                  </a:lnTo>
                  <a:lnTo>
                    <a:pt x="29" y="5"/>
                  </a:lnTo>
                  <a:lnTo>
                    <a:pt x="31" y="5"/>
                  </a:lnTo>
                  <a:lnTo>
                    <a:pt x="34" y="4"/>
                  </a:lnTo>
                  <a:lnTo>
                    <a:pt x="36" y="3"/>
                  </a:lnTo>
                  <a:lnTo>
                    <a:pt x="39" y="3"/>
                  </a:lnTo>
                  <a:lnTo>
                    <a:pt x="42" y="2"/>
                  </a:lnTo>
                  <a:lnTo>
                    <a:pt x="45" y="1"/>
                  </a:lnTo>
                  <a:lnTo>
                    <a:pt x="49" y="1"/>
                  </a:lnTo>
                  <a:lnTo>
                    <a:pt x="52" y="0"/>
                  </a:lnTo>
                  <a:lnTo>
                    <a:pt x="55" y="0"/>
                  </a:lnTo>
                  <a:lnTo>
                    <a:pt x="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77" name="Group 76"/>
          <p:cNvGrpSpPr/>
          <p:nvPr/>
        </p:nvGrpSpPr>
        <p:grpSpPr>
          <a:xfrm>
            <a:off x="3471638" y="4111223"/>
            <a:ext cx="333376" cy="402167"/>
            <a:chOff x="4143375" y="863600"/>
            <a:chExt cx="333376" cy="301625"/>
          </a:xfrm>
          <a:solidFill>
            <a:schemeClr val="bg2"/>
          </a:solidFill>
        </p:grpSpPr>
        <p:sp>
          <p:nvSpPr>
            <p:cNvPr id="78" name="Freeform 363"/>
            <p:cNvSpPr>
              <a:spLocks/>
            </p:cNvSpPr>
            <p:nvPr/>
          </p:nvSpPr>
          <p:spPr bwMode="auto">
            <a:xfrm>
              <a:off x="4143375" y="863600"/>
              <a:ext cx="236538" cy="301625"/>
            </a:xfrm>
            <a:custGeom>
              <a:avLst/>
              <a:gdLst/>
              <a:ahLst/>
              <a:cxnLst>
                <a:cxn ang="0">
                  <a:pos x="99" y="1"/>
                </a:cxn>
                <a:cxn ang="0">
                  <a:pos x="111" y="5"/>
                </a:cxn>
                <a:cxn ang="0">
                  <a:pos x="122" y="12"/>
                </a:cxn>
                <a:cxn ang="0">
                  <a:pos x="131" y="21"/>
                </a:cxn>
                <a:cxn ang="0">
                  <a:pos x="137" y="32"/>
                </a:cxn>
                <a:cxn ang="0">
                  <a:pos x="140" y="45"/>
                </a:cxn>
                <a:cxn ang="0">
                  <a:pos x="139" y="58"/>
                </a:cxn>
                <a:cxn ang="0">
                  <a:pos x="136" y="70"/>
                </a:cxn>
                <a:cxn ang="0">
                  <a:pos x="130" y="82"/>
                </a:cxn>
                <a:cxn ang="0">
                  <a:pos x="122" y="92"/>
                </a:cxn>
                <a:cxn ang="0">
                  <a:pos x="112" y="100"/>
                </a:cxn>
                <a:cxn ang="0">
                  <a:pos x="127" y="105"/>
                </a:cxn>
                <a:cxn ang="0">
                  <a:pos x="141" y="113"/>
                </a:cxn>
                <a:cxn ang="0">
                  <a:pos x="139" y="118"/>
                </a:cxn>
                <a:cxn ang="0">
                  <a:pos x="115" y="189"/>
                </a:cxn>
                <a:cxn ang="0">
                  <a:pos x="90" y="190"/>
                </a:cxn>
                <a:cxn ang="0">
                  <a:pos x="94" y="115"/>
                </a:cxn>
                <a:cxn ang="0">
                  <a:pos x="96" y="107"/>
                </a:cxn>
                <a:cxn ang="0">
                  <a:pos x="87" y="107"/>
                </a:cxn>
                <a:cxn ang="0">
                  <a:pos x="78" y="105"/>
                </a:cxn>
                <a:cxn ang="0">
                  <a:pos x="65" y="165"/>
                </a:cxn>
                <a:cxn ang="0">
                  <a:pos x="79" y="190"/>
                </a:cxn>
                <a:cxn ang="0">
                  <a:pos x="63" y="189"/>
                </a:cxn>
                <a:cxn ang="0">
                  <a:pos x="48" y="188"/>
                </a:cxn>
                <a:cxn ang="0">
                  <a:pos x="34" y="186"/>
                </a:cxn>
                <a:cxn ang="0">
                  <a:pos x="22" y="183"/>
                </a:cxn>
                <a:cxn ang="0">
                  <a:pos x="12" y="180"/>
                </a:cxn>
                <a:cxn ang="0">
                  <a:pos x="5" y="176"/>
                </a:cxn>
                <a:cxn ang="0">
                  <a:pos x="1" y="171"/>
                </a:cxn>
                <a:cxn ang="0">
                  <a:pos x="0" y="165"/>
                </a:cxn>
                <a:cxn ang="0">
                  <a:pos x="3" y="153"/>
                </a:cxn>
                <a:cxn ang="0">
                  <a:pos x="9" y="142"/>
                </a:cxn>
                <a:cxn ang="0">
                  <a:pos x="18" y="130"/>
                </a:cxn>
                <a:cxn ang="0">
                  <a:pos x="29" y="120"/>
                </a:cxn>
                <a:cxn ang="0">
                  <a:pos x="42" y="111"/>
                </a:cxn>
                <a:cxn ang="0">
                  <a:pos x="57" y="104"/>
                </a:cxn>
                <a:cxn ang="0">
                  <a:pos x="64" y="98"/>
                </a:cxn>
                <a:cxn ang="0">
                  <a:pos x="55" y="89"/>
                </a:cxn>
                <a:cxn ang="0">
                  <a:pos x="48" y="78"/>
                </a:cxn>
                <a:cxn ang="0">
                  <a:pos x="43" y="66"/>
                </a:cxn>
                <a:cxn ang="0">
                  <a:pos x="41" y="53"/>
                </a:cxn>
                <a:cxn ang="0">
                  <a:pos x="41" y="41"/>
                </a:cxn>
                <a:cxn ang="0">
                  <a:pos x="45" y="28"/>
                </a:cxn>
                <a:cxn ang="0">
                  <a:pos x="52" y="18"/>
                </a:cxn>
                <a:cxn ang="0">
                  <a:pos x="61" y="9"/>
                </a:cxn>
                <a:cxn ang="0">
                  <a:pos x="73" y="3"/>
                </a:cxn>
                <a:cxn ang="0">
                  <a:pos x="86" y="1"/>
                </a:cxn>
              </a:cxnLst>
              <a:rect l="0" t="0" r="r" b="b"/>
              <a:pathLst>
                <a:path w="149" h="190">
                  <a:moveTo>
                    <a:pt x="90" y="0"/>
                  </a:moveTo>
                  <a:lnTo>
                    <a:pt x="95" y="1"/>
                  </a:lnTo>
                  <a:lnTo>
                    <a:pt x="99" y="1"/>
                  </a:lnTo>
                  <a:lnTo>
                    <a:pt x="103" y="2"/>
                  </a:lnTo>
                  <a:lnTo>
                    <a:pt x="108" y="3"/>
                  </a:lnTo>
                  <a:lnTo>
                    <a:pt x="111" y="5"/>
                  </a:lnTo>
                  <a:lnTo>
                    <a:pt x="115" y="7"/>
                  </a:lnTo>
                  <a:lnTo>
                    <a:pt x="119" y="9"/>
                  </a:lnTo>
                  <a:lnTo>
                    <a:pt x="122" y="12"/>
                  </a:lnTo>
                  <a:lnTo>
                    <a:pt x="125" y="15"/>
                  </a:lnTo>
                  <a:lnTo>
                    <a:pt x="128" y="18"/>
                  </a:lnTo>
                  <a:lnTo>
                    <a:pt x="131" y="21"/>
                  </a:lnTo>
                  <a:lnTo>
                    <a:pt x="133" y="25"/>
                  </a:lnTo>
                  <a:lnTo>
                    <a:pt x="135" y="28"/>
                  </a:lnTo>
                  <a:lnTo>
                    <a:pt x="137" y="32"/>
                  </a:lnTo>
                  <a:lnTo>
                    <a:pt x="138" y="36"/>
                  </a:lnTo>
                  <a:lnTo>
                    <a:pt x="139" y="41"/>
                  </a:lnTo>
                  <a:lnTo>
                    <a:pt x="140" y="45"/>
                  </a:lnTo>
                  <a:lnTo>
                    <a:pt x="140" y="49"/>
                  </a:lnTo>
                  <a:lnTo>
                    <a:pt x="140" y="53"/>
                  </a:lnTo>
                  <a:lnTo>
                    <a:pt x="139" y="58"/>
                  </a:lnTo>
                  <a:lnTo>
                    <a:pt x="138" y="62"/>
                  </a:lnTo>
                  <a:lnTo>
                    <a:pt x="137" y="66"/>
                  </a:lnTo>
                  <a:lnTo>
                    <a:pt x="136" y="70"/>
                  </a:lnTo>
                  <a:lnTo>
                    <a:pt x="134" y="74"/>
                  </a:lnTo>
                  <a:lnTo>
                    <a:pt x="132" y="78"/>
                  </a:lnTo>
                  <a:lnTo>
                    <a:pt x="130" y="82"/>
                  </a:lnTo>
                  <a:lnTo>
                    <a:pt x="128" y="85"/>
                  </a:lnTo>
                  <a:lnTo>
                    <a:pt x="125" y="89"/>
                  </a:lnTo>
                  <a:lnTo>
                    <a:pt x="122" y="92"/>
                  </a:lnTo>
                  <a:lnTo>
                    <a:pt x="119" y="95"/>
                  </a:lnTo>
                  <a:lnTo>
                    <a:pt x="116" y="98"/>
                  </a:lnTo>
                  <a:lnTo>
                    <a:pt x="112" y="100"/>
                  </a:lnTo>
                  <a:lnTo>
                    <a:pt x="117" y="102"/>
                  </a:lnTo>
                  <a:lnTo>
                    <a:pt x="122" y="104"/>
                  </a:lnTo>
                  <a:lnTo>
                    <a:pt x="127" y="105"/>
                  </a:lnTo>
                  <a:lnTo>
                    <a:pt x="132" y="108"/>
                  </a:lnTo>
                  <a:lnTo>
                    <a:pt x="136" y="110"/>
                  </a:lnTo>
                  <a:lnTo>
                    <a:pt x="141" y="113"/>
                  </a:lnTo>
                  <a:lnTo>
                    <a:pt x="145" y="115"/>
                  </a:lnTo>
                  <a:lnTo>
                    <a:pt x="149" y="118"/>
                  </a:lnTo>
                  <a:lnTo>
                    <a:pt x="139" y="118"/>
                  </a:lnTo>
                  <a:lnTo>
                    <a:pt x="139" y="133"/>
                  </a:lnTo>
                  <a:lnTo>
                    <a:pt x="115" y="133"/>
                  </a:lnTo>
                  <a:lnTo>
                    <a:pt x="115" y="189"/>
                  </a:lnTo>
                  <a:lnTo>
                    <a:pt x="107" y="190"/>
                  </a:lnTo>
                  <a:lnTo>
                    <a:pt x="99" y="190"/>
                  </a:lnTo>
                  <a:lnTo>
                    <a:pt x="90" y="190"/>
                  </a:lnTo>
                  <a:lnTo>
                    <a:pt x="115" y="165"/>
                  </a:lnTo>
                  <a:lnTo>
                    <a:pt x="94" y="115"/>
                  </a:lnTo>
                  <a:lnTo>
                    <a:pt x="94" y="115"/>
                  </a:lnTo>
                  <a:lnTo>
                    <a:pt x="103" y="105"/>
                  </a:lnTo>
                  <a:lnTo>
                    <a:pt x="100" y="106"/>
                  </a:lnTo>
                  <a:lnTo>
                    <a:pt x="96" y="107"/>
                  </a:lnTo>
                  <a:lnTo>
                    <a:pt x="93" y="107"/>
                  </a:lnTo>
                  <a:lnTo>
                    <a:pt x="90" y="108"/>
                  </a:lnTo>
                  <a:lnTo>
                    <a:pt x="87" y="107"/>
                  </a:lnTo>
                  <a:lnTo>
                    <a:pt x="84" y="107"/>
                  </a:lnTo>
                  <a:lnTo>
                    <a:pt x="81" y="106"/>
                  </a:lnTo>
                  <a:lnTo>
                    <a:pt x="78" y="105"/>
                  </a:lnTo>
                  <a:lnTo>
                    <a:pt x="86" y="115"/>
                  </a:lnTo>
                  <a:lnTo>
                    <a:pt x="86" y="115"/>
                  </a:lnTo>
                  <a:lnTo>
                    <a:pt x="65" y="165"/>
                  </a:lnTo>
                  <a:lnTo>
                    <a:pt x="90" y="190"/>
                  </a:lnTo>
                  <a:lnTo>
                    <a:pt x="85" y="190"/>
                  </a:lnTo>
                  <a:lnTo>
                    <a:pt x="79" y="190"/>
                  </a:lnTo>
                  <a:lnTo>
                    <a:pt x="74" y="190"/>
                  </a:lnTo>
                  <a:lnTo>
                    <a:pt x="69" y="189"/>
                  </a:lnTo>
                  <a:lnTo>
                    <a:pt x="63" y="189"/>
                  </a:lnTo>
                  <a:lnTo>
                    <a:pt x="58" y="189"/>
                  </a:lnTo>
                  <a:lnTo>
                    <a:pt x="53" y="188"/>
                  </a:lnTo>
                  <a:lnTo>
                    <a:pt x="48" y="188"/>
                  </a:lnTo>
                  <a:lnTo>
                    <a:pt x="44" y="187"/>
                  </a:lnTo>
                  <a:lnTo>
                    <a:pt x="39" y="186"/>
                  </a:lnTo>
                  <a:lnTo>
                    <a:pt x="34" y="186"/>
                  </a:lnTo>
                  <a:lnTo>
                    <a:pt x="30" y="185"/>
                  </a:lnTo>
                  <a:lnTo>
                    <a:pt x="26" y="184"/>
                  </a:lnTo>
                  <a:lnTo>
                    <a:pt x="22" y="183"/>
                  </a:lnTo>
                  <a:lnTo>
                    <a:pt x="19" y="182"/>
                  </a:lnTo>
                  <a:lnTo>
                    <a:pt x="15" y="181"/>
                  </a:lnTo>
                  <a:lnTo>
                    <a:pt x="12" y="180"/>
                  </a:lnTo>
                  <a:lnTo>
                    <a:pt x="10" y="179"/>
                  </a:lnTo>
                  <a:lnTo>
                    <a:pt x="7" y="177"/>
                  </a:lnTo>
                  <a:lnTo>
                    <a:pt x="5" y="176"/>
                  </a:lnTo>
                  <a:lnTo>
                    <a:pt x="3" y="174"/>
                  </a:lnTo>
                  <a:lnTo>
                    <a:pt x="2" y="173"/>
                  </a:lnTo>
                  <a:lnTo>
                    <a:pt x="1" y="171"/>
                  </a:lnTo>
                  <a:lnTo>
                    <a:pt x="0" y="170"/>
                  </a:lnTo>
                  <a:lnTo>
                    <a:pt x="0" y="168"/>
                  </a:lnTo>
                  <a:lnTo>
                    <a:pt x="0" y="165"/>
                  </a:lnTo>
                  <a:lnTo>
                    <a:pt x="1" y="161"/>
                  </a:lnTo>
                  <a:lnTo>
                    <a:pt x="2" y="157"/>
                  </a:lnTo>
                  <a:lnTo>
                    <a:pt x="3" y="153"/>
                  </a:lnTo>
                  <a:lnTo>
                    <a:pt x="5" y="149"/>
                  </a:lnTo>
                  <a:lnTo>
                    <a:pt x="7" y="146"/>
                  </a:lnTo>
                  <a:lnTo>
                    <a:pt x="9" y="142"/>
                  </a:lnTo>
                  <a:lnTo>
                    <a:pt x="12" y="138"/>
                  </a:lnTo>
                  <a:lnTo>
                    <a:pt x="14" y="134"/>
                  </a:lnTo>
                  <a:lnTo>
                    <a:pt x="18" y="130"/>
                  </a:lnTo>
                  <a:lnTo>
                    <a:pt x="21" y="127"/>
                  </a:lnTo>
                  <a:lnTo>
                    <a:pt x="25" y="123"/>
                  </a:lnTo>
                  <a:lnTo>
                    <a:pt x="29" y="120"/>
                  </a:lnTo>
                  <a:lnTo>
                    <a:pt x="33" y="117"/>
                  </a:lnTo>
                  <a:lnTo>
                    <a:pt x="37" y="114"/>
                  </a:lnTo>
                  <a:lnTo>
                    <a:pt x="42" y="111"/>
                  </a:lnTo>
                  <a:lnTo>
                    <a:pt x="47" y="108"/>
                  </a:lnTo>
                  <a:lnTo>
                    <a:pt x="52" y="106"/>
                  </a:lnTo>
                  <a:lnTo>
                    <a:pt x="57" y="104"/>
                  </a:lnTo>
                  <a:lnTo>
                    <a:pt x="62" y="102"/>
                  </a:lnTo>
                  <a:lnTo>
                    <a:pt x="68" y="100"/>
                  </a:lnTo>
                  <a:lnTo>
                    <a:pt x="64" y="98"/>
                  </a:lnTo>
                  <a:lnTo>
                    <a:pt x="61" y="95"/>
                  </a:lnTo>
                  <a:lnTo>
                    <a:pt x="58" y="92"/>
                  </a:lnTo>
                  <a:lnTo>
                    <a:pt x="55" y="89"/>
                  </a:lnTo>
                  <a:lnTo>
                    <a:pt x="53" y="85"/>
                  </a:lnTo>
                  <a:lnTo>
                    <a:pt x="50" y="82"/>
                  </a:lnTo>
                  <a:lnTo>
                    <a:pt x="48" y="78"/>
                  </a:lnTo>
                  <a:lnTo>
                    <a:pt x="46" y="74"/>
                  </a:lnTo>
                  <a:lnTo>
                    <a:pt x="44" y="70"/>
                  </a:lnTo>
                  <a:lnTo>
                    <a:pt x="43" y="66"/>
                  </a:lnTo>
                  <a:lnTo>
                    <a:pt x="42" y="62"/>
                  </a:lnTo>
                  <a:lnTo>
                    <a:pt x="41" y="58"/>
                  </a:lnTo>
                  <a:lnTo>
                    <a:pt x="41" y="53"/>
                  </a:lnTo>
                  <a:lnTo>
                    <a:pt x="40" y="49"/>
                  </a:lnTo>
                  <a:lnTo>
                    <a:pt x="41" y="45"/>
                  </a:lnTo>
                  <a:lnTo>
                    <a:pt x="41" y="41"/>
                  </a:lnTo>
                  <a:lnTo>
                    <a:pt x="42" y="36"/>
                  </a:lnTo>
                  <a:lnTo>
                    <a:pt x="43" y="32"/>
                  </a:lnTo>
                  <a:lnTo>
                    <a:pt x="45" y="28"/>
                  </a:lnTo>
                  <a:lnTo>
                    <a:pt x="47" y="25"/>
                  </a:lnTo>
                  <a:lnTo>
                    <a:pt x="49" y="21"/>
                  </a:lnTo>
                  <a:lnTo>
                    <a:pt x="52" y="18"/>
                  </a:lnTo>
                  <a:lnTo>
                    <a:pt x="55" y="15"/>
                  </a:lnTo>
                  <a:lnTo>
                    <a:pt x="58" y="12"/>
                  </a:lnTo>
                  <a:lnTo>
                    <a:pt x="61" y="9"/>
                  </a:lnTo>
                  <a:lnTo>
                    <a:pt x="65" y="7"/>
                  </a:lnTo>
                  <a:lnTo>
                    <a:pt x="69" y="5"/>
                  </a:lnTo>
                  <a:lnTo>
                    <a:pt x="73" y="3"/>
                  </a:lnTo>
                  <a:lnTo>
                    <a:pt x="77" y="2"/>
                  </a:lnTo>
                  <a:lnTo>
                    <a:pt x="81" y="1"/>
                  </a:lnTo>
                  <a:lnTo>
                    <a:pt x="86" y="1"/>
                  </a:lnTo>
                  <a:lnTo>
                    <a:pt x="9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9" name="Rectangle 364"/>
            <p:cNvSpPr>
              <a:spLocks noChangeArrowheads="1"/>
            </p:cNvSpPr>
            <p:nvPr/>
          </p:nvSpPr>
          <p:spPr bwMode="auto">
            <a:xfrm>
              <a:off x="4338638" y="1085850"/>
              <a:ext cx="23813" cy="68263"/>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0" name="Rectangle 365"/>
            <p:cNvSpPr>
              <a:spLocks noChangeArrowheads="1"/>
            </p:cNvSpPr>
            <p:nvPr/>
          </p:nvSpPr>
          <p:spPr bwMode="auto">
            <a:xfrm>
              <a:off x="4376738" y="1063625"/>
              <a:ext cx="23813" cy="904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1" name="Rectangle 366"/>
            <p:cNvSpPr>
              <a:spLocks noChangeArrowheads="1"/>
            </p:cNvSpPr>
            <p:nvPr/>
          </p:nvSpPr>
          <p:spPr bwMode="auto">
            <a:xfrm>
              <a:off x="4414838" y="1039813"/>
              <a:ext cx="23813" cy="11430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2" name="Rectangle 367"/>
            <p:cNvSpPr>
              <a:spLocks noChangeArrowheads="1"/>
            </p:cNvSpPr>
            <p:nvPr/>
          </p:nvSpPr>
          <p:spPr bwMode="auto">
            <a:xfrm>
              <a:off x="4452938" y="1017588"/>
              <a:ext cx="23813" cy="1365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83" name="Group 82"/>
          <p:cNvGrpSpPr/>
          <p:nvPr/>
        </p:nvGrpSpPr>
        <p:grpSpPr>
          <a:xfrm>
            <a:off x="4268904" y="5248833"/>
            <a:ext cx="401464" cy="532712"/>
            <a:chOff x="5143500" y="2214563"/>
            <a:chExt cx="330200" cy="328613"/>
          </a:xfrm>
          <a:solidFill>
            <a:schemeClr val="bg2"/>
          </a:solidFill>
        </p:grpSpPr>
        <p:sp>
          <p:nvSpPr>
            <p:cNvPr id="84" name="Freeform 177"/>
            <p:cNvSpPr>
              <a:spLocks/>
            </p:cNvSpPr>
            <p:nvPr/>
          </p:nvSpPr>
          <p:spPr bwMode="auto">
            <a:xfrm>
              <a:off x="5143500" y="2214563"/>
              <a:ext cx="152400" cy="260350"/>
            </a:xfrm>
            <a:custGeom>
              <a:avLst/>
              <a:gdLst/>
              <a:ahLst/>
              <a:cxnLst>
                <a:cxn ang="0">
                  <a:pos x="62" y="1"/>
                </a:cxn>
                <a:cxn ang="0">
                  <a:pos x="70" y="3"/>
                </a:cxn>
                <a:cxn ang="0">
                  <a:pos x="77" y="7"/>
                </a:cxn>
                <a:cxn ang="0">
                  <a:pos x="82" y="12"/>
                </a:cxn>
                <a:cxn ang="0">
                  <a:pos x="85" y="18"/>
                </a:cxn>
                <a:cxn ang="0">
                  <a:pos x="87" y="26"/>
                </a:cxn>
                <a:cxn ang="0">
                  <a:pos x="88" y="34"/>
                </a:cxn>
                <a:cxn ang="0">
                  <a:pos x="90" y="34"/>
                </a:cxn>
                <a:cxn ang="0">
                  <a:pos x="94" y="38"/>
                </a:cxn>
                <a:cxn ang="0">
                  <a:pos x="96" y="43"/>
                </a:cxn>
                <a:cxn ang="0">
                  <a:pos x="96" y="49"/>
                </a:cxn>
                <a:cxn ang="0">
                  <a:pos x="93" y="55"/>
                </a:cxn>
                <a:cxn ang="0">
                  <a:pos x="89" y="59"/>
                </a:cxn>
                <a:cxn ang="0">
                  <a:pos x="84" y="64"/>
                </a:cxn>
                <a:cxn ang="0">
                  <a:pos x="78" y="74"/>
                </a:cxn>
                <a:cxn ang="0">
                  <a:pos x="71" y="82"/>
                </a:cxn>
                <a:cxn ang="0">
                  <a:pos x="69" y="85"/>
                </a:cxn>
                <a:cxn ang="0">
                  <a:pos x="70" y="89"/>
                </a:cxn>
                <a:cxn ang="0">
                  <a:pos x="65" y="100"/>
                </a:cxn>
                <a:cxn ang="0">
                  <a:pos x="63" y="112"/>
                </a:cxn>
                <a:cxn ang="0">
                  <a:pos x="63" y="124"/>
                </a:cxn>
                <a:cxn ang="0">
                  <a:pos x="67" y="136"/>
                </a:cxn>
                <a:cxn ang="0">
                  <a:pos x="73" y="147"/>
                </a:cxn>
                <a:cxn ang="0">
                  <a:pos x="81" y="156"/>
                </a:cxn>
                <a:cxn ang="0">
                  <a:pos x="91" y="163"/>
                </a:cxn>
                <a:cxn ang="0">
                  <a:pos x="12" y="164"/>
                </a:cxn>
                <a:cxn ang="0">
                  <a:pos x="6" y="162"/>
                </a:cxn>
                <a:cxn ang="0">
                  <a:pos x="2" y="157"/>
                </a:cxn>
                <a:cxn ang="0">
                  <a:pos x="0" y="151"/>
                </a:cxn>
                <a:cxn ang="0">
                  <a:pos x="5" y="122"/>
                </a:cxn>
                <a:cxn ang="0">
                  <a:pos x="9" y="114"/>
                </a:cxn>
                <a:cxn ang="0">
                  <a:pos x="14" y="107"/>
                </a:cxn>
                <a:cxn ang="0">
                  <a:pos x="22" y="103"/>
                </a:cxn>
                <a:cxn ang="0">
                  <a:pos x="33" y="101"/>
                </a:cxn>
                <a:cxn ang="0">
                  <a:pos x="37" y="98"/>
                </a:cxn>
                <a:cxn ang="0">
                  <a:pos x="39" y="93"/>
                </a:cxn>
                <a:cxn ang="0">
                  <a:pos x="41" y="85"/>
                </a:cxn>
                <a:cxn ang="0">
                  <a:pos x="39" y="82"/>
                </a:cxn>
                <a:cxn ang="0">
                  <a:pos x="31" y="74"/>
                </a:cxn>
                <a:cxn ang="0">
                  <a:pos x="25" y="64"/>
                </a:cxn>
                <a:cxn ang="0">
                  <a:pos x="21" y="59"/>
                </a:cxn>
                <a:cxn ang="0">
                  <a:pos x="17" y="55"/>
                </a:cxn>
                <a:cxn ang="0">
                  <a:pos x="14" y="49"/>
                </a:cxn>
                <a:cxn ang="0">
                  <a:pos x="14" y="43"/>
                </a:cxn>
                <a:cxn ang="0">
                  <a:pos x="16" y="38"/>
                </a:cxn>
                <a:cxn ang="0">
                  <a:pos x="20" y="34"/>
                </a:cxn>
                <a:cxn ang="0">
                  <a:pos x="21" y="34"/>
                </a:cxn>
                <a:cxn ang="0">
                  <a:pos x="23" y="26"/>
                </a:cxn>
                <a:cxn ang="0">
                  <a:pos x="25" y="18"/>
                </a:cxn>
                <a:cxn ang="0">
                  <a:pos x="28" y="12"/>
                </a:cxn>
                <a:cxn ang="0">
                  <a:pos x="33" y="7"/>
                </a:cxn>
                <a:cxn ang="0">
                  <a:pos x="40" y="3"/>
                </a:cxn>
                <a:cxn ang="0">
                  <a:pos x="48" y="1"/>
                </a:cxn>
              </a:cxnLst>
              <a:rect l="0" t="0" r="r" b="b"/>
              <a:pathLst>
                <a:path w="96" h="164">
                  <a:moveTo>
                    <a:pt x="55" y="0"/>
                  </a:moveTo>
                  <a:lnTo>
                    <a:pt x="58" y="1"/>
                  </a:lnTo>
                  <a:lnTo>
                    <a:pt x="62" y="1"/>
                  </a:lnTo>
                  <a:lnTo>
                    <a:pt x="65" y="1"/>
                  </a:lnTo>
                  <a:lnTo>
                    <a:pt x="68" y="2"/>
                  </a:lnTo>
                  <a:lnTo>
                    <a:pt x="70" y="3"/>
                  </a:lnTo>
                  <a:lnTo>
                    <a:pt x="73" y="4"/>
                  </a:lnTo>
                  <a:lnTo>
                    <a:pt x="75" y="5"/>
                  </a:lnTo>
                  <a:lnTo>
                    <a:pt x="77" y="7"/>
                  </a:lnTo>
                  <a:lnTo>
                    <a:pt x="79" y="8"/>
                  </a:lnTo>
                  <a:lnTo>
                    <a:pt x="80" y="10"/>
                  </a:lnTo>
                  <a:lnTo>
                    <a:pt x="82" y="12"/>
                  </a:lnTo>
                  <a:lnTo>
                    <a:pt x="83" y="14"/>
                  </a:lnTo>
                  <a:lnTo>
                    <a:pt x="84" y="16"/>
                  </a:lnTo>
                  <a:lnTo>
                    <a:pt x="85" y="18"/>
                  </a:lnTo>
                  <a:lnTo>
                    <a:pt x="86" y="21"/>
                  </a:lnTo>
                  <a:lnTo>
                    <a:pt x="87" y="23"/>
                  </a:lnTo>
                  <a:lnTo>
                    <a:pt x="87" y="26"/>
                  </a:lnTo>
                  <a:lnTo>
                    <a:pt x="88" y="28"/>
                  </a:lnTo>
                  <a:lnTo>
                    <a:pt x="88" y="31"/>
                  </a:lnTo>
                  <a:lnTo>
                    <a:pt x="88" y="34"/>
                  </a:lnTo>
                  <a:lnTo>
                    <a:pt x="88" y="34"/>
                  </a:lnTo>
                  <a:lnTo>
                    <a:pt x="89" y="34"/>
                  </a:lnTo>
                  <a:lnTo>
                    <a:pt x="90" y="34"/>
                  </a:lnTo>
                  <a:lnTo>
                    <a:pt x="92" y="35"/>
                  </a:lnTo>
                  <a:lnTo>
                    <a:pt x="93" y="36"/>
                  </a:lnTo>
                  <a:lnTo>
                    <a:pt x="94" y="38"/>
                  </a:lnTo>
                  <a:lnTo>
                    <a:pt x="95" y="39"/>
                  </a:lnTo>
                  <a:lnTo>
                    <a:pt x="96" y="41"/>
                  </a:lnTo>
                  <a:lnTo>
                    <a:pt x="96" y="43"/>
                  </a:lnTo>
                  <a:lnTo>
                    <a:pt x="96" y="45"/>
                  </a:lnTo>
                  <a:lnTo>
                    <a:pt x="96" y="47"/>
                  </a:lnTo>
                  <a:lnTo>
                    <a:pt x="96" y="49"/>
                  </a:lnTo>
                  <a:lnTo>
                    <a:pt x="95" y="52"/>
                  </a:lnTo>
                  <a:lnTo>
                    <a:pt x="94" y="53"/>
                  </a:lnTo>
                  <a:lnTo>
                    <a:pt x="93" y="55"/>
                  </a:lnTo>
                  <a:lnTo>
                    <a:pt x="92" y="57"/>
                  </a:lnTo>
                  <a:lnTo>
                    <a:pt x="91" y="58"/>
                  </a:lnTo>
                  <a:lnTo>
                    <a:pt x="89" y="59"/>
                  </a:lnTo>
                  <a:lnTo>
                    <a:pt x="88" y="60"/>
                  </a:lnTo>
                  <a:lnTo>
                    <a:pt x="86" y="60"/>
                  </a:lnTo>
                  <a:lnTo>
                    <a:pt x="84" y="64"/>
                  </a:lnTo>
                  <a:lnTo>
                    <a:pt x="83" y="68"/>
                  </a:lnTo>
                  <a:lnTo>
                    <a:pt x="81" y="71"/>
                  </a:lnTo>
                  <a:lnTo>
                    <a:pt x="78" y="74"/>
                  </a:lnTo>
                  <a:lnTo>
                    <a:pt x="76" y="77"/>
                  </a:lnTo>
                  <a:lnTo>
                    <a:pt x="74" y="79"/>
                  </a:lnTo>
                  <a:lnTo>
                    <a:pt x="71" y="82"/>
                  </a:lnTo>
                  <a:lnTo>
                    <a:pt x="70" y="83"/>
                  </a:lnTo>
                  <a:lnTo>
                    <a:pt x="70" y="84"/>
                  </a:lnTo>
                  <a:lnTo>
                    <a:pt x="69" y="85"/>
                  </a:lnTo>
                  <a:lnTo>
                    <a:pt x="69" y="86"/>
                  </a:lnTo>
                  <a:lnTo>
                    <a:pt x="69" y="87"/>
                  </a:lnTo>
                  <a:lnTo>
                    <a:pt x="70" y="89"/>
                  </a:lnTo>
                  <a:lnTo>
                    <a:pt x="68" y="93"/>
                  </a:lnTo>
                  <a:lnTo>
                    <a:pt x="66" y="96"/>
                  </a:lnTo>
                  <a:lnTo>
                    <a:pt x="65" y="100"/>
                  </a:lnTo>
                  <a:lnTo>
                    <a:pt x="64" y="104"/>
                  </a:lnTo>
                  <a:lnTo>
                    <a:pt x="63" y="108"/>
                  </a:lnTo>
                  <a:lnTo>
                    <a:pt x="63" y="112"/>
                  </a:lnTo>
                  <a:lnTo>
                    <a:pt x="63" y="116"/>
                  </a:lnTo>
                  <a:lnTo>
                    <a:pt x="63" y="120"/>
                  </a:lnTo>
                  <a:lnTo>
                    <a:pt x="63" y="124"/>
                  </a:lnTo>
                  <a:lnTo>
                    <a:pt x="64" y="128"/>
                  </a:lnTo>
                  <a:lnTo>
                    <a:pt x="65" y="132"/>
                  </a:lnTo>
                  <a:lnTo>
                    <a:pt x="67" y="136"/>
                  </a:lnTo>
                  <a:lnTo>
                    <a:pt x="68" y="140"/>
                  </a:lnTo>
                  <a:lnTo>
                    <a:pt x="70" y="143"/>
                  </a:lnTo>
                  <a:lnTo>
                    <a:pt x="73" y="147"/>
                  </a:lnTo>
                  <a:lnTo>
                    <a:pt x="75" y="150"/>
                  </a:lnTo>
                  <a:lnTo>
                    <a:pt x="78" y="153"/>
                  </a:lnTo>
                  <a:lnTo>
                    <a:pt x="81" y="156"/>
                  </a:lnTo>
                  <a:lnTo>
                    <a:pt x="84" y="158"/>
                  </a:lnTo>
                  <a:lnTo>
                    <a:pt x="87" y="161"/>
                  </a:lnTo>
                  <a:lnTo>
                    <a:pt x="91" y="163"/>
                  </a:lnTo>
                  <a:lnTo>
                    <a:pt x="94" y="164"/>
                  </a:lnTo>
                  <a:lnTo>
                    <a:pt x="14" y="164"/>
                  </a:lnTo>
                  <a:lnTo>
                    <a:pt x="12" y="164"/>
                  </a:lnTo>
                  <a:lnTo>
                    <a:pt x="10" y="164"/>
                  </a:lnTo>
                  <a:lnTo>
                    <a:pt x="8" y="163"/>
                  </a:lnTo>
                  <a:lnTo>
                    <a:pt x="6" y="162"/>
                  </a:lnTo>
                  <a:lnTo>
                    <a:pt x="5" y="161"/>
                  </a:lnTo>
                  <a:lnTo>
                    <a:pt x="3" y="159"/>
                  </a:lnTo>
                  <a:lnTo>
                    <a:pt x="2" y="157"/>
                  </a:lnTo>
                  <a:lnTo>
                    <a:pt x="1" y="155"/>
                  </a:lnTo>
                  <a:lnTo>
                    <a:pt x="0" y="153"/>
                  </a:lnTo>
                  <a:lnTo>
                    <a:pt x="0" y="151"/>
                  </a:lnTo>
                  <a:lnTo>
                    <a:pt x="0" y="149"/>
                  </a:lnTo>
                  <a:lnTo>
                    <a:pt x="0" y="147"/>
                  </a:lnTo>
                  <a:lnTo>
                    <a:pt x="5" y="122"/>
                  </a:lnTo>
                  <a:lnTo>
                    <a:pt x="6" y="119"/>
                  </a:lnTo>
                  <a:lnTo>
                    <a:pt x="7" y="116"/>
                  </a:lnTo>
                  <a:lnTo>
                    <a:pt x="9" y="114"/>
                  </a:lnTo>
                  <a:lnTo>
                    <a:pt x="10" y="111"/>
                  </a:lnTo>
                  <a:lnTo>
                    <a:pt x="12" y="109"/>
                  </a:lnTo>
                  <a:lnTo>
                    <a:pt x="14" y="107"/>
                  </a:lnTo>
                  <a:lnTo>
                    <a:pt x="17" y="106"/>
                  </a:lnTo>
                  <a:lnTo>
                    <a:pt x="19" y="104"/>
                  </a:lnTo>
                  <a:lnTo>
                    <a:pt x="22" y="103"/>
                  </a:lnTo>
                  <a:lnTo>
                    <a:pt x="25" y="102"/>
                  </a:lnTo>
                  <a:lnTo>
                    <a:pt x="32" y="101"/>
                  </a:lnTo>
                  <a:lnTo>
                    <a:pt x="33" y="101"/>
                  </a:lnTo>
                  <a:lnTo>
                    <a:pt x="35" y="100"/>
                  </a:lnTo>
                  <a:lnTo>
                    <a:pt x="36" y="99"/>
                  </a:lnTo>
                  <a:lnTo>
                    <a:pt x="37" y="98"/>
                  </a:lnTo>
                  <a:lnTo>
                    <a:pt x="38" y="96"/>
                  </a:lnTo>
                  <a:lnTo>
                    <a:pt x="39" y="95"/>
                  </a:lnTo>
                  <a:lnTo>
                    <a:pt x="39" y="93"/>
                  </a:lnTo>
                  <a:lnTo>
                    <a:pt x="41" y="87"/>
                  </a:lnTo>
                  <a:lnTo>
                    <a:pt x="41" y="86"/>
                  </a:lnTo>
                  <a:lnTo>
                    <a:pt x="41" y="85"/>
                  </a:lnTo>
                  <a:lnTo>
                    <a:pt x="40" y="84"/>
                  </a:lnTo>
                  <a:lnTo>
                    <a:pt x="40" y="83"/>
                  </a:lnTo>
                  <a:lnTo>
                    <a:pt x="39" y="82"/>
                  </a:lnTo>
                  <a:lnTo>
                    <a:pt x="36" y="79"/>
                  </a:lnTo>
                  <a:lnTo>
                    <a:pt x="34" y="77"/>
                  </a:lnTo>
                  <a:lnTo>
                    <a:pt x="31" y="74"/>
                  </a:lnTo>
                  <a:lnTo>
                    <a:pt x="29" y="71"/>
                  </a:lnTo>
                  <a:lnTo>
                    <a:pt x="27" y="68"/>
                  </a:lnTo>
                  <a:lnTo>
                    <a:pt x="25" y="64"/>
                  </a:lnTo>
                  <a:lnTo>
                    <a:pt x="24" y="60"/>
                  </a:lnTo>
                  <a:lnTo>
                    <a:pt x="22" y="60"/>
                  </a:lnTo>
                  <a:lnTo>
                    <a:pt x="21" y="59"/>
                  </a:lnTo>
                  <a:lnTo>
                    <a:pt x="19" y="58"/>
                  </a:lnTo>
                  <a:lnTo>
                    <a:pt x="18" y="57"/>
                  </a:lnTo>
                  <a:lnTo>
                    <a:pt x="17" y="55"/>
                  </a:lnTo>
                  <a:lnTo>
                    <a:pt x="16" y="53"/>
                  </a:lnTo>
                  <a:lnTo>
                    <a:pt x="15" y="52"/>
                  </a:lnTo>
                  <a:lnTo>
                    <a:pt x="14" y="49"/>
                  </a:lnTo>
                  <a:lnTo>
                    <a:pt x="14" y="47"/>
                  </a:lnTo>
                  <a:lnTo>
                    <a:pt x="14" y="45"/>
                  </a:lnTo>
                  <a:lnTo>
                    <a:pt x="14" y="43"/>
                  </a:lnTo>
                  <a:lnTo>
                    <a:pt x="14" y="41"/>
                  </a:lnTo>
                  <a:lnTo>
                    <a:pt x="15" y="39"/>
                  </a:lnTo>
                  <a:lnTo>
                    <a:pt x="16" y="38"/>
                  </a:lnTo>
                  <a:lnTo>
                    <a:pt x="17" y="36"/>
                  </a:lnTo>
                  <a:lnTo>
                    <a:pt x="18" y="35"/>
                  </a:lnTo>
                  <a:lnTo>
                    <a:pt x="20" y="34"/>
                  </a:lnTo>
                  <a:lnTo>
                    <a:pt x="21" y="34"/>
                  </a:lnTo>
                  <a:lnTo>
                    <a:pt x="21" y="34"/>
                  </a:lnTo>
                  <a:lnTo>
                    <a:pt x="21" y="34"/>
                  </a:lnTo>
                  <a:lnTo>
                    <a:pt x="22" y="31"/>
                  </a:lnTo>
                  <a:lnTo>
                    <a:pt x="22" y="28"/>
                  </a:lnTo>
                  <a:lnTo>
                    <a:pt x="23" y="26"/>
                  </a:lnTo>
                  <a:lnTo>
                    <a:pt x="23" y="23"/>
                  </a:lnTo>
                  <a:lnTo>
                    <a:pt x="24" y="21"/>
                  </a:lnTo>
                  <a:lnTo>
                    <a:pt x="25" y="18"/>
                  </a:lnTo>
                  <a:lnTo>
                    <a:pt x="26" y="16"/>
                  </a:lnTo>
                  <a:lnTo>
                    <a:pt x="27" y="14"/>
                  </a:lnTo>
                  <a:lnTo>
                    <a:pt x="28" y="12"/>
                  </a:lnTo>
                  <a:lnTo>
                    <a:pt x="30" y="10"/>
                  </a:lnTo>
                  <a:lnTo>
                    <a:pt x="31" y="8"/>
                  </a:lnTo>
                  <a:lnTo>
                    <a:pt x="33" y="7"/>
                  </a:lnTo>
                  <a:lnTo>
                    <a:pt x="35" y="5"/>
                  </a:lnTo>
                  <a:lnTo>
                    <a:pt x="37" y="4"/>
                  </a:lnTo>
                  <a:lnTo>
                    <a:pt x="40" y="3"/>
                  </a:lnTo>
                  <a:lnTo>
                    <a:pt x="42" y="2"/>
                  </a:lnTo>
                  <a:lnTo>
                    <a:pt x="45" y="1"/>
                  </a:lnTo>
                  <a:lnTo>
                    <a:pt x="48" y="1"/>
                  </a:lnTo>
                  <a:lnTo>
                    <a:pt x="51" y="1"/>
                  </a:lnTo>
                  <a:lnTo>
                    <a:pt x="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178"/>
            <p:cNvSpPr>
              <a:spLocks/>
            </p:cNvSpPr>
            <p:nvPr/>
          </p:nvSpPr>
          <p:spPr bwMode="auto">
            <a:xfrm>
              <a:off x="5372100" y="2441576"/>
              <a:ext cx="101600" cy="101600"/>
            </a:xfrm>
            <a:custGeom>
              <a:avLst/>
              <a:gdLst/>
              <a:ahLst/>
              <a:cxnLst>
                <a:cxn ang="0">
                  <a:pos x="22" y="0"/>
                </a:cxn>
                <a:cxn ang="0">
                  <a:pos x="58" y="32"/>
                </a:cxn>
                <a:cxn ang="0">
                  <a:pos x="60" y="34"/>
                </a:cxn>
                <a:cxn ang="0">
                  <a:pos x="61" y="36"/>
                </a:cxn>
                <a:cxn ang="0">
                  <a:pos x="62" y="38"/>
                </a:cxn>
                <a:cxn ang="0">
                  <a:pos x="63" y="41"/>
                </a:cxn>
                <a:cxn ang="0">
                  <a:pos x="64" y="43"/>
                </a:cxn>
                <a:cxn ang="0">
                  <a:pos x="64" y="46"/>
                </a:cxn>
                <a:cxn ang="0">
                  <a:pos x="64" y="48"/>
                </a:cxn>
                <a:cxn ang="0">
                  <a:pos x="63" y="50"/>
                </a:cxn>
                <a:cxn ang="0">
                  <a:pos x="63" y="53"/>
                </a:cxn>
                <a:cxn ang="0">
                  <a:pos x="62" y="55"/>
                </a:cxn>
                <a:cxn ang="0">
                  <a:pos x="60" y="57"/>
                </a:cxn>
                <a:cxn ang="0">
                  <a:pos x="59" y="59"/>
                </a:cxn>
                <a:cxn ang="0">
                  <a:pos x="57" y="61"/>
                </a:cxn>
                <a:cxn ang="0">
                  <a:pos x="55" y="62"/>
                </a:cxn>
                <a:cxn ang="0">
                  <a:pos x="53" y="63"/>
                </a:cxn>
                <a:cxn ang="0">
                  <a:pos x="50" y="64"/>
                </a:cxn>
                <a:cxn ang="0">
                  <a:pos x="48" y="64"/>
                </a:cxn>
                <a:cxn ang="0">
                  <a:pos x="46" y="64"/>
                </a:cxn>
                <a:cxn ang="0">
                  <a:pos x="45" y="64"/>
                </a:cxn>
                <a:cxn ang="0">
                  <a:pos x="43" y="64"/>
                </a:cxn>
                <a:cxn ang="0">
                  <a:pos x="40" y="64"/>
                </a:cxn>
                <a:cxn ang="0">
                  <a:pos x="38" y="63"/>
                </a:cxn>
                <a:cxn ang="0">
                  <a:pos x="36" y="62"/>
                </a:cxn>
                <a:cxn ang="0">
                  <a:pos x="34" y="60"/>
                </a:cxn>
                <a:cxn ang="0">
                  <a:pos x="32" y="58"/>
                </a:cxn>
                <a:cxn ang="0">
                  <a:pos x="0" y="22"/>
                </a:cxn>
                <a:cxn ang="0">
                  <a:pos x="3" y="20"/>
                </a:cxn>
                <a:cxn ang="0">
                  <a:pos x="6" y="18"/>
                </a:cxn>
                <a:cxn ang="0">
                  <a:pos x="9" y="15"/>
                </a:cxn>
                <a:cxn ang="0">
                  <a:pos x="12" y="13"/>
                </a:cxn>
                <a:cxn ang="0">
                  <a:pos x="15" y="10"/>
                </a:cxn>
                <a:cxn ang="0">
                  <a:pos x="17" y="7"/>
                </a:cxn>
                <a:cxn ang="0">
                  <a:pos x="20" y="4"/>
                </a:cxn>
                <a:cxn ang="0">
                  <a:pos x="22" y="0"/>
                </a:cxn>
              </a:cxnLst>
              <a:rect l="0" t="0" r="r" b="b"/>
              <a:pathLst>
                <a:path w="64" h="64">
                  <a:moveTo>
                    <a:pt x="22" y="0"/>
                  </a:moveTo>
                  <a:lnTo>
                    <a:pt x="58" y="32"/>
                  </a:lnTo>
                  <a:lnTo>
                    <a:pt x="60" y="34"/>
                  </a:lnTo>
                  <a:lnTo>
                    <a:pt x="61" y="36"/>
                  </a:lnTo>
                  <a:lnTo>
                    <a:pt x="62" y="38"/>
                  </a:lnTo>
                  <a:lnTo>
                    <a:pt x="63" y="41"/>
                  </a:lnTo>
                  <a:lnTo>
                    <a:pt x="64" y="43"/>
                  </a:lnTo>
                  <a:lnTo>
                    <a:pt x="64" y="46"/>
                  </a:lnTo>
                  <a:lnTo>
                    <a:pt x="64" y="48"/>
                  </a:lnTo>
                  <a:lnTo>
                    <a:pt x="63" y="50"/>
                  </a:lnTo>
                  <a:lnTo>
                    <a:pt x="63" y="53"/>
                  </a:lnTo>
                  <a:lnTo>
                    <a:pt x="62" y="55"/>
                  </a:lnTo>
                  <a:lnTo>
                    <a:pt x="60" y="57"/>
                  </a:lnTo>
                  <a:lnTo>
                    <a:pt x="59" y="59"/>
                  </a:lnTo>
                  <a:lnTo>
                    <a:pt x="57" y="61"/>
                  </a:lnTo>
                  <a:lnTo>
                    <a:pt x="55" y="62"/>
                  </a:lnTo>
                  <a:lnTo>
                    <a:pt x="53" y="63"/>
                  </a:lnTo>
                  <a:lnTo>
                    <a:pt x="50" y="64"/>
                  </a:lnTo>
                  <a:lnTo>
                    <a:pt x="48" y="64"/>
                  </a:lnTo>
                  <a:lnTo>
                    <a:pt x="46" y="64"/>
                  </a:lnTo>
                  <a:lnTo>
                    <a:pt x="45" y="64"/>
                  </a:lnTo>
                  <a:lnTo>
                    <a:pt x="43" y="64"/>
                  </a:lnTo>
                  <a:lnTo>
                    <a:pt x="40" y="64"/>
                  </a:lnTo>
                  <a:lnTo>
                    <a:pt x="38" y="63"/>
                  </a:lnTo>
                  <a:lnTo>
                    <a:pt x="36" y="62"/>
                  </a:lnTo>
                  <a:lnTo>
                    <a:pt x="34" y="60"/>
                  </a:lnTo>
                  <a:lnTo>
                    <a:pt x="32" y="58"/>
                  </a:lnTo>
                  <a:lnTo>
                    <a:pt x="0" y="22"/>
                  </a:lnTo>
                  <a:lnTo>
                    <a:pt x="3" y="20"/>
                  </a:lnTo>
                  <a:lnTo>
                    <a:pt x="6" y="18"/>
                  </a:lnTo>
                  <a:lnTo>
                    <a:pt x="9" y="15"/>
                  </a:lnTo>
                  <a:lnTo>
                    <a:pt x="12" y="13"/>
                  </a:lnTo>
                  <a:lnTo>
                    <a:pt x="15" y="10"/>
                  </a:lnTo>
                  <a:lnTo>
                    <a:pt x="17" y="7"/>
                  </a:lnTo>
                  <a:lnTo>
                    <a:pt x="20" y="4"/>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179"/>
            <p:cNvSpPr>
              <a:spLocks noEditPoints="1"/>
            </p:cNvSpPr>
            <p:nvPr/>
          </p:nvSpPr>
          <p:spPr bwMode="auto">
            <a:xfrm>
              <a:off x="5254625" y="2324101"/>
              <a:ext cx="146050" cy="147638"/>
            </a:xfrm>
            <a:custGeom>
              <a:avLst/>
              <a:gdLst/>
              <a:ahLst/>
              <a:cxnLst>
                <a:cxn ang="0">
                  <a:pos x="40" y="16"/>
                </a:cxn>
                <a:cxn ang="0">
                  <a:pos x="32" y="19"/>
                </a:cxn>
                <a:cxn ang="0">
                  <a:pos x="24" y="24"/>
                </a:cxn>
                <a:cxn ang="0">
                  <a:pos x="19" y="32"/>
                </a:cxn>
                <a:cxn ang="0">
                  <a:pos x="16" y="40"/>
                </a:cxn>
                <a:cxn ang="0">
                  <a:pos x="15" y="49"/>
                </a:cxn>
                <a:cxn ang="0">
                  <a:pos x="17" y="58"/>
                </a:cxn>
                <a:cxn ang="0">
                  <a:pos x="22" y="66"/>
                </a:cxn>
                <a:cxn ang="0">
                  <a:pos x="29" y="72"/>
                </a:cxn>
                <a:cxn ang="0">
                  <a:pos x="37" y="76"/>
                </a:cxn>
                <a:cxn ang="0">
                  <a:pos x="46" y="77"/>
                </a:cxn>
                <a:cxn ang="0">
                  <a:pos x="55" y="76"/>
                </a:cxn>
                <a:cxn ang="0">
                  <a:pos x="63" y="72"/>
                </a:cxn>
                <a:cxn ang="0">
                  <a:pos x="70" y="66"/>
                </a:cxn>
                <a:cxn ang="0">
                  <a:pos x="75" y="58"/>
                </a:cxn>
                <a:cxn ang="0">
                  <a:pos x="77" y="49"/>
                </a:cxn>
                <a:cxn ang="0">
                  <a:pos x="76" y="40"/>
                </a:cxn>
                <a:cxn ang="0">
                  <a:pos x="73" y="32"/>
                </a:cxn>
                <a:cxn ang="0">
                  <a:pos x="68" y="24"/>
                </a:cxn>
                <a:cxn ang="0">
                  <a:pos x="60" y="19"/>
                </a:cxn>
                <a:cxn ang="0">
                  <a:pos x="52" y="16"/>
                </a:cxn>
                <a:cxn ang="0">
                  <a:pos x="46" y="0"/>
                </a:cxn>
                <a:cxn ang="0">
                  <a:pos x="57" y="1"/>
                </a:cxn>
                <a:cxn ang="0">
                  <a:pos x="67" y="5"/>
                </a:cxn>
                <a:cxn ang="0">
                  <a:pos x="76" y="11"/>
                </a:cxn>
                <a:cxn ang="0">
                  <a:pos x="84" y="19"/>
                </a:cxn>
                <a:cxn ang="0">
                  <a:pos x="90" y="30"/>
                </a:cxn>
                <a:cxn ang="0">
                  <a:pos x="92" y="41"/>
                </a:cxn>
                <a:cxn ang="0">
                  <a:pos x="92" y="52"/>
                </a:cxn>
                <a:cxn ang="0">
                  <a:pos x="90" y="63"/>
                </a:cxn>
                <a:cxn ang="0">
                  <a:pos x="84" y="73"/>
                </a:cxn>
                <a:cxn ang="0">
                  <a:pos x="76" y="82"/>
                </a:cxn>
                <a:cxn ang="0">
                  <a:pos x="67" y="88"/>
                </a:cxn>
                <a:cxn ang="0">
                  <a:pos x="57" y="92"/>
                </a:cxn>
                <a:cxn ang="0">
                  <a:pos x="46" y="93"/>
                </a:cxn>
                <a:cxn ang="0">
                  <a:pos x="35" y="92"/>
                </a:cxn>
                <a:cxn ang="0">
                  <a:pos x="25" y="88"/>
                </a:cxn>
                <a:cxn ang="0">
                  <a:pos x="16" y="82"/>
                </a:cxn>
                <a:cxn ang="0">
                  <a:pos x="8" y="73"/>
                </a:cxn>
                <a:cxn ang="0">
                  <a:pos x="3" y="63"/>
                </a:cxn>
                <a:cxn ang="0">
                  <a:pos x="0" y="52"/>
                </a:cxn>
                <a:cxn ang="0">
                  <a:pos x="0" y="41"/>
                </a:cxn>
                <a:cxn ang="0">
                  <a:pos x="3" y="30"/>
                </a:cxn>
                <a:cxn ang="0">
                  <a:pos x="8" y="19"/>
                </a:cxn>
                <a:cxn ang="0">
                  <a:pos x="16" y="11"/>
                </a:cxn>
                <a:cxn ang="0">
                  <a:pos x="25" y="5"/>
                </a:cxn>
                <a:cxn ang="0">
                  <a:pos x="35" y="1"/>
                </a:cxn>
                <a:cxn ang="0">
                  <a:pos x="46" y="0"/>
                </a:cxn>
              </a:cxnLst>
              <a:rect l="0" t="0" r="r" b="b"/>
              <a:pathLst>
                <a:path w="92" h="93">
                  <a:moveTo>
                    <a:pt x="46" y="15"/>
                  </a:moveTo>
                  <a:lnTo>
                    <a:pt x="43" y="15"/>
                  </a:lnTo>
                  <a:lnTo>
                    <a:pt x="40" y="16"/>
                  </a:lnTo>
                  <a:lnTo>
                    <a:pt x="37" y="17"/>
                  </a:lnTo>
                  <a:lnTo>
                    <a:pt x="34" y="18"/>
                  </a:lnTo>
                  <a:lnTo>
                    <a:pt x="32" y="19"/>
                  </a:lnTo>
                  <a:lnTo>
                    <a:pt x="29" y="20"/>
                  </a:lnTo>
                  <a:lnTo>
                    <a:pt x="27" y="22"/>
                  </a:lnTo>
                  <a:lnTo>
                    <a:pt x="24" y="24"/>
                  </a:lnTo>
                  <a:lnTo>
                    <a:pt x="22" y="27"/>
                  </a:lnTo>
                  <a:lnTo>
                    <a:pt x="20" y="29"/>
                  </a:lnTo>
                  <a:lnTo>
                    <a:pt x="19" y="32"/>
                  </a:lnTo>
                  <a:lnTo>
                    <a:pt x="17" y="35"/>
                  </a:lnTo>
                  <a:lnTo>
                    <a:pt x="16" y="37"/>
                  </a:lnTo>
                  <a:lnTo>
                    <a:pt x="16" y="40"/>
                  </a:lnTo>
                  <a:lnTo>
                    <a:pt x="15" y="43"/>
                  </a:lnTo>
                  <a:lnTo>
                    <a:pt x="15" y="46"/>
                  </a:lnTo>
                  <a:lnTo>
                    <a:pt x="15" y="49"/>
                  </a:lnTo>
                  <a:lnTo>
                    <a:pt x="16" y="52"/>
                  </a:lnTo>
                  <a:lnTo>
                    <a:pt x="16" y="55"/>
                  </a:lnTo>
                  <a:lnTo>
                    <a:pt x="17" y="58"/>
                  </a:lnTo>
                  <a:lnTo>
                    <a:pt x="19" y="61"/>
                  </a:lnTo>
                  <a:lnTo>
                    <a:pt x="20" y="63"/>
                  </a:lnTo>
                  <a:lnTo>
                    <a:pt x="22" y="66"/>
                  </a:lnTo>
                  <a:lnTo>
                    <a:pt x="24" y="68"/>
                  </a:lnTo>
                  <a:lnTo>
                    <a:pt x="27" y="70"/>
                  </a:lnTo>
                  <a:lnTo>
                    <a:pt x="29" y="72"/>
                  </a:lnTo>
                  <a:lnTo>
                    <a:pt x="32" y="74"/>
                  </a:lnTo>
                  <a:lnTo>
                    <a:pt x="34" y="75"/>
                  </a:lnTo>
                  <a:lnTo>
                    <a:pt x="37" y="76"/>
                  </a:lnTo>
                  <a:lnTo>
                    <a:pt x="40" y="77"/>
                  </a:lnTo>
                  <a:lnTo>
                    <a:pt x="43" y="77"/>
                  </a:lnTo>
                  <a:lnTo>
                    <a:pt x="46" y="77"/>
                  </a:lnTo>
                  <a:lnTo>
                    <a:pt x="49" y="77"/>
                  </a:lnTo>
                  <a:lnTo>
                    <a:pt x="52" y="77"/>
                  </a:lnTo>
                  <a:lnTo>
                    <a:pt x="55" y="76"/>
                  </a:lnTo>
                  <a:lnTo>
                    <a:pt x="58" y="75"/>
                  </a:lnTo>
                  <a:lnTo>
                    <a:pt x="60" y="74"/>
                  </a:lnTo>
                  <a:lnTo>
                    <a:pt x="63" y="72"/>
                  </a:lnTo>
                  <a:lnTo>
                    <a:pt x="66" y="70"/>
                  </a:lnTo>
                  <a:lnTo>
                    <a:pt x="68" y="68"/>
                  </a:lnTo>
                  <a:lnTo>
                    <a:pt x="70" y="66"/>
                  </a:lnTo>
                  <a:lnTo>
                    <a:pt x="72" y="63"/>
                  </a:lnTo>
                  <a:lnTo>
                    <a:pt x="73" y="61"/>
                  </a:lnTo>
                  <a:lnTo>
                    <a:pt x="75" y="58"/>
                  </a:lnTo>
                  <a:lnTo>
                    <a:pt x="76" y="55"/>
                  </a:lnTo>
                  <a:lnTo>
                    <a:pt x="76" y="52"/>
                  </a:lnTo>
                  <a:lnTo>
                    <a:pt x="77" y="49"/>
                  </a:lnTo>
                  <a:lnTo>
                    <a:pt x="77" y="46"/>
                  </a:lnTo>
                  <a:lnTo>
                    <a:pt x="77" y="43"/>
                  </a:lnTo>
                  <a:lnTo>
                    <a:pt x="76" y="40"/>
                  </a:lnTo>
                  <a:lnTo>
                    <a:pt x="76" y="37"/>
                  </a:lnTo>
                  <a:lnTo>
                    <a:pt x="75" y="35"/>
                  </a:lnTo>
                  <a:lnTo>
                    <a:pt x="73" y="32"/>
                  </a:lnTo>
                  <a:lnTo>
                    <a:pt x="72" y="29"/>
                  </a:lnTo>
                  <a:lnTo>
                    <a:pt x="70" y="27"/>
                  </a:lnTo>
                  <a:lnTo>
                    <a:pt x="68" y="24"/>
                  </a:lnTo>
                  <a:lnTo>
                    <a:pt x="66" y="22"/>
                  </a:lnTo>
                  <a:lnTo>
                    <a:pt x="63" y="20"/>
                  </a:lnTo>
                  <a:lnTo>
                    <a:pt x="60" y="19"/>
                  </a:lnTo>
                  <a:lnTo>
                    <a:pt x="58" y="18"/>
                  </a:lnTo>
                  <a:lnTo>
                    <a:pt x="55" y="17"/>
                  </a:lnTo>
                  <a:lnTo>
                    <a:pt x="52" y="16"/>
                  </a:lnTo>
                  <a:lnTo>
                    <a:pt x="49" y="15"/>
                  </a:lnTo>
                  <a:lnTo>
                    <a:pt x="46" y="15"/>
                  </a:lnTo>
                  <a:close/>
                  <a:moveTo>
                    <a:pt x="46" y="0"/>
                  </a:moveTo>
                  <a:lnTo>
                    <a:pt x="50" y="0"/>
                  </a:lnTo>
                  <a:lnTo>
                    <a:pt x="53" y="0"/>
                  </a:lnTo>
                  <a:lnTo>
                    <a:pt x="57" y="1"/>
                  </a:lnTo>
                  <a:lnTo>
                    <a:pt x="60" y="2"/>
                  </a:lnTo>
                  <a:lnTo>
                    <a:pt x="64" y="3"/>
                  </a:lnTo>
                  <a:lnTo>
                    <a:pt x="67" y="5"/>
                  </a:lnTo>
                  <a:lnTo>
                    <a:pt x="70" y="6"/>
                  </a:lnTo>
                  <a:lnTo>
                    <a:pt x="73" y="8"/>
                  </a:lnTo>
                  <a:lnTo>
                    <a:pt x="76" y="11"/>
                  </a:lnTo>
                  <a:lnTo>
                    <a:pt x="79" y="13"/>
                  </a:lnTo>
                  <a:lnTo>
                    <a:pt x="82" y="16"/>
                  </a:lnTo>
                  <a:lnTo>
                    <a:pt x="84" y="19"/>
                  </a:lnTo>
                  <a:lnTo>
                    <a:pt x="86" y="23"/>
                  </a:lnTo>
                  <a:lnTo>
                    <a:pt x="88" y="26"/>
                  </a:lnTo>
                  <a:lnTo>
                    <a:pt x="90" y="30"/>
                  </a:lnTo>
                  <a:lnTo>
                    <a:pt x="91" y="33"/>
                  </a:lnTo>
                  <a:lnTo>
                    <a:pt x="92" y="37"/>
                  </a:lnTo>
                  <a:lnTo>
                    <a:pt x="92" y="41"/>
                  </a:lnTo>
                  <a:lnTo>
                    <a:pt x="92" y="44"/>
                  </a:lnTo>
                  <a:lnTo>
                    <a:pt x="92" y="48"/>
                  </a:lnTo>
                  <a:lnTo>
                    <a:pt x="92" y="52"/>
                  </a:lnTo>
                  <a:lnTo>
                    <a:pt x="92" y="56"/>
                  </a:lnTo>
                  <a:lnTo>
                    <a:pt x="91" y="59"/>
                  </a:lnTo>
                  <a:lnTo>
                    <a:pt x="90" y="63"/>
                  </a:lnTo>
                  <a:lnTo>
                    <a:pt x="88" y="66"/>
                  </a:lnTo>
                  <a:lnTo>
                    <a:pt x="86" y="70"/>
                  </a:lnTo>
                  <a:lnTo>
                    <a:pt x="84" y="73"/>
                  </a:lnTo>
                  <a:lnTo>
                    <a:pt x="82" y="76"/>
                  </a:lnTo>
                  <a:lnTo>
                    <a:pt x="79" y="79"/>
                  </a:lnTo>
                  <a:lnTo>
                    <a:pt x="76" y="82"/>
                  </a:lnTo>
                  <a:lnTo>
                    <a:pt x="73" y="84"/>
                  </a:lnTo>
                  <a:lnTo>
                    <a:pt x="70" y="86"/>
                  </a:lnTo>
                  <a:lnTo>
                    <a:pt x="67" y="88"/>
                  </a:lnTo>
                  <a:lnTo>
                    <a:pt x="64" y="89"/>
                  </a:lnTo>
                  <a:lnTo>
                    <a:pt x="60" y="91"/>
                  </a:lnTo>
                  <a:lnTo>
                    <a:pt x="57" y="92"/>
                  </a:lnTo>
                  <a:lnTo>
                    <a:pt x="53" y="92"/>
                  </a:lnTo>
                  <a:lnTo>
                    <a:pt x="50" y="93"/>
                  </a:lnTo>
                  <a:lnTo>
                    <a:pt x="46" y="93"/>
                  </a:lnTo>
                  <a:lnTo>
                    <a:pt x="42" y="93"/>
                  </a:lnTo>
                  <a:lnTo>
                    <a:pt x="39" y="92"/>
                  </a:lnTo>
                  <a:lnTo>
                    <a:pt x="35" y="92"/>
                  </a:lnTo>
                  <a:lnTo>
                    <a:pt x="32" y="91"/>
                  </a:lnTo>
                  <a:lnTo>
                    <a:pt x="29" y="89"/>
                  </a:lnTo>
                  <a:lnTo>
                    <a:pt x="25" y="88"/>
                  </a:lnTo>
                  <a:lnTo>
                    <a:pt x="22" y="86"/>
                  </a:lnTo>
                  <a:lnTo>
                    <a:pt x="19" y="84"/>
                  </a:lnTo>
                  <a:lnTo>
                    <a:pt x="16" y="82"/>
                  </a:lnTo>
                  <a:lnTo>
                    <a:pt x="13" y="79"/>
                  </a:lnTo>
                  <a:lnTo>
                    <a:pt x="10" y="76"/>
                  </a:lnTo>
                  <a:lnTo>
                    <a:pt x="8" y="73"/>
                  </a:lnTo>
                  <a:lnTo>
                    <a:pt x="6" y="70"/>
                  </a:lnTo>
                  <a:lnTo>
                    <a:pt x="4" y="66"/>
                  </a:lnTo>
                  <a:lnTo>
                    <a:pt x="3" y="63"/>
                  </a:lnTo>
                  <a:lnTo>
                    <a:pt x="1" y="59"/>
                  </a:lnTo>
                  <a:lnTo>
                    <a:pt x="0" y="56"/>
                  </a:lnTo>
                  <a:lnTo>
                    <a:pt x="0" y="52"/>
                  </a:lnTo>
                  <a:lnTo>
                    <a:pt x="0" y="48"/>
                  </a:lnTo>
                  <a:lnTo>
                    <a:pt x="0" y="44"/>
                  </a:lnTo>
                  <a:lnTo>
                    <a:pt x="0" y="41"/>
                  </a:lnTo>
                  <a:lnTo>
                    <a:pt x="0" y="37"/>
                  </a:lnTo>
                  <a:lnTo>
                    <a:pt x="1" y="33"/>
                  </a:lnTo>
                  <a:lnTo>
                    <a:pt x="3" y="30"/>
                  </a:lnTo>
                  <a:lnTo>
                    <a:pt x="4" y="26"/>
                  </a:lnTo>
                  <a:lnTo>
                    <a:pt x="6" y="23"/>
                  </a:lnTo>
                  <a:lnTo>
                    <a:pt x="8" y="19"/>
                  </a:lnTo>
                  <a:lnTo>
                    <a:pt x="10" y="16"/>
                  </a:lnTo>
                  <a:lnTo>
                    <a:pt x="13" y="13"/>
                  </a:lnTo>
                  <a:lnTo>
                    <a:pt x="16" y="11"/>
                  </a:lnTo>
                  <a:lnTo>
                    <a:pt x="19" y="8"/>
                  </a:lnTo>
                  <a:lnTo>
                    <a:pt x="22" y="6"/>
                  </a:lnTo>
                  <a:lnTo>
                    <a:pt x="25" y="5"/>
                  </a:lnTo>
                  <a:lnTo>
                    <a:pt x="29" y="3"/>
                  </a:lnTo>
                  <a:lnTo>
                    <a:pt x="32" y="2"/>
                  </a:lnTo>
                  <a:lnTo>
                    <a:pt x="35" y="1"/>
                  </a:lnTo>
                  <a:lnTo>
                    <a:pt x="39" y="0"/>
                  </a:lnTo>
                  <a:lnTo>
                    <a:pt x="42"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Freeform 180"/>
            <p:cNvSpPr>
              <a:spLocks/>
            </p:cNvSpPr>
            <p:nvPr/>
          </p:nvSpPr>
          <p:spPr bwMode="auto">
            <a:xfrm>
              <a:off x="5292725" y="2370138"/>
              <a:ext cx="23813" cy="53975"/>
            </a:xfrm>
            <a:custGeom>
              <a:avLst/>
              <a:gdLst/>
              <a:ahLst/>
              <a:cxnLst>
                <a:cxn ang="0">
                  <a:pos x="10" y="0"/>
                </a:cxn>
                <a:cxn ang="0">
                  <a:pos x="10" y="0"/>
                </a:cxn>
                <a:cxn ang="0">
                  <a:pos x="11" y="0"/>
                </a:cxn>
                <a:cxn ang="0">
                  <a:pos x="12" y="0"/>
                </a:cxn>
                <a:cxn ang="0">
                  <a:pos x="13" y="1"/>
                </a:cxn>
                <a:cxn ang="0">
                  <a:pos x="14" y="2"/>
                </a:cxn>
                <a:cxn ang="0">
                  <a:pos x="14" y="2"/>
                </a:cxn>
                <a:cxn ang="0">
                  <a:pos x="15" y="4"/>
                </a:cxn>
                <a:cxn ang="0">
                  <a:pos x="15" y="5"/>
                </a:cxn>
                <a:cxn ang="0">
                  <a:pos x="15" y="6"/>
                </a:cxn>
                <a:cxn ang="0">
                  <a:pos x="15" y="7"/>
                </a:cxn>
                <a:cxn ang="0">
                  <a:pos x="14" y="8"/>
                </a:cxn>
                <a:cxn ang="0">
                  <a:pos x="14" y="9"/>
                </a:cxn>
                <a:cxn ang="0">
                  <a:pos x="13" y="10"/>
                </a:cxn>
                <a:cxn ang="0">
                  <a:pos x="12" y="12"/>
                </a:cxn>
                <a:cxn ang="0">
                  <a:pos x="11" y="14"/>
                </a:cxn>
                <a:cxn ang="0">
                  <a:pos x="10" y="15"/>
                </a:cxn>
                <a:cxn ang="0">
                  <a:pos x="10" y="17"/>
                </a:cxn>
                <a:cxn ang="0">
                  <a:pos x="10" y="19"/>
                </a:cxn>
                <a:cxn ang="0">
                  <a:pos x="11" y="21"/>
                </a:cxn>
                <a:cxn ang="0">
                  <a:pos x="12" y="23"/>
                </a:cxn>
                <a:cxn ang="0">
                  <a:pos x="13" y="24"/>
                </a:cxn>
                <a:cxn ang="0">
                  <a:pos x="14" y="26"/>
                </a:cxn>
                <a:cxn ang="0">
                  <a:pos x="14" y="27"/>
                </a:cxn>
                <a:cxn ang="0">
                  <a:pos x="15" y="28"/>
                </a:cxn>
                <a:cxn ang="0">
                  <a:pos x="15" y="29"/>
                </a:cxn>
                <a:cxn ang="0">
                  <a:pos x="15" y="30"/>
                </a:cxn>
                <a:cxn ang="0">
                  <a:pos x="15" y="31"/>
                </a:cxn>
                <a:cxn ang="0">
                  <a:pos x="14" y="32"/>
                </a:cxn>
                <a:cxn ang="0">
                  <a:pos x="14" y="33"/>
                </a:cxn>
                <a:cxn ang="0">
                  <a:pos x="13" y="34"/>
                </a:cxn>
                <a:cxn ang="0">
                  <a:pos x="12" y="34"/>
                </a:cxn>
                <a:cxn ang="0">
                  <a:pos x="11" y="34"/>
                </a:cxn>
                <a:cxn ang="0">
                  <a:pos x="10" y="34"/>
                </a:cxn>
                <a:cxn ang="0">
                  <a:pos x="10" y="34"/>
                </a:cxn>
                <a:cxn ang="0">
                  <a:pos x="9" y="34"/>
                </a:cxn>
                <a:cxn ang="0">
                  <a:pos x="8" y="34"/>
                </a:cxn>
                <a:cxn ang="0">
                  <a:pos x="7" y="34"/>
                </a:cxn>
                <a:cxn ang="0">
                  <a:pos x="6" y="33"/>
                </a:cxn>
                <a:cxn ang="0">
                  <a:pos x="5" y="31"/>
                </a:cxn>
                <a:cxn ang="0">
                  <a:pos x="3" y="29"/>
                </a:cxn>
                <a:cxn ang="0">
                  <a:pos x="2" y="26"/>
                </a:cxn>
                <a:cxn ang="0">
                  <a:pos x="1" y="24"/>
                </a:cxn>
                <a:cxn ang="0">
                  <a:pos x="0" y="21"/>
                </a:cxn>
                <a:cxn ang="0">
                  <a:pos x="0" y="19"/>
                </a:cxn>
                <a:cxn ang="0">
                  <a:pos x="0" y="16"/>
                </a:cxn>
                <a:cxn ang="0">
                  <a:pos x="0" y="13"/>
                </a:cxn>
                <a:cxn ang="0">
                  <a:pos x="1" y="11"/>
                </a:cxn>
                <a:cxn ang="0">
                  <a:pos x="2" y="8"/>
                </a:cxn>
                <a:cxn ang="0">
                  <a:pos x="3" y="6"/>
                </a:cxn>
                <a:cxn ang="0">
                  <a:pos x="5" y="4"/>
                </a:cxn>
                <a:cxn ang="0">
                  <a:pos x="6" y="2"/>
                </a:cxn>
                <a:cxn ang="0">
                  <a:pos x="7" y="1"/>
                </a:cxn>
                <a:cxn ang="0">
                  <a:pos x="8" y="0"/>
                </a:cxn>
                <a:cxn ang="0">
                  <a:pos x="9" y="0"/>
                </a:cxn>
                <a:cxn ang="0">
                  <a:pos x="10" y="0"/>
                </a:cxn>
              </a:cxnLst>
              <a:rect l="0" t="0" r="r" b="b"/>
              <a:pathLst>
                <a:path w="15" h="34">
                  <a:moveTo>
                    <a:pt x="10" y="0"/>
                  </a:moveTo>
                  <a:lnTo>
                    <a:pt x="10" y="0"/>
                  </a:lnTo>
                  <a:lnTo>
                    <a:pt x="11" y="0"/>
                  </a:lnTo>
                  <a:lnTo>
                    <a:pt x="12" y="0"/>
                  </a:lnTo>
                  <a:lnTo>
                    <a:pt x="13" y="1"/>
                  </a:lnTo>
                  <a:lnTo>
                    <a:pt x="14" y="2"/>
                  </a:lnTo>
                  <a:lnTo>
                    <a:pt x="14" y="2"/>
                  </a:lnTo>
                  <a:lnTo>
                    <a:pt x="15" y="4"/>
                  </a:lnTo>
                  <a:lnTo>
                    <a:pt x="15" y="5"/>
                  </a:lnTo>
                  <a:lnTo>
                    <a:pt x="15" y="6"/>
                  </a:lnTo>
                  <a:lnTo>
                    <a:pt x="15" y="7"/>
                  </a:lnTo>
                  <a:lnTo>
                    <a:pt x="14" y="8"/>
                  </a:lnTo>
                  <a:lnTo>
                    <a:pt x="14" y="9"/>
                  </a:lnTo>
                  <a:lnTo>
                    <a:pt x="13" y="10"/>
                  </a:lnTo>
                  <a:lnTo>
                    <a:pt x="12" y="12"/>
                  </a:lnTo>
                  <a:lnTo>
                    <a:pt x="11" y="14"/>
                  </a:lnTo>
                  <a:lnTo>
                    <a:pt x="10" y="15"/>
                  </a:lnTo>
                  <a:lnTo>
                    <a:pt x="10" y="17"/>
                  </a:lnTo>
                  <a:lnTo>
                    <a:pt x="10" y="19"/>
                  </a:lnTo>
                  <a:lnTo>
                    <a:pt x="11" y="21"/>
                  </a:lnTo>
                  <a:lnTo>
                    <a:pt x="12" y="23"/>
                  </a:lnTo>
                  <a:lnTo>
                    <a:pt x="13" y="24"/>
                  </a:lnTo>
                  <a:lnTo>
                    <a:pt x="14" y="26"/>
                  </a:lnTo>
                  <a:lnTo>
                    <a:pt x="14" y="27"/>
                  </a:lnTo>
                  <a:lnTo>
                    <a:pt x="15" y="28"/>
                  </a:lnTo>
                  <a:lnTo>
                    <a:pt x="15" y="29"/>
                  </a:lnTo>
                  <a:lnTo>
                    <a:pt x="15" y="30"/>
                  </a:lnTo>
                  <a:lnTo>
                    <a:pt x="15" y="31"/>
                  </a:lnTo>
                  <a:lnTo>
                    <a:pt x="14" y="32"/>
                  </a:lnTo>
                  <a:lnTo>
                    <a:pt x="14" y="33"/>
                  </a:lnTo>
                  <a:lnTo>
                    <a:pt x="13" y="34"/>
                  </a:lnTo>
                  <a:lnTo>
                    <a:pt x="12" y="34"/>
                  </a:lnTo>
                  <a:lnTo>
                    <a:pt x="11" y="34"/>
                  </a:lnTo>
                  <a:lnTo>
                    <a:pt x="10" y="34"/>
                  </a:lnTo>
                  <a:lnTo>
                    <a:pt x="10" y="34"/>
                  </a:lnTo>
                  <a:lnTo>
                    <a:pt x="9" y="34"/>
                  </a:lnTo>
                  <a:lnTo>
                    <a:pt x="8" y="34"/>
                  </a:lnTo>
                  <a:lnTo>
                    <a:pt x="7" y="34"/>
                  </a:lnTo>
                  <a:lnTo>
                    <a:pt x="6" y="33"/>
                  </a:lnTo>
                  <a:lnTo>
                    <a:pt x="5" y="31"/>
                  </a:lnTo>
                  <a:lnTo>
                    <a:pt x="3" y="29"/>
                  </a:lnTo>
                  <a:lnTo>
                    <a:pt x="2" y="26"/>
                  </a:lnTo>
                  <a:lnTo>
                    <a:pt x="1" y="24"/>
                  </a:lnTo>
                  <a:lnTo>
                    <a:pt x="0" y="21"/>
                  </a:lnTo>
                  <a:lnTo>
                    <a:pt x="0" y="19"/>
                  </a:lnTo>
                  <a:lnTo>
                    <a:pt x="0" y="16"/>
                  </a:lnTo>
                  <a:lnTo>
                    <a:pt x="0" y="13"/>
                  </a:lnTo>
                  <a:lnTo>
                    <a:pt x="1" y="11"/>
                  </a:lnTo>
                  <a:lnTo>
                    <a:pt x="2" y="8"/>
                  </a:lnTo>
                  <a:lnTo>
                    <a:pt x="3" y="6"/>
                  </a:lnTo>
                  <a:lnTo>
                    <a:pt x="5" y="4"/>
                  </a:lnTo>
                  <a:lnTo>
                    <a:pt x="6" y="2"/>
                  </a:lnTo>
                  <a:lnTo>
                    <a:pt x="7" y="1"/>
                  </a:lnTo>
                  <a:lnTo>
                    <a:pt x="8" y="0"/>
                  </a:lnTo>
                  <a:lnTo>
                    <a:pt x="9"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61624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500"/>
                                        <p:tgtEl>
                                          <p:spTgt spid="70"/>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right)">
                                      <p:cBhvr>
                                        <p:cTn id="35" dur="500"/>
                                        <p:tgtEl>
                                          <p:spTgt spid="72"/>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right)">
                                      <p:cBhvr>
                                        <p:cTn id="39" dur="500"/>
                                        <p:tgtEl>
                                          <p:spTgt spid="73"/>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4500"/>
                            </p:stCondLst>
                            <p:childTnLst>
                              <p:par>
                                <p:cTn id="45" presetID="10" presetClass="entr" presetSubtype="0"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fade">
                                      <p:cBhvr>
                                        <p:cTn id="55" dur="500"/>
                                        <p:tgtEl>
                                          <p:spTgt spid="83"/>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500"/>
                                        <p:tgtEl>
                                          <p:spTgt spid="52"/>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left)">
                                      <p:cBhvr>
                                        <p:cTn id="67" dur="500"/>
                                        <p:tgtEl>
                                          <p:spTgt spid="53"/>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70" grpId="0"/>
      <p:bldP spid="71" grpId="0"/>
      <p:bldP spid="72" grpId="0"/>
      <p:bldP spid="7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103505"/>
            <a:ext cx="6536373" cy="1009015"/>
          </a:xfrm>
        </p:spPr>
        <p:txBody>
          <a:bodyPr>
            <a:normAutofit/>
          </a:bodyPr>
          <a:lstStyle/>
          <a:p>
            <a:r>
              <a:rPr lang="es-PE" b="1" dirty="0" smtClean="0"/>
              <a:t>Documento/Manual de SMS</a:t>
            </a:r>
            <a:endParaRPr lang="es-PE" b="1" dirty="0"/>
          </a:p>
        </p:txBody>
      </p:sp>
      <p:sp>
        <p:nvSpPr>
          <p:cNvPr id="4" name="Text Placeholder 3"/>
          <p:cNvSpPr>
            <a:spLocks noGrp="1"/>
          </p:cNvSpPr>
          <p:nvPr>
            <p:ph type="body" sz="half" idx="2"/>
          </p:nvPr>
        </p:nvSpPr>
        <p:spPr>
          <a:xfrm>
            <a:off x="839788" y="1615440"/>
            <a:ext cx="5225732" cy="5059680"/>
          </a:xfrm>
        </p:spPr>
        <p:txBody>
          <a:bodyPr>
            <a:noAutofit/>
          </a:bodyPr>
          <a:lstStyle/>
          <a:p>
            <a:pPr marL="342900" indent="-342900" algn="just">
              <a:buFont typeface="Arial" panose="020B0604020202020204" pitchFamily="34" charset="0"/>
              <a:buChar char="•"/>
            </a:pPr>
            <a:r>
              <a:rPr lang="es-PE" sz="2600" dirty="0" smtClean="0">
                <a:latin typeface="+mj-lt"/>
              </a:rPr>
              <a:t>El documento/manual de SMS sirve </a:t>
            </a:r>
            <a:r>
              <a:rPr lang="es-PE" sz="2600" dirty="0">
                <a:latin typeface="+mj-lt"/>
              </a:rPr>
              <a:t>como una herramienta de comunicación de seguridad operacional </a:t>
            </a:r>
            <a:r>
              <a:rPr lang="es-PE" sz="2600" dirty="0" smtClean="0">
                <a:latin typeface="+mj-lt"/>
              </a:rPr>
              <a:t>primaria, </a:t>
            </a:r>
            <a:r>
              <a:rPr lang="es-PE" sz="2600" dirty="0">
                <a:latin typeface="+mj-lt"/>
              </a:rPr>
              <a:t>entre el proveedor del servicio y las partes interesadas </a:t>
            </a:r>
            <a:r>
              <a:rPr lang="es-PE" sz="2600" dirty="0" smtClean="0">
                <a:latin typeface="+mj-lt"/>
              </a:rPr>
              <a:t>en </a:t>
            </a:r>
            <a:r>
              <a:rPr lang="es-PE" sz="2600" dirty="0">
                <a:latin typeface="+mj-lt"/>
              </a:rPr>
              <a:t>seguridad operacional </a:t>
            </a:r>
            <a:r>
              <a:rPr lang="es-PE" sz="2600" dirty="0" smtClean="0">
                <a:latin typeface="+mj-lt"/>
              </a:rPr>
              <a:t>.</a:t>
            </a:r>
          </a:p>
          <a:p>
            <a:pPr marL="342900" indent="-342900" algn="just">
              <a:buFont typeface="Arial" panose="020B0604020202020204" pitchFamily="34" charset="0"/>
              <a:buChar char="•"/>
            </a:pPr>
            <a:r>
              <a:rPr lang="es-PE" sz="2600" dirty="0" smtClean="0">
                <a:latin typeface="+mj-lt"/>
              </a:rPr>
              <a:t>Puede </a:t>
            </a:r>
            <a:r>
              <a:rPr lang="es-PE" sz="2600" dirty="0">
                <a:latin typeface="+mj-lt"/>
              </a:rPr>
              <a:t>ser un documento independiente, o puede estar integrado con otros documentos organizacionales (o documentación</a:t>
            </a:r>
            <a:r>
              <a:rPr lang="es-PE" sz="2600" dirty="0" smtClean="0">
                <a:latin typeface="+mj-lt"/>
              </a:rPr>
              <a:t>).</a:t>
            </a:r>
          </a:p>
          <a:p>
            <a:pPr marL="342900" indent="-342900" algn="just">
              <a:buFont typeface="Arial" panose="020B0604020202020204" pitchFamily="34" charset="0"/>
              <a:buChar char="•"/>
            </a:pPr>
            <a:r>
              <a:rPr lang="es-PE" sz="2600" dirty="0" smtClean="0">
                <a:latin typeface="+mj-lt"/>
              </a:rPr>
              <a:t>Deberá </a:t>
            </a:r>
            <a:r>
              <a:rPr lang="es-PE" sz="2600" dirty="0">
                <a:latin typeface="+mj-lt"/>
              </a:rPr>
              <a:t>mantenerse </a:t>
            </a:r>
            <a:r>
              <a:rPr lang="es-PE" sz="2600" dirty="0" smtClean="0">
                <a:latin typeface="+mj-lt"/>
              </a:rPr>
              <a:t>actualizado.</a:t>
            </a:r>
            <a:endParaRPr lang="es-PE" sz="2600" dirty="0">
              <a:latin typeface="+mj-lt"/>
            </a:endParaRPr>
          </a:p>
        </p:txBody>
      </p:sp>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5534" r="5534"/>
          <a:stretch>
            <a:fillRect/>
          </a:stretch>
        </p:blipFill>
        <p:spPr>
          <a:xfrm>
            <a:off x="6888163" y="473075"/>
            <a:ext cx="4467225" cy="5897563"/>
          </a:xfrm>
        </p:spPr>
      </p:pic>
    </p:spTree>
    <p:extLst>
      <p:ext uri="{BB962C8B-B14F-4D97-AF65-F5344CB8AC3E}">
        <p14:creationId xmlns:p14="http://schemas.microsoft.com/office/powerpoint/2010/main" val="2679662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167005"/>
            <a:ext cx="10515600" cy="701675"/>
          </a:xfrm>
        </p:spPr>
        <p:txBody>
          <a:bodyPr/>
          <a:lstStyle/>
          <a:p>
            <a:r>
              <a:rPr lang="es-PE" dirty="0" smtClean="0"/>
              <a:t>Documento/Manual de SMS</a:t>
            </a:r>
            <a:endParaRPr lang="es-PE" dirty="0"/>
          </a:p>
        </p:txBody>
      </p:sp>
      <p:sp>
        <p:nvSpPr>
          <p:cNvPr id="3" name="Content Placeholder 2"/>
          <p:cNvSpPr>
            <a:spLocks noGrp="1"/>
          </p:cNvSpPr>
          <p:nvPr>
            <p:ph sz="half" idx="1"/>
          </p:nvPr>
        </p:nvSpPr>
        <p:spPr>
          <a:xfrm>
            <a:off x="320040" y="1859280"/>
            <a:ext cx="5730240" cy="4770120"/>
          </a:xfrm>
        </p:spPr>
        <p:txBody>
          <a:bodyPr>
            <a:noAutofit/>
          </a:bodyPr>
          <a:lstStyle/>
          <a:p>
            <a:pPr marL="514350" indent="-514350">
              <a:buFont typeface="+mj-lt"/>
              <a:buAutoNum type="alphaLcParenR"/>
            </a:pPr>
            <a:r>
              <a:rPr lang="es-PE" sz="2100" dirty="0">
                <a:latin typeface="+mj-lt"/>
              </a:rPr>
              <a:t>política y </a:t>
            </a:r>
            <a:r>
              <a:rPr lang="es-PE" sz="2100" dirty="0" smtClean="0">
                <a:latin typeface="+mj-lt"/>
              </a:rPr>
              <a:t>objetivos;</a:t>
            </a:r>
            <a:endParaRPr lang="es-PE" sz="2100" dirty="0">
              <a:latin typeface="+mj-lt"/>
            </a:endParaRPr>
          </a:p>
          <a:p>
            <a:pPr marL="514350" indent="-514350">
              <a:buFont typeface="+mj-lt"/>
              <a:buAutoNum type="alphaLcParenR"/>
            </a:pPr>
            <a:r>
              <a:rPr lang="es-PE" sz="2100" dirty="0">
                <a:latin typeface="+mj-lt"/>
              </a:rPr>
              <a:t>referencia a cualquier requisito de SMS reglamentario aplicable;</a:t>
            </a:r>
          </a:p>
          <a:p>
            <a:pPr marL="514350" indent="-514350">
              <a:buFont typeface="+mj-lt"/>
              <a:buAutoNum type="alphaLcParenR"/>
            </a:pPr>
            <a:r>
              <a:rPr lang="es-PE" sz="2100" dirty="0">
                <a:latin typeface="+mj-lt"/>
              </a:rPr>
              <a:t>descripción del sistema;</a:t>
            </a:r>
          </a:p>
          <a:p>
            <a:pPr marL="514350" indent="-514350">
              <a:buFont typeface="+mj-lt"/>
              <a:buAutoNum type="alphaLcParenR"/>
            </a:pPr>
            <a:r>
              <a:rPr lang="es-PE" sz="2100" dirty="0">
                <a:latin typeface="+mj-lt"/>
              </a:rPr>
              <a:t>rendición de cuentas de seguridad operacional y personal de clave de seguridad operacional;</a:t>
            </a:r>
          </a:p>
          <a:p>
            <a:pPr marL="514350" indent="-514350">
              <a:buFont typeface="+mj-lt"/>
              <a:buAutoNum type="alphaLcParenR"/>
            </a:pPr>
            <a:r>
              <a:rPr lang="es-PE" sz="2100" dirty="0">
                <a:latin typeface="+mj-lt"/>
              </a:rPr>
              <a:t>procesos y procedimientos del sistema de notificación de seguridad operacional voluntaria y obligatoria;</a:t>
            </a:r>
          </a:p>
          <a:p>
            <a:pPr marL="514350" indent="-514350">
              <a:buFont typeface="+mj-lt"/>
              <a:buAutoNum type="alphaLcParenR"/>
            </a:pPr>
            <a:r>
              <a:rPr lang="es-PE" sz="2100" dirty="0">
                <a:latin typeface="+mj-lt"/>
              </a:rPr>
              <a:t>procesos y procedimientos de identificación de riesgos y evaluación de riesgos de seguridad operacional;</a:t>
            </a:r>
          </a:p>
          <a:p>
            <a:pPr marL="514350" indent="-514350">
              <a:buFont typeface="+mj-lt"/>
              <a:buAutoNum type="alphaLcParenR"/>
            </a:pPr>
            <a:r>
              <a:rPr lang="es-PE" sz="2100" dirty="0">
                <a:latin typeface="+mj-lt"/>
              </a:rPr>
              <a:t>procedimientos de investigación de seguridad operacional</a:t>
            </a:r>
            <a:r>
              <a:rPr lang="es-PE" sz="2100" dirty="0" smtClean="0">
                <a:latin typeface="+mj-lt"/>
              </a:rPr>
              <a:t>;</a:t>
            </a:r>
            <a:endParaRPr lang="es-PE" sz="2100" dirty="0">
              <a:latin typeface="+mj-lt"/>
            </a:endParaRPr>
          </a:p>
        </p:txBody>
      </p:sp>
      <p:sp>
        <p:nvSpPr>
          <p:cNvPr id="4" name="Content Placeholder 3"/>
          <p:cNvSpPr>
            <a:spLocks noGrp="1"/>
          </p:cNvSpPr>
          <p:nvPr>
            <p:ph sz="half" idx="2"/>
          </p:nvPr>
        </p:nvSpPr>
        <p:spPr>
          <a:xfrm>
            <a:off x="6217920" y="1859280"/>
            <a:ext cx="5608320" cy="4770120"/>
          </a:xfrm>
        </p:spPr>
        <p:txBody>
          <a:bodyPr>
            <a:normAutofit/>
          </a:bodyPr>
          <a:lstStyle/>
          <a:p>
            <a:pPr marL="514350" indent="-514350">
              <a:buFont typeface="+mj-lt"/>
              <a:buAutoNum type="alphaLcParenR" startAt="8"/>
            </a:pPr>
            <a:r>
              <a:rPr lang="es-PE" sz="2100" dirty="0">
                <a:latin typeface="+mj-lt"/>
              </a:rPr>
              <a:t>procedimientos para establecer y monitorear indicadores de rendimiento de seguridad operacional;</a:t>
            </a:r>
          </a:p>
          <a:p>
            <a:pPr marL="514350" indent="-514350">
              <a:buFont typeface="+mj-lt"/>
              <a:buAutoNum type="alphaLcParenR" startAt="8"/>
            </a:pPr>
            <a:r>
              <a:rPr lang="es-PE" sz="2100" dirty="0">
                <a:latin typeface="+mj-lt"/>
              </a:rPr>
              <a:t>procesos y procedimientos de capacitación </a:t>
            </a:r>
            <a:r>
              <a:rPr lang="es-PE" sz="2100" dirty="0" smtClean="0">
                <a:latin typeface="+mj-lt"/>
              </a:rPr>
              <a:t>de </a:t>
            </a:r>
            <a:r>
              <a:rPr lang="es-PE" sz="2100" dirty="0">
                <a:latin typeface="+mj-lt"/>
              </a:rPr>
              <a:t>SMS;</a:t>
            </a:r>
          </a:p>
          <a:p>
            <a:pPr marL="514350" indent="-514350">
              <a:buFont typeface="+mj-lt"/>
              <a:buAutoNum type="alphaLcParenR" startAt="8"/>
            </a:pPr>
            <a:r>
              <a:rPr lang="es-PE" sz="2100" dirty="0">
                <a:latin typeface="+mj-lt"/>
              </a:rPr>
              <a:t>procesos y procedimientos de comunicación de seguridad operacional;</a:t>
            </a:r>
          </a:p>
          <a:p>
            <a:pPr marL="514350" indent="-514350">
              <a:buFont typeface="+mj-lt"/>
              <a:buAutoNum type="alphaLcParenR" startAt="8"/>
            </a:pPr>
            <a:r>
              <a:rPr lang="es-PE" sz="2100" dirty="0">
                <a:latin typeface="+mj-lt"/>
              </a:rPr>
              <a:t>procedimientos de auditoría interna;</a:t>
            </a:r>
          </a:p>
          <a:p>
            <a:pPr marL="514350" indent="-514350">
              <a:buFont typeface="+mj-lt"/>
              <a:buAutoNum type="alphaLcParenR" startAt="8"/>
            </a:pPr>
            <a:r>
              <a:rPr lang="es-PE" sz="2100" dirty="0">
                <a:latin typeface="+mj-lt"/>
              </a:rPr>
              <a:t>procedimientos de gestión del cambio;</a:t>
            </a:r>
          </a:p>
          <a:p>
            <a:pPr marL="514350" indent="-514350">
              <a:buFont typeface="+mj-lt"/>
              <a:buAutoNum type="alphaLcParenR" startAt="8"/>
            </a:pPr>
            <a:r>
              <a:rPr lang="es-PE" sz="2100" dirty="0">
                <a:latin typeface="+mj-lt"/>
              </a:rPr>
              <a:t>procedimientos de gestión de documentación de SMS; y</a:t>
            </a:r>
          </a:p>
          <a:p>
            <a:pPr marL="514350" indent="-514350">
              <a:buFont typeface="+mj-lt"/>
              <a:buAutoNum type="alphaLcParenR" startAt="8"/>
            </a:pPr>
            <a:r>
              <a:rPr lang="es-PE" sz="2100" dirty="0">
                <a:latin typeface="+mj-lt"/>
              </a:rPr>
              <a:t>cuando corresponda, coordinación de la planificación de respuesta ante emergencias</a:t>
            </a:r>
            <a:r>
              <a:rPr lang="es-PE" sz="2100" dirty="0" smtClean="0">
                <a:latin typeface="+mj-lt"/>
              </a:rPr>
              <a:t>.</a:t>
            </a:r>
            <a:endParaRPr lang="es-PE" sz="2100" dirty="0">
              <a:latin typeface="+mj-lt"/>
            </a:endParaRPr>
          </a:p>
        </p:txBody>
      </p:sp>
      <p:sp>
        <p:nvSpPr>
          <p:cNvPr id="6" name="TextBox 5"/>
          <p:cNvSpPr txBox="1"/>
          <p:nvPr/>
        </p:nvSpPr>
        <p:spPr>
          <a:xfrm>
            <a:off x="472440" y="850314"/>
            <a:ext cx="11353800" cy="830997"/>
          </a:xfrm>
          <a:prstGeom prst="rect">
            <a:avLst/>
          </a:prstGeom>
          <a:noFill/>
        </p:spPr>
        <p:txBody>
          <a:bodyPr wrap="square" rtlCol="0">
            <a:spAutoFit/>
          </a:bodyPr>
          <a:lstStyle/>
          <a:p>
            <a:r>
              <a:rPr lang="es-PE" sz="2400" i="1" dirty="0">
                <a:latin typeface="+mj-lt"/>
              </a:rPr>
              <a:t>El manual de SMS debe incluir una descripción detallada de las políticas, procesos y procedimientos del proveedor del servicio, que incluyen</a:t>
            </a:r>
          </a:p>
        </p:txBody>
      </p:sp>
    </p:spTree>
    <p:extLst>
      <p:ext uri="{BB962C8B-B14F-4D97-AF65-F5344CB8AC3E}">
        <p14:creationId xmlns:p14="http://schemas.microsoft.com/office/powerpoint/2010/main" val="3180303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167005"/>
            <a:ext cx="10515600" cy="1356995"/>
          </a:xfrm>
        </p:spPr>
        <p:txBody>
          <a:bodyPr>
            <a:normAutofit/>
          </a:bodyPr>
          <a:lstStyle/>
          <a:p>
            <a:r>
              <a:rPr lang="es-PE" dirty="0" smtClean="0"/>
              <a:t>¿Qué incluyen los registros operativos del SMS?</a:t>
            </a:r>
            <a:endParaRPr lang="es-PE" dirty="0"/>
          </a:p>
        </p:txBody>
      </p:sp>
      <p:sp>
        <p:nvSpPr>
          <p:cNvPr id="3" name="Content Placeholder 2"/>
          <p:cNvSpPr>
            <a:spLocks noGrp="1"/>
          </p:cNvSpPr>
          <p:nvPr>
            <p:ph sz="half" idx="1"/>
          </p:nvPr>
        </p:nvSpPr>
        <p:spPr>
          <a:xfrm>
            <a:off x="740464" y="1722120"/>
            <a:ext cx="5309815" cy="4907280"/>
          </a:xfrm>
        </p:spPr>
        <p:txBody>
          <a:bodyPr>
            <a:noAutofit/>
          </a:bodyPr>
          <a:lstStyle/>
          <a:p>
            <a:pPr marL="514350" indent="-514350">
              <a:buFont typeface="+mj-lt"/>
              <a:buAutoNum type="alphaLcParenR"/>
            </a:pPr>
            <a:r>
              <a:rPr lang="es-PE" sz="2600" dirty="0">
                <a:latin typeface="+mj-lt"/>
              </a:rPr>
              <a:t>registro de peligros y notificaciones de peligros / seguridad operacional;</a:t>
            </a:r>
          </a:p>
          <a:p>
            <a:pPr marL="514350" indent="-514350">
              <a:buFont typeface="+mj-lt"/>
              <a:buAutoNum type="alphaLcParenR"/>
            </a:pPr>
            <a:r>
              <a:rPr lang="es-PE" sz="2600" dirty="0">
                <a:latin typeface="+mj-lt"/>
              </a:rPr>
              <a:t>SPI y gráficos relacionados;</a:t>
            </a:r>
          </a:p>
          <a:p>
            <a:pPr marL="514350" indent="-514350">
              <a:buFont typeface="+mj-lt"/>
              <a:buAutoNum type="alphaLcParenR"/>
            </a:pPr>
            <a:r>
              <a:rPr lang="es-PE" sz="2600" dirty="0">
                <a:latin typeface="+mj-lt"/>
              </a:rPr>
              <a:t>registro de evaluaciones de riesgos de seguridad operacional completados;</a:t>
            </a:r>
          </a:p>
          <a:p>
            <a:pPr marL="514350" indent="-514350">
              <a:buFont typeface="+mj-lt"/>
              <a:buAutoNum type="alphaLcParenR"/>
            </a:pPr>
            <a:r>
              <a:rPr lang="es-PE" sz="2600" dirty="0">
                <a:latin typeface="+mj-lt"/>
              </a:rPr>
              <a:t>revisión interna del SMS o registros de auditoría;</a:t>
            </a:r>
          </a:p>
          <a:p>
            <a:pPr marL="514350" indent="-514350">
              <a:buFont typeface="+mj-lt"/>
              <a:buAutoNum type="alphaLcParenR"/>
            </a:pPr>
            <a:r>
              <a:rPr lang="es-PE" sz="2600" dirty="0">
                <a:latin typeface="+mj-lt"/>
              </a:rPr>
              <a:t>registros de auditoría interna;</a:t>
            </a:r>
          </a:p>
        </p:txBody>
      </p:sp>
      <p:sp>
        <p:nvSpPr>
          <p:cNvPr id="4" name="Content Placeholder 3"/>
          <p:cNvSpPr>
            <a:spLocks noGrp="1"/>
          </p:cNvSpPr>
          <p:nvPr>
            <p:ph sz="half" idx="2"/>
          </p:nvPr>
        </p:nvSpPr>
        <p:spPr>
          <a:xfrm>
            <a:off x="6629400" y="1722120"/>
            <a:ext cx="5196840" cy="4907280"/>
          </a:xfrm>
        </p:spPr>
        <p:txBody>
          <a:bodyPr>
            <a:normAutofit/>
          </a:bodyPr>
          <a:lstStyle/>
          <a:p>
            <a:pPr marL="514350" indent="-514350">
              <a:buFont typeface="+mj-lt"/>
              <a:buAutoNum type="alphaLcParenR" startAt="6"/>
            </a:pPr>
            <a:r>
              <a:rPr lang="es-PE" sz="2600" dirty="0">
                <a:latin typeface="+mj-lt"/>
              </a:rPr>
              <a:t>registros de SMS / registros de capacitación de seguridad operacional;</a:t>
            </a:r>
          </a:p>
          <a:p>
            <a:pPr marL="514350" indent="-514350">
              <a:buFont typeface="+mj-lt"/>
              <a:buAutoNum type="alphaLcParenR" startAt="6"/>
            </a:pPr>
            <a:r>
              <a:rPr lang="es-PE" sz="2600" dirty="0">
                <a:latin typeface="+mj-lt"/>
              </a:rPr>
              <a:t>minutas de reuniones del comité de seguridad operacional / SMS;</a:t>
            </a:r>
          </a:p>
          <a:p>
            <a:pPr marL="514350" indent="-514350">
              <a:buFont typeface="+mj-lt"/>
              <a:buAutoNum type="alphaLcParenR" startAt="6"/>
            </a:pPr>
            <a:r>
              <a:rPr lang="es-PE" sz="2600" dirty="0">
                <a:latin typeface="+mj-lt"/>
              </a:rPr>
              <a:t>plan de implementación de SMS (durante la implementación inicial); y</a:t>
            </a:r>
          </a:p>
          <a:p>
            <a:pPr marL="514350" indent="-514350">
              <a:buFont typeface="+mj-lt"/>
              <a:buAutoNum type="alphaLcParenR" startAt="6"/>
            </a:pPr>
            <a:r>
              <a:rPr lang="es-PE" sz="2600" dirty="0">
                <a:latin typeface="+mj-lt"/>
              </a:rPr>
              <a:t>análisis de brechas para apoyar el plan de implementación.</a:t>
            </a:r>
          </a:p>
          <a:p>
            <a:pPr marL="514350" indent="-514350">
              <a:buFont typeface="+mj-lt"/>
              <a:buAutoNum type="alphaLcParenR" startAt="6"/>
            </a:pPr>
            <a:endParaRPr lang="es-PE" sz="2600" dirty="0">
              <a:latin typeface="+mj-lt"/>
            </a:endParaRPr>
          </a:p>
        </p:txBody>
      </p:sp>
    </p:spTree>
    <p:extLst>
      <p:ext uri="{BB962C8B-B14F-4D97-AF65-F5344CB8AC3E}">
        <p14:creationId xmlns:p14="http://schemas.microsoft.com/office/powerpoint/2010/main" val="2777649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86"/>
            <a:ext cx="10515600" cy="1325563"/>
          </a:xfrm>
        </p:spPr>
        <p:txBody>
          <a:bodyPr/>
          <a:lstStyle/>
          <a:p>
            <a:r>
              <a:rPr lang="en-US" b="1" dirty="0" smtClean="0"/>
              <a:t>ETAPA 2</a:t>
            </a:r>
            <a:endParaRPr lang="en-US" b="1" dirty="0"/>
          </a:p>
        </p:txBody>
      </p:sp>
      <p:grpSp>
        <p:nvGrpSpPr>
          <p:cNvPr id="4" name="Group 3"/>
          <p:cNvGrpSpPr/>
          <p:nvPr/>
        </p:nvGrpSpPr>
        <p:grpSpPr>
          <a:xfrm>
            <a:off x="1452132" y="1518554"/>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29" name="Group 28"/>
          <p:cNvGrpSpPr/>
          <p:nvPr/>
        </p:nvGrpSpPr>
        <p:grpSpPr>
          <a:xfrm>
            <a:off x="2224013" y="2926662"/>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999959" y="5228272"/>
            <a:ext cx="891922" cy="715392"/>
            <a:chOff x="8434788" y="202797"/>
            <a:chExt cx="406011" cy="325652"/>
          </a:xfrm>
        </p:grpSpPr>
        <p:sp>
          <p:nvSpPr>
            <p:cNvPr id="40" name="Chevron 39"/>
            <p:cNvSpPr/>
            <p:nvPr/>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p:nvSpPr>
          <p:spPr>
            <a:xfrm>
              <a:off x="8434788" y="355106"/>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1" name="Rectangle 50"/>
          <p:cNvSpPr/>
          <p:nvPr/>
        </p:nvSpPr>
        <p:spPr>
          <a:xfrm>
            <a:off x="2315397" y="1298900"/>
            <a:ext cx="7632663" cy="1077218"/>
          </a:xfrm>
          <a:prstGeom prst="rect">
            <a:avLst/>
          </a:prstGeom>
        </p:spPr>
        <p:txBody>
          <a:bodyPr wrap="square">
            <a:spAutoFit/>
          </a:bodyPr>
          <a:lstStyle/>
          <a:p>
            <a:pPr algn="just"/>
            <a:r>
              <a:rPr lang="es-PE" sz="3200" dirty="0">
                <a:latin typeface="+mj-lt"/>
              </a:rPr>
              <a:t>Establecer la política y los objetivos de seguridad operacional</a:t>
            </a:r>
          </a:p>
        </p:txBody>
      </p:sp>
      <p:sp>
        <p:nvSpPr>
          <p:cNvPr id="52" name="Rectangle 51"/>
          <p:cNvSpPr/>
          <p:nvPr/>
        </p:nvSpPr>
        <p:spPr>
          <a:xfrm>
            <a:off x="3106321" y="2611001"/>
            <a:ext cx="7632663" cy="2062103"/>
          </a:xfrm>
          <a:prstGeom prst="rect">
            <a:avLst/>
          </a:prstGeom>
        </p:spPr>
        <p:txBody>
          <a:bodyPr wrap="square">
            <a:spAutoFit/>
          </a:bodyPr>
          <a:lstStyle/>
          <a:p>
            <a:pPr algn="just"/>
            <a:r>
              <a:rPr lang="es-PE" sz="3200" dirty="0">
                <a:latin typeface="+mj-lt"/>
              </a:rPr>
              <a:t>Definir las responsabilidades de la gestión de la seguridad operacional en los departamentos pertinentes de la organización</a:t>
            </a:r>
          </a:p>
        </p:txBody>
      </p:sp>
      <p:sp>
        <p:nvSpPr>
          <p:cNvPr id="53" name="Rectangle 52"/>
          <p:cNvSpPr/>
          <p:nvPr/>
        </p:nvSpPr>
        <p:spPr>
          <a:xfrm>
            <a:off x="3934595" y="5104193"/>
            <a:ext cx="7632663" cy="1077218"/>
          </a:xfrm>
          <a:prstGeom prst="rect">
            <a:avLst/>
          </a:prstGeom>
        </p:spPr>
        <p:txBody>
          <a:bodyPr wrap="square">
            <a:spAutoFit/>
          </a:bodyPr>
          <a:lstStyle/>
          <a:p>
            <a:pPr algn="just"/>
            <a:r>
              <a:rPr lang="es-PE" sz="3200" dirty="0">
                <a:latin typeface="+mj-lt"/>
              </a:rPr>
              <a:t>Establecer un mecanismo/comité de coordinación de SMS/ seguridad operacional</a:t>
            </a:r>
          </a:p>
        </p:txBody>
      </p:sp>
      <p:sp>
        <p:nvSpPr>
          <p:cNvPr id="70" name="TextBox 69"/>
          <p:cNvSpPr txBox="1"/>
          <p:nvPr/>
        </p:nvSpPr>
        <p:spPr>
          <a:xfrm>
            <a:off x="671843" y="1602447"/>
            <a:ext cx="857035" cy="523220"/>
          </a:xfrm>
          <a:prstGeom prst="rect">
            <a:avLst/>
          </a:prstGeom>
          <a:noFill/>
        </p:spPr>
        <p:txBody>
          <a:bodyPr wrap="square" rtlCol="0">
            <a:spAutoFit/>
          </a:bodyPr>
          <a:lstStyle/>
          <a:p>
            <a:pPr algn="r"/>
            <a:r>
              <a:rPr lang="en-US" sz="2800" dirty="0">
                <a:solidFill>
                  <a:schemeClr val="accent1"/>
                </a:solidFill>
                <a:latin typeface="Bebas" pitchFamily="2" charset="0"/>
              </a:rPr>
              <a:t>01</a:t>
            </a:r>
            <a:endParaRPr lang="id-ID" sz="2800" dirty="0">
              <a:solidFill>
                <a:schemeClr val="accent1"/>
              </a:solidFill>
              <a:latin typeface="Bebas" pitchFamily="2" charset="0"/>
            </a:endParaRPr>
          </a:p>
        </p:txBody>
      </p:sp>
      <p:sp>
        <p:nvSpPr>
          <p:cNvPr id="71" name="TextBox 70"/>
          <p:cNvSpPr txBox="1"/>
          <p:nvPr/>
        </p:nvSpPr>
        <p:spPr>
          <a:xfrm>
            <a:off x="1427806" y="3010555"/>
            <a:ext cx="857035" cy="523220"/>
          </a:xfrm>
          <a:prstGeom prst="rect">
            <a:avLst/>
          </a:prstGeom>
          <a:noFill/>
        </p:spPr>
        <p:txBody>
          <a:bodyPr wrap="square" rtlCol="0">
            <a:spAutoFit/>
          </a:bodyPr>
          <a:lstStyle/>
          <a:p>
            <a:pPr algn="r"/>
            <a:r>
              <a:rPr lang="en-US" sz="2800" dirty="0">
                <a:solidFill>
                  <a:schemeClr val="accent2"/>
                </a:solidFill>
                <a:latin typeface="Bebas" pitchFamily="2" charset="0"/>
              </a:rPr>
              <a:t>02</a:t>
            </a:r>
            <a:endParaRPr lang="id-ID" sz="2800" dirty="0">
              <a:solidFill>
                <a:schemeClr val="accent2"/>
              </a:solidFill>
              <a:latin typeface="Bebas" pitchFamily="2" charset="0"/>
            </a:endParaRPr>
          </a:p>
        </p:txBody>
      </p:sp>
      <p:sp>
        <p:nvSpPr>
          <p:cNvPr id="72" name="TextBox 71"/>
          <p:cNvSpPr txBox="1"/>
          <p:nvPr/>
        </p:nvSpPr>
        <p:spPr>
          <a:xfrm>
            <a:off x="2256080" y="5312164"/>
            <a:ext cx="857035" cy="523220"/>
          </a:xfrm>
          <a:prstGeom prst="rect">
            <a:avLst/>
          </a:prstGeom>
          <a:noFill/>
        </p:spPr>
        <p:txBody>
          <a:bodyPr wrap="square" rtlCol="0">
            <a:spAutoFit/>
          </a:bodyPr>
          <a:lstStyle/>
          <a:p>
            <a:pPr algn="r"/>
            <a:r>
              <a:rPr lang="en-US" sz="2800" dirty="0">
                <a:solidFill>
                  <a:schemeClr val="accent3"/>
                </a:solidFill>
                <a:latin typeface="Bebas" pitchFamily="2" charset="0"/>
              </a:rPr>
              <a:t>03</a:t>
            </a:r>
            <a:endParaRPr lang="id-ID" sz="2800" dirty="0">
              <a:solidFill>
                <a:schemeClr val="accent3"/>
              </a:solidFill>
              <a:latin typeface="Bebas" pitchFamily="2" charset="0"/>
            </a:endParaRPr>
          </a:p>
        </p:txBody>
      </p:sp>
      <p:grpSp>
        <p:nvGrpSpPr>
          <p:cNvPr id="38" name="Group 37"/>
          <p:cNvGrpSpPr/>
          <p:nvPr/>
        </p:nvGrpSpPr>
        <p:grpSpPr>
          <a:xfrm>
            <a:off x="1697140" y="1647945"/>
            <a:ext cx="425450" cy="376767"/>
            <a:chOff x="7786688" y="1717675"/>
            <a:chExt cx="425450" cy="282575"/>
          </a:xfrm>
          <a:solidFill>
            <a:schemeClr val="bg1"/>
          </a:solidFill>
        </p:grpSpPr>
        <p:sp>
          <p:nvSpPr>
            <p:cNvPr id="42" name="Freeform 752"/>
            <p:cNvSpPr>
              <a:spLocks noEditPoints="1"/>
            </p:cNvSpPr>
            <p:nvPr/>
          </p:nvSpPr>
          <p:spPr bwMode="auto">
            <a:xfrm>
              <a:off x="7902576" y="1717675"/>
              <a:ext cx="193675" cy="212725"/>
            </a:xfrm>
            <a:custGeom>
              <a:avLst/>
              <a:gdLst/>
              <a:ahLst/>
              <a:cxnLst>
                <a:cxn ang="0">
                  <a:pos x="61" y="134"/>
                </a:cxn>
                <a:cxn ang="0">
                  <a:pos x="65" y="0"/>
                </a:cxn>
                <a:cxn ang="0">
                  <a:pos x="76" y="4"/>
                </a:cxn>
                <a:cxn ang="0">
                  <a:pos x="85" y="10"/>
                </a:cxn>
                <a:cxn ang="0">
                  <a:pos x="91" y="20"/>
                </a:cxn>
                <a:cxn ang="0">
                  <a:pos x="94" y="31"/>
                </a:cxn>
                <a:cxn ang="0">
                  <a:pos x="94" y="43"/>
                </a:cxn>
                <a:cxn ang="0">
                  <a:pos x="90" y="55"/>
                </a:cxn>
                <a:cxn ang="0">
                  <a:pos x="82" y="65"/>
                </a:cxn>
                <a:cxn ang="0">
                  <a:pos x="81" y="72"/>
                </a:cxn>
                <a:cxn ang="0">
                  <a:pos x="94" y="79"/>
                </a:cxn>
                <a:cxn ang="0">
                  <a:pos x="106" y="87"/>
                </a:cxn>
                <a:cxn ang="0">
                  <a:pos x="115" y="97"/>
                </a:cxn>
                <a:cxn ang="0">
                  <a:pos x="120" y="108"/>
                </a:cxn>
                <a:cxn ang="0">
                  <a:pos x="122" y="118"/>
                </a:cxn>
                <a:cxn ang="0">
                  <a:pos x="120" y="123"/>
                </a:cxn>
                <a:cxn ang="0">
                  <a:pos x="114" y="127"/>
                </a:cxn>
                <a:cxn ang="0">
                  <a:pos x="104" y="130"/>
                </a:cxn>
                <a:cxn ang="0">
                  <a:pos x="92" y="132"/>
                </a:cxn>
                <a:cxn ang="0">
                  <a:pos x="78" y="133"/>
                </a:cxn>
                <a:cxn ang="0">
                  <a:pos x="63" y="134"/>
                </a:cxn>
                <a:cxn ang="0">
                  <a:pos x="64" y="81"/>
                </a:cxn>
                <a:cxn ang="0">
                  <a:pos x="67" y="75"/>
                </a:cxn>
                <a:cxn ang="0">
                  <a:pos x="58" y="76"/>
                </a:cxn>
                <a:cxn ang="0">
                  <a:pos x="58" y="81"/>
                </a:cxn>
                <a:cxn ang="0">
                  <a:pos x="61" y="134"/>
                </a:cxn>
                <a:cxn ang="0">
                  <a:pos x="49" y="133"/>
                </a:cxn>
                <a:cxn ang="0">
                  <a:pos x="34" y="132"/>
                </a:cxn>
                <a:cxn ang="0">
                  <a:pos x="22" y="130"/>
                </a:cxn>
                <a:cxn ang="0">
                  <a:pos x="11" y="128"/>
                </a:cxn>
                <a:cxn ang="0">
                  <a:pos x="4" y="124"/>
                </a:cxn>
                <a:cxn ang="0">
                  <a:pos x="0" y="120"/>
                </a:cxn>
                <a:cxn ang="0">
                  <a:pos x="0" y="112"/>
                </a:cxn>
                <a:cxn ang="0">
                  <a:pos x="5" y="101"/>
                </a:cxn>
                <a:cxn ang="0">
                  <a:pos x="13" y="91"/>
                </a:cxn>
                <a:cxn ang="0">
                  <a:pos x="23" y="81"/>
                </a:cxn>
                <a:cxn ang="0">
                  <a:pos x="36" y="74"/>
                </a:cxn>
                <a:cxn ang="0">
                  <a:pos x="42" y="68"/>
                </a:cxn>
                <a:cxn ang="0">
                  <a:pos x="34" y="59"/>
                </a:cxn>
                <a:cxn ang="0">
                  <a:pos x="29" y="47"/>
                </a:cxn>
                <a:cxn ang="0">
                  <a:pos x="27" y="35"/>
                </a:cxn>
                <a:cxn ang="0">
                  <a:pos x="29" y="23"/>
                </a:cxn>
                <a:cxn ang="0">
                  <a:pos x="34" y="13"/>
                </a:cxn>
                <a:cxn ang="0">
                  <a:pos x="43" y="6"/>
                </a:cxn>
                <a:cxn ang="0">
                  <a:pos x="53" y="1"/>
                </a:cxn>
              </a:cxnLst>
              <a:rect l="0" t="0" r="r" b="b"/>
              <a:pathLst>
                <a:path w="122" h="134">
                  <a:moveTo>
                    <a:pt x="61" y="134"/>
                  </a:moveTo>
                  <a:lnTo>
                    <a:pt x="61" y="134"/>
                  </a:lnTo>
                  <a:lnTo>
                    <a:pt x="61" y="134"/>
                  </a:lnTo>
                  <a:lnTo>
                    <a:pt x="61" y="134"/>
                  </a:lnTo>
                  <a:close/>
                  <a:moveTo>
                    <a:pt x="61" y="0"/>
                  </a:moveTo>
                  <a:lnTo>
                    <a:pt x="65" y="0"/>
                  </a:lnTo>
                  <a:lnTo>
                    <a:pt x="69" y="1"/>
                  </a:lnTo>
                  <a:lnTo>
                    <a:pt x="72" y="2"/>
                  </a:lnTo>
                  <a:lnTo>
                    <a:pt x="76" y="4"/>
                  </a:lnTo>
                  <a:lnTo>
                    <a:pt x="79" y="6"/>
                  </a:lnTo>
                  <a:lnTo>
                    <a:pt x="82" y="8"/>
                  </a:lnTo>
                  <a:lnTo>
                    <a:pt x="85" y="10"/>
                  </a:lnTo>
                  <a:lnTo>
                    <a:pt x="87" y="13"/>
                  </a:lnTo>
                  <a:lnTo>
                    <a:pt x="89" y="16"/>
                  </a:lnTo>
                  <a:lnTo>
                    <a:pt x="91" y="20"/>
                  </a:lnTo>
                  <a:lnTo>
                    <a:pt x="93" y="23"/>
                  </a:lnTo>
                  <a:lnTo>
                    <a:pt x="94" y="27"/>
                  </a:lnTo>
                  <a:lnTo>
                    <a:pt x="94" y="31"/>
                  </a:lnTo>
                  <a:lnTo>
                    <a:pt x="95" y="35"/>
                  </a:lnTo>
                  <a:lnTo>
                    <a:pt x="94" y="39"/>
                  </a:lnTo>
                  <a:lnTo>
                    <a:pt x="94" y="43"/>
                  </a:lnTo>
                  <a:lnTo>
                    <a:pt x="93" y="47"/>
                  </a:lnTo>
                  <a:lnTo>
                    <a:pt x="91" y="51"/>
                  </a:lnTo>
                  <a:lnTo>
                    <a:pt x="90" y="55"/>
                  </a:lnTo>
                  <a:lnTo>
                    <a:pt x="87" y="59"/>
                  </a:lnTo>
                  <a:lnTo>
                    <a:pt x="85" y="62"/>
                  </a:lnTo>
                  <a:lnTo>
                    <a:pt x="82" y="65"/>
                  </a:lnTo>
                  <a:lnTo>
                    <a:pt x="79" y="68"/>
                  </a:lnTo>
                  <a:lnTo>
                    <a:pt x="76" y="71"/>
                  </a:lnTo>
                  <a:lnTo>
                    <a:pt x="81" y="72"/>
                  </a:lnTo>
                  <a:lnTo>
                    <a:pt x="86" y="74"/>
                  </a:lnTo>
                  <a:lnTo>
                    <a:pt x="90" y="76"/>
                  </a:lnTo>
                  <a:lnTo>
                    <a:pt x="94" y="79"/>
                  </a:lnTo>
                  <a:lnTo>
                    <a:pt x="98" y="81"/>
                  </a:lnTo>
                  <a:lnTo>
                    <a:pt x="102" y="84"/>
                  </a:lnTo>
                  <a:lnTo>
                    <a:pt x="106" y="87"/>
                  </a:lnTo>
                  <a:lnTo>
                    <a:pt x="109" y="91"/>
                  </a:lnTo>
                  <a:lnTo>
                    <a:pt x="112" y="94"/>
                  </a:lnTo>
                  <a:lnTo>
                    <a:pt x="115" y="97"/>
                  </a:lnTo>
                  <a:lnTo>
                    <a:pt x="117" y="101"/>
                  </a:lnTo>
                  <a:lnTo>
                    <a:pt x="119" y="105"/>
                  </a:lnTo>
                  <a:lnTo>
                    <a:pt x="120" y="108"/>
                  </a:lnTo>
                  <a:lnTo>
                    <a:pt x="121" y="112"/>
                  </a:lnTo>
                  <a:lnTo>
                    <a:pt x="122" y="115"/>
                  </a:lnTo>
                  <a:lnTo>
                    <a:pt x="122" y="118"/>
                  </a:lnTo>
                  <a:lnTo>
                    <a:pt x="122" y="120"/>
                  </a:lnTo>
                  <a:lnTo>
                    <a:pt x="121" y="121"/>
                  </a:lnTo>
                  <a:lnTo>
                    <a:pt x="120" y="123"/>
                  </a:lnTo>
                  <a:lnTo>
                    <a:pt x="118" y="124"/>
                  </a:lnTo>
                  <a:lnTo>
                    <a:pt x="116" y="125"/>
                  </a:lnTo>
                  <a:lnTo>
                    <a:pt x="114" y="127"/>
                  </a:lnTo>
                  <a:lnTo>
                    <a:pt x="111" y="128"/>
                  </a:lnTo>
                  <a:lnTo>
                    <a:pt x="108" y="129"/>
                  </a:lnTo>
                  <a:lnTo>
                    <a:pt x="104" y="130"/>
                  </a:lnTo>
                  <a:lnTo>
                    <a:pt x="100" y="130"/>
                  </a:lnTo>
                  <a:lnTo>
                    <a:pt x="96" y="131"/>
                  </a:lnTo>
                  <a:lnTo>
                    <a:pt x="92" y="132"/>
                  </a:lnTo>
                  <a:lnTo>
                    <a:pt x="87" y="132"/>
                  </a:lnTo>
                  <a:lnTo>
                    <a:pt x="83" y="133"/>
                  </a:lnTo>
                  <a:lnTo>
                    <a:pt x="78" y="133"/>
                  </a:lnTo>
                  <a:lnTo>
                    <a:pt x="73" y="133"/>
                  </a:lnTo>
                  <a:lnTo>
                    <a:pt x="68" y="134"/>
                  </a:lnTo>
                  <a:lnTo>
                    <a:pt x="63" y="134"/>
                  </a:lnTo>
                  <a:lnTo>
                    <a:pt x="61" y="134"/>
                  </a:lnTo>
                  <a:lnTo>
                    <a:pt x="78" y="116"/>
                  </a:lnTo>
                  <a:lnTo>
                    <a:pt x="64" y="81"/>
                  </a:lnTo>
                  <a:lnTo>
                    <a:pt x="64" y="81"/>
                  </a:lnTo>
                  <a:lnTo>
                    <a:pt x="69" y="74"/>
                  </a:lnTo>
                  <a:lnTo>
                    <a:pt x="67" y="75"/>
                  </a:lnTo>
                  <a:lnTo>
                    <a:pt x="64" y="76"/>
                  </a:lnTo>
                  <a:lnTo>
                    <a:pt x="61" y="76"/>
                  </a:lnTo>
                  <a:lnTo>
                    <a:pt x="58" y="76"/>
                  </a:lnTo>
                  <a:lnTo>
                    <a:pt x="55" y="75"/>
                  </a:lnTo>
                  <a:lnTo>
                    <a:pt x="52" y="74"/>
                  </a:lnTo>
                  <a:lnTo>
                    <a:pt x="58" y="81"/>
                  </a:lnTo>
                  <a:lnTo>
                    <a:pt x="58" y="81"/>
                  </a:lnTo>
                  <a:lnTo>
                    <a:pt x="44" y="116"/>
                  </a:lnTo>
                  <a:lnTo>
                    <a:pt x="61" y="134"/>
                  </a:lnTo>
                  <a:lnTo>
                    <a:pt x="58" y="134"/>
                  </a:lnTo>
                  <a:lnTo>
                    <a:pt x="53" y="134"/>
                  </a:lnTo>
                  <a:lnTo>
                    <a:pt x="49" y="133"/>
                  </a:lnTo>
                  <a:lnTo>
                    <a:pt x="44" y="133"/>
                  </a:lnTo>
                  <a:lnTo>
                    <a:pt x="39" y="133"/>
                  </a:lnTo>
                  <a:lnTo>
                    <a:pt x="34" y="132"/>
                  </a:lnTo>
                  <a:lnTo>
                    <a:pt x="30" y="132"/>
                  </a:lnTo>
                  <a:lnTo>
                    <a:pt x="26" y="131"/>
                  </a:lnTo>
                  <a:lnTo>
                    <a:pt x="22" y="130"/>
                  </a:lnTo>
                  <a:lnTo>
                    <a:pt x="18" y="130"/>
                  </a:lnTo>
                  <a:lnTo>
                    <a:pt x="14" y="129"/>
                  </a:lnTo>
                  <a:lnTo>
                    <a:pt x="11" y="128"/>
                  </a:lnTo>
                  <a:lnTo>
                    <a:pt x="8" y="127"/>
                  </a:lnTo>
                  <a:lnTo>
                    <a:pt x="6" y="125"/>
                  </a:lnTo>
                  <a:lnTo>
                    <a:pt x="4" y="124"/>
                  </a:lnTo>
                  <a:lnTo>
                    <a:pt x="2" y="123"/>
                  </a:lnTo>
                  <a:lnTo>
                    <a:pt x="1" y="121"/>
                  </a:lnTo>
                  <a:lnTo>
                    <a:pt x="0" y="120"/>
                  </a:lnTo>
                  <a:lnTo>
                    <a:pt x="0" y="118"/>
                  </a:lnTo>
                  <a:lnTo>
                    <a:pt x="0" y="115"/>
                  </a:lnTo>
                  <a:lnTo>
                    <a:pt x="0" y="112"/>
                  </a:lnTo>
                  <a:lnTo>
                    <a:pt x="1" y="108"/>
                  </a:lnTo>
                  <a:lnTo>
                    <a:pt x="3" y="105"/>
                  </a:lnTo>
                  <a:lnTo>
                    <a:pt x="5" y="101"/>
                  </a:lnTo>
                  <a:lnTo>
                    <a:pt x="7" y="97"/>
                  </a:lnTo>
                  <a:lnTo>
                    <a:pt x="10" y="94"/>
                  </a:lnTo>
                  <a:lnTo>
                    <a:pt x="13" y="91"/>
                  </a:lnTo>
                  <a:lnTo>
                    <a:pt x="16" y="87"/>
                  </a:lnTo>
                  <a:lnTo>
                    <a:pt x="19" y="84"/>
                  </a:lnTo>
                  <a:lnTo>
                    <a:pt x="23" y="81"/>
                  </a:lnTo>
                  <a:lnTo>
                    <a:pt x="27" y="79"/>
                  </a:lnTo>
                  <a:lnTo>
                    <a:pt x="32" y="76"/>
                  </a:lnTo>
                  <a:lnTo>
                    <a:pt x="36" y="74"/>
                  </a:lnTo>
                  <a:lnTo>
                    <a:pt x="41" y="72"/>
                  </a:lnTo>
                  <a:lnTo>
                    <a:pt x="46" y="71"/>
                  </a:lnTo>
                  <a:lnTo>
                    <a:pt x="42" y="68"/>
                  </a:lnTo>
                  <a:lnTo>
                    <a:pt x="40" y="65"/>
                  </a:lnTo>
                  <a:lnTo>
                    <a:pt x="37" y="62"/>
                  </a:lnTo>
                  <a:lnTo>
                    <a:pt x="34" y="59"/>
                  </a:lnTo>
                  <a:lnTo>
                    <a:pt x="32" y="55"/>
                  </a:lnTo>
                  <a:lnTo>
                    <a:pt x="30" y="51"/>
                  </a:lnTo>
                  <a:lnTo>
                    <a:pt x="29" y="47"/>
                  </a:lnTo>
                  <a:lnTo>
                    <a:pt x="28" y="43"/>
                  </a:lnTo>
                  <a:lnTo>
                    <a:pt x="27" y="39"/>
                  </a:lnTo>
                  <a:lnTo>
                    <a:pt x="27" y="35"/>
                  </a:lnTo>
                  <a:lnTo>
                    <a:pt x="27" y="31"/>
                  </a:lnTo>
                  <a:lnTo>
                    <a:pt x="28" y="27"/>
                  </a:lnTo>
                  <a:lnTo>
                    <a:pt x="29" y="23"/>
                  </a:lnTo>
                  <a:lnTo>
                    <a:pt x="30" y="20"/>
                  </a:lnTo>
                  <a:lnTo>
                    <a:pt x="32" y="16"/>
                  </a:lnTo>
                  <a:lnTo>
                    <a:pt x="34" y="13"/>
                  </a:lnTo>
                  <a:lnTo>
                    <a:pt x="37" y="10"/>
                  </a:lnTo>
                  <a:lnTo>
                    <a:pt x="40" y="8"/>
                  </a:lnTo>
                  <a:lnTo>
                    <a:pt x="43" y="6"/>
                  </a:lnTo>
                  <a:lnTo>
                    <a:pt x="46" y="4"/>
                  </a:lnTo>
                  <a:lnTo>
                    <a:pt x="49" y="2"/>
                  </a:lnTo>
                  <a:lnTo>
                    <a:pt x="53" y="1"/>
                  </a:lnTo>
                  <a:lnTo>
                    <a:pt x="57"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3" name="Freeform 753"/>
            <p:cNvSpPr>
              <a:spLocks/>
            </p:cNvSpPr>
            <p:nvPr/>
          </p:nvSpPr>
          <p:spPr bwMode="auto">
            <a:xfrm>
              <a:off x="7786688" y="1930400"/>
              <a:ext cx="425450" cy="69850"/>
            </a:xfrm>
            <a:custGeom>
              <a:avLst/>
              <a:gdLst/>
              <a:ahLst/>
              <a:cxnLst>
                <a:cxn ang="0">
                  <a:pos x="38" y="0"/>
                </a:cxn>
                <a:cxn ang="0">
                  <a:pos x="11" y="25"/>
                </a:cxn>
                <a:cxn ang="0">
                  <a:pos x="257" y="25"/>
                </a:cxn>
                <a:cxn ang="0">
                  <a:pos x="230" y="0"/>
                </a:cxn>
                <a:cxn ang="0">
                  <a:pos x="268" y="25"/>
                </a:cxn>
                <a:cxn ang="0">
                  <a:pos x="268" y="44"/>
                </a:cxn>
                <a:cxn ang="0">
                  <a:pos x="0" y="44"/>
                </a:cxn>
                <a:cxn ang="0">
                  <a:pos x="0" y="25"/>
                </a:cxn>
                <a:cxn ang="0">
                  <a:pos x="38" y="0"/>
                </a:cxn>
              </a:cxnLst>
              <a:rect l="0" t="0" r="r" b="b"/>
              <a:pathLst>
                <a:path w="268" h="44">
                  <a:moveTo>
                    <a:pt x="38" y="0"/>
                  </a:moveTo>
                  <a:lnTo>
                    <a:pt x="11" y="25"/>
                  </a:lnTo>
                  <a:lnTo>
                    <a:pt x="257" y="25"/>
                  </a:lnTo>
                  <a:lnTo>
                    <a:pt x="230" y="0"/>
                  </a:lnTo>
                  <a:lnTo>
                    <a:pt x="268" y="25"/>
                  </a:lnTo>
                  <a:lnTo>
                    <a:pt x="268" y="44"/>
                  </a:lnTo>
                  <a:lnTo>
                    <a:pt x="0" y="44"/>
                  </a:lnTo>
                  <a:lnTo>
                    <a:pt x="0" y="25"/>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754"/>
            <p:cNvSpPr>
              <a:spLocks/>
            </p:cNvSpPr>
            <p:nvPr/>
          </p:nvSpPr>
          <p:spPr bwMode="auto">
            <a:xfrm>
              <a:off x="8086726" y="1935163"/>
              <a:ext cx="71438" cy="23813"/>
            </a:xfrm>
            <a:custGeom>
              <a:avLst/>
              <a:gdLst/>
              <a:ahLst/>
              <a:cxnLst>
                <a:cxn ang="0">
                  <a:pos x="2" y="0"/>
                </a:cxn>
                <a:cxn ang="0">
                  <a:pos x="29" y="0"/>
                </a:cxn>
                <a:cxn ang="0">
                  <a:pos x="45" y="15"/>
                </a:cxn>
                <a:cxn ang="0">
                  <a:pos x="0" y="15"/>
                </a:cxn>
                <a:cxn ang="0">
                  <a:pos x="2" y="0"/>
                </a:cxn>
              </a:cxnLst>
              <a:rect l="0" t="0" r="r" b="b"/>
              <a:pathLst>
                <a:path w="45" h="15">
                  <a:moveTo>
                    <a:pt x="2" y="0"/>
                  </a:moveTo>
                  <a:lnTo>
                    <a:pt x="29" y="0"/>
                  </a:lnTo>
                  <a:lnTo>
                    <a:pt x="45" y="15"/>
                  </a:lnTo>
                  <a:lnTo>
                    <a:pt x="0" y="1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45" name="Group 44"/>
          <p:cNvGrpSpPr/>
          <p:nvPr/>
        </p:nvGrpSpPr>
        <p:grpSpPr>
          <a:xfrm>
            <a:off x="2477648" y="3089806"/>
            <a:ext cx="435866" cy="375261"/>
            <a:chOff x="7215188" y="2298700"/>
            <a:chExt cx="555625" cy="358776"/>
          </a:xfrm>
          <a:solidFill>
            <a:schemeClr val="bg1"/>
          </a:solidFill>
        </p:grpSpPr>
        <p:sp>
          <p:nvSpPr>
            <p:cNvPr id="46" name="Rectangle 560"/>
            <p:cNvSpPr>
              <a:spLocks noChangeArrowheads="1"/>
            </p:cNvSpPr>
            <p:nvPr/>
          </p:nvSpPr>
          <p:spPr bwMode="auto">
            <a:xfrm>
              <a:off x="7493000" y="2435225"/>
              <a:ext cx="1587" cy="15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7" name="Freeform 561"/>
            <p:cNvSpPr>
              <a:spLocks/>
            </p:cNvSpPr>
            <p:nvPr/>
          </p:nvSpPr>
          <p:spPr bwMode="auto">
            <a:xfrm>
              <a:off x="7445375" y="2298700"/>
              <a:ext cx="95250" cy="136525"/>
            </a:xfrm>
            <a:custGeom>
              <a:avLst/>
              <a:gdLst/>
              <a:ahLst/>
              <a:cxnLst>
                <a:cxn ang="0">
                  <a:pos x="33" y="0"/>
                </a:cxn>
                <a:cxn ang="0">
                  <a:pos x="40" y="3"/>
                </a:cxn>
                <a:cxn ang="0">
                  <a:pos x="45" y="7"/>
                </a:cxn>
                <a:cxn ang="0">
                  <a:pos x="49" y="12"/>
                </a:cxn>
                <a:cxn ang="0">
                  <a:pos x="51" y="19"/>
                </a:cxn>
                <a:cxn ang="0">
                  <a:pos x="51" y="26"/>
                </a:cxn>
                <a:cxn ang="0">
                  <a:pos x="49" y="33"/>
                </a:cxn>
                <a:cxn ang="0">
                  <a:pos x="45" y="40"/>
                </a:cxn>
                <a:cxn ang="0">
                  <a:pos x="40" y="45"/>
                </a:cxn>
                <a:cxn ang="0">
                  <a:pos x="49" y="49"/>
                </a:cxn>
                <a:cxn ang="0">
                  <a:pos x="57" y="54"/>
                </a:cxn>
                <a:cxn ang="0">
                  <a:pos x="58" y="61"/>
                </a:cxn>
                <a:cxn ang="0">
                  <a:pos x="55" y="69"/>
                </a:cxn>
                <a:cxn ang="0">
                  <a:pos x="54" y="78"/>
                </a:cxn>
                <a:cxn ang="0">
                  <a:pos x="54" y="84"/>
                </a:cxn>
                <a:cxn ang="0">
                  <a:pos x="43" y="85"/>
                </a:cxn>
                <a:cxn ang="0">
                  <a:pos x="30" y="86"/>
                </a:cxn>
                <a:cxn ang="0">
                  <a:pos x="32" y="52"/>
                </a:cxn>
                <a:cxn ang="0">
                  <a:pos x="35" y="47"/>
                </a:cxn>
                <a:cxn ang="0">
                  <a:pos x="30" y="49"/>
                </a:cxn>
                <a:cxn ang="0">
                  <a:pos x="24" y="47"/>
                </a:cxn>
                <a:cxn ang="0">
                  <a:pos x="28" y="52"/>
                </a:cxn>
                <a:cxn ang="0">
                  <a:pos x="30" y="86"/>
                </a:cxn>
                <a:cxn ang="0">
                  <a:pos x="17" y="85"/>
                </a:cxn>
                <a:cxn ang="0">
                  <a:pos x="6" y="84"/>
                </a:cxn>
                <a:cxn ang="0">
                  <a:pos x="6" y="78"/>
                </a:cxn>
                <a:cxn ang="0">
                  <a:pos x="5" y="69"/>
                </a:cxn>
                <a:cxn ang="0">
                  <a:pos x="2" y="61"/>
                </a:cxn>
                <a:cxn ang="0">
                  <a:pos x="3" y="54"/>
                </a:cxn>
                <a:cxn ang="0">
                  <a:pos x="11" y="49"/>
                </a:cxn>
                <a:cxn ang="0">
                  <a:pos x="20" y="45"/>
                </a:cxn>
                <a:cxn ang="0">
                  <a:pos x="15" y="40"/>
                </a:cxn>
                <a:cxn ang="0">
                  <a:pos x="11" y="33"/>
                </a:cxn>
                <a:cxn ang="0">
                  <a:pos x="8" y="26"/>
                </a:cxn>
                <a:cxn ang="0">
                  <a:pos x="8" y="19"/>
                </a:cxn>
                <a:cxn ang="0">
                  <a:pos x="11" y="12"/>
                </a:cxn>
                <a:cxn ang="0">
                  <a:pos x="15" y="7"/>
                </a:cxn>
                <a:cxn ang="0">
                  <a:pos x="20" y="3"/>
                </a:cxn>
                <a:cxn ang="0">
                  <a:pos x="26" y="0"/>
                </a:cxn>
              </a:cxnLst>
              <a:rect l="0" t="0" r="r" b="b"/>
              <a:pathLst>
                <a:path w="60" h="86">
                  <a:moveTo>
                    <a:pt x="30" y="0"/>
                  </a:moveTo>
                  <a:lnTo>
                    <a:pt x="33" y="0"/>
                  </a:lnTo>
                  <a:lnTo>
                    <a:pt x="37" y="1"/>
                  </a:lnTo>
                  <a:lnTo>
                    <a:pt x="40" y="3"/>
                  </a:lnTo>
                  <a:lnTo>
                    <a:pt x="43" y="4"/>
                  </a:lnTo>
                  <a:lnTo>
                    <a:pt x="45" y="7"/>
                  </a:lnTo>
                  <a:lnTo>
                    <a:pt x="48" y="9"/>
                  </a:lnTo>
                  <a:lnTo>
                    <a:pt x="49" y="12"/>
                  </a:lnTo>
                  <a:lnTo>
                    <a:pt x="51" y="15"/>
                  </a:lnTo>
                  <a:lnTo>
                    <a:pt x="51" y="19"/>
                  </a:lnTo>
                  <a:lnTo>
                    <a:pt x="52" y="22"/>
                  </a:lnTo>
                  <a:lnTo>
                    <a:pt x="51" y="26"/>
                  </a:lnTo>
                  <a:lnTo>
                    <a:pt x="51" y="30"/>
                  </a:lnTo>
                  <a:lnTo>
                    <a:pt x="49" y="33"/>
                  </a:lnTo>
                  <a:lnTo>
                    <a:pt x="47" y="37"/>
                  </a:lnTo>
                  <a:lnTo>
                    <a:pt x="45" y="40"/>
                  </a:lnTo>
                  <a:lnTo>
                    <a:pt x="43" y="43"/>
                  </a:lnTo>
                  <a:lnTo>
                    <a:pt x="40" y="45"/>
                  </a:lnTo>
                  <a:lnTo>
                    <a:pt x="44" y="47"/>
                  </a:lnTo>
                  <a:lnTo>
                    <a:pt x="49" y="49"/>
                  </a:lnTo>
                  <a:lnTo>
                    <a:pt x="53" y="51"/>
                  </a:lnTo>
                  <a:lnTo>
                    <a:pt x="57" y="54"/>
                  </a:lnTo>
                  <a:lnTo>
                    <a:pt x="60" y="57"/>
                  </a:lnTo>
                  <a:lnTo>
                    <a:pt x="58" y="61"/>
                  </a:lnTo>
                  <a:lnTo>
                    <a:pt x="56" y="65"/>
                  </a:lnTo>
                  <a:lnTo>
                    <a:pt x="55" y="69"/>
                  </a:lnTo>
                  <a:lnTo>
                    <a:pt x="54" y="74"/>
                  </a:lnTo>
                  <a:lnTo>
                    <a:pt x="54" y="78"/>
                  </a:lnTo>
                  <a:lnTo>
                    <a:pt x="54" y="81"/>
                  </a:lnTo>
                  <a:lnTo>
                    <a:pt x="54" y="84"/>
                  </a:lnTo>
                  <a:lnTo>
                    <a:pt x="48" y="85"/>
                  </a:lnTo>
                  <a:lnTo>
                    <a:pt x="43" y="85"/>
                  </a:lnTo>
                  <a:lnTo>
                    <a:pt x="36" y="85"/>
                  </a:lnTo>
                  <a:lnTo>
                    <a:pt x="30" y="86"/>
                  </a:lnTo>
                  <a:lnTo>
                    <a:pt x="41" y="75"/>
                  </a:lnTo>
                  <a:lnTo>
                    <a:pt x="32" y="52"/>
                  </a:lnTo>
                  <a:lnTo>
                    <a:pt x="32" y="52"/>
                  </a:lnTo>
                  <a:lnTo>
                    <a:pt x="35" y="47"/>
                  </a:lnTo>
                  <a:lnTo>
                    <a:pt x="33" y="48"/>
                  </a:lnTo>
                  <a:lnTo>
                    <a:pt x="30" y="49"/>
                  </a:lnTo>
                  <a:lnTo>
                    <a:pt x="27" y="48"/>
                  </a:lnTo>
                  <a:lnTo>
                    <a:pt x="24" y="47"/>
                  </a:lnTo>
                  <a:lnTo>
                    <a:pt x="28" y="52"/>
                  </a:lnTo>
                  <a:lnTo>
                    <a:pt x="28" y="52"/>
                  </a:lnTo>
                  <a:lnTo>
                    <a:pt x="19" y="75"/>
                  </a:lnTo>
                  <a:lnTo>
                    <a:pt x="30" y="86"/>
                  </a:lnTo>
                  <a:lnTo>
                    <a:pt x="24" y="85"/>
                  </a:lnTo>
                  <a:lnTo>
                    <a:pt x="17" y="85"/>
                  </a:lnTo>
                  <a:lnTo>
                    <a:pt x="11" y="85"/>
                  </a:lnTo>
                  <a:lnTo>
                    <a:pt x="6" y="84"/>
                  </a:lnTo>
                  <a:lnTo>
                    <a:pt x="6" y="81"/>
                  </a:lnTo>
                  <a:lnTo>
                    <a:pt x="6" y="78"/>
                  </a:lnTo>
                  <a:lnTo>
                    <a:pt x="6" y="74"/>
                  </a:lnTo>
                  <a:lnTo>
                    <a:pt x="5" y="69"/>
                  </a:lnTo>
                  <a:lnTo>
                    <a:pt x="4" y="65"/>
                  </a:lnTo>
                  <a:lnTo>
                    <a:pt x="2" y="61"/>
                  </a:lnTo>
                  <a:lnTo>
                    <a:pt x="0" y="57"/>
                  </a:lnTo>
                  <a:lnTo>
                    <a:pt x="3" y="54"/>
                  </a:lnTo>
                  <a:lnTo>
                    <a:pt x="7" y="51"/>
                  </a:lnTo>
                  <a:lnTo>
                    <a:pt x="11" y="49"/>
                  </a:lnTo>
                  <a:lnTo>
                    <a:pt x="16" y="47"/>
                  </a:lnTo>
                  <a:lnTo>
                    <a:pt x="20" y="45"/>
                  </a:lnTo>
                  <a:lnTo>
                    <a:pt x="17" y="43"/>
                  </a:lnTo>
                  <a:lnTo>
                    <a:pt x="15" y="40"/>
                  </a:lnTo>
                  <a:lnTo>
                    <a:pt x="13" y="37"/>
                  </a:lnTo>
                  <a:lnTo>
                    <a:pt x="11" y="33"/>
                  </a:lnTo>
                  <a:lnTo>
                    <a:pt x="9" y="30"/>
                  </a:lnTo>
                  <a:lnTo>
                    <a:pt x="8" y="26"/>
                  </a:lnTo>
                  <a:lnTo>
                    <a:pt x="8" y="22"/>
                  </a:lnTo>
                  <a:lnTo>
                    <a:pt x="8" y="19"/>
                  </a:lnTo>
                  <a:lnTo>
                    <a:pt x="9" y="15"/>
                  </a:lnTo>
                  <a:lnTo>
                    <a:pt x="11" y="12"/>
                  </a:lnTo>
                  <a:lnTo>
                    <a:pt x="12" y="9"/>
                  </a:lnTo>
                  <a:lnTo>
                    <a:pt x="15" y="7"/>
                  </a:lnTo>
                  <a:lnTo>
                    <a:pt x="17" y="4"/>
                  </a:lnTo>
                  <a:lnTo>
                    <a:pt x="20" y="3"/>
                  </a:lnTo>
                  <a:lnTo>
                    <a:pt x="23"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4" name="Freeform 562"/>
            <p:cNvSpPr>
              <a:spLocks/>
            </p:cNvSpPr>
            <p:nvPr/>
          </p:nvSpPr>
          <p:spPr bwMode="auto">
            <a:xfrm>
              <a:off x="7348538" y="2379663"/>
              <a:ext cx="95250" cy="169863"/>
            </a:xfrm>
            <a:custGeom>
              <a:avLst/>
              <a:gdLst/>
              <a:ahLst/>
              <a:cxnLst>
                <a:cxn ang="0">
                  <a:pos x="34" y="0"/>
                </a:cxn>
                <a:cxn ang="0">
                  <a:pos x="41"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2" y="98"/>
                </a:cxn>
                <a:cxn ang="0">
                  <a:pos x="54" y="102"/>
                </a:cxn>
                <a:cxn ang="0">
                  <a:pos x="54" y="104"/>
                </a:cxn>
                <a:cxn ang="0">
                  <a:pos x="55" y="105"/>
                </a:cxn>
                <a:cxn ang="0">
                  <a:pos x="49" y="106"/>
                </a:cxn>
                <a:cxn ang="0">
                  <a:pos x="36" y="107"/>
                </a:cxn>
                <a:cxn ang="0">
                  <a:pos x="44" y="93"/>
                </a:cxn>
                <a:cxn ang="0">
                  <a:pos x="32" y="65"/>
                </a:cxn>
                <a:cxn ang="0">
                  <a:pos x="33" y="60"/>
                </a:cxn>
                <a:cxn ang="0">
                  <a:pos x="28" y="60"/>
                </a:cxn>
                <a:cxn ang="0">
                  <a:pos x="23" y="59"/>
                </a:cxn>
                <a:cxn ang="0">
                  <a:pos x="28" y="65"/>
                </a:cxn>
                <a:cxn ang="0">
                  <a:pos x="30" y="107"/>
                </a:cxn>
                <a:cxn ang="0">
                  <a:pos x="17" y="107"/>
                </a:cxn>
                <a:cxn ang="0">
                  <a:pos x="5" y="106"/>
                </a:cxn>
                <a:cxn ang="0">
                  <a:pos x="6" y="105"/>
                </a:cxn>
                <a:cxn ang="0">
                  <a:pos x="6" y="103"/>
                </a:cxn>
                <a:cxn ang="0">
                  <a:pos x="6" y="102"/>
                </a:cxn>
                <a:cxn ang="0">
                  <a:pos x="8" y="94"/>
                </a:cxn>
                <a:cxn ang="0">
                  <a:pos x="8" y="85"/>
                </a:cxn>
                <a:cxn ang="0">
                  <a:pos x="6" y="77"/>
                </a:cxn>
                <a:cxn ang="0">
                  <a:pos x="2" y="69"/>
                </a:cxn>
                <a:cxn ang="0">
                  <a:pos x="4" y="62"/>
                </a:cxn>
                <a:cxn ang="0">
                  <a:pos x="13" y="58"/>
                </a:cxn>
                <a:cxn ang="0">
                  <a:pos x="14" y="54"/>
                </a:cxn>
                <a:cxn ang="0">
                  <a:pos x="9" y="48"/>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1"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8"/>
                  </a:lnTo>
                  <a:lnTo>
                    <a:pt x="48" y="51"/>
                  </a:lnTo>
                  <a:lnTo>
                    <a:pt x="45"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2" y="98"/>
                  </a:lnTo>
                  <a:lnTo>
                    <a:pt x="53"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3" y="60"/>
                  </a:lnTo>
                  <a:lnTo>
                    <a:pt x="30" y="61"/>
                  </a:lnTo>
                  <a:lnTo>
                    <a:pt x="28" y="60"/>
                  </a:lnTo>
                  <a:lnTo>
                    <a:pt x="25" y="60"/>
                  </a:lnTo>
                  <a:lnTo>
                    <a:pt x="23" y="59"/>
                  </a:lnTo>
                  <a:lnTo>
                    <a:pt x="28" y="65"/>
                  </a:lnTo>
                  <a:lnTo>
                    <a:pt x="28" y="65"/>
                  </a:lnTo>
                  <a:lnTo>
                    <a:pt x="16" y="93"/>
                  </a:lnTo>
                  <a:lnTo>
                    <a:pt x="30" y="107"/>
                  </a:lnTo>
                  <a:lnTo>
                    <a:pt x="23" y="107"/>
                  </a:lnTo>
                  <a:lnTo>
                    <a:pt x="17" y="107"/>
                  </a:lnTo>
                  <a:lnTo>
                    <a:pt x="11" y="106"/>
                  </a:lnTo>
                  <a:lnTo>
                    <a:pt x="5" y="106"/>
                  </a:lnTo>
                  <a:lnTo>
                    <a:pt x="5" y="105"/>
                  </a:lnTo>
                  <a:lnTo>
                    <a:pt x="6"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1" y="51"/>
                  </a:lnTo>
                  <a:lnTo>
                    <a:pt x="9" y="48"/>
                  </a:lnTo>
                  <a:lnTo>
                    <a:pt x="7" y="44"/>
                  </a:lnTo>
                  <a:lnTo>
                    <a:pt x="5" y="40"/>
                  </a:lnTo>
                  <a:lnTo>
                    <a:pt x="4" y="36"/>
                  </a:lnTo>
                  <a:lnTo>
                    <a:pt x="3" y="32"/>
                  </a:lnTo>
                  <a:lnTo>
                    <a:pt x="2"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5" name="Freeform 563"/>
            <p:cNvSpPr>
              <a:spLocks/>
            </p:cNvSpPr>
            <p:nvPr/>
          </p:nvSpPr>
          <p:spPr bwMode="auto">
            <a:xfrm>
              <a:off x="7542213" y="2379663"/>
              <a:ext cx="95250" cy="169863"/>
            </a:xfrm>
            <a:custGeom>
              <a:avLst/>
              <a:gdLst/>
              <a:ahLst/>
              <a:cxnLst>
                <a:cxn ang="0">
                  <a:pos x="34" y="0"/>
                </a:cxn>
                <a:cxn ang="0">
                  <a:pos x="42"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3" y="98"/>
                </a:cxn>
                <a:cxn ang="0">
                  <a:pos x="54" y="102"/>
                </a:cxn>
                <a:cxn ang="0">
                  <a:pos x="54" y="104"/>
                </a:cxn>
                <a:cxn ang="0">
                  <a:pos x="55" y="105"/>
                </a:cxn>
                <a:cxn ang="0">
                  <a:pos x="49" y="106"/>
                </a:cxn>
                <a:cxn ang="0">
                  <a:pos x="36" y="107"/>
                </a:cxn>
                <a:cxn ang="0">
                  <a:pos x="44" y="93"/>
                </a:cxn>
                <a:cxn ang="0">
                  <a:pos x="32" y="65"/>
                </a:cxn>
                <a:cxn ang="0">
                  <a:pos x="35" y="60"/>
                </a:cxn>
                <a:cxn ang="0">
                  <a:pos x="30" y="61"/>
                </a:cxn>
                <a:cxn ang="0">
                  <a:pos x="23" y="59"/>
                </a:cxn>
                <a:cxn ang="0">
                  <a:pos x="28" y="65"/>
                </a:cxn>
                <a:cxn ang="0">
                  <a:pos x="30" y="107"/>
                </a:cxn>
                <a:cxn ang="0">
                  <a:pos x="17" y="107"/>
                </a:cxn>
                <a:cxn ang="0">
                  <a:pos x="5" y="106"/>
                </a:cxn>
                <a:cxn ang="0">
                  <a:pos x="5" y="105"/>
                </a:cxn>
                <a:cxn ang="0">
                  <a:pos x="6" y="103"/>
                </a:cxn>
                <a:cxn ang="0">
                  <a:pos x="6" y="102"/>
                </a:cxn>
                <a:cxn ang="0">
                  <a:pos x="8" y="94"/>
                </a:cxn>
                <a:cxn ang="0">
                  <a:pos x="8" y="85"/>
                </a:cxn>
                <a:cxn ang="0">
                  <a:pos x="6" y="77"/>
                </a:cxn>
                <a:cxn ang="0">
                  <a:pos x="2" y="69"/>
                </a:cxn>
                <a:cxn ang="0">
                  <a:pos x="4" y="62"/>
                </a:cxn>
                <a:cxn ang="0">
                  <a:pos x="13" y="58"/>
                </a:cxn>
                <a:cxn ang="0">
                  <a:pos x="14" y="54"/>
                </a:cxn>
                <a:cxn ang="0">
                  <a:pos x="9" y="47"/>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2"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7"/>
                  </a:lnTo>
                  <a:lnTo>
                    <a:pt x="48" y="51"/>
                  </a:lnTo>
                  <a:lnTo>
                    <a:pt x="46"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3" y="98"/>
                  </a:lnTo>
                  <a:lnTo>
                    <a:pt x="54"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5" y="60"/>
                  </a:lnTo>
                  <a:lnTo>
                    <a:pt x="32" y="60"/>
                  </a:lnTo>
                  <a:lnTo>
                    <a:pt x="30" y="61"/>
                  </a:lnTo>
                  <a:lnTo>
                    <a:pt x="26" y="60"/>
                  </a:lnTo>
                  <a:lnTo>
                    <a:pt x="23" y="59"/>
                  </a:lnTo>
                  <a:lnTo>
                    <a:pt x="28" y="65"/>
                  </a:lnTo>
                  <a:lnTo>
                    <a:pt x="28" y="65"/>
                  </a:lnTo>
                  <a:lnTo>
                    <a:pt x="16" y="93"/>
                  </a:lnTo>
                  <a:lnTo>
                    <a:pt x="30" y="107"/>
                  </a:lnTo>
                  <a:lnTo>
                    <a:pt x="24" y="107"/>
                  </a:lnTo>
                  <a:lnTo>
                    <a:pt x="17" y="107"/>
                  </a:lnTo>
                  <a:lnTo>
                    <a:pt x="11" y="106"/>
                  </a:lnTo>
                  <a:lnTo>
                    <a:pt x="5" y="106"/>
                  </a:lnTo>
                  <a:lnTo>
                    <a:pt x="5" y="105"/>
                  </a:lnTo>
                  <a:lnTo>
                    <a:pt x="5"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2" y="51"/>
                  </a:lnTo>
                  <a:lnTo>
                    <a:pt x="9" y="47"/>
                  </a:lnTo>
                  <a:lnTo>
                    <a:pt x="7" y="44"/>
                  </a:lnTo>
                  <a:lnTo>
                    <a:pt x="5" y="40"/>
                  </a:lnTo>
                  <a:lnTo>
                    <a:pt x="4" y="36"/>
                  </a:lnTo>
                  <a:lnTo>
                    <a:pt x="3" y="32"/>
                  </a:lnTo>
                  <a:lnTo>
                    <a:pt x="3"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6" name="Freeform 564"/>
            <p:cNvSpPr>
              <a:spLocks noEditPoints="1"/>
            </p:cNvSpPr>
            <p:nvPr/>
          </p:nvSpPr>
          <p:spPr bwMode="auto">
            <a:xfrm>
              <a:off x="721518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5" y="98"/>
                </a:cxn>
                <a:cxn ang="0">
                  <a:pos x="105" y="103"/>
                </a:cxn>
                <a:cxn ang="0">
                  <a:pos x="103" y="106"/>
                </a:cxn>
                <a:cxn ang="0">
                  <a:pos x="98" y="109"/>
                </a:cxn>
                <a:cxn ang="0">
                  <a:pos x="91" y="111"/>
                </a:cxn>
                <a:cxn ang="0">
                  <a:pos x="83" y="113"/>
                </a:cxn>
                <a:cxn ang="0">
                  <a:pos x="74" y="114"/>
                </a:cxn>
                <a:cxn ang="0">
                  <a:pos x="63"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4"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5" y="98"/>
                  </a:lnTo>
                  <a:lnTo>
                    <a:pt x="106" y="101"/>
                  </a:lnTo>
                  <a:lnTo>
                    <a:pt x="105"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3"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7"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4"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8" y="14"/>
                  </a:lnTo>
                  <a:lnTo>
                    <a:pt x="31" y="10"/>
                  </a:lnTo>
                  <a:lnTo>
                    <a:pt x="34" y="7"/>
                  </a:lnTo>
                  <a:lnTo>
                    <a:pt x="37" y="5"/>
                  </a:lnTo>
                  <a:lnTo>
                    <a:pt x="41" y="3"/>
                  </a:lnTo>
                  <a:lnTo>
                    <a:pt x="44"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7" name="Freeform 565"/>
            <p:cNvSpPr>
              <a:spLocks noEditPoints="1"/>
            </p:cNvSpPr>
            <p:nvPr/>
          </p:nvSpPr>
          <p:spPr bwMode="auto">
            <a:xfrm>
              <a:off x="7408863"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4"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9"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78" name="Freeform 566"/>
            <p:cNvSpPr>
              <a:spLocks noEditPoints="1"/>
            </p:cNvSpPr>
            <p:nvPr/>
          </p:nvSpPr>
          <p:spPr bwMode="auto">
            <a:xfrm>
              <a:off x="760253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6" y="65"/>
                </a:cxn>
                <a:cxn ang="0">
                  <a:pos x="51" y="65"/>
                </a:cxn>
                <a:cxn ang="0">
                  <a:pos x="46" y="64"/>
                </a:cxn>
                <a:cxn ang="0">
                  <a:pos x="51" y="69"/>
                </a:cxn>
                <a:cxn ang="0">
                  <a:pos x="53" y="115"/>
                </a:cxn>
                <a:cxn ang="0">
                  <a:pos x="43"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7"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8"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9" y="113"/>
                  </a:lnTo>
                  <a:lnTo>
                    <a:pt x="74" y="114"/>
                  </a:lnTo>
                  <a:lnTo>
                    <a:pt x="69" y="114"/>
                  </a:lnTo>
                  <a:lnTo>
                    <a:pt x="64" y="115"/>
                  </a:lnTo>
                  <a:lnTo>
                    <a:pt x="58" y="115"/>
                  </a:lnTo>
                  <a:lnTo>
                    <a:pt x="53" y="115"/>
                  </a:lnTo>
                  <a:lnTo>
                    <a:pt x="68" y="100"/>
                  </a:lnTo>
                  <a:lnTo>
                    <a:pt x="55" y="69"/>
                  </a:lnTo>
                  <a:lnTo>
                    <a:pt x="56" y="69"/>
                  </a:lnTo>
                  <a:lnTo>
                    <a:pt x="60" y="64"/>
                  </a:lnTo>
                  <a:lnTo>
                    <a:pt x="58" y="64"/>
                  </a:lnTo>
                  <a:lnTo>
                    <a:pt x="56" y="65"/>
                  </a:lnTo>
                  <a:lnTo>
                    <a:pt x="53" y="65"/>
                  </a:lnTo>
                  <a:lnTo>
                    <a:pt x="51" y="65"/>
                  </a:lnTo>
                  <a:lnTo>
                    <a:pt x="48" y="64"/>
                  </a:lnTo>
                  <a:lnTo>
                    <a:pt x="46" y="64"/>
                  </a:lnTo>
                  <a:lnTo>
                    <a:pt x="51" y="69"/>
                  </a:lnTo>
                  <a:lnTo>
                    <a:pt x="51" y="69"/>
                  </a:lnTo>
                  <a:lnTo>
                    <a:pt x="38" y="100"/>
                  </a:lnTo>
                  <a:lnTo>
                    <a:pt x="53" y="115"/>
                  </a:lnTo>
                  <a:lnTo>
                    <a:pt x="48" y="115"/>
                  </a:lnTo>
                  <a:lnTo>
                    <a:pt x="43"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2" y="52"/>
                  </a:lnTo>
                  <a:lnTo>
                    <a:pt x="29" y="49"/>
                  </a:lnTo>
                  <a:lnTo>
                    <a:pt x="27" y="45"/>
                  </a:lnTo>
                  <a:lnTo>
                    <a:pt x="26" y="41"/>
                  </a:lnTo>
                  <a:lnTo>
                    <a:pt x="25" y="38"/>
                  </a:lnTo>
                  <a:lnTo>
                    <a:pt x="24" y="34"/>
                  </a:lnTo>
                  <a:lnTo>
                    <a:pt x="24" y="30"/>
                  </a:lnTo>
                  <a:lnTo>
                    <a:pt x="24" y="25"/>
                  </a:lnTo>
                  <a:lnTo>
                    <a:pt x="25" y="21"/>
                  </a:lnTo>
                  <a:lnTo>
                    <a:pt x="27" y="17"/>
                  </a:lnTo>
                  <a:lnTo>
                    <a:pt x="28"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55" name="Group 54"/>
          <p:cNvGrpSpPr/>
          <p:nvPr/>
        </p:nvGrpSpPr>
        <p:grpSpPr>
          <a:xfrm>
            <a:off x="3269577" y="5397748"/>
            <a:ext cx="341313" cy="452967"/>
            <a:chOff x="8143875" y="2368551"/>
            <a:chExt cx="341313" cy="339725"/>
          </a:xfrm>
          <a:solidFill>
            <a:schemeClr val="bg1"/>
          </a:solidFill>
        </p:grpSpPr>
        <p:sp>
          <p:nvSpPr>
            <p:cNvPr id="56" name="Freeform 827"/>
            <p:cNvSpPr>
              <a:spLocks/>
            </p:cNvSpPr>
            <p:nvPr/>
          </p:nvSpPr>
          <p:spPr bwMode="auto">
            <a:xfrm>
              <a:off x="8175625" y="2416176"/>
              <a:ext cx="50800" cy="52388"/>
            </a:xfrm>
            <a:custGeom>
              <a:avLst/>
              <a:gdLst/>
              <a:ahLst/>
              <a:cxnLst>
                <a:cxn ang="0">
                  <a:pos x="16" y="0"/>
                </a:cxn>
                <a:cxn ang="0">
                  <a:pos x="18" y="0"/>
                </a:cxn>
                <a:cxn ang="0">
                  <a:pos x="21" y="0"/>
                </a:cxn>
                <a:cxn ang="0">
                  <a:pos x="23" y="1"/>
                </a:cxn>
                <a:cxn ang="0">
                  <a:pos x="25" y="3"/>
                </a:cxn>
                <a:cxn ang="0">
                  <a:pos x="27" y="4"/>
                </a:cxn>
                <a:cxn ang="0">
                  <a:pos x="28" y="6"/>
                </a:cxn>
                <a:cxn ang="0">
                  <a:pos x="30" y="8"/>
                </a:cxn>
                <a:cxn ang="0">
                  <a:pos x="31" y="10"/>
                </a:cxn>
                <a:cxn ang="0">
                  <a:pos x="31" y="12"/>
                </a:cxn>
                <a:cxn ang="0">
                  <a:pos x="32" y="15"/>
                </a:cxn>
                <a:cxn ang="0">
                  <a:pos x="31" y="17"/>
                </a:cxn>
                <a:cxn ang="0">
                  <a:pos x="31" y="19"/>
                </a:cxn>
                <a:cxn ang="0">
                  <a:pos x="30" y="21"/>
                </a:cxn>
                <a:cxn ang="0">
                  <a:pos x="29" y="23"/>
                </a:cxn>
                <a:cxn ang="0">
                  <a:pos x="28" y="25"/>
                </a:cxn>
                <a:cxn ang="0">
                  <a:pos x="27" y="27"/>
                </a:cxn>
                <a:cxn ang="0">
                  <a:pos x="25" y="29"/>
                </a:cxn>
                <a:cxn ang="0">
                  <a:pos x="24" y="30"/>
                </a:cxn>
                <a:cxn ang="0">
                  <a:pos x="22" y="32"/>
                </a:cxn>
                <a:cxn ang="0">
                  <a:pos x="20" y="32"/>
                </a:cxn>
                <a:cxn ang="0">
                  <a:pos x="18" y="33"/>
                </a:cxn>
                <a:cxn ang="0">
                  <a:pos x="16" y="33"/>
                </a:cxn>
                <a:cxn ang="0">
                  <a:pos x="14" y="33"/>
                </a:cxn>
                <a:cxn ang="0">
                  <a:pos x="12" y="32"/>
                </a:cxn>
                <a:cxn ang="0">
                  <a:pos x="10" y="32"/>
                </a:cxn>
                <a:cxn ang="0">
                  <a:pos x="8" y="30"/>
                </a:cxn>
                <a:cxn ang="0">
                  <a:pos x="6" y="29"/>
                </a:cxn>
                <a:cxn ang="0">
                  <a:pos x="5" y="27"/>
                </a:cxn>
                <a:cxn ang="0">
                  <a:pos x="3" y="25"/>
                </a:cxn>
                <a:cxn ang="0">
                  <a:pos x="2" y="23"/>
                </a:cxn>
                <a:cxn ang="0">
                  <a:pos x="1" y="21"/>
                </a:cxn>
                <a:cxn ang="0">
                  <a:pos x="1" y="19"/>
                </a:cxn>
                <a:cxn ang="0">
                  <a:pos x="0" y="17"/>
                </a:cxn>
                <a:cxn ang="0">
                  <a:pos x="0" y="15"/>
                </a:cxn>
                <a:cxn ang="0">
                  <a:pos x="0" y="12"/>
                </a:cxn>
                <a:cxn ang="0">
                  <a:pos x="1" y="10"/>
                </a:cxn>
                <a:cxn ang="0">
                  <a:pos x="2" y="8"/>
                </a:cxn>
                <a:cxn ang="0">
                  <a:pos x="3" y="6"/>
                </a:cxn>
                <a:cxn ang="0">
                  <a:pos x="5" y="4"/>
                </a:cxn>
                <a:cxn ang="0">
                  <a:pos x="7" y="3"/>
                </a:cxn>
                <a:cxn ang="0">
                  <a:pos x="9" y="1"/>
                </a:cxn>
                <a:cxn ang="0">
                  <a:pos x="11" y="0"/>
                </a:cxn>
                <a:cxn ang="0">
                  <a:pos x="13" y="0"/>
                </a:cxn>
                <a:cxn ang="0">
                  <a:pos x="16" y="0"/>
                </a:cxn>
              </a:cxnLst>
              <a:rect l="0" t="0" r="r" b="b"/>
              <a:pathLst>
                <a:path w="32" h="33">
                  <a:moveTo>
                    <a:pt x="16" y="0"/>
                  </a:moveTo>
                  <a:lnTo>
                    <a:pt x="18" y="0"/>
                  </a:lnTo>
                  <a:lnTo>
                    <a:pt x="21" y="0"/>
                  </a:lnTo>
                  <a:lnTo>
                    <a:pt x="23" y="1"/>
                  </a:lnTo>
                  <a:lnTo>
                    <a:pt x="25" y="3"/>
                  </a:lnTo>
                  <a:lnTo>
                    <a:pt x="27" y="4"/>
                  </a:lnTo>
                  <a:lnTo>
                    <a:pt x="28" y="6"/>
                  </a:lnTo>
                  <a:lnTo>
                    <a:pt x="30" y="8"/>
                  </a:lnTo>
                  <a:lnTo>
                    <a:pt x="31" y="10"/>
                  </a:lnTo>
                  <a:lnTo>
                    <a:pt x="31" y="12"/>
                  </a:lnTo>
                  <a:lnTo>
                    <a:pt x="32" y="15"/>
                  </a:lnTo>
                  <a:lnTo>
                    <a:pt x="31" y="17"/>
                  </a:lnTo>
                  <a:lnTo>
                    <a:pt x="31" y="19"/>
                  </a:lnTo>
                  <a:lnTo>
                    <a:pt x="30" y="21"/>
                  </a:lnTo>
                  <a:lnTo>
                    <a:pt x="29" y="23"/>
                  </a:lnTo>
                  <a:lnTo>
                    <a:pt x="28" y="25"/>
                  </a:lnTo>
                  <a:lnTo>
                    <a:pt x="27" y="27"/>
                  </a:lnTo>
                  <a:lnTo>
                    <a:pt x="25" y="29"/>
                  </a:lnTo>
                  <a:lnTo>
                    <a:pt x="24" y="30"/>
                  </a:lnTo>
                  <a:lnTo>
                    <a:pt x="22" y="32"/>
                  </a:lnTo>
                  <a:lnTo>
                    <a:pt x="20" y="32"/>
                  </a:lnTo>
                  <a:lnTo>
                    <a:pt x="18" y="33"/>
                  </a:lnTo>
                  <a:lnTo>
                    <a:pt x="16" y="33"/>
                  </a:lnTo>
                  <a:lnTo>
                    <a:pt x="14" y="33"/>
                  </a:lnTo>
                  <a:lnTo>
                    <a:pt x="12" y="32"/>
                  </a:lnTo>
                  <a:lnTo>
                    <a:pt x="10" y="32"/>
                  </a:lnTo>
                  <a:lnTo>
                    <a:pt x="8" y="30"/>
                  </a:lnTo>
                  <a:lnTo>
                    <a:pt x="6" y="29"/>
                  </a:lnTo>
                  <a:lnTo>
                    <a:pt x="5" y="27"/>
                  </a:lnTo>
                  <a:lnTo>
                    <a:pt x="3" y="25"/>
                  </a:lnTo>
                  <a:lnTo>
                    <a:pt x="2" y="23"/>
                  </a:lnTo>
                  <a:lnTo>
                    <a:pt x="1" y="21"/>
                  </a:lnTo>
                  <a:lnTo>
                    <a:pt x="1" y="19"/>
                  </a:lnTo>
                  <a:lnTo>
                    <a:pt x="0" y="17"/>
                  </a:lnTo>
                  <a:lnTo>
                    <a:pt x="0" y="15"/>
                  </a:lnTo>
                  <a:lnTo>
                    <a:pt x="0" y="12"/>
                  </a:lnTo>
                  <a:lnTo>
                    <a:pt x="1" y="10"/>
                  </a:lnTo>
                  <a:lnTo>
                    <a:pt x="2" y="8"/>
                  </a:lnTo>
                  <a:lnTo>
                    <a:pt x="3" y="6"/>
                  </a:lnTo>
                  <a:lnTo>
                    <a:pt x="5" y="4"/>
                  </a:lnTo>
                  <a:lnTo>
                    <a:pt x="7" y="3"/>
                  </a:lnTo>
                  <a:lnTo>
                    <a:pt x="9" y="1"/>
                  </a:lnTo>
                  <a:lnTo>
                    <a:pt x="11" y="0"/>
                  </a:lnTo>
                  <a:lnTo>
                    <a:pt x="13"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7" name="Freeform 828"/>
            <p:cNvSpPr>
              <a:spLocks/>
            </p:cNvSpPr>
            <p:nvPr/>
          </p:nvSpPr>
          <p:spPr bwMode="auto">
            <a:xfrm>
              <a:off x="8143875" y="2471738"/>
              <a:ext cx="114300" cy="196850"/>
            </a:xfrm>
            <a:custGeom>
              <a:avLst/>
              <a:gdLst/>
              <a:ahLst/>
              <a:cxnLst>
                <a:cxn ang="0">
                  <a:pos x="35" y="3"/>
                </a:cxn>
                <a:cxn ang="0">
                  <a:pos x="41" y="34"/>
                </a:cxn>
                <a:cxn ang="0">
                  <a:pos x="38" y="0"/>
                </a:cxn>
                <a:cxn ang="0">
                  <a:pos x="46" y="0"/>
                </a:cxn>
                <a:cxn ang="0">
                  <a:pos x="53" y="2"/>
                </a:cxn>
                <a:cxn ang="0">
                  <a:pos x="58" y="3"/>
                </a:cxn>
                <a:cxn ang="0">
                  <a:pos x="62" y="4"/>
                </a:cxn>
                <a:cxn ang="0">
                  <a:pos x="63" y="5"/>
                </a:cxn>
                <a:cxn ang="0">
                  <a:pos x="64" y="5"/>
                </a:cxn>
                <a:cxn ang="0">
                  <a:pos x="65" y="6"/>
                </a:cxn>
                <a:cxn ang="0">
                  <a:pos x="65" y="7"/>
                </a:cxn>
                <a:cxn ang="0">
                  <a:pos x="66" y="8"/>
                </a:cxn>
                <a:cxn ang="0">
                  <a:pos x="67" y="9"/>
                </a:cxn>
                <a:cxn ang="0">
                  <a:pos x="72" y="53"/>
                </a:cxn>
                <a:cxn ang="0">
                  <a:pos x="71" y="57"/>
                </a:cxn>
                <a:cxn ang="0">
                  <a:pos x="68" y="60"/>
                </a:cxn>
                <a:cxn ang="0">
                  <a:pos x="66" y="60"/>
                </a:cxn>
                <a:cxn ang="0">
                  <a:pos x="61" y="59"/>
                </a:cxn>
                <a:cxn ang="0">
                  <a:pos x="59" y="55"/>
                </a:cxn>
                <a:cxn ang="0">
                  <a:pos x="53" y="14"/>
                </a:cxn>
                <a:cxn ang="0">
                  <a:pos x="58" y="118"/>
                </a:cxn>
                <a:cxn ang="0">
                  <a:pos x="56" y="122"/>
                </a:cxn>
                <a:cxn ang="0">
                  <a:pos x="51" y="124"/>
                </a:cxn>
                <a:cxn ang="0">
                  <a:pos x="48" y="123"/>
                </a:cxn>
                <a:cxn ang="0">
                  <a:pos x="44" y="120"/>
                </a:cxn>
                <a:cxn ang="0">
                  <a:pos x="39" y="63"/>
                </a:cxn>
                <a:cxn ang="0">
                  <a:pos x="34" y="63"/>
                </a:cxn>
                <a:cxn ang="0">
                  <a:pos x="28" y="119"/>
                </a:cxn>
                <a:cxn ang="0">
                  <a:pos x="25" y="122"/>
                </a:cxn>
                <a:cxn ang="0">
                  <a:pos x="21" y="124"/>
                </a:cxn>
                <a:cxn ang="0">
                  <a:pos x="17" y="123"/>
                </a:cxn>
                <a:cxn ang="0">
                  <a:pos x="14" y="119"/>
                </a:cxn>
                <a:cxn ang="0">
                  <a:pos x="19" y="56"/>
                </a:cxn>
                <a:cxn ang="0">
                  <a:pos x="17" y="15"/>
                </a:cxn>
                <a:cxn ang="0">
                  <a:pos x="11" y="57"/>
                </a:cxn>
                <a:cxn ang="0">
                  <a:pos x="8" y="60"/>
                </a:cxn>
                <a:cxn ang="0">
                  <a:pos x="5" y="60"/>
                </a:cxn>
                <a:cxn ang="0">
                  <a:pos x="2" y="58"/>
                </a:cxn>
                <a:cxn ang="0">
                  <a:pos x="0" y="55"/>
                </a:cxn>
                <a:cxn ang="0">
                  <a:pos x="5" y="9"/>
                </a:cxn>
                <a:cxn ang="0">
                  <a:pos x="5" y="8"/>
                </a:cxn>
                <a:cxn ang="0">
                  <a:pos x="6" y="7"/>
                </a:cxn>
                <a:cxn ang="0">
                  <a:pos x="7" y="6"/>
                </a:cxn>
                <a:cxn ang="0">
                  <a:pos x="7" y="6"/>
                </a:cxn>
                <a:cxn ang="0">
                  <a:pos x="8" y="5"/>
                </a:cxn>
                <a:cxn ang="0">
                  <a:pos x="9" y="5"/>
                </a:cxn>
                <a:cxn ang="0">
                  <a:pos x="12" y="4"/>
                </a:cxn>
                <a:cxn ang="0">
                  <a:pos x="17" y="2"/>
                </a:cxn>
                <a:cxn ang="0">
                  <a:pos x="24" y="1"/>
                </a:cxn>
                <a:cxn ang="0">
                  <a:pos x="31" y="0"/>
                </a:cxn>
              </a:cxnLst>
              <a:rect l="0" t="0" r="r" b="b"/>
              <a:pathLst>
                <a:path w="72" h="124">
                  <a:moveTo>
                    <a:pt x="34" y="0"/>
                  </a:moveTo>
                  <a:lnTo>
                    <a:pt x="35" y="3"/>
                  </a:lnTo>
                  <a:lnTo>
                    <a:pt x="35" y="3"/>
                  </a:lnTo>
                  <a:lnTo>
                    <a:pt x="31" y="34"/>
                  </a:lnTo>
                  <a:lnTo>
                    <a:pt x="36" y="43"/>
                  </a:lnTo>
                  <a:lnTo>
                    <a:pt x="41" y="34"/>
                  </a:lnTo>
                  <a:lnTo>
                    <a:pt x="37" y="3"/>
                  </a:lnTo>
                  <a:lnTo>
                    <a:pt x="37" y="3"/>
                  </a:lnTo>
                  <a:lnTo>
                    <a:pt x="38" y="0"/>
                  </a:lnTo>
                  <a:lnTo>
                    <a:pt x="41" y="0"/>
                  </a:lnTo>
                  <a:lnTo>
                    <a:pt x="43" y="0"/>
                  </a:lnTo>
                  <a:lnTo>
                    <a:pt x="46" y="0"/>
                  </a:lnTo>
                  <a:lnTo>
                    <a:pt x="48" y="1"/>
                  </a:lnTo>
                  <a:lnTo>
                    <a:pt x="50" y="1"/>
                  </a:lnTo>
                  <a:lnTo>
                    <a:pt x="53" y="2"/>
                  </a:lnTo>
                  <a:lnTo>
                    <a:pt x="55" y="2"/>
                  </a:lnTo>
                  <a:lnTo>
                    <a:pt x="57" y="3"/>
                  </a:lnTo>
                  <a:lnTo>
                    <a:pt x="58" y="3"/>
                  </a:lnTo>
                  <a:lnTo>
                    <a:pt x="60" y="4"/>
                  </a:lnTo>
                  <a:lnTo>
                    <a:pt x="61" y="4"/>
                  </a:lnTo>
                  <a:lnTo>
                    <a:pt x="62" y="4"/>
                  </a:lnTo>
                  <a:lnTo>
                    <a:pt x="62" y="5"/>
                  </a:lnTo>
                  <a:lnTo>
                    <a:pt x="63" y="5"/>
                  </a:lnTo>
                  <a:lnTo>
                    <a:pt x="63" y="5"/>
                  </a:lnTo>
                  <a:lnTo>
                    <a:pt x="63" y="5"/>
                  </a:lnTo>
                  <a:lnTo>
                    <a:pt x="63" y="5"/>
                  </a:lnTo>
                  <a:lnTo>
                    <a:pt x="64" y="5"/>
                  </a:lnTo>
                  <a:lnTo>
                    <a:pt x="64" y="5"/>
                  </a:lnTo>
                  <a:lnTo>
                    <a:pt x="64" y="6"/>
                  </a:lnTo>
                  <a:lnTo>
                    <a:pt x="65" y="6"/>
                  </a:lnTo>
                  <a:lnTo>
                    <a:pt x="65" y="6"/>
                  </a:lnTo>
                  <a:lnTo>
                    <a:pt x="65" y="6"/>
                  </a:lnTo>
                  <a:lnTo>
                    <a:pt x="65" y="7"/>
                  </a:lnTo>
                  <a:lnTo>
                    <a:pt x="66" y="7"/>
                  </a:lnTo>
                  <a:lnTo>
                    <a:pt x="66" y="7"/>
                  </a:lnTo>
                  <a:lnTo>
                    <a:pt x="66" y="8"/>
                  </a:lnTo>
                  <a:lnTo>
                    <a:pt x="66" y="8"/>
                  </a:lnTo>
                  <a:lnTo>
                    <a:pt x="67" y="9"/>
                  </a:lnTo>
                  <a:lnTo>
                    <a:pt x="67" y="9"/>
                  </a:lnTo>
                  <a:lnTo>
                    <a:pt x="67" y="9"/>
                  </a:lnTo>
                  <a:lnTo>
                    <a:pt x="67" y="10"/>
                  </a:lnTo>
                  <a:lnTo>
                    <a:pt x="72" y="53"/>
                  </a:lnTo>
                  <a:lnTo>
                    <a:pt x="72" y="55"/>
                  </a:lnTo>
                  <a:lnTo>
                    <a:pt x="71" y="56"/>
                  </a:lnTo>
                  <a:lnTo>
                    <a:pt x="71" y="57"/>
                  </a:lnTo>
                  <a:lnTo>
                    <a:pt x="70" y="58"/>
                  </a:lnTo>
                  <a:lnTo>
                    <a:pt x="69" y="59"/>
                  </a:lnTo>
                  <a:lnTo>
                    <a:pt x="68" y="60"/>
                  </a:lnTo>
                  <a:lnTo>
                    <a:pt x="66" y="60"/>
                  </a:lnTo>
                  <a:lnTo>
                    <a:pt x="66" y="60"/>
                  </a:lnTo>
                  <a:lnTo>
                    <a:pt x="66" y="60"/>
                  </a:lnTo>
                  <a:lnTo>
                    <a:pt x="64" y="60"/>
                  </a:lnTo>
                  <a:lnTo>
                    <a:pt x="63" y="59"/>
                  </a:lnTo>
                  <a:lnTo>
                    <a:pt x="61" y="59"/>
                  </a:lnTo>
                  <a:lnTo>
                    <a:pt x="60" y="57"/>
                  </a:lnTo>
                  <a:lnTo>
                    <a:pt x="60" y="56"/>
                  </a:lnTo>
                  <a:lnTo>
                    <a:pt x="59" y="55"/>
                  </a:lnTo>
                  <a:lnTo>
                    <a:pt x="55" y="15"/>
                  </a:lnTo>
                  <a:lnTo>
                    <a:pt x="54" y="15"/>
                  </a:lnTo>
                  <a:lnTo>
                    <a:pt x="53" y="14"/>
                  </a:lnTo>
                  <a:lnTo>
                    <a:pt x="53" y="56"/>
                  </a:lnTo>
                  <a:lnTo>
                    <a:pt x="58" y="116"/>
                  </a:lnTo>
                  <a:lnTo>
                    <a:pt x="58" y="118"/>
                  </a:lnTo>
                  <a:lnTo>
                    <a:pt x="58" y="119"/>
                  </a:lnTo>
                  <a:lnTo>
                    <a:pt x="57" y="120"/>
                  </a:lnTo>
                  <a:lnTo>
                    <a:pt x="56" y="122"/>
                  </a:lnTo>
                  <a:lnTo>
                    <a:pt x="55" y="123"/>
                  </a:lnTo>
                  <a:lnTo>
                    <a:pt x="53" y="123"/>
                  </a:lnTo>
                  <a:lnTo>
                    <a:pt x="51" y="124"/>
                  </a:lnTo>
                  <a:lnTo>
                    <a:pt x="51" y="124"/>
                  </a:lnTo>
                  <a:lnTo>
                    <a:pt x="49" y="123"/>
                  </a:lnTo>
                  <a:lnTo>
                    <a:pt x="48" y="123"/>
                  </a:lnTo>
                  <a:lnTo>
                    <a:pt x="46" y="122"/>
                  </a:lnTo>
                  <a:lnTo>
                    <a:pt x="45" y="121"/>
                  </a:lnTo>
                  <a:lnTo>
                    <a:pt x="44" y="120"/>
                  </a:lnTo>
                  <a:lnTo>
                    <a:pt x="44" y="119"/>
                  </a:lnTo>
                  <a:lnTo>
                    <a:pt x="43" y="117"/>
                  </a:lnTo>
                  <a:lnTo>
                    <a:pt x="39" y="63"/>
                  </a:lnTo>
                  <a:lnTo>
                    <a:pt x="37" y="63"/>
                  </a:lnTo>
                  <a:lnTo>
                    <a:pt x="36" y="63"/>
                  </a:lnTo>
                  <a:lnTo>
                    <a:pt x="34" y="63"/>
                  </a:lnTo>
                  <a:lnTo>
                    <a:pt x="33" y="63"/>
                  </a:lnTo>
                  <a:lnTo>
                    <a:pt x="28" y="117"/>
                  </a:lnTo>
                  <a:lnTo>
                    <a:pt x="28" y="119"/>
                  </a:lnTo>
                  <a:lnTo>
                    <a:pt x="28" y="120"/>
                  </a:lnTo>
                  <a:lnTo>
                    <a:pt x="27" y="121"/>
                  </a:lnTo>
                  <a:lnTo>
                    <a:pt x="25" y="122"/>
                  </a:lnTo>
                  <a:lnTo>
                    <a:pt x="24" y="123"/>
                  </a:lnTo>
                  <a:lnTo>
                    <a:pt x="23" y="123"/>
                  </a:lnTo>
                  <a:lnTo>
                    <a:pt x="21" y="124"/>
                  </a:lnTo>
                  <a:lnTo>
                    <a:pt x="20" y="124"/>
                  </a:lnTo>
                  <a:lnTo>
                    <a:pt x="19" y="123"/>
                  </a:lnTo>
                  <a:lnTo>
                    <a:pt x="17" y="123"/>
                  </a:lnTo>
                  <a:lnTo>
                    <a:pt x="16" y="122"/>
                  </a:lnTo>
                  <a:lnTo>
                    <a:pt x="15" y="120"/>
                  </a:lnTo>
                  <a:lnTo>
                    <a:pt x="14" y="119"/>
                  </a:lnTo>
                  <a:lnTo>
                    <a:pt x="14" y="118"/>
                  </a:lnTo>
                  <a:lnTo>
                    <a:pt x="14" y="116"/>
                  </a:lnTo>
                  <a:lnTo>
                    <a:pt x="19" y="56"/>
                  </a:lnTo>
                  <a:lnTo>
                    <a:pt x="19" y="14"/>
                  </a:lnTo>
                  <a:lnTo>
                    <a:pt x="18" y="15"/>
                  </a:lnTo>
                  <a:lnTo>
                    <a:pt x="17" y="15"/>
                  </a:lnTo>
                  <a:lnTo>
                    <a:pt x="12" y="55"/>
                  </a:lnTo>
                  <a:lnTo>
                    <a:pt x="12" y="56"/>
                  </a:lnTo>
                  <a:lnTo>
                    <a:pt x="11" y="57"/>
                  </a:lnTo>
                  <a:lnTo>
                    <a:pt x="10" y="59"/>
                  </a:lnTo>
                  <a:lnTo>
                    <a:pt x="9" y="59"/>
                  </a:lnTo>
                  <a:lnTo>
                    <a:pt x="8" y="60"/>
                  </a:lnTo>
                  <a:lnTo>
                    <a:pt x="6" y="60"/>
                  </a:lnTo>
                  <a:lnTo>
                    <a:pt x="6" y="60"/>
                  </a:lnTo>
                  <a:lnTo>
                    <a:pt x="5" y="60"/>
                  </a:lnTo>
                  <a:lnTo>
                    <a:pt x="4" y="60"/>
                  </a:lnTo>
                  <a:lnTo>
                    <a:pt x="3" y="59"/>
                  </a:lnTo>
                  <a:lnTo>
                    <a:pt x="2" y="58"/>
                  </a:lnTo>
                  <a:lnTo>
                    <a:pt x="1" y="57"/>
                  </a:lnTo>
                  <a:lnTo>
                    <a:pt x="0" y="56"/>
                  </a:lnTo>
                  <a:lnTo>
                    <a:pt x="0" y="55"/>
                  </a:lnTo>
                  <a:lnTo>
                    <a:pt x="0" y="53"/>
                  </a:lnTo>
                  <a:lnTo>
                    <a:pt x="5" y="10"/>
                  </a:lnTo>
                  <a:lnTo>
                    <a:pt x="5" y="9"/>
                  </a:lnTo>
                  <a:lnTo>
                    <a:pt x="5" y="9"/>
                  </a:lnTo>
                  <a:lnTo>
                    <a:pt x="5" y="9"/>
                  </a:lnTo>
                  <a:lnTo>
                    <a:pt x="5" y="8"/>
                  </a:lnTo>
                  <a:lnTo>
                    <a:pt x="6" y="8"/>
                  </a:lnTo>
                  <a:lnTo>
                    <a:pt x="6" y="7"/>
                  </a:lnTo>
                  <a:lnTo>
                    <a:pt x="6" y="7"/>
                  </a:lnTo>
                  <a:lnTo>
                    <a:pt x="6" y="7"/>
                  </a:lnTo>
                  <a:lnTo>
                    <a:pt x="6" y="7"/>
                  </a:lnTo>
                  <a:lnTo>
                    <a:pt x="7" y="6"/>
                  </a:lnTo>
                  <a:lnTo>
                    <a:pt x="7" y="6"/>
                  </a:lnTo>
                  <a:lnTo>
                    <a:pt x="7" y="6"/>
                  </a:lnTo>
                  <a:lnTo>
                    <a:pt x="7" y="6"/>
                  </a:lnTo>
                  <a:lnTo>
                    <a:pt x="8" y="5"/>
                  </a:lnTo>
                  <a:lnTo>
                    <a:pt x="8" y="5"/>
                  </a:lnTo>
                  <a:lnTo>
                    <a:pt x="8" y="5"/>
                  </a:lnTo>
                  <a:lnTo>
                    <a:pt x="9" y="5"/>
                  </a:lnTo>
                  <a:lnTo>
                    <a:pt x="9" y="5"/>
                  </a:lnTo>
                  <a:lnTo>
                    <a:pt x="9" y="5"/>
                  </a:lnTo>
                  <a:lnTo>
                    <a:pt x="10" y="4"/>
                  </a:lnTo>
                  <a:lnTo>
                    <a:pt x="11" y="4"/>
                  </a:lnTo>
                  <a:lnTo>
                    <a:pt x="12" y="4"/>
                  </a:lnTo>
                  <a:lnTo>
                    <a:pt x="14" y="3"/>
                  </a:lnTo>
                  <a:lnTo>
                    <a:pt x="15" y="3"/>
                  </a:lnTo>
                  <a:lnTo>
                    <a:pt x="17" y="2"/>
                  </a:lnTo>
                  <a:lnTo>
                    <a:pt x="19" y="2"/>
                  </a:lnTo>
                  <a:lnTo>
                    <a:pt x="21" y="1"/>
                  </a:lnTo>
                  <a:lnTo>
                    <a:pt x="24" y="1"/>
                  </a:lnTo>
                  <a:lnTo>
                    <a:pt x="26" y="0"/>
                  </a:lnTo>
                  <a:lnTo>
                    <a:pt x="29" y="0"/>
                  </a:lnTo>
                  <a:lnTo>
                    <a:pt x="31"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8" name="Freeform 829"/>
            <p:cNvSpPr>
              <a:spLocks noEditPoints="1"/>
            </p:cNvSpPr>
            <p:nvPr/>
          </p:nvSpPr>
          <p:spPr bwMode="auto">
            <a:xfrm>
              <a:off x="8256588" y="2368551"/>
              <a:ext cx="115888" cy="255588"/>
            </a:xfrm>
            <a:custGeom>
              <a:avLst/>
              <a:gdLst/>
              <a:ahLst/>
              <a:cxnLst>
                <a:cxn ang="0">
                  <a:pos x="31" y="37"/>
                </a:cxn>
                <a:cxn ang="0">
                  <a:pos x="15" y="41"/>
                </a:cxn>
                <a:cxn ang="0">
                  <a:pos x="10" y="43"/>
                </a:cxn>
                <a:cxn ang="0">
                  <a:pos x="8" y="44"/>
                </a:cxn>
                <a:cxn ang="0">
                  <a:pos x="7" y="46"/>
                </a:cxn>
                <a:cxn ang="0">
                  <a:pos x="7" y="47"/>
                </a:cxn>
                <a:cxn ang="0">
                  <a:pos x="6" y="96"/>
                </a:cxn>
                <a:cxn ang="0">
                  <a:pos x="17" y="51"/>
                </a:cxn>
                <a:cxn ang="0">
                  <a:pos x="17" y="157"/>
                </a:cxn>
                <a:cxn ang="0">
                  <a:pos x="25" y="159"/>
                </a:cxn>
                <a:cxn ang="0">
                  <a:pos x="35" y="99"/>
                </a:cxn>
                <a:cxn ang="0">
                  <a:pos x="46" y="156"/>
                </a:cxn>
                <a:cxn ang="0">
                  <a:pos x="55" y="159"/>
                </a:cxn>
                <a:cxn ang="0">
                  <a:pos x="53" y="93"/>
                </a:cxn>
                <a:cxn ang="0">
                  <a:pos x="63" y="95"/>
                </a:cxn>
                <a:cxn ang="0">
                  <a:pos x="71" y="93"/>
                </a:cxn>
                <a:cxn ang="0">
                  <a:pos x="66" y="46"/>
                </a:cxn>
                <a:cxn ang="0">
                  <a:pos x="66" y="45"/>
                </a:cxn>
                <a:cxn ang="0">
                  <a:pos x="65" y="43"/>
                </a:cxn>
                <a:cxn ang="0">
                  <a:pos x="63" y="42"/>
                </a:cxn>
                <a:cxn ang="0">
                  <a:pos x="56" y="40"/>
                </a:cxn>
                <a:cxn ang="0">
                  <a:pos x="40" y="37"/>
                </a:cxn>
                <a:cxn ang="0">
                  <a:pos x="35" y="36"/>
                </a:cxn>
                <a:cxn ang="0">
                  <a:pos x="35" y="36"/>
                </a:cxn>
                <a:cxn ang="0">
                  <a:pos x="25" y="8"/>
                </a:cxn>
                <a:cxn ang="0">
                  <a:pos x="23" y="23"/>
                </a:cxn>
                <a:cxn ang="0">
                  <a:pos x="34" y="34"/>
                </a:cxn>
                <a:cxn ang="0">
                  <a:pos x="48" y="27"/>
                </a:cxn>
                <a:cxn ang="0">
                  <a:pos x="51" y="12"/>
                </a:cxn>
                <a:cxn ang="0">
                  <a:pos x="39" y="3"/>
                </a:cxn>
                <a:cxn ang="0">
                  <a:pos x="48" y="5"/>
                </a:cxn>
                <a:cxn ang="0">
                  <a:pos x="53" y="21"/>
                </a:cxn>
                <a:cxn ang="0">
                  <a:pos x="42" y="35"/>
                </a:cxn>
                <a:cxn ang="0">
                  <a:pos x="55" y="38"/>
                </a:cxn>
                <a:cxn ang="0">
                  <a:pos x="64" y="41"/>
                </a:cxn>
                <a:cxn ang="0">
                  <a:pos x="65" y="42"/>
                </a:cxn>
                <a:cxn ang="0">
                  <a:pos x="67" y="44"/>
                </a:cxn>
                <a:cxn ang="0">
                  <a:pos x="69" y="46"/>
                </a:cxn>
                <a:cxn ang="0">
                  <a:pos x="69" y="97"/>
                </a:cxn>
                <a:cxn ang="0">
                  <a:pos x="60" y="93"/>
                </a:cxn>
                <a:cxn ang="0">
                  <a:pos x="59" y="157"/>
                </a:cxn>
                <a:cxn ang="0">
                  <a:pos x="52" y="161"/>
                </a:cxn>
                <a:cxn ang="0">
                  <a:pos x="43" y="154"/>
                </a:cxn>
                <a:cxn ang="0">
                  <a:pos x="29" y="157"/>
                </a:cxn>
                <a:cxn ang="0">
                  <a:pos x="20" y="161"/>
                </a:cxn>
                <a:cxn ang="0">
                  <a:pos x="13" y="153"/>
                </a:cxn>
                <a:cxn ang="0">
                  <a:pos x="11" y="97"/>
                </a:cxn>
                <a:cxn ang="0">
                  <a:pos x="1" y="95"/>
                </a:cxn>
                <a:cxn ang="0">
                  <a:pos x="5" y="46"/>
                </a:cxn>
                <a:cxn ang="0">
                  <a:pos x="6" y="43"/>
                </a:cxn>
                <a:cxn ang="0">
                  <a:pos x="9" y="41"/>
                </a:cxn>
                <a:cxn ang="0">
                  <a:pos x="12" y="40"/>
                </a:cxn>
                <a:cxn ang="0">
                  <a:pos x="26" y="36"/>
                </a:cxn>
                <a:cxn ang="0">
                  <a:pos x="25" y="30"/>
                </a:cxn>
                <a:cxn ang="0">
                  <a:pos x="20" y="14"/>
                </a:cxn>
                <a:cxn ang="0">
                  <a:pos x="31" y="1"/>
                </a:cxn>
              </a:cxnLst>
              <a:rect l="0" t="0" r="r" b="b"/>
              <a:pathLst>
                <a:path w="73" h="161">
                  <a:moveTo>
                    <a:pt x="37" y="41"/>
                  </a:moveTo>
                  <a:lnTo>
                    <a:pt x="33" y="71"/>
                  </a:lnTo>
                  <a:lnTo>
                    <a:pt x="37" y="78"/>
                  </a:lnTo>
                  <a:lnTo>
                    <a:pt x="41" y="71"/>
                  </a:lnTo>
                  <a:lnTo>
                    <a:pt x="37" y="41"/>
                  </a:lnTo>
                  <a:close/>
                  <a:moveTo>
                    <a:pt x="34" y="37"/>
                  </a:moveTo>
                  <a:lnTo>
                    <a:pt x="31" y="37"/>
                  </a:lnTo>
                  <a:lnTo>
                    <a:pt x="29" y="38"/>
                  </a:lnTo>
                  <a:lnTo>
                    <a:pt x="26" y="38"/>
                  </a:lnTo>
                  <a:lnTo>
                    <a:pt x="24" y="39"/>
                  </a:lnTo>
                  <a:lnTo>
                    <a:pt x="21" y="39"/>
                  </a:lnTo>
                  <a:lnTo>
                    <a:pt x="19" y="40"/>
                  </a:lnTo>
                  <a:lnTo>
                    <a:pt x="17" y="40"/>
                  </a:lnTo>
                  <a:lnTo>
                    <a:pt x="15" y="41"/>
                  </a:lnTo>
                  <a:lnTo>
                    <a:pt x="13" y="41"/>
                  </a:lnTo>
                  <a:lnTo>
                    <a:pt x="12" y="42"/>
                  </a:lnTo>
                  <a:lnTo>
                    <a:pt x="11" y="42"/>
                  </a:lnTo>
                  <a:lnTo>
                    <a:pt x="10" y="42"/>
                  </a:lnTo>
                  <a:lnTo>
                    <a:pt x="10" y="42"/>
                  </a:lnTo>
                  <a:lnTo>
                    <a:pt x="10" y="42"/>
                  </a:lnTo>
                  <a:lnTo>
                    <a:pt x="10" y="43"/>
                  </a:lnTo>
                  <a:lnTo>
                    <a:pt x="10" y="43"/>
                  </a:lnTo>
                  <a:lnTo>
                    <a:pt x="9" y="43"/>
                  </a:lnTo>
                  <a:lnTo>
                    <a:pt x="9" y="43"/>
                  </a:lnTo>
                  <a:lnTo>
                    <a:pt x="9" y="43"/>
                  </a:lnTo>
                  <a:lnTo>
                    <a:pt x="9" y="43"/>
                  </a:lnTo>
                  <a:lnTo>
                    <a:pt x="8" y="43"/>
                  </a:lnTo>
                  <a:lnTo>
                    <a:pt x="8" y="44"/>
                  </a:lnTo>
                  <a:lnTo>
                    <a:pt x="8" y="44"/>
                  </a:lnTo>
                  <a:lnTo>
                    <a:pt x="8" y="44"/>
                  </a:lnTo>
                  <a:lnTo>
                    <a:pt x="7" y="45"/>
                  </a:lnTo>
                  <a:lnTo>
                    <a:pt x="7" y="45"/>
                  </a:lnTo>
                  <a:lnTo>
                    <a:pt x="7" y="45"/>
                  </a:lnTo>
                  <a:lnTo>
                    <a:pt x="7" y="45"/>
                  </a:lnTo>
                  <a:lnTo>
                    <a:pt x="7" y="46"/>
                  </a:lnTo>
                  <a:lnTo>
                    <a:pt x="7" y="46"/>
                  </a:lnTo>
                  <a:lnTo>
                    <a:pt x="7" y="46"/>
                  </a:lnTo>
                  <a:lnTo>
                    <a:pt x="7" y="46"/>
                  </a:lnTo>
                  <a:lnTo>
                    <a:pt x="7" y="46"/>
                  </a:lnTo>
                  <a:lnTo>
                    <a:pt x="7" y="46"/>
                  </a:lnTo>
                  <a:lnTo>
                    <a:pt x="7" y="47"/>
                  </a:lnTo>
                  <a:lnTo>
                    <a:pt x="7" y="47"/>
                  </a:lnTo>
                  <a:lnTo>
                    <a:pt x="2" y="90"/>
                  </a:lnTo>
                  <a:lnTo>
                    <a:pt x="2" y="92"/>
                  </a:lnTo>
                  <a:lnTo>
                    <a:pt x="2" y="93"/>
                  </a:lnTo>
                  <a:lnTo>
                    <a:pt x="3" y="94"/>
                  </a:lnTo>
                  <a:lnTo>
                    <a:pt x="4" y="95"/>
                  </a:lnTo>
                  <a:lnTo>
                    <a:pt x="5" y="96"/>
                  </a:lnTo>
                  <a:lnTo>
                    <a:pt x="6" y="96"/>
                  </a:lnTo>
                  <a:lnTo>
                    <a:pt x="8" y="96"/>
                  </a:lnTo>
                  <a:lnTo>
                    <a:pt x="9" y="95"/>
                  </a:lnTo>
                  <a:lnTo>
                    <a:pt x="10" y="95"/>
                  </a:lnTo>
                  <a:lnTo>
                    <a:pt x="11" y="94"/>
                  </a:lnTo>
                  <a:lnTo>
                    <a:pt x="12" y="93"/>
                  </a:lnTo>
                  <a:lnTo>
                    <a:pt x="12" y="91"/>
                  </a:lnTo>
                  <a:lnTo>
                    <a:pt x="17" y="51"/>
                  </a:lnTo>
                  <a:lnTo>
                    <a:pt x="20" y="50"/>
                  </a:lnTo>
                  <a:lnTo>
                    <a:pt x="20" y="93"/>
                  </a:lnTo>
                  <a:lnTo>
                    <a:pt x="15" y="153"/>
                  </a:lnTo>
                  <a:lnTo>
                    <a:pt x="15" y="154"/>
                  </a:lnTo>
                  <a:lnTo>
                    <a:pt x="16" y="155"/>
                  </a:lnTo>
                  <a:lnTo>
                    <a:pt x="16" y="156"/>
                  </a:lnTo>
                  <a:lnTo>
                    <a:pt x="17" y="157"/>
                  </a:lnTo>
                  <a:lnTo>
                    <a:pt x="18" y="158"/>
                  </a:lnTo>
                  <a:lnTo>
                    <a:pt x="19" y="159"/>
                  </a:lnTo>
                  <a:lnTo>
                    <a:pt x="20" y="159"/>
                  </a:lnTo>
                  <a:lnTo>
                    <a:pt x="21" y="160"/>
                  </a:lnTo>
                  <a:lnTo>
                    <a:pt x="22" y="160"/>
                  </a:lnTo>
                  <a:lnTo>
                    <a:pt x="23" y="159"/>
                  </a:lnTo>
                  <a:lnTo>
                    <a:pt x="25" y="159"/>
                  </a:lnTo>
                  <a:lnTo>
                    <a:pt x="26" y="158"/>
                  </a:lnTo>
                  <a:lnTo>
                    <a:pt x="27" y="157"/>
                  </a:lnTo>
                  <a:lnTo>
                    <a:pt x="28" y="155"/>
                  </a:lnTo>
                  <a:lnTo>
                    <a:pt x="28" y="154"/>
                  </a:lnTo>
                  <a:lnTo>
                    <a:pt x="33" y="98"/>
                  </a:lnTo>
                  <a:lnTo>
                    <a:pt x="34" y="99"/>
                  </a:lnTo>
                  <a:lnTo>
                    <a:pt x="35" y="99"/>
                  </a:lnTo>
                  <a:lnTo>
                    <a:pt x="37" y="99"/>
                  </a:lnTo>
                  <a:lnTo>
                    <a:pt x="38" y="99"/>
                  </a:lnTo>
                  <a:lnTo>
                    <a:pt x="39" y="99"/>
                  </a:lnTo>
                  <a:lnTo>
                    <a:pt x="40" y="98"/>
                  </a:lnTo>
                  <a:lnTo>
                    <a:pt x="45" y="154"/>
                  </a:lnTo>
                  <a:lnTo>
                    <a:pt x="45" y="155"/>
                  </a:lnTo>
                  <a:lnTo>
                    <a:pt x="46" y="156"/>
                  </a:lnTo>
                  <a:lnTo>
                    <a:pt x="47" y="158"/>
                  </a:lnTo>
                  <a:lnTo>
                    <a:pt x="48" y="158"/>
                  </a:lnTo>
                  <a:lnTo>
                    <a:pt x="49" y="159"/>
                  </a:lnTo>
                  <a:lnTo>
                    <a:pt x="51" y="159"/>
                  </a:lnTo>
                  <a:lnTo>
                    <a:pt x="52" y="160"/>
                  </a:lnTo>
                  <a:lnTo>
                    <a:pt x="53" y="159"/>
                  </a:lnTo>
                  <a:lnTo>
                    <a:pt x="55" y="159"/>
                  </a:lnTo>
                  <a:lnTo>
                    <a:pt x="56" y="158"/>
                  </a:lnTo>
                  <a:lnTo>
                    <a:pt x="56" y="157"/>
                  </a:lnTo>
                  <a:lnTo>
                    <a:pt x="57" y="156"/>
                  </a:lnTo>
                  <a:lnTo>
                    <a:pt x="58" y="155"/>
                  </a:lnTo>
                  <a:lnTo>
                    <a:pt x="58" y="154"/>
                  </a:lnTo>
                  <a:lnTo>
                    <a:pt x="58" y="153"/>
                  </a:lnTo>
                  <a:lnTo>
                    <a:pt x="53" y="93"/>
                  </a:lnTo>
                  <a:lnTo>
                    <a:pt x="53" y="50"/>
                  </a:lnTo>
                  <a:lnTo>
                    <a:pt x="57" y="51"/>
                  </a:lnTo>
                  <a:lnTo>
                    <a:pt x="57" y="52"/>
                  </a:lnTo>
                  <a:lnTo>
                    <a:pt x="61" y="91"/>
                  </a:lnTo>
                  <a:lnTo>
                    <a:pt x="61" y="93"/>
                  </a:lnTo>
                  <a:lnTo>
                    <a:pt x="62" y="94"/>
                  </a:lnTo>
                  <a:lnTo>
                    <a:pt x="63" y="95"/>
                  </a:lnTo>
                  <a:lnTo>
                    <a:pt x="64" y="95"/>
                  </a:lnTo>
                  <a:lnTo>
                    <a:pt x="66" y="96"/>
                  </a:lnTo>
                  <a:lnTo>
                    <a:pt x="67" y="96"/>
                  </a:lnTo>
                  <a:lnTo>
                    <a:pt x="68" y="96"/>
                  </a:lnTo>
                  <a:lnTo>
                    <a:pt x="70" y="95"/>
                  </a:lnTo>
                  <a:lnTo>
                    <a:pt x="70" y="94"/>
                  </a:lnTo>
                  <a:lnTo>
                    <a:pt x="71" y="93"/>
                  </a:lnTo>
                  <a:lnTo>
                    <a:pt x="72" y="92"/>
                  </a:lnTo>
                  <a:lnTo>
                    <a:pt x="72" y="90"/>
                  </a:lnTo>
                  <a:lnTo>
                    <a:pt x="67" y="47"/>
                  </a:lnTo>
                  <a:lnTo>
                    <a:pt x="67" y="47"/>
                  </a:lnTo>
                  <a:lnTo>
                    <a:pt x="67" y="46"/>
                  </a:lnTo>
                  <a:lnTo>
                    <a:pt x="67" y="46"/>
                  </a:lnTo>
                  <a:lnTo>
                    <a:pt x="66" y="46"/>
                  </a:lnTo>
                  <a:lnTo>
                    <a:pt x="66" y="46"/>
                  </a:lnTo>
                  <a:lnTo>
                    <a:pt x="66" y="46"/>
                  </a:lnTo>
                  <a:lnTo>
                    <a:pt x="66" y="45"/>
                  </a:lnTo>
                  <a:lnTo>
                    <a:pt x="66" y="45"/>
                  </a:lnTo>
                  <a:lnTo>
                    <a:pt x="66" y="45"/>
                  </a:lnTo>
                  <a:lnTo>
                    <a:pt x="66" y="45"/>
                  </a:lnTo>
                  <a:lnTo>
                    <a:pt x="66" y="45"/>
                  </a:lnTo>
                  <a:lnTo>
                    <a:pt x="66" y="44"/>
                  </a:lnTo>
                  <a:lnTo>
                    <a:pt x="66" y="44"/>
                  </a:lnTo>
                  <a:lnTo>
                    <a:pt x="65" y="44"/>
                  </a:lnTo>
                  <a:lnTo>
                    <a:pt x="65" y="44"/>
                  </a:lnTo>
                  <a:lnTo>
                    <a:pt x="65" y="43"/>
                  </a:lnTo>
                  <a:lnTo>
                    <a:pt x="65" y="43"/>
                  </a:lnTo>
                  <a:lnTo>
                    <a:pt x="65" y="43"/>
                  </a:lnTo>
                  <a:lnTo>
                    <a:pt x="64" y="43"/>
                  </a:lnTo>
                  <a:lnTo>
                    <a:pt x="64" y="43"/>
                  </a:lnTo>
                  <a:lnTo>
                    <a:pt x="64" y="43"/>
                  </a:lnTo>
                  <a:lnTo>
                    <a:pt x="64" y="43"/>
                  </a:lnTo>
                  <a:lnTo>
                    <a:pt x="64" y="43"/>
                  </a:lnTo>
                  <a:lnTo>
                    <a:pt x="63" y="42"/>
                  </a:lnTo>
                  <a:lnTo>
                    <a:pt x="63" y="42"/>
                  </a:lnTo>
                  <a:lnTo>
                    <a:pt x="63" y="42"/>
                  </a:lnTo>
                  <a:lnTo>
                    <a:pt x="63" y="42"/>
                  </a:lnTo>
                  <a:lnTo>
                    <a:pt x="62" y="42"/>
                  </a:lnTo>
                  <a:lnTo>
                    <a:pt x="61" y="42"/>
                  </a:lnTo>
                  <a:lnTo>
                    <a:pt x="60" y="41"/>
                  </a:lnTo>
                  <a:lnTo>
                    <a:pt x="58" y="41"/>
                  </a:lnTo>
                  <a:lnTo>
                    <a:pt x="56" y="40"/>
                  </a:lnTo>
                  <a:lnTo>
                    <a:pt x="54" y="40"/>
                  </a:lnTo>
                  <a:lnTo>
                    <a:pt x="52" y="39"/>
                  </a:lnTo>
                  <a:lnTo>
                    <a:pt x="50" y="39"/>
                  </a:lnTo>
                  <a:lnTo>
                    <a:pt x="47" y="38"/>
                  </a:lnTo>
                  <a:lnTo>
                    <a:pt x="45" y="38"/>
                  </a:lnTo>
                  <a:lnTo>
                    <a:pt x="42" y="38"/>
                  </a:lnTo>
                  <a:lnTo>
                    <a:pt x="40" y="37"/>
                  </a:lnTo>
                  <a:lnTo>
                    <a:pt x="38" y="40"/>
                  </a:lnTo>
                  <a:lnTo>
                    <a:pt x="43" y="71"/>
                  </a:lnTo>
                  <a:lnTo>
                    <a:pt x="37" y="82"/>
                  </a:lnTo>
                  <a:lnTo>
                    <a:pt x="31" y="71"/>
                  </a:lnTo>
                  <a:lnTo>
                    <a:pt x="35" y="40"/>
                  </a:lnTo>
                  <a:lnTo>
                    <a:pt x="34" y="37"/>
                  </a:lnTo>
                  <a:close/>
                  <a:moveTo>
                    <a:pt x="35" y="36"/>
                  </a:moveTo>
                  <a:lnTo>
                    <a:pt x="36" y="39"/>
                  </a:lnTo>
                  <a:lnTo>
                    <a:pt x="37" y="39"/>
                  </a:lnTo>
                  <a:lnTo>
                    <a:pt x="38" y="36"/>
                  </a:lnTo>
                  <a:lnTo>
                    <a:pt x="37" y="36"/>
                  </a:lnTo>
                  <a:lnTo>
                    <a:pt x="37" y="36"/>
                  </a:lnTo>
                  <a:lnTo>
                    <a:pt x="36" y="36"/>
                  </a:lnTo>
                  <a:lnTo>
                    <a:pt x="35" y="36"/>
                  </a:lnTo>
                  <a:close/>
                  <a:moveTo>
                    <a:pt x="37" y="2"/>
                  </a:moveTo>
                  <a:lnTo>
                    <a:pt x="34" y="3"/>
                  </a:lnTo>
                  <a:lnTo>
                    <a:pt x="32" y="3"/>
                  </a:lnTo>
                  <a:lnTo>
                    <a:pt x="30" y="4"/>
                  </a:lnTo>
                  <a:lnTo>
                    <a:pt x="28" y="5"/>
                  </a:lnTo>
                  <a:lnTo>
                    <a:pt x="26" y="7"/>
                  </a:lnTo>
                  <a:lnTo>
                    <a:pt x="25" y="8"/>
                  </a:lnTo>
                  <a:lnTo>
                    <a:pt x="24" y="10"/>
                  </a:lnTo>
                  <a:lnTo>
                    <a:pt x="23" y="12"/>
                  </a:lnTo>
                  <a:lnTo>
                    <a:pt x="22" y="14"/>
                  </a:lnTo>
                  <a:lnTo>
                    <a:pt x="22" y="17"/>
                  </a:lnTo>
                  <a:lnTo>
                    <a:pt x="22" y="19"/>
                  </a:lnTo>
                  <a:lnTo>
                    <a:pt x="23" y="21"/>
                  </a:lnTo>
                  <a:lnTo>
                    <a:pt x="23" y="23"/>
                  </a:lnTo>
                  <a:lnTo>
                    <a:pt x="24" y="25"/>
                  </a:lnTo>
                  <a:lnTo>
                    <a:pt x="26" y="27"/>
                  </a:lnTo>
                  <a:lnTo>
                    <a:pt x="27" y="29"/>
                  </a:lnTo>
                  <a:lnTo>
                    <a:pt x="29" y="31"/>
                  </a:lnTo>
                  <a:lnTo>
                    <a:pt x="31" y="32"/>
                  </a:lnTo>
                  <a:lnTo>
                    <a:pt x="32" y="33"/>
                  </a:lnTo>
                  <a:lnTo>
                    <a:pt x="34" y="34"/>
                  </a:lnTo>
                  <a:lnTo>
                    <a:pt x="37" y="34"/>
                  </a:lnTo>
                  <a:lnTo>
                    <a:pt x="39" y="34"/>
                  </a:lnTo>
                  <a:lnTo>
                    <a:pt x="41" y="33"/>
                  </a:lnTo>
                  <a:lnTo>
                    <a:pt x="43" y="32"/>
                  </a:lnTo>
                  <a:lnTo>
                    <a:pt x="45" y="31"/>
                  </a:lnTo>
                  <a:lnTo>
                    <a:pt x="46" y="29"/>
                  </a:lnTo>
                  <a:lnTo>
                    <a:pt x="48" y="27"/>
                  </a:lnTo>
                  <a:lnTo>
                    <a:pt x="49" y="25"/>
                  </a:lnTo>
                  <a:lnTo>
                    <a:pt x="50" y="23"/>
                  </a:lnTo>
                  <a:lnTo>
                    <a:pt x="51" y="21"/>
                  </a:lnTo>
                  <a:lnTo>
                    <a:pt x="51" y="19"/>
                  </a:lnTo>
                  <a:lnTo>
                    <a:pt x="51" y="17"/>
                  </a:lnTo>
                  <a:lnTo>
                    <a:pt x="51" y="14"/>
                  </a:lnTo>
                  <a:lnTo>
                    <a:pt x="51" y="12"/>
                  </a:lnTo>
                  <a:lnTo>
                    <a:pt x="50" y="10"/>
                  </a:lnTo>
                  <a:lnTo>
                    <a:pt x="49" y="8"/>
                  </a:lnTo>
                  <a:lnTo>
                    <a:pt x="47" y="7"/>
                  </a:lnTo>
                  <a:lnTo>
                    <a:pt x="45" y="5"/>
                  </a:lnTo>
                  <a:lnTo>
                    <a:pt x="43" y="4"/>
                  </a:lnTo>
                  <a:lnTo>
                    <a:pt x="41" y="3"/>
                  </a:lnTo>
                  <a:lnTo>
                    <a:pt x="39" y="3"/>
                  </a:lnTo>
                  <a:lnTo>
                    <a:pt x="37" y="2"/>
                  </a:lnTo>
                  <a:close/>
                  <a:moveTo>
                    <a:pt x="37" y="0"/>
                  </a:moveTo>
                  <a:lnTo>
                    <a:pt x="39" y="1"/>
                  </a:lnTo>
                  <a:lnTo>
                    <a:pt x="42" y="1"/>
                  </a:lnTo>
                  <a:lnTo>
                    <a:pt x="44" y="2"/>
                  </a:lnTo>
                  <a:lnTo>
                    <a:pt x="46" y="4"/>
                  </a:lnTo>
                  <a:lnTo>
                    <a:pt x="48" y="5"/>
                  </a:lnTo>
                  <a:lnTo>
                    <a:pt x="50" y="7"/>
                  </a:lnTo>
                  <a:lnTo>
                    <a:pt x="51" y="9"/>
                  </a:lnTo>
                  <a:lnTo>
                    <a:pt x="52" y="12"/>
                  </a:lnTo>
                  <a:lnTo>
                    <a:pt x="53" y="14"/>
                  </a:lnTo>
                  <a:lnTo>
                    <a:pt x="53" y="17"/>
                  </a:lnTo>
                  <a:lnTo>
                    <a:pt x="53" y="19"/>
                  </a:lnTo>
                  <a:lnTo>
                    <a:pt x="53" y="21"/>
                  </a:lnTo>
                  <a:lnTo>
                    <a:pt x="52" y="24"/>
                  </a:lnTo>
                  <a:lnTo>
                    <a:pt x="51" y="26"/>
                  </a:lnTo>
                  <a:lnTo>
                    <a:pt x="50" y="28"/>
                  </a:lnTo>
                  <a:lnTo>
                    <a:pt x="48" y="30"/>
                  </a:lnTo>
                  <a:lnTo>
                    <a:pt x="46" y="32"/>
                  </a:lnTo>
                  <a:lnTo>
                    <a:pt x="44" y="33"/>
                  </a:lnTo>
                  <a:lnTo>
                    <a:pt x="42" y="35"/>
                  </a:lnTo>
                  <a:lnTo>
                    <a:pt x="40" y="35"/>
                  </a:lnTo>
                  <a:lnTo>
                    <a:pt x="43" y="36"/>
                  </a:lnTo>
                  <a:lnTo>
                    <a:pt x="45" y="36"/>
                  </a:lnTo>
                  <a:lnTo>
                    <a:pt x="48" y="36"/>
                  </a:lnTo>
                  <a:lnTo>
                    <a:pt x="50" y="37"/>
                  </a:lnTo>
                  <a:lnTo>
                    <a:pt x="52" y="37"/>
                  </a:lnTo>
                  <a:lnTo>
                    <a:pt x="55" y="38"/>
                  </a:lnTo>
                  <a:lnTo>
                    <a:pt x="57" y="38"/>
                  </a:lnTo>
                  <a:lnTo>
                    <a:pt x="58" y="39"/>
                  </a:lnTo>
                  <a:lnTo>
                    <a:pt x="60" y="39"/>
                  </a:lnTo>
                  <a:lnTo>
                    <a:pt x="61" y="40"/>
                  </a:lnTo>
                  <a:lnTo>
                    <a:pt x="63" y="40"/>
                  </a:lnTo>
                  <a:lnTo>
                    <a:pt x="63" y="40"/>
                  </a:lnTo>
                  <a:lnTo>
                    <a:pt x="64" y="41"/>
                  </a:lnTo>
                  <a:lnTo>
                    <a:pt x="64" y="41"/>
                  </a:lnTo>
                  <a:lnTo>
                    <a:pt x="64" y="41"/>
                  </a:lnTo>
                  <a:lnTo>
                    <a:pt x="65" y="41"/>
                  </a:lnTo>
                  <a:lnTo>
                    <a:pt x="65" y="41"/>
                  </a:lnTo>
                  <a:lnTo>
                    <a:pt x="65" y="41"/>
                  </a:lnTo>
                  <a:lnTo>
                    <a:pt x="65" y="41"/>
                  </a:lnTo>
                  <a:lnTo>
                    <a:pt x="65" y="42"/>
                  </a:lnTo>
                  <a:lnTo>
                    <a:pt x="66" y="42"/>
                  </a:lnTo>
                  <a:lnTo>
                    <a:pt x="66" y="42"/>
                  </a:lnTo>
                  <a:lnTo>
                    <a:pt x="66" y="42"/>
                  </a:lnTo>
                  <a:lnTo>
                    <a:pt x="67" y="43"/>
                  </a:lnTo>
                  <a:lnTo>
                    <a:pt x="67" y="43"/>
                  </a:lnTo>
                  <a:lnTo>
                    <a:pt x="67" y="43"/>
                  </a:lnTo>
                  <a:lnTo>
                    <a:pt x="67" y="44"/>
                  </a:lnTo>
                  <a:lnTo>
                    <a:pt x="68" y="44"/>
                  </a:lnTo>
                  <a:lnTo>
                    <a:pt x="68" y="45"/>
                  </a:lnTo>
                  <a:lnTo>
                    <a:pt x="68" y="45"/>
                  </a:lnTo>
                  <a:lnTo>
                    <a:pt x="68" y="46"/>
                  </a:lnTo>
                  <a:lnTo>
                    <a:pt x="68" y="46"/>
                  </a:lnTo>
                  <a:lnTo>
                    <a:pt x="68" y="46"/>
                  </a:lnTo>
                  <a:lnTo>
                    <a:pt x="69" y="46"/>
                  </a:lnTo>
                  <a:lnTo>
                    <a:pt x="73" y="90"/>
                  </a:lnTo>
                  <a:lnTo>
                    <a:pt x="73" y="92"/>
                  </a:lnTo>
                  <a:lnTo>
                    <a:pt x="73" y="93"/>
                  </a:lnTo>
                  <a:lnTo>
                    <a:pt x="72" y="95"/>
                  </a:lnTo>
                  <a:lnTo>
                    <a:pt x="71" y="96"/>
                  </a:lnTo>
                  <a:lnTo>
                    <a:pt x="70" y="97"/>
                  </a:lnTo>
                  <a:lnTo>
                    <a:pt x="69" y="97"/>
                  </a:lnTo>
                  <a:lnTo>
                    <a:pt x="67" y="98"/>
                  </a:lnTo>
                  <a:lnTo>
                    <a:pt x="66" y="98"/>
                  </a:lnTo>
                  <a:lnTo>
                    <a:pt x="64" y="97"/>
                  </a:lnTo>
                  <a:lnTo>
                    <a:pt x="63" y="97"/>
                  </a:lnTo>
                  <a:lnTo>
                    <a:pt x="61" y="96"/>
                  </a:lnTo>
                  <a:lnTo>
                    <a:pt x="60" y="95"/>
                  </a:lnTo>
                  <a:lnTo>
                    <a:pt x="60" y="93"/>
                  </a:lnTo>
                  <a:lnTo>
                    <a:pt x="59" y="92"/>
                  </a:lnTo>
                  <a:lnTo>
                    <a:pt x="55" y="53"/>
                  </a:lnTo>
                  <a:lnTo>
                    <a:pt x="55" y="93"/>
                  </a:lnTo>
                  <a:lnTo>
                    <a:pt x="60" y="153"/>
                  </a:lnTo>
                  <a:lnTo>
                    <a:pt x="60" y="154"/>
                  </a:lnTo>
                  <a:lnTo>
                    <a:pt x="59" y="156"/>
                  </a:lnTo>
                  <a:lnTo>
                    <a:pt x="59" y="157"/>
                  </a:lnTo>
                  <a:lnTo>
                    <a:pt x="58" y="158"/>
                  </a:lnTo>
                  <a:lnTo>
                    <a:pt x="57" y="160"/>
                  </a:lnTo>
                  <a:lnTo>
                    <a:pt x="55" y="161"/>
                  </a:lnTo>
                  <a:lnTo>
                    <a:pt x="54" y="161"/>
                  </a:lnTo>
                  <a:lnTo>
                    <a:pt x="52" y="161"/>
                  </a:lnTo>
                  <a:lnTo>
                    <a:pt x="52" y="161"/>
                  </a:lnTo>
                  <a:lnTo>
                    <a:pt x="52" y="161"/>
                  </a:lnTo>
                  <a:lnTo>
                    <a:pt x="50" y="161"/>
                  </a:lnTo>
                  <a:lnTo>
                    <a:pt x="48" y="161"/>
                  </a:lnTo>
                  <a:lnTo>
                    <a:pt x="47" y="160"/>
                  </a:lnTo>
                  <a:lnTo>
                    <a:pt x="45" y="159"/>
                  </a:lnTo>
                  <a:lnTo>
                    <a:pt x="44" y="157"/>
                  </a:lnTo>
                  <a:lnTo>
                    <a:pt x="44" y="156"/>
                  </a:lnTo>
                  <a:lnTo>
                    <a:pt x="43" y="154"/>
                  </a:lnTo>
                  <a:lnTo>
                    <a:pt x="39" y="101"/>
                  </a:lnTo>
                  <a:lnTo>
                    <a:pt x="37" y="101"/>
                  </a:lnTo>
                  <a:lnTo>
                    <a:pt x="36" y="101"/>
                  </a:lnTo>
                  <a:lnTo>
                    <a:pt x="34" y="101"/>
                  </a:lnTo>
                  <a:lnTo>
                    <a:pt x="30" y="154"/>
                  </a:lnTo>
                  <a:lnTo>
                    <a:pt x="30" y="155"/>
                  </a:lnTo>
                  <a:lnTo>
                    <a:pt x="29" y="157"/>
                  </a:lnTo>
                  <a:lnTo>
                    <a:pt x="28" y="158"/>
                  </a:lnTo>
                  <a:lnTo>
                    <a:pt x="27" y="159"/>
                  </a:lnTo>
                  <a:lnTo>
                    <a:pt x="26" y="160"/>
                  </a:lnTo>
                  <a:lnTo>
                    <a:pt x="24" y="161"/>
                  </a:lnTo>
                  <a:lnTo>
                    <a:pt x="23" y="161"/>
                  </a:lnTo>
                  <a:lnTo>
                    <a:pt x="21" y="161"/>
                  </a:lnTo>
                  <a:lnTo>
                    <a:pt x="20" y="161"/>
                  </a:lnTo>
                  <a:lnTo>
                    <a:pt x="18" y="161"/>
                  </a:lnTo>
                  <a:lnTo>
                    <a:pt x="17" y="160"/>
                  </a:lnTo>
                  <a:lnTo>
                    <a:pt x="15" y="158"/>
                  </a:lnTo>
                  <a:lnTo>
                    <a:pt x="14" y="157"/>
                  </a:lnTo>
                  <a:lnTo>
                    <a:pt x="14" y="156"/>
                  </a:lnTo>
                  <a:lnTo>
                    <a:pt x="13" y="154"/>
                  </a:lnTo>
                  <a:lnTo>
                    <a:pt x="13" y="153"/>
                  </a:lnTo>
                  <a:lnTo>
                    <a:pt x="18" y="93"/>
                  </a:lnTo>
                  <a:lnTo>
                    <a:pt x="18" y="53"/>
                  </a:lnTo>
                  <a:lnTo>
                    <a:pt x="14" y="92"/>
                  </a:lnTo>
                  <a:lnTo>
                    <a:pt x="14" y="93"/>
                  </a:lnTo>
                  <a:lnTo>
                    <a:pt x="13" y="95"/>
                  </a:lnTo>
                  <a:lnTo>
                    <a:pt x="12" y="96"/>
                  </a:lnTo>
                  <a:lnTo>
                    <a:pt x="11" y="97"/>
                  </a:lnTo>
                  <a:lnTo>
                    <a:pt x="9" y="97"/>
                  </a:lnTo>
                  <a:lnTo>
                    <a:pt x="8" y="98"/>
                  </a:lnTo>
                  <a:lnTo>
                    <a:pt x="6" y="98"/>
                  </a:lnTo>
                  <a:lnTo>
                    <a:pt x="5" y="97"/>
                  </a:lnTo>
                  <a:lnTo>
                    <a:pt x="4" y="97"/>
                  </a:lnTo>
                  <a:lnTo>
                    <a:pt x="2" y="96"/>
                  </a:lnTo>
                  <a:lnTo>
                    <a:pt x="1" y="95"/>
                  </a:lnTo>
                  <a:lnTo>
                    <a:pt x="1" y="94"/>
                  </a:lnTo>
                  <a:lnTo>
                    <a:pt x="0" y="93"/>
                  </a:lnTo>
                  <a:lnTo>
                    <a:pt x="0" y="91"/>
                  </a:lnTo>
                  <a:lnTo>
                    <a:pt x="0" y="90"/>
                  </a:lnTo>
                  <a:lnTo>
                    <a:pt x="5" y="46"/>
                  </a:lnTo>
                  <a:lnTo>
                    <a:pt x="5" y="46"/>
                  </a:lnTo>
                  <a:lnTo>
                    <a:pt x="5" y="46"/>
                  </a:lnTo>
                  <a:lnTo>
                    <a:pt x="5" y="46"/>
                  </a:lnTo>
                  <a:lnTo>
                    <a:pt x="6" y="46"/>
                  </a:lnTo>
                  <a:lnTo>
                    <a:pt x="5" y="45"/>
                  </a:lnTo>
                  <a:lnTo>
                    <a:pt x="5" y="45"/>
                  </a:lnTo>
                  <a:lnTo>
                    <a:pt x="6" y="44"/>
                  </a:lnTo>
                  <a:lnTo>
                    <a:pt x="6" y="44"/>
                  </a:lnTo>
                  <a:lnTo>
                    <a:pt x="6" y="43"/>
                  </a:lnTo>
                  <a:lnTo>
                    <a:pt x="6" y="43"/>
                  </a:lnTo>
                  <a:lnTo>
                    <a:pt x="7" y="42"/>
                  </a:lnTo>
                  <a:lnTo>
                    <a:pt x="7" y="42"/>
                  </a:lnTo>
                  <a:lnTo>
                    <a:pt x="8" y="42"/>
                  </a:lnTo>
                  <a:lnTo>
                    <a:pt x="8" y="41"/>
                  </a:lnTo>
                  <a:lnTo>
                    <a:pt x="8" y="41"/>
                  </a:lnTo>
                  <a:lnTo>
                    <a:pt x="9" y="41"/>
                  </a:lnTo>
                  <a:lnTo>
                    <a:pt x="9" y="41"/>
                  </a:lnTo>
                  <a:lnTo>
                    <a:pt x="9" y="41"/>
                  </a:lnTo>
                  <a:lnTo>
                    <a:pt x="9" y="41"/>
                  </a:lnTo>
                  <a:lnTo>
                    <a:pt x="10" y="41"/>
                  </a:lnTo>
                  <a:lnTo>
                    <a:pt x="10" y="40"/>
                  </a:lnTo>
                  <a:lnTo>
                    <a:pt x="11" y="40"/>
                  </a:lnTo>
                  <a:lnTo>
                    <a:pt x="12" y="40"/>
                  </a:lnTo>
                  <a:lnTo>
                    <a:pt x="13" y="39"/>
                  </a:lnTo>
                  <a:lnTo>
                    <a:pt x="15" y="39"/>
                  </a:lnTo>
                  <a:lnTo>
                    <a:pt x="17" y="38"/>
                  </a:lnTo>
                  <a:lnTo>
                    <a:pt x="19" y="38"/>
                  </a:lnTo>
                  <a:lnTo>
                    <a:pt x="21" y="37"/>
                  </a:lnTo>
                  <a:lnTo>
                    <a:pt x="23" y="37"/>
                  </a:lnTo>
                  <a:lnTo>
                    <a:pt x="26" y="36"/>
                  </a:lnTo>
                  <a:lnTo>
                    <a:pt x="28" y="36"/>
                  </a:lnTo>
                  <a:lnTo>
                    <a:pt x="31" y="36"/>
                  </a:lnTo>
                  <a:lnTo>
                    <a:pt x="33" y="35"/>
                  </a:lnTo>
                  <a:lnTo>
                    <a:pt x="31" y="35"/>
                  </a:lnTo>
                  <a:lnTo>
                    <a:pt x="29" y="33"/>
                  </a:lnTo>
                  <a:lnTo>
                    <a:pt x="27" y="32"/>
                  </a:lnTo>
                  <a:lnTo>
                    <a:pt x="25" y="30"/>
                  </a:lnTo>
                  <a:lnTo>
                    <a:pt x="24" y="28"/>
                  </a:lnTo>
                  <a:lnTo>
                    <a:pt x="23" y="26"/>
                  </a:lnTo>
                  <a:lnTo>
                    <a:pt x="21" y="24"/>
                  </a:lnTo>
                  <a:lnTo>
                    <a:pt x="21" y="21"/>
                  </a:lnTo>
                  <a:lnTo>
                    <a:pt x="20" y="19"/>
                  </a:lnTo>
                  <a:lnTo>
                    <a:pt x="20" y="17"/>
                  </a:lnTo>
                  <a:lnTo>
                    <a:pt x="20" y="14"/>
                  </a:lnTo>
                  <a:lnTo>
                    <a:pt x="21" y="12"/>
                  </a:lnTo>
                  <a:lnTo>
                    <a:pt x="22" y="9"/>
                  </a:lnTo>
                  <a:lnTo>
                    <a:pt x="23" y="7"/>
                  </a:lnTo>
                  <a:lnTo>
                    <a:pt x="25" y="5"/>
                  </a:lnTo>
                  <a:lnTo>
                    <a:pt x="27" y="4"/>
                  </a:lnTo>
                  <a:lnTo>
                    <a:pt x="29" y="2"/>
                  </a:lnTo>
                  <a:lnTo>
                    <a:pt x="31" y="1"/>
                  </a:lnTo>
                  <a:lnTo>
                    <a:pt x="34"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9" name="Freeform 830"/>
            <p:cNvSpPr>
              <a:spLocks/>
            </p:cNvSpPr>
            <p:nvPr/>
          </p:nvSpPr>
          <p:spPr bwMode="auto">
            <a:xfrm>
              <a:off x="8404225" y="2416176"/>
              <a:ext cx="49213" cy="52388"/>
            </a:xfrm>
            <a:custGeom>
              <a:avLst/>
              <a:gdLst/>
              <a:ahLst/>
              <a:cxnLst>
                <a:cxn ang="0">
                  <a:pos x="15" y="0"/>
                </a:cxn>
                <a:cxn ang="0">
                  <a:pos x="18" y="0"/>
                </a:cxn>
                <a:cxn ang="0">
                  <a:pos x="20" y="0"/>
                </a:cxn>
                <a:cxn ang="0">
                  <a:pos x="23" y="1"/>
                </a:cxn>
                <a:cxn ang="0">
                  <a:pos x="25" y="3"/>
                </a:cxn>
                <a:cxn ang="0">
                  <a:pos x="27" y="4"/>
                </a:cxn>
                <a:cxn ang="0">
                  <a:pos x="28" y="6"/>
                </a:cxn>
                <a:cxn ang="0">
                  <a:pos x="29" y="8"/>
                </a:cxn>
                <a:cxn ang="0">
                  <a:pos x="30" y="10"/>
                </a:cxn>
                <a:cxn ang="0">
                  <a:pos x="31" y="12"/>
                </a:cxn>
                <a:cxn ang="0">
                  <a:pos x="31" y="15"/>
                </a:cxn>
                <a:cxn ang="0">
                  <a:pos x="31" y="17"/>
                </a:cxn>
                <a:cxn ang="0">
                  <a:pos x="31" y="19"/>
                </a:cxn>
                <a:cxn ang="0">
                  <a:pos x="30" y="21"/>
                </a:cxn>
                <a:cxn ang="0">
                  <a:pos x="29" y="23"/>
                </a:cxn>
                <a:cxn ang="0">
                  <a:pos x="28" y="25"/>
                </a:cxn>
                <a:cxn ang="0">
                  <a:pos x="27" y="27"/>
                </a:cxn>
                <a:cxn ang="0">
                  <a:pos x="25" y="29"/>
                </a:cxn>
                <a:cxn ang="0">
                  <a:pos x="23" y="30"/>
                </a:cxn>
                <a:cxn ang="0">
                  <a:pos x="22" y="32"/>
                </a:cxn>
                <a:cxn ang="0">
                  <a:pos x="20" y="32"/>
                </a:cxn>
                <a:cxn ang="0">
                  <a:pos x="18" y="33"/>
                </a:cxn>
                <a:cxn ang="0">
                  <a:pos x="15" y="33"/>
                </a:cxn>
                <a:cxn ang="0">
                  <a:pos x="13" y="33"/>
                </a:cxn>
                <a:cxn ang="0">
                  <a:pos x="11" y="32"/>
                </a:cxn>
                <a:cxn ang="0">
                  <a:pos x="9" y="32"/>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1" y="10"/>
                </a:cxn>
                <a:cxn ang="0">
                  <a:pos x="2" y="8"/>
                </a:cxn>
                <a:cxn ang="0">
                  <a:pos x="3" y="6"/>
                </a:cxn>
                <a:cxn ang="0">
                  <a:pos x="4" y="4"/>
                </a:cxn>
                <a:cxn ang="0">
                  <a:pos x="6" y="3"/>
                </a:cxn>
                <a:cxn ang="0">
                  <a:pos x="8" y="1"/>
                </a:cxn>
                <a:cxn ang="0">
                  <a:pos x="11" y="0"/>
                </a:cxn>
                <a:cxn ang="0">
                  <a:pos x="13" y="0"/>
                </a:cxn>
                <a:cxn ang="0">
                  <a:pos x="15" y="0"/>
                </a:cxn>
              </a:cxnLst>
              <a:rect l="0" t="0" r="r" b="b"/>
              <a:pathLst>
                <a:path w="31" h="33">
                  <a:moveTo>
                    <a:pt x="15" y="0"/>
                  </a:moveTo>
                  <a:lnTo>
                    <a:pt x="18" y="0"/>
                  </a:lnTo>
                  <a:lnTo>
                    <a:pt x="20" y="0"/>
                  </a:lnTo>
                  <a:lnTo>
                    <a:pt x="23" y="1"/>
                  </a:lnTo>
                  <a:lnTo>
                    <a:pt x="25" y="3"/>
                  </a:lnTo>
                  <a:lnTo>
                    <a:pt x="27" y="4"/>
                  </a:lnTo>
                  <a:lnTo>
                    <a:pt x="28" y="6"/>
                  </a:lnTo>
                  <a:lnTo>
                    <a:pt x="29" y="8"/>
                  </a:lnTo>
                  <a:lnTo>
                    <a:pt x="30" y="10"/>
                  </a:lnTo>
                  <a:lnTo>
                    <a:pt x="31" y="12"/>
                  </a:lnTo>
                  <a:lnTo>
                    <a:pt x="31" y="15"/>
                  </a:lnTo>
                  <a:lnTo>
                    <a:pt x="31" y="17"/>
                  </a:lnTo>
                  <a:lnTo>
                    <a:pt x="31" y="19"/>
                  </a:lnTo>
                  <a:lnTo>
                    <a:pt x="30" y="21"/>
                  </a:lnTo>
                  <a:lnTo>
                    <a:pt x="29" y="23"/>
                  </a:lnTo>
                  <a:lnTo>
                    <a:pt x="28" y="25"/>
                  </a:lnTo>
                  <a:lnTo>
                    <a:pt x="27" y="27"/>
                  </a:lnTo>
                  <a:lnTo>
                    <a:pt x="25" y="29"/>
                  </a:lnTo>
                  <a:lnTo>
                    <a:pt x="23" y="30"/>
                  </a:lnTo>
                  <a:lnTo>
                    <a:pt x="22" y="32"/>
                  </a:lnTo>
                  <a:lnTo>
                    <a:pt x="20" y="32"/>
                  </a:lnTo>
                  <a:lnTo>
                    <a:pt x="18" y="33"/>
                  </a:lnTo>
                  <a:lnTo>
                    <a:pt x="15" y="33"/>
                  </a:lnTo>
                  <a:lnTo>
                    <a:pt x="13" y="33"/>
                  </a:lnTo>
                  <a:lnTo>
                    <a:pt x="11" y="32"/>
                  </a:lnTo>
                  <a:lnTo>
                    <a:pt x="9" y="32"/>
                  </a:lnTo>
                  <a:lnTo>
                    <a:pt x="8" y="30"/>
                  </a:lnTo>
                  <a:lnTo>
                    <a:pt x="6" y="29"/>
                  </a:lnTo>
                  <a:lnTo>
                    <a:pt x="4" y="27"/>
                  </a:lnTo>
                  <a:lnTo>
                    <a:pt x="3" y="25"/>
                  </a:lnTo>
                  <a:lnTo>
                    <a:pt x="2" y="23"/>
                  </a:lnTo>
                  <a:lnTo>
                    <a:pt x="1" y="21"/>
                  </a:lnTo>
                  <a:lnTo>
                    <a:pt x="0" y="19"/>
                  </a:lnTo>
                  <a:lnTo>
                    <a:pt x="0" y="17"/>
                  </a:lnTo>
                  <a:lnTo>
                    <a:pt x="0" y="15"/>
                  </a:lnTo>
                  <a:lnTo>
                    <a:pt x="0" y="12"/>
                  </a:lnTo>
                  <a:lnTo>
                    <a:pt x="1" y="10"/>
                  </a:lnTo>
                  <a:lnTo>
                    <a:pt x="2" y="8"/>
                  </a:lnTo>
                  <a:lnTo>
                    <a:pt x="3" y="6"/>
                  </a:lnTo>
                  <a:lnTo>
                    <a:pt x="4" y="4"/>
                  </a:lnTo>
                  <a:lnTo>
                    <a:pt x="6" y="3"/>
                  </a:lnTo>
                  <a:lnTo>
                    <a:pt x="8" y="1"/>
                  </a:lnTo>
                  <a:lnTo>
                    <a:pt x="11" y="0"/>
                  </a:lnTo>
                  <a:lnTo>
                    <a:pt x="13"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0" name="Freeform 831"/>
            <p:cNvSpPr>
              <a:spLocks/>
            </p:cNvSpPr>
            <p:nvPr/>
          </p:nvSpPr>
          <p:spPr bwMode="auto">
            <a:xfrm>
              <a:off x="8372475" y="2471738"/>
              <a:ext cx="112713" cy="196850"/>
            </a:xfrm>
            <a:custGeom>
              <a:avLst/>
              <a:gdLst/>
              <a:ahLst/>
              <a:cxnLst>
                <a:cxn ang="0">
                  <a:pos x="35" y="3"/>
                </a:cxn>
                <a:cxn ang="0">
                  <a:pos x="40" y="34"/>
                </a:cxn>
                <a:cxn ang="0">
                  <a:pos x="38" y="0"/>
                </a:cxn>
                <a:cxn ang="0">
                  <a:pos x="45" y="0"/>
                </a:cxn>
                <a:cxn ang="0">
                  <a:pos x="52" y="2"/>
                </a:cxn>
                <a:cxn ang="0">
                  <a:pos x="58" y="3"/>
                </a:cxn>
                <a:cxn ang="0">
                  <a:pos x="61" y="4"/>
                </a:cxn>
                <a:cxn ang="0">
                  <a:pos x="63" y="5"/>
                </a:cxn>
                <a:cxn ang="0">
                  <a:pos x="63" y="5"/>
                </a:cxn>
                <a:cxn ang="0">
                  <a:pos x="64" y="6"/>
                </a:cxn>
                <a:cxn ang="0">
                  <a:pos x="65" y="7"/>
                </a:cxn>
                <a:cxn ang="0">
                  <a:pos x="66" y="8"/>
                </a:cxn>
                <a:cxn ang="0">
                  <a:pos x="66" y="9"/>
                </a:cxn>
                <a:cxn ang="0">
                  <a:pos x="71" y="55"/>
                </a:cxn>
                <a:cxn ang="0">
                  <a:pos x="70" y="58"/>
                </a:cxn>
                <a:cxn ang="0">
                  <a:pos x="66" y="60"/>
                </a:cxn>
                <a:cxn ang="0">
                  <a:pos x="64" y="60"/>
                </a:cxn>
                <a:cxn ang="0">
                  <a:pos x="60" y="57"/>
                </a:cxn>
                <a:cxn ang="0">
                  <a:pos x="54" y="15"/>
                </a:cxn>
                <a:cxn ang="0">
                  <a:pos x="53" y="56"/>
                </a:cxn>
                <a:cxn ang="0">
                  <a:pos x="57" y="119"/>
                </a:cxn>
                <a:cxn ang="0">
                  <a:pos x="54" y="123"/>
                </a:cxn>
                <a:cxn ang="0">
                  <a:pos x="50" y="124"/>
                </a:cxn>
                <a:cxn ang="0">
                  <a:pos x="46" y="122"/>
                </a:cxn>
                <a:cxn ang="0">
                  <a:pos x="43" y="119"/>
                </a:cxn>
                <a:cxn ang="0">
                  <a:pos x="37" y="63"/>
                </a:cxn>
                <a:cxn ang="0">
                  <a:pos x="32" y="63"/>
                </a:cxn>
                <a:cxn ang="0">
                  <a:pos x="27" y="120"/>
                </a:cxn>
                <a:cxn ang="0">
                  <a:pos x="24" y="123"/>
                </a:cxn>
                <a:cxn ang="0">
                  <a:pos x="20" y="124"/>
                </a:cxn>
                <a:cxn ang="0">
                  <a:pos x="16" y="122"/>
                </a:cxn>
                <a:cxn ang="0">
                  <a:pos x="13" y="118"/>
                </a:cxn>
                <a:cxn ang="0">
                  <a:pos x="18" y="14"/>
                </a:cxn>
                <a:cxn ang="0">
                  <a:pos x="12" y="55"/>
                </a:cxn>
                <a:cxn ang="0">
                  <a:pos x="10" y="59"/>
                </a:cxn>
                <a:cxn ang="0">
                  <a:pos x="6" y="60"/>
                </a:cxn>
                <a:cxn ang="0">
                  <a:pos x="4" y="60"/>
                </a:cxn>
                <a:cxn ang="0">
                  <a:pos x="1" y="57"/>
                </a:cxn>
                <a:cxn ang="0">
                  <a:pos x="0" y="53"/>
                </a:cxn>
                <a:cxn ang="0">
                  <a:pos x="5" y="9"/>
                </a:cxn>
                <a:cxn ang="0">
                  <a:pos x="5" y="8"/>
                </a:cxn>
                <a:cxn ang="0">
                  <a:pos x="6" y="7"/>
                </a:cxn>
                <a:cxn ang="0">
                  <a:pos x="6" y="6"/>
                </a:cxn>
                <a:cxn ang="0">
                  <a:pos x="7" y="5"/>
                </a:cxn>
                <a:cxn ang="0">
                  <a:pos x="8" y="5"/>
                </a:cxn>
                <a:cxn ang="0">
                  <a:pos x="9" y="5"/>
                </a:cxn>
                <a:cxn ang="0">
                  <a:pos x="12" y="4"/>
                </a:cxn>
                <a:cxn ang="0">
                  <a:pos x="17" y="2"/>
                </a:cxn>
                <a:cxn ang="0">
                  <a:pos x="23" y="1"/>
                </a:cxn>
                <a:cxn ang="0">
                  <a:pos x="31" y="0"/>
                </a:cxn>
              </a:cxnLst>
              <a:rect l="0" t="0" r="r" b="b"/>
              <a:pathLst>
                <a:path w="71" h="124">
                  <a:moveTo>
                    <a:pt x="33" y="0"/>
                  </a:moveTo>
                  <a:lnTo>
                    <a:pt x="35" y="3"/>
                  </a:lnTo>
                  <a:lnTo>
                    <a:pt x="35" y="3"/>
                  </a:lnTo>
                  <a:lnTo>
                    <a:pt x="30" y="34"/>
                  </a:lnTo>
                  <a:lnTo>
                    <a:pt x="35" y="43"/>
                  </a:lnTo>
                  <a:lnTo>
                    <a:pt x="40" y="34"/>
                  </a:lnTo>
                  <a:lnTo>
                    <a:pt x="36" y="3"/>
                  </a:lnTo>
                  <a:lnTo>
                    <a:pt x="36" y="3"/>
                  </a:lnTo>
                  <a:lnTo>
                    <a:pt x="38" y="0"/>
                  </a:lnTo>
                  <a:lnTo>
                    <a:pt x="40" y="0"/>
                  </a:lnTo>
                  <a:lnTo>
                    <a:pt x="43" y="0"/>
                  </a:lnTo>
                  <a:lnTo>
                    <a:pt x="45" y="0"/>
                  </a:lnTo>
                  <a:lnTo>
                    <a:pt x="48" y="1"/>
                  </a:lnTo>
                  <a:lnTo>
                    <a:pt x="50" y="1"/>
                  </a:lnTo>
                  <a:lnTo>
                    <a:pt x="52" y="2"/>
                  </a:lnTo>
                  <a:lnTo>
                    <a:pt x="54" y="2"/>
                  </a:lnTo>
                  <a:lnTo>
                    <a:pt x="56" y="3"/>
                  </a:lnTo>
                  <a:lnTo>
                    <a:pt x="58" y="3"/>
                  </a:lnTo>
                  <a:lnTo>
                    <a:pt x="59" y="4"/>
                  </a:lnTo>
                  <a:lnTo>
                    <a:pt x="60" y="4"/>
                  </a:lnTo>
                  <a:lnTo>
                    <a:pt x="61" y="4"/>
                  </a:lnTo>
                  <a:lnTo>
                    <a:pt x="62" y="5"/>
                  </a:lnTo>
                  <a:lnTo>
                    <a:pt x="62" y="5"/>
                  </a:lnTo>
                  <a:lnTo>
                    <a:pt x="63" y="5"/>
                  </a:lnTo>
                  <a:lnTo>
                    <a:pt x="63" y="5"/>
                  </a:lnTo>
                  <a:lnTo>
                    <a:pt x="63" y="5"/>
                  </a:lnTo>
                  <a:lnTo>
                    <a:pt x="63" y="5"/>
                  </a:lnTo>
                  <a:lnTo>
                    <a:pt x="64" y="5"/>
                  </a:lnTo>
                  <a:lnTo>
                    <a:pt x="64" y="6"/>
                  </a:lnTo>
                  <a:lnTo>
                    <a:pt x="64" y="6"/>
                  </a:lnTo>
                  <a:lnTo>
                    <a:pt x="65" y="6"/>
                  </a:lnTo>
                  <a:lnTo>
                    <a:pt x="65" y="6"/>
                  </a:lnTo>
                  <a:lnTo>
                    <a:pt x="65" y="7"/>
                  </a:lnTo>
                  <a:lnTo>
                    <a:pt x="65" y="7"/>
                  </a:lnTo>
                  <a:lnTo>
                    <a:pt x="66" y="8"/>
                  </a:lnTo>
                  <a:lnTo>
                    <a:pt x="66" y="8"/>
                  </a:lnTo>
                  <a:lnTo>
                    <a:pt x="66" y="9"/>
                  </a:lnTo>
                  <a:lnTo>
                    <a:pt x="66" y="9"/>
                  </a:lnTo>
                  <a:lnTo>
                    <a:pt x="66" y="9"/>
                  </a:lnTo>
                  <a:lnTo>
                    <a:pt x="66" y="10"/>
                  </a:lnTo>
                  <a:lnTo>
                    <a:pt x="71" y="53"/>
                  </a:lnTo>
                  <a:lnTo>
                    <a:pt x="71" y="55"/>
                  </a:lnTo>
                  <a:lnTo>
                    <a:pt x="71" y="56"/>
                  </a:lnTo>
                  <a:lnTo>
                    <a:pt x="70" y="57"/>
                  </a:lnTo>
                  <a:lnTo>
                    <a:pt x="70" y="58"/>
                  </a:lnTo>
                  <a:lnTo>
                    <a:pt x="68" y="59"/>
                  </a:lnTo>
                  <a:lnTo>
                    <a:pt x="67" y="60"/>
                  </a:lnTo>
                  <a:lnTo>
                    <a:pt x="66" y="60"/>
                  </a:lnTo>
                  <a:lnTo>
                    <a:pt x="66" y="60"/>
                  </a:lnTo>
                  <a:lnTo>
                    <a:pt x="65" y="60"/>
                  </a:lnTo>
                  <a:lnTo>
                    <a:pt x="64" y="60"/>
                  </a:lnTo>
                  <a:lnTo>
                    <a:pt x="62" y="59"/>
                  </a:lnTo>
                  <a:lnTo>
                    <a:pt x="61" y="59"/>
                  </a:lnTo>
                  <a:lnTo>
                    <a:pt x="60" y="57"/>
                  </a:lnTo>
                  <a:lnTo>
                    <a:pt x="59" y="56"/>
                  </a:lnTo>
                  <a:lnTo>
                    <a:pt x="59" y="55"/>
                  </a:lnTo>
                  <a:lnTo>
                    <a:pt x="54" y="15"/>
                  </a:lnTo>
                  <a:lnTo>
                    <a:pt x="54" y="15"/>
                  </a:lnTo>
                  <a:lnTo>
                    <a:pt x="53" y="14"/>
                  </a:lnTo>
                  <a:lnTo>
                    <a:pt x="53" y="56"/>
                  </a:lnTo>
                  <a:lnTo>
                    <a:pt x="58" y="116"/>
                  </a:lnTo>
                  <a:lnTo>
                    <a:pt x="58" y="118"/>
                  </a:lnTo>
                  <a:lnTo>
                    <a:pt x="57" y="119"/>
                  </a:lnTo>
                  <a:lnTo>
                    <a:pt x="56" y="120"/>
                  </a:lnTo>
                  <a:lnTo>
                    <a:pt x="55" y="122"/>
                  </a:lnTo>
                  <a:lnTo>
                    <a:pt x="54" y="123"/>
                  </a:lnTo>
                  <a:lnTo>
                    <a:pt x="53" y="123"/>
                  </a:lnTo>
                  <a:lnTo>
                    <a:pt x="51" y="124"/>
                  </a:lnTo>
                  <a:lnTo>
                    <a:pt x="50" y="124"/>
                  </a:lnTo>
                  <a:lnTo>
                    <a:pt x="49" y="123"/>
                  </a:lnTo>
                  <a:lnTo>
                    <a:pt x="47" y="123"/>
                  </a:lnTo>
                  <a:lnTo>
                    <a:pt x="46" y="122"/>
                  </a:lnTo>
                  <a:lnTo>
                    <a:pt x="45" y="121"/>
                  </a:lnTo>
                  <a:lnTo>
                    <a:pt x="44" y="120"/>
                  </a:lnTo>
                  <a:lnTo>
                    <a:pt x="43" y="119"/>
                  </a:lnTo>
                  <a:lnTo>
                    <a:pt x="43" y="117"/>
                  </a:lnTo>
                  <a:lnTo>
                    <a:pt x="38" y="63"/>
                  </a:lnTo>
                  <a:lnTo>
                    <a:pt x="37" y="63"/>
                  </a:lnTo>
                  <a:lnTo>
                    <a:pt x="35" y="63"/>
                  </a:lnTo>
                  <a:lnTo>
                    <a:pt x="34" y="63"/>
                  </a:lnTo>
                  <a:lnTo>
                    <a:pt x="32" y="63"/>
                  </a:lnTo>
                  <a:lnTo>
                    <a:pt x="28" y="117"/>
                  </a:lnTo>
                  <a:lnTo>
                    <a:pt x="28" y="119"/>
                  </a:lnTo>
                  <a:lnTo>
                    <a:pt x="27" y="120"/>
                  </a:lnTo>
                  <a:lnTo>
                    <a:pt x="26" y="121"/>
                  </a:lnTo>
                  <a:lnTo>
                    <a:pt x="25" y="122"/>
                  </a:lnTo>
                  <a:lnTo>
                    <a:pt x="24" y="123"/>
                  </a:lnTo>
                  <a:lnTo>
                    <a:pt x="22" y="123"/>
                  </a:lnTo>
                  <a:lnTo>
                    <a:pt x="21" y="124"/>
                  </a:lnTo>
                  <a:lnTo>
                    <a:pt x="20" y="124"/>
                  </a:lnTo>
                  <a:lnTo>
                    <a:pt x="18" y="123"/>
                  </a:lnTo>
                  <a:lnTo>
                    <a:pt x="17" y="123"/>
                  </a:lnTo>
                  <a:lnTo>
                    <a:pt x="16" y="122"/>
                  </a:lnTo>
                  <a:lnTo>
                    <a:pt x="14" y="120"/>
                  </a:lnTo>
                  <a:lnTo>
                    <a:pt x="14" y="119"/>
                  </a:lnTo>
                  <a:lnTo>
                    <a:pt x="13" y="118"/>
                  </a:lnTo>
                  <a:lnTo>
                    <a:pt x="13" y="116"/>
                  </a:lnTo>
                  <a:lnTo>
                    <a:pt x="18" y="56"/>
                  </a:lnTo>
                  <a:lnTo>
                    <a:pt x="18" y="14"/>
                  </a:lnTo>
                  <a:lnTo>
                    <a:pt x="17" y="15"/>
                  </a:lnTo>
                  <a:lnTo>
                    <a:pt x="16" y="15"/>
                  </a:lnTo>
                  <a:lnTo>
                    <a:pt x="12" y="55"/>
                  </a:lnTo>
                  <a:lnTo>
                    <a:pt x="12" y="56"/>
                  </a:lnTo>
                  <a:lnTo>
                    <a:pt x="11" y="57"/>
                  </a:lnTo>
                  <a:lnTo>
                    <a:pt x="10" y="59"/>
                  </a:lnTo>
                  <a:lnTo>
                    <a:pt x="9" y="59"/>
                  </a:lnTo>
                  <a:lnTo>
                    <a:pt x="7" y="60"/>
                  </a:lnTo>
                  <a:lnTo>
                    <a:pt x="6" y="60"/>
                  </a:lnTo>
                  <a:lnTo>
                    <a:pt x="5" y="60"/>
                  </a:lnTo>
                  <a:lnTo>
                    <a:pt x="5" y="60"/>
                  </a:lnTo>
                  <a:lnTo>
                    <a:pt x="4" y="60"/>
                  </a:lnTo>
                  <a:lnTo>
                    <a:pt x="2" y="59"/>
                  </a:lnTo>
                  <a:lnTo>
                    <a:pt x="1" y="58"/>
                  </a:lnTo>
                  <a:lnTo>
                    <a:pt x="1" y="57"/>
                  </a:lnTo>
                  <a:lnTo>
                    <a:pt x="0" y="56"/>
                  </a:lnTo>
                  <a:lnTo>
                    <a:pt x="0" y="55"/>
                  </a:lnTo>
                  <a:lnTo>
                    <a:pt x="0" y="53"/>
                  </a:lnTo>
                  <a:lnTo>
                    <a:pt x="5" y="10"/>
                  </a:lnTo>
                  <a:lnTo>
                    <a:pt x="5" y="9"/>
                  </a:lnTo>
                  <a:lnTo>
                    <a:pt x="5" y="9"/>
                  </a:lnTo>
                  <a:lnTo>
                    <a:pt x="5" y="9"/>
                  </a:lnTo>
                  <a:lnTo>
                    <a:pt x="5" y="8"/>
                  </a:lnTo>
                  <a:lnTo>
                    <a:pt x="5" y="8"/>
                  </a:lnTo>
                  <a:lnTo>
                    <a:pt x="5" y="7"/>
                  </a:lnTo>
                  <a:lnTo>
                    <a:pt x="6" y="7"/>
                  </a:lnTo>
                  <a:lnTo>
                    <a:pt x="6" y="7"/>
                  </a:lnTo>
                  <a:lnTo>
                    <a:pt x="6" y="7"/>
                  </a:lnTo>
                  <a:lnTo>
                    <a:pt x="6" y="6"/>
                  </a:lnTo>
                  <a:lnTo>
                    <a:pt x="6" y="6"/>
                  </a:lnTo>
                  <a:lnTo>
                    <a:pt x="7" y="6"/>
                  </a:lnTo>
                  <a:lnTo>
                    <a:pt x="7" y="6"/>
                  </a:lnTo>
                  <a:lnTo>
                    <a:pt x="7" y="5"/>
                  </a:lnTo>
                  <a:lnTo>
                    <a:pt x="8" y="5"/>
                  </a:lnTo>
                  <a:lnTo>
                    <a:pt x="8" y="5"/>
                  </a:lnTo>
                  <a:lnTo>
                    <a:pt x="8" y="5"/>
                  </a:lnTo>
                  <a:lnTo>
                    <a:pt x="8" y="5"/>
                  </a:lnTo>
                  <a:lnTo>
                    <a:pt x="9" y="5"/>
                  </a:lnTo>
                  <a:lnTo>
                    <a:pt x="9" y="5"/>
                  </a:lnTo>
                  <a:lnTo>
                    <a:pt x="9" y="4"/>
                  </a:lnTo>
                  <a:lnTo>
                    <a:pt x="10" y="4"/>
                  </a:lnTo>
                  <a:lnTo>
                    <a:pt x="12" y="4"/>
                  </a:lnTo>
                  <a:lnTo>
                    <a:pt x="13" y="3"/>
                  </a:lnTo>
                  <a:lnTo>
                    <a:pt x="15" y="3"/>
                  </a:lnTo>
                  <a:lnTo>
                    <a:pt x="17" y="2"/>
                  </a:lnTo>
                  <a:lnTo>
                    <a:pt x="19" y="2"/>
                  </a:lnTo>
                  <a:lnTo>
                    <a:pt x="21" y="1"/>
                  </a:lnTo>
                  <a:lnTo>
                    <a:pt x="23" y="1"/>
                  </a:lnTo>
                  <a:lnTo>
                    <a:pt x="26" y="0"/>
                  </a:lnTo>
                  <a:lnTo>
                    <a:pt x="28" y="0"/>
                  </a:lnTo>
                  <a:lnTo>
                    <a:pt x="31" y="0"/>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1" name="Freeform 832"/>
            <p:cNvSpPr>
              <a:spLocks/>
            </p:cNvSpPr>
            <p:nvPr/>
          </p:nvSpPr>
          <p:spPr bwMode="auto">
            <a:xfrm>
              <a:off x="8270875" y="2614613"/>
              <a:ext cx="92075" cy="93663"/>
            </a:xfrm>
            <a:custGeom>
              <a:avLst/>
              <a:gdLst/>
              <a:ahLst/>
              <a:cxnLst>
                <a:cxn ang="0">
                  <a:pos x="58" y="0"/>
                </a:cxn>
                <a:cxn ang="0">
                  <a:pos x="58" y="20"/>
                </a:cxn>
                <a:cxn ang="0">
                  <a:pos x="20" y="59"/>
                </a:cxn>
                <a:cxn ang="0">
                  <a:pos x="0" y="38"/>
                </a:cxn>
                <a:cxn ang="0">
                  <a:pos x="0" y="18"/>
                </a:cxn>
                <a:cxn ang="0">
                  <a:pos x="20" y="39"/>
                </a:cxn>
                <a:cxn ang="0">
                  <a:pos x="58" y="0"/>
                </a:cxn>
              </a:cxnLst>
              <a:rect l="0" t="0" r="r" b="b"/>
              <a:pathLst>
                <a:path w="58" h="59">
                  <a:moveTo>
                    <a:pt x="58" y="0"/>
                  </a:moveTo>
                  <a:lnTo>
                    <a:pt x="58" y="20"/>
                  </a:lnTo>
                  <a:lnTo>
                    <a:pt x="20" y="59"/>
                  </a:lnTo>
                  <a:lnTo>
                    <a:pt x="0" y="38"/>
                  </a:lnTo>
                  <a:lnTo>
                    <a:pt x="0" y="18"/>
                  </a:lnTo>
                  <a:lnTo>
                    <a:pt x="20" y="39"/>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101749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right)">
                                      <p:cBhvr>
                                        <p:cTn id="22" dur="500"/>
                                        <p:tgtEl>
                                          <p:spTgt spid="70"/>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right)">
                                      <p:cBhvr>
                                        <p:cTn id="26" dur="500"/>
                                        <p:tgtEl>
                                          <p:spTgt spid="71"/>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right)">
                                      <p:cBhvr>
                                        <p:cTn id="30" dur="500"/>
                                        <p:tgtEl>
                                          <p:spTgt spid="7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70" grpId="0"/>
      <p:bldP spid="71" grpId="0"/>
      <p:bldP spid="7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30794120"/>
              </p:ext>
            </p:extLst>
          </p:nvPr>
        </p:nvGraphicFramePr>
        <p:xfrm>
          <a:off x="0" y="0"/>
          <a:ext cx="12131041" cy="6946900"/>
        </p:xfrm>
        <a:graphic>
          <a:graphicData uri="http://schemas.openxmlformats.org/drawingml/2006/table">
            <a:tbl>
              <a:tblPr firstRow="1" bandRow="1"/>
              <a:tblGrid>
                <a:gridCol w="2476754">
                  <a:extLst>
                    <a:ext uri="{9D8B030D-6E8A-4147-A177-3AD203B41FA5}">
                      <a16:colId xmlns:a16="http://schemas.microsoft.com/office/drawing/2014/main" val="20000"/>
                    </a:ext>
                  </a:extLst>
                </a:gridCol>
                <a:gridCol w="3108579">
                  <a:extLst>
                    <a:ext uri="{9D8B030D-6E8A-4147-A177-3AD203B41FA5}">
                      <a16:colId xmlns:a16="http://schemas.microsoft.com/office/drawing/2014/main" val="20001"/>
                    </a:ext>
                  </a:extLst>
                </a:gridCol>
                <a:gridCol w="3083306">
                  <a:extLst>
                    <a:ext uri="{9D8B030D-6E8A-4147-A177-3AD203B41FA5}">
                      <a16:colId xmlns:a16="http://schemas.microsoft.com/office/drawing/2014/main" val="20002"/>
                    </a:ext>
                  </a:extLst>
                </a:gridCol>
                <a:gridCol w="3462402">
                  <a:extLst>
                    <a:ext uri="{9D8B030D-6E8A-4147-A177-3AD203B41FA5}">
                      <a16:colId xmlns:a16="http://schemas.microsoft.com/office/drawing/2014/main" val="20003"/>
                    </a:ext>
                  </a:extLst>
                </a:gridCol>
              </a:tblGrid>
              <a:tr h="573126">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800" dirty="0" smtClean="0">
                          <a:latin typeface="+mj-lt"/>
                        </a:rPr>
                        <a:t>Tema</a:t>
                      </a:r>
                      <a:endParaRPr lang="es-PE" sz="2800" dirty="0">
                        <a:latin typeface="+mj-lt"/>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s-PE" sz="2800" dirty="0" smtClean="0">
                          <a:latin typeface="+mj-lt"/>
                        </a:rPr>
                        <a:t>Tamaño de la organización</a:t>
                      </a:r>
                      <a:endParaRPr lang="es-PE" sz="2800" dirty="0">
                        <a:latin typeface="+mj-lt"/>
                      </a:endParaRP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3A9F5"/>
                    </a:solidFill>
                  </a:tcP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583963">
                <a:tc vMerge="1">
                  <a:txBody>
                    <a:bodyPr/>
                    <a:lstStyle/>
                    <a:p>
                      <a:endParaRPr lang="es-PE" dirty="0"/>
                    </a:p>
                  </a:txBody>
                  <a:tcPr>
                    <a:solidFill>
                      <a:schemeClr val="accent6"/>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800" b="1" kern="1200" dirty="0" smtClean="0">
                          <a:solidFill>
                            <a:schemeClr val="lt1"/>
                          </a:solidFill>
                          <a:latin typeface="+mj-lt"/>
                          <a:ea typeface="+mn-ea"/>
                          <a:cs typeface="+mn-cs"/>
                        </a:rPr>
                        <a:t>Pequeña</a:t>
                      </a:r>
                      <a:endParaRPr lang="es-PE" sz="2800" b="1" kern="1200" dirty="0">
                        <a:solidFill>
                          <a:schemeClr val="lt1"/>
                        </a:solidFill>
                        <a:latin typeface="+mj-lt"/>
                        <a:ea typeface="+mn-ea"/>
                        <a:cs typeface="+mn-cs"/>
                      </a:endParaRPr>
                    </a:p>
                  </a:txBody>
                  <a:tcPr anchor="ctr">
                    <a:lnL w="381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800" b="1" kern="1200" dirty="0" smtClean="0">
                          <a:solidFill>
                            <a:schemeClr val="lt1"/>
                          </a:solidFill>
                          <a:latin typeface="+mj-lt"/>
                          <a:ea typeface="+mn-ea"/>
                          <a:cs typeface="+mn-cs"/>
                        </a:rPr>
                        <a:t>Mediana</a:t>
                      </a:r>
                      <a:endParaRPr lang="es-PE" sz="2800" b="1" kern="1200" dirty="0">
                        <a:solidFill>
                          <a:schemeClr val="lt1"/>
                        </a:solidFill>
                        <a:latin typeface="+mj-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457200" rtl="0" eaLnBrk="1" latinLnBrk="0" hangingPunct="1"/>
                      <a:r>
                        <a:rPr lang="es-PE" sz="2800" b="1" kern="1200" dirty="0" smtClean="0">
                          <a:solidFill>
                            <a:schemeClr val="lt1"/>
                          </a:solidFill>
                          <a:latin typeface="+mj-lt"/>
                          <a:ea typeface="+mn-ea"/>
                          <a:cs typeface="+mn-cs"/>
                        </a:rPr>
                        <a:t>Grande</a:t>
                      </a:r>
                      <a:endParaRPr lang="es-PE" sz="2800" b="1" kern="1200" dirty="0">
                        <a:solidFill>
                          <a:schemeClr val="lt1"/>
                        </a:solidFill>
                        <a:latin typeface="+mj-lt"/>
                        <a:ea typeface="+mn-ea"/>
                        <a:cs typeface="+mn-cs"/>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solidFill>
                  </a:tcPr>
                </a:tc>
                <a:extLst>
                  <a:ext uri="{0D108BD9-81ED-4DB2-BD59-A6C34878D82A}">
                    <a16:rowId xmlns:a16="http://schemas.microsoft.com/office/drawing/2014/main" val="10001"/>
                  </a:ext>
                </a:extLst>
              </a:tr>
              <a:tr h="1060882">
                <a:tc row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400" b="1" dirty="0" smtClean="0">
                          <a:latin typeface="+mj-lt"/>
                        </a:rPr>
                        <a:t>Documentación y gestión de los archivos</a:t>
                      </a:r>
                      <a:endParaRPr lang="es-PE" sz="2400" b="1" dirty="0">
                        <a:latin typeface="+mj-lt"/>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gridSpan="3">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dirty="0" smtClean="0">
                          <a:latin typeface="+mj-lt"/>
                        </a:rPr>
                        <a:t>Las políticas de control de documentos formales y procedimientos implementados.</a:t>
                      </a:r>
                      <a:endParaRPr lang="es-PE" sz="24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sz="1700" dirty="0"/>
                    </a:p>
                  </a:txBody>
                  <a:tcPr/>
                </a:tc>
                <a:tc hMerge="1">
                  <a:txBody>
                    <a:bodyPr/>
                    <a:lstStyle/>
                    <a:p>
                      <a:pPr marL="0" algn="l" defTabSz="457200" rtl="0" eaLnBrk="1" latinLnBrk="0" hangingPunct="1"/>
                      <a:endParaRPr lang="es-PE" sz="17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r h="2043206">
                <a:tc vMerge="1">
                  <a:txBody>
                    <a:bodyPr/>
                    <a:lstStyle/>
                    <a:p>
                      <a:endParaRPr lang="es-PE"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dirty="0" smtClean="0">
                          <a:latin typeface="+mj-lt"/>
                        </a:rPr>
                        <a:t>Nombrar a </a:t>
                      </a:r>
                      <a:r>
                        <a:rPr lang="es-PE" sz="2400" b="1" dirty="0" smtClean="0">
                          <a:solidFill>
                            <a:srgbClr val="C00000"/>
                          </a:solidFill>
                          <a:latin typeface="+mj-lt"/>
                        </a:rPr>
                        <a:t>una persona responsable </a:t>
                      </a:r>
                      <a:r>
                        <a:rPr lang="es-PE" sz="2400" dirty="0" smtClean="0">
                          <a:latin typeface="+mj-lt"/>
                        </a:rPr>
                        <a:t>para coordinar todas las actualizaciones de los documentos.</a:t>
                      </a:r>
                      <a:endParaRPr lang="es-PE" sz="24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400" b="1" dirty="0" smtClean="0">
                          <a:solidFill>
                            <a:srgbClr val="C00000"/>
                          </a:solidFill>
                          <a:latin typeface="+mj-lt"/>
                        </a:rPr>
                        <a:t>Todos los gerentes operacionales </a:t>
                      </a:r>
                      <a:r>
                        <a:rPr lang="es-PE" sz="2400" dirty="0" smtClean="0">
                          <a:latin typeface="+mj-lt"/>
                        </a:rPr>
                        <a:t>responsables por mantener los documentos, por los que ellos son responsables.</a:t>
                      </a:r>
                      <a:endParaRPr lang="es-PE" sz="24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40000"/>
                      </a:srgbClr>
                    </a:solidFill>
                  </a:tcPr>
                </a:tc>
                <a:tc hMerge="1">
                  <a:txBody>
                    <a:bodyPr/>
                    <a:lstStyle/>
                    <a:p>
                      <a:endParaRPr lang="es-PE" sz="1400" dirty="0"/>
                    </a:p>
                  </a:txBody>
                  <a:tcPr/>
                </a:tc>
                <a:extLst>
                  <a:ext uri="{0D108BD9-81ED-4DB2-BD59-A6C34878D82A}">
                    <a16:rowId xmlns:a16="http://schemas.microsoft.com/office/drawing/2014/main" val="10003"/>
                  </a:ext>
                </a:extLst>
              </a:tr>
              <a:tr h="2685723">
                <a:tc vMerge="1">
                  <a:txBody>
                    <a:bodyPr/>
                    <a:lstStyle/>
                    <a:p>
                      <a:endParaRPr lang="es-PE" dirty="0"/>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s-PE" sz="2400" dirty="0" smtClean="0">
                          <a:latin typeface="+mj-lt"/>
                        </a:rPr>
                        <a:t>N/A</a:t>
                      </a:r>
                      <a:endParaRPr lang="es-PE" sz="24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tc hMerge="1">
                  <a:txBody>
                    <a:bodyPr/>
                    <a:lstStyle/>
                    <a:p>
                      <a:endParaRPr lang="es-PE" sz="1700" dirty="0"/>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just"/>
                      <a:r>
                        <a:rPr lang="es-PE" sz="2400" dirty="0" smtClean="0">
                          <a:latin typeface="+mj-lt"/>
                        </a:rPr>
                        <a:t>Miembro(s) del personal responsable para la gestión de la documentación de toda la organización, mantenimiento y distribución.</a:t>
                      </a:r>
                      <a:endParaRPr lang="es-PE" sz="2400" dirty="0">
                        <a:latin typeface="+mj-lt"/>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3A9F5">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766994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00314" y="2144491"/>
            <a:ext cx="6369186" cy="3005800"/>
            <a:chOff x="1304953" y="1990469"/>
            <a:chExt cx="5360236" cy="2600662"/>
          </a:xfrm>
        </p:grpSpPr>
        <p:grpSp>
          <p:nvGrpSpPr>
            <p:cNvPr id="4" name="Group 3"/>
            <p:cNvGrpSpPr/>
            <p:nvPr/>
          </p:nvGrpSpPr>
          <p:grpSpPr>
            <a:xfrm>
              <a:off x="1304953" y="1990469"/>
              <a:ext cx="3249840" cy="2600662"/>
              <a:chOff x="2311400" y="215900"/>
              <a:chExt cx="5245100" cy="4278459"/>
            </a:xfrm>
          </p:grpSpPr>
          <p:sp>
            <p:nvSpPr>
              <p:cNvPr id="7" name="Rectangle 6"/>
              <p:cNvSpPr/>
              <p:nvPr/>
            </p:nvSpPr>
            <p:spPr>
              <a:xfrm>
                <a:off x="3797300" y="215900"/>
                <a:ext cx="1854200" cy="10541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800" b="1" dirty="0">
                    <a:solidFill>
                      <a:srgbClr val="FFFFFF"/>
                    </a:solidFill>
                  </a:rPr>
                  <a:t>E</a:t>
                </a:r>
                <a:r>
                  <a:rPr lang="es-PE" sz="1800" b="1" dirty="0" smtClean="0">
                    <a:solidFill>
                      <a:srgbClr val="FFFFFF"/>
                    </a:solidFill>
                  </a:rPr>
                  <a:t>jecutivo responsable</a:t>
                </a:r>
                <a:endParaRPr lang="es-PE" sz="1800" b="1" dirty="0">
                  <a:solidFill>
                    <a:srgbClr val="FFFFFF"/>
                  </a:solidFill>
                </a:endParaRPr>
              </a:p>
            </p:txBody>
          </p:sp>
          <p:sp>
            <p:nvSpPr>
              <p:cNvPr id="8" name="Rectangle 7"/>
              <p:cNvSpPr/>
              <p:nvPr/>
            </p:nvSpPr>
            <p:spPr>
              <a:xfrm>
                <a:off x="2311400" y="1790700"/>
                <a:ext cx="1739900" cy="8636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200" dirty="0" smtClean="0">
                    <a:solidFill>
                      <a:srgbClr val="FFFFFF"/>
                    </a:solidFill>
                  </a:rPr>
                  <a:t>Responsable operacional</a:t>
                </a:r>
                <a:endParaRPr lang="es-PE" sz="1200" dirty="0">
                  <a:solidFill>
                    <a:srgbClr val="FFFFFF"/>
                  </a:solidFill>
                </a:endParaRPr>
              </a:p>
            </p:txBody>
          </p:sp>
          <p:sp>
            <p:nvSpPr>
              <p:cNvPr id="9" name="Rectangle 8"/>
              <p:cNvSpPr/>
              <p:nvPr/>
            </p:nvSpPr>
            <p:spPr>
              <a:xfrm>
                <a:off x="5410199" y="1790700"/>
                <a:ext cx="1739900" cy="863601"/>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200" dirty="0" smtClean="0">
                    <a:solidFill>
                      <a:srgbClr val="FFFFFF"/>
                    </a:solidFill>
                  </a:rPr>
                  <a:t>Aseguramiento de la Calidad</a:t>
                </a:r>
                <a:endParaRPr lang="es-PE" sz="1200" dirty="0">
                  <a:solidFill>
                    <a:srgbClr val="FFFFFF"/>
                  </a:solidFill>
                </a:endParaRPr>
              </a:p>
            </p:txBody>
          </p:sp>
          <p:cxnSp>
            <p:nvCxnSpPr>
              <p:cNvPr id="10" name="Elbow Connector 9"/>
              <p:cNvCxnSpPr>
                <a:stCxn id="7" idx="2"/>
                <a:endCxn id="8" idx="0"/>
              </p:cNvCxnSpPr>
              <p:nvPr/>
            </p:nvCxnSpPr>
            <p:spPr>
              <a:xfrm rot="5400000">
                <a:off x="3692525" y="758825"/>
                <a:ext cx="520700" cy="1543050"/>
              </a:xfrm>
              <a:prstGeom prst="bentConnector3">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9" idx="0"/>
              </p:cNvCxnSpPr>
              <p:nvPr/>
            </p:nvCxnSpPr>
            <p:spPr>
              <a:xfrm rot="16200000" flipV="1">
                <a:off x="5372101" y="882650"/>
                <a:ext cx="260350" cy="1555751"/>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784473" y="3719658"/>
                <a:ext cx="1685926" cy="774701"/>
              </a:xfrm>
              <a:prstGeom prst="rect">
                <a:avLst/>
              </a:pr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dirty="0" smtClean="0">
                    <a:solidFill>
                      <a:srgbClr val="FFFFFF"/>
                    </a:solidFill>
                  </a:rPr>
                  <a:t>Capacitación</a:t>
                </a:r>
                <a:endParaRPr lang="es-PE" sz="1400" dirty="0">
                  <a:solidFill>
                    <a:srgbClr val="FFFFFF"/>
                  </a:solidFill>
                </a:endParaRPr>
              </a:p>
            </p:txBody>
          </p:sp>
          <p:cxnSp>
            <p:nvCxnSpPr>
              <p:cNvPr id="13" name="Elbow Connector 12"/>
              <p:cNvCxnSpPr>
                <a:endCxn id="12" idx="1"/>
              </p:cNvCxnSpPr>
              <p:nvPr/>
            </p:nvCxnSpPr>
            <p:spPr>
              <a:xfrm rot="16200000" flipH="1">
                <a:off x="1910483" y="3233019"/>
                <a:ext cx="1452707" cy="295273"/>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870574" y="3675619"/>
                <a:ext cx="1685926" cy="774701"/>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dirty="0" smtClean="0">
                    <a:solidFill>
                      <a:srgbClr val="FFFFFF"/>
                    </a:solidFill>
                  </a:rPr>
                  <a:t>Auditorias</a:t>
                </a:r>
                <a:endParaRPr lang="es-PE" sz="1400" dirty="0">
                  <a:solidFill>
                    <a:srgbClr val="FFFFFF"/>
                  </a:solidFill>
                </a:endParaRPr>
              </a:p>
            </p:txBody>
          </p:sp>
          <p:cxnSp>
            <p:nvCxnSpPr>
              <p:cNvPr id="15" name="Elbow Connector 14"/>
              <p:cNvCxnSpPr>
                <a:endCxn id="14" idx="1"/>
              </p:cNvCxnSpPr>
              <p:nvPr/>
            </p:nvCxnSpPr>
            <p:spPr>
              <a:xfrm rot="16200000" flipH="1">
                <a:off x="5013841" y="3206236"/>
                <a:ext cx="1408668" cy="304799"/>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5587155" y="2947712"/>
              <a:ext cx="1078034" cy="524940"/>
            </a:xfrm>
            <a:prstGeom prst="rect">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200" b="1" dirty="0" smtClean="0">
                  <a:solidFill>
                    <a:srgbClr val="FFFFFF"/>
                  </a:solidFill>
                </a:rPr>
                <a:t>Organización SMS</a:t>
              </a:r>
              <a:endParaRPr lang="es-PE" sz="1200" b="1" dirty="0">
                <a:solidFill>
                  <a:srgbClr val="FFFFFF"/>
                </a:solidFill>
              </a:endParaRPr>
            </a:p>
          </p:txBody>
        </p:sp>
        <p:cxnSp>
          <p:nvCxnSpPr>
            <p:cNvPr id="6" name="Elbow Connector 5"/>
            <p:cNvCxnSpPr>
              <a:stCxn id="5" idx="0"/>
            </p:cNvCxnSpPr>
            <p:nvPr/>
          </p:nvCxnSpPr>
          <p:spPr>
            <a:xfrm rot="16200000" flipV="1">
              <a:off x="4865946" y="1687485"/>
              <a:ext cx="158255" cy="2362199"/>
            </a:xfrm>
            <a:prstGeom prst="bentConnector2">
              <a:avLst/>
            </a:prstGeom>
            <a:ln>
              <a:solidFill>
                <a:srgbClr val="FF5050"/>
              </a:solidFill>
            </a:ln>
          </p:spPr>
          <p:style>
            <a:lnRef idx="2">
              <a:schemeClr val="accent1"/>
            </a:lnRef>
            <a:fillRef idx="0">
              <a:schemeClr val="accent1"/>
            </a:fillRef>
            <a:effectRef idx="1">
              <a:schemeClr val="accent1"/>
            </a:effectRef>
            <a:fontRef idx="minor">
              <a:schemeClr val="tx1"/>
            </a:fontRef>
          </p:style>
        </p:cxnSp>
      </p:grpSp>
      <p:graphicFrame>
        <p:nvGraphicFramePr>
          <p:cNvPr id="16" name="Diagram 15"/>
          <p:cNvGraphicFramePr/>
          <p:nvPr>
            <p:extLst>
              <p:ext uri="{D42A27DB-BD31-4B8C-83A1-F6EECF244321}">
                <p14:modId xmlns:p14="http://schemas.microsoft.com/office/powerpoint/2010/main" val="2039644783"/>
              </p:ext>
            </p:extLst>
          </p:nvPr>
        </p:nvGraphicFramePr>
        <p:xfrm>
          <a:off x="1673225" y="101602"/>
          <a:ext cx="6594475" cy="187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p:cNvGraphicFramePr/>
          <p:nvPr>
            <p:extLst>
              <p:ext uri="{D42A27DB-BD31-4B8C-83A1-F6EECF244321}">
                <p14:modId xmlns:p14="http://schemas.microsoft.com/office/powerpoint/2010/main" val="1314032196"/>
              </p:ext>
            </p:extLst>
          </p:nvPr>
        </p:nvGraphicFramePr>
        <p:xfrm>
          <a:off x="265794" y="4739961"/>
          <a:ext cx="6516006" cy="23175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p:cNvGraphicFramePr/>
          <p:nvPr>
            <p:extLst>
              <p:ext uri="{D42A27DB-BD31-4B8C-83A1-F6EECF244321}">
                <p14:modId xmlns:p14="http://schemas.microsoft.com/office/powerpoint/2010/main" val="2661369168"/>
              </p:ext>
            </p:extLst>
          </p:nvPr>
        </p:nvGraphicFramePr>
        <p:xfrm>
          <a:off x="558799" y="3647391"/>
          <a:ext cx="2831833" cy="15383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CuadroTexto 13"/>
          <p:cNvSpPr txBox="1"/>
          <p:nvPr/>
        </p:nvSpPr>
        <p:spPr>
          <a:xfrm>
            <a:off x="877718" y="3719489"/>
            <a:ext cx="1612282" cy="300082"/>
          </a:xfrm>
          <a:prstGeom prst="rect">
            <a:avLst/>
          </a:prstGeom>
          <a:noFill/>
        </p:spPr>
        <p:txBody>
          <a:bodyPr wrap="square" rtlCol="0">
            <a:spAutoFit/>
          </a:bodyPr>
          <a:lstStyle/>
          <a:p>
            <a:pPr algn="ctr"/>
            <a:r>
              <a:rPr lang="es-ES" b="1" dirty="0" smtClean="0">
                <a:solidFill>
                  <a:srgbClr val="FF0000"/>
                </a:solidFill>
              </a:rPr>
              <a:t>PERSONAL</a:t>
            </a:r>
            <a:endParaRPr lang="es-ES" b="1" dirty="0">
              <a:solidFill>
                <a:srgbClr val="FF0000"/>
              </a:solidFill>
            </a:endParaRPr>
          </a:p>
        </p:txBody>
      </p:sp>
      <p:sp>
        <p:nvSpPr>
          <p:cNvPr id="20" name="TextBox 19"/>
          <p:cNvSpPr txBox="1"/>
          <p:nvPr/>
        </p:nvSpPr>
        <p:spPr>
          <a:xfrm>
            <a:off x="9702799" y="192841"/>
            <a:ext cx="2378075" cy="523220"/>
          </a:xfrm>
          <a:prstGeom prst="rect">
            <a:avLst/>
          </a:prstGeom>
          <a:noFill/>
        </p:spPr>
        <p:txBody>
          <a:bodyPr wrap="square" rtlCol="0">
            <a:spAutoFit/>
          </a:bodyPr>
          <a:lstStyle/>
          <a:p>
            <a:pPr algn="ctr"/>
            <a:r>
              <a:rPr lang="es-PE" sz="2800" b="1" dirty="0" smtClean="0"/>
              <a:t>	ETAPA 2</a:t>
            </a:r>
            <a:endParaRPr lang="es-PE" sz="2800" b="1" dirty="0"/>
          </a:p>
        </p:txBody>
      </p:sp>
      <p:graphicFrame>
        <p:nvGraphicFramePr>
          <p:cNvPr id="21" name="Diagram 20"/>
          <p:cNvGraphicFramePr/>
          <p:nvPr>
            <p:extLst>
              <p:ext uri="{D42A27DB-BD31-4B8C-83A1-F6EECF244321}">
                <p14:modId xmlns:p14="http://schemas.microsoft.com/office/powerpoint/2010/main" val="1293426155"/>
              </p:ext>
            </p:extLst>
          </p:nvPr>
        </p:nvGraphicFramePr>
        <p:xfrm>
          <a:off x="5341382" y="2815765"/>
          <a:ext cx="6717182" cy="499396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7768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graphicEl>
                                              <a:dgm id="{792F45BE-D20F-47EC-B683-446E4EB40020}"/>
                                            </p:graphicEl>
                                          </p:spTgt>
                                        </p:tgtEl>
                                        <p:attrNameLst>
                                          <p:attrName>style.visibility</p:attrName>
                                        </p:attrNameLst>
                                      </p:cBhvr>
                                      <p:to>
                                        <p:strVal val="visible"/>
                                      </p:to>
                                    </p:set>
                                    <p:animEffect transition="in" filter="fade">
                                      <p:cBhvr>
                                        <p:cTn id="7" dur="1000"/>
                                        <p:tgtEl>
                                          <p:spTgt spid="16">
                                            <p:graphicEl>
                                              <a:dgm id="{792F45BE-D20F-47EC-B683-446E4EB40020}"/>
                                            </p:graphicEl>
                                          </p:spTgt>
                                        </p:tgtEl>
                                      </p:cBhvr>
                                    </p:animEffect>
                                    <p:anim calcmode="lin" valueType="num">
                                      <p:cBhvr>
                                        <p:cTn id="8" dur="1000" fill="hold"/>
                                        <p:tgtEl>
                                          <p:spTgt spid="16">
                                            <p:graphicEl>
                                              <a:dgm id="{792F45BE-D20F-47EC-B683-446E4EB40020}"/>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792F45BE-D20F-47EC-B683-446E4EB40020}"/>
                                            </p:graphic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graphicEl>
                                              <a:dgm id="{D3EE9EE1-01B6-4538-8666-8374E16E996E}"/>
                                            </p:graphicEl>
                                          </p:spTgt>
                                        </p:tgtEl>
                                        <p:attrNameLst>
                                          <p:attrName>style.visibility</p:attrName>
                                        </p:attrNameLst>
                                      </p:cBhvr>
                                      <p:to>
                                        <p:strVal val="visible"/>
                                      </p:to>
                                    </p:set>
                                    <p:animEffect transition="in" filter="fade">
                                      <p:cBhvr>
                                        <p:cTn id="12" dur="1000"/>
                                        <p:tgtEl>
                                          <p:spTgt spid="16">
                                            <p:graphicEl>
                                              <a:dgm id="{D3EE9EE1-01B6-4538-8666-8374E16E996E}"/>
                                            </p:graphicEl>
                                          </p:spTgt>
                                        </p:tgtEl>
                                      </p:cBhvr>
                                    </p:animEffect>
                                    <p:anim calcmode="lin" valueType="num">
                                      <p:cBhvr>
                                        <p:cTn id="13" dur="1000" fill="hold"/>
                                        <p:tgtEl>
                                          <p:spTgt spid="16">
                                            <p:graphicEl>
                                              <a:dgm id="{D3EE9EE1-01B6-4538-8666-8374E16E996E}"/>
                                            </p:graphicEl>
                                          </p:spTgt>
                                        </p:tgtEl>
                                        <p:attrNameLst>
                                          <p:attrName>ppt_x</p:attrName>
                                        </p:attrNameLst>
                                      </p:cBhvr>
                                      <p:tavLst>
                                        <p:tav tm="0">
                                          <p:val>
                                            <p:strVal val="#ppt_x"/>
                                          </p:val>
                                        </p:tav>
                                        <p:tav tm="100000">
                                          <p:val>
                                            <p:strVal val="#ppt_x"/>
                                          </p:val>
                                        </p:tav>
                                      </p:tavLst>
                                    </p:anim>
                                    <p:anim calcmode="lin" valueType="num">
                                      <p:cBhvr>
                                        <p:cTn id="14" dur="1000" fill="hold"/>
                                        <p:tgtEl>
                                          <p:spTgt spid="16">
                                            <p:graphicEl>
                                              <a:dgm id="{D3EE9EE1-01B6-4538-8666-8374E16E996E}"/>
                                            </p:graphic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6">
                                            <p:graphicEl>
                                              <a:dgm id="{948A1DA7-0664-4F7E-9C84-228F254BC553}"/>
                                            </p:graphicEl>
                                          </p:spTgt>
                                        </p:tgtEl>
                                        <p:attrNameLst>
                                          <p:attrName>style.visibility</p:attrName>
                                        </p:attrNameLst>
                                      </p:cBhvr>
                                      <p:to>
                                        <p:strVal val="visible"/>
                                      </p:to>
                                    </p:set>
                                    <p:animEffect transition="in" filter="fade">
                                      <p:cBhvr>
                                        <p:cTn id="17" dur="1000"/>
                                        <p:tgtEl>
                                          <p:spTgt spid="16">
                                            <p:graphicEl>
                                              <a:dgm id="{948A1DA7-0664-4F7E-9C84-228F254BC553}"/>
                                            </p:graphicEl>
                                          </p:spTgt>
                                        </p:tgtEl>
                                      </p:cBhvr>
                                    </p:animEffect>
                                    <p:anim calcmode="lin" valueType="num">
                                      <p:cBhvr>
                                        <p:cTn id="18" dur="1000" fill="hold"/>
                                        <p:tgtEl>
                                          <p:spTgt spid="16">
                                            <p:graphicEl>
                                              <a:dgm id="{948A1DA7-0664-4F7E-9C84-228F254BC553}"/>
                                            </p:graphicEl>
                                          </p:spTgt>
                                        </p:tgtEl>
                                        <p:attrNameLst>
                                          <p:attrName>ppt_x</p:attrName>
                                        </p:attrNameLst>
                                      </p:cBhvr>
                                      <p:tavLst>
                                        <p:tav tm="0">
                                          <p:val>
                                            <p:strVal val="#ppt_x"/>
                                          </p:val>
                                        </p:tav>
                                        <p:tav tm="100000">
                                          <p:val>
                                            <p:strVal val="#ppt_x"/>
                                          </p:val>
                                        </p:tav>
                                      </p:tavLst>
                                    </p:anim>
                                    <p:anim calcmode="lin" valueType="num">
                                      <p:cBhvr>
                                        <p:cTn id="19" dur="1000" fill="hold"/>
                                        <p:tgtEl>
                                          <p:spTgt spid="16">
                                            <p:graphicEl>
                                              <a:dgm id="{948A1DA7-0664-4F7E-9C84-228F254BC553}"/>
                                            </p:graphic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6">
                                            <p:graphicEl>
                                              <a:dgm id="{01824141-3A76-4D38-97D0-3963661AF4F9}"/>
                                            </p:graphicEl>
                                          </p:spTgt>
                                        </p:tgtEl>
                                        <p:attrNameLst>
                                          <p:attrName>style.visibility</p:attrName>
                                        </p:attrNameLst>
                                      </p:cBhvr>
                                      <p:to>
                                        <p:strVal val="visible"/>
                                      </p:to>
                                    </p:set>
                                    <p:animEffect transition="in" filter="fade">
                                      <p:cBhvr>
                                        <p:cTn id="22" dur="1000"/>
                                        <p:tgtEl>
                                          <p:spTgt spid="16">
                                            <p:graphicEl>
                                              <a:dgm id="{01824141-3A76-4D38-97D0-3963661AF4F9}"/>
                                            </p:graphicEl>
                                          </p:spTgt>
                                        </p:tgtEl>
                                      </p:cBhvr>
                                    </p:animEffect>
                                    <p:anim calcmode="lin" valueType="num">
                                      <p:cBhvr>
                                        <p:cTn id="23" dur="1000" fill="hold"/>
                                        <p:tgtEl>
                                          <p:spTgt spid="16">
                                            <p:graphicEl>
                                              <a:dgm id="{01824141-3A76-4D38-97D0-3963661AF4F9}"/>
                                            </p:graphicEl>
                                          </p:spTgt>
                                        </p:tgtEl>
                                        <p:attrNameLst>
                                          <p:attrName>ppt_x</p:attrName>
                                        </p:attrNameLst>
                                      </p:cBhvr>
                                      <p:tavLst>
                                        <p:tav tm="0">
                                          <p:val>
                                            <p:strVal val="#ppt_x"/>
                                          </p:val>
                                        </p:tav>
                                        <p:tav tm="100000">
                                          <p:val>
                                            <p:strVal val="#ppt_x"/>
                                          </p:val>
                                        </p:tav>
                                      </p:tavLst>
                                    </p:anim>
                                    <p:anim calcmode="lin" valueType="num">
                                      <p:cBhvr>
                                        <p:cTn id="24" dur="1000" fill="hold"/>
                                        <p:tgtEl>
                                          <p:spTgt spid="16">
                                            <p:graphicEl>
                                              <a:dgm id="{01824141-3A76-4D38-97D0-3963661AF4F9}"/>
                                            </p:graphic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6">
                                            <p:graphicEl>
                                              <a:dgm id="{924B8F60-12CF-40AC-8F76-A67B3846DBEE}"/>
                                            </p:graphicEl>
                                          </p:spTgt>
                                        </p:tgtEl>
                                        <p:attrNameLst>
                                          <p:attrName>style.visibility</p:attrName>
                                        </p:attrNameLst>
                                      </p:cBhvr>
                                      <p:to>
                                        <p:strVal val="visible"/>
                                      </p:to>
                                    </p:set>
                                    <p:animEffect transition="in" filter="fade">
                                      <p:cBhvr>
                                        <p:cTn id="27" dur="1000"/>
                                        <p:tgtEl>
                                          <p:spTgt spid="16">
                                            <p:graphicEl>
                                              <a:dgm id="{924B8F60-12CF-40AC-8F76-A67B3846DBEE}"/>
                                            </p:graphicEl>
                                          </p:spTgt>
                                        </p:tgtEl>
                                      </p:cBhvr>
                                    </p:animEffect>
                                    <p:anim calcmode="lin" valueType="num">
                                      <p:cBhvr>
                                        <p:cTn id="28" dur="1000" fill="hold"/>
                                        <p:tgtEl>
                                          <p:spTgt spid="16">
                                            <p:graphicEl>
                                              <a:dgm id="{924B8F60-12CF-40AC-8F76-A67B3846DBEE}"/>
                                            </p:graphicEl>
                                          </p:spTgt>
                                        </p:tgtEl>
                                        <p:attrNameLst>
                                          <p:attrName>ppt_x</p:attrName>
                                        </p:attrNameLst>
                                      </p:cBhvr>
                                      <p:tavLst>
                                        <p:tav tm="0">
                                          <p:val>
                                            <p:strVal val="#ppt_x"/>
                                          </p:val>
                                        </p:tav>
                                        <p:tav tm="100000">
                                          <p:val>
                                            <p:strVal val="#ppt_x"/>
                                          </p:val>
                                        </p:tav>
                                      </p:tavLst>
                                    </p:anim>
                                    <p:anim calcmode="lin" valueType="num">
                                      <p:cBhvr>
                                        <p:cTn id="29" dur="1000" fill="hold"/>
                                        <p:tgtEl>
                                          <p:spTgt spid="16">
                                            <p:graphicEl>
                                              <a:dgm id="{924B8F60-12CF-40AC-8F76-A67B3846DBEE}"/>
                                            </p:graphic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6">
                                            <p:graphicEl>
                                              <a:dgm id="{C1A17A46-FC64-4B2D-83B9-135701328B84}"/>
                                            </p:graphicEl>
                                          </p:spTgt>
                                        </p:tgtEl>
                                        <p:attrNameLst>
                                          <p:attrName>style.visibility</p:attrName>
                                        </p:attrNameLst>
                                      </p:cBhvr>
                                      <p:to>
                                        <p:strVal val="visible"/>
                                      </p:to>
                                    </p:set>
                                    <p:animEffect transition="in" filter="fade">
                                      <p:cBhvr>
                                        <p:cTn id="32" dur="1000"/>
                                        <p:tgtEl>
                                          <p:spTgt spid="16">
                                            <p:graphicEl>
                                              <a:dgm id="{C1A17A46-FC64-4B2D-83B9-135701328B84}"/>
                                            </p:graphicEl>
                                          </p:spTgt>
                                        </p:tgtEl>
                                      </p:cBhvr>
                                    </p:animEffect>
                                    <p:anim calcmode="lin" valueType="num">
                                      <p:cBhvr>
                                        <p:cTn id="33" dur="1000" fill="hold"/>
                                        <p:tgtEl>
                                          <p:spTgt spid="16">
                                            <p:graphicEl>
                                              <a:dgm id="{C1A17A46-FC64-4B2D-83B9-135701328B84}"/>
                                            </p:graphicEl>
                                          </p:spTgt>
                                        </p:tgtEl>
                                        <p:attrNameLst>
                                          <p:attrName>ppt_x</p:attrName>
                                        </p:attrNameLst>
                                      </p:cBhvr>
                                      <p:tavLst>
                                        <p:tav tm="0">
                                          <p:val>
                                            <p:strVal val="#ppt_x"/>
                                          </p:val>
                                        </p:tav>
                                        <p:tav tm="100000">
                                          <p:val>
                                            <p:strVal val="#ppt_x"/>
                                          </p:val>
                                        </p:tav>
                                      </p:tavLst>
                                    </p:anim>
                                    <p:anim calcmode="lin" valueType="num">
                                      <p:cBhvr>
                                        <p:cTn id="34" dur="1000" fill="hold"/>
                                        <p:tgtEl>
                                          <p:spTgt spid="16">
                                            <p:graphicEl>
                                              <a:dgm id="{C1A17A46-FC64-4B2D-83B9-135701328B84}"/>
                                            </p:graphic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6">
                                            <p:graphicEl>
                                              <a:dgm id="{895D6239-F8B4-42AB-B1F2-2F743C7F20E6}"/>
                                            </p:graphicEl>
                                          </p:spTgt>
                                        </p:tgtEl>
                                        <p:attrNameLst>
                                          <p:attrName>style.visibility</p:attrName>
                                        </p:attrNameLst>
                                      </p:cBhvr>
                                      <p:to>
                                        <p:strVal val="visible"/>
                                      </p:to>
                                    </p:set>
                                    <p:animEffect transition="in" filter="fade">
                                      <p:cBhvr>
                                        <p:cTn id="37" dur="1000"/>
                                        <p:tgtEl>
                                          <p:spTgt spid="16">
                                            <p:graphicEl>
                                              <a:dgm id="{895D6239-F8B4-42AB-B1F2-2F743C7F20E6}"/>
                                            </p:graphicEl>
                                          </p:spTgt>
                                        </p:tgtEl>
                                      </p:cBhvr>
                                    </p:animEffect>
                                    <p:anim calcmode="lin" valueType="num">
                                      <p:cBhvr>
                                        <p:cTn id="38" dur="1000" fill="hold"/>
                                        <p:tgtEl>
                                          <p:spTgt spid="16">
                                            <p:graphicEl>
                                              <a:dgm id="{895D6239-F8B4-42AB-B1F2-2F743C7F20E6}"/>
                                            </p:graphicEl>
                                          </p:spTgt>
                                        </p:tgtEl>
                                        <p:attrNameLst>
                                          <p:attrName>ppt_x</p:attrName>
                                        </p:attrNameLst>
                                      </p:cBhvr>
                                      <p:tavLst>
                                        <p:tav tm="0">
                                          <p:val>
                                            <p:strVal val="#ppt_x"/>
                                          </p:val>
                                        </p:tav>
                                        <p:tav tm="100000">
                                          <p:val>
                                            <p:strVal val="#ppt_x"/>
                                          </p:val>
                                        </p:tav>
                                      </p:tavLst>
                                    </p:anim>
                                    <p:anim calcmode="lin" valueType="num">
                                      <p:cBhvr>
                                        <p:cTn id="39" dur="1000" fill="hold"/>
                                        <p:tgtEl>
                                          <p:spTgt spid="16">
                                            <p:graphicEl>
                                              <a:dgm id="{895D6239-F8B4-42AB-B1F2-2F743C7F20E6}"/>
                                            </p:graphic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7">
                                            <p:graphicEl>
                                              <a:dgm id="{85A390BA-C90D-4E67-A259-79BE101DCA57}"/>
                                            </p:graphicEl>
                                          </p:spTgt>
                                        </p:tgtEl>
                                        <p:attrNameLst>
                                          <p:attrName>style.visibility</p:attrName>
                                        </p:attrNameLst>
                                      </p:cBhvr>
                                      <p:to>
                                        <p:strVal val="visible"/>
                                      </p:to>
                                    </p:set>
                                    <p:animEffect transition="in" filter="fade">
                                      <p:cBhvr>
                                        <p:cTn id="44" dur="1000"/>
                                        <p:tgtEl>
                                          <p:spTgt spid="17">
                                            <p:graphicEl>
                                              <a:dgm id="{85A390BA-C90D-4E67-A259-79BE101DCA57}"/>
                                            </p:graphicEl>
                                          </p:spTgt>
                                        </p:tgtEl>
                                      </p:cBhvr>
                                    </p:animEffect>
                                    <p:anim calcmode="lin" valueType="num">
                                      <p:cBhvr>
                                        <p:cTn id="45" dur="1000" fill="hold"/>
                                        <p:tgtEl>
                                          <p:spTgt spid="17">
                                            <p:graphicEl>
                                              <a:dgm id="{85A390BA-C90D-4E67-A259-79BE101DCA57}"/>
                                            </p:graphicEl>
                                          </p:spTgt>
                                        </p:tgtEl>
                                        <p:attrNameLst>
                                          <p:attrName>ppt_x</p:attrName>
                                        </p:attrNameLst>
                                      </p:cBhvr>
                                      <p:tavLst>
                                        <p:tav tm="0">
                                          <p:val>
                                            <p:strVal val="#ppt_x"/>
                                          </p:val>
                                        </p:tav>
                                        <p:tav tm="100000">
                                          <p:val>
                                            <p:strVal val="#ppt_x"/>
                                          </p:val>
                                        </p:tav>
                                      </p:tavLst>
                                    </p:anim>
                                    <p:anim calcmode="lin" valueType="num">
                                      <p:cBhvr>
                                        <p:cTn id="46" dur="1000" fill="hold"/>
                                        <p:tgtEl>
                                          <p:spTgt spid="17">
                                            <p:graphicEl>
                                              <a:dgm id="{85A390BA-C90D-4E67-A259-79BE101DCA57}"/>
                                            </p:graphic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graphicEl>
                                              <a:dgm id="{772D5B0B-C03F-4565-B435-7AF05A4887A6}"/>
                                            </p:graphicEl>
                                          </p:spTgt>
                                        </p:tgtEl>
                                        <p:attrNameLst>
                                          <p:attrName>style.visibility</p:attrName>
                                        </p:attrNameLst>
                                      </p:cBhvr>
                                      <p:to>
                                        <p:strVal val="visible"/>
                                      </p:to>
                                    </p:set>
                                    <p:animEffect transition="in" filter="fade">
                                      <p:cBhvr>
                                        <p:cTn id="49" dur="1000"/>
                                        <p:tgtEl>
                                          <p:spTgt spid="17">
                                            <p:graphicEl>
                                              <a:dgm id="{772D5B0B-C03F-4565-B435-7AF05A4887A6}"/>
                                            </p:graphicEl>
                                          </p:spTgt>
                                        </p:tgtEl>
                                      </p:cBhvr>
                                    </p:animEffect>
                                    <p:anim calcmode="lin" valueType="num">
                                      <p:cBhvr>
                                        <p:cTn id="50" dur="1000" fill="hold"/>
                                        <p:tgtEl>
                                          <p:spTgt spid="17">
                                            <p:graphicEl>
                                              <a:dgm id="{772D5B0B-C03F-4565-B435-7AF05A4887A6}"/>
                                            </p:graphicEl>
                                          </p:spTgt>
                                        </p:tgtEl>
                                        <p:attrNameLst>
                                          <p:attrName>ppt_x</p:attrName>
                                        </p:attrNameLst>
                                      </p:cBhvr>
                                      <p:tavLst>
                                        <p:tav tm="0">
                                          <p:val>
                                            <p:strVal val="#ppt_x"/>
                                          </p:val>
                                        </p:tav>
                                        <p:tav tm="100000">
                                          <p:val>
                                            <p:strVal val="#ppt_x"/>
                                          </p:val>
                                        </p:tav>
                                      </p:tavLst>
                                    </p:anim>
                                    <p:anim calcmode="lin" valueType="num">
                                      <p:cBhvr>
                                        <p:cTn id="51" dur="1000" fill="hold"/>
                                        <p:tgtEl>
                                          <p:spTgt spid="17">
                                            <p:graphicEl>
                                              <a:dgm id="{772D5B0B-C03F-4565-B435-7AF05A4887A6}"/>
                                            </p:graphic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7">
                                            <p:graphicEl>
                                              <a:dgm id="{9F3A1CBF-5C43-43A0-95D0-461259FC7016}"/>
                                            </p:graphicEl>
                                          </p:spTgt>
                                        </p:tgtEl>
                                        <p:attrNameLst>
                                          <p:attrName>style.visibility</p:attrName>
                                        </p:attrNameLst>
                                      </p:cBhvr>
                                      <p:to>
                                        <p:strVal val="visible"/>
                                      </p:to>
                                    </p:set>
                                    <p:animEffect transition="in" filter="fade">
                                      <p:cBhvr>
                                        <p:cTn id="54" dur="1000"/>
                                        <p:tgtEl>
                                          <p:spTgt spid="17">
                                            <p:graphicEl>
                                              <a:dgm id="{9F3A1CBF-5C43-43A0-95D0-461259FC7016}"/>
                                            </p:graphicEl>
                                          </p:spTgt>
                                        </p:tgtEl>
                                      </p:cBhvr>
                                    </p:animEffect>
                                    <p:anim calcmode="lin" valueType="num">
                                      <p:cBhvr>
                                        <p:cTn id="55" dur="1000" fill="hold"/>
                                        <p:tgtEl>
                                          <p:spTgt spid="17">
                                            <p:graphicEl>
                                              <a:dgm id="{9F3A1CBF-5C43-43A0-95D0-461259FC7016}"/>
                                            </p:graphicEl>
                                          </p:spTgt>
                                        </p:tgtEl>
                                        <p:attrNameLst>
                                          <p:attrName>ppt_x</p:attrName>
                                        </p:attrNameLst>
                                      </p:cBhvr>
                                      <p:tavLst>
                                        <p:tav tm="0">
                                          <p:val>
                                            <p:strVal val="#ppt_x"/>
                                          </p:val>
                                        </p:tav>
                                        <p:tav tm="100000">
                                          <p:val>
                                            <p:strVal val="#ppt_x"/>
                                          </p:val>
                                        </p:tav>
                                      </p:tavLst>
                                    </p:anim>
                                    <p:anim calcmode="lin" valueType="num">
                                      <p:cBhvr>
                                        <p:cTn id="56" dur="1000" fill="hold"/>
                                        <p:tgtEl>
                                          <p:spTgt spid="17">
                                            <p:graphicEl>
                                              <a:dgm id="{9F3A1CBF-5C43-43A0-95D0-461259FC7016}"/>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7">
                                            <p:graphicEl>
                                              <a:dgm id="{4E9F9E05-E130-4908-9DAF-2EED7D57425F}"/>
                                            </p:graphicEl>
                                          </p:spTgt>
                                        </p:tgtEl>
                                        <p:attrNameLst>
                                          <p:attrName>style.visibility</p:attrName>
                                        </p:attrNameLst>
                                      </p:cBhvr>
                                      <p:to>
                                        <p:strVal val="visible"/>
                                      </p:to>
                                    </p:set>
                                    <p:animEffect transition="in" filter="fade">
                                      <p:cBhvr>
                                        <p:cTn id="59" dur="1000"/>
                                        <p:tgtEl>
                                          <p:spTgt spid="17">
                                            <p:graphicEl>
                                              <a:dgm id="{4E9F9E05-E130-4908-9DAF-2EED7D57425F}"/>
                                            </p:graphicEl>
                                          </p:spTgt>
                                        </p:tgtEl>
                                      </p:cBhvr>
                                    </p:animEffect>
                                    <p:anim calcmode="lin" valueType="num">
                                      <p:cBhvr>
                                        <p:cTn id="60" dur="1000" fill="hold"/>
                                        <p:tgtEl>
                                          <p:spTgt spid="17">
                                            <p:graphicEl>
                                              <a:dgm id="{4E9F9E05-E130-4908-9DAF-2EED7D57425F}"/>
                                            </p:graphicEl>
                                          </p:spTgt>
                                        </p:tgtEl>
                                        <p:attrNameLst>
                                          <p:attrName>ppt_x</p:attrName>
                                        </p:attrNameLst>
                                      </p:cBhvr>
                                      <p:tavLst>
                                        <p:tav tm="0">
                                          <p:val>
                                            <p:strVal val="#ppt_x"/>
                                          </p:val>
                                        </p:tav>
                                        <p:tav tm="100000">
                                          <p:val>
                                            <p:strVal val="#ppt_x"/>
                                          </p:val>
                                        </p:tav>
                                      </p:tavLst>
                                    </p:anim>
                                    <p:anim calcmode="lin" valueType="num">
                                      <p:cBhvr>
                                        <p:cTn id="61" dur="1000" fill="hold"/>
                                        <p:tgtEl>
                                          <p:spTgt spid="17">
                                            <p:graphicEl>
                                              <a:dgm id="{4E9F9E05-E130-4908-9DAF-2EED7D57425F}"/>
                                            </p:graphic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7">
                                            <p:graphicEl>
                                              <a:dgm id="{F0C98F72-ADDC-4308-BD04-B7A644F47DA3}"/>
                                            </p:graphicEl>
                                          </p:spTgt>
                                        </p:tgtEl>
                                        <p:attrNameLst>
                                          <p:attrName>style.visibility</p:attrName>
                                        </p:attrNameLst>
                                      </p:cBhvr>
                                      <p:to>
                                        <p:strVal val="visible"/>
                                      </p:to>
                                    </p:set>
                                    <p:animEffect transition="in" filter="fade">
                                      <p:cBhvr>
                                        <p:cTn id="64" dur="1000"/>
                                        <p:tgtEl>
                                          <p:spTgt spid="17">
                                            <p:graphicEl>
                                              <a:dgm id="{F0C98F72-ADDC-4308-BD04-B7A644F47DA3}"/>
                                            </p:graphicEl>
                                          </p:spTgt>
                                        </p:tgtEl>
                                      </p:cBhvr>
                                    </p:animEffect>
                                    <p:anim calcmode="lin" valueType="num">
                                      <p:cBhvr>
                                        <p:cTn id="65" dur="1000" fill="hold"/>
                                        <p:tgtEl>
                                          <p:spTgt spid="17">
                                            <p:graphicEl>
                                              <a:dgm id="{F0C98F72-ADDC-4308-BD04-B7A644F47DA3}"/>
                                            </p:graphicEl>
                                          </p:spTgt>
                                        </p:tgtEl>
                                        <p:attrNameLst>
                                          <p:attrName>ppt_x</p:attrName>
                                        </p:attrNameLst>
                                      </p:cBhvr>
                                      <p:tavLst>
                                        <p:tav tm="0">
                                          <p:val>
                                            <p:strVal val="#ppt_x"/>
                                          </p:val>
                                        </p:tav>
                                        <p:tav tm="100000">
                                          <p:val>
                                            <p:strVal val="#ppt_x"/>
                                          </p:val>
                                        </p:tav>
                                      </p:tavLst>
                                    </p:anim>
                                    <p:anim calcmode="lin" valueType="num">
                                      <p:cBhvr>
                                        <p:cTn id="66" dur="1000" fill="hold"/>
                                        <p:tgtEl>
                                          <p:spTgt spid="17">
                                            <p:graphicEl>
                                              <a:dgm id="{F0C98F72-ADDC-4308-BD04-B7A644F47DA3}"/>
                                            </p:graphic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7">
                                            <p:graphicEl>
                                              <a:dgm id="{0F6A8A01-3ED1-44CC-A335-F6DA0DABFD9A}"/>
                                            </p:graphicEl>
                                          </p:spTgt>
                                        </p:tgtEl>
                                        <p:attrNameLst>
                                          <p:attrName>style.visibility</p:attrName>
                                        </p:attrNameLst>
                                      </p:cBhvr>
                                      <p:to>
                                        <p:strVal val="visible"/>
                                      </p:to>
                                    </p:set>
                                    <p:animEffect transition="in" filter="fade">
                                      <p:cBhvr>
                                        <p:cTn id="69" dur="1000"/>
                                        <p:tgtEl>
                                          <p:spTgt spid="17">
                                            <p:graphicEl>
                                              <a:dgm id="{0F6A8A01-3ED1-44CC-A335-F6DA0DABFD9A}"/>
                                            </p:graphicEl>
                                          </p:spTgt>
                                        </p:tgtEl>
                                      </p:cBhvr>
                                    </p:animEffect>
                                    <p:anim calcmode="lin" valueType="num">
                                      <p:cBhvr>
                                        <p:cTn id="70" dur="1000" fill="hold"/>
                                        <p:tgtEl>
                                          <p:spTgt spid="17">
                                            <p:graphicEl>
                                              <a:dgm id="{0F6A8A01-3ED1-44CC-A335-F6DA0DABFD9A}"/>
                                            </p:graphicEl>
                                          </p:spTgt>
                                        </p:tgtEl>
                                        <p:attrNameLst>
                                          <p:attrName>ppt_x</p:attrName>
                                        </p:attrNameLst>
                                      </p:cBhvr>
                                      <p:tavLst>
                                        <p:tav tm="0">
                                          <p:val>
                                            <p:strVal val="#ppt_x"/>
                                          </p:val>
                                        </p:tav>
                                        <p:tav tm="100000">
                                          <p:val>
                                            <p:strVal val="#ppt_x"/>
                                          </p:val>
                                        </p:tav>
                                      </p:tavLst>
                                    </p:anim>
                                    <p:anim calcmode="lin" valueType="num">
                                      <p:cBhvr>
                                        <p:cTn id="71" dur="1000" fill="hold"/>
                                        <p:tgtEl>
                                          <p:spTgt spid="17">
                                            <p:graphicEl>
                                              <a:dgm id="{0F6A8A01-3ED1-44CC-A335-F6DA0DABFD9A}"/>
                                            </p:graphicEl>
                                          </p:spTgt>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7">
                                            <p:graphicEl>
                                              <a:dgm id="{25EACB9D-6258-49EC-A074-60EF43321667}"/>
                                            </p:graphicEl>
                                          </p:spTgt>
                                        </p:tgtEl>
                                        <p:attrNameLst>
                                          <p:attrName>style.visibility</p:attrName>
                                        </p:attrNameLst>
                                      </p:cBhvr>
                                      <p:to>
                                        <p:strVal val="visible"/>
                                      </p:to>
                                    </p:set>
                                    <p:animEffect transition="in" filter="fade">
                                      <p:cBhvr>
                                        <p:cTn id="74" dur="1000"/>
                                        <p:tgtEl>
                                          <p:spTgt spid="17">
                                            <p:graphicEl>
                                              <a:dgm id="{25EACB9D-6258-49EC-A074-60EF43321667}"/>
                                            </p:graphicEl>
                                          </p:spTgt>
                                        </p:tgtEl>
                                      </p:cBhvr>
                                    </p:animEffect>
                                    <p:anim calcmode="lin" valueType="num">
                                      <p:cBhvr>
                                        <p:cTn id="75" dur="1000" fill="hold"/>
                                        <p:tgtEl>
                                          <p:spTgt spid="17">
                                            <p:graphicEl>
                                              <a:dgm id="{25EACB9D-6258-49EC-A074-60EF43321667}"/>
                                            </p:graphicEl>
                                          </p:spTgt>
                                        </p:tgtEl>
                                        <p:attrNameLst>
                                          <p:attrName>ppt_x</p:attrName>
                                        </p:attrNameLst>
                                      </p:cBhvr>
                                      <p:tavLst>
                                        <p:tav tm="0">
                                          <p:val>
                                            <p:strVal val="#ppt_x"/>
                                          </p:val>
                                        </p:tav>
                                        <p:tav tm="100000">
                                          <p:val>
                                            <p:strVal val="#ppt_x"/>
                                          </p:val>
                                        </p:tav>
                                      </p:tavLst>
                                    </p:anim>
                                    <p:anim calcmode="lin" valueType="num">
                                      <p:cBhvr>
                                        <p:cTn id="76" dur="1000" fill="hold"/>
                                        <p:tgtEl>
                                          <p:spTgt spid="17">
                                            <p:graphicEl>
                                              <a:dgm id="{25EACB9D-6258-49EC-A074-60EF43321667}"/>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7">
                                            <p:graphicEl>
                                              <a:dgm id="{D615099A-A5D6-4621-AB50-24CAD24BF7EB}"/>
                                            </p:graphicEl>
                                          </p:spTgt>
                                        </p:tgtEl>
                                        <p:attrNameLst>
                                          <p:attrName>style.visibility</p:attrName>
                                        </p:attrNameLst>
                                      </p:cBhvr>
                                      <p:to>
                                        <p:strVal val="visible"/>
                                      </p:to>
                                    </p:set>
                                    <p:animEffect transition="in" filter="fade">
                                      <p:cBhvr>
                                        <p:cTn id="79" dur="1000"/>
                                        <p:tgtEl>
                                          <p:spTgt spid="17">
                                            <p:graphicEl>
                                              <a:dgm id="{D615099A-A5D6-4621-AB50-24CAD24BF7EB}"/>
                                            </p:graphicEl>
                                          </p:spTgt>
                                        </p:tgtEl>
                                      </p:cBhvr>
                                    </p:animEffect>
                                    <p:anim calcmode="lin" valueType="num">
                                      <p:cBhvr>
                                        <p:cTn id="80" dur="1000" fill="hold"/>
                                        <p:tgtEl>
                                          <p:spTgt spid="17">
                                            <p:graphicEl>
                                              <a:dgm id="{D615099A-A5D6-4621-AB50-24CAD24BF7EB}"/>
                                            </p:graphicEl>
                                          </p:spTgt>
                                        </p:tgtEl>
                                        <p:attrNameLst>
                                          <p:attrName>ppt_x</p:attrName>
                                        </p:attrNameLst>
                                      </p:cBhvr>
                                      <p:tavLst>
                                        <p:tav tm="0">
                                          <p:val>
                                            <p:strVal val="#ppt_x"/>
                                          </p:val>
                                        </p:tav>
                                        <p:tav tm="100000">
                                          <p:val>
                                            <p:strVal val="#ppt_x"/>
                                          </p:val>
                                        </p:tav>
                                      </p:tavLst>
                                    </p:anim>
                                    <p:anim calcmode="lin" valueType="num">
                                      <p:cBhvr>
                                        <p:cTn id="81" dur="1000" fill="hold"/>
                                        <p:tgtEl>
                                          <p:spTgt spid="17">
                                            <p:graphicEl>
                                              <a:dgm id="{D615099A-A5D6-4621-AB50-24CAD24BF7EB}"/>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7">
                                            <p:graphicEl>
                                              <a:dgm id="{2F525CE9-6F80-46B0-B77B-A03A27FE0D51}"/>
                                            </p:graphicEl>
                                          </p:spTgt>
                                        </p:tgtEl>
                                        <p:attrNameLst>
                                          <p:attrName>style.visibility</p:attrName>
                                        </p:attrNameLst>
                                      </p:cBhvr>
                                      <p:to>
                                        <p:strVal val="visible"/>
                                      </p:to>
                                    </p:set>
                                    <p:animEffect transition="in" filter="fade">
                                      <p:cBhvr>
                                        <p:cTn id="84" dur="1000"/>
                                        <p:tgtEl>
                                          <p:spTgt spid="17">
                                            <p:graphicEl>
                                              <a:dgm id="{2F525CE9-6F80-46B0-B77B-A03A27FE0D51}"/>
                                            </p:graphicEl>
                                          </p:spTgt>
                                        </p:tgtEl>
                                      </p:cBhvr>
                                    </p:animEffect>
                                    <p:anim calcmode="lin" valueType="num">
                                      <p:cBhvr>
                                        <p:cTn id="85" dur="1000" fill="hold"/>
                                        <p:tgtEl>
                                          <p:spTgt spid="17">
                                            <p:graphicEl>
                                              <a:dgm id="{2F525CE9-6F80-46B0-B77B-A03A27FE0D51}"/>
                                            </p:graphicEl>
                                          </p:spTgt>
                                        </p:tgtEl>
                                        <p:attrNameLst>
                                          <p:attrName>ppt_x</p:attrName>
                                        </p:attrNameLst>
                                      </p:cBhvr>
                                      <p:tavLst>
                                        <p:tav tm="0">
                                          <p:val>
                                            <p:strVal val="#ppt_x"/>
                                          </p:val>
                                        </p:tav>
                                        <p:tav tm="100000">
                                          <p:val>
                                            <p:strVal val="#ppt_x"/>
                                          </p:val>
                                        </p:tav>
                                      </p:tavLst>
                                    </p:anim>
                                    <p:anim calcmode="lin" valueType="num">
                                      <p:cBhvr>
                                        <p:cTn id="86" dur="1000" fill="hold"/>
                                        <p:tgtEl>
                                          <p:spTgt spid="17">
                                            <p:graphicEl>
                                              <a:dgm id="{2F525CE9-6F80-46B0-B77B-A03A27FE0D51}"/>
                                            </p:graphicEl>
                                          </p:spTgt>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7">
                                            <p:graphicEl>
                                              <a:dgm id="{F8A93ED0-74A1-4F63-AA82-28B72D487807}"/>
                                            </p:graphicEl>
                                          </p:spTgt>
                                        </p:tgtEl>
                                        <p:attrNameLst>
                                          <p:attrName>style.visibility</p:attrName>
                                        </p:attrNameLst>
                                      </p:cBhvr>
                                      <p:to>
                                        <p:strVal val="visible"/>
                                      </p:to>
                                    </p:set>
                                    <p:animEffect transition="in" filter="fade">
                                      <p:cBhvr>
                                        <p:cTn id="89" dur="1000"/>
                                        <p:tgtEl>
                                          <p:spTgt spid="17">
                                            <p:graphicEl>
                                              <a:dgm id="{F8A93ED0-74A1-4F63-AA82-28B72D487807}"/>
                                            </p:graphicEl>
                                          </p:spTgt>
                                        </p:tgtEl>
                                      </p:cBhvr>
                                    </p:animEffect>
                                    <p:anim calcmode="lin" valueType="num">
                                      <p:cBhvr>
                                        <p:cTn id="90" dur="1000" fill="hold"/>
                                        <p:tgtEl>
                                          <p:spTgt spid="17">
                                            <p:graphicEl>
                                              <a:dgm id="{F8A93ED0-74A1-4F63-AA82-28B72D487807}"/>
                                            </p:graphicEl>
                                          </p:spTgt>
                                        </p:tgtEl>
                                        <p:attrNameLst>
                                          <p:attrName>ppt_x</p:attrName>
                                        </p:attrNameLst>
                                      </p:cBhvr>
                                      <p:tavLst>
                                        <p:tav tm="0">
                                          <p:val>
                                            <p:strVal val="#ppt_x"/>
                                          </p:val>
                                        </p:tav>
                                        <p:tav tm="100000">
                                          <p:val>
                                            <p:strVal val="#ppt_x"/>
                                          </p:val>
                                        </p:tav>
                                      </p:tavLst>
                                    </p:anim>
                                    <p:anim calcmode="lin" valueType="num">
                                      <p:cBhvr>
                                        <p:cTn id="91" dur="1000" fill="hold"/>
                                        <p:tgtEl>
                                          <p:spTgt spid="17">
                                            <p:graphicEl>
                                              <a:dgm id="{F8A93ED0-74A1-4F63-AA82-28B72D487807}"/>
                                            </p:graphicEl>
                                          </p:spTgt>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7">
                                            <p:graphicEl>
                                              <a:dgm id="{6DC6C5EC-0DCA-42AB-8A9C-14EBA01A8113}"/>
                                            </p:graphicEl>
                                          </p:spTgt>
                                        </p:tgtEl>
                                        <p:attrNameLst>
                                          <p:attrName>style.visibility</p:attrName>
                                        </p:attrNameLst>
                                      </p:cBhvr>
                                      <p:to>
                                        <p:strVal val="visible"/>
                                      </p:to>
                                    </p:set>
                                    <p:animEffect transition="in" filter="fade">
                                      <p:cBhvr>
                                        <p:cTn id="94" dur="1000"/>
                                        <p:tgtEl>
                                          <p:spTgt spid="17">
                                            <p:graphicEl>
                                              <a:dgm id="{6DC6C5EC-0DCA-42AB-8A9C-14EBA01A8113}"/>
                                            </p:graphicEl>
                                          </p:spTgt>
                                        </p:tgtEl>
                                      </p:cBhvr>
                                    </p:animEffect>
                                    <p:anim calcmode="lin" valueType="num">
                                      <p:cBhvr>
                                        <p:cTn id="95" dur="1000" fill="hold"/>
                                        <p:tgtEl>
                                          <p:spTgt spid="17">
                                            <p:graphicEl>
                                              <a:dgm id="{6DC6C5EC-0DCA-42AB-8A9C-14EBA01A8113}"/>
                                            </p:graphicEl>
                                          </p:spTgt>
                                        </p:tgtEl>
                                        <p:attrNameLst>
                                          <p:attrName>ppt_x</p:attrName>
                                        </p:attrNameLst>
                                      </p:cBhvr>
                                      <p:tavLst>
                                        <p:tav tm="0">
                                          <p:val>
                                            <p:strVal val="#ppt_x"/>
                                          </p:val>
                                        </p:tav>
                                        <p:tav tm="100000">
                                          <p:val>
                                            <p:strVal val="#ppt_x"/>
                                          </p:val>
                                        </p:tav>
                                      </p:tavLst>
                                    </p:anim>
                                    <p:anim calcmode="lin" valueType="num">
                                      <p:cBhvr>
                                        <p:cTn id="96" dur="1000" fill="hold"/>
                                        <p:tgtEl>
                                          <p:spTgt spid="17">
                                            <p:graphicEl>
                                              <a:dgm id="{6DC6C5EC-0DCA-42AB-8A9C-14EBA01A8113}"/>
                                            </p:graphicEl>
                                          </p:spTgt>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7">
                                            <p:graphicEl>
                                              <a:dgm id="{178E2998-BE80-4EB9-86FD-91AA38C69FEC}"/>
                                            </p:graphicEl>
                                          </p:spTgt>
                                        </p:tgtEl>
                                        <p:attrNameLst>
                                          <p:attrName>style.visibility</p:attrName>
                                        </p:attrNameLst>
                                      </p:cBhvr>
                                      <p:to>
                                        <p:strVal val="visible"/>
                                      </p:to>
                                    </p:set>
                                    <p:animEffect transition="in" filter="fade">
                                      <p:cBhvr>
                                        <p:cTn id="99" dur="1000"/>
                                        <p:tgtEl>
                                          <p:spTgt spid="17">
                                            <p:graphicEl>
                                              <a:dgm id="{178E2998-BE80-4EB9-86FD-91AA38C69FEC}"/>
                                            </p:graphicEl>
                                          </p:spTgt>
                                        </p:tgtEl>
                                      </p:cBhvr>
                                    </p:animEffect>
                                    <p:anim calcmode="lin" valueType="num">
                                      <p:cBhvr>
                                        <p:cTn id="100" dur="1000" fill="hold"/>
                                        <p:tgtEl>
                                          <p:spTgt spid="17">
                                            <p:graphicEl>
                                              <a:dgm id="{178E2998-BE80-4EB9-86FD-91AA38C69FEC}"/>
                                            </p:graphicEl>
                                          </p:spTgt>
                                        </p:tgtEl>
                                        <p:attrNameLst>
                                          <p:attrName>ppt_x</p:attrName>
                                        </p:attrNameLst>
                                      </p:cBhvr>
                                      <p:tavLst>
                                        <p:tav tm="0">
                                          <p:val>
                                            <p:strVal val="#ppt_x"/>
                                          </p:val>
                                        </p:tav>
                                        <p:tav tm="100000">
                                          <p:val>
                                            <p:strVal val="#ppt_x"/>
                                          </p:val>
                                        </p:tav>
                                      </p:tavLst>
                                    </p:anim>
                                    <p:anim calcmode="lin" valueType="num">
                                      <p:cBhvr>
                                        <p:cTn id="101" dur="1000" fill="hold"/>
                                        <p:tgtEl>
                                          <p:spTgt spid="17">
                                            <p:graphicEl>
                                              <a:dgm id="{178E2998-BE80-4EB9-86FD-91AA38C69FEC}"/>
                                            </p:graphicEl>
                                          </p:spTgt>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17">
                                            <p:graphicEl>
                                              <a:dgm id="{2FCAB9EB-157D-4F39-84AF-32E4BBB414DB}"/>
                                            </p:graphicEl>
                                          </p:spTgt>
                                        </p:tgtEl>
                                        <p:attrNameLst>
                                          <p:attrName>style.visibility</p:attrName>
                                        </p:attrNameLst>
                                      </p:cBhvr>
                                      <p:to>
                                        <p:strVal val="visible"/>
                                      </p:to>
                                    </p:set>
                                    <p:animEffect transition="in" filter="fade">
                                      <p:cBhvr>
                                        <p:cTn id="104" dur="1000"/>
                                        <p:tgtEl>
                                          <p:spTgt spid="17">
                                            <p:graphicEl>
                                              <a:dgm id="{2FCAB9EB-157D-4F39-84AF-32E4BBB414DB}"/>
                                            </p:graphicEl>
                                          </p:spTgt>
                                        </p:tgtEl>
                                      </p:cBhvr>
                                    </p:animEffect>
                                    <p:anim calcmode="lin" valueType="num">
                                      <p:cBhvr>
                                        <p:cTn id="105" dur="1000" fill="hold"/>
                                        <p:tgtEl>
                                          <p:spTgt spid="17">
                                            <p:graphicEl>
                                              <a:dgm id="{2FCAB9EB-157D-4F39-84AF-32E4BBB414DB}"/>
                                            </p:graphicEl>
                                          </p:spTgt>
                                        </p:tgtEl>
                                        <p:attrNameLst>
                                          <p:attrName>ppt_x</p:attrName>
                                        </p:attrNameLst>
                                      </p:cBhvr>
                                      <p:tavLst>
                                        <p:tav tm="0">
                                          <p:val>
                                            <p:strVal val="#ppt_x"/>
                                          </p:val>
                                        </p:tav>
                                        <p:tav tm="100000">
                                          <p:val>
                                            <p:strVal val="#ppt_x"/>
                                          </p:val>
                                        </p:tav>
                                      </p:tavLst>
                                    </p:anim>
                                    <p:anim calcmode="lin" valueType="num">
                                      <p:cBhvr>
                                        <p:cTn id="106" dur="1000" fill="hold"/>
                                        <p:tgtEl>
                                          <p:spTgt spid="17">
                                            <p:graphicEl>
                                              <a:dgm id="{2FCAB9EB-157D-4F39-84AF-32E4BBB414DB}"/>
                                            </p:graphicEl>
                                          </p:spTgt>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17">
                                            <p:graphicEl>
                                              <a:dgm id="{5FD5F00F-1A00-480D-9D18-186BA7C521D5}"/>
                                            </p:graphicEl>
                                          </p:spTgt>
                                        </p:tgtEl>
                                        <p:attrNameLst>
                                          <p:attrName>style.visibility</p:attrName>
                                        </p:attrNameLst>
                                      </p:cBhvr>
                                      <p:to>
                                        <p:strVal val="visible"/>
                                      </p:to>
                                    </p:set>
                                    <p:animEffect transition="in" filter="fade">
                                      <p:cBhvr>
                                        <p:cTn id="109" dur="1000"/>
                                        <p:tgtEl>
                                          <p:spTgt spid="17">
                                            <p:graphicEl>
                                              <a:dgm id="{5FD5F00F-1A00-480D-9D18-186BA7C521D5}"/>
                                            </p:graphicEl>
                                          </p:spTgt>
                                        </p:tgtEl>
                                      </p:cBhvr>
                                    </p:animEffect>
                                    <p:anim calcmode="lin" valueType="num">
                                      <p:cBhvr>
                                        <p:cTn id="110" dur="1000" fill="hold"/>
                                        <p:tgtEl>
                                          <p:spTgt spid="17">
                                            <p:graphicEl>
                                              <a:dgm id="{5FD5F00F-1A00-480D-9D18-186BA7C521D5}"/>
                                            </p:graphicEl>
                                          </p:spTgt>
                                        </p:tgtEl>
                                        <p:attrNameLst>
                                          <p:attrName>ppt_x</p:attrName>
                                        </p:attrNameLst>
                                      </p:cBhvr>
                                      <p:tavLst>
                                        <p:tav tm="0">
                                          <p:val>
                                            <p:strVal val="#ppt_x"/>
                                          </p:val>
                                        </p:tav>
                                        <p:tav tm="100000">
                                          <p:val>
                                            <p:strVal val="#ppt_x"/>
                                          </p:val>
                                        </p:tav>
                                      </p:tavLst>
                                    </p:anim>
                                    <p:anim calcmode="lin" valueType="num">
                                      <p:cBhvr>
                                        <p:cTn id="111" dur="1000" fill="hold"/>
                                        <p:tgtEl>
                                          <p:spTgt spid="17">
                                            <p:graphicEl>
                                              <a:dgm id="{5FD5F00F-1A00-480D-9D18-186BA7C521D5}"/>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18">
                                            <p:graphicEl>
                                              <a:dgm id="{A9E1DDBE-244F-4003-A0F9-F9C68C6800FC}"/>
                                            </p:graphicEl>
                                          </p:spTgt>
                                        </p:tgtEl>
                                        <p:attrNameLst>
                                          <p:attrName>style.visibility</p:attrName>
                                        </p:attrNameLst>
                                      </p:cBhvr>
                                      <p:to>
                                        <p:strVal val="visible"/>
                                      </p:to>
                                    </p:set>
                                    <p:anim calcmode="lin" valueType="num">
                                      <p:cBhvr additive="base">
                                        <p:cTn id="116" dur="500" fill="hold"/>
                                        <p:tgtEl>
                                          <p:spTgt spid="18">
                                            <p:graphicEl>
                                              <a:dgm id="{A9E1DDBE-244F-4003-A0F9-F9C68C6800FC}"/>
                                            </p:graphicEl>
                                          </p:spTgt>
                                        </p:tgtEl>
                                        <p:attrNameLst>
                                          <p:attrName>ppt_x</p:attrName>
                                        </p:attrNameLst>
                                      </p:cBhvr>
                                      <p:tavLst>
                                        <p:tav tm="0">
                                          <p:val>
                                            <p:strVal val="0-#ppt_w/2"/>
                                          </p:val>
                                        </p:tav>
                                        <p:tav tm="100000">
                                          <p:val>
                                            <p:strVal val="#ppt_x"/>
                                          </p:val>
                                        </p:tav>
                                      </p:tavLst>
                                    </p:anim>
                                    <p:anim calcmode="lin" valueType="num">
                                      <p:cBhvr additive="base">
                                        <p:cTn id="117" dur="500" fill="hold"/>
                                        <p:tgtEl>
                                          <p:spTgt spid="18">
                                            <p:graphicEl>
                                              <a:dgm id="{A9E1DDBE-244F-4003-A0F9-F9C68C6800FC}"/>
                                            </p:graphicEl>
                                          </p:spTgt>
                                        </p:tgtEl>
                                        <p:attrNameLst>
                                          <p:attrName>ppt_y</p:attrName>
                                        </p:attrNameLst>
                                      </p:cBhvr>
                                      <p:tavLst>
                                        <p:tav tm="0">
                                          <p:val>
                                            <p:strVal val="#ppt_y"/>
                                          </p:val>
                                        </p:tav>
                                        <p:tav tm="100000">
                                          <p:val>
                                            <p:strVal val="#ppt_y"/>
                                          </p:val>
                                        </p:tav>
                                      </p:tavLst>
                                    </p:anim>
                                  </p:childTnLst>
                                </p:cTn>
                              </p:par>
                            </p:childTnLst>
                          </p:cTn>
                        </p:par>
                        <p:par>
                          <p:cTn id="118" fill="hold">
                            <p:stCondLst>
                              <p:cond delay="500"/>
                            </p:stCondLst>
                            <p:childTnLst>
                              <p:par>
                                <p:cTn id="119" presetID="2" presetClass="entr" presetSubtype="8" fill="hold" grpId="0" nodeType="afterEffect">
                                  <p:stCondLst>
                                    <p:cond delay="0"/>
                                  </p:stCondLst>
                                  <p:childTnLst>
                                    <p:set>
                                      <p:cBhvr>
                                        <p:cTn id="120" dur="1" fill="hold">
                                          <p:stCondLst>
                                            <p:cond delay="0"/>
                                          </p:stCondLst>
                                        </p:cTn>
                                        <p:tgtEl>
                                          <p:spTgt spid="18">
                                            <p:graphicEl>
                                              <a:dgm id="{6B2FA4A9-91B3-468E-B818-314DB96EE59C}"/>
                                            </p:graphicEl>
                                          </p:spTgt>
                                        </p:tgtEl>
                                        <p:attrNameLst>
                                          <p:attrName>style.visibility</p:attrName>
                                        </p:attrNameLst>
                                      </p:cBhvr>
                                      <p:to>
                                        <p:strVal val="visible"/>
                                      </p:to>
                                    </p:set>
                                    <p:anim calcmode="lin" valueType="num">
                                      <p:cBhvr additive="base">
                                        <p:cTn id="121" dur="500" fill="hold"/>
                                        <p:tgtEl>
                                          <p:spTgt spid="18">
                                            <p:graphicEl>
                                              <a:dgm id="{6B2FA4A9-91B3-468E-B818-314DB96EE59C}"/>
                                            </p:graphicEl>
                                          </p:spTgt>
                                        </p:tgtEl>
                                        <p:attrNameLst>
                                          <p:attrName>ppt_x</p:attrName>
                                        </p:attrNameLst>
                                      </p:cBhvr>
                                      <p:tavLst>
                                        <p:tav tm="0">
                                          <p:val>
                                            <p:strVal val="0-#ppt_w/2"/>
                                          </p:val>
                                        </p:tav>
                                        <p:tav tm="100000">
                                          <p:val>
                                            <p:strVal val="#ppt_x"/>
                                          </p:val>
                                        </p:tav>
                                      </p:tavLst>
                                    </p:anim>
                                    <p:anim calcmode="lin" valueType="num">
                                      <p:cBhvr additive="base">
                                        <p:cTn id="122" dur="500" fill="hold"/>
                                        <p:tgtEl>
                                          <p:spTgt spid="18">
                                            <p:graphicEl>
                                              <a:dgm id="{6B2FA4A9-91B3-468E-B818-314DB96EE59C}"/>
                                            </p:graphicEl>
                                          </p:spTgt>
                                        </p:tgtEl>
                                        <p:attrNameLst>
                                          <p:attrName>ppt_y</p:attrName>
                                        </p:attrNameLst>
                                      </p:cBhvr>
                                      <p:tavLst>
                                        <p:tav tm="0">
                                          <p:val>
                                            <p:strVal val="#ppt_y"/>
                                          </p:val>
                                        </p:tav>
                                        <p:tav tm="100000">
                                          <p:val>
                                            <p:strVal val="#ppt_y"/>
                                          </p:val>
                                        </p:tav>
                                      </p:tavLst>
                                    </p:anim>
                                  </p:childTnLst>
                                </p:cTn>
                              </p:par>
                            </p:childTnLst>
                          </p:cTn>
                        </p:par>
                        <p:par>
                          <p:cTn id="123" fill="hold">
                            <p:stCondLst>
                              <p:cond delay="1000"/>
                            </p:stCondLst>
                            <p:childTnLst>
                              <p:par>
                                <p:cTn id="124" presetID="2" presetClass="entr" presetSubtype="8" fill="hold" grpId="0" nodeType="afterEffect">
                                  <p:stCondLst>
                                    <p:cond delay="0"/>
                                  </p:stCondLst>
                                  <p:childTnLst>
                                    <p:set>
                                      <p:cBhvr>
                                        <p:cTn id="125" dur="1" fill="hold">
                                          <p:stCondLst>
                                            <p:cond delay="0"/>
                                          </p:stCondLst>
                                        </p:cTn>
                                        <p:tgtEl>
                                          <p:spTgt spid="18">
                                            <p:graphicEl>
                                              <a:dgm id="{C3D2F052-D562-4F5E-BC8A-6926A5D4731E}"/>
                                            </p:graphicEl>
                                          </p:spTgt>
                                        </p:tgtEl>
                                        <p:attrNameLst>
                                          <p:attrName>style.visibility</p:attrName>
                                        </p:attrNameLst>
                                      </p:cBhvr>
                                      <p:to>
                                        <p:strVal val="visible"/>
                                      </p:to>
                                    </p:set>
                                    <p:anim calcmode="lin" valueType="num">
                                      <p:cBhvr additive="base">
                                        <p:cTn id="126" dur="500" fill="hold"/>
                                        <p:tgtEl>
                                          <p:spTgt spid="18">
                                            <p:graphicEl>
                                              <a:dgm id="{C3D2F052-D562-4F5E-BC8A-6926A5D4731E}"/>
                                            </p:graphicEl>
                                          </p:spTgt>
                                        </p:tgtEl>
                                        <p:attrNameLst>
                                          <p:attrName>ppt_x</p:attrName>
                                        </p:attrNameLst>
                                      </p:cBhvr>
                                      <p:tavLst>
                                        <p:tav tm="0">
                                          <p:val>
                                            <p:strVal val="0-#ppt_w/2"/>
                                          </p:val>
                                        </p:tav>
                                        <p:tav tm="100000">
                                          <p:val>
                                            <p:strVal val="#ppt_x"/>
                                          </p:val>
                                        </p:tav>
                                      </p:tavLst>
                                    </p:anim>
                                    <p:anim calcmode="lin" valueType="num">
                                      <p:cBhvr additive="base">
                                        <p:cTn id="127" dur="500" fill="hold"/>
                                        <p:tgtEl>
                                          <p:spTgt spid="18">
                                            <p:graphicEl>
                                              <a:dgm id="{C3D2F052-D562-4F5E-BC8A-6926A5D4731E}"/>
                                            </p:graphicEl>
                                          </p:spTgt>
                                        </p:tgtEl>
                                        <p:attrNameLst>
                                          <p:attrName>ppt_y</p:attrName>
                                        </p:attrNameLst>
                                      </p:cBhvr>
                                      <p:tavLst>
                                        <p:tav tm="0">
                                          <p:val>
                                            <p:strVal val="#ppt_y"/>
                                          </p:val>
                                        </p:tav>
                                        <p:tav tm="100000">
                                          <p:val>
                                            <p:strVal val="#ppt_y"/>
                                          </p:val>
                                        </p:tav>
                                      </p:tavLst>
                                    </p:anim>
                                  </p:childTnLst>
                                </p:cTn>
                              </p:par>
                              <p:par>
                                <p:cTn id="128" presetID="9" presetClass="entr" presetSubtype="0" fill="hold" grpId="0" nodeType="with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dissolve">
                                      <p:cBhvr>
                                        <p:cTn id="130" dur="500"/>
                                        <p:tgtEl>
                                          <p:spTgt spid="19"/>
                                        </p:tgtEl>
                                      </p:cBhvr>
                                    </p:animEffect>
                                  </p:childTnLst>
                                </p:cTn>
                              </p:par>
                            </p:childTnLst>
                          </p:cTn>
                        </p:par>
                        <p:par>
                          <p:cTn id="131" fill="hold">
                            <p:stCondLst>
                              <p:cond delay="1500"/>
                            </p:stCondLst>
                            <p:childTnLst>
                              <p:par>
                                <p:cTn id="132" presetID="2" presetClass="entr" presetSubtype="8" fill="hold" grpId="0" nodeType="afterEffect">
                                  <p:stCondLst>
                                    <p:cond delay="0"/>
                                  </p:stCondLst>
                                  <p:childTnLst>
                                    <p:set>
                                      <p:cBhvr>
                                        <p:cTn id="133" dur="1" fill="hold">
                                          <p:stCondLst>
                                            <p:cond delay="0"/>
                                          </p:stCondLst>
                                        </p:cTn>
                                        <p:tgtEl>
                                          <p:spTgt spid="18">
                                            <p:graphicEl>
                                              <a:dgm id="{D7819805-16D8-4FC0-B229-B025504F038B}"/>
                                            </p:graphicEl>
                                          </p:spTgt>
                                        </p:tgtEl>
                                        <p:attrNameLst>
                                          <p:attrName>style.visibility</p:attrName>
                                        </p:attrNameLst>
                                      </p:cBhvr>
                                      <p:to>
                                        <p:strVal val="visible"/>
                                      </p:to>
                                    </p:set>
                                    <p:anim calcmode="lin" valueType="num">
                                      <p:cBhvr additive="base">
                                        <p:cTn id="134" dur="500" fill="hold"/>
                                        <p:tgtEl>
                                          <p:spTgt spid="18">
                                            <p:graphicEl>
                                              <a:dgm id="{D7819805-16D8-4FC0-B229-B025504F038B}"/>
                                            </p:graphicEl>
                                          </p:spTgt>
                                        </p:tgtEl>
                                        <p:attrNameLst>
                                          <p:attrName>ppt_x</p:attrName>
                                        </p:attrNameLst>
                                      </p:cBhvr>
                                      <p:tavLst>
                                        <p:tav tm="0">
                                          <p:val>
                                            <p:strVal val="0-#ppt_w/2"/>
                                          </p:val>
                                        </p:tav>
                                        <p:tav tm="100000">
                                          <p:val>
                                            <p:strVal val="#ppt_x"/>
                                          </p:val>
                                        </p:tav>
                                      </p:tavLst>
                                    </p:anim>
                                    <p:anim calcmode="lin" valueType="num">
                                      <p:cBhvr additive="base">
                                        <p:cTn id="135" dur="500" fill="hold"/>
                                        <p:tgtEl>
                                          <p:spTgt spid="18">
                                            <p:graphicEl>
                                              <a:dgm id="{D7819805-16D8-4FC0-B229-B025504F038B}"/>
                                            </p:graphicEl>
                                          </p:spTgt>
                                        </p:tgtEl>
                                        <p:attrNameLst>
                                          <p:attrName>ppt_y</p:attrName>
                                        </p:attrNameLst>
                                      </p:cBhvr>
                                      <p:tavLst>
                                        <p:tav tm="0">
                                          <p:val>
                                            <p:strVal val="#ppt_y"/>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21">
                                            <p:graphicEl>
                                              <a:dgm id="{B628DAB1-E8D0-4DD2-B402-E18337ED7E4A}"/>
                                            </p:graphicEl>
                                          </p:spTgt>
                                        </p:tgtEl>
                                        <p:attrNameLst>
                                          <p:attrName>style.visibility</p:attrName>
                                        </p:attrNameLst>
                                      </p:cBhvr>
                                      <p:to>
                                        <p:strVal val="visible"/>
                                      </p:to>
                                    </p:set>
                                    <p:animEffect transition="in" filter="fade">
                                      <p:cBhvr>
                                        <p:cTn id="140" dur="1000"/>
                                        <p:tgtEl>
                                          <p:spTgt spid="21">
                                            <p:graphicEl>
                                              <a:dgm id="{B628DAB1-E8D0-4DD2-B402-E18337ED7E4A}"/>
                                            </p:graphicEl>
                                          </p:spTgt>
                                        </p:tgtEl>
                                      </p:cBhvr>
                                    </p:animEffect>
                                    <p:anim calcmode="lin" valueType="num">
                                      <p:cBhvr>
                                        <p:cTn id="141" dur="1000" fill="hold"/>
                                        <p:tgtEl>
                                          <p:spTgt spid="21">
                                            <p:graphicEl>
                                              <a:dgm id="{B628DAB1-E8D0-4DD2-B402-E18337ED7E4A}"/>
                                            </p:graphicEl>
                                          </p:spTgt>
                                        </p:tgtEl>
                                        <p:attrNameLst>
                                          <p:attrName>ppt_x</p:attrName>
                                        </p:attrNameLst>
                                      </p:cBhvr>
                                      <p:tavLst>
                                        <p:tav tm="0">
                                          <p:val>
                                            <p:strVal val="#ppt_x"/>
                                          </p:val>
                                        </p:tav>
                                        <p:tav tm="100000">
                                          <p:val>
                                            <p:strVal val="#ppt_x"/>
                                          </p:val>
                                        </p:tav>
                                      </p:tavLst>
                                    </p:anim>
                                    <p:anim calcmode="lin" valueType="num">
                                      <p:cBhvr>
                                        <p:cTn id="142" dur="1000" fill="hold"/>
                                        <p:tgtEl>
                                          <p:spTgt spid="21">
                                            <p:graphicEl>
                                              <a:dgm id="{B628DAB1-E8D0-4DD2-B402-E18337ED7E4A}"/>
                                            </p:graphicEl>
                                          </p:spTgt>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21">
                                            <p:graphicEl>
                                              <a:dgm id="{EB4DBAA9-EDF0-4CDC-828F-92FF5E1D6269}"/>
                                            </p:graphicEl>
                                          </p:spTgt>
                                        </p:tgtEl>
                                        <p:attrNameLst>
                                          <p:attrName>style.visibility</p:attrName>
                                        </p:attrNameLst>
                                      </p:cBhvr>
                                      <p:to>
                                        <p:strVal val="visible"/>
                                      </p:to>
                                    </p:set>
                                    <p:animEffect transition="in" filter="fade">
                                      <p:cBhvr>
                                        <p:cTn id="145" dur="1000"/>
                                        <p:tgtEl>
                                          <p:spTgt spid="21">
                                            <p:graphicEl>
                                              <a:dgm id="{EB4DBAA9-EDF0-4CDC-828F-92FF5E1D6269}"/>
                                            </p:graphicEl>
                                          </p:spTgt>
                                        </p:tgtEl>
                                      </p:cBhvr>
                                    </p:animEffect>
                                    <p:anim calcmode="lin" valueType="num">
                                      <p:cBhvr>
                                        <p:cTn id="146" dur="1000" fill="hold"/>
                                        <p:tgtEl>
                                          <p:spTgt spid="21">
                                            <p:graphicEl>
                                              <a:dgm id="{EB4DBAA9-EDF0-4CDC-828F-92FF5E1D6269}"/>
                                            </p:graphicEl>
                                          </p:spTgt>
                                        </p:tgtEl>
                                        <p:attrNameLst>
                                          <p:attrName>ppt_x</p:attrName>
                                        </p:attrNameLst>
                                      </p:cBhvr>
                                      <p:tavLst>
                                        <p:tav tm="0">
                                          <p:val>
                                            <p:strVal val="#ppt_x"/>
                                          </p:val>
                                        </p:tav>
                                        <p:tav tm="100000">
                                          <p:val>
                                            <p:strVal val="#ppt_x"/>
                                          </p:val>
                                        </p:tav>
                                      </p:tavLst>
                                    </p:anim>
                                    <p:anim calcmode="lin" valueType="num">
                                      <p:cBhvr>
                                        <p:cTn id="147" dur="1000" fill="hold"/>
                                        <p:tgtEl>
                                          <p:spTgt spid="21">
                                            <p:graphicEl>
                                              <a:dgm id="{EB4DBAA9-EDF0-4CDC-828F-92FF5E1D6269}"/>
                                            </p:graphicEl>
                                          </p:spTgt>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21">
                                            <p:graphicEl>
                                              <a:dgm id="{44CD3FE7-ADCA-4874-8DB0-69B654C7C4FB}"/>
                                            </p:graphicEl>
                                          </p:spTgt>
                                        </p:tgtEl>
                                        <p:attrNameLst>
                                          <p:attrName>style.visibility</p:attrName>
                                        </p:attrNameLst>
                                      </p:cBhvr>
                                      <p:to>
                                        <p:strVal val="visible"/>
                                      </p:to>
                                    </p:set>
                                    <p:animEffect transition="in" filter="fade">
                                      <p:cBhvr>
                                        <p:cTn id="150" dur="1000"/>
                                        <p:tgtEl>
                                          <p:spTgt spid="21">
                                            <p:graphicEl>
                                              <a:dgm id="{44CD3FE7-ADCA-4874-8DB0-69B654C7C4FB}"/>
                                            </p:graphicEl>
                                          </p:spTgt>
                                        </p:tgtEl>
                                      </p:cBhvr>
                                    </p:animEffect>
                                    <p:anim calcmode="lin" valueType="num">
                                      <p:cBhvr>
                                        <p:cTn id="151" dur="1000" fill="hold"/>
                                        <p:tgtEl>
                                          <p:spTgt spid="21">
                                            <p:graphicEl>
                                              <a:dgm id="{44CD3FE7-ADCA-4874-8DB0-69B654C7C4FB}"/>
                                            </p:graphicEl>
                                          </p:spTgt>
                                        </p:tgtEl>
                                        <p:attrNameLst>
                                          <p:attrName>ppt_x</p:attrName>
                                        </p:attrNameLst>
                                      </p:cBhvr>
                                      <p:tavLst>
                                        <p:tav tm="0">
                                          <p:val>
                                            <p:strVal val="#ppt_x"/>
                                          </p:val>
                                        </p:tav>
                                        <p:tav tm="100000">
                                          <p:val>
                                            <p:strVal val="#ppt_x"/>
                                          </p:val>
                                        </p:tav>
                                      </p:tavLst>
                                    </p:anim>
                                    <p:anim calcmode="lin" valueType="num">
                                      <p:cBhvr>
                                        <p:cTn id="152" dur="1000" fill="hold"/>
                                        <p:tgtEl>
                                          <p:spTgt spid="21">
                                            <p:graphicEl>
                                              <a:dgm id="{44CD3FE7-ADCA-4874-8DB0-69B654C7C4FB}"/>
                                            </p:graphicEl>
                                          </p:spTgt>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21">
                                            <p:graphicEl>
                                              <a:dgm id="{959964D3-E441-4A66-9B9E-F9924413FDA8}"/>
                                            </p:graphicEl>
                                          </p:spTgt>
                                        </p:tgtEl>
                                        <p:attrNameLst>
                                          <p:attrName>style.visibility</p:attrName>
                                        </p:attrNameLst>
                                      </p:cBhvr>
                                      <p:to>
                                        <p:strVal val="visible"/>
                                      </p:to>
                                    </p:set>
                                    <p:animEffect transition="in" filter="fade">
                                      <p:cBhvr>
                                        <p:cTn id="155" dur="1000"/>
                                        <p:tgtEl>
                                          <p:spTgt spid="21">
                                            <p:graphicEl>
                                              <a:dgm id="{959964D3-E441-4A66-9B9E-F9924413FDA8}"/>
                                            </p:graphicEl>
                                          </p:spTgt>
                                        </p:tgtEl>
                                      </p:cBhvr>
                                    </p:animEffect>
                                    <p:anim calcmode="lin" valueType="num">
                                      <p:cBhvr>
                                        <p:cTn id="156" dur="1000" fill="hold"/>
                                        <p:tgtEl>
                                          <p:spTgt spid="21">
                                            <p:graphicEl>
                                              <a:dgm id="{959964D3-E441-4A66-9B9E-F9924413FDA8}"/>
                                            </p:graphicEl>
                                          </p:spTgt>
                                        </p:tgtEl>
                                        <p:attrNameLst>
                                          <p:attrName>ppt_x</p:attrName>
                                        </p:attrNameLst>
                                      </p:cBhvr>
                                      <p:tavLst>
                                        <p:tav tm="0">
                                          <p:val>
                                            <p:strVal val="#ppt_x"/>
                                          </p:val>
                                        </p:tav>
                                        <p:tav tm="100000">
                                          <p:val>
                                            <p:strVal val="#ppt_x"/>
                                          </p:val>
                                        </p:tav>
                                      </p:tavLst>
                                    </p:anim>
                                    <p:anim calcmode="lin" valueType="num">
                                      <p:cBhvr>
                                        <p:cTn id="157" dur="1000" fill="hold"/>
                                        <p:tgtEl>
                                          <p:spTgt spid="21">
                                            <p:graphicEl>
                                              <a:dgm id="{959964D3-E441-4A66-9B9E-F9924413FDA8}"/>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21">
                                            <p:graphicEl>
                                              <a:dgm id="{BE8232D0-7AF3-473F-AB2B-9D9AB4CF0912}"/>
                                            </p:graphicEl>
                                          </p:spTgt>
                                        </p:tgtEl>
                                        <p:attrNameLst>
                                          <p:attrName>style.visibility</p:attrName>
                                        </p:attrNameLst>
                                      </p:cBhvr>
                                      <p:to>
                                        <p:strVal val="visible"/>
                                      </p:to>
                                    </p:set>
                                    <p:animEffect transition="in" filter="fade">
                                      <p:cBhvr>
                                        <p:cTn id="160" dur="1000"/>
                                        <p:tgtEl>
                                          <p:spTgt spid="21">
                                            <p:graphicEl>
                                              <a:dgm id="{BE8232D0-7AF3-473F-AB2B-9D9AB4CF0912}"/>
                                            </p:graphicEl>
                                          </p:spTgt>
                                        </p:tgtEl>
                                      </p:cBhvr>
                                    </p:animEffect>
                                    <p:anim calcmode="lin" valueType="num">
                                      <p:cBhvr>
                                        <p:cTn id="161" dur="1000" fill="hold"/>
                                        <p:tgtEl>
                                          <p:spTgt spid="21">
                                            <p:graphicEl>
                                              <a:dgm id="{BE8232D0-7AF3-473F-AB2B-9D9AB4CF0912}"/>
                                            </p:graphicEl>
                                          </p:spTgt>
                                        </p:tgtEl>
                                        <p:attrNameLst>
                                          <p:attrName>ppt_x</p:attrName>
                                        </p:attrNameLst>
                                      </p:cBhvr>
                                      <p:tavLst>
                                        <p:tav tm="0">
                                          <p:val>
                                            <p:strVal val="#ppt_x"/>
                                          </p:val>
                                        </p:tav>
                                        <p:tav tm="100000">
                                          <p:val>
                                            <p:strVal val="#ppt_x"/>
                                          </p:val>
                                        </p:tav>
                                      </p:tavLst>
                                    </p:anim>
                                    <p:anim calcmode="lin" valueType="num">
                                      <p:cBhvr>
                                        <p:cTn id="162" dur="1000" fill="hold"/>
                                        <p:tgtEl>
                                          <p:spTgt spid="21">
                                            <p:graphicEl>
                                              <a:dgm id="{BE8232D0-7AF3-473F-AB2B-9D9AB4CF0912}"/>
                                            </p:graphicEl>
                                          </p:spTgt>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0"/>
                                  </p:stCondLst>
                                  <p:childTnLst>
                                    <p:set>
                                      <p:cBhvr>
                                        <p:cTn id="164" dur="1" fill="hold">
                                          <p:stCondLst>
                                            <p:cond delay="0"/>
                                          </p:stCondLst>
                                        </p:cTn>
                                        <p:tgtEl>
                                          <p:spTgt spid="21">
                                            <p:graphicEl>
                                              <a:dgm id="{63C3A6A6-8B61-4B90-AE20-9960C1D286C0}"/>
                                            </p:graphicEl>
                                          </p:spTgt>
                                        </p:tgtEl>
                                        <p:attrNameLst>
                                          <p:attrName>style.visibility</p:attrName>
                                        </p:attrNameLst>
                                      </p:cBhvr>
                                      <p:to>
                                        <p:strVal val="visible"/>
                                      </p:to>
                                    </p:set>
                                    <p:animEffect transition="in" filter="fade">
                                      <p:cBhvr>
                                        <p:cTn id="165" dur="1000"/>
                                        <p:tgtEl>
                                          <p:spTgt spid="21">
                                            <p:graphicEl>
                                              <a:dgm id="{63C3A6A6-8B61-4B90-AE20-9960C1D286C0}"/>
                                            </p:graphicEl>
                                          </p:spTgt>
                                        </p:tgtEl>
                                      </p:cBhvr>
                                    </p:animEffect>
                                    <p:anim calcmode="lin" valueType="num">
                                      <p:cBhvr>
                                        <p:cTn id="166" dur="1000" fill="hold"/>
                                        <p:tgtEl>
                                          <p:spTgt spid="21">
                                            <p:graphicEl>
                                              <a:dgm id="{63C3A6A6-8B61-4B90-AE20-9960C1D286C0}"/>
                                            </p:graphicEl>
                                          </p:spTgt>
                                        </p:tgtEl>
                                        <p:attrNameLst>
                                          <p:attrName>ppt_x</p:attrName>
                                        </p:attrNameLst>
                                      </p:cBhvr>
                                      <p:tavLst>
                                        <p:tav tm="0">
                                          <p:val>
                                            <p:strVal val="#ppt_x"/>
                                          </p:val>
                                        </p:tav>
                                        <p:tav tm="100000">
                                          <p:val>
                                            <p:strVal val="#ppt_x"/>
                                          </p:val>
                                        </p:tav>
                                      </p:tavLst>
                                    </p:anim>
                                    <p:anim calcmode="lin" valueType="num">
                                      <p:cBhvr>
                                        <p:cTn id="167" dur="1000" fill="hold"/>
                                        <p:tgtEl>
                                          <p:spTgt spid="21">
                                            <p:graphicEl>
                                              <a:dgm id="{63C3A6A6-8B61-4B90-AE20-9960C1D286C0}"/>
                                            </p:graphicEl>
                                          </p:spTgt>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0"/>
                                  </p:stCondLst>
                                  <p:childTnLst>
                                    <p:set>
                                      <p:cBhvr>
                                        <p:cTn id="169" dur="1" fill="hold">
                                          <p:stCondLst>
                                            <p:cond delay="0"/>
                                          </p:stCondLst>
                                        </p:cTn>
                                        <p:tgtEl>
                                          <p:spTgt spid="21">
                                            <p:graphicEl>
                                              <a:dgm id="{6C0EE9E5-79DE-4E3F-8EED-2B0D6D0F84C2}"/>
                                            </p:graphicEl>
                                          </p:spTgt>
                                        </p:tgtEl>
                                        <p:attrNameLst>
                                          <p:attrName>style.visibility</p:attrName>
                                        </p:attrNameLst>
                                      </p:cBhvr>
                                      <p:to>
                                        <p:strVal val="visible"/>
                                      </p:to>
                                    </p:set>
                                    <p:animEffect transition="in" filter="fade">
                                      <p:cBhvr>
                                        <p:cTn id="170" dur="1000"/>
                                        <p:tgtEl>
                                          <p:spTgt spid="21">
                                            <p:graphicEl>
                                              <a:dgm id="{6C0EE9E5-79DE-4E3F-8EED-2B0D6D0F84C2}"/>
                                            </p:graphicEl>
                                          </p:spTgt>
                                        </p:tgtEl>
                                      </p:cBhvr>
                                    </p:animEffect>
                                    <p:anim calcmode="lin" valueType="num">
                                      <p:cBhvr>
                                        <p:cTn id="171" dur="1000" fill="hold"/>
                                        <p:tgtEl>
                                          <p:spTgt spid="21">
                                            <p:graphicEl>
                                              <a:dgm id="{6C0EE9E5-79DE-4E3F-8EED-2B0D6D0F84C2}"/>
                                            </p:graphicEl>
                                          </p:spTgt>
                                        </p:tgtEl>
                                        <p:attrNameLst>
                                          <p:attrName>ppt_x</p:attrName>
                                        </p:attrNameLst>
                                      </p:cBhvr>
                                      <p:tavLst>
                                        <p:tav tm="0">
                                          <p:val>
                                            <p:strVal val="#ppt_x"/>
                                          </p:val>
                                        </p:tav>
                                        <p:tav tm="100000">
                                          <p:val>
                                            <p:strVal val="#ppt_x"/>
                                          </p:val>
                                        </p:tav>
                                      </p:tavLst>
                                    </p:anim>
                                    <p:anim calcmode="lin" valueType="num">
                                      <p:cBhvr>
                                        <p:cTn id="172" dur="1000" fill="hold"/>
                                        <p:tgtEl>
                                          <p:spTgt spid="21">
                                            <p:graphicEl>
                                              <a:dgm id="{6C0EE9E5-79DE-4E3F-8EED-2B0D6D0F84C2}"/>
                                            </p:graphicEl>
                                          </p:spTgt>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21">
                                            <p:graphicEl>
                                              <a:dgm id="{899B709E-F16C-47CD-9C2B-FACFFE8442FB}"/>
                                            </p:graphicEl>
                                          </p:spTgt>
                                        </p:tgtEl>
                                        <p:attrNameLst>
                                          <p:attrName>style.visibility</p:attrName>
                                        </p:attrNameLst>
                                      </p:cBhvr>
                                      <p:to>
                                        <p:strVal val="visible"/>
                                      </p:to>
                                    </p:set>
                                    <p:animEffect transition="in" filter="fade">
                                      <p:cBhvr>
                                        <p:cTn id="175" dur="1000"/>
                                        <p:tgtEl>
                                          <p:spTgt spid="21">
                                            <p:graphicEl>
                                              <a:dgm id="{899B709E-F16C-47CD-9C2B-FACFFE8442FB}"/>
                                            </p:graphicEl>
                                          </p:spTgt>
                                        </p:tgtEl>
                                      </p:cBhvr>
                                    </p:animEffect>
                                    <p:anim calcmode="lin" valueType="num">
                                      <p:cBhvr>
                                        <p:cTn id="176" dur="1000" fill="hold"/>
                                        <p:tgtEl>
                                          <p:spTgt spid="21">
                                            <p:graphicEl>
                                              <a:dgm id="{899B709E-F16C-47CD-9C2B-FACFFE8442FB}"/>
                                            </p:graphicEl>
                                          </p:spTgt>
                                        </p:tgtEl>
                                        <p:attrNameLst>
                                          <p:attrName>ppt_x</p:attrName>
                                        </p:attrNameLst>
                                      </p:cBhvr>
                                      <p:tavLst>
                                        <p:tav tm="0">
                                          <p:val>
                                            <p:strVal val="#ppt_x"/>
                                          </p:val>
                                        </p:tav>
                                        <p:tav tm="100000">
                                          <p:val>
                                            <p:strVal val="#ppt_x"/>
                                          </p:val>
                                        </p:tav>
                                      </p:tavLst>
                                    </p:anim>
                                    <p:anim calcmode="lin" valueType="num">
                                      <p:cBhvr>
                                        <p:cTn id="177" dur="1000" fill="hold"/>
                                        <p:tgtEl>
                                          <p:spTgt spid="21">
                                            <p:graphicEl>
                                              <a:dgm id="{899B709E-F16C-47CD-9C2B-FACFFE8442FB}"/>
                                            </p:graphicEl>
                                          </p:spTgt>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0"/>
                                  </p:stCondLst>
                                  <p:childTnLst>
                                    <p:set>
                                      <p:cBhvr>
                                        <p:cTn id="179" dur="1" fill="hold">
                                          <p:stCondLst>
                                            <p:cond delay="0"/>
                                          </p:stCondLst>
                                        </p:cTn>
                                        <p:tgtEl>
                                          <p:spTgt spid="21">
                                            <p:graphicEl>
                                              <a:dgm id="{C836E90C-72AB-4272-B4AA-19DC884C125F}"/>
                                            </p:graphicEl>
                                          </p:spTgt>
                                        </p:tgtEl>
                                        <p:attrNameLst>
                                          <p:attrName>style.visibility</p:attrName>
                                        </p:attrNameLst>
                                      </p:cBhvr>
                                      <p:to>
                                        <p:strVal val="visible"/>
                                      </p:to>
                                    </p:set>
                                    <p:animEffect transition="in" filter="fade">
                                      <p:cBhvr>
                                        <p:cTn id="180" dur="1000"/>
                                        <p:tgtEl>
                                          <p:spTgt spid="21">
                                            <p:graphicEl>
                                              <a:dgm id="{C836E90C-72AB-4272-B4AA-19DC884C125F}"/>
                                            </p:graphicEl>
                                          </p:spTgt>
                                        </p:tgtEl>
                                      </p:cBhvr>
                                    </p:animEffect>
                                    <p:anim calcmode="lin" valueType="num">
                                      <p:cBhvr>
                                        <p:cTn id="181" dur="1000" fill="hold"/>
                                        <p:tgtEl>
                                          <p:spTgt spid="21">
                                            <p:graphicEl>
                                              <a:dgm id="{C836E90C-72AB-4272-B4AA-19DC884C125F}"/>
                                            </p:graphicEl>
                                          </p:spTgt>
                                        </p:tgtEl>
                                        <p:attrNameLst>
                                          <p:attrName>ppt_x</p:attrName>
                                        </p:attrNameLst>
                                      </p:cBhvr>
                                      <p:tavLst>
                                        <p:tav tm="0">
                                          <p:val>
                                            <p:strVal val="#ppt_x"/>
                                          </p:val>
                                        </p:tav>
                                        <p:tav tm="100000">
                                          <p:val>
                                            <p:strVal val="#ppt_x"/>
                                          </p:val>
                                        </p:tav>
                                      </p:tavLst>
                                    </p:anim>
                                    <p:anim calcmode="lin" valueType="num">
                                      <p:cBhvr>
                                        <p:cTn id="182" dur="1000" fill="hold"/>
                                        <p:tgtEl>
                                          <p:spTgt spid="21">
                                            <p:graphicEl>
                                              <a:dgm id="{C836E90C-72AB-4272-B4AA-19DC884C125F}"/>
                                            </p:graphicEl>
                                          </p:spTgt>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21">
                                            <p:graphicEl>
                                              <a:dgm id="{23AECD02-6290-461F-BFAD-BCC4719A2F20}"/>
                                            </p:graphicEl>
                                          </p:spTgt>
                                        </p:tgtEl>
                                        <p:attrNameLst>
                                          <p:attrName>style.visibility</p:attrName>
                                        </p:attrNameLst>
                                      </p:cBhvr>
                                      <p:to>
                                        <p:strVal val="visible"/>
                                      </p:to>
                                    </p:set>
                                    <p:animEffect transition="in" filter="fade">
                                      <p:cBhvr>
                                        <p:cTn id="185" dur="1000"/>
                                        <p:tgtEl>
                                          <p:spTgt spid="21">
                                            <p:graphicEl>
                                              <a:dgm id="{23AECD02-6290-461F-BFAD-BCC4719A2F20}"/>
                                            </p:graphicEl>
                                          </p:spTgt>
                                        </p:tgtEl>
                                      </p:cBhvr>
                                    </p:animEffect>
                                    <p:anim calcmode="lin" valueType="num">
                                      <p:cBhvr>
                                        <p:cTn id="186" dur="1000" fill="hold"/>
                                        <p:tgtEl>
                                          <p:spTgt spid="21">
                                            <p:graphicEl>
                                              <a:dgm id="{23AECD02-6290-461F-BFAD-BCC4719A2F20}"/>
                                            </p:graphicEl>
                                          </p:spTgt>
                                        </p:tgtEl>
                                        <p:attrNameLst>
                                          <p:attrName>ppt_x</p:attrName>
                                        </p:attrNameLst>
                                      </p:cBhvr>
                                      <p:tavLst>
                                        <p:tav tm="0">
                                          <p:val>
                                            <p:strVal val="#ppt_x"/>
                                          </p:val>
                                        </p:tav>
                                        <p:tav tm="100000">
                                          <p:val>
                                            <p:strVal val="#ppt_x"/>
                                          </p:val>
                                        </p:tav>
                                      </p:tavLst>
                                    </p:anim>
                                    <p:anim calcmode="lin" valueType="num">
                                      <p:cBhvr>
                                        <p:cTn id="187" dur="1000" fill="hold"/>
                                        <p:tgtEl>
                                          <p:spTgt spid="21">
                                            <p:graphicEl>
                                              <a:dgm id="{23AECD02-6290-461F-BFAD-BCC4719A2F20}"/>
                                            </p:graphicEl>
                                          </p:spTgt>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21">
                                            <p:graphicEl>
                                              <a:dgm id="{F70D758B-CAC7-48FD-BE29-C1AB80DBAF5E}"/>
                                            </p:graphicEl>
                                          </p:spTgt>
                                        </p:tgtEl>
                                        <p:attrNameLst>
                                          <p:attrName>style.visibility</p:attrName>
                                        </p:attrNameLst>
                                      </p:cBhvr>
                                      <p:to>
                                        <p:strVal val="visible"/>
                                      </p:to>
                                    </p:set>
                                    <p:animEffect transition="in" filter="fade">
                                      <p:cBhvr>
                                        <p:cTn id="190" dur="1000"/>
                                        <p:tgtEl>
                                          <p:spTgt spid="21">
                                            <p:graphicEl>
                                              <a:dgm id="{F70D758B-CAC7-48FD-BE29-C1AB80DBAF5E}"/>
                                            </p:graphicEl>
                                          </p:spTgt>
                                        </p:tgtEl>
                                      </p:cBhvr>
                                    </p:animEffect>
                                    <p:anim calcmode="lin" valueType="num">
                                      <p:cBhvr>
                                        <p:cTn id="191" dur="1000" fill="hold"/>
                                        <p:tgtEl>
                                          <p:spTgt spid="21">
                                            <p:graphicEl>
                                              <a:dgm id="{F70D758B-CAC7-48FD-BE29-C1AB80DBAF5E}"/>
                                            </p:graphicEl>
                                          </p:spTgt>
                                        </p:tgtEl>
                                        <p:attrNameLst>
                                          <p:attrName>ppt_x</p:attrName>
                                        </p:attrNameLst>
                                      </p:cBhvr>
                                      <p:tavLst>
                                        <p:tav tm="0">
                                          <p:val>
                                            <p:strVal val="#ppt_x"/>
                                          </p:val>
                                        </p:tav>
                                        <p:tav tm="100000">
                                          <p:val>
                                            <p:strVal val="#ppt_x"/>
                                          </p:val>
                                        </p:tav>
                                      </p:tavLst>
                                    </p:anim>
                                    <p:anim calcmode="lin" valueType="num">
                                      <p:cBhvr>
                                        <p:cTn id="192" dur="1000" fill="hold"/>
                                        <p:tgtEl>
                                          <p:spTgt spid="21">
                                            <p:graphicEl>
                                              <a:dgm id="{F70D758B-CAC7-48FD-BE29-C1AB80DBAF5E}"/>
                                            </p:graphicEl>
                                          </p:spTgt>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0"/>
                                  </p:stCondLst>
                                  <p:childTnLst>
                                    <p:set>
                                      <p:cBhvr>
                                        <p:cTn id="194" dur="1" fill="hold">
                                          <p:stCondLst>
                                            <p:cond delay="0"/>
                                          </p:stCondLst>
                                        </p:cTn>
                                        <p:tgtEl>
                                          <p:spTgt spid="21">
                                            <p:graphicEl>
                                              <a:dgm id="{2906491A-1A89-412F-99F8-172CA22074D4}"/>
                                            </p:graphicEl>
                                          </p:spTgt>
                                        </p:tgtEl>
                                        <p:attrNameLst>
                                          <p:attrName>style.visibility</p:attrName>
                                        </p:attrNameLst>
                                      </p:cBhvr>
                                      <p:to>
                                        <p:strVal val="visible"/>
                                      </p:to>
                                    </p:set>
                                    <p:animEffect transition="in" filter="fade">
                                      <p:cBhvr>
                                        <p:cTn id="195" dur="1000"/>
                                        <p:tgtEl>
                                          <p:spTgt spid="21">
                                            <p:graphicEl>
                                              <a:dgm id="{2906491A-1A89-412F-99F8-172CA22074D4}"/>
                                            </p:graphicEl>
                                          </p:spTgt>
                                        </p:tgtEl>
                                      </p:cBhvr>
                                    </p:animEffect>
                                    <p:anim calcmode="lin" valueType="num">
                                      <p:cBhvr>
                                        <p:cTn id="196" dur="1000" fill="hold"/>
                                        <p:tgtEl>
                                          <p:spTgt spid="21">
                                            <p:graphicEl>
                                              <a:dgm id="{2906491A-1A89-412F-99F8-172CA22074D4}"/>
                                            </p:graphicEl>
                                          </p:spTgt>
                                        </p:tgtEl>
                                        <p:attrNameLst>
                                          <p:attrName>ppt_x</p:attrName>
                                        </p:attrNameLst>
                                      </p:cBhvr>
                                      <p:tavLst>
                                        <p:tav tm="0">
                                          <p:val>
                                            <p:strVal val="#ppt_x"/>
                                          </p:val>
                                        </p:tav>
                                        <p:tav tm="100000">
                                          <p:val>
                                            <p:strVal val="#ppt_x"/>
                                          </p:val>
                                        </p:tav>
                                      </p:tavLst>
                                    </p:anim>
                                    <p:anim calcmode="lin" valueType="num">
                                      <p:cBhvr>
                                        <p:cTn id="197" dur="1000" fill="hold"/>
                                        <p:tgtEl>
                                          <p:spTgt spid="21">
                                            <p:graphicEl>
                                              <a:dgm id="{2906491A-1A89-412F-99F8-172CA22074D4}"/>
                                            </p:graphicEl>
                                          </p:spTgt>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21">
                                            <p:graphicEl>
                                              <a:dgm id="{43438574-B57B-4E30-B219-C9E3DBB14CC3}"/>
                                            </p:graphicEl>
                                          </p:spTgt>
                                        </p:tgtEl>
                                        <p:attrNameLst>
                                          <p:attrName>style.visibility</p:attrName>
                                        </p:attrNameLst>
                                      </p:cBhvr>
                                      <p:to>
                                        <p:strVal val="visible"/>
                                      </p:to>
                                    </p:set>
                                    <p:animEffect transition="in" filter="fade">
                                      <p:cBhvr>
                                        <p:cTn id="200" dur="1000"/>
                                        <p:tgtEl>
                                          <p:spTgt spid="21">
                                            <p:graphicEl>
                                              <a:dgm id="{43438574-B57B-4E30-B219-C9E3DBB14CC3}"/>
                                            </p:graphicEl>
                                          </p:spTgt>
                                        </p:tgtEl>
                                      </p:cBhvr>
                                    </p:animEffect>
                                    <p:anim calcmode="lin" valueType="num">
                                      <p:cBhvr>
                                        <p:cTn id="201" dur="1000" fill="hold"/>
                                        <p:tgtEl>
                                          <p:spTgt spid="21">
                                            <p:graphicEl>
                                              <a:dgm id="{43438574-B57B-4E30-B219-C9E3DBB14CC3}"/>
                                            </p:graphicEl>
                                          </p:spTgt>
                                        </p:tgtEl>
                                        <p:attrNameLst>
                                          <p:attrName>ppt_x</p:attrName>
                                        </p:attrNameLst>
                                      </p:cBhvr>
                                      <p:tavLst>
                                        <p:tav tm="0">
                                          <p:val>
                                            <p:strVal val="#ppt_x"/>
                                          </p:val>
                                        </p:tav>
                                        <p:tav tm="100000">
                                          <p:val>
                                            <p:strVal val="#ppt_x"/>
                                          </p:val>
                                        </p:tav>
                                      </p:tavLst>
                                    </p:anim>
                                    <p:anim calcmode="lin" valueType="num">
                                      <p:cBhvr>
                                        <p:cTn id="202" dur="1000" fill="hold"/>
                                        <p:tgtEl>
                                          <p:spTgt spid="21">
                                            <p:graphicEl>
                                              <a:dgm id="{43438574-B57B-4E30-B219-C9E3DBB14CC3}"/>
                                            </p:graphicEl>
                                          </p:spTgt>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0"/>
                                  </p:stCondLst>
                                  <p:childTnLst>
                                    <p:set>
                                      <p:cBhvr>
                                        <p:cTn id="204" dur="1" fill="hold">
                                          <p:stCondLst>
                                            <p:cond delay="0"/>
                                          </p:stCondLst>
                                        </p:cTn>
                                        <p:tgtEl>
                                          <p:spTgt spid="21">
                                            <p:graphicEl>
                                              <a:dgm id="{783CB819-4140-4ADE-A35D-706DF8828BE1}"/>
                                            </p:graphicEl>
                                          </p:spTgt>
                                        </p:tgtEl>
                                        <p:attrNameLst>
                                          <p:attrName>style.visibility</p:attrName>
                                        </p:attrNameLst>
                                      </p:cBhvr>
                                      <p:to>
                                        <p:strVal val="visible"/>
                                      </p:to>
                                    </p:set>
                                    <p:animEffect transition="in" filter="fade">
                                      <p:cBhvr>
                                        <p:cTn id="205" dur="1000"/>
                                        <p:tgtEl>
                                          <p:spTgt spid="21">
                                            <p:graphicEl>
                                              <a:dgm id="{783CB819-4140-4ADE-A35D-706DF8828BE1}"/>
                                            </p:graphicEl>
                                          </p:spTgt>
                                        </p:tgtEl>
                                      </p:cBhvr>
                                    </p:animEffect>
                                    <p:anim calcmode="lin" valueType="num">
                                      <p:cBhvr>
                                        <p:cTn id="206" dur="1000" fill="hold"/>
                                        <p:tgtEl>
                                          <p:spTgt spid="21">
                                            <p:graphicEl>
                                              <a:dgm id="{783CB819-4140-4ADE-A35D-706DF8828BE1}"/>
                                            </p:graphicEl>
                                          </p:spTgt>
                                        </p:tgtEl>
                                        <p:attrNameLst>
                                          <p:attrName>ppt_x</p:attrName>
                                        </p:attrNameLst>
                                      </p:cBhvr>
                                      <p:tavLst>
                                        <p:tav tm="0">
                                          <p:val>
                                            <p:strVal val="#ppt_x"/>
                                          </p:val>
                                        </p:tav>
                                        <p:tav tm="100000">
                                          <p:val>
                                            <p:strVal val="#ppt_x"/>
                                          </p:val>
                                        </p:tav>
                                      </p:tavLst>
                                    </p:anim>
                                    <p:anim calcmode="lin" valueType="num">
                                      <p:cBhvr>
                                        <p:cTn id="207" dur="1000" fill="hold"/>
                                        <p:tgtEl>
                                          <p:spTgt spid="21">
                                            <p:graphicEl>
                                              <a:dgm id="{783CB819-4140-4ADE-A35D-706DF8828BE1}"/>
                                            </p:graphicEl>
                                          </p:spTgt>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21">
                                            <p:graphicEl>
                                              <a:dgm id="{023CD481-4D9C-41D7-89D4-EAABD9E6167A}"/>
                                            </p:graphicEl>
                                          </p:spTgt>
                                        </p:tgtEl>
                                        <p:attrNameLst>
                                          <p:attrName>style.visibility</p:attrName>
                                        </p:attrNameLst>
                                      </p:cBhvr>
                                      <p:to>
                                        <p:strVal val="visible"/>
                                      </p:to>
                                    </p:set>
                                    <p:animEffect transition="in" filter="fade">
                                      <p:cBhvr>
                                        <p:cTn id="210" dur="1000"/>
                                        <p:tgtEl>
                                          <p:spTgt spid="21">
                                            <p:graphicEl>
                                              <a:dgm id="{023CD481-4D9C-41D7-89D4-EAABD9E6167A}"/>
                                            </p:graphicEl>
                                          </p:spTgt>
                                        </p:tgtEl>
                                      </p:cBhvr>
                                    </p:animEffect>
                                    <p:anim calcmode="lin" valueType="num">
                                      <p:cBhvr>
                                        <p:cTn id="211" dur="1000" fill="hold"/>
                                        <p:tgtEl>
                                          <p:spTgt spid="21">
                                            <p:graphicEl>
                                              <a:dgm id="{023CD481-4D9C-41D7-89D4-EAABD9E6167A}"/>
                                            </p:graphicEl>
                                          </p:spTgt>
                                        </p:tgtEl>
                                        <p:attrNameLst>
                                          <p:attrName>ppt_x</p:attrName>
                                        </p:attrNameLst>
                                      </p:cBhvr>
                                      <p:tavLst>
                                        <p:tav tm="0">
                                          <p:val>
                                            <p:strVal val="#ppt_x"/>
                                          </p:val>
                                        </p:tav>
                                        <p:tav tm="100000">
                                          <p:val>
                                            <p:strVal val="#ppt_x"/>
                                          </p:val>
                                        </p:tav>
                                      </p:tavLst>
                                    </p:anim>
                                    <p:anim calcmode="lin" valueType="num">
                                      <p:cBhvr>
                                        <p:cTn id="212" dur="1000" fill="hold"/>
                                        <p:tgtEl>
                                          <p:spTgt spid="21">
                                            <p:graphicEl>
                                              <a:dgm id="{023CD481-4D9C-41D7-89D4-EAABD9E6167A}"/>
                                            </p:graphicEl>
                                          </p:spTgt>
                                        </p:tgtEl>
                                        <p:attrNameLst>
                                          <p:attrName>ppt_y</p:attrName>
                                        </p:attrNameLst>
                                      </p:cBhvr>
                                      <p:tavLst>
                                        <p:tav tm="0">
                                          <p:val>
                                            <p:strVal val="#ppt_y+.1"/>
                                          </p:val>
                                        </p:tav>
                                        <p:tav tm="100000">
                                          <p:val>
                                            <p:strVal val="#ppt_y"/>
                                          </p:val>
                                        </p:tav>
                                      </p:tavLst>
                                    </p:anim>
                                  </p:childTnLst>
                                </p:cTn>
                              </p:par>
                              <p:par>
                                <p:cTn id="213" presetID="42" presetClass="entr" presetSubtype="0" fill="hold" grpId="0" nodeType="withEffect">
                                  <p:stCondLst>
                                    <p:cond delay="0"/>
                                  </p:stCondLst>
                                  <p:childTnLst>
                                    <p:set>
                                      <p:cBhvr>
                                        <p:cTn id="214" dur="1" fill="hold">
                                          <p:stCondLst>
                                            <p:cond delay="0"/>
                                          </p:stCondLst>
                                        </p:cTn>
                                        <p:tgtEl>
                                          <p:spTgt spid="21">
                                            <p:graphicEl>
                                              <a:dgm id="{1BCDDC43-B9BB-4F33-9757-FF0A01EEC739}"/>
                                            </p:graphicEl>
                                          </p:spTgt>
                                        </p:tgtEl>
                                        <p:attrNameLst>
                                          <p:attrName>style.visibility</p:attrName>
                                        </p:attrNameLst>
                                      </p:cBhvr>
                                      <p:to>
                                        <p:strVal val="visible"/>
                                      </p:to>
                                    </p:set>
                                    <p:animEffect transition="in" filter="fade">
                                      <p:cBhvr>
                                        <p:cTn id="215" dur="1000"/>
                                        <p:tgtEl>
                                          <p:spTgt spid="21">
                                            <p:graphicEl>
                                              <a:dgm id="{1BCDDC43-B9BB-4F33-9757-FF0A01EEC739}"/>
                                            </p:graphicEl>
                                          </p:spTgt>
                                        </p:tgtEl>
                                      </p:cBhvr>
                                    </p:animEffect>
                                    <p:anim calcmode="lin" valueType="num">
                                      <p:cBhvr>
                                        <p:cTn id="216" dur="1000" fill="hold"/>
                                        <p:tgtEl>
                                          <p:spTgt spid="21">
                                            <p:graphicEl>
                                              <a:dgm id="{1BCDDC43-B9BB-4F33-9757-FF0A01EEC739}"/>
                                            </p:graphicEl>
                                          </p:spTgt>
                                        </p:tgtEl>
                                        <p:attrNameLst>
                                          <p:attrName>ppt_x</p:attrName>
                                        </p:attrNameLst>
                                      </p:cBhvr>
                                      <p:tavLst>
                                        <p:tav tm="0">
                                          <p:val>
                                            <p:strVal val="#ppt_x"/>
                                          </p:val>
                                        </p:tav>
                                        <p:tav tm="100000">
                                          <p:val>
                                            <p:strVal val="#ppt_x"/>
                                          </p:val>
                                        </p:tav>
                                      </p:tavLst>
                                    </p:anim>
                                    <p:anim calcmode="lin" valueType="num">
                                      <p:cBhvr>
                                        <p:cTn id="217" dur="1000" fill="hold"/>
                                        <p:tgtEl>
                                          <p:spTgt spid="21">
                                            <p:graphicEl>
                                              <a:dgm id="{1BCDDC43-B9BB-4F33-9757-FF0A01EEC739}"/>
                                            </p:graphicEl>
                                          </p:spTgt>
                                        </p:tgtEl>
                                        <p:attrNameLst>
                                          <p:attrName>ppt_y</p:attrName>
                                        </p:attrNameLst>
                                      </p:cBhvr>
                                      <p:tavLst>
                                        <p:tav tm="0">
                                          <p:val>
                                            <p:strVal val="#ppt_y+.1"/>
                                          </p:val>
                                        </p:tav>
                                        <p:tav tm="100000">
                                          <p:val>
                                            <p:strVal val="#ppt_y"/>
                                          </p:val>
                                        </p:tav>
                                      </p:tavLst>
                                    </p:anim>
                                  </p:childTnLst>
                                </p:cTn>
                              </p:par>
                              <p:par>
                                <p:cTn id="218" presetID="42" presetClass="entr" presetSubtype="0" fill="hold" grpId="0" nodeType="withEffect">
                                  <p:stCondLst>
                                    <p:cond delay="0"/>
                                  </p:stCondLst>
                                  <p:childTnLst>
                                    <p:set>
                                      <p:cBhvr>
                                        <p:cTn id="219" dur="1" fill="hold">
                                          <p:stCondLst>
                                            <p:cond delay="0"/>
                                          </p:stCondLst>
                                        </p:cTn>
                                        <p:tgtEl>
                                          <p:spTgt spid="21">
                                            <p:graphicEl>
                                              <a:dgm id="{F1DB478B-E346-4020-9FFE-186F970F9D6E}"/>
                                            </p:graphicEl>
                                          </p:spTgt>
                                        </p:tgtEl>
                                        <p:attrNameLst>
                                          <p:attrName>style.visibility</p:attrName>
                                        </p:attrNameLst>
                                      </p:cBhvr>
                                      <p:to>
                                        <p:strVal val="visible"/>
                                      </p:to>
                                    </p:set>
                                    <p:animEffect transition="in" filter="fade">
                                      <p:cBhvr>
                                        <p:cTn id="220" dur="1000"/>
                                        <p:tgtEl>
                                          <p:spTgt spid="21">
                                            <p:graphicEl>
                                              <a:dgm id="{F1DB478B-E346-4020-9FFE-186F970F9D6E}"/>
                                            </p:graphicEl>
                                          </p:spTgt>
                                        </p:tgtEl>
                                      </p:cBhvr>
                                    </p:animEffect>
                                    <p:anim calcmode="lin" valueType="num">
                                      <p:cBhvr>
                                        <p:cTn id="221" dur="1000" fill="hold"/>
                                        <p:tgtEl>
                                          <p:spTgt spid="21">
                                            <p:graphicEl>
                                              <a:dgm id="{F1DB478B-E346-4020-9FFE-186F970F9D6E}"/>
                                            </p:graphicEl>
                                          </p:spTgt>
                                        </p:tgtEl>
                                        <p:attrNameLst>
                                          <p:attrName>ppt_x</p:attrName>
                                        </p:attrNameLst>
                                      </p:cBhvr>
                                      <p:tavLst>
                                        <p:tav tm="0">
                                          <p:val>
                                            <p:strVal val="#ppt_x"/>
                                          </p:val>
                                        </p:tav>
                                        <p:tav tm="100000">
                                          <p:val>
                                            <p:strVal val="#ppt_x"/>
                                          </p:val>
                                        </p:tav>
                                      </p:tavLst>
                                    </p:anim>
                                    <p:anim calcmode="lin" valueType="num">
                                      <p:cBhvr>
                                        <p:cTn id="222" dur="1000" fill="hold"/>
                                        <p:tgtEl>
                                          <p:spTgt spid="21">
                                            <p:graphicEl>
                                              <a:dgm id="{F1DB478B-E346-4020-9FFE-186F970F9D6E}"/>
                                            </p:graphicEl>
                                          </p:spTgt>
                                        </p:tgtEl>
                                        <p:attrNameLst>
                                          <p:attrName>ppt_y</p:attrName>
                                        </p:attrNameLst>
                                      </p:cBhvr>
                                      <p:tavLst>
                                        <p:tav tm="0">
                                          <p:val>
                                            <p:strVal val="#ppt_y+.1"/>
                                          </p:val>
                                        </p:tav>
                                        <p:tav tm="100000">
                                          <p:val>
                                            <p:strVal val="#ppt_y"/>
                                          </p:val>
                                        </p:tav>
                                      </p:tavLst>
                                    </p:anim>
                                  </p:childTnLst>
                                </p:cTn>
                              </p:par>
                              <p:par>
                                <p:cTn id="223" presetID="42" presetClass="entr" presetSubtype="0" fill="hold" grpId="0" nodeType="withEffect">
                                  <p:stCondLst>
                                    <p:cond delay="0"/>
                                  </p:stCondLst>
                                  <p:childTnLst>
                                    <p:set>
                                      <p:cBhvr>
                                        <p:cTn id="224" dur="1" fill="hold">
                                          <p:stCondLst>
                                            <p:cond delay="0"/>
                                          </p:stCondLst>
                                        </p:cTn>
                                        <p:tgtEl>
                                          <p:spTgt spid="21">
                                            <p:graphicEl>
                                              <a:dgm id="{D97C2F45-7986-4E6A-944E-241E75496FDE}"/>
                                            </p:graphicEl>
                                          </p:spTgt>
                                        </p:tgtEl>
                                        <p:attrNameLst>
                                          <p:attrName>style.visibility</p:attrName>
                                        </p:attrNameLst>
                                      </p:cBhvr>
                                      <p:to>
                                        <p:strVal val="visible"/>
                                      </p:to>
                                    </p:set>
                                    <p:animEffect transition="in" filter="fade">
                                      <p:cBhvr>
                                        <p:cTn id="225" dur="1000"/>
                                        <p:tgtEl>
                                          <p:spTgt spid="21">
                                            <p:graphicEl>
                                              <a:dgm id="{D97C2F45-7986-4E6A-944E-241E75496FDE}"/>
                                            </p:graphicEl>
                                          </p:spTgt>
                                        </p:tgtEl>
                                      </p:cBhvr>
                                    </p:animEffect>
                                    <p:anim calcmode="lin" valueType="num">
                                      <p:cBhvr>
                                        <p:cTn id="226" dur="1000" fill="hold"/>
                                        <p:tgtEl>
                                          <p:spTgt spid="21">
                                            <p:graphicEl>
                                              <a:dgm id="{D97C2F45-7986-4E6A-944E-241E75496FDE}"/>
                                            </p:graphicEl>
                                          </p:spTgt>
                                        </p:tgtEl>
                                        <p:attrNameLst>
                                          <p:attrName>ppt_x</p:attrName>
                                        </p:attrNameLst>
                                      </p:cBhvr>
                                      <p:tavLst>
                                        <p:tav tm="0">
                                          <p:val>
                                            <p:strVal val="#ppt_x"/>
                                          </p:val>
                                        </p:tav>
                                        <p:tav tm="100000">
                                          <p:val>
                                            <p:strVal val="#ppt_x"/>
                                          </p:val>
                                        </p:tav>
                                      </p:tavLst>
                                    </p:anim>
                                    <p:anim calcmode="lin" valueType="num">
                                      <p:cBhvr>
                                        <p:cTn id="227" dur="1000" fill="hold"/>
                                        <p:tgtEl>
                                          <p:spTgt spid="21">
                                            <p:graphicEl>
                                              <a:dgm id="{D97C2F45-7986-4E6A-944E-241E75496FDE}"/>
                                            </p:graphicEl>
                                          </p:spTgt>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0"/>
                                  </p:stCondLst>
                                  <p:childTnLst>
                                    <p:set>
                                      <p:cBhvr>
                                        <p:cTn id="229" dur="1" fill="hold">
                                          <p:stCondLst>
                                            <p:cond delay="0"/>
                                          </p:stCondLst>
                                        </p:cTn>
                                        <p:tgtEl>
                                          <p:spTgt spid="21">
                                            <p:graphicEl>
                                              <a:dgm id="{32B534C2-8E99-4EA6-AE1A-43782685005F}"/>
                                            </p:graphicEl>
                                          </p:spTgt>
                                        </p:tgtEl>
                                        <p:attrNameLst>
                                          <p:attrName>style.visibility</p:attrName>
                                        </p:attrNameLst>
                                      </p:cBhvr>
                                      <p:to>
                                        <p:strVal val="visible"/>
                                      </p:to>
                                    </p:set>
                                    <p:animEffect transition="in" filter="fade">
                                      <p:cBhvr>
                                        <p:cTn id="230" dur="1000"/>
                                        <p:tgtEl>
                                          <p:spTgt spid="21">
                                            <p:graphicEl>
                                              <a:dgm id="{32B534C2-8E99-4EA6-AE1A-43782685005F}"/>
                                            </p:graphicEl>
                                          </p:spTgt>
                                        </p:tgtEl>
                                      </p:cBhvr>
                                    </p:animEffect>
                                    <p:anim calcmode="lin" valueType="num">
                                      <p:cBhvr>
                                        <p:cTn id="231" dur="1000" fill="hold"/>
                                        <p:tgtEl>
                                          <p:spTgt spid="21">
                                            <p:graphicEl>
                                              <a:dgm id="{32B534C2-8E99-4EA6-AE1A-43782685005F}"/>
                                            </p:graphicEl>
                                          </p:spTgt>
                                        </p:tgtEl>
                                        <p:attrNameLst>
                                          <p:attrName>ppt_x</p:attrName>
                                        </p:attrNameLst>
                                      </p:cBhvr>
                                      <p:tavLst>
                                        <p:tav tm="0">
                                          <p:val>
                                            <p:strVal val="#ppt_x"/>
                                          </p:val>
                                        </p:tav>
                                        <p:tav tm="100000">
                                          <p:val>
                                            <p:strVal val="#ppt_x"/>
                                          </p:val>
                                        </p:tav>
                                      </p:tavLst>
                                    </p:anim>
                                    <p:anim calcmode="lin" valueType="num">
                                      <p:cBhvr>
                                        <p:cTn id="232" dur="1000" fill="hold"/>
                                        <p:tgtEl>
                                          <p:spTgt spid="21">
                                            <p:graphicEl>
                                              <a:dgm id="{32B534C2-8E99-4EA6-AE1A-43782685005F}"/>
                                            </p:graphicEl>
                                          </p:spTgt>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21">
                                            <p:graphicEl>
                                              <a:dgm id="{0E7318CB-BE94-4393-90F3-37FA35893EB3}"/>
                                            </p:graphicEl>
                                          </p:spTgt>
                                        </p:tgtEl>
                                        <p:attrNameLst>
                                          <p:attrName>style.visibility</p:attrName>
                                        </p:attrNameLst>
                                      </p:cBhvr>
                                      <p:to>
                                        <p:strVal val="visible"/>
                                      </p:to>
                                    </p:set>
                                    <p:animEffect transition="in" filter="fade">
                                      <p:cBhvr>
                                        <p:cTn id="235" dur="1000"/>
                                        <p:tgtEl>
                                          <p:spTgt spid="21">
                                            <p:graphicEl>
                                              <a:dgm id="{0E7318CB-BE94-4393-90F3-37FA35893EB3}"/>
                                            </p:graphicEl>
                                          </p:spTgt>
                                        </p:tgtEl>
                                      </p:cBhvr>
                                    </p:animEffect>
                                    <p:anim calcmode="lin" valueType="num">
                                      <p:cBhvr>
                                        <p:cTn id="236" dur="1000" fill="hold"/>
                                        <p:tgtEl>
                                          <p:spTgt spid="21">
                                            <p:graphicEl>
                                              <a:dgm id="{0E7318CB-BE94-4393-90F3-37FA35893EB3}"/>
                                            </p:graphicEl>
                                          </p:spTgt>
                                        </p:tgtEl>
                                        <p:attrNameLst>
                                          <p:attrName>ppt_x</p:attrName>
                                        </p:attrNameLst>
                                      </p:cBhvr>
                                      <p:tavLst>
                                        <p:tav tm="0">
                                          <p:val>
                                            <p:strVal val="#ppt_x"/>
                                          </p:val>
                                        </p:tav>
                                        <p:tav tm="100000">
                                          <p:val>
                                            <p:strVal val="#ppt_x"/>
                                          </p:val>
                                        </p:tav>
                                      </p:tavLst>
                                    </p:anim>
                                    <p:anim calcmode="lin" valueType="num">
                                      <p:cBhvr>
                                        <p:cTn id="237" dur="1000" fill="hold"/>
                                        <p:tgtEl>
                                          <p:spTgt spid="21">
                                            <p:graphicEl>
                                              <a:dgm id="{0E7318CB-BE94-4393-90F3-37FA35893EB3}"/>
                                            </p:graphicEl>
                                          </p:spTgt>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0"/>
                                  </p:stCondLst>
                                  <p:childTnLst>
                                    <p:set>
                                      <p:cBhvr>
                                        <p:cTn id="239" dur="1" fill="hold">
                                          <p:stCondLst>
                                            <p:cond delay="0"/>
                                          </p:stCondLst>
                                        </p:cTn>
                                        <p:tgtEl>
                                          <p:spTgt spid="21">
                                            <p:graphicEl>
                                              <a:dgm id="{200F1A6C-51CD-475C-A6FB-7EA96FDB377D}"/>
                                            </p:graphicEl>
                                          </p:spTgt>
                                        </p:tgtEl>
                                        <p:attrNameLst>
                                          <p:attrName>style.visibility</p:attrName>
                                        </p:attrNameLst>
                                      </p:cBhvr>
                                      <p:to>
                                        <p:strVal val="visible"/>
                                      </p:to>
                                    </p:set>
                                    <p:animEffect transition="in" filter="fade">
                                      <p:cBhvr>
                                        <p:cTn id="240" dur="1000"/>
                                        <p:tgtEl>
                                          <p:spTgt spid="21">
                                            <p:graphicEl>
                                              <a:dgm id="{200F1A6C-51CD-475C-A6FB-7EA96FDB377D}"/>
                                            </p:graphicEl>
                                          </p:spTgt>
                                        </p:tgtEl>
                                      </p:cBhvr>
                                    </p:animEffect>
                                    <p:anim calcmode="lin" valueType="num">
                                      <p:cBhvr>
                                        <p:cTn id="241" dur="1000" fill="hold"/>
                                        <p:tgtEl>
                                          <p:spTgt spid="21">
                                            <p:graphicEl>
                                              <a:dgm id="{200F1A6C-51CD-475C-A6FB-7EA96FDB377D}"/>
                                            </p:graphicEl>
                                          </p:spTgt>
                                        </p:tgtEl>
                                        <p:attrNameLst>
                                          <p:attrName>ppt_x</p:attrName>
                                        </p:attrNameLst>
                                      </p:cBhvr>
                                      <p:tavLst>
                                        <p:tav tm="0">
                                          <p:val>
                                            <p:strVal val="#ppt_x"/>
                                          </p:val>
                                        </p:tav>
                                        <p:tav tm="100000">
                                          <p:val>
                                            <p:strVal val="#ppt_x"/>
                                          </p:val>
                                        </p:tav>
                                      </p:tavLst>
                                    </p:anim>
                                    <p:anim calcmode="lin" valueType="num">
                                      <p:cBhvr>
                                        <p:cTn id="242" dur="1000" fill="hold"/>
                                        <p:tgtEl>
                                          <p:spTgt spid="21">
                                            <p:graphicEl>
                                              <a:dgm id="{200F1A6C-51CD-475C-A6FB-7EA96FDB377D}"/>
                                            </p:graphicEl>
                                          </p:spTgt>
                                        </p:tgtEl>
                                        <p:attrNameLst>
                                          <p:attrName>ppt_y</p:attrName>
                                        </p:attrNameLst>
                                      </p:cBhvr>
                                      <p:tavLst>
                                        <p:tav tm="0">
                                          <p:val>
                                            <p:strVal val="#ppt_y+.1"/>
                                          </p:val>
                                        </p:tav>
                                        <p:tav tm="100000">
                                          <p:val>
                                            <p:strVal val="#ppt_y"/>
                                          </p:val>
                                        </p:tav>
                                      </p:tavLst>
                                    </p:anim>
                                  </p:childTnLst>
                                </p:cTn>
                              </p:par>
                              <p:par>
                                <p:cTn id="243" presetID="42" presetClass="entr" presetSubtype="0" fill="hold" grpId="0" nodeType="withEffect">
                                  <p:stCondLst>
                                    <p:cond delay="0"/>
                                  </p:stCondLst>
                                  <p:childTnLst>
                                    <p:set>
                                      <p:cBhvr>
                                        <p:cTn id="244" dur="1" fill="hold">
                                          <p:stCondLst>
                                            <p:cond delay="0"/>
                                          </p:stCondLst>
                                        </p:cTn>
                                        <p:tgtEl>
                                          <p:spTgt spid="21">
                                            <p:graphicEl>
                                              <a:dgm id="{1A05DF9C-FF66-4E9B-A47B-1ECF64142A43}"/>
                                            </p:graphicEl>
                                          </p:spTgt>
                                        </p:tgtEl>
                                        <p:attrNameLst>
                                          <p:attrName>style.visibility</p:attrName>
                                        </p:attrNameLst>
                                      </p:cBhvr>
                                      <p:to>
                                        <p:strVal val="visible"/>
                                      </p:to>
                                    </p:set>
                                    <p:animEffect transition="in" filter="fade">
                                      <p:cBhvr>
                                        <p:cTn id="245" dur="1000"/>
                                        <p:tgtEl>
                                          <p:spTgt spid="21">
                                            <p:graphicEl>
                                              <a:dgm id="{1A05DF9C-FF66-4E9B-A47B-1ECF64142A43}"/>
                                            </p:graphicEl>
                                          </p:spTgt>
                                        </p:tgtEl>
                                      </p:cBhvr>
                                    </p:animEffect>
                                    <p:anim calcmode="lin" valueType="num">
                                      <p:cBhvr>
                                        <p:cTn id="246" dur="1000" fill="hold"/>
                                        <p:tgtEl>
                                          <p:spTgt spid="21">
                                            <p:graphicEl>
                                              <a:dgm id="{1A05DF9C-FF66-4E9B-A47B-1ECF64142A43}"/>
                                            </p:graphicEl>
                                          </p:spTgt>
                                        </p:tgtEl>
                                        <p:attrNameLst>
                                          <p:attrName>ppt_x</p:attrName>
                                        </p:attrNameLst>
                                      </p:cBhvr>
                                      <p:tavLst>
                                        <p:tav tm="0">
                                          <p:val>
                                            <p:strVal val="#ppt_x"/>
                                          </p:val>
                                        </p:tav>
                                        <p:tav tm="100000">
                                          <p:val>
                                            <p:strVal val="#ppt_x"/>
                                          </p:val>
                                        </p:tav>
                                      </p:tavLst>
                                    </p:anim>
                                    <p:anim calcmode="lin" valueType="num">
                                      <p:cBhvr>
                                        <p:cTn id="247" dur="1000" fill="hold"/>
                                        <p:tgtEl>
                                          <p:spTgt spid="21">
                                            <p:graphicEl>
                                              <a:dgm id="{1A05DF9C-FF66-4E9B-A47B-1ECF64142A43}"/>
                                            </p:graphicEl>
                                          </p:spTgt>
                                        </p:tgtEl>
                                        <p:attrNameLst>
                                          <p:attrName>ppt_y</p:attrName>
                                        </p:attrNameLst>
                                      </p:cBhvr>
                                      <p:tavLst>
                                        <p:tav tm="0">
                                          <p:val>
                                            <p:strVal val="#ppt_y+.1"/>
                                          </p:val>
                                        </p:tav>
                                        <p:tav tm="100000">
                                          <p:val>
                                            <p:strVal val="#ppt_y"/>
                                          </p:val>
                                        </p:tav>
                                      </p:tavLst>
                                    </p:anim>
                                  </p:childTnLst>
                                </p:cTn>
                              </p:par>
                              <p:par>
                                <p:cTn id="248" presetID="42" presetClass="entr" presetSubtype="0" fill="hold" grpId="0" nodeType="withEffect">
                                  <p:stCondLst>
                                    <p:cond delay="0"/>
                                  </p:stCondLst>
                                  <p:childTnLst>
                                    <p:set>
                                      <p:cBhvr>
                                        <p:cTn id="249" dur="1" fill="hold">
                                          <p:stCondLst>
                                            <p:cond delay="0"/>
                                          </p:stCondLst>
                                        </p:cTn>
                                        <p:tgtEl>
                                          <p:spTgt spid="21">
                                            <p:graphicEl>
                                              <a:dgm id="{EC3AEF42-AC5B-4155-ADA1-DB567EF2E005}"/>
                                            </p:graphicEl>
                                          </p:spTgt>
                                        </p:tgtEl>
                                        <p:attrNameLst>
                                          <p:attrName>style.visibility</p:attrName>
                                        </p:attrNameLst>
                                      </p:cBhvr>
                                      <p:to>
                                        <p:strVal val="visible"/>
                                      </p:to>
                                    </p:set>
                                    <p:animEffect transition="in" filter="fade">
                                      <p:cBhvr>
                                        <p:cTn id="250" dur="1000"/>
                                        <p:tgtEl>
                                          <p:spTgt spid="21">
                                            <p:graphicEl>
                                              <a:dgm id="{EC3AEF42-AC5B-4155-ADA1-DB567EF2E005}"/>
                                            </p:graphicEl>
                                          </p:spTgt>
                                        </p:tgtEl>
                                      </p:cBhvr>
                                    </p:animEffect>
                                    <p:anim calcmode="lin" valueType="num">
                                      <p:cBhvr>
                                        <p:cTn id="251" dur="1000" fill="hold"/>
                                        <p:tgtEl>
                                          <p:spTgt spid="21">
                                            <p:graphicEl>
                                              <a:dgm id="{EC3AEF42-AC5B-4155-ADA1-DB567EF2E005}"/>
                                            </p:graphicEl>
                                          </p:spTgt>
                                        </p:tgtEl>
                                        <p:attrNameLst>
                                          <p:attrName>ppt_x</p:attrName>
                                        </p:attrNameLst>
                                      </p:cBhvr>
                                      <p:tavLst>
                                        <p:tav tm="0">
                                          <p:val>
                                            <p:strVal val="#ppt_x"/>
                                          </p:val>
                                        </p:tav>
                                        <p:tav tm="100000">
                                          <p:val>
                                            <p:strVal val="#ppt_x"/>
                                          </p:val>
                                        </p:tav>
                                      </p:tavLst>
                                    </p:anim>
                                    <p:anim calcmode="lin" valueType="num">
                                      <p:cBhvr>
                                        <p:cTn id="252" dur="1000" fill="hold"/>
                                        <p:tgtEl>
                                          <p:spTgt spid="21">
                                            <p:graphicEl>
                                              <a:dgm id="{EC3AEF42-AC5B-4155-ADA1-DB567EF2E005}"/>
                                            </p:graphicEl>
                                          </p:spTgt>
                                        </p:tgtEl>
                                        <p:attrNameLst>
                                          <p:attrName>ppt_y</p:attrName>
                                        </p:attrNameLst>
                                      </p:cBhvr>
                                      <p:tavLst>
                                        <p:tav tm="0">
                                          <p:val>
                                            <p:strVal val="#ppt_y+.1"/>
                                          </p:val>
                                        </p:tav>
                                        <p:tav tm="100000">
                                          <p:val>
                                            <p:strVal val="#ppt_y"/>
                                          </p:val>
                                        </p:tav>
                                      </p:tavLst>
                                    </p:anim>
                                  </p:childTnLst>
                                </p:cTn>
                              </p:par>
                              <p:par>
                                <p:cTn id="253" presetID="42" presetClass="entr" presetSubtype="0" fill="hold" grpId="0" nodeType="withEffect">
                                  <p:stCondLst>
                                    <p:cond delay="0"/>
                                  </p:stCondLst>
                                  <p:childTnLst>
                                    <p:set>
                                      <p:cBhvr>
                                        <p:cTn id="254" dur="1" fill="hold">
                                          <p:stCondLst>
                                            <p:cond delay="0"/>
                                          </p:stCondLst>
                                        </p:cTn>
                                        <p:tgtEl>
                                          <p:spTgt spid="21">
                                            <p:graphicEl>
                                              <a:dgm id="{11B9FCF2-2E9C-4564-8F38-7C74CF8A418A}"/>
                                            </p:graphicEl>
                                          </p:spTgt>
                                        </p:tgtEl>
                                        <p:attrNameLst>
                                          <p:attrName>style.visibility</p:attrName>
                                        </p:attrNameLst>
                                      </p:cBhvr>
                                      <p:to>
                                        <p:strVal val="visible"/>
                                      </p:to>
                                    </p:set>
                                    <p:animEffect transition="in" filter="fade">
                                      <p:cBhvr>
                                        <p:cTn id="255" dur="1000"/>
                                        <p:tgtEl>
                                          <p:spTgt spid="21">
                                            <p:graphicEl>
                                              <a:dgm id="{11B9FCF2-2E9C-4564-8F38-7C74CF8A418A}"/>
                                            </p:graphicEl>
                                          </p:spTgt>
                                        </p:tgtEl>
                                      </p:cBhvr>
                                    </p:animEffect>
                                    <p:anim calcmode="lin" valueType="num">
                                      <p:cBhvr>
                                        <p:cTn id="256" dur="1000" fill="hold"/>
                                        <p:tgtEl>
                                          <p:spTgt spid="21">
                                            <p:graphicEl>
                                              <a:dgm id="{11B9FCF2-2E9C-4564-8F38-7C74CF8A418A}"/>
                                            </p:graphicEl>
                                          </p:spTgt>
                                        </p:tgtEl>
                                        <p:attrNameLst>
                                          <p:attrName>ppt_x</p:attrName>
                                        </p:attrNameLst>
                                      </p:cBhvr>
                                      <p:tavLst>
                                        <p:tav tm="0">
                                          <p:val>
                                            <p:strVal val="#ppt_x"/>
                                          </p:val>
                                        </p:tav>
                                        <p:tav tm="100000">
                                          <p:val>
                                            <p:strVal val="#ppt_x"/>
                                          </p:val>
                                        </p:tav>
                                      </p:tavLst>
                                    </p:anim>
                                    <p:anim calcmode="lin" valueType="num">
                                      <p:cBhvr>
                                        <p:cTn id="257" dur="1000" fill="hold"/>
                                        <p:tgtEl>
                                          <p:spTgt spid="21">
                                            <p:graphicEl>
                                              <a:dgm id="{11B9FCF2-2E9C-4564-8F38-7C74CF8A418A}"/>
                                            </p:graphicEl>
                                          </p:spTgt>
                                        </p:tgtEl>
                                        <p:attrNameLst>
                                          <p:attrName>ppt_y</p:attrName>
                                        </p:attrNameLst>
                                      </p:cBhvr>
                                      <p:tavLst>
                                        <p:tav tm="0">
                                          <p:val>
                                            <p:strVal val="#ppt_y+.1"/>
                                          </p:val>
                                        </p:tav>
                                        <p:tav tm="100000">
                                          <p:val>
                                            <p:strVal val="#ppt_y"/>
                                          </p:val>
                                        </p:tav>
                                      </p:tavLst>
                                    </p:anim>
                                  </p:childTnLst>
                                </p:cTn>
                              </p:par>
                              <p:par>
                                <p:cTn id="258" presetID="42" presetClass="entr" presetSubtype="0" fill="hold" grpId="0" nodeType="withEffect">
                                  <p:stCondLst>
                                    <p:cond delay="0"/>
                                  </p:stCondLst>
                                  <p:childTnLst>
                                    <p:set>
                                      <p:cBhvr>
                                        <p:cTn id="259" dur="1" fill="hold">
                                          <p:stCondLst>
                                            <p:cond delay="0"/>
                                          </p:stCondLst>
                                        </p:cTn>
                                        <p:tgtEl>
                                          <p:spTgt spid="21">
                                            <p:graphicEl>
                                              <a:dgm id="{F54D7F8E-A475-4A4F-93B8-49DDB1E288F9}"/>
                                            </p:graphicEl>
                                          </p:spTgt>
                                        </p:tgtEl>
                                        <p:attrNameLst>
                                          <p:attrName>style.visibility</p:attrName>
                                        </p:attrNameLst>
                                      </p:cBhvr>
                                      <p:to>
                                        <p:strVal val="visible"/>
                                      </p:to>
                                    </p:set>
                                    <p:animEffect transition="in" filter="fade">
                                      <p:cBhvr>
                                        <p:cTn id="260" dur="1000"/>
                                        <p:tgtEl>
                                          <p:spTgt spid="21">
                                            <p:graphicEl>
                                              <a:dgm id="{F54D7F8E-A475-4A4F-93B8-49DDB1E288F9}"/>
                                            </p:graphicEl>
                                          </p:spTgt>
                                        </p:tgtEl>
                                      </p:cBhvr>
                                    </p:animEffect>
                                    <p:anim calcmode="lin" valueType="num">
                                      <p:cBhvr>
                                        <p:cTn id="261" dur="1000" fill="hold"/>
                                        <p:tgtEl>
                                          <p:spTgt spid="21">
                                            <p:graphicEl>
                                              <a:dgm id="{F54D7F8E-A475-4A4F-93B8-49DDB1E288F9}"/>
                                            </p:graphicEl>
                                          </p:spTgt>
                                        </p:tgtEl>
                                        <p:attrNameLst>
                                          <p:attrName>ppt_x</p:attrName>
                                        </p:attrNameLst>
                                      </p:cBhvr>
                                      <p:tavLst>
                                        <p:tav tm="0">
                                          <p:val>
                                            <p:strVal val="#ppt_x"/>
                                          </p:val>
                                        </p:tav>
                                        <p:tav tm="100000">
                                          <p:val>
                                            <p:strVal val="#ppt_x"/>
                                          </p:val>
                                        </p:tav>
                                      </p:tavLst>
                                    </p:anim>
                                    <p:anim calcmode="lin" valueType="num">
                                      <p:cBhvr>
                                        <p:cTn id="262" dur="1000" fill="hold"/>
                                        <p:tgtEl>
                                          <p:spTgt spid="21">
                                            <p:graphicEl>
                                              <a:dgm id="{F54D7F8E-A475-4A4F-93B8-49DDB1E288F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Graphic spid="17" grpId="0">
        <p:bldSub>
          <a:bldDgm bld="one" rev="1"/>
        </p:bldSub>
      </p:bldGraphic>
      <p:bldGraphic spid="18" grpId="0">
        <p:bldSub>
          <a:bldDgm bld="one"/>
        </p:bldSub>
      </p:bldGraphic>
      <p:bldP spid="19" grpId="0"/>
      <p:bldGraphic spid="21" grpId="0">
        <p:bldSub>
          <a:bldDgm bld="one" rev="1"/>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a:t>PREGUNTAS?</a:t>
            </a:r>
          </a:p>
        </p:txBody>
      </p:sp>
      <p:pic>
        <p:nvPicPr>
          <p:cNvPr id="21" name="Picture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9379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6" name="TextBox 25"/>
          <p:cNvSpPr txBox="1"/>
          <p:nvPr/>
        </p:nvSpPr>
        <p:spPr>
          <a:xfrm>
            <a:off x="3872121" y="3130114"/>
            <a:ext cx="4527991" cy="1323439"/>
          </a:xfrm>
          <a:prstGeom prst="rect">
            <a:avLst/>
          </a:prstGeom>
          <a:noFill/>
        </p:spPr>
        <p:txBody>
          <a:bodyPr wrap="square" rtlCol="0">
            <a:spAutoFit/>
          </a:bodyPr>
          <a:lstStyle/>
          <a:p>
            <a:pPr algn="ctr"/>
            <a:r>
              <a:rPr lang="es-PE" sz="2000" i="1" dirty="0">
                <a:solidFill>
                  <a:schemeClr val="tx1">
                    <a:lumMod val="65000"/>
                    <a:lumOff val="35000"/>
                  </a:schemeClr>
                </a:solidFill>
                <a:cs typeface="Raavi" panose="02000500000000000000" pitchFamily="2"/>
              </a:rPr>
              <a:t>Los procesos de </a:t>
            </a:r>
            <a:r>
              <a:rPr lang="es-PE" sz="2000" i="1" dirty="0" smtClean="0">
                <a:solidFill>
                  <a:schemeClr val="tx1">
                    <a:lumMod val="65000"/>
                    <a:lumOff val="35000"/>
                  </a:schemeClr>
                </a:solidFill>
                <a:cs typeface="Raavi" panose="02000500000000000000" pitchFamily="2"/>
              </a:rPr>
              <a:t>implementación del  SMS se simplifican </a:t>
            </a:r>
            <a:r>
              <a:rPr lang="es-PE" sz="2000" i="1" dirty="0">
                <a:solidFill>
                  <a:schemeClr val="tx1">
                    <a:lumMod val="65000"/>
                    <a:lumOff val="35000"/>
                  </a:schemeClr>
                </a:solidFill>
                <a:cs typeface="Raavi" panose="02000500000000000000" pitchFamily="2"/>
              </a:rPr>
              <a:t>cuando conocemos las acciones que debemos realizar</a:t>
            </a:r>
          </a:p>
          <a:p>
            <a:pPr algn="ctr"/>
            <a:endParaRPr lang="id-ID" sz="2000" i="1" dirty="0">
              <a:solidFill>
                <a:schemeClr val="tx1">
                  <a:lumMod val="50000"/>
                  <a:lumOff val="50000"/>
                </a:schemeClr>
              </a:solidFill>
              <a:cs typeface="Raavi" panose="02000500000000000000" pitchFamily="2"/>
            </a:endParaRPr>
          </a:p>
        </p:txBody>
      </p:sp>
      <p:sp>
        <p:nvSpPr>
          <p:cNvPr id="27" name="TextBox 26"/>
          <p:cNvSpPr txBox="1"/>
          <p:nvPr/>
        </p:nvSpPr>
        <p:spPr>
          <a:xfrm>
            <a:off x="7699156" y="3723209"/>
            <a:ext cx="288862" cy="400110"/>
          </a:xfrm>
          <a:prstGeom prst="rect">
            <a:avLst/>
          </a:prstGeom>
          <a:noFill/>
        </p:spPr>
        <p:txBody>
          <a:bodyPr wrap="none" rtlCol="0">
            <a:spAutoFit/>
          </a:bodyPr>
          <a:lstStyle/>
          <a:p>
            <a:r>
              <a:rPr lang="id-ID" sz="2000" dirty="0">
                <a:solidFill>
                  <a:schemeClr val="tx1">
                    <a:lumMod val="65000"/>
                    <a:lumOff val="35000"/>
                  </a:schemeClr>
                </a:solidFill>
                <a:latin typeface="+mj-lt"/>
              </a:rPr>
              <a:t>”</a:t>
            </a:r>
          </a:p>
        </p:txBody>
      </p:sp>
      <p:sp>
        <p:nvSpPr>
          <p:cNvPr id="28" name="TextBox 27"/>
          <p:cNvSpPr txBox="1"/>
          <p:nvPr/>
        </p:nvSpPr>
        <p:spPr>
          <a:xfrm>
            <a:off x="3826401" y="3089183"/>
            <a:ext cx="288862" cy="400110"/>
          </a:xfrm>
          <a:prstGeom prst="rect">
            <a:avLst/>
          </a:prstGeom>
          <a:noFill/>
        </p:spPr>
        <p:txBody>
          <a:bodyPr wrap="none" rtlCol="0">
            <a:spAutoFit/>
          </a:bodyPr>
          <a:lstStyle/>
          <a:p>
            <a:r>
              <a:rPr lang="id-ID" sz="2000" dirty="0">
                <a:solidFill>
                  <a:schemeClr val="tx1">
                    <a:lumMod val="65000"/>
                    <a:lumOff val="35000"/>
                  </a:schemeClr>
                </a:solidFill>
                <a:latin typeface="+mj-lt"/>
              </a:rPr>
              <a:t>“</a:t>
            </a:r>
          </a:p>
        </p:txBody>
      </p:sp>
      <p:sp>
        <p:nvSpPr>
          <p:cNvPr id="43" name="TextBox 42"/>
          <p:cNvSpPr txBox="1"/>
          <p:nvPr/>
        </p:nvSpPr>
        <p:spPr>
          <a:xfrm>
            <a:off x="5131678" y="4363831"/>
            <a:ext cx="2061590" cy="461665"/>
          </a:xfrm>
          <a:prstGeom prst="rect">
            <a:avLst/>
          </a:prstGeom>
          <a:noFill/>
        </p:spPr>
        <p:txBody>
          <a:bodyPr wrap="none" rtlCol="0">
            <a:spAutoFit/>
          </a:bodyPr>
          <a:lstStyle/>
          <a:p>
            <a:pPr algn="ctr"/>
            <a:r>
              <a:rPr lang="es-PE" sz="2400" dirty="0">
                <a:latin typeface="+mj-lt"/>
              </a:rPr>
              <a:t>C</a:t>
            </a:r>
            <a:r>
              <a:rPr lang="es-PE" sz="2400" dirty="0" smtClean="0">
                <a:latin typeface="+mj-lt"/>
              </a:rPr>
              <a:t>omité </a:t>
            </a:r>
            <a:r>
              <a:rPr lang="es-PE" sz="2400" dirty="0">
                <a:latin typeface="+mj-lt"/>
              </a:rPr>
              <a:t>Técnico</a:t>
            </a:r>
            <a:endParaRPr lang="id-ID" sz="2400" dirty="0">
              <a:latin typeface="+mj-lt"/>
            </a:endParaRPr>
          </a:p>
        </p:txBody>
      </p:sp>
      <p:sp>
        <p:nvSpPr>
          <p:cNvPr id="44" name="TextBox 43"/>
          <p:cNvSpPr txBox="1"/>
          <p:nvPr/>
        </p:nvSpPr>
        <p:spPr>
          <a:xfrm>
            <a:off x="5580230" y="4797974"/>
            <a:ext cx="1164486" cy="461665"/>
          </a:xfrm>
          <a:prstGeom prst="rect">
            <a:avLst/>
          </a:prstGeom>
          <a:noFill/>
        </p:spPr>
        <p:txBody>
          <a:bodyPr wrap="none" rtlCol="0">
            <a:spAutoFit/>
          </a:bodyPr>
          <a:lstStyle/>
          <a:p>
            <a:pPr algn="ctr"/>
            <a:r>
              <a:rPr lang="es-PE" sz="2400">
                <a:solidFill>
                  <a:schemeClr val="accent1"/>
                </a:solidFill>
              </a:rPr>
              <a:t>SRVSOP</a:t>
            </a:r>
            <a:endParaRPr lang="id-ID" sz="2400">
              <a:solidFill>
                <a:schemeClr val="accent1"/>
              </a:solidFill>
            </a:endParaRPr>
          </a:p>
        </p:txBody>
      </p:sp>
      <p:grpSp>
        <p:nvGrpSpPr>
          <p:cNvPr id="176" name="Group 175"/>
          <p:cNvGrpSpPr/>
          <p:nvPr/>
        </p:nvGrpSpPr>
        <p:grpSpPr>
          <a:xfrm>
            <a:off x="5790481" y="2405881"/>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id-ID" sz="2400"/>
            </a:p>
          </p:txBody>
        </p:sp>
      </p:grpSp>
      <p:pic>
        <p:nvPicPr>
          <p:cNvPr id="45" name="Picture 2" descr="G:\2016\LOGO\Logo-SRVSOP-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51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52" y="29827"/>
            <a:ext cx="10515600" cy="1325563"/>
          </a:xfrm>
        </p:spPr>
        <p:txBody>
          <a:bodyPr/>
          <a:lstStyle/>
          <a:p>
            <a:r>
              <a:rPr lang="en-US" b="1" dirty="0" smtClean="0"/>
              <a:t>ETAPA 2</a:t>
            </a:r>
            <a:endParaRPr lang="en-US" b="1" dirty="0"/>
          </a:p>
        </p:txBody>
      </p:sp>
      <p:grpSp>
        <p:nvGrpSpPr>
          <p:cNvPr id="29" name="Group 28"/>
          <p:cNvGrpSpPr/>
          <p:nvPr/>
        </p:nvGrpSpPr>
        <p:grpSpPr>
          <a:xfrm>
            <a:off x="1340757" y="1524304"/>
            <a:ext cx="890643" cy="715391"/>
            <a:chOff x="8438364" y="202797"/>
            <a:chExt cx="405429" cy="325652"/>
          </a:xfrm>
        </p:grpSpPr>
        <p:sp>
          <p:nvSpPr>
            <p:cNvPr id="30" name="Chevron 29"/>
            <p:cNvSpPr/>
            <p:nvPr userDrawn="1"/>
          </p:nvSpPr>
          <p:spPr>
            <a:xfrm>
              <a:off x="8438364"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1" name="Freeform 30"/>
            <p:cNvSpPr/>
            <p:nvPr userDrawn="1"/>
          </p:nvSpPr>
          <p:spPr>
            <a:xfrm>
              <a:off x="8442958" y="365623"/>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39" name="Group 38"/>
          <p:cNvGrpSpPr/>
          <p:nvPr/>
        </p:nvGrpSpPr>
        <p:grpSpPr>
          <a:xfrm>
            <a:off x="2084285" y="3116509"/>
            <a:ext cx="885271" cy="715392"/>
            <a:chOff x="8437815" y="202797"/>
            <a:chExt cx="402984" cy="325652"/>
          </a:xfrm>
        </p:grpSpPr>
        <p:sp>
          <p:nvSpPr>
            <p:cNvPr id="40" name="Chevron 39"/>
            <p:cNvSpPr/>
            <p:nvPr/>
          </p:nvSpPr>
          <p:spPr>
            <a:xfrm>
              <a:off x="8438368" y="202797"/>
              <a:ext cx="402431" cy="325652"/>
            </a:xfrm>
            <a:prstGeom prst="chevron">
              <a:avLst>
                <a:gd name="adj" fmla="val 2429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41" name="Freeform 40"/>
            <p:cNvSpPr/>
            <p:nvPr/>
          </p:nvSpPr>
          <p:spPr>
            <a:xfrm>
              <a:off x="8437815" y="368824"/>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6">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grpSp>
        <p:nvGrpSpPr>
          <p:cNvPr id="48" name="Group 47"/>
          <p:cNvGrpSpPr/>
          <p:nvPr/>
        </p:nvGrpSpPr>
        <p:grpSpPr>
          <a:xfrm>
            <a:off x="2846051" y="4949047"/>
            <a:ext cx="884057" cy="715390"/>
            <a:chOff x="8438368" y="202797"/>
            <a:chExt cx="402431" cy="325652"/>
          </a:xfrm>
        </p:grpSpPr>
        <p:sp>
          <p:nvSpPr>
            <p:cNvPr id="49" name="Chevron 48"/>
            <p:cNvSpPr/>
            <p:nvPr/>
          </p:nvSpPr>
          <p:spPr>
            <a:xfrm>
              <a:off x="8438368" y="202797"/>
              <a:ext cx="402431" cy="325652"/>
            </a:xfrm>
            <a:prstGeom prst="chevron">
              <a:avLst>
                <a:gd name="adj" fmla="val 24299"/>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50" name="Freeform 49"/>
            <p:cNvSpPr/>
            <p:nvPr userDrawn="1"/>
          </p:nvSpPr>
          <p:spPr>
            <a:xfrm>
              <a:off x="8438368" y="368905"/>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endParaRPr>
            </a:p>
          </p:txBody>
        </p:sp>
      </p:grpSp>
      <p:sp>
        <p:nvSpPr>
          <p:cNvPr id="52" name="Rectangle 51"/>
          <p:cNvSpPr/>
          <p:nvPr/>
        </p:nvSpPr>
        <p:spPr>
          <a:xfrm>
            <a:off x="2224814" y="1304685"/>
            <a:ext cx="7602747" cy="1077218"/>
          </a:xfrm>
          <a:prstGeom prst="rect">
            <a:avLst/>
          </a:prstGeom>
        </p:spPr>
        <p:txBody>
          <a:bodyPr wrap="square">
            <a:spAutoFit/>
          </a:bodyPr>
          <a:lstStyle/>
          <a:p>
            <a:pPr algn="just"/>
            <a:r>
              <a:rPr lang="es-PE" sz="3200" dirty="0">
                <a:latin typeface="+mj-lt"/>
              </a:rPr>
              <a:t>Establecer SAG por departamento/divisional, donde corresponda</a:t>
            </a:r>
          </a:p>
        </p:txBody>
      </p:sp>
      <p:sp>
        <p:nvSpPr>
          <p:cNvPr id="53" name="Rectangle 52"/>
          <p:cNvSpPr/>
          <p:nvPr/>
        </p:nvSpPr>
        <p:spPr>
          <a:xfrm>
            <a:off x="2972731" y="2942628"/>
            <a:ext cx="7602747" cy="1077218"/>
          </a:xfrm>
          <a:prstGeom prst="rect">
            <a:avLst/>
          </a:prstGeom>
        </p:spPr>
        <p:txBody>
          <a:bodyPr wrap="square">
            <a:spAutoFit/>
          </a:bodyPr>
          <a:lstStyle/>
          <a:p>
            <a:pPr algn="just"/>
            <a:r>
              <a:rPr lang="es-PE" sz="3200" dirty="0">
                <a:latin typeface="+mj-lt"/>
              </a:rPr>
              <a:t>Establecer un plan de respuesta ante emergencias</a:t>
            </a:r>
          </a:p>
        </p:txBody>
      </p:sp>
      <p:sp>
        <p:nvSpPr>
          <p:cNvPr id="54" name="Rectangle 53"/>
          <p:cNvSpPr/>
          <p:nvPr/>
        </p:nvSpPr>
        <p:spPr>
          <a:xfrm>
            <a:off x="3726602" y="4543942"/>
            <a:ext cx="7602747" cy="1569660"/>
          </a:xfrm>
          <a:prstGeom prst="rect">
            <a:avLst/>
          </a:prstGeom>
        </p:spPr>
        <p:txBody>
          <a:bodyPr wrap="square">
            <a:spAutoFit/>
          </a:bodyPr>
          <a:lstStyle/>
          <a:p>
            <a:pPr algn="just"/>
            <a:r>
              <a:rPr lang="es-PE" sz="3200" dirty="0">
                <a:latin typeface="+mj-lt"/>
              </a:rPr>
              <a:t>Iniciar el desarrollo progresivo de un documento/manual de SMS y otra documentación de </a:t>
            </a:r>
            <a:r>
              <a:rPr lang="es-PE" sz="3200" dirty="0" smtClean="0">
                <a:latin typeface="+mj-lt"/>
              </a:rPr>
              <a:t>respaldo</a:t>
            </a:r>
            <a:endParaRPr lang="es-PE" sz="3200" dirty="0">
              <a:latin typeface="+mj-lt"/>
            </a:endParaRPr>
          </a:p>
        </p:txBody>
      </p:sp>
      <p:sp>
        <p:nvSpPr>
          <p:cNvPr id="71" name="TextBox 70"/>
          <p:cNvSpPr txBox="1"/>
          <p:nvPr/>
        </p:nvSpPr>
        <p:spPr>
          <a:xfrm>
            <a:off x="522389" y="1581346"/>
            <a:ext cx="857035" cy="523220"/>
          </a:xfrm>
          <a:prstGeom prst="rect">
            <a:avLst/>
          </a:prstGeom>
          <a:noFill/>
        </p:spPr>
        <p:txBody>
          <a:bodyPr wrap="square" rtlCol="0">
            <a:spAutoFit/>
          </a:bodyPr>
          <a:lstStyle/>
          <a:p>
            <a:pPr algn="r"/>
            <a:r>
              <a:rPr lang="en-US" sz="2800" dirty="0" smtClean="0">
                <a:solidFill>
                  <a:schemeClr val="accent4"/>
                </a:solidFill>
                <a:latin typeface="Bebas" pitchFamily="2" charset="0"/>
              </a:rPr>
              <a:t>04</a:t>
            </a:r>
            <a:endParaRPr lang="id-ID" sz="2800" dirty="0">
              <a:solidFill>
                <a:schemeClr val="accent4"/>
              </a:solidFill>
              <a:latin typeface="Bebas" pitchFamily="2" charset="0"/>
            </a:endParaRPr>
          </a:p>
        </p:txBody>
      </p:sp>
      <p:sp>
        <p:nvSpPr>
          <p:cNvPr id="72" name="TextBox 71"/>
          <p:cNvSpPr txBox="1"/>
          <p:nvPr/>
        </p:nvSpPr>
        <p:spPr>
          <a:xfrm>
            <a:off x="1340757" y="3189413"/>
            <a:ext cx="857035" cy="523220"/>
          </a:xfrm>
          <a:prstGeom prst="rect">
            <a:avLst/>
          </a:prstGeom>
          <a:noFill/>
        </p:spPr>
        <p:txBody>
          <a:bodyPr wrap="square" rtlCol="0">
            <a:spAutoFit/>
          </a:bodyPr>
          <a:lstStyle/>
          <a:p>
            <a:pPr algn="r"/>
            <a:r>
              <a:rPr lang="en-US" sz="2800" dirty="0" smtClean="0">
                <a:solidFill>
                  <a:schemeClr val="accent6"/>
                </a:solidFill>
                <a:latin typeface="Bebas" pitchFamily="2" charset="0"/>
              </a:rPr>
              <a:t>05</a:t>
            </a:r>
            <a:endParaRPr lang="id-ID" sz="2800" dirty="0">
              <a:solidFill>
                <a:schemeClr val="accent6"/>
              </a:solidFill>
              <a:latin typeface="Bebas" pitchFamily="2" charset="0"/>
            </a:endParaRPr>
          </a:p>
        </p:txBody>
      </p:sp>
      <p:sp>
        <p:nvSpPr>
          <p:cNvPr id="73" name="TextBox 72"/>
          <p:cNvSpPr txBox="1"/>
          <p:nvPr/>
        </p:nvSpPr>
        <p:spPr>
          <a:xfrm>
            <a:off x="2084285" y="5032238"/>
            <a:ext cx="857035" cy="523220"/>
          </a:xfrm>
          <a:prstGeom prst="rect">
            <a:avLst/>
          </a:prstGeom>
          <a:noFill/>
        </p:spPr>
        <p:txBody>
          <a:bodyPr wrap="square" rtlCol="0">
            <a:spAutoFit/>
          </a:bodyPr>
          <a:lstStyle/>
          <a:p>
            <a:pPr algn="r"/>
            <a:r>
              <a:rPr lang="en-US" sz="2800" dirty="0" smtClean="0">
                <a:solidFill>
                  <a:srgbClr val="3366CC"/>
                </a:solidFill>
                <a:latin typeface="Bebas" pitchFamily="2" charset="0"/>
              </a:rPr>
              <a:t>06</a:t>
            </a:r>
            <a:endParaRPr lang="id-ID" sz="2800" dirty="0">
              <a:solidFill>
                <a:srgbClr val="3366CC"/>
              </a:solidFill>
              <a:latin typeface="Bebas" pitchFamily="2" charset="0"/>
            </a:endParaRPr>
          </a:p>
        </p:txBody>
      </p:sp>
      <p:grpSp>
        <p:nvGrpSpPr>
          <p:cNvPr id="65" name="Group 64"/>
          <p:cNvGrpSpPr/>
          <p:nvPr/>
        </p:nvGrpSpPr>
        <p:grpSpPr>
          <a:xfrm>
            <a:off x="1581398" y="1599030"/>
            <a:ext cx="419100" cy="512235"/>
            <a:chOff x="7286625" y="2435225"/>
            <a:chExt cx="419100" cy="384176"/>
          </a:xfrm>
          <a:solidFill>
            <a:schemeClr val="bg1"/>
          </a:solidFill>
        </p:grpSpPr>
        <p:sp>
          <p:nvSpPr>
            <p:cNvPr id="66" name="Freeform 24"/>
            <p:cNvSpPr>
              <a:spLocks/>
            </p:cNvSpPr>
            <p:nvPr/>
          </p:nvSpPr>
          <p:spPr bwMode="auto">
            <a:xfrm>
              <a:off x="7339013" y="2465388"/>
              <a:ext cx="63500" cy="63500"/>
            </a:xfrm>
            <a:custGeom>
              <a:avLst/>
              <a:gdLst/>
              <a:ahLst/>
              <a:cxnLst>
                <a:cxn ang="0">
                  <a:pos x="20" y="0"/>
                </a:cxn>
                <a:cxn ang="0">
                  <a:pos x="23" y="0"/>
                </a:cxn>
                <a:cxn ang="0">
                  <a:pos x="26" y="1"/>
                </a:cxn>
                <a:cxn ang="0">
                  <a:pos x="28" y="2"/>
                </a:cxn>
                <a:cxn ang="0">
                  <a:pos x="31" y="3"/>
                </a:cxn>
                <a:cxn ang="0">
                  <a:pos x="33" y="5"/>
                </a:cxn>
                <a:cxn ang="0">
                  <a:pos x="35" y="7"/>
                </a:cxn>
                <a:cxn ang="0">
                  <a:pos x="37" y="9"/>
                </a:cxn>
                <a:cxn ang="0">
                  <a:pos x="38" y="11"/>
                </a:cxn>
                <a:cxn ang="0">
                  <a:pos x="39" y="14"/>
                </a:cxn>
                <a:cxn ang="0">
                  <a:pos x="40" y="17"/>
                </a:cxn>
                <a:cxn ang="0">
                  <a:pos x="40" y="20"/>
                </a:cxn>
                <a:cxn ang="0">
                  <a:pos x="40" y="23"/>
                </a:cxn>
                <a:cxn ang="0">
                  <a:pos x="39" y="26"/>
                </a:cxn>
                <a:cxn ang="0">
                  <a:pos x="38" y="28"/>
                </a:cxn>
                <a:cxn ang="0">
                  <a:pos x="37" y="31"/>
                </a:cxn>
                <a:cxn ang="0">
                  <a:pos x="35" y="33"/>
                </a:cxn>
                <a:cxn ang="0">
                  <a:pos x="33" y="35"/>
                </a:cxn>
                <a:cxn ang="0">
                  <a:pos x="31" y="36"/>
                </a:cxn>
                <a:cxn ang="0">
                  <a:pos x="28" y="38"/>
                </a:cxn>
                <a:cxn ang="0">
                  <a:pos x="26" y="39"/>
                </a:cxn>
                <a:cxn ang="0">
                  <a:pos x="23" y="39"/>
                </a:cxn>
                <a:cxn ang="0">
                  <a:pos x="20" y="40"/>
                </a:cxn>
                <a:cxn ang="0">
                  <a:pos x="17" y="39"/>
                </a:cxn>
                <a:cxn ang="0">
                  <a:pos x="14" y="39"/>
                </a:cxn>
                <a:cxn ang="0">
                  <a:pos x="12" y="38"/>
                </a:cxn>
                <a:cxn ang="0">
                  <a:pos x="9" y="36"/>
                </a:cxn>
                <a:cxn ang="0">
                  <a:pos x="7" y="35"/>
                </a:cxn>
                <a:cxn ang="0">
                  <a:pos x="5" y="33"/>
                </a:cxn>
                <a:cxn ang="0">
                  <a:pos x="3" y="31"/>
                </a:cxn>
                <a:cxn ang="0">
                  <a:pos x="2" y="28"/>
                </a:cxn>
                <a:cxn ang="0">
                  <a:pos x="1" y="26"/>
                </a:cxn>
                <a:cxn ang="0">
                  <a:pos x="0" y="23"/>
                </a:cxn>
                <a:cxn ang="0">
                  <a:pos x="0" y="20"/>
                </a:cxn>
                <a:cxn ang="0">
                  <a:pos x="0" y="17"/>
                </a:cxn>
                <a:cxn ang="0">
                  <a:pos x="1" y="14"/>
                </a:cxn>
                <a:cxn ang="0">
                  <a:pos x="2" y="11"/>
                </a:cxn>
                <a:cxn ang="0">
                  <a:pos x="3" y="9"/>
                </a:cxn>
                <a:cxn ang="0">
                  <a:pos x="5" y="7"/>
                </a:cxn>
                <a:cxn ang="0">
                  <a:pos x="7" y="5"/>
                </a:cxn>
                <a:cxn ang="0">
                  <a:pos x="9" y="3"/>
                </a:cxn>
                <a:cxn ang="0">
                  <a:pos x="12" y="2"/>
                </a:cxn>
                <a:cxn ang="0">
                  <a:pos x="14" y="1"/>
                </a:cxn>
                <a:cxn ang="0">
                  <a:pos x="17" y="0"/>
                </a:cxn>
                <a:cxn ang="0">
                  <a:pos x="20" y="0"/>
                </a:cxn>
              </a:cxnLst>
              <a:rect l="0" t="0" r="r" b="b"/>
              <a:pathLst>
                <a:path w="40" h="40">
                  <a:moveTo>
                    <a:pt x="20" y="0"/>
                  </a:moveTo>
                  <a:lnTo>
                    <a:pt x="23" y="0"/>
                  </a:lnTo>
                  <a:lnTo>
                    <a:pt x="26" y="1"/>
                  </a:lnTo>
                  <a:lnTo>
                    <a:pt x="28" y="2"/>
                  </a:lnTo>
                  <a:lnTo>
                    <a:pt x="31" y="3"/>
                  </a:lnTo>
                  <a:lnTo>
                    <a:pt x="33" y="5"/>
                  </a:lnTo>
                  <a:lnTo>
                    <a:pt x="35" y="7"/>
                  </a:lnTo>
                  <a:lnTo>
                    <a:pt x="37" y="9"/>
                  </a:lnTo>
                  <a:lnTo>
                    <a:pt x="38" y="11"/>
                  </a:lnTo>
                  <a:lnTo>
                    <a:pt x="39" y="14"/>
                  </a:lnTo>
                  <a:lnTo>
                    <a:pt x="40" y="17"/>
                  </a:lnTo>
                  <a:lnTo>
                    <a:pt x="40" y="20"/>
                  </a:lnTo>
                  <a:lnTo>
                    <a:pt x="40" y="23"/>
                  </a:lnTo>
                  <a:lnTo>
                    <a:pt x="39" y="26"/>
                  </a:lnTo>
                  <a:lnTo>
                    <a:pt x="38" y="28"/>
                  </a:lnTo>
                  <a:lnTo>
                    <a:pt x="37" y="31"/>
                  </a:lnTo>
                  <a:lnTo>
                    <a:pt x="35" y="33"/>
                  </a:lnTo>
                  <a:lnTo>
                    <a:pt x="33" y="35"/>
                  </a:lnTo>
                  <a:lnTo>
                    <a:pt x="31" y="36"/>
                  </a:lnTo>
                  <a:lnTo>
                    <a:pt x="28" y="38"/>
                  </a:lnTo>
                  <a:lnTo>
                    <a:pt x="26" y="39"/>
                  </a:lnTo>
                  <a:lnTo>
                    <a:pt x="23" y="39"/>
                  </a:lnTo>
                  <a:lnTo>
                    <a:pt x="20" y="40"/>
                  </a:lnTo>
                  <a:lnTo>
                    <a:pt x="17" y="39"/>
                  </a:lnTo>
                  <a:lnTo>
                    <a:pt x="14" y="39"/>
                  </a:lnTo>
                  <a:lnTo>
                    <a:pt x="12" y="38"/>
                  </a:lnTo>
                  <a:lnTo>
                    <a:pt x="9" y="36"/>
                  </a:lnTo>
                  <a:lnTo>
                    <a:pt x="7" y="35"/>
                  </a:lnTo>
                  <a:lnTo>
                    <a:pt x="5" y="33"/>
                  </a:lnTo>
                  <a:lnTo>
                    <a:pt x="3" y="31"/>
                  </a:lnTo>
                  <a:lnTo>
                    <a:pt x="2" y="28"/>
                  </a:lnTo>
                  <a:lnTo>
                    <a:pt x="1" y="26"/>
                  </a:lnTo>
                  <a:lnTo>
                    <a:pt x="0" y="23"/>
                  </a:lnTo>
                  <a:lnTo>
                    <a:pt x="0" y="20"/>
                  </a:lnTo>
                  <a:lnTo>
                    <a:pt x="0" y="17"/>
                  </a:lnTo>
                  <a:lnTo>
                    <a:pt x="1" y="14"/>
                  </a:lnTo>
                  <a:lnTo>
                    <a:pt x="2" y="11"/>
                  </a:lnTo>
                  <a:lnTo>
                    <a:pt x="3" y="9"/>
                  </a:lnTo>
                  <a:lnTo>
                    <a:pt x="5" y="7"/>
                  </a:lnTo>
                  <a:lnTo>
                    <a:pt x="7" y="5"/>
                  </a:lnTo>
                  <a:lnTo>
                    <a:pt x="9" y="3"/>
                  </a:lnTo>
                  <a:lnTo>
                    <a:pt x="12" y="2"/>
                  </a:lnTo>
                  <a:lnTo>
                    <a:pt x="14" y="1"/>
                  </a:lnTo>
                  <a:lnTo>
                    <a:pt x="17"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7" name="Freeform 25"/>
            <p:cNvSpPr>
              <a:spLocks/>
            </p:cNvSpPr>
            <p:nvPr/>
          </p:nvSpPr>
          <p:spPr bwMode="auto">
            <a:xfrm>
              <a:off x="7286625" y="2536825"/>
              <a:ext cx="133350" cy="252413"/>
            </a:xfrm>
            <a:custGeom>
              <a:avLst/>
              <a:gdLst/>
              <a:ahLst/>
              <a:cxnLst>
                <a:cxn ang="0">
                  <a:pos x="42" y="0"/>
                </a:cxn>
                <a:cxn ang="0">
                  <a:pos x="47" y="1"/>
                </a:cxn>
                <a:cxn ang="0">
                  <a:pos x="50" y="3"/>
                </a:cxn>
                <a:cxn ang="0">
                  <a:pos x="57" y="2"/>
                </a:cxn>
                <a:cxn ang="0">
                  <a:pos x="60" y="1"/>
                </a:cxn>
                <a:cxn ang="0">
                  <a:pos x="63" y="0"/>
                </a:cxn>
                <a:cxn ang="0">
                  <a:pos x="76" y="0"/>
                </a:cxn>
                <a:cxn ang="0">
                  <a:pos x="79" y="1"/>
                </a:cxn>
                <a:cxn ang="0">
                  <a:pos x="57" y="59"/>
                </a:cxn>
                <a:cxn ang="0">
                  <a:pos x="56" y="66"/>
                </a:cxn>
                <a:cxn ang="0">
                  <a:pos x="57" y="73"/>
                </a:cxn>
                <a:cxn ang="0">
                  <a:pos x="60" y="79"/>
                </a:cxn>
                <a:cxn ang="0">
                  <a:pos x="64" y="85"/>
                </a:cxn>
                <a:cxn ang="0">
                  <a:pos x="70" y="89"/>
                </a:cxn>
                <a:cxn ang="0">
                  <a:pos x="75" y="91"/>
                </a:cxn>
                <a:cxn ang="0">
                  <a:pos x="80" y="92"/>
                </a:cxn>
                <a:cxn ang="0">
                  <a:pos x="72" y="147"/>
                </a:cxn>
                <a:cxn ang="0">
                  <a:pos x="32" y="151"/>
                </a:cxn>
                <a:cxn ang="0">
                  <a:pos x="30" y="155"/>
                </a:cxn>
                <a:cxn ang="0">
                  <a:pos x="27" y="157"/>
                </a:cxn>
                <a:cxn ang="0">
                  <a:pos x="23" y="159"/>
                </a:cxn>
                <a:cxn ang="0">
                  <a:pos x="20" y="159"/>
                </a:cxn>
                <a:cxn ang="0">
                  <a:pos x="17" y="158"/>
                </a:cxn>
                <a:cxn ang="0">
                  <a:pos x="13" y="155"/>
                </a:cxn>
                <a:cxn ang="0">
                  <a:pos x="11" y="152"/>
                </a:cxn>
                <a:cxn ang="0">
                  <a:pos x="10" y="149"/>
                </a:cxn>
                <a:cxn ang="0">
                  <a:pos x="11" y="145"/>
                </a:cxn>
                <a:cxn ang="0">
                  <a:pos x="31" y="43"/>
                </a:cxn>
                <a:cxn ang="0">
                  <a:pos x="21" y="70"/>
                </a:cxn>
                <a:cxn ang="0">
                  <a:pos x="18" y="73"/>
                </a:cxn>
                <a:cxn ang="0">
                  <a:pos x="15" y="75"/>
                </a:cxn>
                <a:cxn ang="0">
                  <a:pos x="11" y="75"/>
                </a:cxn>
                <a:cxn ang="0">
                  <a:pos x="7" y="75"/>
                </a:cxn>
                <a:cxn ang="0">
                  <a:pos x="4" y="73"/>
                </a:cxn>
                <a:cxn ang="0">
                  <a:pos x="1" y="70"/>
                </a:cxn>
                <a:cxn ang="0">
                  <a:pos x="0" y="66"/>
                </a:cxn>
                <a:cxn ang="0">
                  <a:pos x="0" y="64"/>
                </a:cxn>
                <a:cxn ang="0">
                  <a:pos x="1" y="60"/>
                </a:cxn>
                <a:cxn ang="0">
                  <a:pos x="22" y="6"/>
                </a:cxn>
                <a:cxn ang="0">
                  <a:pos x="25" y="3"/>
                </a:cxn>
                <a:cxn ang="0">
                  <a:pos x="28" y="1"/>
                </a:cxn>
                <a:cxn ang="0">
                  <a:pos x="32" y="0"/>
                </a:cxn>
              </a:cxnLst>
              <a:rect l="0" t="0" r="r" b="b"/>
              <a:pathLst>
                <a:path w="84" h="159">
                  <a:moveTo>
                    <a:pt x="32" y="0"/>
                  </a:moveTo>
                  <a:lnTo>
                    <a:pt x="42" y="0"/>
                  </a:lnTo>
                  <a:lnTo>
                    <a:pt x="45" y="0"/>
                  </a:lnTo>
                  <a:lnTo>
                    <a:pt x="47" y="1"/>
                  </a:lnTo>
                  <a:lnTo>
                    <a:pt x="49" y="2"/>
                  </a:lnTo>
                  <a:lnTo>
                    <a:pt x="50" y="3"/>
                  </a:lnTo>
                  <a:lnTo>
                    <a:pt x="56" y="3"/>
                  </a:lnTo>
                  <a:lnTo>
                    <a:pt x="57" y="2"/>
                  </a:lnTo>
                  <a:lnTo>
                    <a:pt x="58" y="1"/>
                  </a:lnTo>
                  <a:lnTo>
                    <a:pt x="60" y="1"/>
                  </a:lnTo>
                  <a:lnTo>
                    <a:pt x="62" y="0"/>
                  </a:lnTo>
                  <a:lnTo>
                    <a:pt x="63" y="0"/>
                  </a:lnTo>
                  <a:lnTo>
                    <a:pt x="74" y="0"/>
                  </a:lnTo>
                  <a:lnTo>
                    <a:pt x="76" y="0"/>
                  </a:lnTo>
                  <a:lnTo>
                    <a:pt x="78" y="1"/>
                  </a:lnTo>
                  <a:lnTo>
                    <a:pt x="79" y="1"/>
                  </a:lnTo>
                  <a:lnTo>
                    <a:pt x="58" y="56"/>
                  </a:lnTo>
                  <a:lnTo>
                    <a:pt x="57" y="59"/>
                  </a:lnTo>
                  <a:lnTo>
                    <a:pt x="56" y="63"/>
                  </a:lnTo>
                  <a:lnTo>
                    <a:pt x="56" y="66"/>
                  </a:lnTo>
                  <a:lnTo>
                    <a:pt x="56" y="70"/>
                  </a:lnTo>
                  <a:lnTo>
                    <a:pt x="57" y="73"/>
                  </a:lnTo>
                  <a:lnTo>
                    <a:pt x="58" y="76"/>
                  </a:lnTo>
                  <a:lnTo>
                    <a:pt x="60" y="79"/>
                  </a:lnTo>
                  <a:lnTo>
                    <a:pt x="62" y="82"/>
                  </a:lnTo>
                  <a:lnTo>
                    <a:pt x="64" y="85"/>
                  </a:lnTo>
                  <a:lnTo>
                    <a:pt x="67" y="87"/>
                  </a:lnTo>
                  <a:lnTo>
                    <a:pt x="70" y="89"/>
                  </a:lnTo>
                  <a:lnTo>
                    <a:pt x="73" y="90"/>
                  </a:lnTo>
                  <a:lnTo>
                    <a:pt x="75" y="91"/>
                  </a:lnTo>
                  <a:lnTo>
                    <a:pt x="78" y="92"/>
                  </a:lnTo>
                  <a:lnTo>
                    <a:pt x="80" y="92"/>
                  </a:lnTo>
                  <a:lnTo>
                    <a:pt x="84" y="106"/>
                  </a:lnTo>
                  <a:lnTo>
                    <a:pt x="72" y="147"/>
                  </a:lnTo>
                  <a:lnTo>
                    <a:pt x="53" y="78"/>
                  </a:lnTo>
                  <a:lnTo>
                    <a:pt x="32" y="151"/>
                  </a:lnTo>
                  <a:lnTo>
                    <a:pt x="31" y="153"/>
                  </a:lnTo>
                  <a:lnTo>
                    <a:pt x="30" y="155"/>
                  </a:lnTo>
                  <a:lnTo>
                    <a:pt x="29" y="156"/>
                  </a:lnTo>
                  <a:lnTo>
                    <a:pt x="27" y="157"/>
                  </a:lnTo>
                  <a:lnTo>
                    <a:pt x="26" y="158"/>
                  </a:lnTo>
                  <a:lnTo>
                    <a:pt x="23" y="159"/>
                  </a:lnTo>
                  <a:lnTo>
                    <a:pt x="21" y="159"/>
                  </a:lnTo>
                  <a:lnTo>
                    <a:pt x="20" y="159"/>
                  </a:lnTo>
                  <a:lnTo>
                    <a:pt x="18" y="158"/>
                  </a:lnTo>
                  <a:lnTo>
                    <a:pt x="17" y="158"/>
                  </a:lnTo>
                  <a:lnTo>
                    <a:pt x="15" y="157"/>
                  </a:lnTo>
                  <a:lnTo>
                    <a:pt x="13" y="155"/>
                  </a:lnTo>
                  <a:lnTo>
                    <a:pt x="12" y="154"/>
                  </a:lnTo>
                  <a:lnTo>
                    <a:pt x="11" y="152"/>
                  </a:lnTo>
                  <a:lnTo>
                    <a:pt x="11" y="151"/>
                  </a:lnTo>
                  <a:lnTo>
                    <a:pt x="10" y="149"/>
                  </a:lnTo>
                  <a:lnTo>
                    <a:pt x="10" y="147"/>
                  </a:lnTo>
                  <a:lnTo>
                    <a:pt x="11" y="145"/>
                  </a:lnTo>
                  <a:lnTo>
                    <a:pt x="31" y="73"/>
                  </a:lnTo>
                  <a:lnTo>
                    <a:pt x="31" y="43"/>
                  </a:lnTo>
                  <a:lnTo>
                    <a:pt x="22" y="68"/>
                  </a:lnTo>
                  <a:lnTo>
                    <a:pt x="21" y="70"/>
                  </a:lnTo>
                  <a:lnTo>
                    <a:pt x="20" y="72"/>
                  </a:lnTo>
                  <a:lnTo>
                    <a:pt x="18" y="73"/>
                  </a:lnTo>
                  <a:lnTo>
                    <a:pt x="17" y="74"/>
                  </a:lnTo>
                  <a:lnTo>
                    <a:pt x="15" y="75"/>
                  </a:lnTo>
                  <a:lnTo>
                    <a:pt x="13" y="75"/>
                  </a:lnTo>
                  <a:lnTo>
                    <a:pt x="11" y="75"/>
                  </a:lnTo>
                  <a:lnTo>
                    <a:pt x="9" y="75"/>
                  </a:lnTo>
                  <a:lnTo>
                    <a:pt x="7" y="75"/>
                  </a:lnTo>
                  <a:lnTo>
                    <a:pt x="5" y="74"/>
                  </a:lnTo>
                  <a:lnTo>
                    <a:pt x="4" y="73"/>
                  </a:lnTo>
                  <a:lnTo>
                    <a:pt x="2" y="71"/>
                  </a:lnTo>
                  <a:lnTo>
                    <a:pt x="1" y="70"/>
                  </a:lnTo>
                  <a:lnTo>
                    <a:pt x="1" y="68"/>
                  </a:lnTo>
                  <a:lnTo>
                    <a:pt x="0" y="66"/>
                  </a:lnTo>
                  <a:lnTo>
                    <a:pt x="0" y="64"/>
                  </a:lnTo>
                  <a:lnTo>
                    <a:pt x="0" y="64"/>
                  </a:lnTo>
                  <a:lnTo>
                    <a:pt x="0" y="62"/>
                  </a:lnTo>
                  <a:lnTo>
                    <a:pt x="1" y="60"/>
                  </a:lnTo>
                  <a:lnTo>
                    <a:pt x="21" y="7"/>
                  </a:lnTo>
                  <a:lnTo>
                    <a:pt x="22" y="6"/>
                  </a:lnTo>
                  <a:lnTo>
                    <a:pt x="23" y="4"/>
                  </a:lnTo>
                  <a:lnTo>
                    <a:pt x="25" y="3"/>
                  </a:lnTo>
                  <a:lnTo>
                    <a:pt x="26" y="2"/>
                  </a:lnTo>
                  <a:lnTo>
                    <a:pt x="28" y="1"/>
                  </a:lnTo>
                  <a:lnTo>
                    <a:pt x="30"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8" name="Freeform 26"/>
            <p:cNvSpPr>
              <a:spLocks/>
            </p:cNvSpPr>
            <p:nvPr/>
          </p:nvSpPr>
          <p:spPr bwMode="auto">
            <a:xfrm>
              <a:off x="7591425" y="2465388"/>
              <a:ext cx="61913" cy="63500"/>
            </a:xfrm>
            <a:custGeom>
              <a:avLst/>
              <a:gdLst/>
              <a:ahLst/>
              <a:cxnLst>
                <a:cxn ang="0">
                  <a:pos x="19" y="0"/>
                </a:cxn>
                <a:cxn ang="0">
                  <a:pos x="22" y="0"/>
                </a:cxn>
                <a:cxn ang="0">
                  <a:pos x="25" y="1"/>
                </a:cxn>
                <a:cxn ang="0">
                  <a:pos x="28" y="2"/>
                </a:cxn>
                <a:cxn ang="0">
                  <a:pos x="30" y="3"/>
                </a:cxn>
                <a:cxn ang="0">
                  <a:pos x="32" y="5"/>
                </a:cxn>
                <a:cxn ang="0">
                  <a:pos x="34" y="7"/>
                </a:cxn>
                <a:cxn ang="0">
                  <a:pos x="36" y="9"/>
                </a:cxn>
                <a:cxn ang="0">
                  <a:pos x="37" y="11"/>
                </a:cxn>
                <a:cxn ang="0">
                  <a:pos x="38" y="14"/>
                </a:cxn>
                <a:cxn ang="0">
                  <a:pos x="39" y="17"/>
                </a:cxn>
                <a:cxn ang="0">
                  <a:pos x="39" y="20"/>
                </a:cxn>
                <a:cxn ang="0">
                  <a:pos x="39" y="23"/>
                </a:cxn>
                <a:cxn ang="0">
                  <a:pos x="38" y="26"/>
                </a:cxn>
                <a:cxn ang="0">
                  <a:pos x="37" y="28"/>
                </a:cxn>
                <a:cxn ang="0">
                  <a:pos x="36" y="31"/>
                </a:cxn>
                <a:cxn ang="0">
                  <a:pos x="34" y="33"/>
                </a:cxn>
                <a:cxn ang="0">
                  <a:pos x="32" y="35"/>
                </a:cxn>
                <a:cxn ang="0">
                  <a:pos x="30" y="36"/>
                </a:cxn>
                <a:cxn ang="0">
                  <a:pos x="28" y="38"/>
                </a:cxn>
                <a:cxn ang="0">
                  <a:pos x="25" y="39"/>
                </a:cxn>
                <a:cxn ang="0">
                  <a:pos x="22" y="39"/>
                </a:cxn>
                <a:cxn ang="0">
                  <a:pos x="19" y="40"/>
                </a:cxn>
                <a:cxn ang="0">
                  <a:pos x="17" y="39"/>
                </a:cxn>
                <a:cxn ang="0">
                  <a:pos x="14" y="39"/>
                </a:cxn>
                <a:cxn ang="0">
                  <a:pos x="11" y="38"/>
                </a:cxn>
                <a:cxn ang="0">
                  <a:pos x="9" y="36"/>
                </a:cxn>
                <a:cxn ang="0">
                  <a:pos x="6" y="35"/>
                </a:cxn>
                <a:cxn ang="0">
                  <a:pos x="5" y="33"/>
                </a:cxn>
                <a:cxn ang="0">
                  <a:pos x="3" y="31"/>
                </a:cxn>
                <a:cxn ang="0">
                  <a:pos x="2" y="28"/>
                </a:cxn>
                <a:cxn ang="0">
                  <a:pos x="0" y="26"/>
                </a:cxn>
                <a:cxn ang="0">
                  <a:pos x="0" y="23"/>
                </a:cxn>
                <a:cxn ang="0">
                  <a:pos x="0" y="20"/>
                </a:cxn>
                <a:cxn ang="0">
                  <a:pos x="0" y="17"/>
                </a:cxn>
                <a:cxn ang="0">
                  <a:pos x="0" y="14"/>
                </a:cxn>
                <a:cxn ang="0">
                  <a:pos x="2" y="11"/>
                </a:cxn>
                <a:cxn ang="0">
                  <a:pos x="3" y="9"/>
                </a:cxn>
                <a:cxn ang="0">
                  <a:pos x="5" y="7"/>
                </a:cxn>
                <a:cxn ang="0">
                  <a:pos x="6" y="5"/>
                </a:cxn>
                <a:cxn ang="0">
                  <a:pos x="9" y="3"/>
                </a:cxn>
                <a:cxn ang="0">
                  <a:pos x="11" y="2"/>
                </a:cxn>
                <a:cxn ang="0">
                  <a:pos x="14" y="1"/>
                </a:cxn>
                <a:cxn ang="0">
                  <a:pos x="17" y="0"/>
                </a:cxn>
                <a:cxn ang="0">
                  <a:pos x="19" y="0"/>
                </a:cxn>
              </a:cxnLst>
              <a:rect l="0" t="0" r="r" b="b"/>
              <a:pathLst>
                <a:path w="39" h="40">
                  <a:moveTo>
                    <a:pt x="19" y="0"/>
                  </a:moveTo>
                  <a:lnTo>
                    <a:pt x="22" y="0"/>
                  </a:lnTo>
                  <a:lnTo>
                    <a:pt x="25" y="1"/>
                  </a:lnTo>
                  <a:lnTo>
                    <a:pt x="28" y="2"/>
                  </a:lnTo>
                  <a:lnTo>
                    <a:pt x="30" y="3"/>
                  </a:lnTo>
                  <a:lnTo>
                    <a:pt x="32" y="5"/>
                  </a:lnTo>
                  <a:lnTo>
                    <a:pt x="34" y="7"/>
                  </a:lnTo>
                  <a:lnTo>
                    <a:pt x="36" y="9"/>
                  </a:lnTo>
                  <a:lnTo>
                    <a:pt x="37" y="11"/>
                  </a:lnTo>
                  <a:lnTo>
                    <a:pt x="38" y="14"/>
                  </a:lnTo>
                  <a:lnTo>
                    <a:pt x="39" y="17"/>
                  </a:lnTo>
                  <a:lnTo>
                    <a:pt x="39" y="20"/>
                  </a:lnTo>
                  <a:lnTo>
                    <a:pt x="39" y="23"/>
                  </a:lnTo>
                  <a:lnTo>
                    <a:pt x="38" y="26"/>
                  </a:lnTo>
                  <a:lnTo>
                    <a:pt x="37" y="28"/>
                  </a:lnTo>
                  <a:lnTo>
                    <a:pt x="36" y="31"/>
                  </a:lnTo>
                  <a:lnTo>
                    <a:pt x="34" y="33"/>
                  </a:lnTo>
                  <a:lnTo>
                    <a:pt x="32" y="35"/>
                  </a:lnTo>
                  <a:lnTo>
                    <a:pt x="30" y="36"/>
                  </a:lnTo>
                  <a:lnTo>
                    <a:pt x="28" y="38"/>
                  </a:lnTo>
                  <a:lnTo>
                    <a:pt x="25" y="39"/>
                  </a:lnTo>
                  <a:lnTo>
                    <a:pt x="22" y="39"/>
                  </a:lnTo>
                  <a:lnTo>
                    <a:pt x="19" y="40"/>
                  </a:lnTo>
                  <a:lnTo>
                    <a:pt x="17" y="39"/>
                  </a:lnTo>
                  <a:lnTo>
                    <a:pt x="14" y="39"/>
                  </a:lnTo>
                  <a:lnTo>
                    <a:pt x="11" y="38"/>
                  </a:lnTo>
                  <a:lnTo>
                    <a:pt x="9" y="36"/>
                  </a:lnTo>
                  <a:lnTo>
                    <a:pt x="6" y="35"/>
                  </a:lnTo>
                  <a:lnTo>
                    <a:pt x="5" y="33"/>
                  </a:lnTo>
                  <a:lnTo>
                    <a:pt x="3" y="31"/>
                  </a:lnTo>
                  <a:lnTo>
                    <a:pt x="2" y="28"/>
                  </a:lnTo>
                  <a:lnTo>
                    <a:pt x="0" y="26"/>
                  </a:lnTo>
                  <a:lnTo>
                    <a:pt x="0" y="23"/>
                  </a:lnTo>
                  <a:lnTo>
                    <a:pt x="0" y="20"/>
                  </a:lnTo>
                  <a:lnTo>
                    <a:pt x="0" y="17"/>
                  </a:lnTo>
                  <a:lnTo>
                    <a:pt x="0" y="14"/>
                  </a:lnTo>
                  <a:lnTo>
                    <a:pt x="2" y="11"/>
                  </a:lnTo>
                  <a:lnTo>
                    <a:pt x="3" y="9"/>
                  </a:lnTo>
                  <a:lnTo>
                    <a:pt x="5" y="7"/>
                  </a:lnTo>
                  <a:lnTo>
                    <a:pt x="6" y="5"/>
                  </a:lnTo>
                  <a:lnTo>
                    <a:pt x="9" y="3"/>
                  </a:lnTo>
                  <a:lnTo>
                    <a:pt x="11" y="2"/>
                  </a:lnTo>
                  <a:lnTo>
                    <a:pt x="14" y="1"/>
                  </a:lnTo>
                  <a:lnTo>
                    <a:pt x="17"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9" name="Freeform 27"/>
            <p:cNvSpPr>
              <a:spLocks/>
            </p:cNvSpPr>
            <p:nvPr/>
          </p:nvSpPr>
          <p:spPr bwMode="auto">
            <a:xfrm>
              <a:off x="7572375" y="2536825"/>
              <a:ext cx="133350" cy="252413"/>
            </a:xfrm>
            <a:custGeom>
              <a:avLst/>
              <a:gdLst/>
              <a:ahLst/>
              <a:cxnLst>
                <a:cxn ang="0">
                  <a:pos x="21" y="0"/>
                </a:cxn>
                <a:cxn ang="0">
                  <a:pos x="24" y="1"/>
                </a:cxn>
                <a:cxn ang="0">
                  <a:pos x="27" y="2"/>
                </a:cxn>
                <a:cxn ang="0">
                  <a:pos x="34" y="3"/>
                </a:cxn>
                <a:cxn ang="0">
                  <a:pos x="37" y="1"/>
                </a:cxn>
                <a:cxn ang="0">
                  <a:pos x="40" y="0"/>
                </a:cxn>
                <a:cxn ang="0">
                  <a:pos x="53" y="0"/>
                </a:cxn>
                <a:cxn ang="0">
                  <a:pos x="57" y="1"/>
                </a:cxn>
                <a:cxn ang="0">
                  <a:pos x="60" y="3"/>
                </a:cxn>
                <a:cxn ang="0">
                  <a:pos x="62" y="6"/>
                </a:cxn>
                <a:cxn ang="0">
                  <a:pos x="84" y="60"/>
                </a:cxn>
                <a:cxn ang="0">
                  <a:pos x="84" y="64"/>
                </a:cxn>
                <a:cxn ang="0">
                  <a:pos x="84" y="68"/>
                </a:cxn>
                <a:cxn ang="0">
                  <a:pos x="82" y="71"/>
                </a:cxn>
                <a:cxn ang="0">
                  <a:pos x="79" y="74"/>
                </a:cxn>
                <a:cxn ang="0">
                  <a:pos x="75" y="75"/>
                </a:cxn>
                <a:cxn ang="0">
                  <a:pos x="72" y="75"/>
                </a:cxn>
                <a:cxn ang="0">
                  <a:pos x="68" y="74"/>
                </a:cxn>
                <a:cxn ang="0">
                  <a:pos x="65" y="72"/>
                </a:cxn>
                <a:cxn ang="0">
                  <a:pos x="63" y="68"/>
                </a:cxn>
                <a:cxn ang="0">
                  <a:pos x="53" y="73"/>
                </a:cxn>
                <a:cxn ang="0">
                  <a:pos x="74" y="147"/>
                </a:cxn>
                <a:cxn ang="0">
                  <a:pos x="74" y="151"/>
                </a:cxn>
                <a:cxn ang="0">
                  <a:pos x="72" y="154"/>
                </a:cxn>
                <a:cxn ang="0">
                  <a:pos x="70" y="157"/>
                </a:cxn>
                <a:cxn ang="0">
                  <a:pos x="66" y="158"/>
                </a:cxn>
                <a:cxn ang="0">
                  <a:pos x="63" y="159"/>
                </a:cxn>
                <a:cxn ang="0">
                  <a:pos x="59" y="158"/>
                </a:cxn>
                <a:cxn ang="0">
                  <a:pos x="55" y="156"/>
                </a:cxn>
                <a:cxn ang="0">
                  <a:pos x="53" y="153"/>
                </a:cxn>
                <a:cxn ang="0">
                  <a:pos x="31" y="78"/>
                </a:cxn>
                <a:cxn ang="0">
                  <a:pos x="0" y="106"/>
                </a:cxn>
                <a:cxn ang="0">
                  <a:pos x="7" y="92"/>
                </a:cxn>
                <a:cxn ang="0">
                  <a:pos x="11" y="90"/>
                </a:cxn>
                <a:cxn ang="0">
                  <a:pos x="17" y="88"/>
                </a:cxn>
                <a:cxn ang="0">
                  <a:pos x="21" y="84"/>
                </a:cxn>
                <a:cxn ang="0">
                  <a:pos x="25" y="79"/>
                </a:cxn>
                <a:cxn ang="0">
                  <a:pos x="27" y="73"/>
                </a:cxn>
                <a:cxn ang="0">
                  <a:pos x="28" y="66"/>
                </a:cxn>
                <a:cxn ang="0">
                  <a:pos x="28" y="59"/>
                </a:cxn>
                <a:cxn ang="0">
                  <a:pos x="5" y="1"/>
                </a:cxn>
                <a:cxn ang="0">
                  <a:pos x="8" y="0"/>
                </a:cxn>
              </a:cxnLst>
              <a:rect l="0" t="0" r="r" b="b"/>
              <a:pathLst>
                <a:path w="84" h="159">
                  <a:moveTo>
                    <a:pt x="10" y="0"/>
                  </a:moveTo>
                  <a:lnTo>
                    <a:pt x="21" y="0"/>
                  </a:lnTo>
                  <a:lnTo>
                    <a:pt x="23" y="0"/>
                  </a:lnTo>
                  <a:lnTo>
                    <a:pt x="24" y="1"/>
                  </a:lnTo>
                  <a:lnTo>
                    <a:pt x="26" y="1"/>
                  </a:lnTo>
                  <a:lnTo>
                    <a:pt x="27" y="2"/>
                  </a:lnTo>
                  <a:lnTo>
                    <a:pt x="29" y="3"/>
                  </a:lnTo>
                  <a:lnTo>
                    <a:pt x="34" y="3"/>
                  </a:lnTo>
                  <a:lnTo>
                    <a:pt x="35" y="2"/>
                  </a:lnTo>
                  <a:lnTo>
                    <a:pt x="37" y="1"/>
                  </a:lnTo>
                  <a:lnTo>
                    <a:pt x="38" y="1"/>
                  </a:lnTo>
                  <a:lnTo>
                    <a:pt x="40" y="0"/>
                  </a:lnTo>
                  <a:lnTo>
                    <a:pt x="42" y="0"/>
                  </a:lnTo>
                  <a:lnTo>
                    <a:pt x="53" y="0"/>
                  </a:lnTo>
                  <a:lnTo>
                    <a:pt x="55" y="0"/>
                  </a:lnTo>
                  <a:lnTo>
                    <a:pt x="57" y="1"/>
                  </a:lnTo>
                  <a:lnTo>
                    <a:pt x="58" y="2"/>
                  </a:lnTo>
                  <a:lnTo>
                    <a:pt x="60" y="3"/>
                  </a:lnTo>
                  <a:lnTo>
                    <a:pt x="61" y="4"/>
                  </a:lnTo>
                  <a:lnTo>
                    <a:pt x="62" y="6"/>
                  </a:lnTo>
                  <a:lnTo>
                    <a:pt x="63" y="7"/>
                  </a:lnTo>
                  <a:lnTo>
                    <a:pt x="84" y="60"/>
                  </a:lnTo>
                  <a:lnTo>
                    <a:pt x="84" y="62"/>
                  </a:lnTo>
                  <a:lnTo>
                    <a:pt x="84" y="64"/>
                  </a:lnTo>
                  <a:lnTo>
                    <a:pt x="84" y="66"/>
                  </a:lnTo>
                  <a:lnTo>
                    <a:pt x="84" y="68"/>
                  </a:lnTo>
                  <a:lnTo>
                    <a:pt x="83" y="70"/>
                  </a:lnTo>
                  <a:lnTo>
                    <a:pt x="82" y="71"/>
                  </a:lnTo>
                  <a:lnTo>
                    <a:pt x="81" y="73"/>
                  </a:lnTo>
                  <a:lnTo>
                    <a:pt x="79" y="74"/>
                  </a:lnTo>
                  <a:lnTo>
                    <a:pt x="77" y="75"/>
                  </a:lnTo>
                  <a:lnTo>
                    <a:pt x="75" y="75"/>
                  </a:lnTo>
                  <a:lnTo>
                    <a:pt x="73" y="75"/>
                  </a:lnTo>
                  <a:lnTo>
                    <a:pt x="72" y="75"/>
                  </a:lnTo>
                  <a:lnTo>
                    <a:pt x="70" y="75"/>
                  </a:lnTo>
                  <a:lnTo>
                    <a:pt x="68" y="74"/>
                  </a:lnTo>
                  <a:lnTo>
                    <a:pt x="66" y="73"/>
                  </a:lnTo>
                  <a:lnTo>
                    <a:pt x="65" y="72"/>
                  </a:lnTo>
                  <a:lnTo>
                    <a:pt x="64" y="70"/>
                  </a:lnTo>
                  <a:lnTo>
                    <a:pt x="63" y="68"/>
                  </a:lnTo>
                  <a:lnTo>
                    <a:pt x="53" y="43"/>
                  </a:lnTo>
                  <a:lnTo>
                    <a:pt x="53" y="73"/>
                  </a:lnTo>
                  <a:lnTo>
                    <a:pt x="74" y="145"/>
                  </a:lnTo>
                  <a:lnTo>
                    <a:pt x="74" y="147"/>
                  </a:lnTo>
                  <a:lnTo>
                    <a:pt x="74" y="149"/>
                  </a:lnTo>
                  <a:lnTo>
                    <a:pt x="74" y="151"/>
                  </a:lnTo>
                  <a:lnTo>
                    <a:pt x="73" y="152"/>
                  </a:lnTo>
                  <a:lnTo>
                    <a:pt x="72" y="154"/>
                  </a:lnTo>
                  <a:lnTo>
                    <a:pt x="71" y="155"/>
                  </a:lnTo>
                  <a:lnTo>
                    <a:pt x="70" y="157"/>
                  </a:lnTo>
                  <a:lnTo>
                    <a:pt x="68" y="158"/>
                  </a:lnTo>
                  <a:lnTo>
                    <a:pt x="66" y="158"/>
                  </a:lnTo>
                  <a:lnTo>
                    <a:pt x="64" y="159"/>
                  </a:lnTo>
                  <a:lnTo>
                    <a:pt x="63" y="159"/>
                  </a:lnTo>
                  <a:lnTo>
                    <a:pt x="61" y="159"/>
                  </a:lnTo>
                  <a:lnTo>
                    <a:pt x="59" y="158"/>
                  </a:lnTo>
                  <a:lnTo>
                    <a:pt x="57" y="157"/>
                  </a:lnTo>
                  <a:lnTo>
                    <a:pt x="55" y="156"/>
                  </a:lnTo>
                  <a:lnTo>
                    <a:pt x="54" y="155"/>
                  </a:lnTo>
                  <a:lnTo>
                    <a:pt x="53" y="153"/>
                  </a:lnTo>
                  <a:lnTo>
                    <a:pt x="52" y="151"/>
                  </a:lnTo>
                  <a:lnTo>
                    <a:pt x="31" y="78"/>
                  </a:lnTo>
                  <a:lnTo>
                    <a:pt x="12" y="147"/>
                  </a:lnTo>
                  <a:lnTo>
                    <a:pt x="0" y="106"/>
                  </a:lnTo>
                  <a:lnTo>
                    <a:pt x="4" y="92"/>
                  </a:lnTo>
                  <a:lnTo>
                    <a:pt x="7" y="92"/>
                  </a:lnTo>
                  <a:lnTo>
                    <a:pt x="9" y="91"/>
                  </a:lnTo>
                  <a:lnTo>
                    <a:pt x="11" y="90"/>
                  </a:lnTo>
                  <a:lnTo>
                    <a:pt x="14" y="89"/>
                  </a:lnTo>
                  <a:lnTo>
                    <a:pt x="17" y="88"/>
                  </a:lnTo>
                  <a:lnTo>
                    <a:pt x="19" y="86"/>
                  </a:lnTo>
                  <a:lnTo>
                    <a:pt x="21" y="84"/>
                  </a:lnTo>
                  <a:lnTo>
                    <a:pt x="23" y="81"/>
                  </a:lnTo>
                  <a:lnTo>
                    <a:pt x="25" y="79"/>
                  </a:lnTo>
                  <a:lnTo>
                    <a:pt x="26" y="76"/>
                  </a:lnTo>
                  <a:lnTo>
                    <a:pt x="27" y="73"/>
                  </a:lnTo>
                  <a:lnTo>
                    <a:pt x="28" y="70"/>
                  </a:lnTo>
                  <a:lnTo>
                    <a:pt x="28" y="66"/>
                  </a:lnTo>
                  <a:lnTo>
                    <a:pt x="28" y="63"/>
                  </a:lnTo>
                  <a:lnTo>
                    <a:pt x="28" y="59"/>
                  </a:lnTo>
                  <a:lnTo>
                    <a:pt x="27" y="56"/>
                  </a:lnTo>
                  <a:lnTo>
                    <a:pt x="5" y="1"/>
                  </a:lnTo>
                  <a:lnTo>
                    <a:pt x="7" y="1"/>
                  </a:lnTo>
                  <a:lnTo>
                    <a:pt x="8"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0" name="Freeform 28"/>
            <p:cNvSpPr>
              <a:spLocks/>
            </p:cNvSpPr>
            <p:nvPr/>
          </p:nvSpPr>
          <p:spPr bwMode="auto">
            <a:xfrm>
              <a:off x="7459663" y="2435225"/>
              <a:ext cx="74613" cy="74613"/>
            </a:xfrm>
            <a:custGeom>
              <a:avLst/>
              <a:gdLst/>
              <a:ahLst/>
              <a:cxnLst>
                <a:cxn ang="0">
                  <a:pos x="23" y="0"/>
                </a:cxn>
                <a:cxn ang="0">
                  <a:pos x="27" y="0"/>
                </a:cxn>
                <a:cxn ang="0">
                  <a:pos x="30" y="1"/>
                </a:cxn>
                <a:cxn ang="0">
                  <a:pos x="33" y="2"/>
                </a:cxn>
                <a:cxn ang="0">
                  <a:pos x="36" y="4"/>
                </a:cxn>
                <a:cxn ang="0">
                  <a:pos x="39" y="6"/>
                </a:cxn>
                <a:cxn ang="0">
                  <a:pos x="41" y="8"/>
                </a:cxn>
                <a:cxn ang="0">
                  <a:pos x="43" y="11"/>
                </a:cxn>
                <a:cxn ang="0">
                  <a:pos x="45" y="13"/>
                </a:cxn>
                <a:cxn ang="0">
                  <a:pos x="46" y="17"/>
                </a:cxn>
                <a:cxn ang="0">
                  <a:pos x="46" y="20"/>
                </a:cxn>
                <a:cxn ang="0">
                  <a:pos x="47" y="23"/>
                </a:cxn>
                <a:cxn ang="0">
                  <a:pos x="46" y="27"/>
                </a:cxn>
                <a:cxn ang="0">
                  <a:pos x="46" y="30"/>
                </a:cxn>
                <a:cxn ang="0">
                  <a:pos x="45" y="33"/>
                </a:cxn>
                <a:cxn ang="0">
                  <a:pos x="43" y="36"/>
                </a:cxn>
                <a:cxn ang="0">
                  <a:pos x="41" y="39"/>
                </a:cxn>
                <a:cxn ang="0">
                  <a:pos x="39" y="41"/>
                </a:cxn>
                <a:cxn ang="0">
                  <a:pos x="36" y="43"/>
                </a:cxn>
                <a:cxn ang="0">
                  <a:pos x="33" y="45"/>
                </a:cxn>
                <a:cxn ang="0">
                  <a:pos x="30" y="46"/>
                </a:cxn>
                <a:cxn ang="0">
                  <a:pos x="27" y="47"/>
                </a:cxn>
                <a:cxn ang="0">
                  <a:pos x="23" y="47"/>
                </a:cxn>
                <a:cxn ang="0">
                  <a:pos x="20" y="47"/>
                </a:cxn>
                <a:cxn ang="0">
                  <a:pos x="16" y="46"/>
                </a:cxn>
                <a:cxn ang="0">
                  <a:pos x="13" y="45"/>
                </a:cxn>
                <a:cxn ang="0">
                  <a:pos x="10" y="43"/>
                </a:cxn>
                <a:cxn ang="0">
                  <a:pos x="8" y="41"/>
                </a:cxn>
                <a:cxn ang="0">
                  <a:pos x="6" y="39"/>
                </a:cxn>
                <a:cxn ang="0">
                  <a:pos x="3" y="36"/>
                </a:cxn>
                <a:cxn ang="0">
                  <a:pos x="2" y="33"/>
                </a:cxn>
                <a:cxn ang="0">
                  <a:pos x="1" y="30"/>
                </a:cxn>
                <a:cxn ang="0">
                  <a:pos x="0" y="27"/>
                </a:cxn>
                <a:cxn ang="0">
                  <a:pos x="0" y="23"/>
                </a:cxn>
                <a:cxn ang="0">
                  <a:pos x="0" y="20"/>
                </a:cxn>
                <a:cxn ang="0">
                  <a:pos x="1" y="17"/>
                </a:cxn>
                <a:cxn ang="0">
                  <a:pos x="2" y="13"/>
                </a:cxn>
                <a:cxn ang="0">
                  <a:pos x="3" y="11"/>
                </a:cxn>
                <a:cxn ang="0">
                  <a:pos x="6" y="8"/>
                </a:cxn>
                <a:cxn ang="0">
                  <a:pos x="8" y="6"/>
                </a:cxn>
                <a:cxn ang="0">
                  <a:pos x="10" y="4"/>
                </a:cxn>
                <a:cxn ang="0">
                  <a:pos x="13" y="2"/>
                </a:cxn>
                <a:cxn ang="0">
                  <a:pos x="16" y="1"/>
                </a:cxn>
                <a:cxn ang="0">
                  <a:pos x="20" y="0"/>
                </a:cxn>
                <a:cxn ang="0">
                  <a:pos x="23" y="0"/>
                </a:cxn>
              </a:cxnLst>
              <a:rect l="0" t="0" r="r" b="b"/>
              <a:pathLst>
                <a:path w="47" h="47">
                  <a:moveTo>
                    <a:pt x="23" y="0"/>
                  </a:moveTo>
                  <a:lnTo>
                    <a:pt x="27" y="0"/>
                  </a:lnTo>
                  <a:lnTo>
                    <a:pt x="30" y="1"/>
                  </a:lnTo>
                  <a:lnTo>
                    <a:pt x="33" y="2"/>
                  </a:lnTo>
                  <a:lnTo>
                    <a:pt x="36" y="4"/>
                  </a:lnTo>
                  <a:lnTo>
                    <a:pt x="39" y="6"/>
                  </a:lnTo>
                  <a:lnTo>
                    <a:pt x="41" y="8"/>
                  </a:lnTo>
                  <a:lnTo>
                    <a:pt x="43" y="11"/>
                  </a:lnTo>
                  <a:lnTo>
                    <a:pt x="45" y="13"/>
                  </a:lnTo>
                  <a:lnTo>
                    <a:pt x="46" y="17"/>
                  </a:lnTo>
                  <a:lnTo>
                    <a:pt x="46" y="20"/>
                  </a:lnTo>
                  <a:lnTo>
                    <a:pt x="47" y="23"/>
                  </a:lnTo>
                  <a:lnTo>
                    <a:pt x="46" y="27"/>
                  </a:lnTo>
                  <a:lnTo>
                    <a:pt x="46" y="30"/>
                  </a:lnTo>
                  <a:lnTo>
                    <a:pt x="45" y="33"/>
                  </a:lnTo>
                  <a:lnTo>
                    <a:pt x="43" y="36"/>
                  </a:lnTo>
                  <a:lnTo>
                    <a:pt x="41" y="39"/>
                  </a:lnTo>
                  <a:lnTo>
                    <a:pt x="39" y="41"/>
                  </a:lnTo>
                  <a:lnTo>
                    <a:pt x="36" y="43"/>
                  </a:lnTo>
                  <a:lnTo>
                    <a:pt x="33" y="45"/>
                  </a:lnTo>
                  <a:lnTo>
                    <a:pt x="30" y="46"/>
                  </a:lnTo>
                  <a:lnTo>
                    <a:pt x="27" y="47"/>
                  </a:lnTo>
                  <a:lnTo>
                    <a:pt x="23" y="47"/>
                  </a:lnTo>
                  <a:lnTo>
                    <a:pt x="20" y="47"/>
                  </a:lnTo>
                  <a:lnTo>
                    <a:pt x="16" y="46"/>
                  </a:lnTo>
                  <a:lnTo>
                    <a:pt x="13" y="45"/>
                  </a:lnTo>
                  <a:lnTo>
                    <a:pt x="10" y="43"/>
                  </a:lnTo>
                  <a:lnTo>
                    <a:pt x="8" y="41"/>
                  </a:lnTo>
                  <a:lnTo>
                    <a:pt x="6" y="39"/>
                  </a:lnTo>
                  <a:lnTo>
                    <a:pt x="3" y="36"/>
                  </a:lnTo>
                  <a:lnTo>
                    <a:pt x="2" y="33"/>
                  </a:lnTo>
                  <a:lnTo>
                    <a:pt x="1" y="30"/>
                  </a:lnTo>
                  <a:lnTo>
                    <a:pt x="0" y="27"/>
                  </a:lnTo>
                  <a:lnTo>
                    <a:pt x="0" y="23"/>
                  </a:lnTo>
                  <a:lnTo>
                    <a:pt x="0" y="20"/>
                  </a:lnTo>
                  <a:lnTo>
                    <a:pt x="1" y="17"/>
                  </a:lnTo>
                  <a:lnTo>
                    <a:pt x="2" y="13"/>
                  </a:lnTo>
                  <a:lnTo>
                    <a:pt x="3" y="11"/>
                  </a:lnTo>
                  <a:lnTo>
                    <a:pt x="6" y="8"/>
                  </a:lnTo>
                  <a:lnTo>
                    <a:pt x="8" y="6"/>
                  </a:lnTo>
                  <a:lnTo>
                    <a:pt x="10" y="4"/>
                  </a:lnTo>
                  <a:lnTo>
                    <a:pt x="13" y="2"/>
                  </a:lnTo>
                  <a:lnTo>
                    <a:pt x="16"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1" name="Freeform 29"/>
            <p:cNvSpPr>
              <a:spLocks/>
            </p:cNvSpPr>
            <p:nvPr/>
          </p:nvSpPr>
          <p:spPr bwMode="auto">
            <a:xfrm>
              <a:off x="7396163" y="2519363"/>
              <a:ext cx="200025" cy="300038"/>
            </a:xfrm>
            <a:custGeom>
              <a:avLst/>
              <a:gdLst/>
              <a:ahLst/>
              <a:cxnLst>
                <a:cxn ang="0">
                  <a:pos x="51" y="0"/>
                </a:cxn>
                <a:cxn ang="0">
                  <a:pos x="55" y="1"/>
                </a:cxn>
                <a:cxn ang="0">
                  <a:pos x="58" y="3"/>
                </a:cxn>
                <a:cxn ang="0">
                  <a:pos x="54" y="50"/>
                </a:cxn>
                <a:cxn ang="0">
                  <a:pos x="73" y="50"/>
                </a:cxn>
                <a:cxn ang="0">
                  <a:pos x="68" y="3"/>
                </a:cxn>
                <a:cxn ang="0">
                  <a:pos x="72" y="1"/>
                </a:cxn>
                <a:cxn ang="0">
                  <a:pos x="76" y="0"/>
                </a:cxn>
                <a:cxn ang="0">
                  <a:pos x="91" y="1"/>
                </a:cxn>
                <a:cxn ang="0">
                  <a:pos x="95" y="2"/>
                </a:cxn>
                <a:cxn ang="0">
                  <a:pos x="99" y="5"/>
                </a:cxn>
                <a:cxn ang="0">
                  <a:pos x="101" y="9"/>
                </a:cxn>
                <a:cxn ang="0">
                  <a:pos x="126" y="74"/>
                </a:cxn>
                <a:cxn ang="0">
                  <a:pos x="126" y="79"/>
                </a:cxn>
                <a:cxn ang="0">
                  <a:pos x="125" y="83"/>
                </a:cxn>
                <a:cxn ang="0">
                  <a:pos x="122" y="86"/>
                </a:cxn>
                <a:cxn ang="0">
                  <a:pos x="118" y="89"/>
                </a:cxn>
                <a:cxn ang="0">
                  <a:pos x="113" y="90"/>
                </a:cxn>
                <a:cxn ang="0">
                  <a:pos x="109" y="89"/>
                </a:cxn>
                <a:cxn ang="0">
                  <a:pos x="105" y="87"/>
                </a:cxn>
                <a:cxn ang="0">
                  <a:pos x="102" y="83"/>
                </a:cxn>
                <a:cxn ang="0">
                  <a:pos x="89" y="51"/>
                </a:cxn>
                <a:cxn ang="0">
                  <a:pos x="113" y="172"/>
                </a:cxn>
                <a:cxn ang="0">
                  <a:pos x="114" y="177"/>
                </a:cxn>
                <a:cxn ang="0">
                  <a:pos x="113" y="181"/>
                </a:cxn>
                <a:cxn ang="0">
                  <a:pos x="110" y="185"/>
                </a:cxn>
                <a:cxn ang="0">
                  <a:pos x="106" y="188"/>
                </a:cxn>
                <a:cxn ang="0">
                  <a:pos x="102" y="189"/>
                </a:cxn>
                <a:cxn ang="0">
                  <a:pos x="98" y="189"/>
                </a:cxn>
                <a:cxn ang="0">
                  <a:pos x="95" y="188"/>
                </a:cxn>
                <a:cxn ang="0">
                  <a:pos x="91" y="185"/>
                </a:cxn>
                <a:cxn ang="0">
                  <a:pos x="89" y="182"/>
                </a:cxn>
                <a:cxn ang="0">
                  <a:pos x="63" y="93"/>
                </a:cxn>
                <a:cxn ang="0">
                  <a:pos x="38" y="182"/>
                </a:cxn>
                <a:cxn ang="0">
                  <a:pos x="35" y="185"/>
                </a:cxn>
                <a:cxn ang="0">
                  <a:pos x="32" y="188"/>
                </a:cxn>
                <a:cxn ang="0">
                  <a:pos x="28" y="189"/>
                </a:cxn>
                <a:cxn ang="0">
                  <a:pos x="24" y="189"/>
                </a:cxn>
                <a:cxn ang="0">
                  <a:pos x="20" y="188"/>
                </a:cxn>
                <a:cxn ang="0">
                  <a:pos x="16" y="185"/>
                </a:cxn>
                <a:cxn ang="0">
                  <a:pos x="14" y="181"/>
                </a:cxn>
                <a:cxn ang="0">
                  <a:pos x="13" y="177"/>
                </a:cxn>
                <a:cxn ang="0">
                  <a:pos x="13" y="172"/>
                </a:cxn>
                <a:cxn ang="0">
                  <a:pos x="37" y="51"/>
                </a:cxn>
                <a:cxn ang="0">
                  <a:pos x="25" y="83"/>
                </a:cxn>
                <a:cxn ang="0">
                  <a:pos x="22" y="87"/>
                </a:cxn>
                <a:cxn ang="0">
                  <a:pos x="18" y="89"/>
                </a:cxn>
                <a:cxn ang="0">
                  <a:pos x="13" y="90"/>
                </a:cxn>
                <a:cxn ang="0">
                  <a:pos x="9" y="89"/>
                </a:cxn>
                <a:cxn ang="0">
                  <a:pos x="5" y="86"/>
                </a:cxn>
                <a:cxn ang="0">
                  <a:pos x="2" y="83"/>
                </a:cxn>
                <a:cxn ang="0">
                  <a:pos x="0" y="79"/>
                </a:cxn>
                <a:cxn ang="0">
                  <a:pos x="0" y="74"/>
                </a:cxn>
                <a:cxn ang="0">
                  <a:pos x="26" y="9"/>
                </a:cxn>
                <a:cxn ang="0">
                  <a:pos x="28" y="5"/>
                </a:cxn>
                <a:cxn ang="0">
                  <a:pos x="31" y="2"/>
                </a:cxn>
                <a:cxn ang="0">
                  <a:pos x="36" y="1"/>
                </a:cxn>
              </a:cxnLst>
              <a:rect l="0" t="0" r="r" b="b"/>
              <a:pathLst>
                <a:path w="126" h="189">
                  <a:moveTo>
                    <a:pt x="38" y="0"/>
                  </a:moveTo>
                  <a:lnTo>
                    <a:pt x="51" y="0"/>
                  </a:lnTo>
                  <a:lnTo>
                    <a:pt x="53" y="1"/>
                  </a:lnTo>
                  <a:lnTo>
                    <a:pt x="55" y="1"/>
                  </a:lnTo>
                  <a:lnTo>
                    <a:pt x="57" y="2"/>
                  </a:lnTo>
                  <a:lnTo>
                    <a:pt x="58" y="3"/>
                  </a:lnTo>
                  <a:lnTo>
                    <a:pt x="60" y="4"/>
                  </a:lnTo>
                  <a:lnTo>
                    <a:pt x="54" y="50"/>
                  </a:lnTo>
                  <a:lnTo>
                    <a:pt x="63" y="58"/>
                  </a:lnTo>
                  <a:lnTo>
                    <a:pt x="73" y="50"/>
                  </a:lnTo>
                  <a:lnTo>
                    <a:pt x="66" y="4"/>
                  </a:lnTo>
                  <a:lnTo>
                    <a:pt x="68" y="3"/>
                  </a:lnTo>
                  <a:lnTo>
                    <a:pt x="70" y="2"/>
                  </a:lnTo>
                  <a:lnTo>
                    <a:pt x="72" y="1"/>
                  </a:lnTo>
                  <a:lnTo>
                    <a:pt x="74" y="1"/>
                  </a:lnTo>
                  <a:lnTo>
                    <a:pt x="76" y="0"/>
                  </a:lnTo>
                  <a:lnTo>
                    <a:pt x="89" y="0"/>
                  </a:lnTo>
                  <a:lnTo>
                    <a:pt x="91" y="1"/>
                  </a:lnTo>
                  <a:lnTo>
                    <a:pt x="93" y="1"/>
                  </a:lnTo>
                  <a:lnTo>
                    <a:pt x="95" y="2"/>
                  </a:lnTo>
                  <a:lnTo>
                    <a:pt x="97" y="3"/>
                  </a:lnTo>
                  <a:lnTo>
                    <a:pt x="99" y="5"/>
                  </a:lnTo>
                  <a:lnTo>
                    <a:pt x="100" y="7"/>
                  </a:lnTo>
                  <a:lnTo>
                    <a:pt x="101" y="9"/>
                  </a:lnTo>
                  <a:lnTo>
                    <a:pt x="125" y="72"/>
                  </a:lnTo>
                  <a:lnTo>
                    <a:pt x="126" y="74"/>
                  </a:lnTo>
                  <a:lnTo>
                    <a:pt x="126" y="76"/>
                  </a:lnTo>
                  <a:lnTo>
                    <a:pt x="126" y="79"/>
                  </a:lnTo>
                  <a:lnTo>
                    <a:pt x="125" y="81"/>
                  </a:lnTo>
                  <a:lnTo>
                    <a:pt x="125" y="83"/>
                  </a:lnTo>
                  <a:lnTo>
                    <a:pt x="123" y="85"/>
                  </a:lnTo>
                  <a:lnTo>
                    <a:pt x="122" y="86"/>
                  </a:lnTo>
                  <a:lnTo>
                    <a:pt x="120" y="88"/>
                  </a:lnTo>
                  <a:lnTo>
                    <a:pt x="118" y="89"/>
                  </a:lnTo>
                  <a:lnTo>
                    <a:pt x="115" y="90"/>
                  </a:lnTo>
                  <a:lnTo>
                    <a:pt x="113" y="90"/>
                  </a:lnTo>
                  <a:lnTo>
                    <a:pt x="111" y="90"/>
                  </a:lnTo>
                  <a:lnTo>
                    <a:pt x="109" y="89"/>
                  </a:lnTo>
                  <a:lnTo>
                    <a:pt x="107" y="88"/>
                  </a:lnTo>
                  <a:lnTo>
                    <a:pt x="105" y="87"/>
                  </a:lnTo>
                  <a:lnTo>
                    <a:pt x="103" y="85"/>
                  </a:lnTo>
                  <a:lnTo>
                    <a:pt x="102" y="83"/>
                  </a:lnTo>
                  <a:lnTo>
                    <a:pt x="101" y="81"/>
                  </a:lnTo>
                  <a:lnTo>
                    <a:pt x="89" y="51"/>
                  </a:lnTo>
                  <a:lnTo>
                    <a:pt x="89" y="87"/>
                  </a:lnTo>
                  <a:lnTo>
                    <a:pt x="113" y="172"/>
                  </a:lnTo>
                  <a:lnTo>
                    <a:pt x="114" y="175"/>
                  </a:lnTo>
                  <a:lnTo>
                    <a:pt x="114" y="177"/>
                  </a:lnTo>
                  <a:lnTo>
                    <a:pt x="113" y="179"/>
                  </a:lnTo>
                  <a:lnTo>
                    <a:pt x="113" y="181"/>
                  </a:lnTo>
                  <a:lnTo>
                    <a:pt x="112" y="183"/>
                  </a:lnTo>
                  <a:lnTo>
                    <a:pt x="110" y="185"/>
                  </a:lnTo>
                  <a:lnTo>
                    <a:pt x="109" y="187"/>
                  </a:lnTo>
                  <a:lnTo>
                    <a:pt x="106" y="188"/>
                  </a:lnTo>
                  <a:lnTo>
                    <a:pt x="104" y="189"/>
                  </a:lnTo>
                  <a:lnTo>
                    <a:pt x="102" y="189"/>
                  </a:lnTo>
                  <a:lnTo>
                    <a:pt x="101" y="189"/>
                  </a:lnTo>
                  <a:lnTo>
                    <a:pt x="98" y="189"/>
                  </a:lnTo>
                  <a:lnTo>
                    <a:pt x="96" y="188"/>
                  </a:lnTo>
                  <a:lnTo>
                    <a:pt x="95" y="188"/>
                  </a:lnTo>
                  <a:lnTo>
                    <a:pt x="93" y="187"/>
                  </a:lnTo>
                  <a:lnTo>
                    <a:pt x="91" y="185"/>
                  </a:lnTo>
                  <a:lnTo>
                    <a:pt x="90" y="184"/>
                  </a:lnTo>
                  <a:lnTo>
                    <a:pt x="89" y="182"/>
                  </a:lnTo>
                  <a:lnTo>
                    <a:pt x="88" y="180"/>
                  </a:lnTo>
                  <a:lnTo>
                    <a:pt x="63" y="93"/>
                  </a:lnTo>
                  <a:lnTo>
                    <a:pt x="39" y="180"/>
                  </a:lnTo>
                  <a:lnTo>
                    <a:pt x="38" y="182"/>
                  </a:lnTo>
                  <a:lnTo>
                    <a:pt x="37" y="184"/>
                  </a:lnTo>
                  <a:lnTo>
                    <a:pt x="35" y="185"/>
                  </a:lnTo>
                  <a:lnTo>
                    <a:pt x="34" y="187"/>
                  </a:lnTo>
                  <a:lnTo>
                    <a:pt x="32" y="188"/>
                  </a:lnTo>
                  <a:lnTo>
                    <a:pt x="30" y="188"/>
                  </a:lnTo>
                  <a:lnTo>
                    <a:pt x="28" y="189"/>
                  </a:lnTo>
                  <a:lnTo>
                    <a:pt x="26" y="189"/>
                  </a:lnTo>
                  <a:lnTo>
                    <a:pt x="24" y="189"/>
                  </a:lnTo>
                  <a:lnTo>
                    <a:pt x="22" y="189"/>
                  </a:lnTo>
                  <a:lnTo>
                    <a:pt x="20" y="188"/>
                  </a:lnTo>
                  <a:lnTo>
                    <a:pt x="18" y="187"/>
                  </a:lnTo>
                  <a:lnTo>
                    <a:pt x="16" y="185"/>
                  </a:lnTo>
                  <a:lnTo>
                    <a:pt x="15" y="183"/>
                  </a:lnTo>
                  <a:lnTo>
                    <a:pt x="14" y="181"/>
                  </a:lnTo>
                  <a:lnTo>
                    <a:pt x="13" y="179"/>
                  </a:lnTo>
                  <a:lnTo>
                    <a:pt x="13" y="177"/>
                  </a:lnTo>
                  <a:lnTo>
                    <a:pt x="13" y="175"/>
                  </a:lnTo>
                  <a:lnTo>
                    <a:pt x="13" y="172"/>
                  </a:lnTo>
                  <a:lnTo>
                    <a:pt x="37" y="87"/>
                  </a:lnTo>
                  <a:lnTo>
                    <a:pt x="37" y="51"/>
                  </a:lnTo>
                  <a:lnTo>
                    <a:pt x="26" y="81"/>
                  </a:lnTo>
                  <a:lnTo>
                    <a:pt x="25" y="83"/>
                  </a:lnTo>
                  <a:lnTo>
                    <a:pt x="23" y="85"/>
                  </a:lnTo>
                  <a:lnTo>
                    <a:pt x="22" y="87"/>
                  </a:lnTo>
                  <a:lnTo>
                    <a:pt x="20" y="88"/>
                  </a:lnTo>
                  <a:lnTo>
                    <a:pt x="18" y="89"/>
                  </a:lnTo>
                  <a:lnTo>
                    <a:pt x="16" y="90"/>
                  </a:lnTo>
                  <a:lnTo>
                    <a:pt x="13" y="90"/>
                  </a:lnTo>
                  <a:lnTo>
                    <a:pt x="11" y="90"/>
                  </a:lnTo>
                  <a:lnTo>
                    <a:pt x="9" y="89"/>
                  </a:lnTo>
                  <a:lnTo>
                    <a:pt x="7" y="88"/>
                  </a:lnTo>
                  <a:lnTo>
                    <a:pt x="5" y="86"/>
                  </a:lnTo>
                  <a:lnTo>
                    <a:pt x="3" y="85"/>
                  </a:lnTo>
                  <a:lnTo>
                    <a:pt x="2" y="83"/>
                  </a:lnTo>
                  <a:lnTo>
                    <a:pt x="1" y="81"/>
                  </a:lnTo>
                  <a:lnTo>
                    <a:pt x="0" y="79"/>
                  </a:lnTo>
                  <a:lnTo>
                    <a:pt x="0" y="76"/>
                  </a:lnTo>
                  <a:lnTo>
                    <a:pt x="0" y="74"/>
                  </a:lnTo>
                  <a:lnTo>
                    <a:pt x="1" y="72"/>
                  </a:lnTo>
                  <a:lnTo>
                    <a:pt x="26" y="9"/>
                  </a:lnTo>
                  <a:lnTo>
                    <a:pt x="26" y="7"/>
                  </a:lnTo>
                  <a:lnTo>
                    <a:pt x="28" y="5"/>
                  </a:lnTo>
                  <a:lnTo>
                    <a:pt x="29" y="3"/>
                  </a:lnTo>
                  <a:lnTo>
                    <a:pt x="31" y="2"/>
                  </a:lnTo>
                  <a:lnTo>
                    <a:pt x="33" y="1"/>
                  </a:lnTo>
                  <a:lnTo>
                    <a:pt x="36"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2" name="Group 91"/>
          <p:cNvGrpSpPr/>
          <p:nvPr/>
        </p:nvGrpSpPr>
        <p:grpSpPr>
          <a:xfrm>
            <a:off x="2354187" y="3257900"/>
            <a:ext cx="393700" cy="410633"/>
            <a:chOff x="5786438" y="1717675"/>
            <a:chExt cx="393700" cy="307975"/>
          </a:xfrm>
          <a:solidFill>
            <a:schemeClr val="bg1"/>
          </a:solidFill>
        </p:grpSpPr>
        <p:sp>
          <p:nvSpPr>
            <p:cNvPr id="93" name="Freeform 167"/>
            <p:cNvSpPr>
              <a:spLocks/>
            </p:cNvSpPr>
            <p:nvPr/>
          </p:nvSpPr>
          <p:spPr bwMode="auto">
            <a:xfrm>
              <a:off x="5916613" y="1719263"/>
              <a:ext cx="71438" cy="69850"/>
            </a:xfrm>
            <a:custGeom>
              <a:avLst/>
              <a:gdLst/>
              <a:ahLst/>
              <a:cxnLst>
                <a:cxn ang="0">
                  <a:pos x="22" y="0"/>
                </a:cxn>
                <a:cxn ang="0">
                  <a:pos x="26" y="0"/>
                </a:cxn>
                <a:cxn ang="0">
                  <a:pos x="29" y="1"/>
                </a:cxn>
                <a:cxn ang="0">
                  <a:pos x="32" y="2"/>
                </a:cxn>
                <a:cxn ang="0">
                  <a:pos x="34" y="4"/>
                </a:cxn>
                <a:cxn ang="0">
                  <a:pos x="37" y="5"/>
                </a:cxn>
                <a:cxn ang="0">
                  <a:pos x="39" y="8"/>
                </a:cxn>
                <a:cxn ang="0">
                  <a:pos x="41" y="10"/>
                </a:cxn>
                <a:cxn ang="0">
                  <a:pos x="42" y="13"/>
                </a:cxn>
                <a:cxn ang="0">
                  <a:pos x="44" y="16"/>
                </a:cxn>
                <a:cxn ang="0">
                  <a:pos x="44" y="19"/>
                </a:cxn>
                <a:cxn ang="0">
                  <a:pos x="45" y="22"/>
                </a:cxn>
                <a:cxn ang="0">
                  <a:pos x="44" y="25"/>
                </a:cxn>
                <a:cxn ang="0">
                  <a:pos x="44" y="29"/>
                </a:cxn>
                <a:cxn ang="0">
                  <a:pos x="42" y="31"/>
                </a:cxn>
                <a:cxn ang="0">
                  <a:pos x="41" y="34"/>
                </a:cxn>
                <a:cxn ang="0">
                  <a:pos x="39" y="37"/>
                </a:cxn>
                <a:cxn ang="0">
                  <a:pos x="37" y="39"/>
                </a:cxn>
                <a:cxn ang="0">
                  <a:pos x="34" y="41"/>
                </a:cxn>
                <a:cxn ang="0">
                  <a:pos x="32" y="42"/>
                </a:cxn>
                <a:cxn ang="0">
                  <a:pos x="29" y="43"/>
                </a:cxn>
                <a:cxn ang="0">
                  <a:pos x="26" y="44"/>
                </a:cxn>
                <a:cxn ang="0">
                  <a:pos x="22" y="44"/>
                </a:cxn>
                <a:cxn ang="0">
                  <a:pos x="19" y="44"/>
                </a:cxn>
                <a:cxn ang="0">
                  <a:pos x="16" y="43"/>
                </a:cxn>
                <a:cxn ang="0">
                  <a:pos x="13" y="42"/>
                </a:cxn>
                <a:cxn ang="0">
                  <a:pos x="10" y="41"/>
                </a:cxn>
                <a:cxn ang="0">
                  <a:pos x="8" y="39"/>
                </a:cxn>
                <a:cxn ang="0">
                  <a:pos x="6" y="37"/>
                </a:cxn>
                <a:cxn ang="0">
                  <a:pos x="4" y="34"/>
                </a:cxn>
                <a:cxn ang="0">
                  <a:pos x="2" y="31"/>
                </a:cxn>
                <a:cxn ang="0">
                  <a:pos x="1" y="29"/>
                </a:cxn>
                <a:cxn ang="0">
                  <a:pos x="1" y="25"/>
                </a:cxn>
                <a:cxn ang="0">
                  <a:pos x="0" y="22"/>
                </a:cxn>
                <a:cxn ang="0">
                  <a:pos x="1" y="19"/>
                </a:cxn>
                <a:cxn ang="0">
                  <a:pos x="1" y="16"/>
                </a:cxn>
                <a:cxn ang="0">
                  <a:pos x="2" y="13"/>
                </a:cxn>
                <a:cxn ang="0">
                  <a:pos x="4" y="10"/>
                </a:cxn>
                <a:cxn ang="0">
                  <a:pos x="6" y="8"/>
                </a:cxn>
                <a:cxn ang="0">
                  <a:pos x="8" y="5"/>
                </a:cxn>
                <a:cxn ang="0">
                  <a:pos x="10" y="4"/>
                </a:cxn>
                <a:cxn ang="0">
                  <a:pos x="13" y="2"/>
                </a:cxn>
                <a:cxn ang="0">
                  <a:pos x="16" y="1"/>
                </a:cxn>
                <a:cxn ang="0">
                  <a:pos x="19" y="0"/>
                </a:cxn>
                <a:cxn ang="0">
                  <a:pos x="22" y="0"/>
                </a:cxn>
              </a:cxnLst>
              <a:rect l="0" t="0" r="r" b="b"/>
              <a:pathLst>
                <a:path w="45" h="44">
                  <a:moveTo>
                    <a:pt x="22" y="0"/>
                  </a:moveTo>
                  <a:lnTo>
                    <a:pt x="26" y="0"/>
                  </a:lnTo>
                  <a:lnTo>
                    <a:pt x="29" y="1"/>
                  </a:lnTo>
                  <a:lnTo>
                    <a:pt x="32" y="2"/>
                  </a:lnTo>
                  <a:lnTo>
                    <a:pt x="34" y="4"/>
                  </a:lnTo>
                  <a:lnTo>
                    <a:pt x="37" y="5"/>
                  </a:lnTo>
                  <a:lnTo>
                    <a:pt x="39" y="8"/>
                  </a:lnTo>
                  <a:lnTo>
                    <a:pt x="41" y="10"/>
                  </a:lnTo>
                  <a:lnTo>
                    <a:pt x="42" y="13"/>
                  </a:lnTo>
                  <a:lnTo>
                    <a:pt x="44" y="16"/>
                  </a:lnTo>
                  <a:lnTo>
                    <a:pt x="44" y="19"/>
                  </a:lnTo>
                  <a:lnTo>
                    <a:pt x="45" y="22"/>
                  </a:lnTo>
                  <a:lnTo>
                    <a:pt x="44" y="25"/>
                  </a:lnTo>
                  <a:lnTo>
                    <a:pt x="44" y="29"/>
                  </a:lnTo>
                  <a:lnTo>
                    <a:pt x="42" y="31"/>
                  </a:lnTo>
                  <a:lnTo>
                    <a:pt x="41" y="34"/>
                  </a:lnTo>
                  <a:lnTo>
                    <a:pt x="39" y="37"/>
                  </a:lnTo>
                  <a:lnTo>
                    <a:pt x="37" y="39"/>
                  </a:lnTo>
                  <a:lnTo>
                    <a:pt x="34" y="41"/>
                  </a:lnTo>
                  <a:lnTo>
                    <a:pt x="32" y="42"/>
                  </a:lnTo>
                  <a:lnTo>
                    <a:pt x="29" y="43"/>
                  </a:lnTo>
                  <a:lnTo>
                    <a:pt x="26" y="44"/>
                  </a:lnTo>
                  <a:lnTo>
                    <a:pt x="22" y="44"/>
                  </a:lnTo>
                  <a:lnTo>
                    <a:pt x="19" y="44"/>
                  </a:lnTo>
                  <a:lnTo>
                    <a:pt x="16" y="43"/>
                  </a:lnTo>
                  <a:lnTo>
                    <a:pt x="13" y="42"/>
                  </a:lnTo>
                  <a:lnTo>
                    <a:pt x="10" y="41"/>
                  </a:lnTo>
                  <a:lnTo>
                    <a:pt x="8" y="39"/>
                  </a:lnTo>
                  <a:lnTo>
                    <a:pt x="6" y="37"/>
                  </a:lnTo>
                  <a:lnTo>
                    <a:pt x="4" y="34"/>
                  </a:lnTo>
                  <a:lnTo>
                    <a:pt x="2" y="31"/>
                  </a:lnTo>
                  <a:lnTo>
                    <a:pt x="1" y="29"/>
                  </a:lnTo>
                  <a:lnTo>
                    <a:pt x="1" y="25"/>
                  </a:lnTo>
                  <a:lnTo>
                    <a:pt x="0" y="22"/>
                  </a:lnTo>
                  <a:lnTo>
                    <a:pt x="1" y="19"/>
                  </a:lnTo>
                  <a:lnTo>
                    <a:pt x="1" y="16"/>
                  </a:lnTo>
                  <a:lnTo>
                    <a:pt x="2" y="13"/>
                  </a:lnTo>
                  <a:lnTo>
                    <a:pt x="4" y="10"/>
                  </a:lnTo>
                  <a:lnTo>
                    <a:pt x="6" y="8"/>
                  </a:lnTo>
                  <a:lnTo>
                    <a:pt x="8" y="5"/>
                  </a:lnTo>
                  <a:lnTo>
                    <a:pt x="10" y="4"/>
                  </a:lnTo>
                  <a:lnTo>
                    <a:pt x="13" y="2"/>
                  </a:lnTo>
                  <a:lnTo>
                    <a:pt x="16" y="1"/>
                  </a:lnTo>
                  <a:lnTo>
                    <a:pt x="19"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4" name="Freeform 168"/>
            <p:cNvSpPr>
              <a:spLocks/>
            </p:cNvSpPr>
            <p:nvPr/>
          </p:nvSpPr>
          <p:spPr bwMode="auto">
            <a:xfrm>
              <a:off x="5834063" y="1774825"/>
              <a:ext cx="188913" cy="249238"/>
            </a:xfrm>
            <a:custGeom>
              <a:avLst/>
              <a:gdLst/>
              <a:ahLst/>
              <a:cxnLst>
                <a:cxn ang="0">
                  <a:pos x="53" y="2"/>
                </a:cxn>
                <a:cxn ang="0">
                  <a:pos x="61" y="9"/>
                </a:cxn>
                <a:cxn ang="0">
                  <a:pos x="65" y="19"/>
                </a:cxn>
                <a:cxn ang="0">
                  <a:pos x="65" y="29"/>
                </a:cxn>
                <a:cxn ang="0">
                  <a:pos x="69" y="35"/>
                </a:cxn>
                <a:cxn ang="0">
                  <a:pos x="78" y="39"/>
                </a:cxn>
                <a:cxn ang="0">
                  <a:pos x="89" y="39"/>
                </a:cxn>
                <a:cxn ang="0">
                  <a:pos x="100" y="36"/>
                </a:cxn>
                <a:cxn ang="0">
                  <a:pos x="107" y="34"/>
                </a:cxn>
                <a:cxn ang="0">
                  <a:pos x="114" y="36"/>
                </a:cxn>
                <a:cxn ang="0">
                  <a:pos x="118" y="42"/>
                </a:cxn>
                <a:cxn ang="0">
                  <a:pos x="119" y="45"/>
                </a:cxn>
                <a:cxn ang="0">
                  <a:pos x="118" y="51"/>
                </a:cxn>
                <a:cxn ang="0">
                  <a:pos x="115" y="57"/>
                </a:cxn>
                <a:cxn ang="0">
                  <a:pos x="108" y="60"/>
                </a:cxn>
                <a:cxn ang="0">
                  <a:pos x="100" y="62"/>
                </a:cxn>
                <a:cxn ang="0">
                  <a:pos x="90" y="64"/>
                </a:cxn>
                <a:cxn ang="0">
                  <a:pos x="82" y="65"/>
                </a:cxn>
                <a:cxn ang="0">
                  <a:pos x="66" y="62"/>
                </a:cxn>
                <a:cxn ang="0">
                  <a:pos x="53" y="55"/>
                </a:cxn>
                <a:cxn ang="0">
                  <a:pos x="46" y="56"/>
                </a:cxn>
                <a:cxn ang="0">
                  <a:pos x="49" y="66"/>
                </a:cxn>
                <a:cxn ang="0">
                  <a:pos x="63" y="66"/>
                </a:cxn>
                <a:cxn ang="0">
                  <a:pos x="70" y="69"/>
                </a:cxn>
                <a:cxn ang="0">
                  <a:pos x="77" y="75"/>
                </a:cxn>
                <a:cxn ang="0">
                  <a:pos x="81" y="85"/>
                </a:cxn>
                <a:cxn ang="0">
                  <a:pos x="82" y="95"/>
                </a:cxn>
                <a:cxn ang="0">
                  <a:pos x="82" y="109"/>
                </a:cxn>
                <a:cxn ang="0">
                  <a:pos x="82" y="126"/>
                </a:cxn>
                <a:cxn ang="0">
                  <a:pos x="82" y="143"/>
                </a:cxn>
                <a:cxn ang="0">
                  <a:pos x="81" y="152"/>
                </a:cxn>
                <a:cxn ang="0">
                  <a:pos x="77" y="157"/>
                </a:cxn>
                <a:cxn ang="0">
                  <a:pos x="64" y="157"/>
                </a:cxn>
                <a:cxn ang="0">
                  <a:pos x="59" y="153"/>
                </a:cxn>
                <a:cxn ang="0">
                  <a:pos x="58" y="143"/>
                </a:cxn>
                <a:cxn ang="0">
                  <a:pos x="58" y="126"/>
                </a:cxn>
                <a:cxn ang="0">
                  <a:pos x="58" y="109"/>
                </a:cxn>
                <a:cxn ang="0">
                  <a:pos x="58" y="95"/>
                </a:cxn>
                <a:cxn ang="0">
                  <a:pos x="58" y="90"/>
                </a:cxn>
                <a:cxn ang="0">
                  <a:pos x="53" y="90"/>
                </a:cxn>
                <a:cxn ang="0">
                  <a:pos x="41" y="90"/>
                </a:cxn>
                <a:cxn ang="0">
                  <a:pos x="27" y="90"/>
                </a:cxn>
                <a:cxn ang="0">
                  <a:pos x="16" y="90"/>
                </a:cxn>
                <a:cxn ang="0">
                  <a:pos x="10" y="89"/>
                </a:cxn>
                <a:cxn ang="0">
                  <a:pos x="3" y="86"/>
                </a:cxn>
                <a:cxn ang="0">
                  <a:pos x="1" y="82"/>
                </a:cxn>
                <a:cxn ang="0">
                  <a:pos x="0" y="78"/>
                </a:cxn>
                <a:cxn ang="0">
                  <a:pos x="1" y="70"/>
                </a:cxn>
                <a:cxn ang="0">
                  <a:pos x="4" y="51"/>
                </a:cxn>
                <a:cxn ang="0">
                  <a:pos x="11" y="32"/>
                </a:cxn>
                <a:cxn ang="0">
                  <a:pos x="19" y="16"/>
                </a:cxn>
                <a:cxn ang="0">
                  <a:pos x="30" y="5"/>
                </a:cxn>
                <a:cxn ang="0">
                  <a:pos x="40" y="0"/>
                </a:cxn>
              </a:cxnLst>
              <a:rect l="0" t="0" r="r" b="b"/>
              <a:pathLst>
                <a:path w="119" h="157">
                  <a:moveTo>
                    <a:pt x="46" y="0"/>
                  </a:moveTo>
                  <a:lnTo>
                    <a:pt x="48" y="0"/>
                  </a:lnTo>
                  <a:lnTo>
                    <a:pt x="51" y="1"/>
                  </a:lnTo>
                  <a:lnTo>
                    <a:pt x="53" y="2"/>
                  </a:lnTo>
                  <a:lnTo>
                    <a:pt x="56" y="3"/>
                  </a:lnTo>
                  <a:lnTo>
                    <a:pt x="58" y="5"/>
                  </a:lnTo>
                  <a:lnTo>
                    <a:pt x="60" y="7"/>
                  </a:lnTo>
                  <a:lnTo>
                    <a:pt x="61" y="9"/>
                  </a:lnTo>
                  <a:lnTo>
                    <a:pt x="63" y="12"/>
                  </a:lnTo>
                  <a:lnTo>
                    <a:pt x="64" y="14"/>
                  </a:lnTo>
                  <a:lnTo>
                    <a:pt x="64" y="17"/>
                  </a:lnTo>
                  <a:lnTo>
                    <a:pt x="65" y="19"/>
                  </a:lnTo>
                  <a:lnTo>
                    <a:pt x="65" y="22"/>
                  </a:lnTo>
                  <a:lnTo>
                    <a:pt x="64" y="24"/>
                  </a:lnTo>
                  <a:lnTo>
                    <a:pt x="64" y="27"/>
                  </a:lnTo>
                  <a:lnTo>
                    <a:pt x="65" y="29"/>
                  </a:lnTo>
                  <a:lnTo>
                    <a:pt x="66" y="30"/>
                  </a:lnTo>
                  <a:lnTo>
                    <a:pt x="67" y="32"/>
                  </a:lnTo>
                  <a:lnTo>
                    <a:pt x="68" y="34"/>
                  </a:lnTo>
                  <a:lnTo>
                    <a:pt x="69" y="35"/>
                  </a:lnTo>
                  <a:lnTo>
                    <a:pt x="71" y="36"/>
                  </a:lnTo>
                  <a:lnTo>
                    <a:pt x="73" y="38"/>
                  </a:lnTo>
                  <a:lnTo>
                    <a:pt x="75" y="38"/>
                  </a:lnTo>
                  <a:lnTo>
                    <a:pt x="78" y="39"/>
                  </a:lnTo>
                  <a:lnTo>
                    <a:pt x="80" y="39"/>
                  </a:lnTo>
                  <a:lnTo>
                    <a:pt x="83" y="39"/>
                  </a:lnTo>
                  <a:lnTo>
                    <a:pt x="86" y="39"/>
                  </a:lnTo>
                  <a:lnTo>
                    <a:pt x="89" y="39"/>
                  </a:lnTo>
                  <a:lnTo>
                    <a:pt x="91" y="38"/>
                  </a:lnTo>
                  <a:lnTo>
                    <a:pt x="94" y="38"/>
                  </a:lnTo>
                  <a:lnTo>
                    <a:pt x="97" y="37"/>
                  </a:lnTo>
                  <a:lnTo>
                    <a:pt x="100" y="36"/>
                  </a:lnTo>
                  <a:lnTo>
                    <a:pt x="102" y="35"/>
                  </a:lnTo>
                  <a:lnTo>
                    <a:pt x="104" y="35"/>
                  </a:lnTo>
                  <a:lnTo>
                    <a:pt x="106" y="35"/>
                  </a:lnTo>
                  <a:lnTo>
                    <a:pt x="107" y="34"/>
                  </a:lnTo>
                  <a:lnTo>
                    <a:pt x="109" y="35"/>
                  </a:lnTo>
                  <a:lnTo>
                    <a:pt x="111" y="35"/>
                  </a:lnTo>
                  <a:lnTo>
                    <a:pt x="112" y="35"/>
                  </a:lnTo>
                  <a:lnTo>
                    <a:pt x="114" y="36"/>
                  </a:lnTo>
                  <a:lnTo>
                    <a:pt x="115" y="37"/>
                  </a:lnTo>
                  <a:lnTo>
                    <a:pt x="116" y="38"/>
                  </a:lnTo>
                  <a:lnTo>
                    <a:pt x="117" y="40"/>
                  </a:lnTo>
                  <a:lnTo>
                    <a:pt x="118" y="42"/>
                  </a:lnTo>
                  <a:lnTo>
                    <a:pt x="119" y="44"/>
                  </a:lnTo>
                  <a:lnTo>
                    <a:pt x="119" y="44"/>
                  </a:lnTo>
                  <a:lnTo>
                    <a:pt x="119" y="45"/>
                  </a:lnTo>
                  <a:lnTo>
                    <a:pt x="119" y="45"/>
                  </a:lnTo>
                  <a:lnTo>
                    <a:pt x="119" y="47"/>
                  </a:lnTo>
                  <a:lnTo>
                    <a:pt x="119" y="48"/>
                  </a:lnTo>
                  <a:lnTo>
                    <a:pt x="119" y="50"/>
                  </a:lnTo>
                  <a:lnTo>
                    <a:pt x="118" y="51"/>
                  </a:lnTo>
                  <a:lnTo>
                    <a:pt x="118" y="53"/>
                  </a:lnTo>
                  <a:lnTo>
                    <a:pt x="117" y="55"/>
                  </a:lnTo>
                  <a:lnTo>
                    <a:pt x="116" y="56"/>
                  </a:lnTo>
                  <a:lnTo>
                    <a:pt x="115" y="57"/>
                  </a:lnTo>
                  <a:lnTo>
                    <a:pt x="113" y="58"/>
                  </a:lnTo>
                  <a:lnTo>
                    <a:pt x="111" y="59"/>
                  </a:lnTo>
                  <a:lnTo>
                    <a:pt x="109" y="60"/>
                  </a:lnTo>
                  <a:lnTo>
                    <a:pt x="108" y="60"/>
                  </a:lnTo>
                  <a:lnTo>
                    <a:pt x="107" y="61"/>
                  </a:lnTo>
                  <a:lnTo>
                    <a:pt x="105" y="61"/>
                  </a:lnTo>
                  <a:lnTo>
                    <a:pt x="102" y="62"/>
                  </a:lnTo>
                  <a:lnTo>
                    <a:pt x="100" y="62"/>
                  </a:lnTo>
                  <a:lnTo>
                    <a:pt x="98" y="63"/>
                  </a:lnTo>
                  <a:lnTo>
                    <a:pt x="95" y="63"/>
                  </a:lnTo>
                  <a:lnTo>
                    <a:pt x="93" y="64"/>
                  </a:lnTo>
                  <a:lnTo>
                    <a:pt x="90" y="64"/>
                  </a:lnTo>
                  <a:lnTo>
                    <a:pt x="88" y="64"/>
                  </a:lnTo>
                  <a:lnTo>
                    <a:pt x="86" y="65"/>
                  </a:lnTo>
                  <a:lnTo>
                    <a:pt x="84" y="65"/>
                  </a:lnTo>
                  <a:lnTo>
                    <a:pt x="82" y="65"/>
                  </a:lnTo>
                  <a:lnTo>
                    <a:pt x="78" y="65"/>
                  </a:lnTo>
                  <a:lnTo>
                    <a:pt x="74" y="64"/>
                  </a:lnTo>
                  <a:lnTo>
                    <a:pt x="70" y="63"/>
                  </a:lnTo>
                  <a:lnTo>
                    <a:pt x="66" y="62"/>
                  </a:lnTo>
                  <a:lnTo>
                    <a:pt x="63" y="61"/>
                  </a:lnTo>
                  <a:lnTo>
                    <a:pt x="59" y="59"/>
                  </a:lnTo>
                  <a:lnTo>
                    <a:pt x="56" y="57"/>
                  </a:lnTo>
                  <a:lnTo>
                    <a:pt x="53" y="55"/>
                  </a:lnTo>
                  <a:lnTo>
                    <a:pt x="51" y="53"/>
                  </a:lnTo>
                  <a:lnTo>
                    <a:pt x="48" y="50"/>
                  </a:lnTo>
                  <a:lnTo>
                    <a:pt x="47" y="53"/>
                  </a:lnTo>
                  <a:lnTo>
                    <a:pt x="46" y="56"/>
                  </a:lnTo>
                  <a:lnTo>
                    <a:pt x="45" y="59"/>
                  </a:lnTo>
                  <a:lnTo>
                    <a:pt x="44" y="62"/>
                  </a:lnTo>
                  <a:lnTo>
                    <a:pt x="43" y="66"/>
                  </a:lnTo>
                  <a:lnTo>
                    <a:pt x="49" y="66"/>
                  </a:lnTo>
                  <a:lnTo>
                    <a:pt x="54" y="66"/>
                  </a:lnTo>
                  <a:lnTo>
                    <a:pt x="59" y="66"/>
                  </a:lnTo>
                  <a:lnTo>
                    <a:pt x="61" y="66"/>
                  </a:lnTo>
                  <a:lnTo>
                    <a:pt x="63" y="66"/>
                  </a:lnTo>
                  <a:lnTo>
                    <a:pt x="65" y="67"/>
                  </a:lnTo>
                  <a:lnTo>
                    <a:pt x="66" y="67"/>
                  </a:lnTo>
                  <a:lnTo>
                    <a:pt x="68" y="68"/>
                  </a:lnTo>
                  <a:lnTo>
                    <a:pt x="70" y="69"/>
                  </a:lnTo>
                  <a:lnTo>
                    <a:pt x="72" y="70"/>
                  </a:lnTo>
                  <a:lnTo>
                    <a:pt x="74" y="72"/>
                  </a:lnTo>
                  <a:lnTo>
                    <a:pt x="75" y="74"/>
                  </a:lnTo>
                  <a:lnTo>
                    <a:pt x="77" y="75"/>
                  </a:lnTo>
                  <a:lnTo>
                    <a:pt x="78" y="77"/>
                  </a:lnTo>
                  <a:lnTo>
                    <a:pt x="80" y="80"/>
                  </a:lnTo>
                  <a:lnTo>
                    <a:pt x="81" y="82"/>
                  </a:lnTo>
                  <a:lnTo>
                    <a:pt x="81" y="85"/>
                  </a:lnTo>
                  <a:lnTo>
                    <a:pt x="82" y="88"/>
                  </a:lnTo>
                  <a:lnTo>
                    <a:pt x="82" y="91"/>
                  </a:lnTo>
                  <a:lnTo>
                    <a:pt x="82" y="93"/>
                  </a:lnTo>
                  <a:lnTo>
                    <a:pt x="82" y="95"/>
                  </a:lnTo>
                  <a:lnTo>
                    <a:pt x="82" y="98"/>
                  </a:lnTo>
                  <a:lnTo>
                    <a:pt x="82" y="102"/>
                  </a:lnTo>
                  <a:lnTo>
                    <a:pt x="82" y="105"/>
                  </a:lnTo>
                  <a:lnTo>
                    <a:pt x="82" y="109"/>
                  </a:lnTo>
                  <a:lnTo>
                    <a:pt x="82" y="113"/>
                  </a:lnTo>
                  <a:lnTo>
                    <a:pt x="82" y="118"/>
                  </a:lnTo>
                  <a:lnTo>
                    <a:pt x="82" y="122"/>
                  </a:lnTo>
                  <a:lnTo>
                    <a:pt x="82" y="126"/>
                  </a:lnTo>
                  <a:lnTo>
                    <a:pt x="82" y="131"/>
                  </a:lnTo>
                  <a:lnTo>
                    <a:pt x="82" y="135"/>
                  </a:lnTo>
                  <a:lnTo>
                    <a:pt x="82" y="139"/>
                  </a:lnTo>
                  <a:lnTo>
                    <a:pt x="82" y="143"/>
                  </a:lnTo>
                  <a:lnTo>
                    <a:pt x="82" y="146"/>
                  </a:lnTo>
                  <a:lnTo>
                    <a:pt x="82" y="149"/>
                  </a:lnTo>
                  <a:lnTo>
                    <a:pt x="82" y="151"/>
                  </a:lnTo>
                  <a:lnTo>
                    <a:pt x="81" y="152"/>
                  </a:lnTo>
                  <a:lnTo>
                    <a:pt x="81" y="154"/>
                  </a:lnTo>
                  <a:lnTo>
                    <a:pt x="80" y="155"/>
                  </a:lnTo>
                  <a:lnTo>
                    <a:pt x="78" y="156"/>
                  </a:lnTo>
                  <a:lnTo>
                    <a:pt x="77" y="157"/>
                  </a:lnTo>
                  <a:lnTo>
                    <a:pt x="75" y="157"/>
                  </a:lnTo>
                  <a:lnTo>
                    <a:pt x="74" y="157"/>
                  </a:lnTo>
                  <a:lnTo>
                    <a:pt x="66" y="157"/>
                  </a:lnTo>
                  <a:lnTo>
                    <a:pt x="64" y="157"/>
                  </a:lnTo>
                  <a:lnTo>
                    <a:pt x="62" y="156"/>
                  </a:lnTo>
                  <a:lnTo>
                    <a:pt x="61" y="156"/>
                  </a:lnTo>
                  <a:lnTo>
                    <a:pt x="60" y="154"/>
                  </a:lnTo>
                  <a:lnTo>
                    <a:pt x="59" y="153"/>
                  </a:lnTo>
                  <a:lnTo>
                    <a:pt x="58" y="151"/>
                  </a:lnTo>
                  <a:lnTo>
                    <a:pt x="58" y="149"/>
                  </a:lnTo>
                  <a:lnTo>
                    <a:pt x="58" y="146"/>
                  </a:lnTo>
                  <a:lnTo>
                    <a:pt x="58" y="143"/>
                  </a:lnTo>
                  <a:lnTo>
                    <a:pt x="58" y="139"/>
                  </a:lnTo>
                  <a:lnTo>
                    <a:pt x="58" y="135"/>
                  </a:lnTo>
                  <a:lnTo>
                    <a:pt x="58" y="131"/>
                  </a:lnTo>
                  <a:lnTo>
                    <a:pt x="58" y="126"/>
                  </a:lnTo>
                  <a:lnTo>
                    <a:pt x="58" y="122"/>
                  </a:lnTo>
                  <a:lnTo>
                    <a:pt x="58" y="118"/>
                  </a:lnTo>
                  <a:lnTo>
                    <a:pt x="58" y="113"/>
                  </a:lnTo>
                  <a:lnTo>
                    <a:pt x="58" y="109"/>
                  </a:lnTo>
                  <a:lnTo>
                    <a:pt x="58" y="105"/>
                  </a:lnTo>
                  <a:lnTo>
                    <a:pt x="58" y="102"/>
                  </a:lnTo>
                  <a:lnTo>
                    <a:pt x="58" y="98"/>
                  </a:lnTo>
                  <a:lnTo>
                    <a:pt x="58" y="95"/>
                  </a:lnTo>
                  <a:lnTo>
                    <a:pt x="58" y="93"/>
                  </a:lnTo>
                  <a:lnTo>
                    <a:pt x="58" y="91"/>
                  </a:lnTo>
                  <a:lnTo>
                    <a:pt x="58" y="91"/>
                  </a:lnTo>
                  <a:lnTo>
                    <a:pt x="58" y="90"/>
                  </a:lnTo>
                  <a:lnTo>
                    <a:pt x="58" y="90"/>
                  </a:lnTo>
                  <a:lnTo>
                    <a:pt x="58" y="90"/>
                  </a:lnTo>
                  <a:lnTo>
                    <a:pt x="56" y="90"/>
                  </a:lnTo>
                  <a:lnTo>
                    <a:pt x="53" y="90"/>
                  </a:lnTo>
                  <a:lnTo>
                    <a:pt x="51" y="90"/>
                  </a:lnTo>
                  <a:lnTo>
                    <a:pt x="48" y="90"/>
                  </a:lnTo>
                  <a:lnTo>
                    <a:pt x="44" y="90"/>
                  </a:lnTo>
                  <a:lnTo>
                    <a:pt x="41" y="90"/>
                  </a:lnTo>
                  <a:lnTo>
                    <a:pt x="38" y="90"/>
                  </a:lnTo>
                  <a:lnTo>
                    <a:pt x="34" y="90"/>
                  </a:lnTo>
                  <a:lnTo>
                    <a:pt x="31" y="90"/>
                  </a:lnTo>
                  <a:lnTo>
                    <a:pt x="27" y="90"/>
                  </a:lnTo>
                  <a:lnTo>
                    <a:pt x="24" y="90"/>
                  </a:lnTo>
                  <a:lnTo>
                    <a:pt x="21" y="90"/>
                  </a:lnTo>
                  <a:lnTo>
                    <a:pt x="18" y="90"/>
                  </a:lnTo>
                  <a:lnTo>
                    <a:pt x="16" y="90"/>
                  </a:lnTo>
                  <a:lnTo>
                    <a:pt x="14" y="90"/>
                  </a:lnTo>
                  <a:lnTo>
                    <a:pt x="13" y="90"/>
                  </a:lnTo>
                  <a:lnTo>
                    <a:pt x="12" y="90"/>
                  </a:lnTo>
                  <a:lnTo>
                    <a:pt x="10" y="89"/>
                  </a:lnTo>
                  <a:lnTo>
                    <a:pt x="8" y="89"/>
                  </a:lnTo>
                  <a:lnTo>
                    <a:pt x="6" y="88"/>
                  </a:lnTo>
                  <a:lnTo>
                    <a:pt x="5" y="87"/>
                  </a:lnTo>
                  <a:lnTo>
                    <a:pt x="3" y="86"/>
                  </a:lnTo>
                  <a:lnTo>
                    <a:pt x="3" y="85"/>
                  </a:lnTo>
                  <a:lnTo>
                    <a:pt x="2" y="84"/>
                  </a:lnTo>
                  <a:lnTo>
                    <a:pt x="1" y="83"/>
                  </a:lnTo>
                  <a:lnTo>
                    <a:pt x="1" y="82"/>
                  </a:lnTo>
                  <a:lnTo>
                    <a:pt x="1" y="81"/>
                  </a:lnTo>
                  <a:lnTo>
                    <a:pt x="0" y="80"/>
                  </a:lnTo>
                  <a:lnTo>
                    <a:pt x="0" y="79"/>
                  </a:lnTo>
                  <a:lnTo>
                    <a:pt x="0" y="78"/>
                  </a:lnTo>
                  <a:lnTo>
                    <a:pt x="0" y="78"/>
                  </a:lnTo>
                  <a:lnTo>
                    <a:pt x="0" y="78"/>
                  </a:lnTo>
                  <a:lnTo>
                    <a:pt x="0" y="74"/>
                  </a:lnTo>
                  <a:lnTo>
                    <a:pt x="1" y="70"/>
                  </a:lnTo>
                  <a:lnTo>
                    <a:pt x="1" y="65"/>
                  </a:lnTo>
                  <a:lnTo>
                    <a:pt x="2" y="61"/>
                  </a:lnTo>
                  <a:lnTo>
                    <a:pt x="3" y="56"/>
                  </a:lnTo>
                  <a:lnTo>
                    <a:pt x="4" y="51"/>
                  </a:lnTo>
                  <a:lnTo>
                    <a:pt x="6" y="46"/>
                  </a:lnTo>
                  <a:lnTo>
                    <a:pt x="7" y="42"/>
                  </a:lnTo>
                  <a:lnTo>
                    <a:pt x="9" y="37"/>
                  </a:lnTo>
                  <a:lnTo>
                    <a:pt x="11" y="32"/>
                  </a:lnTo>
                  <a:lnTo>
                    <a:pt x="13" y="28"/>
                  </a:lnTo>
                  <a:lnTo>
                    <a:pt x="15" y="23"/>
                  </a:lnTo>
                  <a:lnTo>
                    <a:pt x="17" y="19"/>
                  </a:lnTo>
                  <a:lnTo>
                    <a:pt x="19" y="16"/>
                  </a:lnTo>
                  <a:lnTo>
                    <a:pt x="22" y="12"/>
                  </a:lnTo>
                  <a:lnTo>
                    <a:pt x="25" y="9"/>
                  </a:lnTo>
                  <a:lnTo>
                    <a:pt x="27" y="7"/>
                  </a:lnTo>
                  <a:lnTo>
                    <a:pt x="30" y="5"/>
                  </a:lnTo>
                  <a:lnTo>
                    <a:pt x="32" y="3"/>
                  </a:lnTo>
                  <a:lnTo>
                    <a:pt x="35" y="2"/>
                  </a:lnTo>
                  <a:lnTo>
                    <a:pt x="38" y="1"/>
                  </a:lnTo>
                  <a:lnTo>
                    <a:pt x="40" y="0"/>
                  </a:lnTo>
                  <a:lnTo>
                    <a:pt x="43"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5" name="Freeform 169"/>
            <p:cNvSpPr>
              <a:spLocks/>
            </p:cNvSpPr>
            <p:nvPr/>
          </p:nvSpPr>
          <p:spPr bwMode="auto">
            <a:xfrm>
              <a:off x="5786438" y="1738313"/>
              <a:ext cx="127000" cy="285750"/>
            </a:xfrm>
            <a:custGeom>
              <a:avLst/>
              <a:gdLst/>
              <a:ahLst/>
              <a:cxnLst>
                <a:cxn ang="0">
                  <a:pos x="14" y="1"/>
                </a:cxn>
                <a:cxn ang="0">
                  <a:pos x="18" y="2"/>
                </a:cxn>
                <a:cxn ang="0">
                  <a:pos x="21" y="5"/>
                </a:cxn>
                <a:cxn ang="0">
                  <a:pos x="23" y="8"/>
                </a:cxn>
                <a:cxn ang="0">
                  <a:pos x="24" y="12"/>
                </a:cxn>
                <a:cxn ang="0">
                  <a:pos x="80" y="120"/>
                </a:cxn>
                <a:cxn ang="0">
                  <a:pos x="72" y="144"/>
                </a:cxn>
                <a:cxn ang="0">
                  <a:pos x="72" y="174"/>
                </a:cxn>
                <a:cxn ang="0">
                  <a:pos x="70" y="177"/>
                </a:cxn>
                <a:cxn ang="0">
                  <a:pos x="68" y="179"/>
                </a:cxn>
                <a:cxn ang="0">
                  <a:pos x="64" y="180"/>
                </a:cxn>
                <a:cxn ang="0">
                  <a:pos x="61" y="179"/>
                </a:cxn>
                <a:cxn ang="0">
                  <a:pos x="58" y="177"/>
                </a:cxn>
                <a:cxn ang="0">
                  <a:pos x="56" y="174"/>
                </a:cxn>
                <a:cxn ang="0">
                  <a:pos x="56" y="144"/>
                </a:cxn>
                <a:cxn ang="0">
                  <a:pos x="31" y="172"/>
                </a:cxn>
                <a:cxn ang="0">
                  <a:pos x="30" y="176"/>
                </a:cxn>
                <a:cxn ang="0">
                  <a:pos x="28" y="179"/>
                </a:cxn>
                <a:cxn ang="0">
                  <a:pos x="25" y="180"/>
                </a:cxn>
                <a:cxn ang="0">
                  <a:pos x="21" y="180"/>
                </a:cxn>
                <a:cxn ang="0">
                  <a:pos x="18" y="179"/>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80" h="180">
                  <a:moveTo>
                    <a:pt x="12" y="0"/>
                  </a:moveTo>
                  <a:lnTo>
                    <a:pt x="14" y="1"/>
                  </a:lnTo>
                  <a:lnTo>
                    <a:pt x="16" y="1"/>
                  </a:lnTo>
                  <a:lnTo>
                    <a:pt x="18" y="2"/>
                  </a:lnTo>
                  <a:lnTo>
                    <a:pt x="20" y="3"/>
                  </a:lnTo>
                  <a:lnTo>
                    <a:pt x="21" y="5"/>
                  </a:lnTo>
                  <a:lnTo>
                    <a:pt x="22" y="6"/>
                  </a:lnTo>
                  <a:lnTo>
                    <a:pt x="23" y="8"/>
                  </a:lnTo>
                  <a:lnTo>
                    <a:pt x="24" y="10"/>
                  </a:lnTo>
                  <a:lnTo>
                    <a:pt x="24" y="12"/>
                  </a:lnTo>
                  <a:lnTo>
                    <a:pt x="24" y="120"/>
                  </a:lnTo>
                  <a:lnTo>
                    <a:pt x="80" y="120"/>
                  </a:lnTo>
                  <a:lnTo>
                    <a:pt x="80" y="144"/>
                  </a:lnTo>
                  <a:lnTo>
                    <a:pt x="72" y="144"/>
                  </a:lnTo>
                  <a:lnTo>
                    <a:pt x="72" y="172"/>
                  </a:lnTo>
                  <a:lnTo>
                    <a:pt x="72" y="174"/>
                  </a:lnTo>
                  <a:lnTo>
                    <a:pt x="71" y="176"/>
                  </a:lnTo>
                  <a:lnTo>
                    <a:pt x="70" y="177"/>
                  </a:lnTo>
                  <a:lnTo>
                    <a:pt x="69" y="179"/>
                  </a:lnTo>
                  <a:lnTo>
                    <a:pt x="68" y="179"/>
                  </a:lnTo>
                  <a:lnTo>
                    <a:pt x="66" y="180"/>
                  </a:lnTo>
                  <a:lnTo>
                    <a:pt x="64" y="180"/>
                  </a:lnTo>
                  <a:lnTo>
                    <a:pt x="62" y="180"/>
                  </a:lnTo>
                  <a:lnTo>
                    <a:pt x="61" y="179"/>
                  </a:lnTo>
                  <a:lnTo>
                    <a:pt x="59" y="179"/>
                  </a:lnTo>
                  <a:lnTo>
                    <a:pt x="58" y="177"/>
                  </a:lnTo>
                  <a:lnTo>
                    <a:pt x="57" y="176"/>
                  </a:lnTo>
                  <a:lnTo>
                    <a:pt x="56" y="174"/>
                  </a:lnTo>
                  <a:lnTo>
                    <a:pt x="56" y="172"/>
                  </a:lnTo>
                  <a:lnTo>
                    <a:pt x="56" y="144"/>
                  </a:lnTo>
                  <a:lnTo>
                    <a:pt x="31" y="144"/>
                  </a:lnTo>
                  <a:lnTo>
                    <a:pt x="31" y="172"/>
                  </a:lnTo>
                  <a:lnTo>
                    <a:pt x="31" y="174"/>
                  </a:lnTo>
                  <a:lnTo>
                    <a:pt x="30" y="176"/>
                  </a:lnTo>
                  <a:lnTo>
                    <a:pt x="29" y="177"/>
                  </a:lnTo>
                  <a:lnTo>
                    <a:pt x="28" y="179"/>
                  </a:lnTo>
                  <a:lnTo>
                    <a:pt x="26" y="179"/>
                  </a:lnTo>
                  <a:lnTo>
                    <a:pt x="25" y="180"/>
                  </a:lnTo>
                  <a:lnTo>
                    <a:pt x="23" y="180"/>
                  </a:lnTo>
                  <a:lnTo>
                    <a:pt x="21" y="180"/>
                  </a:lnTo>
                  <a:lnTo>
                    <a:pt x="19" y="179"/>
                  </a:lnTo>
                  <a:lnTo>
                    <a:pt x="18" y="179"/>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9"/>
                  </a:lnTo>
                  <a:lnTo>
                    <a:pt x="1" y="137"/>
                  </a:lnTo>
                  <a:lnTo>
                    <a:pt x="0" y="135"/>
                  </a:lnTo>
                  <a:lnTo>
                    <a:pt x="0" y="132"/>
                  </a:lnTo>
                  <a:lnTo>
                    <a:pt x="0" y="12"/>
                  </a:lnTo>
                  <a:lnTo>
                    <a:pt x="0" y="10"/>
                  </a:lnTo>
                  <a:lnTo>
                    <a:pt x="1" y="8"/>
                  </a:lnTo>
                  <a:lnTo>
                    <a:pt x="2" y="6"/>
                  </a:lnTo>
                  <a:lnTo>
                    <a:pt x="3" y="5"/>
                  </a:lnTo>
                  <a:lnTo>
                    <a:pt x="4" y="3"/>
                  </a:lnTo>
                  <a:lnTo>
                    <a:pt x="6" y="2"/>
                  </a:lnTo>
                  <a:lnTo>
                    <a:pt x="8" y="1"/>
                  </a:lnTo>
                  <a:lnTo>
                    <a:pt x="1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6" name="Freeform 170"/>
            <p:cNvSpPr>
              <a:spLocks/>
            </p:cNvSpPr>
            <p:nvPr/>
          </p:nvSpPr>
          <p:spPr bwMode="auto">
            <a:xfrm>
              <a:off x="5976938" y="1717675"/>
              <a:ext cx="203200" cy="307975"/>
            </a:xfrm>
            <a:custGeom>
              <a:avLst/>
              <a:gdLst/>
              <a:ahLst/>
              <a:cxnLst>
                <a:cxn ang="0">
                  <a:pos x="56" y="0"/>
                </a:cxn>
                <a:cxn ang="0">
                  <a:pos x="72" y="0"/>
                </a:cxn>
                <a:cxn ang="0">
                  <a:pos x="72" y="7"/>
                </a:cxn>
                <a:cxn ang="0">
                  <a:pos x="115" y="23"/>
                </a:cxn>
                <a:cxn ang="0">
                  <a:pos x="115" y="76"/>
                </a:cxn>
                <a:cxn ang="0">
                  <a:pos x="104" y="76"/>
                </a:cxn>
                <a:cxn ang="0">
                  <a:pos x="104" y="83"/>
                </a:cxn>
                <a:cxn ang="0">
                  <a:pos x="107" y="85"/>
                </a:cxn>
                <a:cxn ang="0">
                  <a:pos x="110" y="87"/>
                </a:cxn>
                <a:cxn ang="0">
                  <a:pos x="112" y="90"/>
                </a:cxn>
                <a:cxn ang="0">
                  <a:pos x="114" y="92"/>
                </a:cxn>
                <a:cxn ang="0">
                  <a:pos x="116" y="95"/>
                </a:cxn>
                <a:cxn ang="0">
                  <a:pos x="118" y="98"/>
                </a:cxn>
                <a:cxn ang="0">
                  <a:pos x="119" y="102"/>
                </a:cxn>
                <a:cxn ang="0">
                  <a:pos x="120" y="105"/>
                </a:cxn>
                <a:cxn ang="0">
                  <a:pos x="122" y="105"/>
                </a:cxn>
                <a:cxn ang="0">
                  <a:pos x="123" y="106"/>
                </a:cxn>
                <a:cxn ang="0">
                  <a:pos x="125" y="107"/>
                </a:cxn>
                <a:cxn ang="0">
                  <a:pos x="126" y="108"/>
                </a:cxn>
                <a:cxn ang="0">
                  <a:pos x="127" y="110"/>
                </a:cxn>
                <a:cxn ang="0">
                  <a:pos x="128" y="111"/>
                </a:cxn>
                <a:cxn ang="0">
                  <a:pos x="128" y="113"/>
                </a:cxn>
                <a:cxn ang="0">
                  <a:pos x="128" y="115"/>
                </a:cxn>
                <a:cxn ang="0">
                  <a:pos x="127" y="117"/>
                </a:cxn>
                <a:cxn ang="0">
                  <a:pos x="126" y="118"/>
                </a:cxn>
                <a:cxn ang="0">
                  <a:pos x="125" y="120"/>
                </a:cxn>
                <a:cxn ang="0">
                  <a:pos x="123" y="121"/>
                </a:cxn>
                <a:cxn ang="0">
                  <a:pos x="122" y="121"/>
                </a:cxn>
                <a:cxn ang="0">
                  <a:pos x="120" y="121"/>
                </a:cxn>
                <a:cxn ang="0">
                  <a:pos x="112" y="121"/>
                </a:cxn>
                <a:cxn ang="0">
                  <a:pos x="112" y="194"/>
                </a:cxn>
                <a:cxn ang="0">
                  <a:pos x="24" y="194"/>
                </a:cxn>
                <a:cxn ang="0">
                  <a:pos x="24" y="121"/>
                </a:cxn>
                <a:cxn ang="0">
                  <a:pos x="8" y="121"/>
                </a:cxn>
                <a:cxn ang="0">
                  <a:pos x="6" y="121"/>
                </a:cxn>
                <a:cxn ang="0">
                  <a:pos x="4" y="121"/>
                </a:cxn>
                <a:cxn ang="0">
                  <a:pos x="3" y="120"/>
                </a:cxn>
                <a:cxn ang="0">
                  <a:pos x="2" y="118"/>
                </a:cxn>
                <a:cxn ang="0">
                  <a:pos x="1" y="117"/>
                </a:cxn>
                <a:cxn ang="0">
                  <a:pos x="0" y="115"/>
                </a:cxn>
                <a:cxn ang="0">
                  <a:pos x="0" y="113"/>
                </a:cxn>
                <a:cxn ang="0">
                  <a:pos x="0" y="111"/>
                </a:cxn>
                <a:cxn ang="0">
                  <a:pos x="1" y="110"/>
                </a:cxn>
                <a:cxn ang="0">
                  <a:pos x="2" y="108"/>
                </a:cxn>
                <a:cxn ang="0">
                  <a:pos x="3" y="107"/>
                </a:cxn>
                <a:cxn ang="0">
                  <a:pos x="4" y="106"/>
                </a:cxn>
                <a:cxn ang="0">
                  <a:pos x="6" y="105"/>
                </a:cxn>
                <a:cxn ang="0">
                  <a:pos x="8" y="105"/>
                </a:cxn>
                <a:cxn ang="0">
                  <a:pos x="59" y="105"/>
                </a:cxn>
                <a:cxn ang="0">
                  <a:pos x="60" y="101"/>
                </a:cxn>
                <a:cxn ang="0">
                  <a:pos x="61" y="98"/>
                </a:cxn>
                <a:cxn ang="0">
                  <a:pos x="63" y="95"/>
                </a:cxn>
                <a:cxn ang="0">
                  <a:pos x="65" y="92"/>
                </a:cxn>
                <a:cxn ang="0">
                  <a:pos x="67" y="89"/>
                </a:cxn>
                <a:cxn ang="0">
                  <a:pos x="70" y="86"/>
                </a:cxn>
                <a:cxn ang="0">
                  <a:pos x="73" y="84"/>
                </a:cxn>
                <a:cxn ang="0">
                  <a:pos x="76" y="83"/>
                </a:cxn>
                <a:cxn ang="0">
                  <a:pos x="80" y="81"/>
                </a:cxn>
                <a:cxn ang="0">
                  <a:pos x="80" y="76"/>
                </a:cxn>
                <a:cxn ang="0">
                  <a:pos x="72" y="76"/>
                </a:cxn>
                <a:cxn ang="0">
                  <a:pos x="72" y="80"/>
                </a:cxn>
                <a:cxn ang="0">
                  <a:pos x="56" y="80"/>
                </a:cxn>
                <a:cxn ang="0">
                  <a:pos x="56" y="0"/>
                </a:cxn>
              </a:cxnLst>
              <a:rect l="0" t="0" r="r" b="b"/>
              <a:pathLst>
                <a:path w="128" h="194">
                  <a:moveTo>
                    <a:pt x="56" y="0"/>
                  </a:moveTo>
                  <a:lnTo>
                    <a:pt x="72" y="0"/>
                  </a:lnTo>
                  <a:lnTo>
                    <a:pt x="72" y="7"/>
                  </a:lnTo>
                  <a:lnTo>
                    <a:pt x="115" y="23"/>
                  </a:lnTo>
                  <a:lnTo>
                    <a:pt x="115" y="76"/>
                  </a:lnTo>
                  <a:lnTo>
                    <a:pt x="104" y="76"/>
                  </a:lnTo>
                  <a:lnTo>
                    <a:pt x="104" y="83"/>
                  </a:lnTo>
                  <a:lnTo>
                    <a:pt x="107" y="85"/>
                  </a:lnTo>
                  <a:lnTo>
                    <a:pt x="110" y="87"/>
                  </a:lnTo>
                  <a:lnTo>
                    <a:pt x="112" y="90"/>
                  </a:lnTo>
                  <a:lnTo>
                    <a:pt x="114" y="92"/>
                  </a:lnTo>
                  <a:lnTo>
                    <a:pt x="116" y="95"/>
                  </a:lnTo>
                  <a:lnTo>
                    <a:pt x="118" y="98"/>
                  </a:lnTo>
                  <a:lnTo>
                    <a:pt x="119" y="102"/>
                  </a:lnTo>
                  <a:lnTo>
                    <a:pt x="120" y="105"/>
                  </a:lnTo>
                  <a:lnTo>
                    <a:pt x="122" y="105"/>
                  </a:lnTo>
                  <a:lnTo>
                    <a:pt x="123" y="106"/>
                  </a:lnTo>
                  <a:lnTo>
                    <a:pt x="125" y="107"/>
                  </a:lnTo>
                  <a:lnTo>
                    <a:pt x="126" y="108"/>
                  </a:lnTo>
                  <a:lnTo>
                    <a:pt x="127" y="110"/>
                  </a:lnTo>
                  <a:lnTo>
                    <a:pt x="128" y="111"/>
                  </a:lnTo>
                  <a:lnTo>
                    <a:pt x="128" y="113"/>
                  </a:lnTo>
                  <a:lnTo>
                    <a:pt x="128" y="115"/>
                  </a:lnTo>
                  <a:lnTo>
                    <a:pt x="127" y="117"/>
                  </a:lnTo>
                  <a:lnTo>
                    <a:pt x="126" y="118"/>
                  </a:lnTo>
                  <a:lnTo>
                    <a:pt x="125" y="120"/>
                  </a:lnTo>
                  <a:lnTo>
                    <a:pt x="123" y="121"/>
                  </a:lnTo>
                  <a:lnTo>
                    <a:pt x="122" y="121"/>
                  </a:lnTo>
                  <a:lnTo>
                    <a:pt x="120" y="121"/>
                  </a:lnTo>
                  <a:lnTo>
                    <a:pt x="112" y="121"/>
                  </a:lnTo>
                  <a:lnTo>
                    <a:pt x="112" y="194"/>
                  </a:lnTo>
                  <a:lnTo>
                    <a:pt x="24" y="194"/>
                  </a:lnTo>
                  <a:lnTo>
                    <a:pt x="24" y="121"/>
                  </a:lnTo>
                  <a:lnTo>
                    <a:pt x="8" y="121"/>
                  </a:lnTo>
                  <a:lnTo>
                    <a:pt x="6" y="121"/>
                  </a:lnTo>
                  <a:lnTo>
                    <a:pt x="4" y="121"/>
                  </a:lnTo>
                  <a:lnTo>
                    <a:pt x="3" y="120"/>
                  </a:lnTo>
                  <a:lnTo>
                    <a:pt x="2" y="118"/>
                  </a:lnTo>
                  <a:lnTo>
                    <a:pt x="1" y="117"/>
                  </a:lnTo>
                  <a:lnTo>
                    <a:pt x="0" y="115"/>
                  </a:lnTo>
                  <a:lnTo>
                    <a:pt x="0" y="113"/>
                  </a:lnTo>
                  <a:lnTo>
                    <a:pt x="0" y="111"/>
                  </a:lnTo>
                  <a:lnTo>
                    <a:pt x="1" y="110"/>
                  </a:lnTo>
                  <a:lnTo>
                    <a:pt x="2" y="108"/>
                  </a:lnTo>
                  <a:lnTo>
                    <a:pt x="3" y="107"/>
                  </a:lnTo>
                  <a:lnTo>
                    <a:pt x="4" y="106"/>
                  </a:lnTo>
                  <a:lnTo>
                    <a:pt x="6" y="105"/>
                  </a:lnTo>
                  <a:lnTo>
                    <a:pt x="8" y="105"/>
                  </a:lnTo>
                  <a:lnTo>
                    <a:pt x="59" y="105"/>
                  </a:lnTo>
                  <a:lnTo>
                    <a:pt x="60" y="101"/>
                  </a:lnTo>
                  <a:lnTo>
                    <a:pt x="61" y="98"/>
                  </a:lnTo>
                  <a:lnTo>
                    <a:pt x="63" y="95"/>
                  </a:lnTo>
                  <a:lnTo>
                    <a:pt x="65" y="92"/>
                  </a:lnTo>
                  <a:lnTo>
                    <a:pt x="67" y="89"/>
                  </a:lnTo>
                  <a:lnTo>
                    <a:pt x="70" y="86"/>
                  </a:lnTo>
                  <a:lnTo>
                    <a:pt x="73" y="84"/>
                  </a:lnTo>
                  <a:lnTo>
                    <a:pt x="76" y="83"/>
                  </a:lnTo>
                  <a:lnTo>
                    <a:pt x="80" y="81"/>
                  </a:lnTo>
                  <a:lnTo>
                    <a:pt x="80" y="76"/>
                  </a:lnTo>
                  <a:lnTo>
                    <a:pt x="72" y="76"/>
                  </a:lnTo>
                  <a:lnTo>
                    <a:pt x="72" y="80"/>
                  </a:lnTo>
                  <a:lnTo>
                    <a:pt x="56" y="80"/>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
        <p:nvSpPr>
          <p:cNvPr id="3" name="Rectangle 2"/>
          <p:cNvSpPr/>
          <p:nvPr/>
        </p:nvSpPr>
        <p:spPr>
          <a:xfrm>
            <a:off x="3038909" y="5047139"/>
            <a:ext cx="435809" cy="584775"/>
          </a:xfrm>
          <a:prstGeom prst="rect">
            <a:avLst/>
          </a:prstGeom>
        </p:spPr>
        <p:txBody>
          <a:bodyPr wrap="square">
            <a:spAutoFit/>
          </a:bodyPr>
          <a:lstStyle/>
          <a:p>
            <a:r>
              <a:rPr lang="en-US" sz="3200" dirty="0">
                <a:solidFill>
                  <a:schemeClr val="bg1"/>
                </a:solidFill>
                <a:latin typeface="Entypo"/>
                <a:cs typeface="Entypo"/>
              </a:rPr>
              <a:t>📕</a:t>
            </a:r>
            <a:endParaRPr lang="es-PE" sz="3200" dirty="0">
              <a:solidFill>
                <a:schemeClr val="bg1"/>
              </a:solidFill>
            </a:endParaRPr>
          </a:p>
        </p:txBody>
      </p:sp>
    </p:spTree>
    <p:extLst>
      <p:ext uri="{BB962C8B-B14F-4D97-AF65-F5344CB8AC3E}">
        <p14:creationId xmlns:p14="http://schemas.microsoft.com/office/powerpoint/2010/main" val="38631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ppt_x</p:attrName>
                                        </p:attrNameLst>
                                      </p:cBhvr>
                                      <p:tavLst>
                                        <p:tav tm="0">
                                          <p:val>
                                            <p:strVal val="#ppt_x-#ppt_w*1.125000"/>
                                          </p:val>
                                        </p:tav>
                                        <p:tav tm="100000">
                                          <p:val>
                                            <p:strVal val="#ppt_x"/>
                                          </p:val>
                                        </p:tav>
                                      </p:tavLst>
                                    </p:anim>
                                    <p:animEffect transition="in" filter="wipe(right)">
                                      <p:cBhvr>
                                        <p:cTn id="13" dur="500"/>
                                        <p:tgtEl>
                                          <p:spTgt spid="3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p:tgtEl>
                                          <p:spTgt spid="48"/>
                                        </p:tgtEl>
                                        <p:attrNameLst>
                                          <p:attrName>ppt_x</p:attrName>
                                        </p:attrNameLst>
                                      </p:cBhvr>
                                      <p:tavLst>
                                        <p:tav tm="0">
                                          <p:val>
                                            <p:strVal val="#ppt_x-#ppt_w*1.125000"/>
                                          </p:val>
                                        </p:tav>
                                        <p:tav tm="100000">
                                          <p:val>
                                            <p:strVal val="#ppt_x"/>
                                          </p:val>
                                        </p:tav>
                                      </p:tavLst>
                                    </p:anim>
                                    <p:animEffect transition="in" filter="wipe(right)">
                                      <p:cBhvr>
                                        <p:cTn id="18" dur="500"/>
                                        <p:tgtEl>
                                          <p:spTgt spid="4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right)">
                                      <p:cBhvr>
                                        <p:cTn id="22" dur="500"/>
                                        <p:tgtEl>
                                          <p:spTgt spid="71"/>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wipe(right)">
                                      <p:cBhvr>
                                        <p:cTn id="26" dur="500"/>
                                        <p:tgtEl>
                                          <p:spTgt spid="72"/>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right)">
                                      <p:cBhvr>
                                        <p:cTn id="30" dur="500"/>
                                        <p:tgtEl>
                                          <p:spTgt spid="7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left)">
                                      <p:cBhvr>
                                        <p:cTn id="46" dur="500"/>
                                        <p:tgtEl>
                                          <p:spTgt spid="52"/>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71" grpId="0"/>
      <p:bldP spid="72" grpId="0"/>
      <p:bldP spid="73"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2"/>
          <p:cNvSpPr txBox="1">
            <a:spLocks/>
          </p:cNvSpPr>
          <p:nvPr/>
        </p:nvSpPr>
        <p:spPr>
          <a:xfrm>
            <a:off x="194213" y="5836024"/>
            <a:ext cx="5323981" cy="865221"/>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400" dirty="0" smtClean="0">
                <a:solidFill>
                  <a:schemeClr val="tx2"/>
                </a:solidFill>
                <a:latin typeface="+mj-lt"/>
              </a:rPr>
              <a:t>1.1 (ii) Establecer </a:t>
            </a:r>
            <a:r>
              <a:rPr lang="es-PE" sz="2400" dirty="0">
                <a:solidFill>
                  <a:schemeClr val="tx2"/>
                </a:solidFill>
                <a:latin typeface="+mj-lt"/>
              </a:rPr>
              <a:t>la política y </a:t>
            </a:r>
            <a:r>
              <a:rPr lang="es-PE" sz="2400" dirty="0" smtClean="0">
                <a:solidFill>
                  <a:schemeClr val="tx2"/>
                </a:solidFill>
                <a:latin typeface="+mj-lt"/>
              </a:rPr>
              <a:t>los objetivos </a:t>
            </a:r>
            <a:r>
              <a:rPr lang="es-PE" sz="2400" dirty="0">
                <a:solidFill>
                  <a:schemeClr val="tx2"/>
                </a:solidFill>
                <a:latin typeface="+mj-lt"/>
              </a:rPr>
              <a:t>de </a:t>
            </a:r>
            <a:r>
              <a:rPr lang="es-PE" sz="2400" dirty="0" smtClean="0">
                <a:solidFill>
                  <a:schemeClr val="tx2"/>
                </a:solidFill>
                <a:latin typeface="+mj-lt"/>
              </a:rPr>
              <a:t>seguridad operacional</a:t>
            </a:r>
            <a:endParaRPr lang="en-US" sz="2400" dirty="0">
              <a:solidFill>
                <a:schemeClr val="tx2"/>
              </a:solidFill>
              <a:latin typeface="+mj-lt"/>
            </a:endParaRPr>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684" b="15684"/>
          <a:stretch>
            <a:fillRect/>
          </a:stretch>
        </p:blipFill>
        <p:spPr>
          <a:xfrm>
            <a:off x="0" y="0"/>
            <a:ext cx="12192000" cy="5578475"/>
          </a:xfrm>
        </p:spPr>
      </p:pic>
      <p:sp>
        <p:nvSpPr>
          <p:cNvPr id="8" name="Text Placeholder 9"/>
          <p:cNvSpPr txBox="1">
            <a:spLocks/>
          </p:cNvSpPr>
          <p:nvPr/>
        </p:nvSpPr>
        <p:spPr>
          <a:xfrm>
            <a:off x="6248401" y="4267200"/>
            <a:ext cx="5943600" cy="2341344"/>
          </a:xfrm>
          <a:prstGeom prst="rect">
            <a:avLst/>
          </a:prstGeom>
          <a:solidFill>
            <a:schemeClr val="accent1"/>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8925" lvl="1" indent="0" algn="just">
              <a:lnSpc>
                <a:spcPct val="100000"/>
              </a:lnSpc>
              <a:spcBef>
                <a:spcPts val="0"/>
              </a:spcBef>
              <a:buNone/>
            </a:pPr>
            <a:r>
              <a:rPr lang="es-PE" i="1" dirty="0" smtClean="0">
                <a:solidFill>
                  <a:srgbClr val="FFFFFF"/>
                </a:solidFill>
                <a:latin typeface="Georgia"/>
                <a:cs typeface="Georgia"/>
              </a:rPr>
              <a:t>La política </a:t>
            </a:r>
            <a:r>
              <a:rPr lang="es-PE" i="1" dirty="0">
                <a:solidFill>
                  <a:srgbClr val="FFFFFF"/>
                </a:solidFill>
                <a:latin typeface="Georgia"/>
                <a:cs typeface="Georgia"/>
              </a:rPr>
              <a:t>y objetivos de seguridad operacional </a:t>
            </a:r>
            <a:r>
              <a:rPr lang="es-PE" i="1" dirty="0" smtClean="0">
                <a:solidFill>
                  <a:srgbClr val="FFFFFF"/>
                </a:solidFill>
                <a:latin typeface="Georgia"/>
                <a:cs typeface="Georgia"/>
              </a:rPr>
              <a:t>establecen </a:t>
            </a:r>
            <a:r>
              <a:rPr lang="es-PE" i="1" dirty="0">
                <a:solidFill>
                  <a:srgbClr val="FFFFFF"/>
                </a:solidFill>
                <a:latin typeface="Georgia"/>
                <a:cs typeface="Georgia"/>
              </a:rPr>
              <a:t>el </a:t>
            </a:r>
            <a:r>
              <a:rPr lang="es-PE" b="1" i="1" dirty="0">
                <a:solidFill>
                  <a:srgbClr val="FFFF00"/>
                </a:solidFill>
                <a:latin typeface="Georgia"/>
                <a:cs typeface="Georgia"/>
              </a:rPr>
              <a:t>compromiso</a:t>
            </a:r>
            <a:r>
              <a:rPr lang="es-PE" i="1" dirty="0">
                <a:solidFill>
                  <a:srgbClr val="FFFFFF"/>
                </a:solidFill>
                <a:latin typeface="Georgia"/>
                <a:cs typeface="Georgia"/>
              </a:rPr>
              <a:t> de la alta dirección con la seguridad operacional, sus objetivos y la estructura organizacional de apoyo</a:t>
            </a:r>
            <a:r>
              <a:rPr lang="es-PE" i="1" dirty="0" smtClean="0">
                <a:solidFill>
                  <a:srgbClr val="FFFFFF"/>
                </a:solidFill>
                <a:latin typeface="Georgia"/>
                <a:cs typeface="Georgia"/>
              </a:rPr>
              <a:t>.</a:t>
            </a:r>
            <a:endParaRPr lang="es-PE" i="1" dirty="0">
              <a:solidFill>
                <a:srgbClr val="FFFFFF"/>
              </a:solidFill>
              <a:latin typeface="Georgia"/>
              <a:cs typeface="Georgia"/>
            </a:endParaRPr>
          </a:p>
        </p:txBody>
      </p:sp>
    </p:spTree>
    <p:extLst>
      <p:ext uri="{BB962C8B-B14F-4D97-AF65-F5344CB8AC3E}">
        <p14:creationId xmlns:p14="http://schemas.microsoft.com/office/powerpoint/2010/main" val="41432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408396949"/>
              </p:ext>
            </p:extLst>
          </p:nvPr>
        </p:nvGraphicFramePr>
        <p:xfrm>
          <a:off x="-1" y="1"/>
          <a:ext cx="12192000" cy="6857998"/>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556679">
                <a:tc>
                  <a:txBody>
                    <a:bodyPr/>
                    <a:lstStyle/>
                    <a:p>
                      <a:pPr algn="ctr"/>
                      <a:r>
                        <a:rPr lang="es-PE" sz="2400" b="1" dirty="0" smtClean="0">
                          <a:solidFill>
                            <a:schemeClr val="bg1"/>
                          </a:solidFill>
                          <a:latin typeface="+mj-lt"/>
                        </a:rPr>
                        <a:t>POLÍTICA</a:t>
                      </a:r>
                      <a:endParaRPr lang="es-PE" sz="2400" b="1" dirty="0">
                        <a:solidFill>
                          <a:schemeClr val="bg1"/>
                        </a:solidFill>
                        <a:latin typeface="+mj-lt"/>
                      </a:endParaRPr>
                    </a:p>
                  </a:txBody>
                  <a:tcPr>
                    <a:solidFill>
                      <a:srgbClr val="3366CC"/>
                    </a:solidFill>
                  </a:tcPr>
                </a:tc>
                <a:tc>
                  <a:txBody>
                    <a:bodyPr/>
                    <a:lstStyle/>
                    <a:p>
                      <a:pPr algn="ctr"/>
                      <a:r>
                        <a:rPr lang="es-PE" sz="2400" b="1" dirty="0" smtClean="0">
                          <a:solidFill>
                            <a:schemeClr val="bg1"/>
                          </a:solidFill>
                          <a:latin typeface="+mj-lt"/>
                        </a:rPr>
                        <a:t>OBJETIVOS</a:t>
                      </a:r>
                      <a:endParaRPr lang="es-PE" sz="2400" b="1" dirty="0">
                        <a:solidFill>
                          <a:schemeClr val="bg1"/>
                        </a:solidFill>
                        <a:latin typeface="+mj-lt"/>
                      </a:endParaRPr>
                    </a:p>
                  </a:txBody>
                  <a:tcPr>
                    <a:solidFill>
                      <a:srgbClr val="3366CC"/>
                    </a:solidFill>
                  </a:tcPr>
                </a:tc>
                <a:extLst>
                  <a:ext uri="{0D108BD9-81ED-4DB2-BD59-A6C34878D82A}">
                    <a16:rowId xmlns:a16="http://schemas.microsoft.com/office/drawing/2014/main" val="10000"/>
                  </a:ext>
                </a:extLst>
              </a:tr>
              <a:tr h="834552">
                <a:tc>
                  <a:txBody>
                    <a:bodyPr/>
                    <a:lstStyle/>
                    <a:p>
                      <a:pPr>
                        <a:lnSpc>
                          <a:spcPct val="100000"/>
                        </a:lnSpc>
                        <a:spcBef>
                          <a:spcPts val="600"/>
                        </a:spcBef>
                        <a:spcAft>
                          <a:spcPts val="600"/>
                        </a:spcAft>
                      </a:pPr>
                      <a:r>
                        <a:rPr lang="es-PE" sz="2400" b="1" dirty="0" smtClean="0">
                          <a:solidFill>
                            <a:srgbClr val="C00000"/>
                          </a:solidFill>
                          <a:latin typeface="+mj-lt"/>
                        </a:rPr>
                        <a:t>Desarrollar</a:t>
                      </a:r>
                      <a:r>
                        <a:rPr lang="es-PE" sz="2400" dirty="0" smtClean="0">
                          <a:latin typeface="+mj-lt"/>
                        </a:rPr>
                        <a:t> una política de seguridad operacional.</a:t>
                      </a:r>
                      <a:endParaRPr lang="es-PE" sz="2400" dirty="0">
                        <a:latin typeface="+mj-lt"/>
                      </a:endParaRPr>
                    </a:p>
                  </a:txBody>
                  <a:tcPr/>
                </a:tc>
                <a:tc rowSpan="5">
                  <a:txBody>
                    <a:bodyPr/>
                    <a:lstStyle/>
                    <a:p>
                      <a:pPr>
                        <a:lnSpc>
                          <a:spcPct val="100000"/>
                        </a:lnSpc>
                        <a:spcBef>
                          <a:spcPts val="600"/>
                        </a:spcBef>
                        <a:spcAft>
                          <a:spcPts val="600"/>
                        </a:spcAft>
                      </a:pPr>
                      <a:r>
                        <a:rPr lang="es-PE" sz="2400" b="1" dirty="0" smtClean="0">
                          <a:solidFill>
                            <a:srgbClr val="C00000"/>
                          </a:solidFill>
                          <a:latin typeface="+mj-lt"/>
                        </a:rPr>
                        <a:t>Establecer objetivos </a:t>
                      </a:r>
                      <a:r>
                        <a:rPr lang="es-PE" sz="2400" dirty="0" smtClean="0">
                          <a:latin typeface="+mj-lt"/>
                        </a:rPr>
                        <a:t>de seguridad operacional para el SMS mediante el </a:t>
                      </a:r>
                      <a:r>
                        <a:rPr lang="es-PE" sz="2400" b="1" dirty="0" smtClean="0">
                          <a:solidFill>
                            <a:srgbClr val="C00000"/>
                          </a:solidFill>
                          <a:latin typeface="+mj-lt"/>
                        </a:rPr>
                        <a:t>desarrollo de normas de rendimiento </a:t>
                      </a:r>
                      <a:r>
                        <a:rPr lang="es-PE" sz="2400" dirty="0" smtClean="0">
                          <a:latin typeface="+mj-lt"/>
                        </a:rPr>
                        <a:t>en materia de seguridad operacional en términos de:</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PE" sz="2400" b="1" i="0" u="none" strike="noStrike" kern="1200" cap="none" spc="0" normalizeH="0" baseline="0" noProof="0" dirty="0" smtClean="0">
                          <a:ln>
                            <a:noFill/>
                          </a:ln>
                          <a:solidFill>
                            <a:srgbClr val="C00000"/>
                          </a:solidFill>
                          <a:effectLst/>
                          <a:uLnTx/>
                          <a:uFillTx/>
                          <a:latin typeface="+mj-lt"/>
                          <a:ea typeface="+mn-ea"/>
                          <a:cs typeface="+mn-cs"/>
                        </a:rPr>
                        <a:t>indicadores de rendimiento </a:t>
                      </a:r>
                      <a:r>
                        <a:rPr kumimoji="0" lang="es-PE" sz="2400" b="0" i="0" u="none" strike="noStrike" kern="1200" cap="none" spc="0" normalizeH="0" baseline="0" noProof="0" dirty="0" smtClean="0">
                          <a:ln>
                            <a:noFill/>
                          </a:ln>
                          <a:solidFill>
                            <a:prstClr val="black"/>
                          </a:solidFill>
                          <a:effectLst/>
                          <a:uLnTx/>
                          <a:uFillTx/>
                          <a:latin typeface="+mj-lt"/>
                          <a:ea typeface="+mn-ea"/>
                          <a:cs typeface="+mn-cs"/>
                        </a:rPr>
                        <a:t>en materia de seguridad operacional.</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PE" sz="2400" b="1" i="0" u="none" strike="noStrike" kern="1200" cap="none" spc="0" normalizeH="0" baseline="0" noProof="0" dirty="0" smtClean="0">
                          <a:ln>
                            <a:noFill/>
                          </a:ln>
                          <a:solidFill>
                            <a:srgbClr val="C00000"/>
                          </a:solidFill>
                          <a:effectLst/>
                          <a:uLnTx/>
                          <a:uFillTx/>
                          <a:latin typeface="+mj-lt"/>
                          <a:ea typeface="+mn-ea"/>
                          <a:cs typeface="+mn-cs"/>
                        </a:rPr>
                        <a:t>niveles de objetivos y alertas </a:t>
                      </a:r>
                      <a:r>
                        <a:rPr kumimoji="0" lang="es-PE" sz="2400" b="0" i="0" u="none" strike="noStrike" kern="1200" cap="none" spc="0" normalizeH="0" baseline="0" noProof="0" dirty="0" smtClean="0">
                          <a:ln>
                            <a:noFill/>
                          </a:ln>
                          <a:solidFill>
                            <a:prstClr val="black"/>
                          </a:solidFill>
                          <a:effectLst/>
                          <a:uLnTx/>
                          <a:uFillTx/>
                          <a:latin typeface="+mj-lt"/>
                          <a:ea typeface="+mn-ea"/>
                          <a:cs typeface="+mn-cs"/>
                        </a:rPr>
                        <a:t>de rendimiento en materia de seguridad operacional.</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PE" sz="2400" b="1" i="0" u="none" strike="noStrike" kern="1200" cap="none" spc="0" normalizeH="0" baseline="0" noProof="0" dirty="0" smtClean="0">
                          <a:ln>
                            <a:noFill/>
                          </a:ln>
                          <a:solidFill>
                            <a:srgbClr val="C00000"/>
                          </a:solidFill>
                          <a:effectLst/>
                          <a:uLnTx/>
                          <a:uFillTx/>
                          <a:latin typeface="+mj-lt"/>
                          <a:ea typeface="+mn-ea"/>
                          <a:cs typeface="+mn-cs"/>
                        </a:rPr>
                        <a:t>planes de acción</a:t>
                      </a:r>
                      <a:r>
                        <a:rPr kumimoji="0" lang="es-PE" sz="2400" b="0" i="0" u="none" strike="noStrike" kern="1200" cap="none" spc="0" normalizeH="0" baseline="0" noProof="0" dirty="0" smtClean="0">
                          <a:ln>
                            <a:noFill/>
                          </a:ln>
                          <a:solidFill>
                            <a:prstClr val="black"/>
                          </a:solidFill>
                          <a:effectLst/>
                          <a:uLnTx/>
                          <a:uFillTx/>
                          <a:latin typeface="+mj-lt"/>
                          <a:ea typeface="+mn-ea"/>
                          <a:cs typeface="+mn-cs"/>
                        </a:rPr>
                        <a:t>.</a:t>
                      </a:r>
                    </a:p>
                  </a:txBody>
                  <a:tcPr/>
                </a:tc>
                <a:extLst>
                  <a:ext uri="{0D108BD9-81ED-4DB2-BD59-A6C34878D82A}">
                    <a16:rowId xmlns:a16="http://schemas.microsoft.com/office/drawing/2014/main" val="10001"/>
                  </a:ext>
                </a:extLst>
              </a:tr>
              <a:tr h="884357">
                <a:tc>
                  <a:txBody>
                    <a:bodyPr/>
                    <a:lstStyle/>
                    <a:p>
                      <a:pPr>
                        <a:lnSpc>
                          <a:spcPct val="100000"/>
                        </a:lnSpc>
                        <a:spcBef>
                          <a:spcPts val="600"/>
                        </a:spcBef>
                        <a:spcAft>
                          <a:spcPts val="600"/>
                        </a:spcAft>
                      </a:pPr>
                      <a:r>
                        <a:rPr lang="es-PE" sz="2400" dirty="0" smtClean="0">
                          <a:latin typeface="+mj-lt"/>
                        </a:rPr>
                        <a:t>Solicitar que el </a:t>
                      </a:r>
                      <a:r>
                        <a:rPr lang="es-PE" sz="2400" b="1" dirty="0" smtClean="0">
                          <a:solidFill>
                            <a:srgbClr val="C00000"/>
                          </a:solidFill>
                          <a:latin typeface="+mj-lt"/>
                        </a:rPr>
                        <a:t>ejecutivo responsable firme </a:t>
                      </a:r>
                      <a:r>
                        <a:rPr lang="es-PE" sz="2400" dirty="0" smtClean="0">
                          <a:latin typeface="+mj-lt"/>
                        </a:rPr>
                        <a:t>la política .</a:t>
                      </a:r>
                      <a:endParaRPr lang="es-PE" sz="2400" dirty="0">
                        <a:latin typeface="+mj-lt"/>
                      </a:endParaRPr>
                    </a:p>
                  </a:txBody>
                  <a:tcPr/>
                </a:tc>
                <a:tc vMerge="1">
                  <a:txBody>
                    <a:bodyPr/>
                    <a:lstStyle/>
                    <a:p>
                      <a:endParaRPr lang="es-PE" dirty="0"/>
                    </a:p>
                  </a:txBody>
                  <a:tcPr/>
                </a:tc>
                <a:extLst>
                  <a:ext uri="{0D108BD9-81ED-4DB2-BD59-A6C34878D82A}">
                    <a16:rowId xmlns:a16="http://schemas.microsoft.com/office/drawing/2014/main" val="10002"/>
                  </a:ext>
                </a:extLst>
              </a:tr>
              <a:tr h="687833">
                <a:tc>
                  <a:txBody>
                    <a:bodyPr/>
                    <a:lstStyle/>
                    <a:p>
                      <a:pPr>
                        <a:lnSpc>
                          <a:spcPct val="100000"/>
                        </a:lnSpc>
                        <a:spcBef>
                          <a:spcPts val="600"/>
                        </a:spcBef>
                        <a:spcAft>
                          <a:spcPts val="600"/>
                        </a:spcAft>
                      </a:pPr>
                      <a:r>
                        <a:rPr lang="es-PE" sz="2400" b="1" dirty="0" smtClean="0">
                          <a:solidFill>
                            <a:srgbClr val="C00000"/>
                          </a:solidFill>
                          <a:latin typeface="+mj-lt"/>
                        </a:rPr>
                        <a:t>Comunicar la política </a:t>
                      </a:r>
                      <a:r>
                        <a:rPr lang="es-PE" sz="2400" dirty="0" smtClean="0">
                          <a:latin typeface="+mj-lt"/>
                        </a:rPr>
                        <a:t>en toda la organización.</a:t>
                      </a:r>
                      <a:endParaRPr lang="es-PE" sz="2400" dirty="0">
                        <a:latin typeface="+mj-lt"/>
                      </a:endParaRPr>
                    </a:p>
                  </a:txBody>
                  <a:tcPr/>
                </a:tc>
                <a:tc vMerge="1">
                  <a:txBody>
                    <a:bodyPr/>
                    <a:lstStyle/>
                    <a:p>
                      <a:pPr marL="342900" indent="-342900">
                        <a:buFont typeface="Arial" panose="020B0604020202020204" pitchFamily="34" charset="0"/>
                        <a:buChar char="•"/>
                      </a:pPr>
                      <a:endParaRPr lang="es-PE" sz="2000" dirty="0"/>
                    </a:p>
                  </a:txBody>
                  <a:tcPr/>
                </a:tc>
                <a:extLst>
                  <a:ext uri="{0D108BD9-81ED-4DB2-BD59-A6C34878D82A}">
                    <a16:rowId xmlns:a16="http://schemas.microsoft.com/office/drawing/2014/main" val="10003"/>
                  </a:ext>
                </a:extLst>
              </a:tr>
              <a:tr h="1205464">
                <a:tc>
                  <a:txBody>
                    <a:bodyPr/>
                    <a:lstStyle/>
                    <a:p>
                      <a:pPr>
                        <a:lnSpc>
                          <a:spcPct val="100000"/>
                        </a:lnSpc>
                        <a:spcBef>
                          <a:spcPts val="600"/>
                        </a:spcBef>
                        <a:spcAft>
                          <a:spcPts val="600"/>
                        </a:spcAft>
                      </a:pPr>
                      <a:r>
                        <a:rPr lang="es-PE" sz="2400" dirty="0" smtClean="0">
                          <a:latin typeface="+mj-lt"/>
                        </a:rPr>
                        <a:t>Establecer un </a:t>
                      </a:r>
                      <a:r>
                        <a:rPr lang="es-PE" sz="2400" b="1" dirty="0" smtClean="0">
                          <a:solidFill>
                            <a:srgbClr val="C00000"/>
                          </a:solidFill>
                          <a:latin typeface="+mj-lt"/>
                        </a:rPr>
                        <a:t>programa de revisión de la política</a:t>
                      </a:r>
                      <a:r>
                        <a:rPr lang="es-PE" sz="2400" dirty="0" smtClean="0">
                          <a:latin typeface="+mj-lt"/>
                        </a:rPr>
                        <a:t> para garantizar que sigue siendo pertinente y adecuada.</a:t>
                      </a:r>
                      <a:endParaRPr lang="es-PE" sz="2400" dirty="0">
                        <a:latin typeface="+mj-lt"/>
                      </a:endParaRPr>
                    </a:p>
                  </a:txBody>
                  <a:tcPr/>
                </a:tc>
                <a:tc vMerge="1">
                  <a:txBody>
                    <a:bodyPr/>
                    <a:lstStyle/>
                    <a:p>
                      <a:pPr marL="342900" indent="-342900">
                        <a:buFont typeface="Arial" panose="020B0604020202020204" pitchFamily="34" charset="0"/>
                        <a:buChar char="•"/>
                      </a:pPr>
                      <a:endParaRPr lang="es-PE" sz="2000" dirty="0"/>
                    </a:p>
                  </a:txBody>
                  <a:tcPr/>
                </a:tc>
                <a:extLst>
                  <a:ext uri="{0D108BD9-81ED-4DB2-BD59-A6C34878D82A}">
                    <a16:rowId xmlns:a16="http://schemas.microsoft.com/office/drawing/2014/main" val="10004"/>
                  </a:ext>
                </a:extLst>
              </a:tr>
              <a:tr h="2689113">
                <a:tc>
                  <a:txBody>
                    <a:bodyPr/>
                    <a:lstStyle/>
                    <a:p>
                      <a:r>
                        <a:rPr lang="es-PE" sz="2400" dirty="0" smtClean="0">
                          <a:latin typeface="+mj-lt"/>
                        </a:rPr>
                        <a:t>Establecer los </a:t>
                      </a:r>
                      <a:r>
                        <a:rPr lang="es-PE" sz="2400" b="1" dirty="0" smtClean="0">
                          <a:solidFill>
                            <a:srgbClr val="C00000"/>
                          </a:solidFill>
                          <a:latin typeface="+mj-lt"/>
                        </a:rPr>
                        <a:t>requisitos del SMS para los subcontratistas</a:t>
                      </a:r>
                      <a:r>
                        <a:rPr lang="es-PE" sz="2400" dirty="0" smtClean="0">
                          <a:latin typeface="+mj-lt"/>
                        </a:rPr>
                        <a:t>:</a:t>
                      </a:r>
                    </a:p>
                    <a:p>
                      <a:pPr marL="285750" indent="-285750">
                        <a:buFont typeface="Arial" panose="020B0604020202020204" pitchFamily="34" charset="0"/>
                        <a:buChar char="•"/>
                      </a:pPr>
                      <a:r>
                        <a:rPr lang="es-PE" sz="2400" dirty="0" smtClean="0">
                          <a:latin typeface="+mj-lt"/>
                        </a:rPr>
                        <a:t>establecer un procedimiento para escribir requisitos de SMS en el proceso contratante; y</a:t>
                      </a:r>
                    </a:p>
                    <a:p>
                      <a:pPr marL="285750" indent="-285750">
                        <a:buFont typeface="Arial" panose="020B0604020202020204" pitchFamily="34" charset="0"/>
                        <a:buChar char="•"/>
                      </a:pPr>
                      <a:r>
                        <a:rPr lang="es-PE" sz="2400" dirty="0" smtClean="0">
                          <a:latin typeface="+mj-lt"/>
                        </a:rPr>
                        <a:t>establecer los requisitos de SMS en la documentación de licitación.</a:t>
                      </a:r>
                    </a:p>
                  </a:txBody>
                  <a:tcPr/>
                </a:tc>
                <a:tc vMerge="1">
                  <a:txBody>
                    <a:bodyPr/>
                    <a:lstStyle/>
                    <a:p>
                      <a:pPr marL="342900" indent="-342900">
                        <a:buFont typeface="Arial" panose="020B0604020202020204" pitchFamily="34" charset="0"/>
                        <a:buChar char="•"/>
                      </a:pPr>
                      <a:endParaRPr lang="es-PE" sz="20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726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23795" r="23795"/>
          <a:stretch>
            <a:fillRect/>
          </a:stretch>
        </p:blipFill>
        <p:spPr>
          <a:xfrm>
            <a:off x="215900" y="1260475"/>
            <a:ext cx="2830513" cy="3600450"/>
          </a:xfrm>
        </p:spPr>
      </p:pic>
      <p:pic>
        <p:nvPicPr>
          <p:cNvPr id="3" name="Picture Placeholder 2"/>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t="7623" b="7623"/>
          <a:stretch>
            <a:fillRect/>
          </a:stretch>
        </p:blipFill>
        <p:spPr>
          <a:xfrm>
            <a:off x="3163888" y="1260475"/>
            <a:ext cx="2832100" cy="3600450"/>
          </a:xfrm>
          <a:ln>
            <a:solidFill>
              <a:schemeClr val="bg1">
                <a:lumMod val="85000"/>
              </a:schemeClr>
            </a:solidFill>
          </a:ln>
        </p:spPr>
      </p:pic>
      <p:pic>
        <p:nvPicPr>
          <p:cNvPr id="4" name="Picture Placeholder 3"/>
          <p:cNvPicPr>
            <a:picLocks noGrp="1" noChangeAspect="1"/>
          </p:cNvPicPr>
          <p:nvPr>
            <p:ph type="pic" sz="quarter" idx="17"/>
          </p:nvPr>
        </p:nvPicPr>
        <p:blipFill>
          <a:blip r:embed="rId5" cstate="print">
            <a:extLst>
              <a:ext uri="{28A0092B-C50C-407E-A947-70E740481C1C}">
                <a14:useLocalDpi xmlns:a14="http://schemas.microsoft.com/office/drawing/2010/main" val="0"/>
              </a:ext>
            </a:extLst>
          </a:blip>
          <a:srcRect l="19115" r="19115"/>
          <a:stretch>
            <a:fillRect/>
          </a:stretch>
        </p:blipFill>
        <p:spPr>
          <a:xfrm>
            <a:off x="6126163" y="1260475"/>
            <a:ext cx="2830512" cy="3600450"/>
          </a:xfrm>
        </p:spPr>
      </p:pic>
      <p:pic>
        <p:nvPicPr>
          <p:cNvPr id="5" name="Picture Placeholder 4"/>
          <p:cNvPicPr>
            <a:picLocks noGrp="1" noChangeAspect="1"/>
          </p:cNvPicPr>
          <p:nvPr>
            <p:ph type="pic" sz="quarter" idx="18"/>
          </p:nvPr>
        </p:nvPicPr>
        <p:blipFill>
          <a:blip r:embed="rId6" cstate="print">
            <a:extLst>
              <a:ext uri="{28A0092B-C50C-407E-A947-70E740481C1C}">
                <a14:useLocalDpi xmlns:a14="http://schemas.microsoft.com/office/drawing/2010/main" val="0"/>
              </a:ext>
            </a:extLst>
          </a:blip>
          <a:srcRect l="23795" r="23795"/>
          <a:stretch>
            <a:fillRect/>
          </a:stretch>
        </p:blipFill>
        <p:spPr>
          <a:xfrm>
            <a:off x="9132888" y="1260475"/>
            <a:ext cx="2830512" cy="3600450"/>
          </a:xfrm>
          <a:ln>
            <a:solidFill>
              <a:schemeClr val="bg1">
                <a:lumMod val="85000"/>
              </a:schemeClr>
            </a:solidFill>
          </a:ln>
        </p:spPr>
      </p:pic>
      <p:sp>
        <p:nvSpPr>
          <p:cNvPr id="13" name="Title 12"/>
          <p:cNvSpPr>
            <a:spLocks noGrp="1"/>
          </p:cNvSpPr>
          <p:nvPr>
            <p:ph type="title"/>
          </p:nvPr>
        </p:nvSpPr>
        <p:spPr/>
        <p:txBody>
          <a:bodyPr/>
          <a:lstStyle/>
          <a:p>
            <a:r>
              <a:rPr lang="id-ID" b="1" dirty="0"/>
              <a:t>Política de seguridad operacional</a:t>
            </a:r>
          </a:p>
        </p:txBody>
      </p:sp>
      <p:sp>
        <p:nvSpPr>
          <p:cNvPr id="18" name="Rectangle 17"/>
          <p:cNvSpPr/>
          <p:nvPr/>
        </p:nvSpPr>
        <p:spPr>
          <a:xfrm>
            <a:off x="215899" y="4892188"/>
            <a:ext cx="2831023" cy="18661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id-ID" sz="2400" dirty="0">
                <a:solidFill>
                  <a:schemeClr val="bg1"/>
                </a:solidFill>
                <a:latin typeface="+mj-lt"/>
              </a:rPr>
              <a:t>Respaldar visiblemente la política</a:t>
            </a:r>
          </a:p>
        </p:txBody>
      </p:sp>
      <p:sp>
        <p:nvSpPr>
          <p:cNvPr id="19" name="Rectangle 18"/>
          <p:cNvSpPr/>
          <p:nvPr/>
        </p:nvSpPr>
        <p:spPr>
          <a:xfrm>
            <a:off x="3155496" y="4892188"/>
            <a:ext cx="2840735" cy="186610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PE" sz="2400" dirty="0">
                <a:solidFill>
                  <a:schemeClr val="bg1"/>
                </a:solidFill>
                <a:latin typeface="+mj-lt"/>
              </a:rPr>
              <a:t>Comunicar la política a todo el personal correspondiente</a:t>
            </a:r>
          </a:p>
        </p:txBody>
      </p:sp>
      <p:sp>
        <p:nvSpPr>
          <p:cNvPr id="20" name="Rectangle 19"/>
          <p:cNvSpPr/>
          <p:nvPr/>
        </p:nvSpPr>
        <p:spPr>
          <a:xfrm>
            <a:off x="6125576" y="4898207"/>
            <a:ext cx="2831023" cy="185529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PE" sz="2400" dirty="0">
                <a:solidFill>
                  <a:schemeClr val="bg1"/>
                </a:solidFill>
                <a:latin typeface="+mj-lt"/>
              </a:rPr>
              <a:t>Establecer objetivos de rendimiento para el SMS y la organización</a:t>
            </a:r>
          </a:p>
        </p:txBody>
      </p:sp>
      <p:sp>
        <p:nvSpPr>
          <p:cNvPr id="21" name="Rectangle 20"/>
          <p:cNvSpPr/>
          <p:nvPr/>
        </p:nvSpPr>
        <p:spPr>
          <a:xfrm>
            <a:off x="9148585" y="4885604"/>
            <a:ext cx="2813320" cy="1867893"/>
          </a:xfrm>
          <a:prstGeom prst="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PE" sz="1800" dirty="0">
                <a:solidFill>
                  <a:schemeClr val="bg1"/>
                </a:solidFill>
                <a:latin typeface="+mj-lt"/>
              </a:rPr>
              <a:t>Establecer objetivos de seguridad operacional que identifiquen lo que intenta alcanzar la organización en términos de gestión de la seguridad operacional.</a:t>
            </a:r>
          </a:p>
        </p:txBody>
      </p:sp>
    </p:spTree>
    <p:extLst>
      <p:ext uri="{BB962C8B-B14F-4D97-AF65-F5344CB8AC3E}">
        <p14:creationId xmlns:p14="http://schemas.microsoft.com/office/powerpoint/2010/main" val="92804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34" y="3718"/>
            <a:ext cx="10515600" cy="1325563"/>
          </a:xfrm>
        </p:spPr>
        <p:txBody>
          <a:bodyPr/>
          <a:lstStyle/>
          <a:p>
            <a:r>
              <a:rPr lang="en-US" dirty="0" err="1" smtClean="0"/>
              <a:t>Compromiso</a:t>
            </a:r>
            <a:r>
              <a:rPr lang="en-US" dirty="0" smtClean="0"/>
              <a:t> de la </a:t>
            </a:r>
            <a:r>
              <a:rPr lang="en-US" dirty="0" err="1" smtClean="0"/>
              <a:t>política</a:t>
            </a:r>
            <a:endParaRPr lang="en-US" dirty="0"/>
          </a:p>
        </p:txBody>
      </p:sp>
      <p:grpSp>
        <p:nvGrpSpPr>
          <p:cNvPr id="4161" name="Group 4160"/>
          <p:cNvGrpSpPr/>
          <p:nvPr/>
        </p:nvGrpSpPr>
        <p:grpSpPr>
          <a:xfrm>
            <a:off x="5429250" y="2400364"/>
            <a:ext cx="1349376" cy="1168400"/>
            <a:chOff x="3895725" y="1090296"/>
            <a:chExt cx="1349376" cy="1168400"/>
          </a:xfrm>
        </p:grpSpPr>
        <p:sp>
          <p:nvSpPr>
            <p:cNvPr id="4111" name="Freeform 50"/>
            <p:cNvSpPr>
              <a:spLocks/>
            </p:cNvSpPr>
            <p:nvPr/>
          </p:nvSpPr>
          <p:spPr bwMode="auto">
            <a:xfrm>
              <a:off x="4059238" y="1229996"/>
              <a:ext cx="1025525" cy="889000"/>
            </a:xfrm>
            <a:custGeom>
              <a:avLst/>
              <a:gdLst>
                <a:gd name="T0" fmla="*/ 0 w 646"/>
                <a:gd name="T1" fmla="*/ 279 h 560"/>
                <a:gd name="T2" fmla="*/ 161 w 646"/>
                <a:gd name="T3" fmla="*/ 0 h 560"/>
                <a:gd name="T4" fmla="*/ 484 w 646"/>
                <a:gd name="T5" fmla="*/ 0 h 560"/>
                <a:gd name="T6" fmla="*/ 646 w 646"/>
                <a:gd name="T7" fmla="*/ 279 h 560"/>
                <a:gd name="T8" fmla="*/ 484 w 646"/>
                <a:gd name="T9" fmla="*/ 560 h 560"/>
                <a:gd name="T10" fmla="*/ 161 w 646"/>
                <a:gd name="T11" fmla="*/ 560 h 560"/>
                <a:gd name="T12" fmla="*/ 0 w 646"/>
                <a:gd name="T13" fmla="*/ 279 h 560"/>
              </a:gdLst>
              <a:ahLst/>
              <a:cxnLst>
                <a:cxn ang="0">
                  <a:pos x="T0" y="T1"/>
                </a:cxn>
                <a:cxn ang="0">
                  <a:pos x="T2" y="T3"/>
                </a:cxn>
                <a:cxn ang="0">
                  <a:pos x="T4" y="T5"/>
                </a:cxn>
                <a:cxn ang="0">
                  <a:pos x="T6" y="T7"/>
                </a:cxn>
                <a:cxn ang="0">
                  <a:pos x="T8" y="T9"/>
                </a:cxn>
                <a:cxn ang="0">
                  <a:pos x="T10" y="T11"/>
                </a:cxn>
                <a:cxn ang="0">
                  <a:pos x="T12" y="T13"/>
                </a:cxn>
              </a:cxnLst>
              <a:rect l="0" t="0" r="r" b="b"/>
              <a:pathLst>
                <a:path w="646" h="560">
                  <a:moveTo>
                    <a:pt x="0" y="279"/>
                  </a:moveTo>
                  <a:lnTo>
                    <a:pt x="161" y="0"/>
                  </a:lnTo>
                  <a:lnTo>
                    <a:pt x="484" y="0"/>
                  </a:lnTo>
                  <a:lnTo>
                    <a:pt x="646" y="279"/>
                  </a:lnTo>
                  <a:lnTo>
                    <a:pt x="484" y="560"/>
                  </a:lnTo>
                  <a:lnTo>
                    <a:pt x="161" y="560"/>
                  </a:lnTo>
                  <a:lnTo>
                    <a:pt x="0" y="27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112" name="Freeform 51"/>
            <p:cNvSpPr>
              <a:spLocks/>
            </p:cNvSpPr>
            <p:nvPr/>
          </p:nvSpPr>
          <p:spPr bwMode="auto">
            <a:xfrm>
              <a:off x="3895725" y="1090296"/>
              <a:ext cx="419100" cy="582613"/>
            </a:xfrm>
            <a:custGeom>
              <a:avLst/>
              <a:gdLst>
                <a:gd name="T0" fmla="*/ 264 w 264"/>
                <a:gd name="T1" fmla="*/ 88 h 367"/>
                <a:gd name="T2" fmla="*/ 213 w 264"/>
                <a:gd name="T3" fmla="*/ 0 h 367"/>
                <a:gd name="T4" fmla="*/ 0 w 264"/>
                <a:gd name="T5" fmla="*/ 367 h 367"/>
                <a:gd name="T6" fmla="*/ 103 w 264"/>
                <a:gd name="T7" fmla="*/ 367 h 367"/>
                <a:gd name="T8" fmla="*/ 264 w 264"/>
                <a:gd name="T9" fmla="*/ 88 h 367"/>
              </a:gdLst>
              <a:ahLst/>
              <a:cxnLst>
                <a:cxn ang="0">
                  <a:pos x="T0" y="T1"/>
                </a:cxn>
                <a:cxn ang="0">
                  <a:pos x="T2" y="T3"/>
                </a:cxn>
                <a:cxn ang="0">
                  <a:pos x="T4" y="T5"/>
                </a:cxn>
                <a:cxn ang="0">
                  <a:pos x="T6" y="T7"/>
                </a:cxn>
                <a:cxn ang="0">
                  <a:pos x="T8" y="T9"/>
                </a:cxn>
              </a:cxnLst>
              <a:rect l="0" t="0" r="r" b="b"/>
              <a:pathLst>
                <a:path w="264" h="367">
                  <a:moveTo>
                    <a:pt x="264" y="88"/>
                  </a:moveTo>
                  <a:lnTo>
                    <a:pt x="213" y="0"/>
                  </a:lnTo>
                  <a:lnTo>
                    <a:pt x="0" y="367"/>
                  </a:lnTo>
                  <a:lnTo>
                    <a:pt x="103" y="367"/>
                  </a:lnTo>
                  <a:lnTo>
                    <a:pt x="264" y="8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3" name="Freeform 52"/>
            <p:cNvSpPr>
              <a:spLocks/>
            </p:cNvSpPr>
            <p:nvPr/>
          </p:nvSpPr>
          <p:spPr bwMode="auto">
            <a:xfrm>
              <a:off x="4233863" y="1090296"/>
              <a:ext cx="674688" cy="139700"/>
            </a:xfrm>
            <a:custGeom>
              <a:avLst/>
              <a:gdLst>
                <a:gd name="T0" fmla="*/ 425 w 425"/>
                <a:gd name="T1" fmla="*/ 0 h 88"/>
                <a:gd name="T2" fmla="*/ 0 w 425"/>
                <a:gd name="T3" fmla="*/ 0 h 88"/>
                <a:gd name="T4" fmla="*/ 51 w 425"/>
                <a:gd name="T5" fmla="*/ 88 h 88"/>
                <a:gd name="T6" fmla="*/ 374 w 425"/>
                <a:gd name="T7" fmla="*/ 88 h 88"/>
                <a:gd name="T8" fmla="*/ 425 w 425"/>
                <a:gd name="T9" fmla="*/ 0 h 88"/>
              </a:gdLst>
              <a:ahLst/>
              <a:cxnLst>
                <a:cxn ang="0">
                  <a:pos x="T0" y="T1"/>
                </a:cxn>
                <a:cxn ang="0">
                  <a:pos x="T2" y="T3"/>
                </a:cxn>
                <a:cxn ang="0">
                  <a:pos x="T4" y="T5"/>
                </a:cxn>
                <a:cxn ang="0">
                  <a:pos x="T6" y="T7"/>
                </a:cxn>
                <a:cxn ang="0">
                  <a:pos x="T8" y="T9"/>
                </a:cxn>
              </a:cxnLst>
              <a:rect l="0" t="0" r="r" b="b"/>
              <a:pathLst>
                <a:path w="425" h="88">
                  <a:moveTo>
                    <a:pt x="425" y="0"/>
                  </a:moveTo>
                  <a:lnTo>
                    <a:pt x="0" y="0"/>
                  </a:lnTo>
                  <a:lnTo>
                    <a:pt x="51" y="88"/>
                  </a:lnTo>
                  <a:lnTo>
                    <a:pt x="374" y="88"/>
                  </a:lnTo>
                  <a:lnTo>
                    <a:pt x="42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4" name="Freeform 53"/>
            <p:cNvSpPr>
              <a:spLocks/>
            </p:cNvSpPr>
            <p:nvPr/>
          </p:nvSpPr>
          <p:spPr bwMode="auto">
            <a:xfrm>
              <a:off x="4233863" y="2118996"/>
              <a:ext cx="674688" cy="139700"/>
            </a:xfrm>
            <a:custGeom>
              <a:avLst/>
              <a:gdLst>
                <a:gd name="T0" fmla="*/ 0 w 425"/>
                <a:gd name="T1" fmla="*/ 88 h 88"/>
                <a:gd name="T2" fmla="*/ 425 w 425"/>
                <a:gd name="T3" fmla="*/ 88 h 88"/>
                <a:gd name="T4" fmla="*/ 374 w 425"/>
                <a:gd name="T5" fmla="*/ 0 h 88"/>
                <a:gd name="T6" fmla="*/ 51 w 425"/>
                <a:gd name="T7" fmla="*/ 0 h 88"/>
                <a:gd name="T8" fmla="*/ 0 w 425"/>
                <a:gd name="T9" fmla="*/ 88 h 88"/>
              </a:gdLst>
              <a:ahLst/>
              <a:cxnLst>
                <a:cxn ang="0">
                  <a:pos x="T0" y="T1"/>
                </a:cxn>
                <a:cxn ang="0">
                  <a:pos x="T2" y="T3"/>
                </a:cxn>
                <a:cxn ang="0">
                  <a:pos x="T4" y="T5"/>
                </a:cxn>
                <a:cxn ang="0">
                  <a:pos x="T6" y="T7"/>
                </a:cxn>
                <a:cxn ang="0">
                  <a:pos x="T8" y="T9"/>
                </a:cxn>
              </a:cxnLst>
              <a:rect l="0" t="0" r="r" b="b"/>
              <a:pathLst>
                <a:path w="425" h="88">
                  <a:moveTo>
                    <a:pt x="0" y="88"/>
                  </a:moveTo>
                  <a:lnTo>
                    <a:pt x="425" y="88"/>
                  </a:lnTo>
                  <a:lnTo>
                    <a:pt x="374" y="0"/>
                  </a:lnTo>
                  <a:lnTo>
                    <a:pt x="51" y="0"/>
                  </a:lnTo>
                  <a:lnTo>
                    <a:pt x="0" y="88"/>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6" name="Freeform 54"/>
            <p:cNvSpPr>
              <a:spLocks/>
            </p:cNvSpPr>
            <p:nvPr/>
          </p:nvSpPr>
          <p:spPr bwMode="auto">
            <a:xfrm>
              <a:off x="3895725" y="1672908"/>
              <a:ext cx="419100" cy="585788"/>
            </a:xfrm>
            <a:custGeom>
              <a:avLst/>
              <a:gdLst>
                <a:gd name="T0" fmla="*/ 103 w 264"/>
                <a:gd name="T1" fmla="*/ 0 h 369"/>
                <a:gd name="T2" fmla="*/ 0 w 264"/>
                <a:gd name="T3" fmla="*/ 0 h 369"/>
                <a:gd name="T4" fmla="*/ 213 w 264"/>
                <a:gd name="T5" fmla="*/ 369 h 369"/>
                <a:gd name="T6" fmla="*/ 264 w 264"/>
                <a:gd name="T7" fmla="*/ 281 h 369"/>
                <a:gd name="T8" fmla="*/ 103 w 264"/>
                <a:gd name="T9" fmla="*/ 0 h 369"/>
              </a:gdLst>
              <a:ahLst/>
              <a:cxnLst>
                <a:cxn ang="0">
                  <a:pos x="T0" y="T1"/>
                </a:cxn>
                <a:cxn ang="0">
                  <a:pos x="T2" y="T3"/>
                </a:cxn>
                <a:cxn ang="0">
                  <a:pos x="T4" y="T5"/>
                </a:cxn>
                <a:cxn ang="0">
                  <a:pos x="T6" y="T7"/>
                </a:cxn>
                <a:cxn ang="0">
                  <a:pos x="T8" y="T9"/>
                </a:cxn>
              </a:cxnLst>
              <a:rect l="0" t="0" r="r" b="b"/>
              <a:pathLst>
                <a:path w="264" h="369">
                  <a:moveTo>
                    <a:pt x="103" y="0"/>
                  </a:moveTo>
                  <a:lnTo>
                    <a:pt x="0" y="0"/>
                  </a:lnTo>
                  <a:lnTo>
                    <a:pt x="213" y="369"/>
                  </a:lnTo>
                  <a:lnTo>
                    <a:pt x="264" y="281"/>
                  </a:lnTo>
                  <a:lnTo>
                    <a:pt x="103"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7" name="Freeform 55"/>
            <p:cNvSpPr>
              <a:spLocks/>
            </p:cNvSpPr>
            <p:nvPr/>
          </p:nvSpPr>
          <p:spPr bwMode="auto">
            <a:xfrm>
              <a:off x="4827588" y="1090296"/>
              <a:ext cx="417513" cy="582613"/>
            </a:xfrm>
            <a:custGeom>
              <a:avLst/>
              <a:gdLst>
                <a:gd name="T0" fmla="*/ 0 w 263"/>
                <a:gd name="T1" fmla="*/ 88 h 367"/>
                <a:gd name="T2" fmla="*/ 51 w 263"/>
                <a:gd name="T3" fmla="*/ 0 h 367"/>
                <a:gd name="T4" fmla="*/ 263 w 263"/>
                <a:gd name="T5" fmla="*/ 367 h 367"/>
                <a:gd name="T6" fmla="*/ 162 w 263"/>
                <a:gd name="T7" fmla="*/ 367 h 367"/>
                <a:gd name="T8" fmla="*/ 0 w 263"/>
                <a:gd name="T9" fmla="*/ 88 h 367"/>
              </a:gdLst>
              <a:ahLst/>
              <a:cxnLst>
                <a:cxn ang="0">
                  <a:pos x="T0" y="T1"/>
                </a:cxn>
                <a:cxn ang="0">
                  <a:pos x="T2" y="T3"/>
                </a:cxn>
                <a:cxn ang="0">
                  <a:pos x="T4" y="T5"/>
                </a:cxn>
                <a:cxn ang="0">
                  <a:pos x="T6" y="T7"/>
                </a:cxn>
                <a:cxn ang="0">
                  <a:pos x="T8" y="T9"/>
                </a:cxn>
              </a:cxnLst>
              <a:rect l="0" t="0" r="r" b="b"/>
              <a:pathLst>
                <a:path w="263" h="367">
                  <a:moveTo>
                    <a:pt x="0" y="88"/>
                  </a:moveTo>
                  <a:lnTo>
                    <a:pt x="51" y="0"/>
                  </a:lnTo>
                  <a:lnTo>
                    <a:pt x="263" y="367"/>
                  </a:lnTo>
                  <a:lnTo>
                    <a:pt x="162" y="367"/>
                  </a:lnTo>
                  <a:lnTo>
                    <a:pt x="0" y="88"/>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18" name="Freeform 56"/>
            <p:cNvSpPr>
              <a:spLocks/>
            </p:cNvSpPr>
            <p:nvPr/>
          </p:nvSpPr>
          <p:spPr bwMode="auto">
            <a:xfrm>
              <a:off x="4827588" y="1672908"/>
              <a:ext cx="417513" cy="585788"/>
            </a:xfrm>
            <a:custGeom>
              <a:avLst/>
              <a:gdLst>
                <a:gd name="T0" fmla="*/ 162 w 263"/>
                <a:gd name="T1" fmla="*/ 0 h 369"/>
                <a:gd name="T2" fmla="*/ 263 w 263"/>
                <a:gd name="T3" fmla="*/ 0 h 369"/>
                <a:gd name="T4" fmla="*/ 51 w 263"/>
                <a:gd name="T5" fmla="*/ 369 h 369"/>
                <a:gd name="T6" fmla="*/ 0 w 263"/>
                <a:gd name="T7" fmla="*/ 281 h 369"/>
                <a:gd name="T8" fmla="*/ 162 w 263"/>
                <a:gd name="T9" fmla="*/ 0 h 369"/>
              </a:gdLst>
              <a:ahLst/>
              <a:cxnLst>
                <a:cxn ang="0">
                  <a:pos x="T0" y="T1"/>
                </a:cxn>
                <a:cxn ang="0">
                  <a:pos x="T2" y="T3"/>
                </a:cxn>
                <a:cxn ang="0">
                  <a:pos x="T4" y="T5"/>
                </a:cxn>
                <a:cxn ang="0">
                  <a:pos x="T6" y="T7"/>
                </a:cxn>
                <a:cxn ang="0">
                  <a:pos x="T8" y="T9"/>
                </a:cxn>
              </a:cxnLst>
              <a:rect l="0" t="0" r="r" b="b"/>
              <a:pathLst>
                <a:path w="263" h="369">
                  <a:moveTo>
                    <a:pt x="162" y="0"/>
                  </a:moveTo>
                  <a:lnTo>
                    <a:pt x="263" y="0"/>
                  </a:lnTo>
                  <a:lnTo>
                    <a:pt x="51" y="369"/>
                  </a:lnTo>
                  <a:lnTo>
                    <a:pt x="0" y="281"/>
                  </a:lnTo>
                  <a:lnTo>
                    <a:pt x="162" y="0"/>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157" name="Group 4156"/>
          <p:cNvGrpSpPr/>
          <p:nvPr/>
        </p:nvGrpSpPr>
        <p:grpSpPr>
          <a:xfrm>
            <a:off x="4418015" y="2982976"/>
            <a:ext cx="1349375" cy="1169988"/>
            <a:chOff x="2884488" y="1672908"/>
            <a:chExt cx="1349375" cy="1169988"/>
          </a:xfrm>
        </p:grpSpPr>
        <p:sp>
          <p:nvSpPr>
            <p:cNvPr id="4119" name="Freeform 57"/>
            <p:cNvSpPr>
              <a:spLocks/>
            </p:cNvSpPr>
            <p:nvPr/>
          </p:nvSpPr>
          <p:spPr bwMode="auto">
            <a:xfrm>
              <a:off x="3046413" y="1814196"/>
              <a:ext cx="1027113" cy="887413"/>
            </a:xfrm>
            <a:custGeom>
              <a:avLst/>
              <a:gdLst>
                <a:gd name="T0" fmla="*/ 0 w 647"/>
                <a:gd name="T1" fmla="*/ 280 h 559"/>
                <a:gd name="T2" fmla="*/ 161 w 647"/>
                <a:gd name="T3" fmla="*/ 0 h 559"/>
                <a:gd name="T4" fmla="*/ 484 w 647"/>
                <a:gd name="T5" fmla="*/ 0 h 559"/>
                <a:gd name="T6" fmla="*/ 647 w 647"/>
                <a:gd name="T7" fmla="*/ 280 h 559"/>
                <a:gd name="T8" fmla="*/ 484 w 647"/>
                <a:gd name="T9" fmla="*/ 559 h 559"/>
                <a:gd name="T10" fmla="*/ 161 w 647"/>
                <a:gd name="T11" fmla="*/ 559 h 559"/>
                <a:gd name="T12" fmla="*/ 0 w 647"/>
                <a:gd name="T13" fmla="*/ 280 h 559"/>
              </a:gdLst>
              <a:ahLst/>
              <a:cxnLst>
                <a:cxn ang="0">
                  <a:pos x="T0" y="T1"/>
                </a:cxn>
                <a:cxn ang="0">
                  <a:pos x="T2" y="T3"/>
                </a:cxn>
                <a:cxn ang="0">
                  <a:pos x="T4" y="T5"/>
                </a:cxn>
                <a:cxn ang="0">
                  <a:pos x="T6" y="T7"/>
                </a:cxn>
                <a:cxn ang="0">
                  <a:pos x="T8" y="T9"/>
                </a:cxn>
                <a:cxn ang="0">
                  <a:pos x="T10" y="T11"/>
                </a:cxn>
                <a:cxn ang="0">
                  <a:pos x="T12" y="T13"/>
                </a:cxn>
              </a:cxnLst>
              <a:rect l="0" t="0" r="r" b="b"/>
              <a:pathLst>
                <a:path w="647" h="559">
                  <a:moveTo>
                    <a:pt x="0" y="280"/>
                  </a:moveTo>
                  <a:lnTo>
                    <a:pt x="161" y="0"/>
                  </a:lnTo>
                  <a:lnTo>
                    <a:pt x="484" y="0"/>
                  </a:lnTo>
                  <a:lnTo>
                    <a:pt x="647" y="280"/>
                  </a:lnTo>
                  <a:lnTo>
                    <a:pt x="484" y="559"/>
                  </a:lnTo>
                  <a:lnTo>
                    <a:pt x="161" y="559"/>
                  </a:lnTo>
                  <a:lnTo>
                    <a:pt x="0" y="28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120" name="Freeform 58"/>
            <p:cNvSpPr>
              <a:spLocks/>
            </p:cNvSpPr>
            <p:nvPr/>
          </p:nvSpPr>
          <p:spPr bwMode="auto">
            <a:xfrm>
              <a:off x="2884488" y="1672908"/>
              <a:ext cx="417513" cy="585788"/>
            </a:xfrm>
            <a:custGeom>
              <a:avLst/>
              <a:gdLst>
                <a:gd name="T0" fmla="*/ 263 w 263"/>
                <a:gd name="T1" fmla="*/ 89 h 369"/>
                <a:gd name="T2" fmla="*/ 213 w 263"/>
                <a:gd name="T3" fmla="*/ 0 h 369"/>
                <a:gd name="T4" fmla="*/ 0 w 263"/>
                <a:gd name="T5" fmla="*/ 369 h 369"/>
                <a:gd name="T6" fmla="*/ 102 w 263"/>
                <a:gd name="T7" fmla="*/ 369 h 369"/>
                <a:gd name="T8" fmla="*/ 263 w 263"/>
                <a:gd name="T9" fmla="*/ 89 h 369"/>
              </a:gdLst>
              <a:ahLst/>
              <a:cxnLst>
                <a:cxn ang="0">
                  <a:pos x="T0" y="T1"/>
                </a:cxn>
                <a:cxn ang="0">
                  <a:pos x="T2" y="T3"/>
                </a:cxn>
                <a:cxn ang="0">
                  <a:pos x="T4" y="T5"/>
                </a:cxn>
                <a:cxn ang="0">
                  <a:pos x="T6" y="T7"/>
                </a:cxn>
                <a:cxn ang="0">
                  <a:pos x="T8" y="T9"/>
                </a:cxn>
              </a:cxnLst>
              <a:rect l="0" t="0" r="r" b="b"/>
              <a:pathLst>
                <a:path w="263" h="369">
                  <a:moveTo>
                    <a:pt x="263" y="89"/>
                  </a:moveTo>
                  <a:lnTo>
                    <a:pt x="213" y="0"/>
                  </a:lnTo>
                  <a:lnTo>
                    <a:pt x="0" y="369"/>
                  </a:lnTo>
                  <a:lnTo>
                    <a:pt x="102" y="369"/>
                  </a:lnTo>
                  <a:lnTo>
                    <a:pt x="263" y="89"/>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1" name="Freeform 59"/>
            <p:cNvSpPr>
              <a:spLocks/>
            </p:cNvSpPr>
            <p:nvPr/>
          </p:nvSpPr>
          <p:spPr bwMode="auto">
            <a:xfrm>
              <a:off x="3222625" y="1672908"/>
              <a:ext cx="673100" cy="141288"/>
            </a:xfrm>
            <a:custGeom>
              <a:avLst/>
              <a:gdLst>
                <a:gd name="T0" fmla="*/ 424 w 424"/>
                <a:gd name="T1" fmla="*/ 0 h 89"/>
                <a:gd name="T2" fmla="*/ 0 w 424"/>
                <a:gd name="T3" fmla="*/ 0 h 89"/>
                <a:gd name="T4" fmla="*/ 50 w 424"/>
                <a:gd name="T5" fmla="*/ 89 h 89"/>
                <a:gd name="T6" fmla="*/ 373 w 424"/>
                <a:gd name="T7" fmla="*/ 89 h 89"/>
                <a:gd name="T8" fmla="*/ 424 w 424"/>
                <a:gd name="T9" fmla="*/ 0 h 89"/>
              </a:gdLst>
              <a:ahLst/>
              <a:cxnLst>
                <a:cxn ang="0">
                  <a:pos x="T0" y="T1"/>
                </a:cxn>
                <a:cxn ang="0">
                  <a:pos x="T2" y="T3"/>
                </a:cxn>
                <a:cxn ang="0">
                  <a:pos x="T4" y="T5"/>
                </a:cxn>
                <a:cxn ang="0">
                  <a:pos x="T6" y="T7"/>
                </a:cxn>
                <a:cxn ang="0">
                  <a:pos x="T8" y="T9"/>
                </a:cxn>
              </a:cxnLst>
              <a:rect l="0" t="0" r="r" b="b"/>
              <a:pathLst>
                <a:path w="424" h="89">
                  <a:moveTo>
                    <a:pt x="424" y="0"/>
                  </a:moveTo>
                  <a:lnTo>
                    <a:pt x="0" y="0"/>
                  </a:lnTo>
                  <a:lnTo>
                    <a:pt x="50" y="89"/>
                  </a:lnTo>
                  <a:lnTo>
                    <a:pt x="373" y="89"/>
                  </a:lnTo>
                  <a:lnTo>
                    <a:pt x="424"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3" name="Freeform 60"/>
            <p:cNvSpPr>
              <a:spLocks/>
            </p:cNvSpPr>
            <p:nvPr/>
          </p:nvSpPr>
          <p:spPr bwMode="auto">
            <a:xfrm>
              <a:off x="3222625" y="2701608"/>
              <a:ext cx="673100" cy="141288"/>
            </a:xfrm>
            <a:custGeom>
              <a:avLst/>
              <a:gdLst>
                <a:gd name="T0" fmla="*/ 0 w 424"/>
                <a:gd name="T1" fmla="*/ 89 h 89"/>
                <a:gd name="T2" fmla="*/ 424 w 424"/>
                <a:gd name="T3" fmla="*/ 89 h 89"/>
                <a:gd name="T4" fmla="*/ 373 w 424"/>
                <a:gd name="T5" fmla="*/ 0 h 89"/>
                <a:gd name="T6" fmla="*/ 50 w 424"/>
                <a:gd name="T7" fmla="*/ 0 h 89"/>
                <a:gd name="T8" fmla="*/ 0 w 424"/>
                <a:gd name="T9" fmla="*/ 89 h 89"/>
              </a:gdLst>
              <a:ahLst/>
              <a:cxnLst>
                <a:cxn ang="0">
                  <a:pos x="T0" y="T1"/>
                </a:cxn>
                <a:cxn ang="0">
                  <a:pos x="T2" y="T3"/>
                </a:cxn>
                <a:cxn ang="0">
                  <a:pos x="T4" y="T5"/>
                </a:cxn>
                <a:cxn ang="0">
                  <a:pos x="T6" y="T7"/>
                </a:cxn>
                <a:cxn ang="0">
                  <a:pos x="T8" y="T9"/>
                </a:cxn>
              </a:cxnLst>
              <a:rect l="0" t="0" r="r" b="b"/>
              <a:pathLst>
                <a:path w="424" h="89">
                  <a:moveTo>
                    <a:pt x="0" y="89"/>
                  </a:moveTo>
                  <a:lnTo>
                    <a:pt x="424" y="89"/>
                  </a:lnTo>
                  <a:lnTo>
                    <a:pt x="373" y="0"/>
                  </a:lnTo>
                  <a:lnTo>
                    <a:pt x="50" y="0"/>
                  </a:lnTo>
                  <a:lnTo>
                    <a:pt x="0" y="89"/>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4" name="Freeform 61"/>
            <p:cNvSpPr>
              <a:spLocks/>
            </p:cNvSpPr>
            <p:nvPr/>
          </p:nvSpPr>
          <p:spPr bwMode="auto">
            <a:xfrm>
              <a:off x="2884488" y="2258696"/>
              <a:ext cx="417513" cy="584200"/>
            </a:xfrm>
            <a:custGeom>
              <a:avLst/>
              <a:gdLst>
                <a:gd name="T0" fmla="*/ 102 w 263"/>
                <a:gd name="T1" fmla="*/ 0 h 368"/>
                <a:gd name="T2" fmla="*/ 0 w 263"/>
                <a:gd name="T3" fmla="*/ 0 h 368"/>
                <a:gd name="T4" fmla="*/ 213 w 263"/>
                <a:gd name="T5" fmla="*/ 368 h 368"/>
                <a:gd name="T6" fmla="*/ 263 w 263"/>
                <a:gd name="T7" fmla="*/ 279 h 368"/>
                <a:gd name="T8" fmla="*/ 102 w 263"/>
                <a:gd name="T9" fmla="*/ 0 h 368"/>
              </a:gdLst>
              <a:ahLst/>
              <a:cxnLst>
                <a:cxn ang="0">
                  <a:pos x="T0" y="T1"/>
                </a:cxn>
                <a:cxn ang="0">
                  <a:pos x="T2" y="T3"/>
                </a:cxn>
                <a:cxn ang="0">
                  <a:pos x="T4" y="T5"/>
                </a:cxn>
                <a:cxn ang="0">
                  <a:pos x="T6" y="T7"/>
                </a:cxn>
                <a:cxn ang="0">
                  <a:pos x="T8" y="T9"/>
                </a:cxn>
              </a:cxnLst>
              <a:rect l="0" t="0" r="r" b="b"/>
              <a:pathLst>
                <a:path w="263" h="368">
                  <a:moveTo>
                    <a:pt x="102" y="0"/>
                  </a:moveTo>
                  <a:lnTo>
                    <a:pt x="0" y="0"/>
                  </a:lnTo>
                  <a:lnTo>
                    <a:pt x="213" y="368"/>
                  </a:lnTo>
                  <a:lnTo>
                    <a:pt x="263" y="279"/>
                  </a:lnTo>
                  <a:lnTo>
                    <a:pt x="102"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5" name="Freeform 62"/>
            <p:cNvSpPr>
              <a:spLocks/>
            </p:cNvSpPr>
            <p:nvPr/>
          </p:nvSpPr>
          <p:spPr bwMode="auto">
            <a:xfrm>
              <a:off x="3814763" y="1672908"/>
              <a:ext cx="419100" cy="585788"/>
            </a:xfrm>
            <a:custGeom>
              <a:avLst/>
              <a:gdLst>
                <a:gd name="T0" fmla="*/ 0 w 264"/>
                <a:gd name="T1" fmla="*/ 89 h 369"/>
                <a:gd name="T2" fmla="*/ 51 w 264"/>
                <a:gd name="T3" fmla="*/ 0 h 369"/>
                <a:gd name="T4" fmla="*/ 264 w 264"/>
                <a:gd name="T5" fmla="*/ 369 h 369"/>
                <a:gd name="T6" fmla="*/ 163 w 264"/>
                <a:gd name="T7" fmla="*/ 369 h 369"/>
                <a:gd name="T8" fmla="*/ 0 w 264"/>
                <a:gd name="T9" fmla="*/ 89 h 369"/>
              </a:gdLst>
              <a:ahLst/>
              <a:cxnLst>
                <a:cxn ang="0">
                  <a:pos x="T0" y="T1"/>
                </a:cxn>
                <a:cxn ang="0">
                  <a:pos x="T2" y="T3"/>
                </a:cxn>
                <a:cxn ang="0">
                  <a:pos x="T4" y="T5"/>
                </a:cxn>
                <a:cxn ang="0">
                  <a:pos x="T6" y="T7"/>
                </a:cxn>
                <a:cxn ang="0">
                  <a:pos x="T8" y="T9"/>
                </a:cxn>
              </a:cxnLst>
              <a:rect l="0" t="0" r="r" b="b"/>
              <a:pathLst>
                <a:path w="264" h="369">
                  <a:moveTo>
                    <a:pt x="0" y="89"/>
                  </a:moveTo>
                  <a:lnTo>
                    <a:pt x="51" y="0"/>
                  </a:lnTo>
                  <a:lnTo>
                    <a:pt x="264" y="369"/>
                  </a:lnTo>
                  <a:lnTo>
                    <a:pt x="163" y="369"/>
                  </a:lnTo>
                  <a:lnTo>
                    <a:pt x="0" y="89"/>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26" name="Freeform 63"/>
            <p:cNvSpPr>
              <a:spLocks/>
            </p:cNvSpPr>
            <p:nvPr/>
          </p:nvSpPr>
          <p:spPr bwMode="auto">
            <a:xfrm>
              <a:off x="3814763" y="2258696"/>
              <a:ext cx="419100" cy="584200"/>
            </a:xfrm>
            <a:custGeom>
              <a:avLst/>
              <a:gdLst>
                <a:gd name="T0" fmla="*/ 163 w 264"/>
                <a:gd name="T1" fmla="*/ 0 h 368"/>
                <a:gd name="T2" fmla="*/ 264 w 264"/>
                <a:gd name="T3" fmla="*/ 0 h 368"/>
                <a:gd name="T4" fmla="*/ 51 w 264"/>
                <a:gd name="T5" fmla="*/ 368 h 368"/>
                <a:gd name="T6" fmla="*/ 0 w 264"/>
                <a:gd name="T7" fmla="*/ 279 h 368"/>
                <a:gd name="T8" fmla="*/ 163 w 264"/>
                <a:gd name="T9" fmla="*/ 0 h 368"/>
              </a:gdLst>
              <a:ahLst/>
              <a:cxnLst>
                <a:cxn ang="0">
                  <a:pos x="T0" y="T1"/>
                </a:cxn>
                <a:cxn ang="0">
                  <a:pos x="T2" y="T3"/>
                </a:cxn>
                <a:cxn ang="0">
                  <a:pos x="T4" y="T5"/>
                </a:cxn>
                <a:cxn ang="0">
                  <a:pos x="T6" y="T7"/>
                </a:cxn>
                <a:cxn ang="0">
                  <a:pos x="T8" y="T9"/>
                </a:cxn>
              </a:cxnLst>
              <a:rect l="0" t="0" r="r" b="b"/>
              <a:pathLst>
                <a:path w="264" h="368">
                  <a:moveTo>
                    <a:pt x="163" y="0"/>
                  </a:moveTo>
                  <a:lnTo>
                    <a:pt x="264" y="0"/>
                  </a:lnTo>
                  <a:lnTo>
                    <a:pt x="51" y="368"/>
                  </a:lnTo>
                  <a:lnTo>
                    <a:pt x="0" y="279"/>
                  </a:lnTo>
                  <a:lnTo>
                    <a:pt x="163" y="0"/>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162" name="Group 4161"/>
          <p:cNvGrpSpPr/>
          <p:nvPr/>
        </p:nvGrpSpPr>
        <p:grpSpPr>
          <a:xfrm>
            <a:off x="6442077" y="2982976"/>
            <a:ext cx="1349375" cy="1169988"/>
            <a:chOff x="4908550" y="1672908"/>
            <a:chExt cx="1349375" cy="1169988"/>
          </a:xfrm>
        </p:grpSpPr>
        <p:sp>
          <p:nvSpPr>
            <p:cNvPr id="4127" name="Freeform 64"/>
            <p:cNvSpPr>
              <a:spLocks/>
            </p:cNvSpPr>
            <p:nvPr/>
          </p:nvSpPr>
          <p:spPr bwMode="auto">
            <a:xfrm>
              <a:off x="5070475" y="1814196"/>
              <a:ext cx="1027113" cy="887413"/>
            </a:xfrm>
            <a:custGeom>
              <a:avLst/>
              <a:gdLst>
                <a:gd name="T0" fmla="*/ 0 w 647"/>
                <a:gd name="T1" fmla="*/ 280 h 559"/>
                <a:gd name="T2" fmla="*/ 161 w 647"/>
                <a:gd name="T3" fmla="*/ 0 h 559"/>
                <a:gd name="T4" fmla="*/ 484 w 647"/>
                <a:gd name="T5" fmla="*/ 0 h 559"/>
                <a:gd name="T6" fmla="*/ 647 w 647"/>
                <a:gd name="T7" fmla="*/ 280 h 559"/>
                <a:gd name="T8" fmla="*/ 484 w 647"/>
                <a:gd name="T9" fmla="*/ 559 h 559"/>
                <a:gd name="T10" fmla="*/ 161 w 647"/>
                <a:gd name="T11" fmla="*/ 559 h 559"/>
                <a:gd name="T12" fmla="*/ 0 w 647"/>
                <a:gd name="T13" fmla="*/ 280 h 559"/>
              </a:gdLst>
              <a:ahLst/>
              <a:cxnLst>
                <a:cxn ang="0">
                  <a:pos x="T0" y="T1"/>
                </a:cxn>
                <a:cxn ang="0">
                  <a:pos x="T2" y="T3"/>
                </a:cxn>
                <a:cxn ang="0">
                  <a:pos x="T4" y="T5"/>
                </a:cxn>
                <a:cxn ang="0">
                  <a:pos x="T6" y="T7"/>
                </a:cxn>
                <a:cxn ang="0">
                  <a:pos x="T8" y="T9"/>
                </a:cxn>
                <a:cxn ang="0">
                  <a:pos x="T10" y="T11"/>
                </a:cxn>
                <a:cxn ang="0">
                  <a:pos x="T12" y="T13"/>
                </a:cxn>
              </a:cxnLst>
              <a:rect l="0" t="0" r="r" b="b"/>
              <a:pathLst>
                <a:path w="647" h="559">
                  <a:moveTo>
                    <a:pt x="0" y="280"/>
                  </a:moveTo>
                  <a:lnTo>
                    <a:pt x="161" y="0"/>
                  </a:lnTo>
                  <a:lnTo>
                    <a:pt x="484" y="0"/>
                  </a:lnTo>
                  <a:lnTo>
                    <a:pt x="647" y="280"/>
                  </a:lnTo>
                  <a:lnTo>
                    <a:pt x="484" y="559"/>
                  </a:lnTo>
                  <a:lnTo>
                    <a:pt x="161" y="559"/>
                  </a:lnTo>
                  <a:lnTo>
                    <a:pt x="0" y="28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128" name="Freeform 65"/>
            <p:cNvSpPr>
              <a:spLocks/>
            </p:cNvSpPr>
            <p:nvPr/>
          </p:nvSpPr>
          <p:spPr bwMode="auto">
            <a:xfrm>
              <a:off x="4908550" y="1672908"/>
              <a:ext cx="417513" cy="585788"/>
            </a:xfrm>
            <a:custGeom>
              <a:avLst/>
              <a:gdLst>
                <a:gd name="T0" fmla="*/ 263 w 263"/>
                <a:gd name="T1" fmla="*/ 89 h 369"/>
                <a:gd name="T2" fmla="*/ 212 w 263"/>
                <a:gd name="T3" fmla="*/ 0 h 369"/>
                <a:gd name="T4" fmla="*/ 0 w 263"/>
                <a:gd name="T5" fmla="*/ 369 h 369"/>
                <a:gd name="T6" fmla="*/ 102 w 263"/>
                <a:gd name="T7" fmla="*/ 369 h 369"/>
                <a:gd name="T8" fmla="*/ 263 w 263"/>
                <a:gd name="T9" fmla="*/ 89 h 369"/>
              </a:gdLst>
              <a:ahLst/>
              <a:cxnLst>
                <a:cxn ang="0">
                  <a:pos x="T0" y="T1"/>
                </a:cxn>
                <a:cxn ang="0">
                  <a:pos x="T2" y="T3"/>
                </a:cxn>
                <a:cxn ang="0">
                  <a:pos x="T4" y="T5"/>
                </a:cxn>
                <a:cxn ang="0">
                  <a:pos x="T6" y="T7"/>
                </a:cxn>
                <a:cxn ang="0">
                  <a:pos x="T8" y="T9"/>
                </a:cxn>
              </a:cxnLst>
              <a:rect l="0" t="0" r="r" b="b"/>
              <a:pathLst>
                <a:path w="263" h="369">
                  <a:moveTo>
                    <a:pt x="263" y="89"/>
                  </a:moveTo>
                  <a:lnTo>
                    <a:pt x="212" y="0"/>
                  </a:lnTo>
                  <a:lnTo>
                    <a:pt x="0" y="369"/>
                  </a:lnTo>
                  <a:lnTo>
                    <a:pt x="102" y="369"/>
                  </a:lnTo>
                  <a:lnTo>
                    <a:pt x="263" y="89"/>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0" name="Freeform 66"/>
            <p:cNvSpPr>
              <a:spLocks/>
            </p:cNvSpPr>
            <p:nvPr/>
          </p:nvSpPr>
          <p:spPr bwMode="auto">
            <a:xfrm>
              <a:off x="5245100" y="1672908"/>
              <a:ext cx="674688" cy="141288"/>
            </a:xfrm>
            <a:custGeom>
              <a:avLst/>
              <a:gdLst>
                <a:gd name="T0" fmla="*/ 425 w 425"/>
                <a:gd name="T1" fmla="*/ 0 h 89"/>
                <a:gd name="T2" fmla="*/ 0 w 425"/>
                <a:gd name="T3" fmla="*/ 0 h 89"/>
                <a:gd name="T4" fmla="*/ 51 w 425"/>
                <a:gd name="T5" fmla="*/ 89 h 89"/>
                <a:gd name="T6" fmla="*/ 374 w 425"/>
                <a:gd name="T7" fmla="*/ 89 h 89"/>
                <a:gd name="T8" fmla="*/ 425 w 425"/>
                <a:gd name="T9" fmla="*/ 0 h 89"/>
              </a:gdLst>
              <a:ahLst/>
              <a:cxnLst>
                <a:cxn ang="0">
                  <a:pos x="T0" y="T1"/>
                </a:cxn>
                <a:cxn ang="0">
                  <a:pos x="T2" y="T3"/>
                </a:cxn>
                <a:cxn ang="0">
                  <a:pos x="T4" y="T5"/>
                </a:cxn>
                <a:cxn ang="0">
                  <a:pos x="T6" y="T7"/>
                </a:cxn>
                <a:cxn ang="0">
                  <a:pos x="T8" y="T9"/>
                </a:cxn>
              </a:cxnLst>
              <a:rect l="0" t="0" r="r" b="b"/>
              <a:pathLst>
                <a:path w="425" h="89">
                  <a:moveTo>
                    <a:pt x="425" y="0"/>
                  </a:moveTo>
                  <a:lnTo>
                    <a:pt x="0" y="0"/>
                  </a:lnTo>
                  <a:lnTo>
                    <a:pt x="51" y="89"/>
                  </a:lnTo>
                  <a:lnTo>
                    <a:pt x="374" y="89"/>
                  </a:lnTo>
                  <a:lnTo>
                    <a:pt x="425"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1" name="Freeform 67"/>
            <p:cNvSpPr>
              <a:spLocks/>
            </p:cNvSpPr>
            <p:nvPr/>
          </p:nvSpPr>
          <p:spPr bwMode="auto">
            <a:xfrm>
              <a:off x="5245100" y="2701608"/>
              <a:ext cx="674688" cy="141288"/>
            </a:xfrm>
            <a:custGeom>
              <a:avLst/>
              <a:gdLst>
                <a:gd name="T0" fmla="*/ 0 w 425"/>
                <a:gd name="T1" fmla="*/ 89 h 89"/>
                <a:gd name="T2" fmla="*/ 425 w 425"/>
                <a:gd name="T3" fmla="*/ 89 h 89"/>
                <a:gd name="T4" fmla="*/ 374 w 425"/>
                <a:gd name="T5" fmla="*/ 0 h 89"/>
                <a:gd name="T6" fmla="*/ 51 w 425"/>
                <a:gd name="T7" fmla="*/ 0 h 89"/>
                <a:gd name="T8" fmla="*/ 0 w 425"/>
                <a:gd name="T9" fmla="*/ 89 h 89"/>
              </a:gdLst>
              <a:ahLst/>
              <a:cxnLst>
                <a:cxn ang="0">
                  <a:pos x="T0" y="T1"/>
                </a:cxn>
                <a:cxn ang="0">
                  <a:pos x="T2" y="T3"/>
                </a:cxn>
                <a:cxn ang="0">
                  <a:pos x="T4" y="T5"/>
                </a:cxn>
                <a:cxn ang="0">
                  <a:pos x="T6" y="T7"/>
                </a:cxn>
                <a:cxn ang="0">
                  <a:pos x="T8" y="T9"/>
                </a:cxn>
              </a:cxnLst>
              <a:rect l="0" t="0" r="r" b="b"/>
              <a:pathLst>
                <a:path w="425" h="89">
                  <a:moveTo>
                    <a:pt x="0" y="89"/>
                  </a:moveTo>
                  <a:lnTo>
                    <a:pt x="425" y="89"/>
                  </a:lnTo>
                  <a:lnTo>
                    <a:pt x="374" y="0"/>
                  </a:lnTo>
                  <a:lnTo>
                    <a:pt x="51" y="0"/>
                  </a:lnTo>
                  <a:lnTo>
                    <a:pt x="0" y="89"/>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2" name="Freeform 68"/>
            <p:cNvSpPr>
              <a:spLocks/>
            </p:cNvSpPr>
            <p:nvPr/>
          </p:nvSpPr>
          <p:spPr bwMode="auto">
            <a:xfrm>
              <a:off x="4908550" y="2258696"/>
              <a:ext cx="417513" cy="584200"/>
            </a:xfrm>
            <a:custGeom>
              <a:avLst/>
              <a:gdLst>
                <a:gd name="T0" fmla="*/ 102 w 263"/>
                <a:gd name="T1" fmla="*/ 0 h 368"/>
                <a:gd name="T2" fmla="*/ 0 w 263"/>
                <a:gd name="T3" fmla="*/ 0 h 368"/>
                <a:gd name="T4" fmla="*/ 212 w 263"/>
                <a:gd name="T5" fmla="*/ 368 h 368"/>
                <a:gd name="T6" fmla="*/ 263 w 263"/>
                <a:gd name="T7" fmla="*/ 279 h 368"/>
                <a:gd name="T8" fmla="*/ 102 w 263"/>
                <a:gd name="T9" fmla="*/ 0 h 368"/>
              </a:gdLst>
              <a:ahLst/>
              <a:cxnLst>
                <a:cxn ang="0">
                  <a:pos x="T0" y="T1"/>
                </a:cxn>
                <a:cxn ang="0">
                  <a:pos x="T2" y="T3"/>
                </a:cxn>
                <a:cxn ang="0">
                  <a:pos x="T4" y="T5"/>
                </a:cxn>
                <a:cxn ang="0">
                  <a:pos x="T6" y="T7"/>
                </a:cxn>
                <a:cxn ang="0">
                  <a:pos x="T8" y="T9"/>
                </a:cxn>
              </a:cxnLst>
              <a:rect l="0" t="0" r="r" b="b"/>
              <a:pathLst>
                <a:path w="263" h="368">
                  <a:moveTo>
                    <a:pt x="102" y="0"/>
                  </a:moveTo>
                  <a:lnTo>
                    <a:pt x="0" y="0"/>
                  </a:lnTo>
                  <a:lnTo>
                    <a:pt x="212" y="368"/>
                  </a:lnTo>
                  <a:lnTo>
                    <a:pt x="263" y="279"/>
                  </a:lnTo>
                  <a:lnTo>
                    <a:pt x="102"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3" name="Freeform 69"/>
            <p:cNvSpPr>
              <a:spLocks/>
            </p:cNvSpPr>
            <p:nvPr/>
          </p:nvSpPr>
          <p:spPr bwMode="auto">
            <a:xfrm>
              <a:off x="5838825" y="1672908"/>
              <a:ext cx="419100" cy="585788"/>
            </a:xfrm>
            <a:custGeom>
              <a:avLst/>
              <a:gdLst>
                <a:gd name="T0" fmla="*/ 0 w 264"/>
                <a:gd name="T1" fmla="*/ 89 h 369"/>
                <a:gd name="T2" fmla="*/ 51 w 264"/>
                <a:gd name="T3" fmla="*/ 0 h 369"/>
                <a:gd name="T4" fmla="*/ 264 w 264"/>
                <a:gd name="T5" fmla="*/ 369 h 369"/>
                <a:gd name="T6" fmla="*/ 163 w 264"/>
                <a:gd name="T7" fmla="*/ 369 h 369"/>
                <a:gd name="T8" fmla="*/ 0 w 264"/>
                <a:gd name="T9" fmla="*/ 89 h 369"/>
              </a:gdLst>
              <a:ahLst/>
              <a:cxnLst>
                <a:cxn ang="0">
                  <a:pos x="T0" y="T1"/>
                </a:cxn>
                <a:cxn ang="0">
                  <a:pos x="T2" y="T3"/>
                </a:cxn>
                <a:cxn ang="0">
                  <a:pos x="T4" y="T5"/>
                </a:cxn>
                <a:cxn ang="0">
                  <a:pos x="T6" y="T7"/>
                </a:cxn>
                <a:cxn ang="0">
                  <a:pos x="T8" y="T9"/>
                </a:cxn>
              </a:cxnLst>
              <a:rect l="0" t="0" r="r" b="b"/>
              <a:pathLst>
                <a:path w="264" h="369">
                  <a:moveTo>
                    <a:pt x="0" y="89"/>
                  </a:moveTo>
                  <a:lnTo>
                    <a:pt x="51" y="0"/>
                  </a:lnTo>
                  <a:lnTo>
                    <a:pt x="264" y="369"/>
                  </a:lnTo>
                  <a:lnTo>
                    <a:pt x="163" y="369"/>
                  </a:lnTo>
                  <a:lnTo>
                    <a:pt x="0" y="89"/>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4" name="Freeform 70"/>
            <p:cNvSpPr>
              <a:spLocks/>
            </p:cNvSpPr>
            <p:nvPr/>
          </p:nvSpPr>
          <p:spPr bwMode="auto">
            <a:xfrm>
              <a:off x="5838825" y="2258696"/>
              <a:ext cx="419100" cy="584200"/>
            </a:xfrm>
            <a:custGeom>
              <a:avLst/>
              <a:gdLst>
                <a:gd name="T0" fmla="*/ 163 w 264"/>
                <a:gd name="T1" fmla="*/ 0 h 368"/>
                <a:gd name="T2" fmla="*/ 264 w 264"/>
                <a:gd name="T3" fmla="*/ 0 h 368"/>
                <a:gd name="T4" fmla="*/ 51 w 264"/>
                <a:gd name="T5" fmla="*/ 368 h 368"/>
                <a:gd name="T6" fmla="*/ 0 w 264"/>
                <a:gd name="T7" fmla="*/ 279 h 368"/>
                <a:gd name="T8" fmla="*/ 163 w 264"/>
                <a:gd name="T9" fmla="*/ 0 h 368"/>
              </a:gdLst>
              <a:ahLst/>
              <a:cxnLst>
                <a:cxn ang="0">
                  <a:pos x="T0" y="T1"/>
                </a:cxn>
                <a:cxn ang="0">
                  <a:pos x="T2" y="T3"/>
                </a:cxn>
                <a:cxn ang="0">
                  <a:pos x="T4" y="T5"/>
                </a:cxn>
                <a:cxn ang="0">
                  <a:pos x="T6" y="T7"/>
                </a:cxn>
                <a:cxn ang="0">
                  <a:pos x="T8" y="T9"/>
                </a:cxn>
              </a:cxnLst>
              <a:rect l="0" t="0" r="r" b="b"/>
              <a:pathLst>
                <a:path w="264" h="368">
                  <a:moveTo>
                    <a:pt x="163" y="0"/>
                  </a:moveTo>
                  <a:lnTo>
                    <a:pt x="264" y="0"/>
                  </a:lnTo>
                  <a:lnTo>
                    <a:pt x="51" y="368"/>
                  </a:lnTo>
                  <a:lnTo>
                    <a:pt x="0" y="279"/>
                  </a:lnTo>
                  <a:lnTo>
                    <a:pt x="163" y="0"/>
                  </a:lnTo>
                  <a:close/>
                </a:path>
              </a:pathLst>
            </a:custGeom>
            <a:solidFill>
              <a:schemeClr val="accent3">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163" name="Group 4162"/>
          <p:cNvGrpSpPr/>
          <p:nvPr/>
        </p:nvGrpSpPr>
        <p:grpSpPr>
          <a:xfrm>
            <a:off x="6442077" y="4152964"/>
            <a:ext cx="1349375" cy="1168400"/>
            <a:chOff x="4908550" y="2842896"/>
            <a:chExt cx="1349375" cy="1168400"/>
          </a:xfrm>
        </p:grpSpPr>
        <p:sp>
          <p:nvSpPr>
            <p:cNvPr id="4135" name="Freeform 71"/>
            <p:cNvSpPr>
              <a:spLocks/>
            </p:cNvSpPr>
            <p:nvPr/>
          </p:nvSpPr>
          <p:spPr bwMode="auto">
            <a:xfrm>
              <a:off x="5070475" y="2982596"/>
              <a:ext cx="1027113" cy="887413"/>
            </a:xfrm>
            <a:custGeom>
              <a:avLst/>
              <a:gdLst>
                <a:gd name="T0" fmla="*/ 0 w 647"/>
                <a:gd name="T1" fmla="*/ 280 h 559"/>
                <a:gd name="T2" fmla="*/ 161 w 647"/>
                <a:gd name="T3" fmla="*/ 0 h 559"/>
                <a:gd name="T4" fmla="*/ 484 w 647"/>
                <a:gd name="T5" fmla="*/ 0 h 559"/>
                <a:gd name="T6" fmla="*/ 647 w 647"/>
                <a:gd name="T7" fmla="*/ 280 h 559"/>
                <a:gd name="T8" fmla="*/ 484 w 647"/>
                <a:gd name="T9" fmla="*/ 559 h 559"/>
                <a:gd name="T10" fmla="*/ 161 w 647"/>
                <a:gd name="T11" fmla="*/ 559 h 559"/>
                <a:gd name="T12" fmla="*/ 0 w 647"/>
                <a:gd name="T13" fmla="*/ 280 h 559"/>
              </a:gdLst>
              <a:ahLst/>
              <a:cxnLst>
                <a:cxn ang="0">
                  <a:pos x="T0" y="T1"/>
                </a:cxn>
                <a:cxn ang="0">
                  <a:pos x="T2" y="T3"/>
                </a:cxn>
                <a:cxn ang="0">
                  <a:pos x="T4" y="T5"/>
                </a:cxn>
                <a:cxn ang="0">
                  <a:pos x="T6" y="T7"/>
                </a:cxn>
                <a:cxn ang="0">
                  <a:pos x="T8" y="T9"/>
                </a:cxn>
                <a:cxn ang="0">
                  <a:pos x="T10" y="T11"/>
                </a:cxn>
                <a:cxn ang="0">
                  <a:pos x="T12" y="T13"/>
                </a:cxn>
              </a:cxnLst>
              <a:rect l="0" t="0" r="r" b="b"/>
              <a:pathLst>
                <a:path w="647" h="559">
                  <a:moveTo>
                    <a:pt x="0" y="280"/>
                  </a:moveTo>
                  <a:lnTo>
                    <a:pt x="161" y="0"/>
                  </a:lnTo>
                  <a:lnTo>
                    <a:pt x="484" y="0"/>
                  </a:lnTo>
                  <a:lnTo>
                    <a:pt x="647" y="280"/>
                  </a:lnTo>
                  <a:lnTo>
                    <a:pt x="484" y="559"/>
                  </a:lnTo>
                  <a:lnTo>
                    <a:pt x="161" y="559"/>
                  </a:lnTo>
                  <a:lnTo>
                    <a:pt x="0" y="28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137" name="Freeform 72"/>
            <p:cNvSpPr>
              <a:spLocks/>
            </p:cNvSpPr>
            <p:nvPr/>
          </p:nvSpPr>
          <p:spPr bwMode="auto">
            <a:xfrm>
              <a:off x="4908550" y="2842896"/>
              <a:ext cx="417513" cy="584200"/>
            </a:xfrm>
            <a:custGeom>
              <a:avLst/>
              <a:gdLst>
                <a:gd name="T0" fmla="*/ 263 w 263"/>
                <a:gd name="T1" fmla="*/ 88 h 368"/>
                <a:gd name="T2" fmla="*/ 212 w 263"/>
                <a:gd name="T3" fmla="*/ 0 h 368"/>
                <a:gd name="T4" fmla="*/ 0 w 263"/>
                <a:gd name="T5" fmla="*/ 368 h 368"/>
                <a:gd name="T6" fmla="*/ 102 w 263"/>
                <a:gd name="T7" fmla="*/ 368 h 368"/>
                <a:gd name="T8" fmla="*/ 263 w 263"/>
                <a:gd name="T9" fmla="*/ 88 h 368"/>
              </a:gdLst>
              <a:ahLst/>
              <a:cxnLst>
                <a:cxn ang="0">
                  <a:pos x="T0" y="T1"/>
                </a:cxn>
                <a:cxn ang="0">
                  <a:pos x="T2" y="T3"/>
                </a:cxn>
                <a:cxn ang="0">
                  <a:pos x="T4" y="T5"/>
                </a:cxn>
                <a:cxn ang="0">
                  <a:pos x="T6" y="T7"/>
                </a:cxn>
                <a:cxn ang="0">
                  <a:pos x="T8" y="T9"/>
                </a:cxn>
              </a:cxnLst>
              <a:rect l="0" t="0" r="r" b="b"/>
              <a:pathLst>
                <a:path w="263" h="368">
                  <a:moveTo>
                    <a:pt x="263" y="88"/>
                  </a:moveTo>
                  <a:lnTo>
                    <a:pt x="212" y="0"/>
                  </a:lnTo>
                  <a:lnTo>
                    <a:pt x="0" y="368"/>
                  </a:lnTo>
                  <a:lnTo>
                    <a:pt x="102" y="368"/>
                  </a:lnTo>
                  <a:lnTo>
                    <a:pt x="263" y="88"/>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8" name="Freeform 73"/>
            <p:cNvSpPr>
              <a:spLocks/>
            </p:cNvSpPr>
            <p:nvPr/>
          </p:nvSpPr>
          <p:spPr bwMode="auto">
            <a:xfrm>
              <a:off x="5245100" y="2842896"/>
              <a:ext cx="674688" cy="139700"/>
            </a:xfrm>
            <a:custGeom>
              <a:avLst/>
              <a:gdLst>
                <a:gd name="T0" fmla="*/ 425 w 425"/>
                <a:gd name="T1" fmla="*/ 0 h 88"/>
                <a:gd name="T2" fmla="*/ 0 w 425"/>
                <a:gd name="T3" fmla="*/ 0 h 88"/>
                <a:gd name="T4" fmla="*/ 51 w 425"/>
                <a:gd name="T5" fmla="*/ 88 h 88"/>
                <a:gd name="T6" fmla="*/ 374 w 425"/>
                <a:gd name="T7" fmla="*/ 88 h 88"/>
                <a:gd name="T8" fmla="*/ 425 w 425"/>
                <a:gd name="T9" fmla="*/ 0 h 88"/>
              </a:gdLst>
              <a:ahLst/>
              <a:cxnLst>
                <a:cxn ang="0">
                  <a:pos x="T0" y="T1"/>
                </a:cxn>
                <a:cxn ang="0">
                  <a:pos x="T2" y="T3"/>
                </a:cxn>
                <a:cxn ang="0">
                  <a:pos x="T4" y="T5"/>
                </a:cxn>
                <a:cxn ang="0">
                  <a:pos x="T6" y="T7"/>
                </a:cxn>
                <a:cxn ang="0">
                  <a:pos x="T8" y="T9"/>
                </a:cxn>
              </a:cxnLst>
              <a:rect l="0" t="0" r="r" b="b"/>
              <a:pathLst>
                <a:path w="425" h="88">
                  <a:moveTo>
                    <a:pt x="425" y="0"/>
                  </a:moveTo>
                  <a:lnTo>
                    <a:pt x="0" y="0"/>
                  </a:lnTo>
                  <a:lnTo>
                    <a:pt x="51" y="88"/>
                  </a:lnTo>
                  <a:lnTo>
                    <a:pt x="374" y="88"/>
                  </a:lnTo>
                  <a:lnTo>
                    <a:pt x="425"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39" name="Freeform 74"/>
            <p:cNvSpPr>
              <a:spLocks/>
            </p:cNvSpPr>
            <p:nvPr/>
          </p:nvSpPr>
          <p:spPr bwMode="auto">
            <a:xfrm>
              <a:off x="5245100" y="3870008"/>
              <a:ext cx="674688" cy="141288"/>
            </a:xfrm>
            <a:custGeom>
              <a:avLst/>
              <a:gdLst>
                <a:gd name="T0" fmla="*/ 0 w 425"/>
                <a:gd name="T1" fmla="*/ 89 h 89"/>
                <a:gd name="T2" fmla="*/ 425 w 425"/>
                <a:gd name="T3" fmla="*/ 89 h 89"/>
                <a:gd name="T4" fmla="*/ 374 w 425"/>
                <a:gd name="T5" fmla="*/ 0 h 89"/>
                <a:gd name="T6" fmla="*/ 51 w 425"/>
                <a:gd name="T7" fmla="*/ 0 h 89"/>
                <a:gd name="T8" fmla="*/ 0 w 425"/>
                <a:gd name="T9" fmla="*/ 89 h 89"/>
              </a:gdLst>
              <a:ahLst/>
              <a:cxnLst>
                <a:cxn ang="0">
                  <a:pos x="T0" y="T1"/>
                </a:cxn>
                <a:cxn ang="0">
                  <a:pos x="T2" y="T3"/>
                </a:cxn>
                <a:cxn ang="0">
                  <a:pos x="T4" y="T5"/>
                </a:cxn>
                <a:cxn ang="0">
                  <a:pos x="T6" y="T7"/>
                </a:cxn>
                <a:cxn ang="0">
                  <a:pos x="T8" y="T9"/>
                </a:cxn>
              </a:cxnLst>
              <a:rect l="0" t="0" r="r" b="b"/>
              <a:pathLst>
                <a:path w="425" h="89">
                  <a:moveTo>
                    <a:pt x="0" y="89"/>
                  </a:moveTo>
                  <a:lnTo>
                    <a:pt x="425" y="89"/>
                  </a:lnTo>
                  <a:lnTo>
                    <a:pt x="374" y="0"/>
                  </a:lnTo>
                  <a:lnTo>
                    <a:pt x="51" y="0"/>
                  </a:lnTo>
                  <a:lnTo>
                    <a:pt x="0" y="89"/>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0" name="Freeform 75"/>
            <p:cNvSpPr>
              <a:spLocks/>
            </p:cNvSpPr>
            <p:nvPr/>
          </p:nvSpPr>
          <p:spPr bwMode="auto">
            <a:xfrm>
              <a:off x="4908550" y="3427096"/>
              <a:ext cx="417513" cy="584200"/>
            </a:xfrm>
            <a:custGeom>
              <a:avLst/>
              <a:gdLst>
                <a:gd name="T0" fmla="*/ 102 w 263"/>
                <a:gd name="T1" fmla="*/ 0 h 368"/>
                <a:gd name="T2" fmla="*/ 0 w 263"/>
                <a:gd name="T3" fmla="*/ 0 h 368"/>
                <a:gd name="T4" fmla="*/ 212 w 263"/>
                <a:gd name="T5" fmla="*/ 368 h 368"/>
                <a:gd name="T6" fmla="*/ 263 w 263"/>
                <a:gd name="T7" fmla="*/ 279 h 368"/>
                <a:gd name="T8" fmla="*/ 102 w 263"/>
                <a:gd name="T9" fmla="*/ 0 h 368"/>
              </a:gdLst>
              <a:ahLst/>
              <a:cxnLst>
                <a:cxn ang="0">
                  <a:pos x="T0" y="T1"/>
                </a:cxn>
                <a:cxn ang="0">
                  <a:pos x="T2" y="T3"/>
                </a:cxn>
                <a:cxn ang="0">
                  <a:pos x="T4" y="T5"/>
                </a:cxn>
                <a:cxn ang="0">
                  <a:pos x="T6" y="T7"/>
                </a:cxn>
                <a:cxn ang="0">
                  <a:pos x="T8" y="T9"/>
                </a:cxn>
              </a:cxnLst>
              <a:rect l="0" t="0" r="r" b="b"/>
              <a:pathLst>
                <a:path w="263" h="368">
                  <a:moveTo>
                    <a:pt x="102" y="0"/>
                  </a:moveTo>
                  <a:lnTo>
                    <a:pt x="0" y="0"/>
                  </a:lnTo>
                  <a:lnTo>
                    <a:pt x="212" y="368"/>
                  </a:lnTo>
                  <a:lnTo>
                    <a:pt x="263" y="279"/>
                  </a:lnTo>
                  <a:lnTo>
                    <a:pt x="102"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1" name="Freeform 76"/>
            <p:cNvSpPr>
              <a:spLocks/>
            </p:cNvSpPr>
            <p:nvPr/>
          </p:nvSpPr>
          <p:spPr bwMode="auto">
            <a:xfrm>
              <a:off x="5838825" y="2842896"/>
              <a:ext cx="419100" cy="584200"/>
            </a:xfrm>
            <a:custGeom>
              <a:avLst/>
              <a:gdLst>
                <a:gd name="T0" fmla="*/ 0 w 264"/>
                <a:gd name="T1" fmla="*/ 88 h 368"/>
                <a:gd name="T2" fmla="*/ 51 w 264"/>
                <a:gd name="T3" fmla="*/ 0 h 368"/>
                <a:gd name="T4" fmla="*/ 264 w 264"/>
                <a:gd name="T5" fmla="*/ 368 h 368"/>
                <a:gd name="T6" fmla="*/ 163 w 264"/>
                <a:gd name="T7" fmla="*/ 368 h 368"/>
                <a:gd name="T8" fmla="*/ 0 w 264"/>
                <a:gd name="T9" fmla="*/ 88 h 368"/>
              </a:gdLst>
              <a:ahLst/>
              <a:cxnLst>
                <a:cxn ang="0">
                  <a:pos x="T0" y="T1"/>
                </a:cxn>
                <a:cxn ang="0">
                  <a:pos x="T2" y="T3"/>
                </a:cxn>
                <a:cxn ang="0">
                  <a:pos x="T4" y="T5"/>
                </a:cxn>
                <a:cxn ang="0">
                  <a:pos x="T6" y="T7"/>
                </a:cxn>
                <a:cxn ang="0">
                  <a:pos x="T8" y="T9"/>
                </a:cxn>
              </a:cxnLst>
              <a:rect l="0" t="0" r="r" b="b"/>
              <a:pathLst>
                <a:path w="264" h="368">
                  <a:moveTo>
                    <a:pt x="0" y="88"/>
                  </a:moveTo>
                  <a:lnTo>
                    <a:pt x="51" y="0"/>
                  </a:lnTo>
                  <a:lnTo>
                    <a:pt x="264" y="368"/>
                  </a:lnTo>
                  <a:lnTo>
                    <a:pt x="163" y="368"/>
                  </a:lnTo>
                  <a:lnTo>
                    <a:pt x="0" y="88"/>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2" name="Freeform 77"/>
            <p:cNvSpPr>
              <a:spLocks/>
            </p:cNvSpPr>
            <p:nvPr/>
          </p:nvSpPr>
          <p:spPr bwMode="auto">
            <a:xfrm>
              <a:off x="5838825" y="3427096"/>
              <a:ext cx="419100" cy="584200"/>
            </a:xfrm>
            <a:custGeom>
              <a:avLst/>
              <a:gdLst>
                <a:gd name="T0" fmla="*/ 163 w 264"/>
                <a:gd name="T1" fmla="*/ 0 h 368"/>
                <a:gd name="T2" fmla="*/ 264 w 264"/>
                <a:gd name="T3" fmla="*/ 0 h 368"/>
                <a:gd name="T4" fmla="*/ 51 w 264"/>
                <a:gd name="T5" fmla="*/ 368 h 368"/>
                <a:gd name="T6" fmla="*/ 0 w 264"/>
                <a:gd name="T7" fmla="*/ 279 h 368"/>
                <a:gd name="T8" fmla="*/ 163 w 264"/>
                <a:gd name="T9" fmla="*/ 0 h 368"/>
              </a:gdLst>
              <a:ahLst/>
              <a:cxnLst>
                <a:cxn ang="0">
                  <a:pos x="T0" y="T1"/>
                </a:cxn>
                <a:cxn ang="0">
                  <a:pos x="T2" y="T3"/>
                </a:cxn>
                <a:cxn ang="0">
                  <a:pos x="T4" y="T5"/>
                </a:cxn>
                <a:cxn ang="0">
                  <a:pos x="T6" y="T7"/>
                </a:cxn>
                <a:cxn ang="0">
                  <a:pos x="T8" y="T9"/>
                </a:cxn>
              </a:cxnLst>
              <a:rect l="0" t="0" r="r" b="b"/>
              <a:pathLst>
                <a:path w="264" h="368">
                  <a:moveTo>
                    <a:pt x="163" y="0"/>
                  </a:moveTo>
                  <a:lnTo>
                    <a:pt x="264" y="0"/>
                  </a:lnTo>
                  <a:lnTo>
                    <a:pt x="51" y="368"/>
                  </a:lnTo>
                  <a:lnTo>
                    <a:pt x="0" y="279"/>
                  </a:lnTo>
                  <a:lnTo>
                    <a:pt x="163"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165" name="Group 4164"/>
          <p:cNvGrpSpPr/>
          <p:nvPr/>
        </p:nvGrpSpPr>
        <p:grpSpPr>
          <a:xfrm>
            <a:off x="5430838" y="4737164"/>
            <a:ext cx="1347788" cy="1168400"/>
            <a:chOff x="3897313" y="3427096"/>
            <a:chExt cx="1347788" cy="1168400"/>
          </a:xfrm>
        </p:grpSpPr>
        <p:sp>
          <p:nvSpPr>
            <p:cNvPr id="4143" name="Freeform 78"/>
            <p:cNvSpPr>
              <a:spLocks/>
            </p:cNvSpPr>
            <p:nvPr/>
          </p:nvSpPr>
          <p:spPr bwMode="auto">
            <a:xfrm>
              <a:off x="4059238" y="3565208"/>
              <a:ext cx="1025525" cy="890588"/>
            </a:xfrm>
            <a:custGeom>
              <a:avLst/>
              <a:gdLst>
                <a:gd name="T0" fmla="*/ 0 w 646"/>
                <a:gd name="T1" fmla="*/ 281 h 561"/>
                <a:gd name="T2" fmla="*/ 161 w 646"/>
                <a:gd name="T3" fmla="*/ 0 h 561"/>
                <a:gd name="T4" fmla="*/ 484 w 646"/>
                <a:gd name="T5" fmla="*/ 0 h 561"/>
                <a:gd name="T6" fmla="*/ 646 w 646"/>
                <a:gd name="T7" fmla="*/ 281 h 561"/>
                <a:gd name="T8" fmla="*/ 484 w 646"/>
                <a:gd name="T9" fmla="*/ 561 h 561"/>
                <a:gd name="T10" fmla="*/ 161 w 646"/>
                <a:gd name="T11" fmla="*/ 561 h 561"/>
                <a:gd name="T12" fmla="*/ 0 w 646"/>
                <a:gd name="T13" fmla="*/ 281 h 561"/>
              </a:gdLst>
              <a:ahLst/>
              <a:cxnLst>
                <a:cxn ang="0">
                  <a:pos x="T0" y="T1"/>
                </a:cxn>
                <a:cxn ang="0">
                  <a:pos x="T2" y="T3"/>
                </a:cxn>
                <a:cxn ang="0">
                  <a:pos x="T4" y="T5"/>
                </a:cxn>
                <a:cxn ang="0">
                  <a:pos x="T6" y="T7"/>
                </a:cxn>
                <a:cxn ang="0">
                  <a:pos x="T8" y="T9"/>
                </a:cxn>
                <a:cxn ang="0">
                  <a:pos x="T10" y="T11"/>
                </a:cxn>
                <a:cxn ang="0">
                  <a:pos x="T12" y="T13"/>
                </a:cxn>
              </a:cxnLst>
              <a:rect l="0" t="0" r="r" b="b"/>
              <a:pathLst>
                <a:path w="646" h="561">
                  <a:moveTo>
                    <a:pt x="0" y="281"/>
                  </a:moveTo>
                  <a:lnTo>
                    <a:pt x="161" y="0"/>
                  </a:lnTo>
                  <a:lnTo>
                    <a:pt x="484" y="0"/>
                  </a:lnTo>
                  <a:lnTo>
                    <a:pt x="646" y="281"/>
                  </a:lnTo>
                  <a:lnTo>
                    <a:pt x="484" y="561"/>
                  </a:lnTo>
                  <a:lnTo>
                    <a:pt x="161" y="561"/>
                  </a:lnTo>
                  <a:lnTo>
                    <a:pt x="0" y="28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4144" name="Freeform 79"/>
            <p:cNvSpPr>
              <a:spLocks/>
            </p:cNvSpPr>
            <p:nvPr/>
          </p:nvSpPr>
          <p:spPr bwMode="auto">
            <a:xfrm>
              <a:off x="3897313" y="3427096"/>
              <a:ext cx="417513" cy="584200"/>
            </a:xfrm>
            <a:custGeom>
              <a:avLst/>
              <a:gdLst>
                <a:gd name="T0" fmla="*/ 263 w 263"/>
                <a:gd name="T1" fmla="*/ 87 h 368"/>
                <a:gd name="T2" fmla="*/ 212 w 263"/>
                <a:gd name="T3" fmla="*/ 0 h 368"/>
                <a:gd name="T4" fmla="*/ 0 w 263"/>
                <a:gd name="T5" fmla="*/ 368 h 368"/>
                <a:gd name="T6" fmla="*/ 102 w 263"/>
                <a:gd name="T7" fmla="*/ 368 h 368"/>
                <a:gd name="T8" fmla="*/ 263 w 263"/>
                <a:gd name="T9" fmla="*/ 87 h 368"/>
              </a:gdLst>
              <a:ahLst/>
              <a:cxnLst>
                <a:cxn ang="0">
                  <a:pos x="T0" y="T1"/>
                </a:cxn>
                <a:cxn ang="0">
                  <a:pos x="T2" y="T3"/>
                </a:cxn>
                <a:cxn ang="0">
                  <a:pos x="T4" y="T5"/>
                </a:cxn>
                <a:cxn ang="0">
                  <a:pos x="T6" y="T7"/>
                </a:cxn>
                <a:cxn ang="0">
                  <a:pos x="T8" y="T9"/>
                </a:cxn>
              </a:cxnLst>
              <a:rect l="0" t="0" r="r" b="b"/>
              <a:pathLst>
                <a:path w="263" h="368">
                  <a:moveTo>
                    <a:pt x="263" y="87"/>
                  </a:moveTo>
                  <a:lnTo>
                    <a:pt x="212" y="0"/>
                  </a:lnTo>
                  <a:lnTo>
                    <a:pt x="0" y="368"/>
                  </a:lnTo>
                  <a:lnTo>
                    <a:pt x="102" y="368"/>
                  </a:lnTo>
                  <a:lnTo>
                    <a:pt x="263" y="87"/>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5" name="Freeform 80"/>
            <p:cNvSpPr>
              <a:spLocks/>
            </p:cNvSpPr>
            <p:nvPr/>
          </p:nvSpPr>
          <p:spPr bwMode="auto">
            <a:xfrm>
              <a:off x="4233863" y="3427096"/>
              <a:ext cx="676275" cy="138113"/>
            </a:xfrm>
            <a:custGeom>
              <a:avLst/>
              <a:gdLst>
                <a:gd name="T0" fmla="*/ 426 w 426"/>
                <a:gd name="T1" fmla="*/ 0 h 87"/>
                <a:gd name="T2" fmla="*/ 0 w 426"/>
                <a:gd name="T3" fmla="*/ 0 h 87"/>
                <a:gd name="T4" fmla="*/ 51 w 426"/>
                <a:gd name="T5" fmla="*/ 87 h 87"/>
                <a:gd name="T6" fmla="*/ 374 w 426"/>
                <a:gd name="T7" fmla="*/ 87 h 87"/>
                <a:gd name="T8" fmla="*/ 426 w 426"/>
                <a:gd name="T9" fmla="*/ 0 h 87"/>
              </a:gdLst>
              <a:ahLst/>
              <a:cxnLst>
                <a:cxn ang="0">
                  <a:pos x="T0" y="T1"/>
                </a:cxn>
                <a:cxn ang="0">
                  <a:pos x="T2" y="T3"/>
                </a:cxn>
                <a:cxn ang="0">
                  <a:pos x="T4" y="T5"/>
                </a:cxn>
                <a:cxn ang="0">
                  <a:pos x="T6" y="T7"/>
                </a:cxn>
                <a:cxn ang="0">
                  <a:pos x="T8" y="T9"/>
                </a:cxn>
              </a:cxnLst>
              <a:rect l="0" t="0" r="r" b="b"/>
              <a:pathLst>
                <a:path w="426" h="87">
                  <a:moveTo>
                    <a:pt x="426" y="0"/>
                  </a:moveTo>
                  <a:lnTo>
                    <a:pt x="0" y="0"/>
                  </a:lnTo>
                  <a:lnTo>
                    <a:pt x="51" y="87"/>
                  </a:lnTo>
                  <a:lnTo>
                    <a:pt x="374" y="87"/>
                  </a:lnTo>
                  <a:lnTo>
                    <a:pt x="426"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6" name="Freeform 81"/>
            <p:cNvSpPr>
              <a:spLocks/>
            </p:cNvSpPr>
            <p:nvPr/>
          </p:nvSpPr>
          <p:spPr bwMode="auto">
            <a:xfrm>
              <a:off x="4233863" y="4455796"/>
              <a:ext cx="676275" cy="139700"/>
            </a:xfrm>
            <a:custGeom>
              <a:avLst/>
              <a:gdLst>
                <a:gd name="T0" fmla="*/ 0 w 426"/>
                <a:gd name="T1" fmla="*/ 88 h 88"/>
                <a:gd name="T2" fmla="*/ 426 w 426"/>
                <a:gd name="T3" fmla="*/ 88 h 88"/>
                <a:gd name="T4" fmla="*/ 374 w 426"/>
                <a:gd name="T5" fmla="*/ 0 h 88"/>
                <a:gd name="T6" fmla="*/ 51 w 426"/>
                <a:gd name="T7" fmla="*/ 0 h 88"/>
                <a:gd name="T8" fmla="*/ 0 w 426"/>
                <a:gd name="T9" fmla="*/ 88 h 88"/>
              </a:gdLst>
              <a:ahLst/>
              <a:cxnLst>
                <a:cxn ang="0">
                  <a:pos x="T0" y="T1"/>
                </a:cxn>
                <a:cxn ang="0">
                  <a:pos x="T2" y="T3"/>
                </a:cxn>
                <a:cxn ang="0">
                  <a:pos x="T4" y="T5"/>
                </a:cxn>
                <a:cxn ang="0">
                  <a:pos x="T6" y="T7"/>
                </a:cxn>
                <a:cxn ang="0">
                  <a:pos x="T8" y="T9"/>
                </a:cxn>
              </a:cxnLst>
              <a:rect l="0" t="0" r="r" b="b"/>
              <a:pathLst>
                <a:path w="426" h="88">
                  <a:moveTo>
                    <a:pt x="0" y="88"/>
                  </a:moveTo>
                  <a:lnTo>
                    <a:pt x="426" y="88"/>
                  </a:lnTo>
                  <a:lnTo>
                    <a:pt x="374" y="0"/>
                  </a:lnTo>
                  <a:lnTo>
                    <a:pt x="51" y="0"/>
                  </a:lnTo>
                  <a:lnTo>
                    <a:pt x="0" y="88"/>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7" name="Freeform 82"/>
            <p:cNvSpPr>
              <a:spLocks/>
            </p:cNvSpPr>
            <p:nvPr/>
          </p:nvSpPr>
          <p:spPr bwMode="auto">
            <a:xfrm>
              <a:off x="3897313" y="4011296"/>
              <a:ext cx="417513" cy="584200"/>
            </a:xfrm>
            <a:custGeom>
              <a:avLst/>
              <a:gdLst>
                <a:gd name="T0" fmla="*/ 102 w 263"/>
                <a:gd name="T1" fmla="*/ 0 h 368"/>
                <a:gd name="T2" fmla="*/ 0 w 263"/>
                <a:gd name="T3" fmla="*/ 0 h 368"/>
                <a:gd name="T4" fmla="*/ 212 w 263"/>
                <a:gd name="T5" fmla="*/ 368 h 368"/>
                <a:gd name="T6" fmla="*/ 263 w 263"/>
                <a:gd name="T7" fmla="*/ 280 h 368"/>
                <a:gd name="T8" fmla="*/ 102 w 263"/>
                <a:gd name="T9" fmla="*/ 0 h 368"/>
              </a:gdLst>
              <a:ahLst/>
              <a:cxnLst>
                <a:cxn ang="0">
                  <a:pos x="T0" y="T1"/>
                </a:cxn>
                <a:cxn ang="0">
                  <a:pos x="T2" y="T3"/>
                </a:cxn>
                <a:cxn ang="0">
                  <a:pos x="T4" y="T5"/>
                </a:cxn>
                <a:cxn ang="0">
                  <a:pos x="T6" y="T7"/>
                </a:cxn>
                <a:cxn ang="0">
                  <a:pos x="T8" y="T9"/>
                </a:cxn>
              </a:cxnLst>
              <a:rect l="0" t="0" r="r" b="b"/>
              <a:pathLst>
                <a:path w="263" h="368">
                  <a:moveTo>
                    <a:pt x="102" y="0"/>
                  </a:moveTo>
                  <a:lnTo>
                    <a:pt x="0" y="0"/>
                  </a:lnTo>
                  <a:lnTo>
                    <a:pt x="212" y="368"/>
                  </a:lnTo>
                  <a:lnTo>
                    <a:pt x="263" y="280"/>
                  </a:lnTo>
                  <a:lnTo>
                    <a:pt x="102"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8" name="Freeform 83"/>
            <p:cNvSpPr>
              <a:spLocks/>
            </p:cNvSpPr>
            <p:nvPr/>
          </p:nvSpPr>
          <p:spPr bwMode="auto">
            <a:xfrm>
              <a:off x="4827588" y="3427096"/>
              <a:ext cx="417513" cy="584200"/>
            </a:xfrm>
            <a:custGeom>
              <a:avLst/>
              <a:gdLst>
                <a:gd name="T0" fmla="*/ 0 w 263"/>
                <a:gd name="T1" fmla="*/ 87 h 368"/>
                <a:gd name="T2" fmla="*/ 52 w 263"/>
                <a:gd name="T3" fmla="*/ 0 h 368"/>
                <a:gd name="T4" fmla="*/ 263 w 263"/>
                <a:gd name="T5" fmla="*/ 368 h 368"/>
                <a:gd name="T6" fmla="*/ 162 w 263"/>
                <a:gd name="T7" fmla="*/ 368 h 368"/>
                <a:gd name="T8" fmla="*/ 0 w 263"/>
                <a:gd name="T9" fmla="*/ 87 h 368"/>
              </a:gdLst>
              <a:ahLst/>
              <a:cxnLst>
                <a:cxn ang="0">
                  <a:pos x="T0" y="T1"/>
                </a:cxn>
                <a:cxn ang="0">
                  <a:pos x="T2" y="T3"/>
                </a:cxn>
                <a:cxn ang="0">
                  <a:pos x="T4" y="T5"/>
                </a:cxn>
                <a:cxn ang="0">
                  <a:pos x="T6" y="T7"/>
                </a:cxn>
                <a:cxn ang="0">
                  <a:pos x="T8" y="T9"/>
                </a:cxn>
              </a:cxnLst>
              <a:rect l="0" t="0" r="r" b="b"/>
              <a:pathLst>
                <a:path w="263" h="368">
                  <a:moveTo>
                    <a:pt x="0" y="87"/>
                  </a:moveTo>
                  <a:lnTo>
                    <a:pt x="52" y="0"/>
                  </a:lnTo>
                  <a:lnTo>
                    <a:pt x="263" y="368"/>
                  </a:lnTo>
                  <a:lnTo>
                    <a:pt x="162" y="368"/>
                  </a:lnTo>
                  <a:lnTo>
                    <a:pt x="0" y="87"/>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49" name="Freeform 84"/>
            <p:cNvSpPr>
              <a:spLocks/>
            </p:cNvSpPr>
            <p:nvPr/>
          </p:nvSpPr>
          <p:spPr bwMode="auto">
            <a:xfrm>
              <a:off x="4827588" y="4011296"/>
              <a:ext cx="417513" cy="584200"/>
            </a:xfrm>
            <a:custGeom>
              <a:avLst/>
              <a:gdLst>
                <a:gd name="T0" fmla="*/ 162 w 263"/>
                <a:gd name="T1" fmla="*/ 0 h 368"/>
                <a:gd name="T2" fmla="*/ 263 w 263"/>
                <a:gd name="T3" fmla="*/ 0 h 368"/>
                <a:gd name="T4" fmla="*/ 52 w 263"/>
                <a:gd name="T5" fmla="*/ 368 h 368"/>
                <a:gd name="T6" fmla="*/ 0 w 263"/>
                <a:gd name="T7" fmla="*/ 280 h 368"/>
                <a:gd name="T8" fmla="*/ 162 w 263"/>
                <a:gd name="T9" fmla="*/ 0 h 368"/>
              </a:gdLst>
              <a:ahLst/>
              <a:cxnLst>
                <a:cxn ang="0">
                  <a:pos x="T0" y="T1"/>
                </a:cxn>
                <a:cxn ang="0">
                  <a:pos x="T2" y="T3"/>
                </a:cxn>
                <a:cxn ang="0">
                  <a:pos x="T4" y="T5"/>
                </a:cxn>
                <a:cxn ang="0">
                  <a:pos x="T6" y="T7"/>
                </a:cxn>
                <a:cxn ang="0">
                  <a:pos x="T8" y="T9"/>
                </a:cxn>
              </a:cxnLst>
              <a:rect l="0" t="0" r="r" b="b"/>
              <a:pathLst>
                <a:path w="263" h="368">
                  <a:moveTo>
                    <a:pt x="162" y="0"/>
                  </a:moveTo>
                  <a:lnTo>
                    <a:pt x="263" y="0"/>
                  </a:lnTo>
                  <a:lnTo>
                    <a:pt x="52" y="368"/>
                  </a:lnTo>
                  <a:lnTo>
                    <a:pt x="0" y="280"/>
                  </a:lnTo>
                  <a:lnTo>
                    <a:pt x="162" y="0"/>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166" name="Group 4165"/>
          <p:cNvGrpSpPr/>
          <p:nvPr/>
        </p:nvGrpSpPr>
        <p:grpSpPr>
          <a:xfrm>
            <a:off x="4419600" y="4152964"/>
            <a:ext cx="1347788" cy="1168400"/>
            <a:chOff x="2886075" y="2842896"/>
            <a:chExt cx="1347788" cy="1168400"/>
          </a:xfrm>
        </p:grpSpPr>
        <p:sp>
          <p:nvSpPr>
            <p:cNvPr id="4150" name="Freeform 85"/>
            <p:cNvSpPr>
              <a:spLocks/>
            </p:cNvSpPr>
            <p:nvPr/>
          </p:nvSpPr>
          <p:spPr bwMode="auto">
            <a:xfrm>
              <a:off x="3046413" y="2982596"/>
              <a:ext cx="1027113" cy="887413"/>
            </a:xfrm>
            <a:custGeom>
              <a:avLst/>
              <a:gdLst>
                <a:gd name="T0" fmla="*/ 0 w 647"/>
                <a:gd name="T1" fmla="*/ 280 h 559"/>
                <a:gd name="T2" fmla="*/ 161 w 647"/>
                <a:gd name="T3" fmla="*/ 0 h 559"/>
                <a:gd name="T4" fmla="*/ 484 w 647"/>
                <a:gd name="T5" fmla="*/ 0 h 559"/>
                <a:gd name="T6" fmla="*/ 647 w 647"/>
                <a:gd name="T7" fmla="*/ 280 h 559"/>
                <a:gd name="T8" fmla="*/ 484 w 647"/>
                <a:gd name="T9" fmla="*/ 559 h 559"/>
                <a:gd name="T10" fmla="*/ 161 w 647"/>
                <a:gd name="T11" fmla="*/ 559 h 559"/>
                <a:gd name="T12" fmla="*/ 0 w 647"/>
                <a:gd name="T13" fmla="*/ 280 h 559"/>
              </a:gdLst>
              <a:ahLst/>
              <a:cxnLst>
                <a:cxn ang="0">
                  <a:pos x="T0" y="T1"/>
                </a:cxn>
                <a:cxn ang="0">
                  <a:pos x="T2" y="T3"/>
                </a:cxn>
                <a:cxn ang="0">
                  <a:pos x="T4" y="T5"/>
                </a:cxn>
                <a:cxn ang="0">
                  <a:pos x="T6" y="T7"/>
                </a:cxn>
                <a:cxn ang="0">
                  <a:pos x="T8" y="T9"/>
                </a:cxn>
                <a:cxn ang="0">
                  <a:pos x="T10" y="T11"/>
                </a:cxn>
                <a:cxn ang="0">
                  <a:pos x="T12" y="T13"/>
                </a:cxn>
              </a:cxnLst>
              <a:rect l="0" t="0" r="r" b="b"/>
              <a:pathLst>
                <a:path w="647" h="559">
                  <a:moveTo>
                    <a:pt x="0" y="280"/>
                  </a:moveTo>
                  <a:lnTo>
                    <a:pt x="161" y="0"/>
                  </a:lnTo>
                  <a:lnTo>
                    <a:pt x="484" y="0"/>
                  </a:lnTo>
                  <a:lnTo>
                    <a:pt x="647" y="280"/>
                  </a:lnTo>
                  <a:lnTo>
                    <a:pt x="484" y="559"/>
                  </a:lnTo>
                  <a:lnTo>
                    <a:pt x="161" y="559"/>
                  </a:lnTo>
                  <a:lnTo>
                    <a:pt x="0" y="28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4151" name="Freeform 86"/>
            <p:cNvSpPr>
              <a:spLocks/>
            </p:cNvSpPr>
            <p:nvPr/>
          </p:nvSpPr>
          <p:spPr bwMode="auto">
            <a:xfrm>
              <a:off x="2886075" y="2842896"/>
              <a:ext cx="415925" cy="584200"/>
            </a:xfrm>
            <a:custGeom>
              <a:avLst/>
              <a:gdLst>
                <a:gd name="T0" fmla="*/ 262 w 262"/>
                <a:gd name="T1" fmla="*/ 88 h 368"/>
                <a:gd name="T2" fmla="*/ 212 w 262"/>
                <a:gd name="T3" fmla="*/ 0 h 368"/>
                <a:gd name="T4" fmla="*/ 0 w 262"/>
                <a:gd name="T5" fmla="*/ 368 h 368"/>
                <a:gd name="T6" fmla="*/ 101 w 262"/>
                <a:gd name="T7" fmla="*/ 368 h 368"/>
                <a:gd name="T8" fmla="*/ 262 w 262"/>
                <a:gd name="T9" fmla="*/ 88 h 368"/>
              </a:gdLst>
              <a:ahLst/>
              <a:cxnLst>
                <a:cxn ang="0">
                  <a:pos x="T0" y="T1"/>
                </a:cxn>
                <a:cxn ang="0">
                  <a:pos x="T2" y="T3"/>
                </a:cxn>
                <a:cxn ang="0">
                  <a:pos x="T4" y="T5"/>
                </a:cxn>
                <a:cxn ang="0">
                  <a:pos x="T6" y="T7"/>
                </a:cxn>
                <a:cxn ang="0">
                  <a:pos x="T8" y="T9"/>
                </a:cxn>
              </a:cxnLst>
              <a:rect l="0" t="0" r="r" b="b"/>
              <a:pathLst>
                <a:path w="262" h="368">
                  <a:moveTo>
                    <a:pt x="262" y="88"/>
                  </a:moveTo>
                  <a:lnTo>
                    <a:pt x="212" y="0"/>
                  </a:lnTo>
                  <a:lnTo>
                    <a:pt x="0" y="368"/>
                  </a:lnTo>
                  <a:lnTo>
                    <a:pt x="101" y="368"/>
                  </a:lnTo>
                  <a:lnTo>
                    <a:pt x="262" y="8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2" name="Freeform 87"/>
            <p:cNvSpPr>
              <a:spLocks/>
            </p:cNvSpPr>
            <p:nvPr/>
          </p:nvSpPr>
          <p:spPr bwMode="auto">
            <a:xfrm>
              <a:off x="3222625" y="2842896"/>
              <a:ext cx="674688" cy="139700"/>
            </a:xfrm>
            <a:custGeom>
              <a:avLst/>
              <a:gdLst>
                <a:gd name="T0" fmla="*/ 425 w 425"/>
                <a:gd name="T1" fmla="*/ 0 h 88"/>
                <a:gd name="T2" fmla="*/ 0 w 425"/>
                <a:gd name="T3" fmla="*/ 0 h 88"/>
                <a:gd name="T4" fmla="*/ 50 w 425"/>
                <a:gd name="T5" fmla="*/ 88 h 88"/>
                <a:gd name="T6" fmla="*/ 373 w 425"/>
                <a:gd name="T7" fmla="*/ 88 h 88"/>
                <a:gd name="T8" fmla="*/ 425 w 425"/>
                <a:gd name="T9" fmla="*/ 0 h 88"/>
              </a:gdLst>
              <a:ahLst/>
              <a:cxnLst>
                <a:cxn ang="0">
                  <a:pos x="T0" y="T1"/>
                </a:cxn>
                <a:cxn ang="0">
                  <a:pos x="T2" y="T3"/>
                </a:cxn>
                <a:cxn ang="0">
                  <a:pos x="T4" y="T5"/>
                </a:cxn>
                <a:cxn ang="0">
                  <a:pos x="T6" y="T7"/>
                </a:cxn>
                <a:cxn ang="0">
                  <a:pos x="T8" y="T9"/>
                </a:cxn>
              </a:cxnLst>
              <a:rect l="0" t="0" r="r" b="b"/>
              <a:pathLst>
                <a:path w="425" h="88">
                  <a:moveTo>
                    <a:pt x="425" y="0"/>
                  </a:moveTo>
                  <a:lnTo>
                    <a:pt x="0" y="0"/>
                  </a:lnTo>
                  <a:lnTo>
                    <a:pt x="50" y="88"/>
                  </a:lnTo>
                  <a:lnTo>
                    <a:pt x="373" y="88"/>
                  </a:lnTo>
                  <a:lnTo>
                    <a:pt x="425"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3" name="Freeform 88"/>
            <p:cNvSpPr>
              <a:spLocks/>
            </p:cNvSpPr>
            <p:nvPr/>
          </p:nvSpPr>
          <p:spPr bwMode="auto">
            <a:xfrm>
              <a:off x="3222625" y="3870008"/>
              <a:ext cx="674688" cy="141288"/>
            </a:xfrm>
            <a:custGeom>
              <a:avLst/>
              <a:gdLst>
                <a:gd name="T0" fmla="*/ 0 w 425"/>
                <a:gd name="T1" fmla="*/ 89 h 89"/>
                <a:gd name="T2" fmla="*/ 425 w 425"/>
                <a:gd name="T3" fmla="*/ 89 h 89"/>
                <a:gd name="T4" fmla="*/ 373 w 425"/>
                <a:gd name="T5" fmla="*/ 0 h 89"/>
                <a:gd name="T6" fmla="*/ 50 w 425"/>
                <a:gd name="T7" fmla="*/ 0 h 89"/>
                <a:gd name="T8" fmla="*/ 0 w 425"/>
                <a:gd name="T9" fmla="*/ 89 h 89"/>
              </a:gdLst>
              <a:ahLst/>
              <a:cxnLst>
                <a:cxn ang="0">
                  <a:pos x="T0" y="T1"/>
                </a:cxn>
                <a:cxn ang="0">
                  <a:pos x="T2" y="T3"/>
                </a:cxn>
                <a:cxn ang="0">
                  <a:pos x="T4" y="T5"/>
                </a:cxn>
                <a:cxn ang="0">
                  <a:pos x="T6" y="T7"/>
                </a:cxn>
                <a:cxn ang="0">
                  <a:pos x="T8" y="T9"/>
                </a:cxn>
              </a:cxnLst>
              <a:rect l="0" t="0" r="r" b="b"/>
              <a:pathLst>
                <a:path w="425" h="89">
                  <a:moveTo>
                    <a:pt x="0" y="89"/>
                  </a:moveTo>
                  <a:lnTo>
                    <a:pt x="425" y="89"/>
                  </a:lnTo>
                  <a:lnTo>
                    <a:pt x="373" y="0"/>
                  </a:lnTo>
                  <a:lnTo>
                    <a:pt x="50" y="0"/>
                  </a:lnTo>
                  <a:lnTo>
                    <a:pt x="0" y="89"/>
                  </a:ln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4" name="Freeform 89"/>
            <p:cNvSpPr>
              <a:spLocks/>
            </p:cNvSpPr>
            <p:nvPr/>
          </p:nvSpPr>
          <p:spPr bwMode="auto">
            <a:xfrm>
              <a:off x="2886075" y="3427096"/>
              <a:ext cx="415925" cy="584200"/>
            </a:xfrm>
            <a:custGeom>
              <a:avLst/>
              <a:gdLst>
                <a:gd name="T0" fmla="*/ 101 w 262"/>
                <a:gd name="T1" fmla="*/ 0 h 368"/>
                <a:gd name="T2" fmla="*/ 0 w 262"/>
                <a:gd name="T3" fmla="*/ 0 h 368"/>
                <a:gd name="T4" fmla="*/ 212 w 262"/>
                <a:gd name="T5" fmla="*/ 368 h 368"/>
                <a:gd name="T6" fmla="*/ 262 w 262"/>
                <a:gd name="T7" fmla="*/ 279 h 368"/>
                <a:gd name="T8" fmla="*/ 101 w 262"/>
                <a:gd name="T9" fmla="*/ 0 h 368"/>
              </a:gdLst>
              <a:ahLst/>
              <a:cxnLst>
                <a:cxn ang="0">
                  <a:pos x="T0" y="T1"/>
                </a:cxn>
                <a:cxn ang="0">
                  <a:pos x="T2" y="T3"/>
                </a:cxn>
                <a:cxn ang="0">
                  <a:pos x="T4" y="T5"/>
                </a:cxn>
                <a:cxn ang="0">
                  <a:pos x="T6" y="T7"/>
                </a:cxn>
                <a:cxn ang="0">
                  <a:pos x="T8" y="T9"/>
                </a:cxn>
              </a:cxnLst>
              <a:rect l="0" t="0" r="r" b="b"/>
              <a:pathLst>
                <a:path w="262" h="368">
                  <a:moveTo>
                    <a:pt x="101" y="0"/>
                  </a:moveTo>
                  <a:lnTo>
                    <a:pt x="0" y="0"/>
                  </a:lnTo>
                  <a:lnTo>
                    <a:pt x="212" y="368"/>
                  </a:lnTo>
                  <a:lnTo>
                    <a:pt x="262" y="279"/>
                  </a:lnTo>
                  <a:lnTo>
                    <a:pt x="101"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5" name="Freeform 90"/>
            <p:cNvSpPr>
              <a:spLocks/>
            </p:cNvSpPr>
            <p:nvPr/>
          </p:nvSpPr>
          <p:spPr bwMode="auto">
            <a:xfrm>
              <a:off x="3814763" y="2842896"/>
              <a:ext cx="419100" cy="584200"/>
            </a:xfrm>
            <a:custGeom>
              <a:avLst/>
              <a:gdLst>
                <a:gd name="T0" fmla="*/ 0 w 264"/>
                <a:gd name="T1" fmla="*/ 88 h 368"/>
                <a:gd name="T2" fmla="*/ 52 w 264"/>
                <a:gd name="T3" fmla="*/ 0 h 368"/>
                <a:gd name="T4" fmla="*/ 264 w 264"/>
                <a:gd name="T5" fmla="*/ 368 h 368"/>
                <a:gd name="T6" fmla="*/ 163 w 264"/>
                <a:gd name="T7" fmla="*/ 368 h 368"/>
                <a:gd name="T8" fmla="*/ 0 w 264"/>
                <a:gd name="T9" fmla="*/ 88 h 368"/>
              </a:gdLst>
              <a:ahLst/>
              <a:cxnLst>
                <a:cxn ang="0">
                  <a:pos x="T0" y="T1"/>
                </a:cxn>
                <a:cxn ang="0">
                  <a:pos x="T2" y="T3"/>
                </a:cxn>
                <a:cxn ang="0">
                  <a:pos x="T4" y="T5"/>
                </a:cxn>
                <a:cxn ang="0">
                  <a:pos x="T6" y="T7"/>
                </a:cxn>
                <a:cxn ang="0">
                  <a:pos x="T8" y="T9"/>
                </a:cxn>
              </a:cxnLst>
              <a:rect l="0" t="0" r="r" b="b"/>
              <a:pathLst>
                <a:path w="264" h="368">
                  <a:moveTo>
                    <a:pt x="0" y="88"/>
                  </a:moveTo>
                  <a:lnTo>
                    <a:pt x="52" y="0"/>
                  </a:lnTo>
                  <a:lnTo>
                    <a:pt x="264" y="368"/>
                  </a:lnTo>
                  <a:lnTo>
                    <a:pt x="163" y="368"/>
                  </a:lnTo>
                  <a:lnTo>
                    <a:pt x="0" y="8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56" name="Freeform 91"/>
            <p:cNvSpPr>
              <a:spLocks/>
            </p:cNvSpPr>
            <p:nvPr/>
          </p:nvSpPr>
          <p:spPr bwMode="auto">
            <a:xfrm>
              <a:off x="3814763" y="3427096"/>
              <a:ext cx="419100" cy="584200"/>
            </a:xfrm>
            <a:custGeom>
              <a:avLst/>
              <a:gdLst>
                <a:gd name="T0" fmla="*/ 163 w 264"/>
                <a:gd name="T1" fmla="*/ 0 h 368"/>
                <a:gd name="T2" fmla="*/ 264 w 264"/>
                <a:gd name="T3" fmla="*/ 0 h 368"/>
                <a:gd name="T4" fmla="*/ 52 w 264"/>
                <a:gd name="T5" fmla="*/ 368 h 368"/>
                <a:gd name="T6" fmla="*/ 0 w 264"/>
                <a:gd name="T7" fmla="*/ 279 h 368"/>
                <a:gd name="T8" fmla="*/ 163 w 264"/>
                <a:gd name="T9" fmla="*/ 0 h 368"/>
              </a:gdLst>
              <a:ahLst/>
              <a:cxnLst>
                <a:cxn ang="0">
                  <a:pos x="T0" y="T1"/>
                </a:cxn>
                <a:cxn ang="0">
                  <a:pos x="T2" y="T3"/>
                </a:cxn>
                <a:cxn ang="0">
                  <a:pos x="T4" y="T5"/>
                </a:cxn>
                <a:cxn ang="0">
                  <a:pos x="T6" y="T7"/>
                </a:cxn>
                <a:cxn ang="0">
                  <a:pos x="T8" y="T9"/>
                </a:cxn>
              </a:cxnLst>
              <a:rect l="0" t="0" r="r" b="b"/>
              <a:pathLst>
                <a:path w="264" h="368">
                  <a:moveTo>
                    <a:pt x="163" y="0"/>
                  </a:moveTo>
                  <a:lnTo>
                    <a:pt x="264" y="0"/>
                  </a:lnTo>
                  <a:lnTo>
                    <a:pt x="52" y="368"/>
                  </a:lnTo>
                  <a:lnTo>
                    <a:pt x="0" y="279"/>
                  </a:lnTo>
                  <a:lnTo>
                    <a:pt x="163" y="0"/>
                  </a:lnTo>
                  <a:close/>
                </a:path>
              </a:pathLst>
            </a:custGeom>
            <a:solidFill>
              <a:schemeClr val="accent6">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03" name="Rectangle 102"/>
          <p:cNvSpPr/>
          <p:nvPr/>
        </p:nvSpPr>
        <p:spPr>
          <a:xfrm>
            <a:off x="5656978" y="3039686"/>
            <a:ext cx="878767" cy="203133"/>
          </a:xfrm>
          <a:prstGeom prst="rect">
            <a:avLst/>
          </a:prstGeom>
        </p:spPr>
        <p:txBody>
          <a:bodyPr wrap="none">
            <a:spAutoFit/>
          </a:bodyPr>
          <a:lstStyle/>
          <a:p>
            <a:pPr algn="ctr" defTabSz="800100">
              <a:lnSpc>
                <a:spcPct val="90000"/>
              </a:lnSpc>
              <a:spcBef>
                <a:spcPct val="0"/>
              </a:spcBef>
            </a:pPr>
            <a:r>
              <a:rPr lang="en-US" sz="800" dirty="0" err="1" smtClean="0">
                <a:solidFill>
                  <a:srgbClr val="FFFFFF"/>
                </a:solidFill>
                <a:ea typeface="Open Sans" pitchFamily="34" charset="0"/>
                <a:cs typeface="Helvetica Light"/>
              </a:rPr>
              <a:t>Mejora</a:t>
            </a:r>
            <a:r>
              <a:rPr lang="en-US" sz="800" dirty="0" smtClean="0">
                <a:solidFill>
                  <a:srgbClr val="FFFFFF"/>
                </a:solidFill>
                <a:ea typeface="Open Sans" pitchFamily="34" charset="0"/>
                <a:cs typeface="Helvetica Light"/>
              </a:rPr>
              <a:t> continua</a:t>
            </a:r>
            <a:endParaRPr lang="en-US" sz="800" dirty="0">
              <a:solidFill>
                <a:srgbClr val="FFFFFF"/>
              </a:solidFill>
              <a:ea typeface="Open Sans" pitchFamily="34" charset="0"/>
              <a:cs typeface="Helvetica Light"/>
            </a:endParaRPr>
          </a:p>
        </p:txBody>
      </p:sp>
      <p:sp>
        <p:nvSpPr>
          <p:cNvPr id="104" name="Rectangle 103"/>
          <p:cNvSpPr/>
          <p:nvPr/>
        </p:nvSpPr>
        <p:spPr>
          <a:xfrm>
            <a:off x="6870542" y="3661279"/>
            <a:ext cx="490840" cy="203133"/>
          </a:xfrm>
          <a:prstGeom prst="rect">
            <a:avLst/>
          </a:prstGeom>
        </p:spPr>
        <p:txBody>
          <a:bodyPr wrap="none">
            <a:spAutoFit/>
          </a:bodyPr>
          <a:lstStyle/>
          <a:p>
            <a:pPr algn="ctr" defTabSz="800100">
              <a:lnSpc>
                <a:spcPct val="90000"/>
              </a:lnSpc>
              <a:spcBef>
                <a:spcPct val="0"/>
              </a:spcBef>
            </a:pPr>
            <a:r>
              <a:rPr lang="en-US" sz="800" dirty="0" err="1" smtClean="0">
                <a:solidFill>
                  <a:srgbClr val="FFFFFF"/>
                </a:solidFill>
                <a:ea typeface="Open Sans" pitchFamily="34" charset="0"/>
                <a:cs typeface="Helvetica Light"/>
              </a:rPr>
              <a:t>Cultura</a:t>
            </a:r>
            <a:endParaRPr lang="en-US" sz="800" dirty="0">
              <a:solidFill>
                <a:srgbClr val="FFFFFF"/>
              </a:solidFill>
              <a:ea typeface="Open Sans" pitchFamily="34" charset="0"/>
              <a:cs typeface="Helvetica Light"/>
            </a:endParaRPr>
          </a:p>
        </p:txBody>
      </p:sp>
      <p:sp>
        <p:nvSpPr>
          <p:cNvPr id="105" name="Rectangle 104"/>
          <p:cNvSpPr/>
          <p:nvPr/>
        </p:nvSpPr>
        <p:spPr>
          <a:xfrm>
            <a:off x="4802240" y="3661279"/>
            <a:ext cx="559770" cy="203133"/>
          </a:xfrm>
          <a:prstGeom prst="rect">
            <a:avLst/>
          </a:prstGeom>
        </p:spPr>
        <p:txBody>
          <a:bodyPr wrap="none">
            <a:spAutoFit/>
          </a:bodyPr>
          <a:lstStyle/>
          <a:p>
            <a:pPr algn="ctr" defTabSz="800100">
              <a:lnSpc>
                <a:spcPct val="90000"/>
              </a:lnSpc>
              <a:spcBef>
                <a:spcPct val="0"/>
              </a:spcBef>
            </a:pPr>
            <a:r>
              <a:rPr lang="en-US" sz="800" dirty="0" err="1" smtClean="0">
                <a:solidFill>
                  <a:srgbClr val="FFFFFF"/>
                </a:solidFill>
                <a:ea typeface="Open Sans" pitchFamily="34" charset="0"/>
                <a:cs typeface="Helvetica Light"/>
              </a:rPr>
              <a:t>Recursos</a:t>
            </a:r>
            <a:endParaRPr lang="en-US" sz="800" dirty="0">
              <a:solidFill>
                <a:srgbClr val="FFFFFF"/>
              </a:solidFill>
              <a:ea typeface="Open Sans" pitchFamily="34" charset="0"/>
              <a:cs typeface="Helvetica Light"/>
            </a:endParaRPr>
          </a:p>
        </p:txBody>
      </p:sp>
      <p:sp>
        <p:nvSpPr>
          <p:cNvPr id="106" name="Rectangle 105"/>
          <p:cNvSpPr/>
          <p:nvPr/>
        </p:nvSpPr>
        <p:spPr>
          <a:xfrm>
            <a:off x="4646751" y="4754011"/>
            <a:ext cx="870752" cy="203133"/>
          </a:xfrm>
          <a:prstGeom prst="rect">
            <a:avLst/>
          </a:prstGeom>
        </p:spPr>
        <p:txBody>
          <a:bodyPr wrap="none">
            <a:spAutoFit/>
          </a:bodyPr>
          <a:lstStyle/>
          <a:p>
            <a:pPr algn="ctr" defTabSz="800100">
              <a:lnSpc>
                <a:spcPct val="90000"/>
              </a:lnSpc>
              <a:spcBef>
                <a:spcPct val="0"/>
              </a:spcBef>
            </a:pPr>
            <a:r>
              <a:rPr lang="en-US" sz="800" dirty="0" err="1" smtClean="0">
                <a:solidFill>
                  <a:srgbClr val="FFFFFF"/>
                </a:solidFill>
                <a:ea typeface="Open Sans" pitchFamily="34" charset="0"/>
                <a:cs typeface="Helvetica Light"/>
              </a:rPr>
              <a:t>Responsabilidad</a:t>
            </a:r>
            <a:endParaRPr lang="en-US" sz="800" dirty="0">
              <a:solidFill>
                <a:srgbClr val="FFFFFF"/>
              </a:solidFill>
              <a:ea typeface="Open Sans" pitchFamily="34" charset="0"/>
              <a:cs typeface="Helvetica Light"/>
            </a:endParaRPr>
          </a:p>
        </p:txBody>
      </p:sp>
      <p:sp>
        <p:nvSpPr>
          <p:cNvPr id="107" name="Rectangle 106"/>
          <p:cNvSpPr/>
          <p:nvPr/>
        </p:nvSpPr>
        <p:spPr>
          <a:xfrm>
            <a:off x="5733125" y="5344855"/>
            <a:ext cx="726482" cy="535531"/>
          </a:xfrm>
          <a:prstGeom prst="rect">
            <a:avLst/>
          </a:prstGeom>
        </p:spPr>
        <p:txBody>
          <a:bodyPr wrap="none">
            <a:spAutoFit/>
          </a:bodyPr>
          <a:lstStyle/>
          <a:p>
            <a:pPr algn="ctr" defTabSz="800100">
              <a:lnSpc>
                <a:spcPct val="90000"/>
              </a:lnSpc>
              <a:spcBef>
                <a:spcPct val="0"/>
              </a:spcBef>
            </a:pPr>
            <a:r>
              <a:rPr lang="en-US" sz="800" dirty="0" err="1" smtClean="0">
                <a:solidFill>
                  <a:srgbClr val="FFFFFF"/>
                </a:solidFill>
                <a:ea typeface="Open Sans" pitchFamily="34" charset="0"/>
                <a:cs typeface="Helvetica Light"/>
              </a:rPr>
              <a:t>Entender</a:t>
            </a:r>
            <a:r>
              <a:rPr lang="en-US" sz="800" dirty="0" smtClean="0">
                <a:solidFill>
                  <a:srgbClr val="FFFFFF"/>
                </a:solidFill>
                <a:ea typeface="Open Sans" pitchFamily="34" charset="0"/>
                <a:cs typeface="Helvetica Light"/>
              </a:rPr>
              <a:t>,</a:t>
            </a:r>
          </a:p>
          <a:p>
            <a:pPr algn="ctr" defTabSz="800100">
              <a:lnSpc>
                <a:spcPct val="90000"/>
              </a:lnSpc>
              <a:spcBef>
                <a:spcPct val="0"/>
              </a:spcBef>
            </a:pPr>
            <a:r>
              <a:rPr lang="en-US" sz="800" dirty="0" err="1" smtClean="0">
                <a:solidFill>
                  <a:srgbClr val="FFFFFF"/>
                </a:solidFill>
                <a:ea typeface="Open Sans" pitchFamily="34" charset="0"/>
                <a:cs typeface="Helvetica Light"/>
              </a:rPr>
              <a:t>implementar</a:t>
            </a:r>
            <a:endParaRPr lang="en-US" sz="800" dirty="0" smtClean="0">
              <a:solidFill>
                <a:srgbClr val="FFFFFF"/>
              </a:solidFill>
              <a:ea typeface="Open Sans" pitchFamily="34" charset="0"/>
              <a:cs typeface="Helvetica Light"/>
            </a:endParaRPr>
          </a:p>
          <a:p>
            <a:pPr algn="ctr" defTabSz="800100">
              <a:lnSpc>
                <a:spcPct val="90000"/>
              </a:lnSpc>
              <a:spcBef>
                <a:spcPct val="0"/>
              </a:spcBef>
            </a:pPr>
            <a:r>
              <a:rPr lang="en-US" sz="800" dirty="0" err="1" smtClean="0">
                <a:solidFill>
                  <a:srgbClr val="FFFFFF"/>
                </a:solidFill>
                <a:ea typeface="Open Sans" pitchFamily="34" charset="0"/>
                <a:cs typeface="Helvetica Light"/>
              </a:rPr>
              <a:t>mantener</a:t>
            </a:r>
            <a:endParaRPr lang="en-US" sz="800" dirty="0" smtClean="0">
              <a:solidFill>
                <a:srgbClr val="FFFFFF"/>
              </a:solidFill>
              <a:ea typeface="Open Sans" pitchFamily="34" charset="0"/>
              <a:cs typeface="Helvetica Light"/>
            </a:endParaRPr>
          </a:p>
          <a:p>
            <a:pPr algn="ctr" defTabSz="800100">
              <a:lnSpc>
                <a:spcPct val="90000"/>
              </a:lnSpc>
              <a:spcBef>
                <a:spcPct val="0"/>
              </a:spcBef>
            </a:pPr>
            <a:endParaRPr lang="en-US" sz="800" dirty="0">
              <a:solidFill>
                <a:srgbClr val="FFFFFF"/>
              </a:solidFill>
              <a:ea typeface="Open Sans" pitchFamily="34" charset="0"/>
              <a:cs typeface="Helvetica Light"/>
            </a:endParaRPr>
          </a:p>
        </p:txBody>
      </p:sp>
      <p:sp>
        <p:nvSpPr>
          <p:cNvPr id="108" name="Rectangle 107"/>
          <p:cNvSpPr/>
          <p:nvPr/>
        </p:nvSpPr>
        <p:spPr>
          <a:xfrm>
            <a:off x="6817643" y="4754011"/>
            <a:ext cx="596638" cy="313932"/>
          </a:xfrm>
          <a:prstGeom prst="rect">
            <a:avLst/>
          </a:prstGeom>
        </p:spPr>
        <p:txBody>
          <a:bodyPr wrap="none">
            <a:spAutoFit/>
          </a:bodyPr>
          <a:lstStyle/>
          <a:p>
            <a:pPr algn="ctr" defTabSz="800100">
              <a:lnSpc>
                <a:spcPct val="90000"/>
              </a:lnSpc>
              <a:spcBef>
                <a:spcPct val="0"/>
              </a:spcBef>
            </a:pPr>
            <a:r>
              <a:rPr lang="en-US" sz="800" dirty="0" err="1" smtClean="0">
                <a:solidFill>
                  <a:srgbClr val="FFFFFF"/>
                </a:solidFill>
                <a:ea typeface="Open Sans" pitchFamily="34" charset="0"/>
                <a:cs typeface="Helvetica Light"/>
              </a:rPr>
              <a:t>Cumplir</a:t>
            </a:r>
            <a:r>
              <a:rPr lang="en-US" sz="800" dirty="0" smtClean="0">
                <a:solidFill>
                  <a:srgbClr val="FFFFFF"/>
                </a:solidFill>
                <a:ea typeface="Open Sans" pitchFamily="34" charset="0"/>
                <a:cs typeface="Helvetica Light"/>
              </a:rPr>
              <a:t> </a:t>
            </a:r>
          </a:p>
          <a:p>
            <a:pPr algn="ctr" defTabSz="800100">
              <a:lnSpc>
                <a:spcPct val="90000"/>
              </a:lnSpc>
              <a:spcBef>
                <a:spcPct val="0"/>
              </a:spcBef>
            </a:pPr>
            <a:r>
              <a:rPr lang="en-US" sz="800" dirty="0" err="1" smtClean="0">
                <a:solidFill>
                  <a:srgbClr val="FFFFFF"/>
                </a:solidFill>
                <a:ea typeface="Open Sans" pitchFamily="34" charset="0"/>
                <a:cs typeface="Helvetica Light"/>
              </a:rPr>
              <a:t>requisitos</a:t>
            </a:r>
            <a:endParaRPr lang="en-US" sz="800" dirty="0">
              <a:solidFill>
                <a:srgbClr val="FFFFFF"/>
              </a:solidFill>
              <a:ea typeface="Open Sans" pitchFamily="34" charset="0"/>
              <a:cs typeface="Helvetica Light"/>
            </a:endParaRPr>
          </a:p>
        </p:txBody>
      </p:sp>
      <p:sp>
        <p:nvSpPr>
          <p:cNvPr id="112" name="Freeform 124"/>
          <p:cNvSpPr>
            <a:spLocks noEditPoints="1"/>
          </p:cNvSpPr>
          <p:nvPr/>
        </p:nvSpPr>
        <p:spPr bwMode="auto">
          <a:xfrm>
            <a:off x="5971692" y="2742315"/>
            <a:ext cx="263984" cy="256354"/>
          </a:xfrm>
          <a:custGeom>
            <a:avLst/>
            <a:gdLst>
              <a:gd name="T0" fmla="*/ 1 w 73"/>
              <a:gd name="T1" fmla="*/ 19 h 68"/>
              <a:gd name="T2" fmla="*/ 37 w 73"/>
              <a:gd name="T3" fmla="*/ 1 h 68"/>
              <a:gd name="T4" fmla="*/ 72 w 73"/>
              <a:gd name="T5" fmla="*/ 21 h 68"/>
              <a:gd name="T6" fmla="*/ 36 w 73"/>
              <a:gd name="T7" fmla="*/ 4 h 68"/>
              <a:gd name="T8" fmla="*/ 1 w 73"/>
              <a:gd name="T9" fmla="*/ 22 h 68"/>
              <a:gd name="T10" fmla="*/ 37 w 73"/>
              <a:gd name="T11" fmla="*/ 6 h 68"/>
              <a:gd name="T12" fmla="*/ 66 w 73"/>
              <a:gd name="T13" fmla="*/ 22 h 68"/>
              <a:gd name="T14" fmla="*/ 8 w 73"/>
              <a:gd name="T15" fmla="*/ 22 h 68"/>
              <a:gd name="T16" fmla="*/ 7 w 73"/>
              <a:gd name="T17" fmla="*/ 21 h 68"/>
              <a:gd name="T18" fmla="*/ 37 w 73"/>
              <a:gd name="T19" fmla="*/ 6 h 68"/>
              <a:gd name="T20" fmla="*/ 36 w 73"/>
              <a:gd name="T21" fmla="*/ 8 h 68"/>
              <a:gd name="T22" fmla="*/ 60 w 73"/>
              <a:gd name="T23" fmla="*/ 20 h 68"/>
              <a:gd name="T24" fmla="*/ 73 w 73"/>
              <a:gd name="T25" fmla="*/ 67 h 68"/>
              <a:gd name="T26" fmla="*/ 1 w 73"/>
              <a:gd name="T27" fmla="*/ 68 h 68"/>
              <a:gd name="T28" fmla="*/ 0 w 73"/>
              <a:gd name="T29" fmla="*/ 61 h 68"/>
              <a:gd name="T30" fmla="*/ 4 w 73"/>
              <a:gd name="T31" fmla="*/ 59 h 68"/>
              <a:gd name="T32" fmla="*/ 6 w 73"/>
              <a:gd name="T33" fmla="*/ 56 h 68"/>
              <a:gd name="T34" fmla="*/ 12 w 73"/>
              <a:gd name="T35" fmla="*/ 26 h 68"/>
              <a:gd name="T36" fmla="*/ 7 w 73"/>
              <a:gd name="T37" fmla="*/ 25 h 68"/>
              <a:gd name="T38" fmla="*/ 13 w 73"/>
              <a:gd name="T39" fmla="*/ 24 h 68"/>
              <a:gd name="T40" fmla="*/ 27 w 73"/>
              <a:gd name="T41" fmla="*/ 24 h 68"/>
              <a:gd name="T42" fmla="*/ 41 w 73"/>
              <a:gd name="T43" fmla="*/ 24 h 68"/>
              <a:gd name="T44" fmla="*/ 56 w 73"/>
              <a:gd name="T45" fmla="*/ 24 h 68"/>
              <a:gd name="T46" fmla="*/ 65 w 73"/>
              <a:gd name="T47" fmla="*/ 24 h 68"/>
              <a:gd name="T48" fmla="*/ 65 w 73"/>
              <a:gd name="T49" fmla="*/ 26 h 68"/>
              <a:gd name="T50" fmla="*/ 62 w 73"/>
              <a:gd name="T51" fmla="*/ 56 h 68"/>
              <a:gd name="T52" fmla="*/ 68 w 73"/>
              <a:gd name="T53" fmla="*/ 58 h 68"/>
              <a:gd name="T54" fmla="*/ 71 w 73"/>
              <a:gd name="T55" fmla="*/ 59 h 68"/>
              <a:gd name="T56" fmla="*/ 48 w 73"/>
              <a:gd name="T57" fmla="*/ 56 h 68"/>
              <a:gd name="T58" fmla="*/ 55 w 73"/>
              <a:gd name="T59" fmla="*/ 26 h 68"/>
              <a:gd name="T60" fmla="*/ 48 w 73"/>
              <a:gd name="T61" fmla="*/ 56 h 68"/>
              <a:gd name="T62" fmla="*/ 40 w 73"/>
              <a:gd name="T63" fmla="*/ 56 h 68"/>
              <a:gd name="T64" fmla="*/ 33 w 73"/>
              <a:gd name="T65" fmla="*/ 26 h 68"/>
              <a:gd name="T66" fmla="*/ 19 w 73"/>
              <a:gd name="T67" fmla="*/ 56 h 68"/>
              <a:gd name="T68" fmla="*/ 26 w 73"/>
              <a:gd name="T69" fmla="*/ 26 h 68"/>
              <a:gd name="T70" fmla="*/ 19 w 73"/>
              <a:gd name="T71" fmla="*/ 56 h 68"/>
              <a:gd name="T72" fmla="*/ 65 w 73"/>
              <a:gd name="T73" fmla="*/ 59 h 68"/>
              <a:gd name="T74" fmla="*/ 7 w 73"/>
              <a:gd name="T75" fmla="*/ 59 h 68"/>
              <a:gd name="T76" fmla="*/ 67 w 73"/>
              <a:gd name="T77" fmla="*/ 62 h 68"/>
              <a:gd name="T78" fmla="*/ 3 w 73"/>
              <a:gd name="T79" fmla="*/ 62 h 68"/>
              <a:gd name="T80" fmla="*/ 70 w 73"/>
              <a:gd name="T81"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3" h="68">
                <a:moveTo>
                  <a:pt x="0" y="21"/>
                </a:moveTo>
                <a:cubicBezTo>
                  <a:pt x="0" y="20"/>
                  <a:pt x="0" y="19"/>
                  <a:pt x="1" y="19"/>
                </a:cubicBezTo>
                <a:cubicBezTo>
                  <a:pt x="36" y="1"/>
                  <a:pt x="36" y="1"/>
                  <a:pt x="36" y="1"/>
                </a:cubicBezTo>
                <a:cubicBezTo>
                  <a:pt x="36" y="0"/>
                  <a:pt x="36" y="0"/>
                  <a:pt x="37" y="1"/>
                </a:cubicBezTo>
                <a:cubicBezTo>
                  <a:pt x="72" y="19"/>
                  <a:pt x="72" y="19"/>
                  <a:pt x="72" y="19"/>
                </a:cubicBezTo>
                <a:cubicBezTo>
                  <a:pt x="73" y="19"/>
                  <a:pt x="73" y="20"/>
                  <a:pt x="72" y="21"/>
                </a:cubicBezTo>
                <a:cubicBezTo>
                  <a:pt x="72" y="22"/>
                  <a:pt x="71" y="22"/>
                  <a:pt x="70" y="21"/>
                </a:cubicBezTo>
                <a:cubicBezTo>
                  <a:pt x="36" y="4"/>
                  <a:pt x="36" y="4"/>
                  <a:pt x="36" y="4"/>
                </a:cubicBezTo>
                <a:cubicBezTo>
                  <a:pt x="2" y="21"/>
                  <a:pt x="2" y="21"/>
                  <a:pt x="2" y="21"/>
                </a:cubicBezTo>
                <a:cubicBezTo>
                  <a:pt x="2" y="22"/>
                  <a:pt x="2" y="22"/>
                  <a:pt x="1" y="22"/>
                </a:cubicBezTo>
                <a:cubicBezTo>
                  <a:pt x="1" y="22"/>
                  <a:pt x="0" y="21"/>
                  <a:pt x="0" y="21"/>
                </a:cubicBezTo>
                <a:close/>
                <a:moveTo>
                  <a:pt x="37" y="6"/>
                </a:moveTo>
                <a:cubicBezTo>
                  <a:pt x="65" y="21"/>
                  <a:pt x="65" y="21"/>
                  <a:pt x="65" y="21"/>
                </a:cubicBezTo>
                <a:cubicBezTo>
                  <a:pt x="65" y="21"/>
                  <a:pt x="66" y="21"/>
                  <a:pt x="66" y="22"/>
                </a:cubicBezTo>
                <a:cubicBezTo>
                  <a:pt x="65" y="22"/>
                  <a:pt x="65" y="22"/>
                  <a:pt x="65" y="22"/>
                </a:cubicBezTo>
                <a:cubicBezTo>
                  <a:pt x="8" y="22"/>
                  <a:pt x="8" y="22"/>
                  <a:pt x="8" y="22"/>
                </a:cubicBezTo>
                <a:cubicBezTo>
                  <a:pt x="7" y="22"/>
                  <a:pt x="7" y="22"/>
                  <a:pt x="7" y="22"/>
                </a:cubicBezTo>
                <a:cubicBezTo>
                  <a:pt x="7" y="21"/>
                  <a:pt x="7" y="21"/>
                  <a:pt x="7" y="21"/>
                </a:cubicBezTo>
                <a:cubicBezTo>
                  <a:pt x="36" y="6"/>
                  <a:pt x="36" y="6"/>
                  <a:pt x="36" y="6"/>
                </a:cubicBezTo>
                <a:cubicBezTo>
                  <a:pt x="36" y="6"/>
                  <a:pt x="36" y="6"/>
                  <a:pt x="37" y="6"/>
                </a:cubicBezTo>
                <a:close/>
                <a:moveTo>
                  <a:pt x="60" y="20"/>
                </a:moveTo>
                <a:cubicBezTo>
                  <a:pt x="36" y="8"/>
                  <a:pt x="36" y="8"/>
                  <a:pt x="36" y="8"/>
                </a:cubicBezTo>
                <a:cubicBezTo>
                  <a:pt x="12" y="20"/>
                  <a:pt x="12" y="20"/>
                  <a:pt x="12" y="20"/>
                </a:cubicBezTo>
                <a:lnTo>
                  <a:pt x="60" y="20"/>
                </a:lnTo>
                <a:close/>
                <a:moveTo>
                  <a:pt x="73" y="61"/>
                </a:moveTo>
                <a:cubicBezTo>
                  <a:pt x="73" y="67"/>
                  <a:pt x="73" y="67"/>
                  <a:pt x="73" y="67"/>
                </a:cubicBezTo>
                <a:cubicBezTo>
                  <a:pt x="73" y="67"/>
                  <a:pt x="72" y="68"/>
                  <a:pt x="71" y="68"/>
                </a:cubicBezTo>
                <a:cubicBezTo>
                  <a:pt x="1" y="68"/>
                  <a:pt x="1" y="68"/>
                  <a:pt x="1" y="68"/>
                </a:cubicBezTo>
                <a:cubicBezTo>
                  <a:pt x="1" y="68"/>
                  <a:pt x="0" y="67"/>
                  <a:pt x="0" y="67"/>
                </a:cubicBezTo>
                <a:cubicBezTo>
                  <a:pt x="0" y="61"/>
                  <a:pt x="0" y="61"/>
                  <a:pt x="0" y="61"/>
                </a:cubicBezTo>
                <a:cubicBezTo>
                  <a:pt x="0" y="60"/>
                  <a:pt x="1" y="59"/>
                  <a:pt x="1" y="59"/>
                </a:cubicBezTo>
                <a:cubicBezTo>
                  <a:pt x="4" y="59"/>
                  <a:pt x="4" y="59"/>
                  <a:pt x="4" y="59"/>
                </a:cubicBezTo>
                <a:cubicBezTo>
                  <a:pt x="4" y="58"/>
                  <a:pt x="4" y="58"/>
                  <a:pt x="4" y="58"/>
                </a:cubicBezTo>
                <a:cubicBezTo>
                  <a:pt x="4" y="57"/>
                  <a:pt x="5" y="56"/>
                  <a:pt x="6" y="56"/>
                </a:cubicBezTo>
                <a:cubicBezTo>
                  <a:pt x="12" y="56"/>
                  <a:pt x="12" y="56"/>
                  <a:pt x="12" y="56"/>
                </a:cubicBezTo>
                <a:cubicBezTo>
                  <a:pt x="12" y="26"/>
                  <a:pt x="12" y="26"/>
                  <a:pt x="12" y="26"/>
                </a:cubicBezTo>
                <a:cubicBezTo>
                  <a:pt x="8" y="26"/>
                  <a:pt x="8" y="26"/>
                  <a:pt x="8" y="26"/>
                </a:cubicBezTo>
                <a:cubicBezTo>
                  <a:pt x="7" y="26"/>
                  <a:pt x="7" y="26"/>
                  <a:pt x="7" y="25"/>
                </a:cubicBezTo>
                <a:cubicBezTo>
                  <a:pt x="7" y="25"/>
                  <a:pt x="7" y="24"/>
                  <a:pt x="8" y="24"/>
                </a:cubicBezTo>
                <a:cubicBezTo>
                  <a:pt x="13" y="24"/>
                  <a:pt x="13" y="24"/>
                  <a:pt x="13" y="24"/>
                </a:cubicBezTo>
                <a:cubicBezTo>
                  <a:pt x="18" y="24"/>
                  <a:pt x="18" y="24"/>
                  <a:pt x="18" y="24"/>
                </a:cubicBezTo>
                <a:cubicBezTo>
                  <a:pt x="27" y="24"/>
                  <a:pt x="27" y="24"/>
                  <a:pt x="27" y="24"/>
                </a:cubicBezTo>
                <a:cubicBezTo>
                  <a:pt x="32" y="24"/>
                  <a:pt x="32" y="24"/>
                  <a:pt x="32" y="24"/>
                </a:cubicBezTo>
                <a:cubicBezTo>
                  <a:pt x="41" y="24"/>
                  <a:pt x="41" y="24"/>
                  <a:pt x="41" y="24"/>
                </a:cubicBezTo>
                <a:cubicBezTo>
                  <a:pt x="47" y="24"/>
                  <a:pt x="47" y="24"/>
                  <a:pt x="47" y="24"/>
                </a:cubicBezTo>
                <a:cubicBezTo>
                  <a:pt x="56" y="24"/>
                  <a:pt x="56" y="24"/>
                  <a:pt x="56" y="24"/>
                </a:cubicBezTo>
                <a:cubicBezTo>
                  <a:pt x="61" y="24"/>
                  <a:pt x="61" y="24"/>
                  <a:pt x="61" y="24"/>
                </a:cubicBezTo>
                <a:cubicBezTo>
                  <a:pt x="65" y="24"/>
                  <a:pt x="65" y="24"/>
                  <a:pt x="65" y="24"/>
                </a:cubicBezTo>
                <a:cubicBezTo>
                  <a:pt x="65" y="24"/>
                  <a:pt x="66" y="25"/>
                  <a:pt x="66" y="25"/>
                </a:cubicBezTo>
                <a:cubicBezTo>
                  <a:pt x="66" y="26"/>
                  <a:pt x="65" y="26"/>
                  <a:pt x="65" y="26"/>
                </a:cubicBezTo>
                <a:cubicBezTo>
                  <a:pt x="62" y="26"/>
                  <a:pt x="62" y="26"/>
                  <a:pt x="62" y="26"/>
                </a:cubicBezTo>
                <a:cubicBezTo>
                  <a:pt x="62" y="56"/>
                  <a:pt x="62" y="56"/>
                  <a:pt x="62" y="56"/>
                </a:cubicBezTo>
                <a:cubicBezTo>
                  <a:pt x="67" y="56"/>
                  <a:pt x="67" y="56"/>
                  <a:pt x="67" y="56"/>
                </a:cubicBezTo>
                <a:cubicBezTo>
                  <a:pt x="68" y="56"/>
                  <a:pt x="68" y="57"/>
                  <a:pt x="68" y="58"/>
                </a:cubicBezTo>
                <a:cubicBezTo>
                  <a:pt x="68" y="59"/>
                  <a:pt x="68" y="59"/>
                  <a:pt x="68" y="59"/>
                </a:cubicBezTo>
                <a:cubicBezTo>
                  <a:pt x="71" y="59"/>
                  <a:pt x="71" y="59"/>
                  <a:pt x="71" y="59"/>
                </a:cubicBezTo>
                <a:cubicBezTo>
                  <a:pt x="72" y="59"/>
                  <a:pt x="73" y="60"/>
                  <a:pt x="73" y="61"/>
                </a:cubicBezTo>
                <a:close/>
                <a:moveTo>
                  <a:pt x="48" y="56"/>
                </a:moveTo>
                <a:cubicBezTo>
                  <a:pt x="55" y="56"/>
                  <a:pt x="55" y="56"/>
                  <a:pt x="55" y="56"/>
                </a:cubicBezTo>
                <a:cubicBezTo>
                  <a:pt x="55" y="26"/>
                  <a:pt x="55" y="26"/>
                  <a:pt x="55" y="26"/>
                </a:cubicBezTo>
                <a:cubicBezTo>
                  <a:pt x="48" y="26"/>
                  <a:pt x="48" y="26"/>
                  <a:pt x="48" y="26"/>
                </a:cubicBezTo>
                <a:lnTo>
                  <a:pt x="48" y="56"/>
                </a:lnTo>
                <a:close/>
                <a:moveTo>
                  <a:pt x="33" y="56"/>
                </a:moveTo>
                <a:cubicBezTo>
                  <a:pt x="40" y="56"/>
                  <a:pt x="40" y="56"/>
                  <a:pt x="40" y="56"/>
                </a:cubicBezTo>
                <a:cubicBezTo>
                  <a:pt x="40" y="26"/>
                  <a:pt x="40" y="26"/>
                  <a:pt x="40" y="26"/>
                </a:cubicBezTo>
                <a:cubicBezTo>
                  <a:pt x="33" y="26"/>
                  <a:pt x="33" y="26"/>
                  <a:pt x="33" y="26"/>
                </a:cubicBezTo>
                <a:lnTo>
                  <a:pt x="33" y="56"/>
                </a:lnTo>
                <a:close/>
                <a:moveTo>
                  <a:pt x="19" y="56"/>
                </a:moveTo>
                <a:cubicBezTo>
                  <a:pt x="26" y="56"/>
                  <a:pt x="26" y="56"/>
                  <a:pt x="26" y="56"/>
                </a:cubicBezTo>
                <a:cubicBezTo>
                  <a:pt x="26" y="26"/>
                  <a:pt x="26" y="26"/>
                  <a:pt x="26" y="26"/>
                </a:cubicBezTo>
                <a:cubicBezTo>
                  <a:pt x="19" y="26"/>
                  <a:pt x="19" y="26"/>
                  <a:pt x="19" y="26"/>
                </a:cubicBezTo>
                <a:lnTo>
                  <a:pt x="19" y="56"/>
                </a:lnTo>
                <a:close/>
                <a:moveTo>
                  <a:pt x="7" y="59"/>
                </a:moveTo>
                <a:cubicBezTo>
                  <a:pt x="65" y="59"/>
                  <a:pt x="65" y="59"/>
                  <a:pt x="65" y="59"/>
                </a:cubicBezTo>
                <a:cubicBezTo>
                  <a:pt x="65" y="59"/>
                  <a:pt x="65" y="59"/>
                  <a:pt x="65" y="59"/>
                </a:cubicBezTo>
                <a:cubicBezTo>
                  <a:pt x="7" y="59"/>
                  <a:pt x="7" y="59"/>
                  <a:pt x="7" y="59"/>
                </a:cubicBezTo>
                <a:close/>
                <a:moveTo>
                  <a:pt x="70" y="62"/>
                </a:moveTo>
                <a:cubicBezTo>
                  <a:pt x="67" y="62"/>
                  <a:pt x="67" y="62"/>
                  <a:pt x="67" y="62"/>
                </a:cubicBezTo>
                <a:cubicBezTo>
                  <a:pt x="6" y="62"/>
                  <a:pt x="6" y="62"/>
                  <a:pt x="6" y="62"/>
                </a:cubicBezTo>
                <a:cubicBezTo>
                  <a:pt x="3" y="62"/>
                  <a:pt x="3" y="62"/>
                  <a:pt x="3" y="62"/>
                </a:cubicBezTo>
                <a:cubicBezTo>
                  <a:pt x="3" y="65"/>
                  <a:pt x="3" y="65"/>
                  <a:pt x="3" y="65"/>
                </a:cubicBezTo>
                <a:cubicBezTo>
                  <a:pt x="70" y="65"/>
                  <a:pt x="70" y="65"/>
                  <a:pt x="70" y="65"/>
                </a:cubicBezTo>
                <a:lnTo>
                  <a:pt x="70" y="62"/>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3" name="Freeform 151"/>
          <p:cNvSpPr>
            <a:spLocks noEditPoints="1"/>
          </p:cNvSpPr>
          <p:nvPr/>
        </p:nvSpPr>
        <p:spPr bwMode="auto">
          <a:xfrm>
            <a:off x="4935377" y="3330123"/>
            <a:ext cx="273631" cy="282409"/>
          </a:xfrm>
          <a:custGeom>
            <a:avLst/>
            <a:gdLst>
              <a:gd name="T0" fmla="*/ 52 w 79"/>
              <a:gd name="T1" fmla="*/ 0 h 79"/>
              <a:gd name="T2" fmla="*/ 0 w 79"/>
              <a:gd name="T3" fmla="*/ 52 h 79"/>
              <a:gd name="T4" fmla="*/ 27 w 79"/>
              <a:gd name="T5" fmla="*/ 79 h 79"/>
              <a:gd name="T6" fmla="*/ 79 w 79"/>
              <a:gd name="T7" fmla="*/ 27 h 79"/>
              <a:gd name="T8" fmla="*/ 27 w 79"/>
              <a:gd name="T9" fmla="*/ 76 h 79"/>
              <a:gd name="T10" fmla="*/ 26 w 79"/>
              <a:gd name="T11" fmla="*/ 76 h 79"/>
              <a:gd name="T12" fmla="*/ 23 w 79"/>
              <a:gd name="T13" fmla="*/ 71 h 79"/>
              <a:gd name="T14" fmla="*/ 32 w 79"/>
              <a:gd name="T15" fmla="*/ 71 h 79"/>
              <a:gd name="T16" fmla="*/ 28 w 79"/>
              <a:gd name="T17" fmla="*/ 76 h 79"/>
              <a:gd name="T18" fmla="*/ 22 w 79"/>
              <a:gd name="T19" fmla="*/ 68 h 79"/>
              <a:gd name="T20" fmla="*/ 8 w 79"/>
              <a:gd name="T21" fmla="*/ 58 h 79"/>
              <a:gd name="T22" fmla="*/ 10 w 79"/>
              <a:gd name="T23" fmla="*/ 46 h 79"/>
              <a:gd name="T24" fmla="*/ 44 w 79"/>
              <a:gd name="T25" fmla="*/ 9 h 79"/>
              <a:gd name="T26" fmla="*/ 51 w 79"/>
              <a:gd name="T27" fmla="*/ 13 h 79"/>
              <a:gd name="T28" fmla="*/ 58 w 79"/>
              <a:gd name="T29" fmla="*/ 8 h 79"/>
              <a:gd name="T30" fmla="*/ 68 w 79"/>
              <a:gd name="T31" fmla="*/ 23 h 79"/>
              <a:gd name="T32" fmla="*/ 69 w 79"/>
              <a:gd name="T33" fmla="*/ 34 h 79"/>
              <a:gd name="T34" fmla="*/ 34 w 79"/>
              <a:gd name="T35" fmla="*/ 69 h 79"/>
              <a:gd name="T36" fmla="*/ 8 w 79"/>
              <a:gd name="T37" fmla="*/ 46 h 79"/>
              <a:gd name="T38" fmla="*/ 8 w 79"/>
              <a:gd name="T39" fmla="*/ 56 h 79"/>
              <a:gd name="T40" fmla="*/ 3 w 79"/>
              <a:gd name="T41" fmla="*/ 50 h 79"/>
              <a:gd name="T42" fmla="*/ 56 w 79"/>
              <a:gd name="T43" fmla="*/ 8 h 79"/>
              <a:gd name="T44" fmla="*/ 47 w 79"/>
              <a:gd name="T45" fmla="*/ 9 h 79"/>
              <a:gd name="T46" fmla="*/ 50 w 79"/>
              <a:gd name="T47" fmla="*/ 3 h 79"/>
              <a:gd name="T48" fmla="*/ 76 w 79"/>
              <a:gd name="T49" fmla="*/ 27 h 79"/>
              <a:gd name="T50" fmla="*/ 70 w 79"/>
              <a:gd name="T51" fmla="*/ 32 h 79"/>
              <a:gd name="T52" fmla="*/ 69 w 79"/>
              <a:gd name="T53" fmla="*/ 24 h 79"/>
              <a:gd name="T54" fmla="*/ 75 w 79"/>
              <a:gd name="T55" fmla="*/ 26 h 79"/>
              <a:gd name="T56" fmla="*/ 46 w 79"/>
              <a:gd name="T57" fmla="*/ 47 h 79"/>
              <a:gd name="T58" fmla="*/ 42 w 79"/>
              <a:gd name="T59" fmla="*/ 47 h 79"/>
              <a:gd name="T60" fmla="*/ 40 w 79"/>
              <a:gd name="T61" fmla="*/ 44 h 79"/>
              <a:gd name="T62" fmla="*/ 40 w 79"/>
              <a:gd name="T63" fmla="*/ 40 h 79"/>
              <a:gd name="T64" fmla="*/ 31 w 79"/>
              <a:gd name="T65" fmla="*/ 33 h 79"/>
              <a:gd name="T66" fmla="*/ 34 w 79"/>
              <a:gd name="T67" fmla="*/ 33 h 79"/>
              <a:gd name="T68" fmla="*/ 39 w 79"/>
              <a:gd name="T69" fmla="*/ 35 h 79"/>
              <a:gd name="T70" fmla="*/ 39 w 79"/>
              <a:gd name="T71" fmla="*/ 39 h 79"/>
              <a:gd name="T72" fmla="*/ 47 w 79"/>
              <a:gd name="T73" fmla="*/ 46 h 79"/>
              <a:gd name="T74" fmla="*/ 29 w 79"/>
              <a:gd name="T75" fmla="*/ 29 h 79"/>
              <a:gd name="T76" fmla="*/ 30 w 79"/>
              <a:gd name="T77" fmla="*/ 58 h 79"/>
              <a:gd name="T78" fmla="*/ 54 w 79"/>
              <a:gd name="T79" fmla="*/ 41 h 79"/>
              <a:gd name="T80" fmla="*/ 54 w 79"/>
              <a:gd name="T81" fmla="*/ 37 h 79"/>
              <a:gd name="T82" fmla="*/ 53 w 79"/>
              <a:gd name="T83" fmla="*/ 33 h 79"/>
              <a:gd name="T84" fmla="*/ 50 w 79"/>
              <a:gd name="T85" fmla="*/ 29 h 79"/>
              <a:gd name="T86" fmla="*/ 46 w 79"/>
              <a:gd name="T87" fmla="*/ 26 h 79"/>
              <a:gd name="T88" fmla="*/ 42 w 79"/>
              <a:gd name="T89" fmla="*/ 25 h 79"/>
              <a:gd name="T90" fmla="*/ 24 w 79"/>
              <a:gd name="T91" fmla="*/ 42 h 79"/>
              <a:gd name="T92" fmla="*/ 26 w 79"/>
              <a:gd name="T93" fmla="*/ 46 h 79"/>
              <a:gd name="T94" fmla="*/ 29 w 79"/>
              <a:gd name="T95" fmla="*/ 50 h 79"/>
              <a:gd name="T96" fmla="*/ 33 w 79"/>
              <a:gd name="T97" fmla="*/ 53 h 79"/>
              <a:gd name="T98" fmla="*/ 36 w 79"/>
              <a:gd name="T99" fmla="*/ 54 h 79"/>
              <a:gd name="T100" fmla="*/ 40 w 79"/>
              <a:gd name="T101" fmla="*/ 52 h 79"/>
              <a:gd name="T102" fmla="*/ 38 w 79"/>
              <a:gd name="T103" fmla="*/ 52 h 79"/>
              <a:gd name="T104" fmla="*/ 32 w 79"/>
              <a:gd name="T105" fmla="*/ 51 h 79"/>
              <a:gd name="T106" fmla="*/ 28 w 79"/>
              <a:gd name="T107" fmla="*/ 47 h 79"/>
              <a:gd name="T108" fmla="*/ 27 w 79"/>
              <a:gd name="T109" fmla="*/ 44 h 79"/>
              <a:gd name="T110" fmla="*/ 30 w 79"/>
              <a:gd name="T111" fmla="*/ 30 h 79"/>
              <a:gd name="T112" fmla="*/ 44 w 79"/>
              <a:gd name="T113" fmla="*/ 27 h 79"/>
              <a:gd name="T114" fmla="*/ 46 w 79"/>
              <a:gd name="T115" fmla="*/ 28 h 79"/>
              <a:gd name="T116" fmla="*/ 50 w 79"/>
              <a:gd name="T117" fmla="*/ 33 h 79"/>
              <a:gd name="T118" fmla="*/ 52 w 79"/>
              <a:gd name="T119" fmla="*/ 38 h 79"/>
              <a:gd name="T120" fmla="*/ 52 w 79"/>
              <a:gd name="T121" fmla="*/ 4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9" h="79">
                <a:moveTo>
                  <a:pt x="77" y="23"/>
                </a:moveTo>
                <a:cubicBezTo>
                  <a:pt x="55" y="1"/>
                  <a:pt x="55" y="1"/>
                  <a:pt x="55" y="1"/>
                </a:cubicBezTo>
                <a:cubicBezTo>
                  <a:pt x="54" y="0"/>
                  <a:pt x="53" y="0"/>
                  <a:pt x="52" y="0"/>
                </a:cubicBezTo>
                <a:cubicBezTo>
                  <a:pt x="50" y="0"/>
                  <a:pt x="49" y="0"/>
                  <a:pt x="48" y="1"/>
                </a:cubicBezTo>
                <a:cubicBezTo>
                  <a:pt x="1" y="48"/>
                  <a:pt x="1" y="48"/>
                  <a:pt x="1" y="48"/>
                </a:cubicBezTo>
                <a:cubicBezTo>
                  <a:pt x="0" y="49"/>
                  <a:pt x="0" y="50"/>
                  <a:pt x="0" y="52"/>
                </a:cubicBezTo>
                <a:cubicBezTo>
                  <a:pt x="0" y="53"/>
                  <a:pt x="0" y="54"/>
                  <a:pt x="1" y="55"/>
                </a:cubicBezTo>
                <a:cubicBezTo>
                  <a:pt x="23" y="78"/>
                  <a:pt x="23" y="78"/>
                  <a:pt x="23" y="78"/>
                </a:cubicBezTo>
                <a:cubicBezTo>
                  <a:pt x="24" y="79"/>
                  <a:pt x="26" y="79"/>
                  <a:pt x="27" y="79"/>
                </a:cubicBezTo>
                <a:cubicBezTo>
                  <a:pt x="28" y="79"/>
                  <a:pt x="30" y="79"/>
                  <a:pt x="31" y="78"/>
                </a:cubicBezTo>
                <a:cubicBezTo>
                  <a:pt x="77" y="31"/>
                  <a:pt x="77" y="31"/>
                  <a:pt x="77" y="31"/>
                </a:cubicBezTo>
                <a:cubicBezTo>
                  <a:pt x="78" y="30"/>
                  <a:pt x="79" y="28"/>
                  <a:pt x="79" y="27"/>
                </a:cubicBezTo>
                <a:cubicBezTo>
                  <a:pt x="79" y="26"/>
                  <a:pt x="78" y="24"/>
                  <a:pt x="77" y="23"/>
                </a:cubicBezTo>
                <a:close/>
                <a:moveTo>
                  <a:pt x="28" y="76"/>
                </a:moveTo>
                <a:cubicBezTo>
                  <a:pt x="28" y="76"/>
                  <a:pt x="27" y="76"/>
                  <a:pt x="27" y="76"/>
                </a:cubicBezTo>
                <a:cubicBezTo>
                  <a:pt x="27" y="76"/>
                  <a:pt x="27" y="76"/>
                  <a:pt x="27" y="76"/>
                </a:cubicBezTo>
                <a:cubicBezTo>
                  <a:pt x="27" y="76"/>
                  <a:pt x="27" y="76"/>
                  <a:pt x="27" y="76"/>
                </a:cubicBezTo>
                <a:cubicBezTo>
                  <a:pt x="26" y="76"/>
                  <a:pt x="26" y="76"/>
                  <a:pt x="26" y="76"/>
                </a:cubicBezTo>
                <a:cubicBezTo>
                  <a:pt x="26" y="76"/>
                  <a:pt x="26" y="76"/>
                  <a:pt x="25" y="75"/>
                </a:cubicBezTo>
                <a:cubicBezTo>
                  <a:pt x="22" y="72"/>
                  <a:pt x="22" y="72"/>
                  <a:pt x="22" y="72"/>
                </a:cubicBezTo>
                <a:cubicBezTo>
                  <a:pt x="22" y="71"/>
                  <a:pt x="22" y="71"/>
                  <a:pt x="23" y="71"/>
                </a:cubicBezTo>
                <a:cubicBezTo>
                  <a:pt x="24" y="70"/>
                  <a:pt x="24" y="70"/>
                  <a:pt x="24" y="70"/>
                </a:cubicBezTo>
                <a:cubicBezTo>
                  <a:pt x="26" y="68"/>
                  <a:pt x="29" y="68"/>
                  <a:pt x="31" y="70"/>
                </a:cubicBezTo>
                <a:cubicBezTo>
                  <a:pt x="32" y="71"/>
                  <a:pt x="32" y="71"/>
                  <a:pt x="32" y="71"/>
                </a:cubicBezTo>
                <a:cubicBezTo>
                  <a:pt x="32" y="71"/>
                  <a:pt x="33" y="71"/>
                  <a:pt x="33" y="71"/>
                </a:cubicBezTo>
                <a:cubicBezTo>
                  <a:pt x="28" y="75"/>
                  <a:pt x="28" y="75"/>
                  <a:pt x="28" y="75"/>
                </a:cubicBezTo>
                <a:cubicBezTo>
                  <a:pt x="28" y="76"/>
                  <a:pt x="28" y="76"/>
                  <a:pt x="28" y="76"/>
                </a:cubicBezTo>
                <a:close/>
                <a:moveTo>
                  <a:pt x="34" y="69"/>
                </a:moveTo>
                <a:cubicBezTo>
                  <a:pt x="33" y="68"/>
                  <a:pt x="33" y="68"/>
                  <a:pt x="33" y="68"/>
                </a:cubicBezTo>
                <a:cubicBezTo>
                  <a:pt x="30" y="65"/>
                  <a:pt x="25" y="65"/>
                  <a:pt x="22" y="68"/>
                </a:cubicBezTo>
                <a:cubicBezTo>
                  <a:pt x="21" y="69"/>
                  <a:pt x="21" y="69"/>
                  <a:pt x="21" y="69"/>
                </a:cubicBezTo>
                <a:cubicBezTo>
                  <a:pt x="21" y="70"/>
                  <a:pt x="21" y="70"/>
                  <a:pt x="20" y="70"/>
                </a:cubicBezTo>
                <a:cubicBezTo>
                  <a:pt x="8" y="58"/>
                  <a:pt x="8" y="58"/>
                  <a:pt x="8" y="58"/>
                </a:cubicBezTo>
                <a:cubicBezTo>
                  <a:pt x="9" y="58"/>
                  <a:pt x="9" y="58"/>
                  <a:pt x="10" y="57"/>
                </a:cubicBezTo>
                <a:cubicBezTo>
                  <a:pt x="10" y="56"/>
                  <a:pt x="10" y="56"/>
                  <a:pt x="10" y="56"/>
                </a:cubicBezTo>
                <a:cubicBezTo>
                  <a:pt x="13" y="53"/>
                  <a:pt x="13" y="49"/>
                  <a:pt x="10" y="46"/>
                </a:cubicBezTo>
                <a:cubicBezTo>
                  <a:pt x="10" y="45"/>
                  <a:pt x="10" y="45"/>
                  <a:pt x="10" y="45"/>
                </a:cubicBezTo>
                <a:cubicBezTo>
                  <a:pt x="9" y="45"/>
                  <a:pt x="9" y="45"/>
                  <a:pt x="9" y="44"/>
                </a:cubicBezTo>
                <a:cubicBezTo>
                  <a:pt x="44" y="9"/>
                  <a:pt x="44" y="9"/>
                  <a:pt x="44" y="9"/>
                </a:cubicBezTo>
                <a:cubicBezTo>
                  <a:pt x="44" y="9"/>
                  <a:pt x="45" y="10"/>
                  <a:pt x="45" y="10"/>
                </a:cubicBezTo>
                <a:cubicBezTo>
                  <a:pt x="46" y="11"/>
                  <a:pt x="46" y="11"/>
                  <a:pt x="46" y="11"/>
                </a:cubicBezTo>
                <a:cubicBezTo>
                  <a:pt x="47" y="12"/>
                  <a:pt x="49" y="13"/>
                  <a:pt x="51" y="13"/>
                </a:cubicBezTo>
                <a:cubicBezTo>
                  <a:pt x="53" y="13"/>
                  <a:pt x="55" y="12"/>
                  <a:pt x="56" y="11"/>
                </a:cubicBezTo>
                <a:cubicBezTo>
                  <a:pt x="57" y="10"/>
                  <a:pt x="57" y="10"/>
                  <a:pt x="57" y="10"/>
                </a:cubicBezTo>
                <a:cubicBezTo>
                  <a:pt x="57" y="9"/>
                  <a:pt x="58" y="9"/>
                  <a:pt x="58" y="8"/>
                </a:cubicBezTo>
                <a:cubicBezTo>
                  <a:pt x="70" y="21"/>
                  <a:pt x="70" y="21"/>
                  <a:pt x="70" y="21"/>
                </a:cubicBezTo>
                <a:cubicBezTo>
                  <a:pt x="70" y="21"/>
                  <a:pt x="69" y="21"/>
                  <a:pt x="69" y="22"/>
                </a:cubicBezTo>
                <a:cubicBezTo>
                  <a:pt x="68" y="23"/>
                  <a:pt x="68" y="23"/>
                  <a:pt x="68" y="23"/>
                </a:cubicBezTo>
                <a:cubicBezTo>
                  <a:pt x="67" y="24"/>
                  <a:pt x="66" y="26"/>
                  <a:pt x="66" y="28"/>
                </a:cubicBezTo>
                <a:cubicBezTo>
                  <a:pt x="66" y="30"/>
                  <a:pt x="67" y="32"/>
                  <a:pt x="68" y="33"/>
                </a:cubicBezTo>
                <a:cubicBezTo>
                  <a:pt x="69" y="34"/>
                  <a:pt x="69" y="34"/>
                  <a:pt x="69" y="34"/>
                </a:cubicBezTo>
                <a:cubicBezTo>
                  <a:pt x="69" y="34"/>
                  <a:pt x="69" y="34"/>
                  <a:pt x="70" y="34"/>
                </a:cubicBezTo>
                <a:cubicBezTo>
                  <a:pt x="34" y="70"/>
                  <a:pt x="34" y="70"/>
                  <a:pt x="34" y="70"/>
                </a:cubicBezTo>
                <a:cubicBezTo>
                  <a:pt x="34" y="69"/>
                  <a:pt x="34" y="69"/>
                  <a:pt x="34" y="69"/>
                </a:cubicBezTo>
                <a:close/>
                <a:moveTo>
                  <a:pt x="3" y="50"/>
                </a:moveTo>
                <a:cubicBezTo>
                  <a:pt x="8" y="46"/>
                  <a:pt x="8" y="46"/>
                  <a:pt x="8" y="46"/>
                </a:cubicBezTo>
                <a:cubicBezTo>
                  <a:pt x="8" y="46"/>
                  <a:pt x="8" y="46"/>
                  <a:pt x="8" y="46"/>
                </a:cubicBezTo>
                <a:cubicBezTo>
                  <a:pt x="9" y="47"/>
                  <a:pt x="9" y="47"/>
                  <a:pt x="9" y="47"/>
                </a:cubicBezTo>
                <a:cubicBezTo>
                  <a:pt x="11" y="49"/>
                  <a:pt x="11" y="53"/>
                  <a:pt x="9" y="55"/>
                </a:cubicBezTo>
                <a:cubicBezTo>
                  <a:pt x="8" y="56"/>
                  <a:pt x="8" y="56"/>
                  <a:pt x="8" y="56"/>
                </a:cubicBezTo>
                <a:cubicBezTo>
                  <a:pt x="8" y="56"/>
                  <a:pt x="7" y="57"/>
                  <a:pt x="7" y="57"/>
                </a:cubicBezTo>
                <a:cubicBezTo>
                  <a:pt x="3" y="53"/>
                  <a:pt x="3" y="53"/>
                  <a:pt x="3" y="53"/>
                </a:cubicBezTo>
                <a:cubicBezTo>
                  <a:pt x="2" y="52"/>
                  <a:pt x="2" y="51"/>
                  <a:pt x="3" y="50"/>
                </a:cubicBezTo>
                <a:close/>
                <a:moveTo>
                  <a:pt x="53" y="3"/>
                </a:moveTo>
                <a:cubicBezTo>
                  <a:pt x="57" y="7"/>
                  <a:pt x="57" y="7"/>
                  <a:pt x="57" y="7"/>
                </a:cubicBezTo>
                <a:cubicBezTo>
                  <a:pt x="56" y="7"/>
                  <a:pt x="56" y="8"/>
                  <a:pt x="56" y="8"/>
                </a:cubicBezTo>
                <a:cubicBezTo>
                  <a:pt x="55" y="9"/>
                  <a:pt x="55" y="9"/>
                  <a:pt x="55" y="9"/>
                </a:cubicBezTo>
                <a:cubicBezTo>
                  <a:pt x="54" y="10"/>
                  <a:pt x="52" y="11"/>
                  <a:pt x="51" y="11"/>
                </a:cubicBezTo>
                <a:cubicBezTo>
                  <a:pt x="49" y="11"/>
                  <a:pt x="48" y="10"/>
                  <a:pt x="47" y="9"/>
                </a:cubicBezTo>
                <a:cubicBezTo>
                  <a:pt x="46" y="8"/>
                  <a:pt x="46" y="8"/>
                  <a:pt x="46" y="8"/>
                </a:cubicBezTo>
                <a:cubicBezTo>
                  <a:pt x="46" y="8"/>
                  <a:pt x="46" y="8"/>
                  <a:pt x="46" y="8"/>
                </a:cubicBezTo>
                <a:cubicBezTo>
                  <a:pt x="50" y="3"/>
                  <a:pt x="50" y="3"/>
                  <a:pt x="50" y="3"/>
                </a:cubicBezTo>
                <a:cubicBezTo>
                  <a:pt x="51" y="3"/>
                  <a:pt x="52" y="3"/>
                  <a:pt x="53" y="3"/>
                </a:cubicBezTo>
                <a:close/>
                <a:moveTo>
                  <a:pt x="75" y="26"/>
                </a:moveTo>
                <a:cubicBezTo>
                  <a:pt x="76" y="26"/>
                  <a:pt x="76" y="27"/>
                  <a:pt x="76" y="27"/>
                </a:cubicBezTo>
                <a:cubicBezTo>
                  <a:pt x="76" y="28"/>
                  <a:pt x="76" y="28"/>
                  <a:pt x="75" y="29"/>
                </a:cubicBezTo>
                <a:cubicBezTo>
                  <a:pt x="71" y="33"/>
                  <a:pt x="71" y="33"/>
                  <a:pt x="71" y="33"/>
                </a:cubicBezTo>
                <a:cubicBezTo>
                  <a:pt x="71" y="33"/>
                  <a:pt x="71" y="33"/>
                  <a:pt x="70" y="32"/>
                </a:cubicBezTo>
                <a:cubicBezTo>
                  <a:pt x="69" y="32"/>
                  <a:pt x="69" y="32"/>
                  <a:pt x="69" y="32"/>
                </a:cubicBezTo>
                <a:cubicBezTo>
                  <a:pt x="68" y="31"/>
                  <a:pt x="68" y="29"/>
                  <a:pt x="68" y="28"/>
                </a:cubicBezTo>
                <a:cubicBezTo>
                  <a:pt x="68" y="26"/>
                  <a:pt x="68" y="25"/>
                  <a:pt x="69" y="24"/>
                </a:cubicBezTo>
                <a:cubicBezTo>
                  <a:pt x="70" y="23"/>
                  <a:pt x="70" y="23"/>
                  <a:pt x="70" y="23"/>
                </a:cubicBezTo>
                <a:cubicBezTo>
                  <a:pt x="71" y="23"/>
                  <a:pt x="71" y="22"/>
                  <a:pt x="72" y="22"/>
                </a:cubicBezTo>
                <a:lnTo>
                  <a:pt x="75" y="26"/>
                </a:lnTo>
                <a:close/>
                <a:moveTo>
                  <a:pt x="47" y="46"/>
                </a:moveTo>
                <a:cubicBezTo>
                  <a:pt x="47" y="46"/>
                  <a:pt x="47" y="47"/>
                  <a:pt x="47" y="47"/>
                </a:cubicBezTo>
                <a:cubicBezTo>
                  <a:pt x="47" y="47"/>
                  <a:pt x="47" y="47"/>
                  <a:pt x="46" y="47"/>
                </a:cubicBezTo>
                <a:cubicBezTo>
                  <a:pt x="46" y="47"/>
                  <a:pt x="46" y="47"/>
                  <a:pt x="46" y="47"/>
                </a:cubicBezTo>
                <a:cubicBezTo>
                  <a:pt x="45" y="46"/>
                  <a:pt x="45" y="46"/>
                  <a:pt x="45" y="46"/>
                </a:cubicBezTo>
                <a:cubicBezTo>
                  <a:pt x="44" y="47"/>
                  <a:pt x="43" y="47"/>
                  <a:pt x="42" y="47"/>
                </a:cubicBezTo>
                <a:cubicBezTo>
                  <a:pt x="41" y="47"/>
                  <a:pt x="39" y="47"/>
                  <a:pt x="39" y="46"/>
                </a:cubicBezTo>
                <a:cubicBezTo>
                  <a:pt x="38" y="45"/>
                  <a:pt x="38" y="45"/>
                  <a:pt x="39" y="44"/>
                </a:cubicBezTo>
                <a:cubicBezTo>
                  <a:pt x="39" y="44"/>
                  <a:pt x="40" y="44"/>
                  <a:pt x="40" y="44"/>
                </a:cubicBezTo>
                <a:cubicBezTo>
                  <a:pt x="41" y="45"/>
                  <a:pt x="43" y="45"/>
                  <a:pt x="44" y="44"/>
                </a:cubicBezTo>
                <a:cubicBezTo>
                  <a:pt x="45" y="43"/>
                  <a:pt x="45" y="41"/>
                  <a:pt x="44" y="40"/>
                </a:cubicBezTo>
                <a:cubicBezTo>
                  <a:pt x="43" y="39"/>
                  <a:pt x="41" y="39"/>
                  <a:pt x="40" y="40"/>
                </a:cubicBezTo>
                <a:cubicBezTo>
                  <a:pt x="38" y="42"/>
                  <a:pt x="35" y="42"/>
                  <a:pt x="33" y="40"/>
                </a:cubicBezTo>
                <a:cubicBezTo>
                  <a:pt x="31" y="39"/>
                  <a:pt x="31" y="36"/>
                  <a:pt x="32" y="34"/>
                </a:cubicBezTo>
                <a:cubicBezTo>
                  <a:pt x="31" y="33"/>
                  <a:pt x="31" y="33"/>
                  <a:pt x="31" y="33"/>
                </a:cubicBezTo>
                <a:cubicBezTo>
                  <a:pt x="31" y="33"/>
                  <a:pt x="31" y="32"/>
                  <a:pt x="31" y="32"/>
                </a:cubicBezTo>
                <a:cubicBezTo>
                  <a:pt x="31" y="31"/>
                  <a:pt x="32" y="31"/>
                  <a:pt x="32" y="32"/>
                </a:cubicBezTo>
                <a:cubicBezTo>
                  <a:pt x="34" y="33"/>
                  <a:pt x="34" y="33"/>
                  <a:pt x="34" y="33"/>
                </a:cubicBezTo>
                <a:cubicBezTo>
                  <a:pt x="36" y="31"/>
                  <a:pt x="38" y="32"/>
                  <a:pt x="40" y="33"/>
                </a:cubicBezTo>
                <a:cubicBezTo>
                  <a:pt x="40" y="34"/>
                  <a:pt x="40" y="34"/>
                  <a:pt x="40" y="35"/>
                </a:cubicBezTo>
                <a:cubicBezTo>
                  <a:pt x="40" y="35"/>
                  <a:pt x="39" y="35"/>
                  <a:pt x="39" y="35"/>
                </a:cubicBezTo>
                <a:cubicBezTo>
                  <a:pt x="37" y="34"/>
                  <a:pt x="36" y="34"/>
                  <a:pt x="34" y="35"/>
                </a:cubicBezTo>
                <a:cubicBezTo>
                  <a:pt x="33" y="36"/>
                  <a:pt x="33" y="38"/>
                  <a:pt x="34" y="39"/>
                </a:cubicBezTo>
                <a:cubicBezTo>
                  <a:pt x="36" y="40"/>
                  <a:pt x="37" y="40"/>
                  <a:pt x="39" y="39"/>
                </a:cubicBezTo>
                <a:cubicBezTo>
                  <a:pt x="40" y="37"/>
                  <a:pt x="44" y="37"/>
                  <a:pt x="45" y="39"/>
                </a:cubicBezTo>
                <a:cubicBezTo>
                  <a:pt x="47" y="40"/>
                  <a:pt x="47" y="43"/>
                  <a:pt x="46" y="45"/>
                </a:cubicBezTo>
                <a:lnTo>
                  <a:pt x="47" y="46"/>
                </a:lnTo>
                <a:close/>
                <a:moveTo>
                  <a:pt x="55" y="24"/>
                </a:moveTo>
                <a:cubicBezTo>
                  <a:pt x="51" y="20"/>
                  <a:pt x="44" y="21"/>
                  <a:pt x="38" y="24"/>
                </a:cubicBezTo>
                <a:cubicBezTo>
                  <a:pt x="34" y="25"/>
                  <a:pt x="31" y="26"/>
                  <a:pt x="29" y="29"/>
                </a:cubicBezTo>
                <a:cubicBezTo>
                  <a:pt x="26" y="31"/>
                  <a:pt x="25" y="34"/>
                  <a:pt x="24" y="38"/>
                </a:cubicBezTo>
                <a:cubicBezTo>
                  <a:pt x="20" y="45"/>
                  <a:pt x="20" y="51"/>
                  <a:pt x="24" y="55"/>
                </a:cubicBezTo>
                <a:cubicBezTo>
                  <a:pt x="25" y="57"/>
                  <a:pt x="28" y="58"/>
                  <a:pt x="30" y="58"/>
                </a:cubicBezTo>
                <a:cubicBezTo>
                  <a:pt x="34" y="58"/>
                  <a:pt x="37" y="56"/>
                  <a:pt x="41" y="54"/>
                </a:cubicBezTo>
                <a:cubicBezTo>
                  <a:pt x="44" y="54"/>
                  <a:pt x="47" y="53"/>
                  <a:pt x="50" y="50"/>
                </a:cubicBezTo>
                <a:cubicBezTo>
                  <a:pt x="52" y="48"/>
                  <a:pt x="54" y="44"/>
                  <a:pt x="54" y="41"/>
                </a:cubicBezTo>
                <a:cubicBezTo>
                  <a:pt x="58" y="34"/>
                  <a:pt x="58" y="27"/>
                  <a:pt x="55" y="24"/>
                </a:cubicBezTo>
                <a:close/>
                <a:moveTo>
                  <a:pt x="53" y="25"/>
                </a:moveTo>
                <a:cubicBezTo>
                  <a:pt x="56" y="28"/>
                  <a:pt x="56" y="32"/>
                  <a:pt x="54" y="37"/>
                </a:cubicBezTo>
                <a:cubicBezTo>
                  <a:pt x="54" y="36"/>
                  <a:pt x="54" y="36"/>
                  <a:pt x="54" y="35"/>
                </a:cubicBezTo>
                <a:cubicBezTo>
                  <a:pt x="54" y="35"/>
                  <a:pt x="54" y="35"/>
                  <a:pt x="53" y="34"/>
                </a:cubicBezTo>
                <a:cubicBezTo>
                  <a:pt x="53" y="34"/>
                  <a:pt x="53" y="33"/>
                  <a:pt x="53" y="33"/>
                </a:cubicBezTo>
                <a:cubicBezTo>
                  <a:pt x="53" y="33"/>
                  <a:pt x="52" y="32"/>
                  <a:pt x="52" y="32"/>
                </a:cubicBezTo>
                <a:cubicBezTo>
                  <a:pt x="52" y="31"/>
                  <a:pt x="52" y="31"/>
                  <a:pt x="52" y="31"/>
                </a:cubicBezTo>
                <a:cubicBezTo>
                  <a:pt x="51" y="30"/>
                  <a:pt x="51" y="29"/>
                  <a:pt x="50" y="29"/>
                </a:cubicBezTo>
                <a:cubicBezTo>
                  <a:pt x="49" y="28"/>
                  <a:pt x="49" y="28"/>
                  <a:pt x="48" y="27"/>
                </a:cubicBezTo>
                <a:cubicBezTo>
                  <a:pt x="48" y="27"/>
                  <a:pt x="47" y="27"/>
                  <a:pt x="47" y="26"/>
                </a:cubicBezTo>
                <a:cubicBezTo>
                  <a:pt x="47" y="26"/>
                  <a:pt x="46" y="26"/>
                  <a:pt x="46" y="26"/>
                </a:cubicBezTo>
                <a:cubicBezTo>
                  <a:pt x="45" y="26"/>
                  <a:pt x="45" y="25"/>
                  <a:pt x="44" y="25"/>
                </a:cubicBezTo>
                <a:cubicBezTo>
                  <a:pt x="44" y="25"/>
                  <a:pt x="44" y="25"/>
                  <a:pt x="44" y="25"/>
                </a:cubicBezTo>
                <a:cubicBezTo>
                  <a:pt x="43" y="25"/>
                  <a:pt x="43" y="25"/>
                  <a:pt x="42" y="25"/>
                </a:cubicBezTo>
                <a:cubicBezTo>
                  <a:pt x="47" y="23"/>
                  <a:pt x="51" y="23"/>
                  <a:pt x="53" y="25"/>
                </a:cubicBezTo>
                <a:close/>
                <a:moveTo>
                  <a:pt x="25" y="54"/>
                </a:moveTo>
                <a:cubicBezTo>
                  <a:pt x="23" y="51"/>
                  <a:pt x="23" y="47"/>
                  <a:pt x="24" y="42"/>
                </a:cubicBezTo>
                <a:cubicBezTo>
                  <a:pt x="24" y="43"/>
                  <a:pt x="25" y="43"/>
                  <a:pt x="25" y="44"/>
                </a:cubicBezTo>
                <a:cubicBezTo>
                  <a:pt x="25" y="44"/>
                  <a:pt x="25" y="44"/>
                  <a:pt x="25" y="45"/>
                </a:cubicBezTo>
                <a:cubicBezTo>
                  <a:pt x="25" y="45"/>
                  <a:pt x="25" y="45"/>
                  <a:pt x="26" y="46"/>
                </a:cubicBezTo>
                <a:cubicBezTo>
                  <a:pt x="26" y="46"/>
                  <a:pt x="26" y="47"/>
                  <a:pt x="26" y="47"/>
                </a:cubicBezTo>
                <a:cubicBezTo>
                  <a:pt x="26" y="47"/>
                  <a:pt x="27" y="48"/>
                  <a:pt x="27" y="48"/>
                </a:cubicBezTo>
                <a:cubicBezTo>
                  <a:pt x="27" y="49"/>
                  <a:pt x="28" y="49"/>
                  <a:pt x="29" y="50"/>
                </a:cubicBezTo>
                <a:cubicBezTo>
                  <a:pt x="29" y="51"/>
                  <a:pt x="30" y="51"/>
                  <a:pt x="31" y="52"/>
                </a:cubicBezTo>
                <a:cubicBezTo>
                  <a:pt x="31" y="52"/>
                  <a:pt x="31" y="52"/>
                  <a:pt x="31" y="52"/>
                </a:cubicBezTo>
                <a:cubicBezTo>
                  <a:pt x="32" y="53"/>
                  <a:pt x="32" y="53"/>
                  <a:pt x="33" y="53"/>
                </a:cubicBezTo>
                <a:cubicBezTo>
                  <a:pt x="33" y="53"/>
                  <a:pt x="34" y="53"/>
                  <a:pt x="34" y="54"/>
                </a:cubicBezTo>
                <a:cubicBezTo>
                  <a:pt x="34" y="54"/>
                  <a:pt x="35" y="54"/>
                  <a:pt x="35" y="54"/>
                </a:cubicBezTo>
                <a:cubicBezTo>
                  <a:pt x="35" y="54"/>
                  <a:pt x="36" y="54"/>
                  <a:pt x="36" y="54"/>
                </a:cubicBezTo>
                <a:cubicBezTo>
                  <a:pt x="32" y="56"/>
                  <a:pt x="27" y="56"/>
                  <a:pt x="25" y="54"/>
                </a:cubicBezTo>
                <a:close/>
                <a:moveTo>
                  <a:pt x="49" y="49"/>
                </a:moveTo>
                <a:cubicBezTo>
                  <a:pt x="46" y="51"/>
                  <a:pt x="44" y="52"/>
                  <a:pt x="40" y="52"/>
                </a:cubicBezTo>
                <a:cubicBezTo>
                  <a:pt x="40" y="52"/>
                  <a:pt x="40" y="52"/>
                  <a:pt x="40" y="52"/>
                </a:cubicBezTo>
                <a:cubicBezTo>
                  <a:pt x="40" y="53"/>
                  <a:pt x="39" y="53"/>
                  <a:pt x="38" y="52"/>
                </a:cubicBezTo>
                <a:cubicBezTo>
                  <a:pt x="38" y="52"/>
                  <a:pt x="38" y="52"/>
                  <a:pt x="38" y="52"/>
                </a:cubicBezTo>
                <a:cubicBezTo>
                  <a:pt x="37" y="52"/>
                  <a:pt x="36" y="52"/>
                  <a:pt x="35" y="52"/>
                </a:cubicBezTo>
                <a:cubicBezTo>
                  <a:pt x="35" y="52"/>
                  <a:pt x="35" y="52"/>
                  <a:pt x="35" y="52"/>
                </a:cubicBezTo>
                <a:cubicBezTo>
                  <a:pt x="34" y="51"/>
                  <a:pt x="33" y="51"/>
                  <a:pt x="32" y="51"/>
                </a:cubicBezTo>
                <a:cubicBezTo>
                  <a:pt x="32" y="51"/>
                  <a:pt x="32" y="51"/>
                  <a:pt x="32" y="50"/>
                </a:cubicBezTo>
                <a:cubicBezTo>
                  <a:pt x="31" y="50"/>
                  <a:pt x="31" y="49"/>
                  <a:pt x="30" y="49"/>
                </a:cubicBezTo>
                <a:cubicBezTo>
                  <a:pt x="29" y="48"/>
                  <a:pt x="29" y="47"/>
                  <a:pt x="28" y="47"/>
                </a:cubicBezTo>
                <a:cubicBezTo>
                  <a:pt x="28" y="46"/>
                  <a:pt x="28" y="46"/>
                  <a:pt x="28" y="46"/>
                </a:cubicBezTo>
                <a:cubicBezTo>
                  <a:pt x="28" y="45"/>
                  <a:pt x="27" y="45"/>
                  <a:pt x="27" y="44"/>
                </a:cubicBezTo>
                <a:cubicBezTo>
                  <a:pt x="27" y="44"/>
                  <a:pt x="27" y="44"/>
                  <a:pt x="27" y="44"/>
                </a:cubicBezTo>
                <a:cubicBezTo>
                  <a:pt x="26" y="42"/>
                  <a:pt x="26" y="40"/>
                  <a:pt x="26" y="38"/>
                </a:cubicBezTo>
                <a:cubicBezTo>
                  <a:pt x="26" y="38"/>
                  <a:pt x="26" y="38"/>
                  <a:pt x="26" y="38"/>
                </a:cubicBezTo>
                <a:cubicBezTo>
                  <a:pt x="27" y="35"/>
                  <a:pt x="28" y="32"/>
                  <a:pt x="30" y="30"/>
                </a:cubicBezTo>
                <a:cubicBezTo>
                  <a:pt x="32" y="28"/>
                  <a:pt x="35" y="27"/>
                  <a:pt x="38" y="26"/>
                </a:cubicBezTo>
                <a:cubicBezTo>
                  <a:pt x="38" y="26"/>
                  <a:pt x="38" y="26"/>
                  <a:pt x="38" y="26"/>
                </a:cubicBezTo>
                <a:cubicBezTo>
                  <a:pt x="40" y="26"/>
                  <a:pt x="42" y="26"/>
                  <a:pt x="44" y="27"/>
                </a:cubicBezTo>
                <a:cubicBezTo>
                  <a:pt x="44" y="27"/>
                  <a:pt x="44" y="27"/>
                  <a:pt x="44" y="27"/>
                </a:cubicBezTo>
                <a:cubicBezTo>
                  <a:pt x="45" y="27"/>
                  <a:pt x="45" y="28"/>
                  <a:pt x="46" y="28"/>
                </a:cubicBezTo>
                <a:cubicBezTo>
                  <a:pt x="46" y="28"/>
                  <a:pt x="46" y="28"/>
                  <a:pt x="46" y="28"/>
                </a:cubicBezTo>
                <a:cubicBezTo>
                  <a:pt x="47" y="29"/>
                  <a:pt x="48" y="29"/>
                  <a:pt x="49" y="30"/>
                </a:cubicBezTo>
                <a:cubicBezTo>
                  <a:pt x="49" y="31"/>
                  <a:pt x="50" y="32"/>
                  <a:pt x="50" y="32"/>
                </a:cubicBezTo>
                <a:cubicBezTo>
                  <a:pt x="50" y="32"/>
                  <a:pt x="50" y="33"/>
                  <a:pt x="50" y="33"/>
                </a:cubicBezTo>
                <a:cubicBezTo>
                  <a:pt x="51" y="33"/>
                  <a:pt x="51" y="34"/>
                  <a:pt x="52" y="35"/>
                </a:cubicBezTo>
                <a:cubicBezTo>
                  <a:pt x="52" y="35"/>
                  <a:pt x="52" y="35"/>
                  <a:pt x="52" y="35"/>
                </a:cubicBezTo>
                <a:cubicBezTo>
                  <a:pt x="52" y="36"/>
                  <a:pt x="52" y="37"/>
                  <a:pt x="52" y="38"/>
                </a:cubicBezTo>
                <a:cubicBezTo>
                  <a:pt x="52" y="38"/>
                  <a:pt x="52" y="38"/>
                  <a:pt x="52" y="38"/>
                </a:cubicBezTo>
                <a:cubicBezTo>
                  <a:pt x="52" y="39"/>
                  <a:pt x="52" y="40"/>
                  <a:pt x="52" y="41"/>
                </a:cubicBezTo>
                <a:cubicBezTo>
                  <a:pt x="52" y="41"/>
                  <a:pt x="52" y="41"/>
                  <a:pt x="52" y="41"/>
                </a:cubicBezTo>
                <a:cubicBezTo>
                  <a:pt x="52" y="44"/>
                  <a:pt x="51" y="47"/>
                  <a:pt x="49" y="49"/>
                </a:cubicBez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4" name="Freeform 27"/>
          <p:cNvSpPr>
            <a:spLocks noEditPoints="1"/>
          </p:cNvSpPr>
          <p:nvPr/>
        </p:nvSpPr>
        <p:spPr bwMode="auto">
          <a:xfrm>
            <a:off x="6000330" y="5076449"/>
            <a:ext cx="219859" cy="226990"/>
          </a:xfrm>
          <a:custGeom>
            <a:avLst/>
            <a:gdLst>
              <a:gd name="T0" fmla="*/ 27 w 78"/>
              <a:gd name="T1" fmla="*/ 53 h 78"/>
              <a:gd name="T2" fmla="*/ 27 w 78"/>
              <a:gd name="T3" fmla="*/ 25 h 78"/>
              <a:gd name="T4" fmla="*/ 22 w 78"/>
              <a:gd name="T5" fmla="*/ 29 h 78"/>
              <a:gd name="T6" fmla="*/ 49 w 78"/>
              <a:gd name="T7" fmla="*/ 55 h 78"/>
              <a:gd name="T8" fmla="*/ 53 w 78"/>
              <a:gd name="T9" fmla="*/ 50 h 78"/>
              <a:gd name="T10" fmla="*/ 25 w 78"/>
              <a:gd name="T11" fmla="*/ 25 h 78"/>
              <a:gd name="T12" fmla="*/ 53 w 78"/>
              <a:gd name="T13" fmla="*/ 56 h 78"/>
              <a:gd name="T14" fmla="*/ 55 w 78"/>
              <a:gd name="T15" fmla="*/ 54 h 78"/>
              <a:gd name="T16" fmla="*/ 49 w 78"/>
              <a:gd name="T17" fmla="*/ 25 h 78"/>
              <a:gd name="T18" fmla="*/ 49 w 78"/>
              <a:gd name="T19" fmla="*/ 40 h 78"/>
              <a:gd name="T20" fmla="*/ 28 w 78"/>
              <a:gd name="T21" fmla="*/ 41 h 78"/>
              <a:gd name="T22" fmla="*/ 49 w 78"/>
              <a:gd name="T23" fmla="*/ 42 h 78"/>
              <a:gd name="T24" fmla="*/ 57 w 78"/>
              <a:gd name="T25" fmla="*/ 25 h 78"/>
              <a:gd name="T26" fmla="*/ 30 w 78"/>
              <a:gd name="T27" fmla="*/ 41 h 78"/>
              <a:gd name="T28" fmla="*/ 33 w 78"/>
              <a:gd name="T29" fmla="*/ 43 h 78"/>
              <a:gd name="T30" fmla="*/ 53 w 78"/>
              <a:gd name="T31" fmla="*/ 23 h 78"/>
              <a:gd name="T32" fmla="*/ 76 w 78"/>
              <a:gd name="T33" fmla="*/ 31 h 78"/>
              <a:gd name="T34" fmla="*/ 67 w 78"/>
              <a:gd name="T35" fmla="*/ 28 h 78"/>
              <a:gd name="T36" fmla="*/ 78 w 78"/>
              <a:gd name="T37" fmla="*/ 21 h 78"/>
              <a:gd name="T38" fmla="*/ 59 w 78"/>
              <a:gd name="T39" fmla="*/ 11 h 78"/>
              <a:gd name="T40" fmla="*/ 56 w 78"/>
              <a:gd name="T41" fmla="*/ 1 h 78"/>
              <a:gd name="T42" fmla="*/ 50 w 78"/>
              <a:gd name="T43" fmla="*/ 1 h 78"/>
              <a:gd name="T44" fmla="*/ 47 w 78"/>
              <a:gd name="T45" fmla="*/ 11 h 78"/>
              <a:gd name="T46" fmla="*/ 39 w 78"/>
              <a:gd name="T47" fmla="*/ 0 h 78"/>
              <a:gd name="T48" fmla="*/ 31 w 78"/>
              <a:gd name="T49" fmla="*/ 11 h 78"/>
              <a:gd name="T50" fmla="*/ 28 w 78"/>
              <a:gd name="T51" fmla="*/ 1 h 78"/>
              <a:gd name="T52" fmla="*/ 22 w 78"/>
              <a:gd name="T53" fmla="*/ 1 h 78"/>
              <a:gd name="T54" fmla="*/ 19 w 78"/>
              <a:gd name="T55" fmla="*/ 11 h 78"/>
              <a:gd name="T56" fmla="*/ 0 w 78"/>
              <a:gd name="T57" fmla="*/ 21 h 78"/>
              <a:gd name="T58" fmla="*/ 11 w 78"/>
              <a:gd name="T59" fmla="*/ 28 h 78"/>
              <a:gd name="T60" fmla="*/ 1 w 78"/>
              <a:gd name="T61" fmla="*/ 31 h 78"/>
              <a:gd name="T62" fmla="*/ 1 w 78"/>
              <a:gd name="T63" fmla="*/ 37 h 78"/>
              <a:gd name="T64" fmla="*/ 11 w 78"/>
              <a:gd name="T65" fmla="*/ 40 h 78"/>
              <a:gd name="T66" fmla="*/ 0 w 78"/>
              <a:gd name="T67" fmla="*/ 48 h 78"/>
              <a:gd name="T68" fmla="*/ 11 w 78"/>
              <a:gd name="T69" fmla="*/ 56 h 78"/>
              <a:gd name="T70" fmla="*/ 1 w 78"/>
              <a:gd name="T71" fmla="*/ 59 h 78"/>
              <a:gd name="T72" fmla="*/ 19 w 78"/>
              <a:gd name="T73" fmla="*/ 76 h 78"/>
              <a:gd name="T74" fmla="*/ 22 w 78"/>
              <a:gd name="T75" fmla="*/ 67 h 78"/>
              <a:gd name="T76" fmla="*/ 30 w 78"/>
              <a:gd name="T77" fmla="*/ 78 h 78"/>
              <a:gd name="T78" fmla="*/ 37 w 78"/>
              <a:gd name="T79" fmla="*/ 67 h 78"/>
              <a:gd name="T80" fmla="*/ 40 w 78"/>
              <a:gd name="T81" fmla="*/ 76 h 78"/>
              <a:gd name="T82" fmla="*/ 47 w 78"/>
              <a:gd name="T83" fmla="*/ 76 h 78"/>
              <a:gd name="T84" fmla="*/ 50 w 78"/>
              <a:gd name="T85" fmla="*/ 67 h 78"/>
              <a:gd name="T86" fmla="*/ 57 w 78"/>
              <a:gd name="T87" fmla="*/ 78 h 78"/>
              <a:gd name="T88" fmla="*/ 67 w 78"/>
              <a:gd name="T89" fmla="*/ 59 h 78"/>
              <a:gd name="T90" fmla="*/ 76 w 78"/>
              <a:gd name="T91" fmla="*/ 56 h 78"/>
              <a:gd name="T92" fmla="*/ 76 w 78"/>
              <a:gd name="T93" fmla="*/ 49 h 78"/>
              <a:gd name="T94" fmla="*/ 67 w 78"/>
              <a:gd name="T95" fmla="*/ 46 h 78"/>
              <a:gd name="T96" fmla="*/ 78 w 78"/>
              <a:gd name="T97" fmla="*/ 39 h 78"/>
              <a:gd name="T98" fmla="*/ 67 w 78"/>
              <a:gd name="T99" fmla="*/ 31 h 78"/>
              <a:gd name="T100" fmla="*/ 58 w 78"/>
              <a:gd name="T101" fmla="*/ 64 h 78"/>
              <a:gd name="T102" fmla="*/ 14 w 78"/>
              <a:gd name="T103" fmla="*/ 20 h 78"/>
              <a:gd name="T104" fmla="*/ 64 w 78"/>
              <a:gd name="T105" fmla="*/ 20 h 78"/>
              <a:gd name="T106" fmla="*/ 21 w 78"/>
              <a:gd name="T107" fmla="*/ 16 h 78"/>
              <a:gd name="T108" fmla="*/ 21 w 78"/>
              <a:gd name="T109" fmla="*/ 62 h 78"/>
              <a:gd name="T110" fmla="*/ 62 w 78"/>
              <a:gd name="T111" fmla="*/ 21 h 78"/>
              <a:gd name="T112" fmla="*/ 57 w 78"/>
              <a:gd name="T113" fmla="*/ 60 h 78"/>
              <a:gd name="T114" fmla="*/ 18 w 78"/>
              <a:gd name="T115" fmla="*/ 21 h 78"/>
              <a:gd name="T116" fmla="*/ 60 w 78"/>
              <a:gd name="T117" fmla="*/ 2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78">
                <a:moveTo>
                  <a:pt x="53" y="50"/>
                </a:moveTo>
                <a:cubicBezTo>
                  <a:pt x="51" y="50"/>
                  <a:pt x="50" y="51"/>
                  <a:pt x="49" y="53"/>
                </a:cubicBezTo>
                <a:cubicBezTo>
                  <a:pt x="27" y="53"/>
                  <a:pt x="27" y="53"/>
                  <a:pt x="27" y="53"/>
                </a:cubicBezTo>
                <a:cubicBezTo>
                  <a:pt x="26" y="53"/>
                  <a:pt x="24" y="52"/>
                  <a:pt x="24" y="50"/>
                </a:cubicBezTo>
                <a:cubicBezTo>
                  <a:pt x="24" y="29"/>
                  <a:pt x="24" y="29"/>
                  <a:pt x="24" y="29"/>
                </a:cubicBezTo>
                <a:cubicBezTo>
                  <a:pt x="26" y="29"/>
                  <a:pt x="27" y="27"/>
                  <a:pt x="27" y="25"/>
                </a:cubicBezTo>
                <a:cubicBezTo>
                  <a:pt x="27" y="23"/>
                  <a:pt x="26" y="21"/>
                  <a:pt x="23" y="21"/>
                </a:cubicBezTo>
                <a:cubicBezTo>
                  <a:pt x="21" y="21"/>
                  <a:pt x="19" y="23"/>
                  <a:pt x="19" y="25"/>
                </a:cubicBezTo>
                <a:cubicBezTo>
                  <a:pt x="19" y="27"/>
                  <a:pt x="21" y="29"/>
                  <a:pt x="22" y="29"/>
                </a:cubicBezTo>
                <a:cubicBezTo>
                  <a:pt x="22" y="50"/>
                  <a:pt x="22" y="50"/>
                  <a:pt x="22" y="50"/>
                </a:cubicBezTo>
                <a:cubicBezTo>
                  <a:pt x="22" y="53"/>
                  <a:pt x="25" y="55"/>
                  <a:pt x="27" y="55"/>
                </a:cubicBezTo>
                <a:cubicBezTo>
                  <a:pt x="49" y="55"/>
                  <a:pt x="49" y="55"/>
                  <a:pt x="49" y="55"/>
                </a:cubicBezTo>
                <a:cubicBezTo>
                  <a:pt x="50" y="57"/>
                  <a:pt x="51" y="58"/>
                  <a:pt x="53" y="58"/>
                </a:cubicBezTo>
                <a:cubicBezTo>
                  <a:pt x="55" y="58"/>
                  <a:pt x="57" y="56"/>
                  <a:pt x="57" y="54"/>
                </a:cubicBezTo>
                <a:cubicBezTo>
                  <a:pt x="57" y="52"/>
                  <a:pt x="55" y="50"/>
                  <a:pt x="53" y="50"/>
                </a:cubicBezTo>
                <a:close/>
                <a:moveTo>
                  <a:pt x="21" y="25"/>
                </a:moveTo>
                <a:cubicBezTo>
                  <a:pt x="21" y="24"/>
                  <a:pt x="22" y="23"/>
                  <a:pt x="23" y="23"/>
                </a:cubicBezTo>
                <a:cubicBezTo>
                  <a:pt x="25" y="23"/>
                  <a:pt x="25" y="24"/>
                  <a:pt x="25" y="25"/>
                </a:cubicBezTo>
                <a:cubicBezTo>
                  <a:pt x="25" y="26"/>
                  <a:pt x="25" y="27"/>
                  <a:pt x="23" y="27"/>
                </a:cubicBezTo>
                <a:cubicBezTo>
                  <a:pt x="22" y="27"/>
                  <a:pt x="21" y="26"/>
                  <a:pt x="21" y="25"/>
                </a:cubicBezTo>
                <a:close/>
                <a:moveTo>
                  <a:pt x="53" y="56"/>
                </a:moveTo>
                <a:cubicBezTo>
                  <a:pt x="52" y="56"/>
                  <a:pt x="51" y="55"/>
                  <a:pt x="51" y="54"/>
                </a:cubicBezTo>
                <a:cubicBezTo>
                  <a:pt x="51" y="53"/>
                  <a:pt x="52" y="52"/>
                  <a:pt x="53" y="52"/>
                </a:cubicBezTo>
                <a:cubicBezTo>
                  <a:pt x="54" y="52"/>
                  <a:pt x="55" y="53"/>
                  <a:pt x="55" y="54"/>
                </a:cubicBezTo>
                <a:cubicBezTo>
                  <a:pt x="55" y="55"/>
                  <a:pt x="54" y="56"/>
                  <a:pt x="53" y="56"/>
                </a:cubicBezTo>
                <a:close/>
                <a:moveTo>
                  <a:pt x="53" y="21"/>
                </a:moveTo>
                <a:cubicBezTo>
                  <a:pt x="51" y="21"/>
                  <a:pt x="49" y="23"/>
                  <a:pt x="49" y="25"/>
                </a:cubicBezTo>
                <a:cubicBezTo>
                  <a:pt x="49" y="27"/>
                  <a:pt x="50" y="28"/>
                  <a:pt x="52" y="29"/>
                </a:cubicBezTo>
                <a:cubicBezTo>
                  <a:pt x="52" y="37"/>
                  <a:pt x="52" y="37"/>
                  <a:pt x="52" y="37"/>
                </a:cubicBezTo>
                <a:cubicBezTo>
                  <a:pt x="52" y="39"/>
                  <a:pt x="51" y="40"/>
                  <a:pt x="49" y="40"/>
                </a:cubicBezTo>
                <a:cubicBezTo>
                  <a:pt x="36" y="40"/>
                  <a:pt x="36" y="40"/>
                  <a:pt x="36" y="40"/>
                </a:cubicBezTo>
                <a:cubicBezTo>
                  <a:pt x="36" y="39"/>
                  <a:pt x="34" y="37"/>
                  <a:pt x="33" y="37"/>
                </a:cubicBezTo>
                <a:cubicBezTo>
                  <a:pt x="30" y="37"/>
                  <a:pt x="28" y="39"/>
                  <a:pt x="28" y="41"/>
                </a:cubicBezTo>
                <a:cubicBezTo>
                  <a:pt x="28" y="44"/>
                  <a:pt x="30" y="45"/>
                  <a:pt x="33" y="45"/>
                </a:cubicBezTo>
                <a:cubicBezTo>
                  <a:pt x="34" y="45"/>
                  <a:pt x="36" y="44"/>
                  <a:pt x="36" y="42"/>
                </a:cubicBezTo>
                <a:cubicBezTo>
                  <a:pt x="49" y="42"/>
                  <a:pt x="49" y="42"/>
                  <a:pt x="49" y="42"/>
                </a:cubicBezTo>
                <a:cubicBezTo>
                  <a:pt x="52" y="42"/>
                  <a:pt x="54" y="40"/>
                  <a:pt x="54" y="37"/>
                </a:cubicBezTo>
                <a:cubicBezTo>
                  <a:pt x="54" y="29"/>
                  <a:pt x="54" y="29"/>
                  <a:pt x="54" y="29"/>
                </a:cubicBezTo>
                <a:cubicBezTo>
                  <a:pt x="56" y="29"/>
                  <a:pt x="57" y="27"/>
                  <a:pt x="57" y="25"/>
                </a:cubicBezTo>
                <a:cubicBezTo>
                  <a:pt x="57" y="23"/>
                  <a:pt x="55" y="21"/>
                  <a:pt x="53" y="21"/>
                </a:cubicBezTo>
                <a:close/>
                <a:moveTo>
                  <a:pt x="33" y="43"/>
                </a:moveTo>
                <a:cubicBezTo>
                  <a:pt x="31" y="43"/>
                  <a:pt x="30" y="42"/>
                  <a:pt x="30" y="41"/>
                </a:cubicBezTo>
                <a:cubicBezTo>
                  <a:pt x="30" y="40"/>
                  <a:pt x="31" y="39"/>
                  <a:pt x="33" y="39"/>
                </a:cubicBezTo>
                <a:cubicBezTo>
                  <a:pt x="34" y="39"/>
                  <a:pt x="35" y="40"/>
                  <a:pt x="35" y="41"/>
                </a:cubicBezTo>
                <a:cubicBezTo>
                  <a:pt x="35" y="42"/>
                  <a:pt x="34" y="43"/>
                  <a:pt x="33" y="43"/>
                </a:cubicBezTo>
                <a:close/>
                <a:moveTo>
                  <a:pt x="53" y="27"/>
                </a:moveTo>
                <a:cubicBezTo>
                  <a:pt x="52" y="27"/>
                  <a:pt x="51" y="26"/>
                  <a:pt x="51" y="25"/>
                </a:cubicBezTo>
                <a:cubicBezTo>
                  <a:pt x="51" y="24"/>
                  <a:pt x="52" y="23"/>
                  <a:pt x="53" y="23"/>
                </a:cubicBezTo>
                <a:cubicBezTo>
                  <a:pt x="54" y="23"/>
                  <a:pt x="55" y="24"/>
                  <a:pt x="55" y="25"/>
                </a:cubicBezTo>
                <a:cubicBezTo>
                  <a:pt x="55" y="26"/>
                  <a:pt x="54" y="27"/>
                  <a:pt x="53" y="27"/>
                </a:cubicBezTo>
                <a:close/>
                <a:moveTo>
                  <a:pt x="76" y="31"/>
                </a:moveTo>
                <a:cubicBezTo>
                  <a:pt x="77" y="31"/>
                  <a:pt x="78" y="31"/>
                  <a:pt x="78" y="30"/>
                </a:cubicBezTo>
                <a:cubicBezTo>
                  <a:pt x="78" y="29"/>
                  <a:pt x="77" y="28"/>
                  <a:pt x="76" y="28"/>
                </a:cubicBezTo>
                <a:cubicBezTo>
                  <a:pt x="67" y="28"/>
                  <a:pt x="67" y="28"/>
                  <a:pt x="67" y="28"/>
                </a:cubicBezTo>
                <a:cubicBezTo>
                  <a:pt x="67" y="22"/>
                  <a:pt x="67" y="22"/>
                  <a:pt x="67" y="22"/>
                </a:cubicBezTo>
                <a:cubicBezTo>
                  <a:pt x="76" y="22"/>
                  <a:pt x="76" y="22"/>
                  <a:pt x="76" y="22"/>
                </a:cubicBezTo>
                <a:cubicBezTo>
                  <a:pt x="77" y="22"/>
                  <a:pt x="78" y="22"/>
                  <a:pt x="78" y="21"/>
                </a:cubicBezTo>
                <a:cubicBezTo>
                  <a:pt x="78" y="20"/>
                  <a:pt x="77" y="19"/>
                  <a:pt x="76" y="19"/>
                </a:cubicBezTo>
                <a:cubicBezTo>
                  <a:pt x="67" y="19"/>
                  <a:pt x="67" y="19"/>
                  <a:pt x="67" y="19"/>
                </a:cubicBezTo>
                <a:cubicBezTo>
                  <a:pt x="66" y="15"/>
                  <a:pt x="63" y="11"/>
                  <a:pt x="59" y="11"/>
                </a:cubicBezTo>
                <a:cubicBezTo>
                  <a:pt x="59" y="1"/>
                  <a:pt x="59" y="1"/>
                  <a:pt x="59" y="1"/>
                </a:cubicBezTo>
                <a:cubicBezTo>
                  <a:pt x="59" y="1"/>
                  <a:pt x="58" y="0"/>
                  <a:pt x="57" y="0"/>
                </a:cubicBezTo>
                <a:cubicBezTo>
                  <a:pt x="56" y="0"/>
                  <a:pt x="56" y="1"/>
                  <a:pt x="56" y="1"/>
                </a:cubicBezTo>
                <a:cubicBezTo>
                  <a:pt x="56" y="11"/>
                  <a:pt x="56" y="11"/>
                  <a:pt x="56" y="11"/>
                </a:cubicBezTo>
                <a:cubicBezTo>
                  <a:pt x="50" y="11"/>
                  <a:pt x="50" y="11"/>
                  <a:pt x="50" y="11"/>
                </a:cubicBezTo>
                <a:cubicBezTo>
                  <a:pt x="50" y="1"/>
                  <a:pt x="50" y="1"/>
                  <a:pt x="50" y="1"/>
                </a:cubicBezTo>
                <a:cubicBezTo>
                  <a:pt x="50" y="1"/>
                  <a:pt x="49" y="0"/>
                  <a:pt x="48" y="0"/>
                </a:cubicBezTo>
                <a:cubicBezTo>
                  <a:pt x="47" y="0"/>
                  <a:pt x="47" y="1"/>
                  <a:pt x="47" y="1"/>
                </a:cubicBezTo>
                <a:cubicBezTo>
                  <a:pt x="47" y="11"/>
                  <a:pt x="47" y="11"/>
                  <a:pt x="47" y="11"/>
                </a:cubicBezTo>
                <a:cubicBezTo>
                  <a:pt x="40" y="11"/>
                  <a:pt x="40" y="11"/>
                  <a:pt x="40" y="11"/>
                </a:cubicBezTo>
                <a:cubicBezTo>
                  <a:pt x="40" y="1"/>
                  <a:pt x="40" y="1"/>
                  <a:pt x="40" y="1"/>
                </a:cubicBezTo>
                <a:cubicBezTo>
                  <a:pt x="40" y="1"/>
                  <a:pt x="40" y="0"/>
                  <a:pt x="39" y="0"/>
                </a:cubicBezTo>
                <a:cubicBezTo>
                  <a:pt x="38" y="0"/>
                  <a:pt x="37" y="1"/>
                  <a:pt x="37" y="1"/>
                </a:cubicBezTo>
                <a:cubicBezTo>
                  <a:pt x="37" y="11"/>
                  <a:pt x="37" y="11"/>
                  <a:pt x="37" y="11"/>
                </a:cubicBezTo>
                <a:cubicBezTo>
                  <a:pt x="31" y="11"/>
                  <a:pt x="31" y="11"/>
                  <a:pt x="31" y="11"/>
                </a:cubicBezTo>
                <a:cubicBezTo>
                  <a:pt x="31" y="1"/>
                  <a:pt x="31" y="1"/>
                  <a:pt x="31" y="1"/>
                </a:cubicBezTo>
                <a:cubicBezTo>
                  <a:pt x="31" y="1"/>
                  <a:pt x="31" y="0"/>
                  <a:pt x="30" y="0"/>
                </a:cubicBezTo>
                <a:cubicBezTo>
                  <a:pt x="29" y="0"/>
                  <a:pt x="28" y="1"/>
                  <a:pt x="28" y="1"/>
                </a:cubicBezTo>
                <a:cubicBezTo>
                  <a:pt x="28" y="11"/>
                  <a:pt x="28" y="11"/>
                  <a:pt x="28" y="11"/>
                </a:cubicBezTo>
                <a:cubicBezTo>
                  <a:pt x="22" y="11"/>
                  <a:pt x="22" y="11"/>
                  <a:pt x="22" y="11"/>
                </a:cubicBezTo>
                <a:cubicBezTo>
                  <a:pt x="22" y="1"/>
                  <a:pt x="22" y="1"/>
                  <a:pt x="22" y="1"/>
                </a:cubicBezTo>
                <a:cubicBezTo>
                  <a:pt x="22" y="1"/>
                  <a:pt x="22" y="0"/>
                  <a:pt x="21" y="0"/>
                </a:cubicBezTo>
                <a:cubicBezTo>
                  <a:pt x="20" y="0"/>
                  <a:pt x="19" y="1"/>
                  <a:pt x="19" y="1"/>
                </a:cubicBezTo>
                <a:cubicBezTo>
                  <a:pt x="19" y="11"/>
                  <a:pt x="19" y="11"/>
                  <a:pt x="19" y="11"/>
                </a:cubicBezTo>
                <a:cubicBezTo>
                  <a:pt x="15" y="11"/>
                  <a:pt x="11" y="15"/>
                  <a:pt x="11" y="19"/>
                </a:cubicBezTo>
                <a:cubicBezTo>
                  <a:pt x="1" y="19"/>
                  <a:pt x="1" y="19"/>
                  <a:pt x="1" y="19"/>
                </a:cubicBezTo>
                <a:cubicBezTo>
                  <a:pt x="1" y="19"/>
                  <a:pt x="0" y="20"/>
                  <a:pt x="0" y="21"/>
                </a:cubicBezTo>
                <a:cubicBezTo>
                  <a:pt x="0" y="22"/>
                  <a:pt x="1" y="22"/>
                  <a:pt x="1" y="22"/>
                </a:cubicBezTo>
                <a:cubicBezTo>
                  <a:pt x="11" y="22"/>
                  <a:pt x="11" y="22"/>
                  <a:pt x="11" y="22"/>
                </a:cubicBezTo>
                <a:cubicBezTo>
                  <a:pt x="11" y="28"/>
                  <a:pt x="11" y="28"/>
                  <a:pt x="11" y="28"/>
                </a:cubicBezTo>
                <a:cubicBezTo>
                  <a:pt x="1" y="28"/>
                  <a:pt x="1" y="28"/>
                  <a:pt x="1" y="28"/>
                </a:cubicBezTo>
                <a:cubicBezTo>
                  <a:pt x="1" y="28"/>
                  <a:pt x="0" y="29"/>
                  <a:pt x="0" y="30"/>
                </a:cubicBezTo>
                <a:cubicBezTo>
                  <a:pt x="0" y="31"/>
                  <a:pt x="1" y="31"/>
                  <a:pt x="1" y="31"/>
                </a:cubicBezTo>
                <a:cubicBezTo>
                  <a:pt x="11" y="31"/>
                  <a:pt x="11" y="31"/>
                  <a:pt x="11" y="31"/>
                </a:cubicBezTo>
                <a:cubicBezTo>
                  <a:pt x="11" y="37"/>
                  <a:pt x="11" y="37"/>
                  <a:pt x="11" y="37"/>
                </a:cubicBezTo>
                <a:cubicBezTo>
                  <a:pt x="1" y="37"/>
                  <a:pt x="1" y="37"/>
                  <a:pt x="1" y="37"/>
                </a:cubicBezTo>
                <a:cubicBezTo>
                  <a:pt x="1" y="37"/>
                  <a:pt x="0" y="38"/>
                  <a:pt x="0" y="39"/>
                </a:cubicBezTo>
                <a:cubicBezTo>
                  <a:pt x="0" y="40"/>
                  <a:pt x="1" y="40"/>
                  <a:pt x="1" y="40"/>
                </a:cubicBezTo>
                <a:cubicBezTo>
                  <a:pt x="11" y="40"/>
                  <a:pt x="11" y="40"/>
                  <a:pt x="11" y="40"/>
                </a:cubicBezTo>
                <a:cubicBezTo>
                  <a:pt x="11" y="46"/>
                  <a:pt x="11" y="46"/>
                  <a:pt x="11" y="46"/>
                </a:cubicBezTo>
                <a:cubicBezTo>
                  <a:pt x="1" y="46"/>
                  <a:pt x="1" y="46"/>
                  <a:pt x="1" y="46"/>
                </a:cubicBezTo>
                <a:cubicBezTo>
                  <a:pt x="1" y="46"/>
                  <a:pt x="0" y="47"/>
                  <a:pt x="0" y="48"/>
                </a:cubicBezTo>
                <a:cubicBezTo>
                  <a:pt x="0" y="49"/>
                  <a:pt x="1" y="49"/>
                  <a:pt x="1" y="49"/>
                </a:cubicBezTo>
                <a:cubicBezTo>
                  <a:pt x="11" y="49"/>
                  <a:pt x="11" y="49"/>
                  <a:pt x="11" y="49"/>
                </a:cubicBezTo>
                <a:cubicBezTo>
                  <a:pt x="11" y="56"/>
                  <a:pt x="11" y="56"/>
                  <a:pt x="11" y="56"/>
                </a:cubicBezTo>
                <a:cubicBezTo>
                  <a:pt x="1" y="56"/>
                  <a:pt x="1" y="56"/>
                  <a:pt x="1" y="56"/>
                </a:cubicBezTo>
                <a:cubicBezTo>
                  <a:pt x="1" y="56"/>
                  <a:pt x="0" y="56"/>
                  <a:pt x="0" y="57"/>
                </a:cubicBezTo>
                <a:cubicBezTo>
                  <a:pt x="0" y="58"/>
                  <a:pt x="1" y="59"/>
                  <a:pt x="1" y="59"/>
                </a:cubicBezTo>
                <a:cubicBezTo>
                  <a:pt x="11" y="59"/>
                  <a:pt x="11" y="59"/>
                  <a:pt x="11" y="59"/>
                </a:cubicBezTo>
                <a:cubicBezTo>
                  <a:pt x="11" y="63"/>
                  <a:pt x="15" y="66"/>
                  <a:pt x="19" y="67"/>
                </a:cubicBezTo>
                <a:cubicBezTo>
                  <a:pt x="19" y="76"/>
                  <a:pt x="19" y="76"/>
                  <a:pt x="19" y="76"/>
                </a:cubicBezTo>
                <a:cubicBezTo>
                  <a:pt x="19" y="77"/>
                  <a:pt x="20" y="78"/>
                  <a:pt x="21" y="78"/>
                </a:cubicBezTo>
                <a:cubicBezTo>
                  <a:pt x="22" y="78"/>
                  <a:pt x="22" y="77"/>
                  <a:pt x="22" y="76"/>
                </a:cubicBezTo>
                <a:cubicBezTo>
                  <a:pt x="22" y="67"/>
                  <a:pt x="22" y="67"/>
                  <a:pt x="22" y="67"/>
                </a:cubicBezTo>
                <a:cubicBezTo>
                  <a:pt x="28" y="67"/>
                  <a:pt x="28" y="67"/>
                  <a:pt x="28" y="67"/>
                </a:cubicBezTo>
                <a:cubicBezTo>
                  <a:pt x="28" y="76"/>
                  <a:pt x="28" y="76"/>
                  <a:pt x="28" y="76"/>
                </a:cubicBezTo>
                <a:cubicBezTo>
                  <a:pt x="28" y="77"/>
                  <a:pt x="29" y="78"/>
                  <a:pt x="30" y="78"/>
                </a:cubicBezTo>
                <a:cubicBezTo>
                  <a:pt x="31" y="78"/>
                  <a:pt x="31" y="77"/>
                  <a:pt x="31" y="76"/>
                </a:cubicBezTo>
                <a:cubicBezTo>
                  <a:pt x="31" y="67"/>
                  <a:pt x="31" y="67"/>
                  <a:pt x="31" y="67"/>
                </a:cubicBezTo>
                <a:cubicBezTo>
                  <a:pt x="37" y="67"/>
                  <a:pt x="37" y="67"/>
                  <a:pt x="37" y="67"/>
                </a:cubicBezTo>
                <a:cubicBezTo>
                  <a:pt x="37" y="76"/>
                  <a:pt x="37" y="76"/>
                  <a:pt x="37" y="76"/>
                </a:cubicBezTo>
                <a:cubicBezTo>
                  <a:pt x="37" y="77"/>
                  <a:pt x="38" y="78"/>
                  <a:pt x="39" y="78"/>
                </a:cubicBezTo>
                <a:cubicBezTo>
                  <a:pt x="40" y="78"/>
                  <a:pt x="40" y="77"/>
                  <a:pt x="40" y="76"/>
                </a:cubicBezTo>
                <a:cubicBezTo>
                  <a:pt x="40" y="67"/>
                  <a:pt x="40" y="67"/>
                  <a:pt x="40" y="67"/>
                </a:cubicBezTo>
                <a:cubicBezTo>
                  <a:pt x="47" y="67"/>
                  <a:pt x="47" y="67"/>
                  <a:pt x="47" y="67"/>
                </a:cubicBezTo>
                <a:cubicBezTo>
                  <a:pt x="47" y="76"/>
                  <a:pt x="47" y="76"/>
                  <a:pt x="47" y="76"/>
                </a:cubicBezTo>
                <a:cubicBezTo>
                  <a:pt x="47" y="77"/>
                  <a:pt x="47" y="78"/>
                  <a:pt x="48" y="78"/>
                </a:cubicBezTo>
                <a:cubicBezTo>
                  <a:pt x="49" y="78"/>
                  <a:pt x="50" y="77"/>
                  <a:pt x="50" y="76"/>
                </a:cubicBezTo>
                <a:cubicBezTo>
                  <a:pt x="50" y="67"/>
                  <a:pt x="50" y="67"/>
                  <a:pt x="50" y="67"/>
                </a:cubicBezTo>
                <a:cubicBezTo>
                  <a:pt x="56" y="67"/>
                  <a:pt x="56" y="67"/>
                  <a:pt x="56" y="67"/>
                </a:cubicBezTo>
                <a:cubicBezTo>
                  <a:pt x="56" y="76"/>
                  <a:pt x="56" y="76"/>
                  <a:pt x="56" y="76"/>
                </a:cubicBezTo>
                <a:cubicBezTo>
                  <a:pt x="56" y="77"/>
                  <a:pt x="56" y="78"/>
                  <a:pt x="57" y="78"/>
                </a:cubicBezTo>
                <a:cubicBezTo>
                  <a:pt x="58" y="78"/>
                  <a:pt x="59" y="77"/>
                  <a:pt x="59" y="76"/>
                </a:cubicBezTo>
                <a:cubicBezTo>
                  <a:pt x="59" y="67"/>
                  <a:pt x="59" y="67"/>
                  <a:pt x="59" y="67"/>
                </a:cubicBezTo>
                <a:cubicBezTo>
                  <a:pt x="63" y="66"/>
                  <a:pt x="66" y="63"/>
                  <a:pt x="67" y="59"/>
                </a:cubicBezTo>
                <a:cubicBezTo>
                  <a:pt x="76" y="59"/>
                  <a:pt x="76" y="59"/>
                  <a:pt x="76" y="59"/>
                </a:cubicBezTo>
                <a:cubicBezTo>
                  <a:pt x="77" y="59"/>
                  <a:pt x="78" y="58"/>
                  <a:pt x="78" y="57"/>
                </a:cubicBezTo>
                <a:cubicBezTo>
                  <a:pt x="78" y="56"/>
                  <a:pt x="77" y="56"/>
                  <a:pt x="76" y="56"/>
                </a:cubicBezTo>
                <a:cubicBezTo>
                  <a:pt x="67" y="56"/>
                  <a:pt x="67" y="56"/>
                  <a:pt x="67" y="56"/>
                </a:cubicBezTo>
                <a:cubicBezTo>
                  <a:pt x="67" y="49"/>
                  <a:pt x="67" y="49"/>
                  <a:pt x="67" y="49"/>
                </a:cubicBezTo>
                <a:cubicBezTo>
                  <a:pt x="76" y="49"/>
                  <a:pt x="76" y="49"/>
                  <a:pt x="76" y="49"/>
                </a:cubicBezTo>
                <a:cubicBezTo>
                  <a:pt x="77" y="49"/>
                  <a:pt x="78" y="49"/>
                  <a:pt x="78" y="48"/>
                </a:cubicBezTo>
                <a:cubicBezTo>
                  <a:pt x="78" y="47"/>
                  <a:pt x="77" y="46"/>
                  <a:pt x="76" y="46"/>
                </a:cubicBezTo>
                <a:cubicBezTo>
                  <a:pt x="67" y="46"/>
                  <a:pt x="67" y="46"/>
                  <a:pt x="67" y="46"/>
                </a:cubicBezTo>
                <a:cubicBezTo>
                  <a:pt x="67" y="40"/>
                  <a:pt x="67" y="40"/>
                  <a:pt x="67" y="40"/>
                </a:cubicBezTo>
                <a:cubicBezTo>
                  <a:pt x="76" y="40"/>
                  <a:pt x="76" y="40"/>
                  <a:pt x="76" y="40"/>
                </a:cubicBezTo>
                <a:cubicBezTo>
                  <a:pt x="77" y="40"/>
                  <a:pt x="78" y="40"/>
                  <a:pt x="78" y="39"/>
                </a:cubicBezTo>
                <a:cubicBezTo>
                  <a:pt x="78" y="38"/>
                  <a:pt x="77" y="37"/>
                  <a:pt x="76" y="37"/>
                </a:cubicBezTo>
                <a:cubicBezTo>
                  <a:pt x="67" y="37"/>
                  <a:pt x="67" y="37"/>
                  <a:pt x="67" y="37"/>
                </a:cubicBezTo>
                <a:cubicBezTo>
                  <a:pt x="67" y="31"/>
                  <a:pt x="67" y="31"/>
                  <a:pt x="67" y="31"/>
                </a:cubicBezTo>
                <a:lnTo>
                  <a:pt x="76" y="31"/>
                </a:lnTo>
                <a:close/>
                <a:moveTo>
                  <a:pt x="64" y="57"/>
                </a:moveTo>
                <a:cubicBezTo>
                  <a:pt x="64" y="61"/>
                  <a:pt x="61" y="64"/>
                  <a:pt x="58" y="64"/>
                </a:cubicBezTo>
                <a:cubicBezTo>
                  <a:pt x="20" y="64"/>
                  <a:pt x="20" y="64"/>
                  <a:pt x="20" y="64"/>
                </a:cubicBezTo>
                <a:cubicBezTo>
                  <a:pt x="17" y="64"/>
                  <a:pt x="14" y="61"/>
                  <a:pt x="14" y="57"/>
                </a:cubicBezTo>
                <a:cubicBezTo>
                  <a:pt x="14" y="20"/>
                  <a:pt x="14" y="20"/>
                  <a:pt x="14" y="20"/>
                </a:cubicBezTo>
                <a:cubicBezTo>
                  <a:pt x="14" y="17"/>
                  <a:pt x="17" y="14"/>
                  <a:pt x="20" y="14"/>
                </a:cubicBezTo>
                <a:cubicBezTo>
                  <a:pt x="58" y="14"/>
                  <a:pt x="58" y="14"/>
                  <a:pt x="58" y="14"/>
                </a:cubicBezTo>
                <a:cubicBezTo>
                  <a:pt x="61" y="14"/>
                  <a:pt x="64" y="17"/>
                  <a:pt x="64" y="20"/>
                </a:cubicBezTo>
                <a:lnTo>
                  <a:pt x="64" y="57"/>
                </a:lnTo>
                <a:close/>
                <a:moveTo>
                  <a:pt x="57" y="16"/>
                </a:moveTo>
                <a:cubicBezTo>
                  <a:pt x="21" y="16"/>
                  <a:pt x="21" y="16"/>
                  <a:pt x="21" y="16"/>
                </a:cubicBezTo>
                <a:cubicBezTo>
                  <a:pt x="18" y="16"/>
                  <a:pt x="16" y="18"/>
                  <a:pt x="16" y="21"/>
                </a:cubicBezTo>
                <a:cubicBezTo>
                  <a:pt x="16" y="57"/>
                  <a:pt x="16" y="57"/>
                  <a:pt x="16" y="57"/>
                </a:cubicBezTo>
                <a:cubicBezTo>
                  <a:pt x="16" y="60"/>
                  <a:pt x="18" y="62"/>
                  <a:pt x="21" y="62"/>
                </a:cubicBezTo>
                <a:cubicBezTo>
                  <a:pt x="57" y="62"/>
                  <a:pt x="57" y="62"/>
                  <a:pt x="57" y="62"/>
                </a:cubicBezTo>
                <a:cubicBezTo>
                  <a:pt x="60" y="62"/>
                  <a:pt x="62" y="60"/>
                  <a:pt x="62" y="57"/>
                </a:cubicBezTo>
                <a:cubicBezTo>
                  <a:pt x="62" y="21"/>
                  <a:pt x="62" y="21"/>
                  <a:pt x="62" y="21"/>
                </a:cubicBezTo>
                <a:cubicBezTo>
                  <a:pt x="62" y="18"/>
                  <a:pt x="60" y="16"/>
                  <a:pt x="57" y="16"/>
                </a:cubicBezTo>
                <a:close/>
                <a:moveTo>
                  <a:pt x="60" y="57"/>
                </a:moveTo>
                <a:cubicBezTo>
                  <a:pt x="60" y="59"/>
                  <a:pt x="59" y="60"/>
                  <a:pt x="57" y="60"/>
                </a:cubicBezTo>
                <a:cubicBezTo>
                  <a:pt x="21" y="60"/>
                  <a:pt x="21" y="60"/>
                  <a:pt x="21" y="60"/>
                </a:cubicBezTo>
                <a:cubicBezTo>
                  <a:pt x="19" y="60"/>
                  <a:pt x="18" y="59"/>
                  <a:pt x="18" y="57"/>
                </a:cubicBezTo>
                <a:cubicBezTo>
                  <a:pt x="18" y="21"/>
                  <a:pt x="18" y="21"/>
                  <a:pt x="18" y="21"/>
                </a:cubicBezTo>
                <a:cubicBezTo>
                  <a:pt x="18" y="19"/>
                  <a:pt x="19" y="18"/>
                  <a:pt x="21" y="18"/>
                </a:cubicBezTo>
                <a:cubicBezTo>
                  <a:pt x="57" y="18"/>
                  <a:pt x="57" y="18"/>
                  <a:pt x="57" y="18"/>
                </a:cubicBezTo>
                <a:cubicBezTo>
                  <a:pt x="59" y="18"/>
                  <a:pt x="60" y="19"/>
                  <a:pt x="60" y="21"/>
                </a:cubicBezTo>
                <a:lnTo>
                  <a:pt x="60" y="57"/>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9" name="Rectangle 118"/>
          <p:cNvSpPr/>
          <p:nvPr/>
        </p:nvSpPr>
        <p:spPr>
          <a:xfrm>
            <a:off x="8177710" y="1848503"/>
            <a:ext cx="3815994" cy="1061829"/>
          </a:xfrm>
          <a:prstGeom prst="rect">
            <a:avLst/>
          </a:prstGeom>
        </p:spPr>
        <p:txBody>
          <a:bodyPr wrap="square">
            <a:spAutoFit/>
          </a:bodyPr>
          <a:lstStyle/>
          <a:p>
            <a:r>
              <a:rPr lang="es-PE" sz="2100" dirty="0">
                <a:latin typeface="+mj-lt"/>
              </a:rPr>
              <a:t>M</a:t>
            </a:r>
            <a:r>
              <a:rPr lang="es-PE" sz="2100" dirty="0" smtClean="0">
                <a:latin typeface="+mj-lt"/>
              </a:rPr>
              <a:t>ejorar </a:t>
            </a:r>
            <a:r>
              <a:rPr lang="es-PE" sz="2100" dirty="0">
                <a:latin typeface="+mj-lt"/>
              </a:rPr>
              <a:t>continuamente el nivel de rendimiento de seguridad operacional</a:t>
            </a:r>
            <a:endParaRPr lang="id-ID" sz="2100" dirty="0">
              <a:latin typeface="+mj-lt"/>
            </a:endParaRPr>
          </a:p>
        </p:txBody>
      </p:sp>
      <p:cxnSp>
        <p:nvCxnSpPr>
          <p:cNvPr id="120" name="Straight Arrow Connector 119"/>
          <p:cNvCxnSpPr/>
          <p:nvPr/>
        </p:nvCxnSpPr>
        <p:spPr>
          <a:xfrm>
            <a:off x="6491741" y="2400364"/>
            <a:ext cx="1723898"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7839966" y="3568764"/>
            <a:ext cx="4235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8225902" y="2978720"/>
            <a:ext cx="3719610" cy="1384995"/>
          </a:xfrm>
          <a:prstGeom prst="rect">
            <a:avLst/>
          </a:prstGeom>
        </p:spPr>
        <p:txBody>
          <a:bodyPr wrap="square">
            <a:spAutoFit/>
          </a:bodyPr>
          <a:lstStyle/>
          <a:p>
            <a:r>
              <a:rPr lang="es-PE" sz="2100" dirty="0">
                <a:latin typeface="+mj-lt"/>
              </a:rPr>
              <a:t>P</a:t>
            </a:r>
            <a:r>
              <a:rPr lang="es-PE" sz="2100" dirty="0" smtClean="0">
                <a:latin typeface="+mj-lt"/>
              </a:rPr>
              <a:t>romover </a:t>
            </a:r>
            <a:r>
              <a:rPr lang="es-PE" sz="2100" dirty="0">
                <a:latin typeface="+mj-lt"/>
              </a:rPr>
              <a:t>y mantener una cultura de seguridad operacional positiva dentro de la organización</a:t>
            </a:r>
            <a:endParaRPr lang="id-ID" sz="2100" dirty="0">
              <a:latin typeface="+mj-lt"/>
            </a:endParaRPr>
          </a:p>
        </p:txBody>
      </p:sp>
      <p:cxnSp>
        <p:nvCxnSpPr>
          <p:cNvPr id="126" name="Straight Arrow Connector 125"/>
          <p:cNvCxnSpPr/>
          <p:nvPr/>
        </p:nvCxnSpPr>
        <p:spPr>
          <a:xfrm>
            <a:off x="7833870" y="4724972"/>
            <a:ext cx="4235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8299833" y="4542834"/>
            <a:ext cx="3571749" cy="1061829"/>
          </a:xfrm>
          <a:prstGeom prst="rect">
            <a:avLst/>
          </a:prstGeom>
        </p:spPr>
        <p:txBody>
          <a:bodyPr wrap="square">
            <a:spAutoFit/>
          </a:bodyPr>
          <a:lstStyle/>
          <a:p>
            <a:r>
              <a:rPr lang="es-PE" sz="2100" dirty="0">
                <a:latin typeface="+mj-lt"/>
              </a:rPr>
              <a:t>C</a:t>
            </a:r>
            <a:r>
              <a:rPr lang="es-PE" sz="2100" dirty="0" smtClean="0">
                <a:latin typeface="+mj-lt"/>
              </a:rPr>
              <a:t>umplir </a:t>
            </a:r>
            <a:r>
              <a:rPr lang="es-PE" sz="2100" dirty="0">
                <a:latin typeface="+mj-lt"/>
              </a:rPr>
              <a:t>con todos los requisitos reglamentarios aplicables</a:t>
            </a:r>
            <a:endParaRPr lang="id-ID" sz="2100" dirty="0">
              <a:latin typeface="+mj-lt"/>
            </a:endParaRPr>
          </a:p>
        </p:txBody>
      </p:sp>
      <p:cxnSp>
        <p:nvCxnSpPr>
          <p:cNvPr id="128" name="Straight Arrow Connector 127"/>
          <p:cNvCxnSpPr/>
          <p:nvPr/>
        </p:nvCxnSpPr>
        <p:spPr>
          <a:xfrm flipH="1">
            <a:off x="3949594" y="3555048"/>
            <a:ext cx="4235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Rectangle 128"/>
          <p:cNvSpPr/>
          <p:nvPr/>
        </p:nvSpPr>
        <p:spPr>
          <a:xfrm>
            <a:off x="264401" y="2756670"/>
            <a:ext cx="3679708" cy="1061829"/>
          </a:xfrm>
          <a:prstGeom prst="rect">
            <a:avLst/>
          </a:prstGeom>
        </p:spPr>
        <p:txBody>
          <a:bodyPr wrap="square">
            <a:spAutoFit/>
          </a:bodyPr>
          <a:lstStyle/>
          <a:p>
            <a:pPr algn="r"/>
            <a:r>
              <a:rPr lang="es-PE" sz="2100" dirty="0">
                <a:latin typeface="+mj-lt"/>
              </a:rPr>
              <a:t>P</a:t>
            </a:r>
            <a:r>
              <a:rPr lang="es-PE" sz="2100" dirty="0" smtClean="0">
                <a:latin typeface="+mj-lt"/>
              </a:rPr>
              <a:t>roporcionar </a:t>
            </a:r>
            <a:r>
              <a:rPr lang="es-PE" sz="2100" dirty="0">
                <a:latin typeface="+mj-lt"/>
              </a:rPr>
              <a:t>los recursos necesarios para entregar un producto o servicio seguro</a:t>
            </a:r>
            <a:endParaRPr lang="id-ID" sz="2100" dirty="0">
              <a:latin typeface="+mj-lt"/>
            </a:endParaRPr>
          </a:p>
        </p:txBody>
      </p:sp>
      <p:cxnSp>
        <p:nvCxnSpPr>
          <p:cNvPr id="130" name="Straight Arrow Connector 129"/>
          <p:cNvCxnSpPr/>
          <p:nvPr/>
        </p:nvCxnSpPr>
        <p:spPr>
          <a:xfrm flipH="1">
            <a:off x="3943498" y="4734116"/>
            <a:ext cx="423545"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1" name="Rectangle 130"/>
          <p:cNvSpPr/>
          <p:nvPr/>
        </p:nvSpPr>
        <p:spPr>
          <a:xfrm>
            <a:off x="238125" y="4094861"/>
            <a:ext cx="3702432" cy="1061829"/>
          </a:xfrm>
          <a:prstGeom prst="rect">
            <a:avLst/>
          </a:prstGeom>
        </p:spPr>
        <p:txBody>
          <a:bodyPr wrap="square">
            <a:spAutoFit/>
          </a:bodyPr>
          <a:lstStyle/>
          <a:p>
            <a:pPr algn="r"/>
            <a:r>
              <a:rPr lang="es-PE" sz="2100" dirty="0">
                <a:latin typeface="+mj-lt"/>
              </a:rPr>
              <a:t>G</a:t>
            </a:r>
            <a:r>
              <a:rPr lang="es-PE" sz="2100" dirty="0" smtClean="0">
                <a:latin typeface="+mj-lt"/>
              </a:rPr>
              <a:t>arantizar </a:t>
            </a:r>
            <a:r>
              <a:rPr lang="es-PE" sz="2100" dirty="0">
                <a:latin typeface="+mj-lt"/>
              </a:rPr>
              <a:t>que la seguridad sea una responsabilidad primaria de todos los gerentes</a:t>
            </a:r>
            <a:endParaRPr lang="id-ID" sz="2100" dirty="0">
              <a:latin typeface="+mj-lt"/>
            </a:endParaRPr>
          </a:p>
        </p:txBody>
      </p:sp>
      <p:grpSp>
        <p:nvGrpSpPr>
          <p:cNvPr id="3" name="Group 2"/>
          <p:cNvGrpSpPr/>
          <p:nvPr/>
        </p:nvGrpSpPr>
        <p:grpSpPr>
          <a:xfrm>
            <a:off x="4063367" y="5639427"/>
            <a:ext cx="1704023" cy="262327"/>
            <a:chOff x="2529840" y="4329359"/>
            <a:chExt cx="1704023" cy="262327"/>
          </a:xfrm>
        </p:grpSpPr>
        <p:cxnSp>
          <p:nvCxnSpPr>
            <p:cNvPr id="132" name="Straight Arrow Connector 131"/>
            <p:cNvCxnSpPr/>
            <p:nvPr/>
          </p:nvCxnSpPr>
          <p:spPr>
            <a:xfrm flipH="1">
              <a:off x="2529840" y="4329359"/>
              <a:ext cx="362268" cy="0"/>
            </a:xfrm>
            <a:prstGeom prst="straightConnector1">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flipV="1">
              <a:off x="2884488" y="4329359"/>
              <a:ext cx="417894" cy="25852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H="1">
              <a:off x="3302000" y="4591686"/>
              <a:ext cx="931863" cy="0"/>
            </a:xfrm>
            <a:prstGeom prst="straightConnector1">
              <a:avLst/>
            </a:prstGeom>
            <a:ln>
              <a:solidFill>
                <a:schemeClr val="tx1">
                  <a:lumMod val="65000"/>
                  <a:lumOff val="35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40" name="Rectangle 139"/>
          <p:cNvSpPr/>
          <p:nvPr/>
        </p:nvSpPr>
        <p:spPr>
          <a:xfrm>
            <a:off x="238125" y="5422071"/>
            <a:ext cx="3783077" cy="1061829"/>
          </a:xfrm>
          <a:prstGeom prst="rect">
            <a:avLst/>
          </a:prstGeom>
        </p:spPr>
        <p:txBody>
          <a:bodyPr wrap="square">
            <a:spAutoFit/>
          </a:bodyPr>
          <a:lstStyle/>
          <a:p>
            <a:pPr algn="r"/>
            <a:r>
              <a:rPr lang="es-PE" sz="2100" dirty="0">
                <a:latin typeface="+mj-lt"/>
              </a:rPr>
              <a:t>G</a:t>
            </a:r>
            <a:r>
              <a:rPr lang="es-PE" sz="2100" dirty="0" smtClean="0">
                <a:latin typeface="+mj-lt"/>
              </a:rPr>
              <a:t>arantizar </a:t>
            </a:r>
            <a:r>
              <a:rPr lang="es-PE" sz="2100" dirty="0">
                <a:latin typeface="+mj-lt"/>
              </a:rPr>
              <a:t>que se entienda, implemente y mantenga en todos los niveles</a:t>
            </a:r>
            <a:endParaRPr lang="id-ID" sz="2100" dirty="0">
              <a:latin typeface="+mj-lt"/>
            </a:endParaRPr>
          </a:p>
        </p:txBody>
      </p:sp>
      <p:sp>
        <p:nvSpPr>
          <p:cNvPr id="142" name="TextBox 141"/>
          <p:cNvSpPr txBox="1"/>
          <p:nvPr/>
        </p:nvSpPr>
        <p:spPr>
          <a:xfrm>
            <a:off x="5487460" y="3987616"/>
            <a:ext cx="1245598" cy="307777"/>
          </a:xfrm>
          <a:prstGeom prst="rect">
            <a:avLst/>
          </a:prstGeom>
          <a:noFill/>
        </p:spPr>
        <p:txBody>
          <a:bodyPr wrap="none" rtlCol="0">
            <a:spAutoFit/>
          </a:bodyPr>
          <a:lstStyle/>
          <a:p>
            <a:pPr algn="ctr"/>
            <a:r>
              <a:rPr lang="en-US" sz="1400" b="1" dirty="0" smtClean="0">
                <a:latin typeface="+mj-lt"/>
              </a:rPr>
              <a:t>COMPROMISO</a:t>
            </a:r>
            <a:endParaRPr lang="id-ID" sz="800" b="1" dirty="0">
              <a:latin typeface="+mj-lt"/>
            </a:endParaRPr>
          </a:p>
        </p:txBody>
      </p:sp>
      <p:grpSp>
        <p:nvGrpSpPr>
          <p:cNvPr id="82" name="Group 81"/>
          <p:cNvGrpSpPr/>
          <p:nvPr/>
        </p:nvGrpSpPr>
        <p:grpSpPr>
          <a:xfrm>
            <a:off x="6994220" y="3347055"/>
            <a:ext cx="235694" cy="318010"/>
            <a:chOff x="4429125" y="1573213"/>
            <a:chExt cx="317500" cy="381000"/>
          </a:xfrm>
          <a:solidFill>
            <a:schemeClr val="bg2"/>
          </a:solidFill>
        </p:grpSpPr>
        <p:sp>
          <p:nvSpPr>
            <p:cNvPr id="83" name="Freeform 277"/>
            <p:cNvSpPr>
              <a:spLocks/>
            </p:cNvSpPr>
            <p:nvPr/>
          </p:nvSpPr>
          <p:spPr bwMode="auto">
            <a:xfrm>
              <a:off x="4435475" y="1844675"/>
              <a:ext cx="101600" cy="109538"/>
            </a:xfrm>
            <a:custGeom>
              <a:avLst/>
              <a:gdLst/>
              <a:ahLst/>
              <a:cxnLst>
                <a:cxn ang="0">
                  <a:pos x="35" y="0"/>
                </a:cxn>
                <a:cxn ang="0">
                  <a:pos x="40" y="2"/>
                </a:cxn>
                <a:cxn ang="0">
                  <a:pos x="44" y="5"/>
                </a:cxn>
                <a:cxn ang="0">
                  <a:pos x="47"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8"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1" y="54"/>
                </a:cxn>
                <a:cxn ang="0">
                  <a:pos x="4" y="49"/>
                </a:cxn>
                <a:cxn ang="0">
                  <a:pos x="9" y="44"/>
                </a:cxn>
                <a:cxn ang="0">
                  <a:pos x="14" y="40"/>
                </a:cxn>
                <a:cxn ang="0">
                  <a:pos x="20"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7" y="9"/>
                  </a:lnTo>
                  <a:lnTo>
                    <a:pt x="49" y="12"/>
                  </a:lnTo>
                  <a:lnTo>
                    <a:pt x="49" y="15"/>
                  </a:lnTo>
                  <a:lnTo>
                    <a:pt x="49"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8"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8" y="68"/>
                  </a:lnTo>
                  <a:lnTo>
                    <a:pt x="15" y="68"/>
                  </a:lnTo>
                  <a:lnTo>
                    <a:pt x="12" y="68"/>
                  </a:lnTo>
                  <a:lnTo>
                    <a:pt x="10" y="67"/>
                  </a:lnTo>
                  <a:lnTo>
                    <a:pt x="7" y="66"/>
                  </a:lnTo>
                  <a:lnTo>
                    <a:pt x="5" y="66"/>
                  </a:lnTo>
                  <a:lnTo>
                    <a:pt x="3" y="65"/>
                  </a:lnTo>
                  <a:lnTo>
                    <a:pt x="2" y="64"/>
                  </a:lnTo>
                  <a:lnTo>
                    <a:pt x="1" y="63"/>
                  </a:lnTo>
                  <a:lnTo>
                    <a:pt x="0" y="62"/>
                  </a:lnTo>
                  <a:lnTo>
                    <a:pt x="0" y="61"/>
                  </a:lnTo>
                  <a:lnTo>
                    <a:pt x="0" y="59"/>
                  </a:lnTo>
                  <a:lnTo>
                    <a:pt x="0" y="56"/>
                  </a:lnTo>
                  <a:lnTo>
                    <a:pt x="1" y="54"/>
                  </a:lnTo>
                  <a:lnTo>
                    <a:pt x="3" y="51"/>
                  </a:lnTo>
                  <a:lnTo>
                    <a:pt x="4" y="49"/>
                  </a:lnTo>
                  <a:lnTo>
                    <a:pt x="7" y="47"/>
                  </a:lnTo>
                  <a:lnTo>
                    <a:pt x="9" y="44"/>
                  </a:lnTo>
                  <a:lnTo>
                    <a:pt x="11" y="42"/>
                  </a:lnTo>
                  <a:lnTo>
                    <a:pt x="14" y="40"/>
                  </a:lnTo>
                  <a:lnTo>
                    <a:pt x="17" y="39"/>
                  </a:lnTo>
                  <a:lnTo>
                    <a:pt x="20"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7"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4" name="Freeform 278"/>
            <p:cNvSpPr>
              <a:spLocks/>
            </p:cNvSpPr>
            <p:nvPr/>
          </p:nvSpPr>
          <p:spPr bwMode="auto">
            <a:xfrm>
              <a:off x="4537075" y="1844675"/>
              <a:ext cx="101600" cy="109538"/>
            </a:xfrm>
            <a:custGeom>
              <a:avLst/>
              <a:gdLst/>
              <a:ahLst/>
              <a:cxnLst>
                <a:cxn ang="0">
                  <a:pos x="35" y="0"/>
                </a:cxn>
                <a:cxn ang="0">
                  <a:pos x="40" y="2"/>
                </a:cxn>
                <a:cxn ang="0">
                  <a:pos x="44" y="5"/>
                </a:cxn>
                <a:cxn ang="0">
                  <a:pos x="48"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9"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2" y="54"/>
                </a:cxn>
                <a:cxn ang="0">
                  <a:pos x="5" y="49"/>
                </a:cxn>
                <a:cxn ang="0">
                  <a:pos x="9" y="44"/>
                </a:cxn>
                <a:cxn ang="0">
                  <a:pos x="14" y="40"/>
                </a:cxn>
                <a:cxn ang="0">
                  <a:pos x="21"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8" y="9"/>
                  </a:lnTo>
                  <a:lnTo>
                    <a:pt x="49" y="12"/>
                  </a:lnTo>
                  <a:lnTo>
                    <a:pt x="49" y="15"/>
                  </a:lnTo>
                  <a:lnTo>
                    <a:pt x="50"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9"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9" y="68"/>
                  </a:lnTo>
                  <a:lnTo>
                    <a:pt x="15" y="68"/>
                  </a:lnTo>
                  <a:lnTo>
                    <a:pt x="13" y="68"/>
                  </a:lnTo>
                  <a:lnTo>
                    <a:pt x="10" y="67"/>
                  </a:lnTo>
                  <a:lnTo>
                    <a:pt x="7" y="66"/>
                  </a:lnTo>
                  <a:lnTo>
                    <a:pt x="5" y="66"/>
                  </a:lnTo>
                  <a:lnTo>
                    <a:pt x="3"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4" y="40"/>
                  </a:lnTo>
                  <a:lnTo>
                    <a:pt x="17" y="39"/>
                  </a:lnTo>
                  <a:lnTo>
                    <a:pt x="21"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8"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5" name="Freeform 279"/>
            <p:cNvSpPr>
              <a:spLocks/>
            </p:cNvSpPr>
            <p:nvPr/>
          </p:nvSpPr>
          <p:spPr bwMode="auto">
            <a:xfrm>
              <a:off x="4638675" y="1844675"/>
              <a:ext cx="101600" cy="109538"/>
            </a:xfrm>
            <a:custGeom>
              <a:avLst/>
              <a:gdLst/>
              <a:ahLst/>
              <a:cxnLst>
                <a:cxn ang="0">
                  <a:pos x="35" y="0"/>
                </a:cxn>
                <a:cxn ang="0">
                  <a:pos x="40" y="2"/>
                </a:cxn>
                <a:cxn ang="0">
                  <a:pos x="45" y="5"/>
                </a:cxn>
                <a:cxn ang="0">
                  <a:pos x="48" y="9"/>
                </a:cxn>
                <a:cxn ang="0">
                  <a:pos x="50" y="15"/>
                </a:cxn>
                <a:cxn ang="0">
                  <a:pos x="50" y="20"/>
                </a:cxn>
                <a:cxn ang="0">
                  <a:pos x="48" y="26"/>
                </a:cxn>
                <a:cxn ang="0">
                  <a:pos x="46" y="31"/>
                </a:cxn>
                <a:cxn ang="0">
                  <a:pos x="42" y="35"/>
                </a:cxn>
                <a:cxn ang="0">
                  <a:pos x="43" y="37"/>
                </a:cxn>
                <a:cxn ang="0">
                  <a:pos x="50" y="40"/>
                </a:cxn>
                <a:cxn ang="0">
                  <a:pos x="55" y="44"/>
                </a:cxn>
                <a:cxn ang="0">
                  <a:pos x="59" y="49"/>
                </a:cxn>
                <a:cxn ang="0">
                  <a:pos x="62" y="54"/>
                </a:cxn>
                <a:cxn ang="0">
                  <a:pos x="64" y="59"/>
                </a:cxn>
                <a:cxn ang="0">
                  <a:pos x="64" y="62"/>
                </a:cxn>
                <a:cxn ang="0">
                  <a:pos x="62" y="64"/>
                </a:cxn>
                <a:cxn ang="0">
                  <a:pos x="59" y="66"/>
                </a:cxn>
                <a:cxn ang="0">
                  <a:pos x="54" y="67"/>
                </a:cxn>
                <a:cxn ang="0">
                  <a:pos x="49" y="68"/>
                </a:cxn>
                <a:cxn ang="0">
                  <a:pos x="42" y="69"/>
                </a:cxn>
                <a:cxn ang="0">
                  <a:pos x="35" y="69"/>
                </a:cxn>
                <a:cxn ang="0">
                  <a:pos x="29" y="69"/>
                </a:cxn>
                <a:cxn ang="0">
                  <a:pos x="22" y="69"/>
                </a:cxn>
                <a:cxn ang="0">
                  <a:pos x="16" y="68"/>
                </a:cxn>
                <a:cxn ang="0">
                  <a:pos x="10" y="67"/>
                </a:cxn>
                <a:cxn ang="0">
                  <a:pos x="5" y="66"/>
                </a:cxn>
                <a:cxn ang="0">
                  <a:pos x="2" y="64"/>
                </a:cxn>
                <a:cxn ang="0">
                  <a:pos x="0" y="62"/>
                </a:cxn>
                <a:cxn ang="0">
                  <a:pos x="0" y="59"/>
                </a:cxn>
                <a:cxn ang="0">
                  <a:pos x="2" y="54"/>
                </a:cxn>
                <a:cxn ang="0">
                  <a:pos x="5" y="49"/>
                </a:cxn>
                <a:cxn ang="0">
                  <a:pos x="9" y="44"/>
                </a:cxn>
                <a:cxn ang="0">
                  <a:pos x="15" y="40"/>
                </a:cxn>
                <a:cxn ang="0">
                  <a:pos x="21" y="37"/>
                </a:cxn>
                <a:cxn ang="0">
                  <a:pos x="22" y="35"/>
                </a:cxn>
                <a:cxn ang="0">
                  <a:pos x="18" y="31"/>
                </a:cxn>
                <a:cxn ang="0">
                  <a:pos x="16" y="26"/>
                </a:cxn>
                <a:cxn ang="0">
                  <a:pos x="15" y="20"/>
                </a:cxn>
                <a:cxn ang="0">
                  <a:pos x="15" y="15"/>
                </a:cxn>
                <a:cxn ang="0">
                  <a:pos x="16" y="9"/>
                </a:cxn>
                <a:cxn ang="0">
                  <a:pos x="20" y="5"/>
                </a:cxn>
                <a:cxn ang="0">
                  <a:pos x="24" y="2"/>
                </a:cxn>
                <a:cxn ang="0">
                  <a:pos x="29" y="0"/>
                </a:cxn>
              </a:cxnLst>
              <a:rect l="0" t="0" r="r" b="b"/>
              <a:pathLst>
                <a:path w="64" h="69">
                  <a:moveTo>
                    <a:pt x="32" y="0"/>
                  </a:moveTo>
                  <a:lnTo>
                    <a:pt x="35" y="0"/>
                  </a:lnTo>
                  <a:lnTo>
                    <a:pt x="38" y="1"/>
                  </a:lnTo>
                  <a:lnTo>
                    <a:pt x="40" y="2"/>
                  </a:lnTo>
                  <a:lnTo>
                    <a:pt x="42" y="3"/>
                  </a:lnTo>
                  <a:lnTo>
                    <a:pt x="45" y="5"/>
                  </a:lnTo>
                  <a:lnTo>
                    <a:pt x="46" y="7"/>
                  </a:lnTo>
                  <a:lnTo>
                    <a:pt x="48" y="9"/>
                  </a:lnTo>
                  <a:lnTo>
                    <a:pt x="49" y="12"/>
                  </a:lnTo>
                  <a:lnTo>
                    <a:pt x="50" y="15"/>
                  </a:lnTo>
                  <a:lnTo>
                    <a:pt x="50" y="18"/>
                  </a:lnTo>
                  <a:lnTo>
                    <a:pt x="50" y="20"/>
                  </a:lnTo>
                  <a:lnTo>
                    <a:pt x="49" y="23"/>
                  </a:lnTo>
                  <a:lnTo>
                    <a:pt x="48" y="26"/>
                  </a:lnTo>
                  <a:lnTo>
                    <a:pt x="47" y="28"/>
                  </a:lnTo>
                  <a:lnTo>
                    <a:pt x="46" y="31"/>
                  </a:lnTo>
                  <a:lnTo>
                    <a:pt x="44" y="33"/>
                  </a:lnTo>
                  <a:lnTo>
                    <a:pt x="42" y="35"/>
                  </a:lnTo>
                  <a:lnTo>
                    <a:pt x="40" y="36"/>
                  </a:lnTo>
                  <a:lnTo>
                    <a:pt x="43" y="37"/>
                  </a:lnTo>
                  <a:lnTo>
                    <a:pt x="47" y="39"/>
                  </a:lnTo>
                  <a:lnTo>
                    <a:pt x="50"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1" y="65"/>
                  </a:lnTo>
                  <a:lnTo>
                    <a:pt x="59" y="66"/>
                  </a:lnTo>
                  <a:lnTo>
                    <a:pt x="57" y="66"/>
                  </a:lnTo>
                  <a:lnTo>
                    <a:pt x="54" y="67"/>
                  </a:lnTo>
                  <a:lnTo>
                    <a:pt x="51" y="68"/>
                  </a:lnTo>
                  <a:lnTo>
                    <a:pt x="49" y="68"/>
                  </a:lnTo>
                  <a:lnTo>
                    <a:pt x="45" y="68"/>
                  </a:lnTo>
                  <a:lnTo>
                    <a:pt x="42" y="69"/>
                  </a:lnTo>
                  <a:lnTo>
                    <a:pt x="39" y="69"/>
                  </a:lnTo>
                  <a:lnTo>
                    <a:pt x="35" y="69"/>
                  </a:lnTo>
                  <a:lnTo>
                    <a:pt x="32" y="69"/>
                  </a:lnTo>
                  <a:lnTo>
                    <a:pt x="29" y="69"/>
                  </a:lnTo>
                  <a:lnTo>
                    <a:pt x="25" y="69"/>
                  </a:lnTo>
                  <a:lnTo>
                    <a:pt x="22" y="69"/>
                  </a:lnTo>
                  <a:lnTo>
                    <a:pt x="19" y="68"/>
                  </a:lnTo>
                  <a:lnTo>
                    <a:pt x="16" y="68"/>
                  </a:lnTo>
                  <a:lnTo>
                    <a:pt x="13" y="68"/>
                  </a:lnTo>
                  <a:lnTo>
                    <a:pt x="10" y="67"/>
                  </a:lnTo>
                  <a:lnTo>
                    <a:pt x="8" y="66"/>
                  </a:lnTo>
                  <a:lnTo>
                    <a:pt x="5" y="66"/>
                  </a:lnTo>
                  <a:lnTo>
                    <a:pt x="4"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5" y="40"/>
                  </a:lnTo>
                  <a:lnTo>
                    <a:pt x="18" y="39"/>
                  </a:lnTo>
                  <a:lnTo>
                    <a:pt x="21" y="37"/>
                  </a:lnTo>
                  <a:lnTo>
                    <a:pt x="24" y="36"/>
                  </a:lnTo>
                  <a:lnTo>
                    <a:pt x="22" y="35"/>
                  </a:lnTo>
                  <a:lnTo>
                    <a:pt x="20" y="33"/>
                  </a:lnTo>
                  <a:lnTo>
                    <a:pt x="18" y="31"/>
                  </a:lnTo>
                  <a:lnTo>
                    <a:pt x="17" y="28"/>
                  </a:lnTo>
                  <a:lnTo>
                    <a:pt x="16" y="26"/>
                  </a:lnTo>
                  <a:lnTo>
                    <a:pt x="15" y="23"/>
                  </a:lnTo>
                  <a:lnTo>
                    <a:pt x="15" y="20"/>
                  </a:lnTo>
                  <a:lnTo>
                    <a:pt x="14" y="18"/>
                  </a:lnTo>
                  <a:lnTo>
                    <a:pt x="15" y="15"/>
                  </a:lnTo>
                  <a:lnTo>
                    <a:pt x="15" y="12"/>
                  </a:lnTo>
                  <a:lnTo>
                    <a:pt x="16" y="9"/>
                  </a:lnTo>
                  <a:lnTo>
                    <a:pt x="18" y="7"/>
                  </a:lnTo>
                  <a:lnTo>
                    <a:pt x="20" y="5"/>
                  </a:lnTo>
                  <a:lnTo>
                    <a:pt x="22"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6" name="Freeform 280"/>
            <p:cNvSpPr>
              <a:spLocks/>
            </p:cNvSpPr>
            <p:nvPr/>
          </p:nvSpPr>
          <p:spPr bwMode="auto">
            <a:xfrm>
              <a:off x="4429125" y="1573213"/>
              <a:ext cx="317500" cy="215900"/>
            </a:xfrm>
            <a:custGeom>
              <a:avLst/>
              <a:gdLst/>
              <a:ahLst/>
              <a:cxnLst>
                <a:cxn ang="0">
                  <a:pos x="176" y="0"/>
                </a:cxn>
                <a:cxn ang="0">
                  <a:pos x="182" y="1"/>
                </a:cxn>
                <a:cxn ang="0">
                  <a:pos x="188" y="3"/>
                </a:cxn>
                <a:cxn ang="0">
                  <a:pos x="193" y="7"/>
                </a:cxn>
                <a:cxn ang="0">
                  <a:pos x="197" y="12"/>
                </a:cxn>
                <a:cxn ang="0">
                  <a:pos x="199" y="17"/>
                </a:cxn>
                <a:cxn ang="0">
                  <a:pos x="200" y="24"/>
                </a:cxn>
                <a:cxn ang="0">
                  <a:pos x="200" y="115"/>
                </a:cxn>
                <a:cxn ang="0">
                  <a:pos x="198" y="121"/>
                </a:cxn>
                <a:cxn ang="0">
                  <a:pos x="195" y="126"/>
                </a:cxn>
                <a:cxn ang="0">
                  <a:pos x="191" y="131"/>
                </a:cxn>
                <a:cxn ang="0">
                  <a:pos x="185" y="134"/>
                </a:cxn>
                <a:cxn ang="0">
                  <a:pos x="179" y="136"/>
                </a:cxn>
                <a:cxn ang="0">
                  <a:pos x="95" y="136"/>
                </a:cxn>
                <a:cxn ang="0">
                  <a:pos x="176" y="126"/>
                </a:cxn>
                <a:cxn ang="0">
                  <a:pos x="181" y="125"/>
                </a:cxn>
                <a:cxn ang="0">
                  <a:pos x="185" y="123"/>
                </a:cxn>
                <a:cxn ang="0">
                  <a:pos x="188" y="119"/>
                </a:cxn>
                <a:cxn ang="0">
                  <a:pos x="190" y="114"/>
                </a:cxn>
                <a:cxn ang="0">
                  <a:pos x="190" y="24"/>
                </a:cxn>
                <a:cxn ang="0">
                  <a:pos x="189" y="19"/>
                </a:cxn>
                <a:cxn ang="0">
                  <a:pos x="187" y="14"/>
                </a:cxn>
                <a:cxn ang="0">
                  <a:pos x="183" y="11"/>
                </a:cxn>
                <a:cxn ang="0">
                  <a:pos x="179" y="10"/>
                </a:cxn>
                <a:cxn ang="0">
                  <a:pos x="24" y="9"/>
                </a:cxn>
                <a:cxn ang="0">
                  <a:pos x="19" y="10"/>
                </a:cxn>
                <a:cxn ang="0">
                  <a:pos x="15" y="13"/>
                </a:cxn>
                <a:cxn ang="0">
                  <a:pos x="11" y="17"/>
                </a:cxn>
                <a:cxn ang="0">
                  <a:pos x="10" y="21"/>
                </a:cxn>
                <a:cxn ang="0">
                  <a:pos x="9" y="112"/>
                </a:cxn>
                <a:cxn ang="0">
                  <a:pos x="10" y="117"/>
                </a:cxn>
                <a:cxn ang="0">
                  <a:pos x="13" y="121"/>
                </a:cxn>
                <a:cxn ang="0">
                  <a:pos x="17" y="124"/>
                </a:cxn>
                <a:cxn ang="0">
                  <a:pos x="21" y="126"/>
                </a:cxn>
                <a:cxn ang="0">
                  <a:pos x="45" y="126"/>
                </a:cxn>
                <a:cxn ang="0">
                  <a:pos x="24" y="136"/>
                </a:cxn>
                <a:cxn ang="0">
                  <a:pos x="17" y="135"/>
                </a:cxn>
                <a:cxn ang="0">
                  <a:pos x="12" y="132"/>
                </a:cxn>
                <a:cxn ang="0">
                  <a:pos x="7" y="129"/>
                </a:cxn>
                <a:cxn ang="0">
                  <a:pos x="3" y="124"/>
                </a:cxn>
                <a:cxn ang="0">
                  <a:pos x="1" y="118"/>
                </a:cxn>
                <a:cxn ang="0">
                  <a:pos x="0" y="112"/>
                </a:cxn>
                <a:cxn ang="0">
                  <a:pos x="0" y="21"/>
                </a:cxn>
                <a:cxn ang="0">
                  <a:pos x="2" y="14"/>
                </a:cxn>
                <a:cxn ang="0">
                  <a:pos x="5" y="9"/>
                </a:cxn>
                <a:cxn ang="0">
                  <a:pos x="9" y="5"/>
                </a:cxn>
                <a:cxn ang="0">
                  <a:pos x="15" y="2"/>
                </a:cxn>
                <a:cxn ang="0">
                  <a:pos x="21" y="0"/>
                </a:cxn>
              </a:cxnLst>
              <a:rect l="0" t="0" r="r" b="b"/>
              <a:pathLst>
                <a:path w="200" h="136">
                  <a:moveTo>
                    <a:pt x="24" y="0"/>
                  </a:moveTo>
                  <a:lnTo>
                    <a:pt x="176" y="0"/>
                  </a:lnTo>
                  <a:lnTo>
                    <a:pt x="179" y="0"/>
                  </a:lnTo>
                  <a:lnTo>
                    <a:pt x="182" y="1"/>
                  </a:lnTo>
                  <a:lnTo>
                    <a:pt x="185" y="2"/>
                  </a:lnTo>
                  <a:lnTo>
                    <a:pt x="188" y="3"/>
                  </a:lnTo>
                  <a:lnTo>
                    <a:pt x="191" y="5"/>
                  </a:lnTo>
                  <a:lnTo>
                    <a:pt x="193" y="7"/>
                  </a:lnTo>
                  <a:lnTo>
                    <a:pt x="195" y="9"/>
                  </a:lnTo>
                  <a:lnTo>
                    <a:pt x="197" y="12"/>
                  </a:lnTo>
                  <a:lnTo>
                    <a:pt x="198" y="14"/>
                  </a:lnTo>
                  <a:lnTo>
                    <a:pt x="199" y="17"/>
                  </a:lnTo>
                  <a:lnTo>
                    <a:pt x="200" y="21"/>
                  </a:lnTo>
                  <a:lnTo>
                    <a:pt x="200" y="24"/>
                  </a:lnTo>
                  <a:lnTo>
                    <a:pt x="200" y="112"/>
                  </a:lnTo>
                  <a:lnTo>
                    <a:pt x="200" y="115"/>
                  </a:lnTo>
                  <a:lnTo>
                    <a:pt x="199" y="118"/>
                  </a:lnTo>
                  <a:lnTo>
                    <a:pt x="198" y="121"/>
                  </a:lnTo>
                  <a:lnTo>
                    <a:pt x="197" y="124"/>
                  </a:lnTo>
                  <a:lnTo>
                    <a:pt x="195" y="126"/>
                  </a:lnTo>
                  <a:lnTo>
                    <a:pt x="193" y="129"/>
                  </a:lnTo>
                  <a:lnTo>
                    <a:pt x="191" y="131"/>
                  </a:lnTo>
                  <a:lnTo>
                    <a:pt x="188" y="132"/>
                  </a:lnTo>
                  <a:lnTo>
                    <a:pt x="185" y="134"/>
                  </a:lnTo>
                  <a:lnTo>
                    <a:pt x="182" y="135"/>
                  </a:lnTo>
                  <a:lnTo>
                    <a:pt x="179" y="136"/>
                  </a:lnTo>
                  <a:lnTo>
                    <a:pt x="176" y="136"/>
                  </a:lnTo>
                  <a:lnTo>
                    <a:pt x="95" y="136"/>
                  </a:lnTo>
                  <a:lnTo>
                    <a:pt x="94" y="126"/>
                  </a:lnTo>
                  <a:lnTo>
                    <a:pt x="176" y="126"/>
                  </a:lnTo>
                  <a:lnTo>
                    <a:pt x="179" y="126"/>
                  </a:lnTo>
                  <a:lnTo>
                    <a:pt x="181" y="125"/>
                  </a:lnTo>
                  <a:lnTo>
                    <a:pt x="183" y="124"/>
                  </a:lnTo>
                  <a:lnTo>
                    <a:pt x="185" y="123"/>
                  </a:lnTo>
                  <a:lnTo>
                    <a:pt x="187" y="121"/>
                  </a:lnTo>
                  <a:lnTo>
                    <a:pt x="188" y="119"/>
                  </a:lnTo>
                  <a:lnTo>
                    <a:pt x="189" y="117"/>
                  </a:lnTo>
                  <a:lnTo>
                    <a:pt x="190" y="114"/>
                  </a:lnTo>
                  <a:lnTo>
                    <a:pt x="190" y="112"/>
                  </a:lnTo>
                  <a:lnTo>
                    <a:pt x="190" y="24"/>
                  </a:lnTo>
                  <a:lnTo>
                    <a:pt x="190" y="21"/>
                  </a:lnTo>
                  <a:lnTo>
                    <a:pt x="189" y="19"/>
                  </a:lnTo>
                  <a:lnTo>
                    <a:pt x="188" y="17"/>
                  </a:lnTo>
                  <a:lnTo>
                    <a:pt x="187" y="14"/>
                  </a:lnTo>
                  <a:lnTo>
                    <a:pt x="185" y="13"/>
                  </a:lnTo>
                  <a:lnTo>
                    <a:pt x="183" y="11"/>
                  </a:lnTo>
                  <a:lnTo>
                    <a:pt x="181" y="10"/>
                  </a:lnTo>
                  <a:lnTo>
                    <a:pt x="179" y="10"/>
                  </a:lnTo>
                  <a:lnTo>
                    <a:pt x="176" y="9"/>
                  </a:lnTo>
                  <a:lnTo>
                    <a:pt x="24" y="9"/>
                  </a:lnTo>
                  <a:lnTo>
                    <a:pt x="21" y="10"/>
                  </a:lnTo>
                  <a:lnTo>
                    <a:pt x="19" y="10"/>
                  </a:lnTo>
                  <a:lnTo>
                    <a:pt x="17" y="11"/>
                  </a:lnTo>
                  <a:lnTo>
                    <a:pt x="15" y="13"/>
                  </a:lnTo>
                  <a:lnTo>
                    <a:pt x="13" y="14"/>
                  </a:lnTo>
                  <a:lnTo>
                    <a:pt x="11" y="17"/>
                  </a:lnTo>
                  <a:lnTo>
                    <a:pt x="10" y="19"/>
                  </a:lnTo>
                  <a:lnTo>
                    <a:pt x="10" y="21"/>
                  </a:lnTo>
                  <a:lnTo>
                    <a:pt x="9" y="24"/>
                  </a:lnTo>
                  <a:lnTo>
                    <a:pt x="9" y="112"/>
                  </a:lnTo>
                  <a:lnTo>
                    <a:pt x="10" y="114"/>
                  </a:lnTo>
                  <a:lnTo>
                    <a:pt x="10" y="117"/>
                  </a:lnTo>
                  <a:lnTo>
                    <a:pt x="11" y="119"/>
                  </a:lnTo>
                  <a:lnTo>
                    <a:pt x="13" y="121"/>
                  </a:lnTo>
                  <a:lnTo>
                    <a:pt x="15" y="123"/>
                  </a:lnTo>
                  <a:lnTo>
                    <a:pt x="17" y="124"/>
                  </a:lnTo>
                  <a:lnTo>
                    <a:pt x="19" y="125"/>
                  </a:lnTo>
                  <a:lnTo>
                    <a:pt x="21" y="126"/>
                  </a:lnTo>
                  <a:lnTo>
                    <a:pt x="24" y="126"/>
                  </a:lnTo>
                  <a:lnTo>
                    <a:pt x="45" y="126"/>
                  </a:lnTo>
                  <a:lnTo>
                    <a:pt x="45" y="136"/>
                  </a:lnTo>
                  <a:lnTo>
                    <a:pt x="24" y="136"/>
                  </a:lnTo>
                  <a:lnTo>
                    <a:pt x="21" y="136"/>
                  </a:lnTo>
                  <a:lnTo>
                    <a:pt x="17" y="135"/>
                  </a:lnTo>
                  <a:lnTo>
                    <a:pt x="15" y="134"/>
                  </a:lnTo>
                  <a:lnTo>
                    <a:pt x="12" y="132"/>
                  </a:lnTo>
                  <a:lnTo>
                    <a:pt x="9" y="131"/>
                  </a:lnTo>
                  <a:lnTo>
                    <a:pt x="7" y="129"/>
                  </a:lnTo>
                  <a:lnTo>
                    <a:pt x="5" y="126"/>
                  </a:lnTo>
                  <a:lnTo>
                    <a:pt x="3" y="124"/>
                  </a:lnTo>
                  <a:lnTo>
                    <a:pt x="2" y="121"/>
                  </a:lnTo>
                  <a:lnTo>
                    <a:pt x="1" y="118"/>
                  </a:lnTo>
                  <a:lnTo>
                    <a:pt x="0" y="115"/>
                  </a:lnTo>
                  <a:lnTo>
                    <a:pt x="0" y="112"/>
                  </a:lnTo>
                  <a:lnTo>
                    <a:pt x="0" y="24"/>
                  </a:lnTo>
                  <a:lnTo>
                    <a:pt x="0" y="21"/>
                  </a:lnTo>
                  <a:lnTo>
                    <a:pt x="1" y="17"/>
                  </a:lnTo>
                  <a:lnTo>
                    <a:pt x="2" y="14"/>
                  </a:lnTo>
                  <a:lnTo>
                    <a:pt x="3" y="12"/>
                  </a:lnTo>
                  <a:lnTo>
                    <a:pt x="5" y="9"/>
                  </a:lnTo>
                  <a:lnTo>
                    <a:pt x="7" y="7"/>
                  </a:lnTo>
                  <a:lnTo>
                    <a:pt x="9" y="5"/>
                  </a:lnTo>
                  <a:lnTo>
                    <a:pt x="12" y="3"/>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7" name="Freeform 281"/>
            <p:cNvSpPr>
              <a:spLocks/>
            </p:cNvSpPr>
            <p:nvPr/>
          </p:nvSpPr>
          <p:spPr bwMode="auto">
            <a:xfrm>
              <a:off x="4518025" y="1611313"/>
              <a:ext cx="44450" cy="50800"/>
            </a:xfrm>
            <a:custGeom>
              <a:avLst/>
              <a:gdLst/>
              <a:ahLst/>
              <a:cxnLst>
                <a:cxn ang="0">
                  <a:pos x="14" y="0"/>
                </a:cxn>
                <a:cxn ang="0">
                  <a:pos x="16" y="0"/>
                </a:cxn>
                <a:cxn ang="0">
                  <a:pos x="19" y="1"/>
                </a:cxn>
                <a:cxn ang="0">
                  <a:pos x="21" y="2"/>
                </a:cxn>
                <a:cxn ang="0">
                  <a:pos x="23" y="3"/>
                </a:cxn>
                <a:cxn ang="0">
                  <a:pos x="25" y="5"/>
                </a:cxn>
                <a:cxn ang="0">
                  <a:pos x="26" y="7"/>
                </a:cxn>
                <a:cxn ang="0">
                  <a:pos x="27" y="9"/>
                </a:cxn>
                <a:cxn ang="0">
                  <a:pos x="28" y="12"/>
                </a:cxn>
                <a:cxn ang="0">
                  <a:pos x="28" y="15"/>
                </a:cxn>
                <a:cxn ang="0">
                  <a:pos x="28" y="17"/>
                </a:cxn>
                <a:cxn ang="0">
                  <a:pos x="28" y="19"/>
                </a:cxn>
                <a:cxn ang="0">
                  <a:pos x="27" y="21"/>
                </a:cxn>
                <a:cxn ang="0">
                  <a:pos x="26" y="23"/>
                </a:cxn>
                <a:cxn ang="0">
                  <a:pos x="25" y="25"/>
                </a:cxn>
                <a:cxn ang="0">
                  <a:pos x="23" y="27"/>
                </a:cxn>
                <a:cxn ang="0">
                  <a:pos x="22" y="29"/>
                </a:cxn>
                <a:cxn ang="0">
                  <a:pos x="20" y="30"/>
                </a:cxn>
                <a:cxn ang="0">
                  <a:pos x="18" y="31"/>
                </a:cxn>
                <a:cxn ang="0">
                  <a:pos x="16" y="32"/>
                </a:cxn>
                <a:cxn ang="0">
                  <a:pos x="14" y="32"/>
                </a:cxn>
                <a:cxn ang="0">
                  <a:pos x="12" y="32"/>
                </a:cxn>
                <a:cxn ang="0">
                  <a:pos x="10" y="31"/>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0" y="9"/>
                </a:cxn>
                <a:cxn ang="0">
                  <a:pos x="1" y="7"/>
                </a:cxn>
                <a:cxn ang="0">
                  <a:pos x="3" y="5"/>
                </a:cxn>
                <a:cxn ang="0">
                  <a:pos x="5" y="3"/>
                </a:cxn>
                <a:cxn ang="0">
                  <a:pos x="7" y="2"/>
                </a:cxn>
                <a:cxn ang="0">
                  <a:pos x="9" y="1"/>
                </a:cxn>
                <a:cxn ang="0">
                  <a:pos x="11" y="0"/>
                </a:cxn>
                <a:cxn ang="0">
                  <a:pos x="14" y="0"/>
                </a:cxn>
              </a:cxnLst>
              <a:rect l="0" t="0" r="r" b="b"/>
              <a:pathLst>
                <a:path w="28" h="32">
                  <a:moveTo>
                    <a:pt x="14" y="0"/>
                  </a:moveTo>
                  <a:lnTo>
                    <a:pt x="16" y="0"/>
                  </a:lnTo>
                  <a:lnTo>
                    <a:pt x="19" y="1"/>
                  </a:lnTo>
                  <a:lnTo>
                    <a:pt x="21" y="2"/>
                  </a:lnTo>
                  <a:lnTo>
                    <a:pt x="23" y="3"/>
                  </a:lnTo>
                  <a:lnTo>
                    <a:pt x="25" y="5"/>
                  </a:lnTo>
                  <a:lnTo>
                    <a:pt x="26" y="7"/>
                  </a:lnTo>
                  <a:lnTo>
                    <a:pt x="27" y="9"/>
                  </a:lnTo>
                  <a:lnTo>
                    <a:pt x="28" y="12"/>
                  </a:lnTo>
                  <a:lnTo>
                    <a:pt x="28" y="15"/>
                  </a:lnTo>
                  <a:lnTo>
                    <a:pt x="28" y="17"/>
                  </a:lnTo>
                  <a:lnTo>
                    <a:pt x="28" y="19"/>
                  </a:lnTo>
                  <a:lnTo>
                    <a:pt x="27" y="21"/>
                  </a:lnTo>
                  <a:lnTo>
                    <a:pt x="26" y="23"/>
                  </a:lnTo>
                  <a:lnTo>
                    <a:pt x="25" y="25"/>
                  </a:lnTo>
                  <a:lnTo>
                    <a:pt x="23" y="27"/>
                  </a:lnTo>
                  <a:lnTo>
                    <a:pt x="22" y="29"/>
                  </a:lnTo>
                  <a:lnTo>
                    <a:pt x="20" y="30"/>
                  </a:lnTo>
                  <a:lnTo>
                    <a:pt x="18" y="31"/>
                  </a:lnTo>
                  <a:lnTo>
                    <a:pt x="16" y="32"/>
                  </a:lnTo>
                  <a:lnTo>
                    <a:pt x="14" y="32"/>
                  </a:lnTo>
                  <a:lnTo>
                    <a:pt x="12" y="32"/>
                  </a:lnTo>
                  <a:lnTo>
                    <a:pt x="10" y="31"/>
                  </a:lnTo>
                  <a:lnTo>
                    <a:pt x="8" y="30"/>
                  </a:lnTo>
                  <a:lnTo>
                    <a:pt x="6" y="29"/>
                  </a:lnTo>
                  <a:lnTo>
                    <a:pt x="4" y="27"/>
                  </a:lnTo>
                  <a:lnTo>
                    <a:pt x="3" y="25"/>
                  </a:lnTo>
                  <a:lnTo>
                    <a:pt x="2" y="23"/>
                  </a:lnTo>
                  <a:lnTo>
                    <a:pt x="1" y="21"/>
                  </a:lnTo>
                  <a:lnTo>
                    <a:pt x="0" y="19"/>
                  </a:lnTo>
                  <a:lnTo>
                    <a:pt x="0" y="17"/>
                  </a:lnTo>
                  <a:lnTo>
                    <a:pt x="0" y="15"/>
                  </a:lnTo>
                  <a:lnTo>
                    <a:pt x="0" y="12"/>
                  </a:lnTo>
                  <a:lnTo>
                    <a:pt x="0" y="9"/>
                  </a:lnTo>
                  <a:lnTo>
                    <a:pt x="1" y="7"/>
                  </a:lnTo>
                  <a:lnTo>
                    <a:pt x="3" y="5"/>
                  </a:lnTo>
                  <a:lnTo>
                    <a:pt x="5" y="3"/>
                  </a:lnTo>
                  <a:lnTo>
                    <a:pt x="7" y="2"/>
                  </a:lnTo>
                  <a:lnTo>
                    <a:pt x="9" y="1"/>
                  </a:lnTo>
                  <a:lnTo>
                    <a:pt x="11"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8" name="Freeform 282"/>
            <p:cNvSpPr>
              <a:spLocks/>
            </p:cNvSpPr>
            <p:nvPr/>
          </p:nvSpPr>
          <p:spPr bwMode="auto">
            <a:xfrm>
              <a:off x="4479925" y="1663700"/>
              <a:ext cx="149225" cy="185738"/>
            </a:xfrm>
            <a:custGeom>
              <a:avLst/>
              <a:gdLst/>
              <a:ahLst/>
              <a:cxnLst>
                <a:cxn ang="0">
                  <a:pos x="37" y="3"/>
                </a:cxn>
                <a:cxn ang="0">
                  <a:pos x="42" y="33"/>
                </a:cxn>
                <a:cxn ang="0">
                  <a:pos x="40" y="0"/>
                </a:cxn>
                <a:cxn ang="0">
                  <a:pos x="48" y="1"/>
                </a:cxn>
                <a:cxn ang="0">
                  <a:pos x="55" y="2"/>
                </a:cxn>
                <a:cxn ang="0">
                  <a:pos x="60" y="4"/>
                </a:cxn>
                <a:cxn ang="0">
                  <a:pos x="62" y="5"/>
                </a:cxn>
                <a:cxn ang="0">
                  <a:pos x="92" y="16"/>
                </a:cxn>
                <a:cxn ang="0">
                  <a:pos x="94" y="20"/>
                </a:cxn>
                <a:cxn ang="0">
                  <a:pos x="92" y="24"/>
                </a:cxn>
                <a:cxn ang="0">
                  <a:pos x="88" y="25"/>
                </a:cxn>
                <a:cxn ang="0">
                  <a:pos x="59" y="16"/>
                </a:cxn>
                <a:cxn ang="0">
                  <a:pos x="59" y="16"/>
                </a:cxn>
                <a:cxn ang="0">
                  <a:pos x="57" y="15"/>
                </a:cxn>
                <a:cxn ang="0">
                  <a:pos x="54" y="14"/>
                </a:cxn>
                <a:cxn ang="0">
                  <a:pos x="58" y="111"/>
                </a:cxn>
                <a:cxn ang="0">
                  <a:pos x="56" y="115"/>
                </a:cxn>
                <a:cxn ang="0">
                  <a:pos x="52" y="117"/>
                </a:cxn>
                <a:cxn ang="0">
                  <a:pos x="50" y="117"/>
                </a:cxn>
                <a:cxn ang="0">
                  <a:pos x="46" y="114"/>
                </a:cxn>
                <a:cxn ang="0">
                  <a:pos x="41" y="60"/>
                </a:cxn>
                <a:cxn ang="0">
                  <a:pos x="36" y="60"/>
                </a:cxn>
                <a:cxn ang="0">
                  <a:pos x="31" y="113"/>
                </a:cxn>
                <a:cxn ang="0">
                  <a:pos x="28" y="116"/>
                </a:cxn>
                <a:cxn ang="0">
                  <a:pos x="24" y="117"/>
                </a:cxn>
                <a:cxn ang="0">
                  <a:pos x="21" y="116"/>
                </a:cxn>
                <a:cxn ang="0">
                  <a:pos x="18" y="113"/>
                </a:cxn>
                <a:cxn ang="0">
                  <a:pos x="22" y="53"/>
                </a:cxn>
                <a:cxn ang="0">
                  <a:pos x="20" y="15"/>
                </a:cxn>
                <a:cxn ang="0">
                  <a:pos x="11" y="55"/>
                </a:cxn>
                <a:cxn ang="0">
                  <a:pos x="7" y="57"/>
                </a:cxn>
                <a:cxn ang="0">
                  <a:pos x="3" y="57"/>
                </a:cxn>
                <a:cxn ang="0">
                  <a:pos x="1" y="53"/>
                </a:cxn>
                <a:cxn ang="0">
                  <a:pos x="10" y="9"/>
                </a:cxn>
                <a:cxn ang="0">
                  <a:pos x="10" y="8"/>
                </a:cxn>
                <a:cxn ang="0">
                  <a:pos x="11" y="7"/>
                </a:cxn>
                <a:cxn ang="0">
                  <a:pos x="12" y="5"/>
                </a:cxn>
                <a:cxn ang="0">
                  <a:pos x="13" y="5"/>
                </a:cxn>
                <a:cxn ang="0">
                  <a:pos x="14" y="5"/>
                </a:cxn>
                <a:cxn ang="0">
                  <a:pos x="18" y="3"/>
                </a:cxn>
                <a:cxn ang="0">
                  <a:pos x="24" y="2"/>
                </a:cxn>
                <a:cxn ang="0">
                  <a:pos x="31" y="0"/>
                </a:cxn>
              </a:cxnLst>
              <a:rect l="0" t="0" r="r" b="b"/>
              <a:pathLst>
                <a:path w="94" h="117">
                  <a:moveTo>
                    <a:pt x="36" y="0"/>
                  </a:moveTo>
                  <a:lnTo>
                    <a:pt x="37" y="3"/>
                  </a:lnTo>
                  <a:lnTo>
                    <a:pt x="37" y="3"/>
                  </a:lnTo>
                  <a:lnTo>
                    <a:pt x="33" y="33"/>
                  </a:lnTo>
                  <a:lnTo>
                    <a:pt x="38" y="41"/>
                  </a:lnTo>
                  <a:lnTo>
                    <a:pt x="42" y="33"/>
                  </a:lnTo>
                  <a:lnTo>
                    <a:pt x="39" y="3"/>
                  </a:lnTo>
                  <a:lnTo>
                    <a:pt x="39" y="3"/>
                  </a:lnTo>
                  <a:lnTo>
                    <a:pt x="40" y="0"/>
                  </a:lnTo>
                  <a:lnTo>
                    <a:pt x="43" y="0"/>
                  </a:lnTo>
                  <a:lnTo>
                    <a:pt x="45" y="1"/>
                  </a:lnTo>
                  <a:lnTo>
                    <a:pt x="48" y="1"/>
                  </a:lnTo>
                  <a:lnTo>
                    <a:pt x="50" y="1"/>
                  </a:lnTo>
                  <a:lnTo>
                    <a:pt x="52" y="2"/>
                  </a:lnTo>
                  <a:lnTo>
                    <a:pt x="55" y="2"/>
                  </a:lnTo>
                  <a:lnTo>
                    <a:pt x="57" y="3"/>
                  </a:lnTo>
                  <a:lnTo>
                    <a:pt x="58" y="3"/>
                  </a:lnTo>
                  <a:lnTo>
                    <a:pt x="60" y="4"/>
                  </a:lnTo>
                  <a:lnTo>
                    <a:pt x="61" y="4"/>
                  </a:lnTo>
                  <a:lnTo>
                    <a:pt x="62" y="5"/>
                  </a:lnTo>
                  <a:lnTo>
                    <a:pt x="62" y="5"/>
                  </a:lnTo>
                  <a:lnTo>
                    <a:pt x="90" y="14"/>
                  </a:lnTo>
                  <a:lnTo>
                    <a:pt x="91" y="15"/>
                  </a:lnTo>
                  <a:lnTo>
                    <a:pt x="92" y="16"/>
                  </a:lnTo>
                  <a:lnTo>
                    <a:pt x="93" y="17"/>
                  </a:lnTo>
                  <a:lnTo>
                    <a:pt x="93" y="18"/>
                  </a:lnTo>
                  <a:lnTo>
                    <a:pt x="94" y="20"/>
                  </a:lnTo>
                  <a:lnTo>
                    <a:pt x="93" y="21"/>
                  </a:lnTo>
                  <a:lnTo>
                    <a:pt x="93" y="23"/>
                  </a:lnTo>
                  <a:lnTo>
                    <a:pt x="92" y="24"/>
                  </a:lnTo>
                  <a:lnTo>
                    <a:pt x="91" y="25"/>
                  </a:lnTo>
                  <a:lnTo>
                    <a:pt x="89" y="25"/>
                  </a:lnTo>
                  <a:lnTo>
                    <a:pt x="88" y="25"/>
                  </a:lnTo>
                  <a:lnTo>
                    <a:pt x="87" y="25"/>
                  </a:lnTo>
                  <a:lnTo>
                    <a:pt x="86" y="25"/>
                  </a:lnTo>
                  <a:lnTo>
                    <a:pt x="59" y="16"/>
                  </a:lnTo>
                  <a:lnTo>
                    <a:pt x="59" y="16"/>
                  </a:lnTo>
                  <a:lnTo>
                    <a:pt x="59" y="16"/>
                  </a:lnTo>
                  <a:lnTo>
                    <a:pt x="59" y="16"/>
                  </a:lnTo>
                  <a:lnTo>
                    <a:pt x="59" y="16"/>
                  </a:lnTo>
                  <a:lnTo>
                    <a:pt x="58" y="15"/>
                  </a:lnTo>
                  <a:lnTo>
                    <a:pt x="57" y="15"/>
                  </a:lnTo>
                  <a:lnTo>
                    <a:pt x="56" y="15"/>
                  </a:lnTo>
                  <a:lnTo>
                    <a:pt x="55" y="14"/>
                  </a:lnTo>
                  <a:lnTo>
                    <a:pt x="54" y="14"/>
                  </a:lnTo>
                  <a:lnTo>
                    <a:pt x="54" y="53"/>
                  </a:lnTo>
                  <a:lnTo>
                    <a:pt x="58" y="110"/>
                  </a:lnTo>
                  <a:lnTo>
                    <a:pt x="58" y="111"/>
                  </a:lnTo>
                  <a:lnTo>
                    <a:pt x="58" y="113"/>
                  </a:lnTo>
                  <a:lnTo>
                    <a:pt x="57" y="114"/>
                  </a:lnTo>
                  <a:lnTo>
                    <a:pt x="56" y="115"/>
                  </a:lnTo>
                  <a:lnTo>
                    <a:pt x="55" y="116"/>
                  </a:lnTo>
                  <a:lnTo>
                    <a:pt x="54" y="117"/>
                  </a:lnTo>
                  <a:lnTo>
                    <a:pt x="52" y="117"/>
                  </a:lnTo>
                  <a:lnTo>
                    <a:pt x="52" y="117"/>
                  </a:lnTo>
                  <a:lnTo>
                    <a:pt x="52" y="117"/>
                  </a:lnTo>
                  <a:lnTo>
                    <a:pt x="50" y="117"/>
                  </a:lnTo>
                  <a:lnTo>
                    <a:pt x="48" y="116"/>
                  </a:lnTo>
                  <a:lnTo>
                    <a:pt x="47" y="115"/>
                  </a:lnTo>
                  <a:lnTo>
                    <a:pt x="46" y="114"/>
                  </a:lnTo>
                  <a:lnTo>
                    <a:pt x="45" y="113"/>
                  </a:lnTo>
                  <a:lnTo>
                    <a:pt x="45" y="111"/>
                  </a:lnTo>
                  <a:lnTo>
                    <a:pt x="41" y="60"/>
                  </a:lnTo>
                  <a:lnTo>
                    <a:pt x="39" y="60"/>
                  </a:lnTo>
                  <a:lnTo>
                    <a:pt x="38" y="60"/>
                  </a:lnTo>
                  <a:lnTo>
                    <a:pt x="36" y="60"/>
                  </a:lnTo>
                  <a:lnTo>
                    <a:pt x="35" y="60"/>
                  </a:lnTo>
                  <a:lnTo>
                    <a:pt x="31" y="111"/>
                  </a:lnTo>
                  <a:lnTo>
                    <a:pt x="31" y="113"/>
                  </a:lnTo>
                  <a:lnTo>
                    <a:pt x="30" y="114"/>
                  </a:lnTo>
                  <a:lnTo>
                    <a:pt x="29" y="115"/>
                  </a:lnTo>
                  <a:lnTo>
                    <a:pt x="28" y="116"/>
                  </a:lnTo>
                  <a:lnTo>
                    <a:pt x="26" y="117"/>
                  </a:lnTo>
                  <a:lnTo>
                    <a:pt x="24" y="117"/>
                  </a:lnTo>
                  <a:lnTo>
                    <a:pt x="24" y="117"/>
                  </a:lnTo>
                  <a:lnTo>
                    <a:pt x="24" y="117"/>
                  </a:lnTo>
                  <a:lnTo>
                    <a:pt x="22" y="117"/>
                  </a:lnTo>
                  <a:lnTo>
                    <a:pt x="21" y="116"/>
                  </a:lnTo>
                  <a:lnTo>
                    <a:pt x="20" y="115"/>
                  </a:lnTo>
                  <a:lnTo>
                    <a:pt x="19" y="114"/>
                  </a:lnTo>
                  <a:lnTo>
                    <a:pt x="18" y="113"/>
                  </a:lnTo>
                  <a:lnTo>
                    <a:pt x="18" y="111"/>
                  </a:lnTo>
                  <a:lnTo>
                    <a:pt x="18" y="110"/>
                  </a:lnTo>
                  <a:lnTo>
                    <a:pt x="22" y="53"/>
                  </a:lnTo>
                  <a:lnTo>
                    <a:pt x="22" y="14"/>
                  </a:lnTo>
                  <a:lnTo>
                    <a:pt x="21" y="14"/>
                  </a:lnTo>
                  <a:lnTo>
                    <a:pt x="20" y="15"/>
                  </a:lnTo>
                  <a:lnTo>
                    <a:pt x="12" y="53"/>
                  </a:lnTo>
                  <a:lnTo>
                    <a:pt x="11" y="54"/>
                  </a:lnTo>
                  <a:lnTo>
                    <a:pt x="11" y="55"/>
                  </a:lnTo>
                  <a:lnTo>
                    <a:pt x="10" y="56"/>
                  </a:lnTo>
                  <a:lnTo>
                    <a:pt x="9" y="57"/>
                  </a:lnTo>
                  <a:lnTo>
                    <a:pt x="7" y="57"/>
                  </a:lnTo>
                  <a:lnTo>
                    <a:pt x="6" y="57"/>
                  </a:lnTo>
                  <a:lnTo>
                    <a:pt x="5" y="57"/>
                  </a:lnTo>
                  <a:lnTo>
                    <a:pt x="3" y="57"/>
                  </a:lnTo>
                  <a:lnTo>
                    <a:pt x="2" y="56"/>
                  </a:lnTo>
                  <a:lnTo>
                    <a:pt x="1" y="55"/>
                  </a:lnTo>
                  <a:lnTo>
                    <a:pt x="1" y="53"/>
                  </a:lnTo>
                  <a:lnTo>
                    <a:pt x="0" y="52"/>
                  </a:lnTo>
                  <a:lnTo>
                    <a:pt x="1" y="50"/>
                  </a:lnTo>
                  <a:lnTo>
                    <a:pt x="10" y="9"/>
                  </a:lnTo>
                  <a:lnTo>
                    <a:pt x="10" y="9"/>
                  </a:lnTo>
                  <a:lnTo>
                    <a:pt x="10" y="8"/>
                  </a:lnTo>
                  <a:lnTo>
                    <a:pt x="10" y="8"/>
                  </a:lnTo>
                  <a:lnTo>
                    <a:pt x="10" y="7"/>
                  </a:lnTo>
                  <a:lnTo>
                    <a:pt x="11" y="7"/>
                  </a:lnTo>
                  <a:lnTo>
                    <a:pt x="11" y="7"/>
                  </a:lnTo>
                  <a:lnTo>
                    <a:pt x="11" y="6"/>
                  </a:lnTo>
                  <a:lnTo>
                    <a:pt x="12" y="6"/>
                  </a:lnTo>
                  <a:lnTo>
                    <a:pt x="12" y="5"/>
                  </a:lnTo>
                  <a:lnTo>
                    <a:pt x="13" y="5"/>
                  </a:lnTo>
                  <a:lnTo>
                    <a:pt x="13" y="5"/>
                  </a:lnTo>
                  <a:lnTo>
                    <a:pt x="13" y="5"/>
                  </a:lnTo>
                  <a:lnTo>
                    <a:pt x="13" y="5"/>
                  </a:lnTo>
                  <a:lnTo>
                    <a:pt x="14" y="5"/>
                  </a:lnTo>
                  <a:lnTo>
                    <a:pt x="14" y="5"/>
                  </a:lnTo>
                  <a:lnTo>
                    <a:pt x="15" y="4"/>
                  </a:lnTo>
                  <a:lnTo>
                    <a:pt x="17" y="4"/>
                  </a:lnTo>
                  <a:lnTo>
                    <a:pt x="18" y="3"/>
                  </a:lnTo>
                  <a:lnTo>
                    <a:pt x="20" y="3"/>
                  </a:lnTo>
                  <a:lnTo>
                    <a:pt x="22" y="2"/>
                  </a:lnTo>
                  <a:lnTo>
                    <a:pt x="24" y="2"/>
                  </a:lnTo>
                  <a:lnTo>
                    <a:pt x="26" y="1"/>
                  </a:lnTo>
                  <a:lnTo>
                    <a:pt x="28" y="1"/>
                  </a:lnTo>
                  <a:lnTo>
                    <a:pt x="31" y="0"/>
                  </a:lnTo>
                  <a:lnTo>
                    <a:pt x="33" y="0"/>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89" name="Rectangle 283"/>
            <p:cNvSpPr>
              <a:spLocks noChangeArrowheads="1"/>
            </p:cNvSpPr>
            <p:nvPr/>
          </p:nvSpPr>
          <p:spPr bwMode="auto">
            <a:xfrm>
              <a:off x="4618038" y="1709738"/>
              <a:ext cx="14288" cy="412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0" name="Rectangle 284"/>
            <p:cNvSpPr>
              <a:spLocks noChangeArrowheads="1"/>
            </p:cNvSpPr>
            <p:nvPr/>
          </p:nvSpPr>
          <p:spPr bwMode="auto">
            <a:xfrm>
              <a:off x="4640263" y="1690688"/>
              <a:ext cx="14288"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1" name="Rectangle 285"/>
            <p:cNvSpPr>
              <a:spLocks noChangeArrowheads="1"/>
            </p:cNvSpPr>
            <p:nvPr/>
          </p:nvSpPr>
          <p:spPr bwMode="auto">
            <a:xfrm>
              <a:off x="4662488" y="1666875"/>
              <a:ext cx="14288" cy="841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2" name="Group 91"/>
          <p:cNvGrpSpPr/>
          <p:nvPr/>
        </p:nvGrpSpPr>
        <p:grpSpPr>
          <a:xfrm>
            <a:off x="6969729" y="4473024"/>
            <a:ext cx="354112" cy="261092"/>
            <a:chOff x="5286375" y="2649538"/>
            <a:chExt cx="373063" cy="236538"/>
          </a:xfrm>
          <a:solidFill>
            <a:schemeClr val="bg2"/>
          </a:solidFill>
        </p:grpSpPr>
        <p:sp>
          <p:nvSpPr>
            <p:cNvPr id="93" name="Freeform 56"/>
            <p:cNvSpPr>
              <a:spLocks noEditPoints="1"/>
            </p:cNvSpPr>
            <p:nvPr/>
          </p:nvSpPr>
          <p:spPr bwMode="auto">
            <a:xfrm>
              <a:off x="5359400" y="2649538"/>
              <a:ext cx="60325" cy="234950"/>
            </a:xfrm>
            <a:custGeom>
              <a:avLst/>
              <a:gdLst/>
              <a:ahLst/>
              <a:cxnLst>
                <a:cxn ang="0">
                  <a:pos x="6" y="135"/>
                </a:cxn>
                <a:cxn ang="0">
                  <a:pos x="6" y="139"/>
                </a:cxn>
                <a:cxn ang="0">
                  <a:pos x="32" y="139"/>
                </a:cxn>
                <a:cxn ang="0">
                  <a:pos x="32" y="135"/>
                </a:cxn>
                <a:cxn ang="0">
                  <a:pos x="6" y="135"/>
                </a:cxn>
                <a:cxn ang="0">
                  <a:pos x="6" y="19"/>
                </a:cxn>
                <a:cxn ang="0">
                  <a:pos x="6" y="23"/>
                </a:cxn>
                <a:cxn ang="0">
                  <a:pos x="32" y="23"/>
                </a:cxn>
                <a:cxn ang="0">
                  <a:pos x="32" y="19"/>
                </a:cxn>
                <a:cxn ang="0">
                  <a:pos x="6" y="19"/>
                </a:cxn>
                <a:cxn ang="0">
                  <a:pos x="6" y="10"/>
                </a:cxn>
                <a:cxn ang="0">
                  <a:pos x="6" y="14"/>
                </a:cxn>
                <a:cxn ang="0">
                  <a:pos x="32" y="14"/>
                </a:cxn>
                <a:cxn ang="0">
                  <a:pos x="32" y="10"/>
                </a:cxn>
                <a:cxn ang="0">
                  <a:pos x="6" y="10"/>
                </a:cxn>
                <a:cxn ang="0">
                  <a:pos x="0" y="0"/>
                </a:cxn>
                <a:cxn ang="0">
                  <a:pos x="38" y="0"/>
                </a:cxn>
                <a:cxn ang="0">
                  <a:pos x="38" y="148"/>
                </a:cxn>
                <a:cxn ang="0">
                  <a:pos x="0" y="148"/>
                </a:cxn>
                <a:cxn ang="0">
                  <a:pos x="0" y="0"/>
                </a:cxn>
              </a:cxnLst>
              <a:rect l="0" t="0" r="r" b="b"/>
              <a:pathLst>
                <a:path w="38" h="148">
                  <a:moveTo>
                    <a:pt x="6" y="135"/>
                  </a:moveTo>
                  <a:lnTo>
                    <a:pt x="6" y="139"/>
                  </a:lnTo>
                  <a:lnTo>
                    <a:pt x="32" y="139"/>
                  </a:lnTo>
                  <a:lnTo>
                    <a:pt x="32" y="135"/>
                  </a:lnTo>
                  <a:lnTo>
                    <a:pt x="6" y="135"/>
                  </a:lnTo>
                  <a:close/>
                  <a:moveTo>
                    <a:pt x="6" y="19"/>
                  </a:moveTo>
                  <a:lnTo>
                    <a:pt x="6" y="23"/>
                  </a:lnTo>
                  <a:lnTo>
                    <a:pt x="32" y="23"/>
                  </a:lnTo>
                  <a:lnTo>
                    <a:pt x="32" y="19"/>
                  </a:lnTo>
                  <a:lnTo>
                    <a:pt x="6" y="19"/>
                  </a:lnTo>
                  <a:close/>
                  <a:moveTo>
                    <a:pt x="6" y="10"/>
                  </a:moveTo>
                  <a:lnTo>
                    <a:pt x="6" y="14"/>
                  </a:lnTo>
                  <a:lnTo>
                    <a:pt x="32" y="14"/>
                  </a:lnTo>
                  <a:lnTo>
                    <a:pt x="32" y="10"/>
                  </a:lnTo>
                  <a:lnTo>
                    <a:pt x="6" y="10"/>
                  </a:lnTo>
                  <a:close/>
                  <a:moveTo>
                    <a:pt x="0" y="0"/>
                  </a:moveTo>
                  <a:lnTo>
                    <a:pt x="38" y="0"/>
                  </a:lnTo>
                  <a:lnTo>
                    <a:pt x="38" y="148"/>
                  </a:lnTo>
                  <a:lnTo>
                    <a:pt x="0" y="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4" name="Freeform 57"/>
            <p:cNvSpPr>
              <a:spLocks noEditPoints="1"/>
            </p:cNvSpPr>
            <p:nvPr/>
          </p:nvSpPr>
          <p:spPr bwMode="auto">
            <a:xfrm>
              <a:off x="5286375" y="2651126"/>
              <a:ext cx="60325" cy="234950"/>
            </a:xfrm>
            <a:custGeom>
              <a:avLst/>
              <a:gdLst/>
              <a:ahLst/>
              <a:cxnLst>
                <a:cxn ang="0">
                  <a:pos x="6" y="134"/>
                </a:cxn>
                <a:cxn ang="0">
                  <a:pos x="6" y="138"/>
                </a:cxn>
                <a:cxn ang="0">
                  <a:pos x="32" y="138"/>
                </a:cxn>
                <a:cxn ang="0">
                  <a:pos x="32" y="134"/>
                </a:cxn>
                <a:cxn ang="0">
                  <a:pos x="6" y="134"/>
                </a:cxn>
                <a:cxn ang="0">
                  <a:pos x="6" y="18"/>
                </a:cxn>
                <a:cxn ang="0">
                  <a:pos x="6" y="22"/>
                </a:cxn>
                <a:cxn ang="0">
                  <a:pos x="32" y="22"/>
                </a:cxn>
                <a:cxn ang="0">
                  <a:pos x="32" y="18"/>
                </a:cxn>
                <a:cxn ang="0">
                  <a:pos x="6" y="18"/>
                </a:cxn>
                <a:cxn ang="0">
                  <a:pos x="6" y="9"/>
                </a:cxn>
                <a:cxn ang="0">
                  <a:pos x="6" y="13"/>
                </a:cxn>
                <a:cxn ang="0">
                  <a:pos x="32" y="13"/>
                </a:cxn>
                <a:cxn ang="0">
                  <a:pos x="32" y="9"/>
                </a:cxn>
                <a:cxn ang="0">
                  <a:pos x="6" y="9"/>
                </a:cxn>
                <a:cxn ang="0">
                  <a:pos x="0" y="0"/>
                </a:cxn>
                <a:cxn ang="0">
                  <a:pos x="38" y="0"/>
                </a:cxn>
                <a:cxn ang="0">
                  <a:pos x="38" y="148"/>
                </a:cxn>
                <a:cxn ang="0">
                  <a:pos x="0" y="148"/>
                </a:cxn>
                <a:cxn ang="0">
                  <a:pos x="0" y="0"/>
                </a:cxn>
              </a:cxnLst>
              <a:rect l="0" t="0" r="r" b="b"/>
              <a:pathLst>
                <a:path w="38" h="148">
                  <a:moveTo>
                    <a:pt x="6" y="134"/>
                  </a:moveTo>
                  <a:lnTo>
                    <a:pt x="6" y="138"/>
                  </a:lnTo>
                  <a:lnTo>
                    <a:pt x="32" y="138"/>
                  </a:lnTo>
                  <a:lnTo>
                    <a:pt x="32" y="134"/>
                  </a:lnTo>
                  <a:lnTo>
                    <a:pt x="6" y="134"/>
                  </a:lnTo>
                  <a:close/>
                  <a:moveTo>
                    <a:pt x="6" y="18"/>
                  </a:moveTo>
                  <a:lnTo>
                    <a:pt x="6" y="22"/>
                  </a:lnTo>
                  <a:lnTo>
                    <a:pt x="32" y="22"/>
                  </a:lnTo>
                  <a:lnTo>
                    <a:pt x="32" y="18"/>
                  </a:lnTo>
                  <a:lnTo>
                    <a:pt x="6" y="18"/>
                  </a:lnTo>
                  <a:close/>
                  <a:moveTo>
                    <a:pt x="6" y="9"/>
                  </a:moveTo>
                  <a:lnTo>
                    <a:pt x="6" y="13"/>
                  </a:lnTo>
                  <a:lnTo>
                    <a:pt x="32" y="13"/>
                  </a:lnTo>
                  <a:lnTo>
                    <a:pt x="32" y="9"/>
                  </a:lnTo>
                  <a:lnTo>
                    <a:pt x="6" y="9"/>
                  </a:lnTo>
                  <a:close/>
                  <a:moveTo>
                    <a:pt x="0" y="0"/>
                  </a:moveTo>
                  <a:lnTo>
                    <a:pt x="38" y="0"/>
                  </a:lnTo>
                  <a:lnTo>
                    <a:pt x="38" y="148"/>
                  </a:lnTo>
                  <a:lnTo>
                    <a:pt x="0" y="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5" name="Freeform 58"/>
            <p:cNvSpPr>
              <a:spLocks noEditPoints="1"/>
            </p:cNvSpPr>
            <p:nvPr/>
          </p:nvSpPr>
          <p:spPr bwMode="auto">
            <a:xfrm>
              <a:off x="5430838" y="2649538"/>
              <a:ext cx="61913" cy="234950"/>
            </a:xfrm>
            <a:custGeom>
              <a:avLst/>
              <a:gdLst/>
              <a:ahLst/>
              <a:cxnLst>
                <a:cxn ang="0">
                  <a:pos x="6" y="135"/>
                </a:cxn>
                <a:cxn ang="0">
                  <a:pos x="6" y="139"/>
                </a:cxn>
                <a:cxn ang="0">
                  <a:pos x="32" y="139"/>
                </a:cxn>
                <a:cxn ang="0">
                  <a:pos x="32" y="135"/>
                </a:cxn>
                <a:cxn ang="0">
                  <a:pos x="6" y="135"/>
                </a:cxn>
                <a:cxn ang="0">
                  <a:pos x="6" y="19"/>
                </a:cxn>
                <a:cxn ang="0">
                  <a:pos x="6" y="23"/>
                </a:cxn>
                <a:cxn ang="0">
                  <a:pos x="32" y="23"/>
                </a:cxn>
                <a:cxn ang="0">
                  <a:pos x="32" y="19"/>
                </a:cxn>
                <a:cxn ang="0">
                  <a:pos x="6" y="19"/>
                </a:cxn>
                <a:cxn ang="0">
                  <a:pos x="6" y="10"/>
                </a:cxn>
                <a:cxn ang="0">
                  <a:pos x="6" y="14"/>
                </a:cxn>
                <a:cxn ang="0">
                  <a:pos x="32" y="14"/>
                </a:cxn>
                <a:cxn ang="0">
                  <a:pos x="32" y="10"/>
                </a:cxn>
                <a:cxn ang="0">
                  <a:pos x="6" y="10"/>
                </a:cxn>
                <a:cxn ang="0">
                  <a:pos x="0" y="0"/>
                </a:cxn>
                <a:cxn ang="0">
                  <a:pos x="39" y="0"/>
                </a:cxn>
                <a:cxn ang="0">
                  <a:pos x="39" y="148"/>
                </a:cxn>
                <a:cxn ang="0">
                  <a:pos x="0" y="148"/>
                </a:cxn>
                <a:cxn ang="0">
                  <a:pos x="0" y="0"/>
                </a:cxn>
              </a:cxnLst>
              <a:rect l="0" t="0" r="r" b="b"/>
              <a:pathLst>
                <a:path w="39" h="148">
                  <a:moveTo>
                    <a:pt x="6" y="135"/>
                  </a:moveTo>
                  <a:lnTo>
                    <a:pt x="6" y="139"/>
                  </a:lnTo>
                  <a:lnTo>
                    <a:pt x="32" y="139"/>
                  </a:lnTo>
                  <a:lnTo>
                    <a:pt x="32" y="135"/>
                  </a:lnTo>
                  <a:lnTo>
                    <a:pt x="6" y="135"/>
                  </a:lnTo>
                  <a:close/>
                  <a:moveTo>
                    <a:pt x="6" y="19"/>
                  </a:moveTo>
                  <a:lnTo>
                    <a:pt x="6" y="23"/>
                  </a:lnTo>
                  <a:lnTo>
                    <a:pt x="32" y="23"/>
                  </a:lnTo>
                  <a:lnTo>
                    <a:pt x="32" y="19"/>
                  </a:lnTo>
                  <a:lnTo>
                    <a:pt x="6" y="19"/>
                  </a:lnTo>
                  <a:close/>
                  <a:moveTo>
                    <a:pt x="6" y="10"/>
                  </a:moveTo>
                  <a:lnTo>
                    <a:pt x="6" y="14"/>
                  </a:lnTo>
                  <a:lnTo>
                    <a:pt x="32" y="14"/>
                  </a:lnTo>
                  <a:lnTo>
                    <a:pt x="32" y="10"/>
                  </a:lnTo>
                  <a:lnTo>
                    <a:pt x="6" y="10"/>
                  </a:lnTo>
                  <a:close/>
                  <a:moveTo>
                    <a:pt x="0" y="0"/>
                  </a:moveTo>
                  <a:lnTo>
                    <a:pt x="39" y="0"/>
                  </a:lnTo>
                  <a:lnTo>
                    <a:pt x="39" y="148"/>
                  </a:lnTo>
                  <a:lnTo>
                    <a:pt x="0" y="14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6" name="Freeform 59"/>
            <p:cNvSpPr>
              <a:spLocks noEditPoints="1"/>
            </p:cNvSpPr>
            <p:nvPr/>
          </p:nvSpPr>
          <p:spPr bwMode="auto">
            <a:xfrm>
              <a:off x="5492750" y="2651126"/>
              <a:ext cx="166688" cy="233363"/>
            </a:xfrm>
            <a:custGeom>
              <a:avLst/>
              <a:gdLst/>
              <a:ahLst/>
              <a:cxnLst>
                <a:cxn ang="0">
                  <a:pos x="93" y="120"/>
                </a:cxn>
                <a:cxn ang="0">
                  <a:pos x="71" y="133"/>
                </a:cxn>
                <a:cxn ang="0">
                  <a:pos x="73" y="136"/>
                </a:cxn>
                <a:cxn ang="0">
                  <a:pos x="95" y="123"/>
                </a:cxn>
                <a:cxn ang="0">
                  <a:pos x="93" y="120"/>
                </a:cxn>
                <a:cxn ang="0">
                  <a:pos x="36" y="19"/>
                </a:cxn>
                <a:cxn ang="0">
                  <a:pos x="16" y="35"/>
                </a:cxn>
                <a:cxn ang="0">
                  <a:pos x="38" y="22"/>
                </a:cxn>
                <a:cxn ang="0">
                  <a:pos x="36" y="19"/>
                </a:cxn>
                <a:cxn ang="0">
                  <a:pos x="32" y="11"/>
                </a:cxn>
                <a:cxn ang="0">
                  <a:pos x="9" y="24"/>
                </a:cxn>
                <a:cxn ang="0">
                  <a:pos x="11" y="27"/>
                </a:cxn>
                <a:cxn ang="0">
                  <a:pos x="34" y="14"/>
                </a:cxn>
                <a:cxn ang="0">
                  <a:pos x="32" y="11"/>
                </a:cxn>
                <a:cxn ang="0">
                  <a:pos x="33" y="0"/>
                </a:cxn>
                <a:cxn ang="0">
                  <a:pos x="105" y="128"/>
                </a:cxn>
                <a:cxn ang="0">
                  <a:pos x="72" y="147"/>
                </a:cxn>
                <a:cxn ang="0">
                  <a:pos x="0" y="19"/>
                </a:cxn>
                <a:cxn ang="0">
                  <a:pos x="33" y="0"/>
                </a:cxn>
              </a:cxnLst>
              <a:rect l="0" t="0" r="r" b="b"/>
              <a:pathLst>
                <a:path w="105" h="147">
                  <a:moveTo>
                    <a:pt x="93" y="120"/>
                  </a:moveTo>
                  <a:lnTo>
                    <a:pt x="71" y="133"/>
                  </a:lnTo>
                  <a:lnTo>
                    <a:pt x="73" y="136"/>
                  </a:lnTo>
                  <a:lnTo>
                    <a:pt x="95" y="123"/>
                  </a:lnTo>
                  <a:lnTo>
                    <a:pt x="93" y="120"/>
                  </a:lnTo>
                  <a:close/>
                  <a:moveTo>
                    <a:pt x="36" y="19"/>
                  </a:moveTo>
                  <a:lnTo>
                    <a:pt x="16" y="35"/>
                  </a:lnTo>
                  <a:lnTo>
                    <a:pt x="38" y="22"/>
                  </a:lnTo>
                  <a:lnTo>
                    <a:pt x="36" y="19"/>
                  </a:lnTo>
                  <a:close/>
                  <a:moveTo>
                    <a:pt x="32" y="11"/>
                  </a:moveTo>
                  <a:lnTo>
                    <a:pt x="9" y="24"/>
                  </a:lnTo>
                  <a:lnTo>
                    <a:pt x="11" y="27"/>
                  </a:lnTo>
                  <a:lnTo>
                    <a:pt x="34" y="14"/>
                  </a:lnTo>
                  <a:lnTo>
                    <a:pt x="32" y="11"/>
                  </a:lnTo>
                  <a:close/>
                  <a:moveTo>
                    <a:pt x="33" y="0"/>
                  </a:moveTo>
                  <a:lnTo>
                    <a:pt x="105" y="128"/>
                  </a:lnTo>
                  <a:lnTo>
                    <a:pt x="72" y="147"/>
                  </a:lnTo>
                  <a:lnTo>
                    <a:pt x="0" y="19"/>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97" name="Group 96"/>
          <p:cNvGrpSpPr/>
          <p:nvPr/>
        </p:nvGrpSpPr>
        <p:grpSpPr>
          <a:xfrm>
            <a:off x="4931762" y="4428554"/>
            <a:ext cx="335563" cy="280818"/>
            <a:chOff x="3643313" y="1652588"/>
            <a:chExt cx="396875" cy="287338"/>
          </a:xfrm>
          <a:solidFill>
            <a:schemeClr val="bg2"/>
          </a:solidFill>
        </p:grpSpPr>
        <p:sp>
          <p:nvSpPr>
            <p:cNvPr id="98" name="Freeform 140"/>
            <p:cNvSpPr>
              <a:spLocks noEditPoints="1"/>
            </p:cNvSpPr>
            <p:nvPr/>
          </p:nvSpPr>
          <p:spPr bwMode="auto">
            <a:xfrm>
              <a:off x="3689351" y="1652588"/>
              <a:ext cx="101600" cy="111125"/>
            </a:xfrm>
            <a:custGeom>
              <a:avLst/>
              <a:gdLst/>
              <a:ahLst/>
              <a:cxnLst>
                <a:cxn ang="0">
                  <a:pos x="32" y="70"/>
                </a:cxn>
                <a:cxn ang="0">
                  <a:pos x="32" y="70"/>
                </a:cxn>
                <a:cxn ang="0">
                  <a:pos x="35" y="0"/>
                </a:cxn>
                <a:cxn ang="0">
                  <a:pos x="40" y="2"/>
                </a:cxn>
                <a:cxn ang="0">
                  <a:pos x="45" y="5"/>
                </a:cxn>
                <a:cxn ang="0">
                  <a:pos x="48" y="10"/>
                </a:cxn>
                <a:cxn ang="0">
                  <a:pos x="50" y="15"/>
                </a:cxn>
                <a:cxn ang="0">
                  <a:pos x="50" y="20"/>
                </a:cxn>
                <a:cxn ang="0">
                  <a:pos x="48" y="26"/>
                </a:cxn>
                <a:cxn ang="0">
                  <a:pos x="46" y="31"/>
                </a:cxn>
                <a:cxn ang="0">
                  <a:pos x="42" y="35"/>
                </a:cxn>
                <a:cxn ang="0">
                  <a:pos x="44" y="38"/>
                </a:cxn>
                <a:cxn ang="0">
                  <a:pos x="50" y="41"/>
                </a:cxn>
                <a:cxn ang="0">
                  <a:pos x="55" y="45"/>
                </a:cxn>
                <a:cxn ang="0">
                  <a:pos x="59" y="49"/>
                </a:cxn>
                <a:cxn ang="0">
                  <a:pos x="62" y="54"/>
                </a:cxn>
                <a:cxn ang="0">
                  <a:pos x="64" y="59"/>
                </a:cxn>
                <a:cxn ang="0">
                  <a:pos x="64" y="63"/>
                </a:cxn>
                <a:cxn ang="0">
                  <a:pos x="62" y="65"/>
                </a:cxn>
                <a:cxn ang="0">
                  <a:pos x="59" y="67"/>
                </a:cxn>
                <a:cxn ang="0">
                  <a:pos x="54" y="68"/>
                </a:cxn>
                <a:cxn ang="0">
                  <a:pos x="48" y="69"/>
                </a:cxn>
                <a:cxn ang="0">
                  <a:pos x="41" y="69"/>
                </a:cxn>
                <a:cxn ang="0">
                  <a:pos x="34" y="70"/>
                </a:cxn>
                <a:cxn ang="0">
                  <a:pos x="41" y="61"/>
                </a:cxn>
                <a:cxn ang="0">
                  <a:pos x="34" y="42"/>
                </a:cxn>
                <a:cxn ang="0">
                  <a:pos x="35" y="39"/>
                </a:cxn>
                <a:cxn ang="0">
                  <a:pos x="30" y="39"/>
                </a:cxn>
                <a:cxn ang="0">
                  <a:pos x="31" y="42"/>
                </a:cxn>
                <a:cxn ang="0">
                  <a:pos x="23" y="61"/>
                </a:cxn>
                <a:cxn ang="0">
                  <a:pos x="31" y="70"/>
                </a:cxn>
                <a:cxn ang="0">
                  <a:pos x="24" y="69"/>
                </a:cxn>
                <a:cxn ang="0">
                  <a:pos x="17" y="69"/>
                </a:cxn>
                <a:cxn ang="0">
                  <a:pos x="11" y="68"/>
                </a:cxn>
                <a:cxn ang="0">
                  <a:pos x="6" y="67"/>
                </a:cxn>
                <a:cxn ang="0">
                  <a:pos x="3" y="65"/>
                </a:cxn>
                <a:cxn ang="0">
                  <a:pos x="1" y="63"/>
                </a:cxn>
                <a:cxn ang="0">
                  <a:pos x="1" y="59"/>
                </a:cxn>
                <a:cxn ang="0">
                  <a:pos x="2" y="54"/>
                </a:cxn>
                <a:cxn ang="0">
                  <a:pos x="5" y="49"/>
                </a:cxn>
                <a:cxn ang="0">
                  <a:pos x="10" y="45"/>
                </a:cxn>
                <a:cxn ang="0">
                  <a:pos x="15" y="41"/>
                </a:cxn>
                <a:cxn ang="0">
                  <a:pos x="21" y="38"/>
                </a:cxn>
                <a:cxn ang="0">
                  <a:pos x="22" y="35"/>
                </a:cxn>
                <a:cxn ang="0">
                  <a:pos x="19" y="31"/>
                </a:cxn>
                <a:cxn ang="0">
                  <a:pos x="16" y="26"/>
                </a:cxn>
                <a:cxn ang="0">
                  <a:pos x="15" y="20"/>
                </a:cxn>
                <a:cxn ang="0">
                  <a:pos x="15" y="15"/>
                </a:cxn>
                <a:cxn ang="0">
                  <a:pos x="17" y="10"/>
                </a:cxn>
                <a:cxn ang="0">
                  <a:pos x="20" y="5"/>
                </a:cxn>
                <a:cxn ang="0">
                  <a:pos x="24" y="2"/>
                </a:cxn>
                <a:cxn ang="0">
                  <a:pos x="30" y="0"/>
                </a:cxn>
              </a:cxnLst>
              <a:rect l="0" t="0" r="r" b="b"/>
              <a:pathLst>
                <a:path w="64" h="70">
                  <a:moveTo>
                    <a:pt x="32" y="70"/>
                  </a:moveTo>
                  <a:lnTo>
                    <a:pt x="32" y="70"/>
                  </a:lnTo>
                  <a:lnTo>
                    <a:pt x="32" y="70"/>
                  </a:lnTo>
                  <a:lnTo>
                    <a:pt x="32" y="70"/>
                  </a:lnTo>
                  <a:close/>
                  <a:moveTo>
                    <a:pt x="32" y="0"/>
                  </a:moveTo>
                  <a:lnTo>
                    <a:pt x="35" y="0"/>
                  </a:lnTo>
                  <a:lnTo>
                    <a:pt x="38" y="1"/>
                  </a:lnTo>
                  <a:lnTo>
                    <a:pt x="40" y="2"/>
                  </a:lnTo>
                  <a:lnTo>
                    <a:pt x="43" y="3"/>
                  </a:lnTo>
                  <a:lnTo>
                    <a:pt x="45" y="5"/>
                  </a:lnTo>
                  <a:lnTo>
                    <a:pt x="47" y="7"/>
                  </a:lnTo>
                  <a:lnTo>
                    <a:pt x="48" y="10"/>
                  </a:lnTo>
                  <a:lnTo>
                    <a:pt x="49" y="12"/>
                  </a:lnTo>
                  <a:lnTo>
                    <a:pt x="50" y="15"/>
                  </a:lnTo>
                  <a:lnTo>
                    <a:pt x="50" y="18"/>
                  </a:lnTo>
                  <a:lnTo>
                    <a:pt x="50" y="20"/>
                  </a:lnTo>
                  <a:lnTo>
                    <a:pt x="49" y="23"/>
                  </a:lnTo>
                  <a:lnTo>
                    <a:pt x="48" y="26"/>
                  </a:lnTo>
                  <a:lnTo>
                    <a:pt x="47" y="28"/>
                  </a:lnTo>
                  <a:lnTo>
                    <a:pt x="46" y="31"/>
                  </a:lnTo>
                  <a:lnTo>
                    <a:pt x="44" y="33"/>
                  </a:lnTo>
                  <a:lnTo>
                    <a:pt x="42" y="35"/>
                  </a:lnTo>
                  <a:lnTo>
                    <a:pt x="40" y="37"/>
                  </a:lnTo>
                  <a:lnTo>
                    <a:pt x="44" y="38"/>
                  </a:lnTo>
                  <a:lnTo>
                    <a:pt x="47" y="39"/>
                  </a:lnTo>
                  <a:lnTo>
                    <a:pt x="50" y="41"/>
                  </a:lnTo>
                  <a:lnTo>
                    <a:pt x="53" y="43"/>
                  </a:lnTo>
                  <a:lnTo>
                    <a:pt x="55" y="45"/>
                  </a:lnTo>
                  <a:lnTo>
                    <a:pt x="57" y="47"/>
                  </a:lnTo>
                  <a:lnTo>
                    <a:pt x="59" y="49"/>
                  </a:lnTo>
                  <a:lnTo>
                    <a:pt x="61" y="52"/>
                  </a:lnTo>
                  <a:lnTo>
                    <a:pt x="62" y="54"/>
                  </a:lnTo>
                  <a:lnTo>
                    <a:pt x="63" y="57"/>
                  </a:lnTo>
                  <a:lnTo>
                    <a:pt x="64" y="59"/>
                  </a:lnTo>
                  <a:lnTo>
                    <a:pt x="64" y="62"/>
                  </a:lnTo>
                  <a:lnTo>
                    <a:pt x="64" y="63"/>
                  </a:lnTo>
                  <a:lnTo>
                    <a:pt x="63" y="64"/>
                  </a:lnTo>
                  <a:lnTo>
                    <a:pt x="62" y="65"/>
                  </a:lnTo>
                  <a:lnTo>
                    <a:pt x="61" y="66"/>
                  </a:lnTo>
                  <a:lnTo>
                    <a:pt x="59" y="67"/>
                  </a:lnTo>
                  <a:lnTo>
                    <a:pt x="56" y="67"/>
                  </a:lnTo>
                  <a:lnTo>
                    <a:pt x="54" y="68"/>
                  </a:lnTo>
                  <a:lnTo>
                    <a:pt x="51" y="68"/>
                  </a:lnTo>
                  <a:lnTo>
                    <a:pt x="48" y="69"/>
                  </a:lnTo>
                  <a:lnTo>
                    <a:pt x="44" y="69"/>
                  </a:lnTo>
                  <a:lnTo>
                    <a:pt x="41" y="69"/>
                  </a:lnTo>
                  <a:lnTo>
                    <a:pt x="38" y="70"/>
                  </a:lnTo>
                  <a:lnTo>
                    <a:pt x="34" y="70"/>
                  </a:lnTo>
                  <a:lnTo>
                    <a:pt x="32" y="70"/>
                  </a:lnTo>
                  <a:lnTo>
                    <a:pt x="41" y="61"/>
                  </a:lnTo>
                  <a:lnTo>
                    <a:pt x="34" y="42"/>
                  </a:lnTo>
                  <a:lnTo>
                    <a:pt x="34" y="42"/>
                  </a:lnTo>
                  <a:lnTo>
                    <a:pt x="37" y="38"/>
                  </a:lnTo>
                  <a:lnTo>
                    <a:pt x="35" y="39"/>
                  </a:lnTo>
                  <a:lnTo>
                    <a:pt x="32" y="39"/>
                  </a:lnTo>
                  <a:lnTo>
                    <a:pt x="30" y="39"/>
                  </a:lnTo>
                  <a:lnTo>
                    <a:pt x="28" y="38"/>
                  </a:lnTo>
                  <a:lnTo>
                    <a:pt x="31" y="42"/>
                  </a:lnTo>
                  <a:lnTo>
                    <a:pt x="31" y="42"/>
                  </a:lnTo>
                  <a:lnTo>
                    <a:pt x="23" y="61"/>
                  </a:lnTo>
                  <a:lnTo>
                    <a:pt x="32" y="70"/>
                  </a:lnTo>
                  <a:lnTo>
                    <a:pt x="31" y="70"/>
                  </a:lnTo>
                  <a:lnTo>
                    <a:pt x="27" y="70"/>
                  </a:lnTo>
                  <a:lnTo>
                    <a:pt x="24" y="69"/>
                  </a:lnTo>
                  <a:lnTo>
                    <a:pt x="20" y="69"/>
                  </a:lnTo>
                  <a:lnTo>
                    <a:pt x="17" y="69"/>
                  </a:lnTo>
                  <a:lnTo>
                    <a:pt x="14" y="68"/>
                  </a:lnTo>
                  <a:lnTo>
                    <a:pt x="11" y="68"/>
                  </a:lnTo>
                  <a:lnTo>
                    <a:pt x="8" y="67"/>
                  </a:lnTo>
                  <a:lnTo>
                    <a:pt x="6" y="67"/>
                  </a:lnTo>
                  <a:lnTo>
                    <a:pt x="4" y="66"/>
                  </a:lnTo>
                  <a:lnTo>
                    <a:pt x="3" y="65"/>
                  </a:lnTo>
                  <a:lnTo>
                    <a:pt x="1" y="64"/>
                  </a:lnTo>
                  <a:lnTo>
                    <a:pt x="1" y="63"/>
                  </a:lnTo>
                  <a:lnTo>
                    <a:pt x="0" y="62"/>
                  </a:lnTo>
                  <a:lnTo>
                    <a:pt x="1" y="59"/>
                  </a:lnTo>
                  <a:lnTo>
                    <a:pt x="1" y="57"/>
                  </a:lnTo>
                  <a:lnTo>
                    <a:pt x="2" y="54"/>
                  </a:lnTo>
                  <a:lnTo>
                    <a:pt x="4" y="52"/>
                  </a:lnTo>
                  <a:lnTo>
                    <a:pt x="5" y="49"/>
                  </a:lnTo>
                  <a:lnTo>
                    <a:pt x="7" y="47"/>
                  </a:lnTo>
                  <a:lnTo>
                    <a:pt x="10" y="45"/>
                  </a:lnTo>
                  <a:lnTo>
                    <a:pt x="12" y="43"/>
                  </a:lnTo>
                  <a:lnTo>
                    <a:pt x="15" y="41"/>
                  </a:lnTo>
                  <a:lnTo>
                    <a:pt x="18" y="39"/>
                  </a:lnTo>
                  <a:lnTo>
                    <a:pt x="21" y="38"/>
                  </a:lnTo>
                  <a:lnTo>
                    <a:pt x="24" y="37"/>
                  </a:lnTo>
                  <a:lnTo>
                    <a:pt x="22" y="35"/>
                  </a:lnTo>
                  <a:lnTo>
                    <a:pt x="20" y="33"/>
                  </a:lnTo>
                  <a:lnTo>
                    <a:pt x="19" y="31"/>
                  </a:lnTo>
                  <a:lnTo>
                    <a:pt x="17" y="28"/>
                  </a:lnTo>
                  <a:lnTo>
                    <a:pt x="16" y="26"/>
                  </a:lnTo>
                  <a:lnTo>
                    <a:pt x="15" y="23"/>
                  </a:lnTo>
                  <a:lnTo>
                    <a:pt x="15" y="20"/>
                  </a:lnTo>
                  <a:lnTo>
                    <a:pt x="15" y="18"/>
                  </a:lnTo>
                  <a:lnTo>
                    <a:pt x="15" y="15"/>
                  </a:lnTo>
                  <a:lnTo>
                    <a:pt x="16" y="12"/>
                  </a:lnTo>
                  <a:lnTo>
                    <a:pt x="17" y="10"/>
                  </a:lnTo>
                  <a:lnTo>
                    <a:pt x="18" y="7"/>
                  </a:lnTo>
                  <a:lnTo>
                    <a:pt x="20" y="5"/>
                  </a:lnTo>
                  <a:lnTo>
                    <a:pt x="22" y="3"/>
                  </a:lnTo>
                  <a:lnTo>
                    <a:pt x="24" y="2"/>
                  </a:lnTo>
                  <a:lnTo>
                    <a:pt x="27" y="1"/>
                  </a:lnTo>
                  <a:lnTo>
                    <a:pt x="30"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99" name="Freeform 141"/>
            <p:cNvSpPr>
              <a:spLocks noEditPoints="1"/>
            </p:cNvSpPr>
            <p:nvPr/>
          </p:nvSpPr>
          <p:spPr bwMode="auto">
            <a:xfrm>
              <a:off x="3790951" y="1652588"/>
              <a:ext cx="101600" cy="111125"/>
            </a:xfrm>
            <a:custGeom>
              <a:avLst/>
              <a:gdLst/>
              <a:ahLst/>
              <a:cxnLst>
                <a:cxn ang="0">
                  <a:pos x="32" y="70"/>
                </a:cxn>
                <a:cxn ang="0">
                  <a:pos x="32" y="70"/>
                </a:cxn>
                <a:cxn ang="0">
                  <a:pos x="35" y="0"/>
                </a:cxn>
                <a:cxn ang="0">
                  <a:pos x="40" y="2"/>
                </a:cxn>
                <a:cxn ang="0">
                  <a:pos x="45" y="5"/>
                </a:cxn>
                <a:cxn ang="0">
                  <a:pos x="48" y="10"/>
                </a:cxn>
                <a:cxn ang="0">
                  <a:pos x="50" y="15"/>
                </a:cxn>
                <a:cxn ang="0">
                  <a:pos x="50" y="20"/>
                </a:cxn>
                <a:cxn ang="0">
                  <a:pos x="48" y="26"/>
                </a:cxn>
                <a:cxn ang="0">
                  <a:pos x="46" y="31"/>
                </a:cxn>
                <a:cxn ang="0">
                  <a:pos x="42" y="35"/>
                </a:cxn>
                <a:cxn ang="0">
                  <a:pos x="43" y="38"/>
                </a:cxn>
                <a:cxn ang="0">
                  <a:pos x="50" y="41"/>
                </a:cxn>
                <a:cxn ang="0">
                  <a:pos x="55" y="45"/>
                </a:cxn>
                <a:cxn ang="0">
                  <a:pos x="59" y="49"/>
                </a:cxn>
                <a:cxn ang="0">
                  <a:pos x="62" y="54"/>
                </a:cxn>
                <a:cxn ang="0">
                  <a:pos x="64" y="59"/>
                </a:cxn>
                <a:cxn ang="0">
                  <a:pos x="64" y="63"/>
                </a:cxn>
                <a:cxn ang="0">
                  <a:pos x="62" y="65"/>
                </a:cxn>
                <a:cxn ang="0">
                  <a:pos x="58" y="67"/>
                </a:cxn>
                <a:cxn ang="0">
                  <a:pos x="54" y="68"/>
                </a:cxn>
                <a:cxn ang="0">
                  <a:pos x="48" y="69"/>
                </a:cxn>
                <a:cxn ang="0">
                  <a:pos x="41" y="69"/>
                </a:cxn>
                <a:cxn ang="0">
                  <a:pos x="34" y="70"/>
                </a:cxn>
                <a:cxn ang="0">
                  <a:pos x="41" y="61"/>
                </a:cxn>
                <a:cxn ang="0">
                  <a:pos x="34" y="42"/>
                </a:cxn>
                <a:cxn ang="0">
                  <a:pos x="34" y="39"/>
                </a:cxn>
                <a:cxn ang="0">
                  <a:pos x="30" y="39"/>
                </a:cxn>
                <a:cxn ang="0">
                  <a:pos x="31" y="42"/>
                </a:cxn>
                <a:cxn ang="0">
                  <a:pos x="23" y="61"/>
                </a:cxn>
                <a:cxn ang="0">
                  <a:pos x="30" y="70"/>
                </a:cxn>
                <a:cxn ang="0">
                  <a:pos x="23" y="69"/>
                </a:cxn>
                <a:cxn ang="0">
                  <a:pos x="17" y="69"/>
                </a:cxn>
                <a:cxn ang="0">
                  <a:pos x="11" y="68"/>
                </a:cxn>
                <a:cxn ang="0">
                  <a:pos x="6" y="67"/>
                </a:cxn>
                <a:cxn ang="0">
                  <a:pos x="2" y="65"/>
                </a:cxn>
                <a:cxn ang="0">
                  <a:pos x="1" y="63"/>
                </a:cxn>
                <a:cxn ang="0">
                  <a:pos x="0" y="59"/>
                </a:cxn>
                <a:cxn ang="0">
                  <a:pos x="2" y="54"/>
                </a:cxn>
                <a:cxn ang="0">
                  <a:pos x="5" y="49"/>
                </a:cxn>
                <a:cxn ang="0">
                  <a:pos x="9" y="45"/>
                </a:cxn>
                <a:cxn ang="0">
                  <a:pos x="15" y="41"/>
                </a:cxn>
                <a:cxn ang="0">
                  <a:pos x="21" y="38"/>
                </a:cxn>
                <a:cxn ang="0">
                  <a:pos x="22" y="35"/>
                </a:cxn>
                <a:cxn ang="0">
                  <a:pos x="19" y="31"/>
                </a:cxn>
                <a:cxn ang="0">
                  <a:pos x="16" y="26"/>
                </a:cxn>
                <a:cxn ang="0">
                  <a:pos x="15" y="20"/>
                </a:cxn>
                <a:cxn ang="0">
                  <a:pos x="15" y="15"/>
                </a:cxn>
                <a:cxn ang="0">
                  <a:pos x="17" y="10"/>
                </a:cxn>
                <a:cxn ang="0">
                  <a:pos x="20" y="5"/>
                </a:cxn>
                <a:cxn ang="0">
                  <a:pos x="24" y="2"/>
                </a:cxn>
                <a:cxn ang="0">
                  <a:pos x="29" y="0"/>
                </a:cxn>
              </a:cxnLst>
              <a:rect l="0" t="0" r="r" b="b"/>
              <a:pathLst>
                <a:path w="64" h="70">
                  <a:moveTo>
                    <a:pt x="32" y="70"/>
                  </a:moveTo>
                  <a:lnTo>
                    <a:pt x="32" y="70"/>
                  </a:lnTo>
                  <a:lnTo>
                    <a:pt x="32" y="70"/>
                  </a:lnTo>
                  <a:lnTo>
                    <a:pt x="32" y="70"/>
                  </a:lnTo>
                  <a:close/>
                  <a:moveTo>
                    <a:pt x="32" y="0"/>
                  </a:moveTo>
                  <a:lnTo>
                    <a:pt x="35" y="0"/>
                  </a:lnTo>
                  <a:lnTo>
                    <a:pt x="38" y="1"/>
                  </a:lnTo>
                  <a:lnTo>
                    <a:pt x="40" y="2"/>
                  </a:lnTo>
                  <a:lnTo>
                    <a:pt x="43" y="3"/>
                  </a:lnTo>
                  <a:lnTo>
                    <a:pt x="45" y="5"/>
                  </a:lnTo>
                  <a:lnTo>
                    <a:pt x="46" y="7"/>
                  </a:lnTo>
                  <a:lnTo>
                    <a:pt x="48" y="10"/>
                  </a:lnTo>
                  <a:lnTo>
                    <a:pt x="49" y="12"/>
                  </a:lnTo>
                  <a:lnTo>
                    <a:pt x="50" y="15"/>
                  </a:lnTo>
                  <a:lnTo>
                    <a:pt x="50" y="18"/>
                  </a:lnTo>
                  <a:lnTo>
                    <a:pt x="50" y="20"/>
                  </a:lnTo>
                  <a:lnTo>
                    <a:pt x="49" y="23"/>
                  </a:lnTo>
                  <a:lnTo>
                    <a:pt x="48" y="26"/>
                  </a:lnTo>
                  <a:lnTo>
                    <a:pt x="47" y="28"/>
                  </a:lnTo>
                  <a:lnTo>
                    <a:pt x="46" y="31"/>
                  </a:lnTo>
                  <a:lnTo>
                    <a:pt x="44" y="33"/>
                  </a:lnTo>
                  <a:lnTo>
                    <a:pt x="42" y="35"/>
                  </a:lnTo>
                  <a:lnTo>
                    <a:pt x="40" y="37"/>
                  </a:lnTo>
                  <a:lnTo>
                    <a:pt x="43" y="38"/>
                  </a:lnTo>
                  <a:lnTo>
                    <a:pt x="47" y="39"/>
                  </a:lnTo>
                  <a:lnTo>
                    <a:pt x="50" y="41"/>
                  </a:lnTo>
                  <a:lnTo>
                    <a:pt x="52" y="43"/>
                  </a:lnTo>
                  <a:lnTo>
                    <a:pt x="55" y="45"/>
                  </a:lnTo>
                  <a:lnTo>
                    <a:pt x="57" y="47"/>
                  </a:lnTo>
                  <a:lnTo>
                    <a:pt x="59" y="49"/>
                  </a:lnTo>
                  <a:lnTo>
                    <a:pt x="61" y="52"/>
                  </a:lnTo>
                  <a:lnTo>
                    <a:pt x="62" y="54"/>
                  </a:lnTo>
                  <a:lnTo>
                    <a:pt x="63" y="57"/>
                  </a:lnTo>
                  <a:lnTo>
                    <a:pt x="64" y="59"/>
                  </a:lnTo>
                  <a:lnTo>
                    <a:pt x="64" y="62"/>
                  </a:lnTo>
                  <a:lnTo>
                    <a:pt x="64" y="63"/>
                  </a:lnTo>
                  <a:lnTo>
                    <a:pt x="63" y="64"/>
                  </a:lnTo>
                  <a:lnTo>
                    <a:pt x="62" y="65"/>
                  </a:lnTo>
                  <a:lnTo>
                    <a:pt x="60" y="66"/>
                  </a:lnTo>
                  <a:lnTo>
                    <a:pt x="58" y="67"/>
                  </a:lnTo>
                  <a:lnTo>
                    <a:pt x="56" y="67"/>
                  </a:lnTo>
                  <a:lnTo>
                    <a:pt x="54" y="68"/>
                  </a:lnTo>
                  <a:lnTo>
                    <a:pt x="51" y="68"/>
                  </a:lnTo>
                  <a:lnTo>
                    <a:pt x="48" y="69"/>
                  </a:lnTo>
                  <a:lnTo>
                    <a:pt x="44" y="69"/>
                  </a:lnTo>
                  <a:lnTo>
                    <a:pt x="41" y="69"/>
                  </a:lnTo>
                  <a:lnTo>
                    <a:pt x="38" y="70"/>
                  </a:lnTo>
                  <a:lnTo>
                    <a:pt x="34" y="70"/>
                  </a:lnTo>
                  <a:lnTo>
                    <a:pt x="32" y="70"/>
                  </a:lnTo>
                  <a:lnTo>
                    <a:pt x="41" y="61"/>
                  </a:lnTo>
                  <a:lnTo>
                    <a:pt x="34" y="42"/>
                  </a:lnTo>
                  <a:lnTo>
                    <a:pt x="34" y="42"/>
                  </a:lnTo>
                  <a:lnTo>
                    <a:pt x="37" y="38"/>
                  </a:lnTo>
                  <a:lnTo>
                    <a:pt x="34" y="39"/>
                  </a:lnTo>
                  <a:lnTo>
                    <a:pt x="32" y="39"/>
                  </a:lnTo>
                  <a:lnTo>
                    <a:pt x="30" y="39"/>
                  </a:lnTo>
                  <a:lnTo>
                    <a:pt x="28" y="38"/>
                  </a:lnTo>
                  <a:lnTo>
                    <a:pt x="31" y="42"/>
                  </a:lnTo>
                  <a:lnTo>
                    <a:pt x="31" y="42"/>
                  </a:lnTo>
                  <a:lnTo>
                    <a:pt x="23" y="61"/>
                  </a:lnTo>
                  <a:lnTo>
                    <a:pt x="32" y="70"/>
                  </a:lnTo>
                  <a:lnTo>
                    <a:pt x="30" y="70"/>
                  </a:lnTo>
                  <a:lnTo>
                    <a:pt x="27" y="70"/>
                  </a:lnTo>
                  <a:lnTo>
                    <a:pt x="23" y="69"/>
                  </a:lnTo>
                  <a:lnTo>
                    <a:pt x="20" y="69"/>
                  </a:lnTo>
                  <a:lnTo>
                    <a:pt x="17" y="69"/>
                  </a:lnTo>
                  <a:lnTo>
                    <a:pt x="14" y="68"/>
                  </a:lnTo>
                  <a:lnTo>
                    <a:pt x="11" y="68"/>
                  </a:lnTo>
                  <a:lnTo>
                    <a:pt x="8" y="67"/>
                  </a:lnTo>
                  <a:lnTo>
                    <a:pt x="6" y="67"/>
                  </a:lnTo>
                  <a:lnTo>
                    <a:pt x="4" y="66"/>
                  </a:lnTo>
                  <a:lnTo>
                    <a:pt x="2" y="65"/>
                  </a:lnTo>
                  <a:lnTo>
                    <a:pt x="1" y="64"/>
                  </a:lnTo>
                  <a:lnTo>
                    <a:pt x="1" y="63"/>
                  </a:lnTo>
                  <a:lnTo>
                    <a:pt x="0" y="62"/>
                  </a:lnTo>
                  <a:lnTo>
                    <a:pt x="0" y="59"/>
                  </a:lnTo>
                  <a:lnTo>
                    <a:pt x="1" y="57"/>
                  </a:lnTo>
                  <a:lnTo>
                    <a:pt x="2" y="54"/>
                  </a:lnTo>
                  <a:lnTo>
                    <a:pt x="3" y="52"/>
                  </a:lnTo>
                  <a:lnTo>
                    <a:pt x="5" y="49"/>
                  </a:lnTo>
                  <a:lnTo>
                    <a:pt x="7" y="47"/>
                  </a:lnTo>
                  <a:lnTo>
                    <a:pt x="9" y="45"/>
                  </a:lnTo>
                  <a:lnTo>
                    <a:pt x="12" y="43"/>
                  </a:lnTo>
                  <a:lnTo>
                    <a:pt x="15" y="41"/>
                  </a:lnTo>
                  <a:lnTo>
                    <a:pt x="18" y="39"/>
                  </a:lnTo>
                  <a:lnTo>
                    <a:pt x="21" y="38"/>
                  </a:lnTo>
                  <a:lnTo>
                    <a:pt x="24" y="37"/>
                  </a:lnTo>
                  <a:lnTo>
                    <a:pt x="22" y="35"/>
                  </a:lnTo>
                  <a:lnTo>
                    <a:pt x="20" y="33"/>
                  </a:lnTo>
                  <a:lnTo>
                    <a:pt x="19" y="31"/>
                  </a:lnTo>
                  <a:lnTo>
                    <a:pt x="17" y="28"/>
                  </a:lnTo>
                  <a:lnTo>
                    <a:pt x="16" y="26"/>
                  </a:lnTo>
                  <a:lnTo>
                    <a:pt x="15" y="23"/>
                  </a:lnTo>
                  <a:lnTo>
                    <a:pt x="15" y="20"/>
                  </a:lnTo>
                  <a:lnTo>
                    <a:pt x="15" y="18"/>
                  </a:lnTo>
                  <a:lnTo>
                    <a:pt x="15" y="15"/>
                  </a:lnTo>
                  <a:lnTo>
                    <a:pt x="15" y="12"/>
                  </a:lnTo>
                  <a:lnTo>
                    <a:pt x="17" y="10"/>
                  </a:lnTo>
                  <a:lnTo>
                    <a:pt x="18" y="7"/>
                  </a:lnTo>
                  <a:lnTo>
                    <a:pt x="20" y="5"/>
                  </a:lnTo>
                  <a:lnTo>
                    <a:pt x="22" y="3"/>
                  </a:lnTo>
                  <a:lnTo>
                    <a:pt x="24" y="2"/>
                  </a:lnTo>
                  <a:lnTo>
                    <a:pt x="27"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0" name="Freeform 142"/>
            <p:cNvSpPr>
              <a:spLocks noEditPoints="1"/>
            </p:cNvSpPr>
            <p:nvPr/>
          </p:nvSpPr>
          <p:spPr bwMode="auto">
            <a:xfrm>
              <a:off x="3892551" y="1652588"/>
              <a:ext cx="101600" cy="111125"/>
            </a:xfrm>
            <a:custGeom>
              <a:avLst/>
              <a:gdLst/>
              <a:ahLst/>
              <a:cxnLst>
                <a:cxn ang="0">
                  <a:pos x="32" y="70"/>
                </a:cxn>
                <a:cxn ang="0">
                  <a:pos x="32" y="70"/>
                </a:cxn>
                <a:cxn ang="0">
                  <a:pos x="35" y="0"/>
                </a:cxn>
                <a:cxn ang="0">
                  <a:pos x="40" y="2"/>
                </a:cxn>
                <a:cxn ang="0">
                  <a:pos x="45" y="5"/>
                </a:cxn>
                <a:cxn ang="0">
                  <a:pos x="48" y="10"/>
                </a:cxn>
                <a:cxn ang="0">
                  <a:pos x="49" y="15"/>
                </a:cxn>
                <a:cxn ang="0">
                  <a:pos x="50" y="20"/>
                </a:cxn>
                <a:cxn ang="0">
                  <a:pos x="48" y="26"/>
                </a:cxn>
                <a:cxn ang="0">
                  <a:pos x="46" y="31"/>
                </a:cxn>
                <a:cxn ang="0">
                  <a:pos x="42" y="35"/>
                </a:cxn>
                <a:cxn ang="0">
                  <a:pos x="43" y="38"/>
                </a:cxn>
                <a:cxn ang="0">
                  <a:pos x="50" y="41"/>
                </a:cxn>
                <a:cxn ang="0">
                  <a:pos x="55" y="45"/>
                </a:cxn>
                <a:cxn ang="0">
                  <a:pos x="59" y="49"/>
                </a:cxn>
                <a:cxn ang="0">
                  <a:pos x="62" y="54"/>
                </a:cxn>
                <a:cxn ang="0">
                  <a:pos x="64" y="59"/>
                </a:cxn>
                <a:cxn ang="0">
                  <a:pos x="64" y="63"/>
                </a:cxn>
                <a:cxn ang="0">
                  <a:pos x="62" y="65"/>
                </a:cxn>
                <a:cxn ang="0">
                  <a:pos x="58" y="67"/>
                </a:cxn>
                <a:cxn ang="0">
                  <a:pos x="53" y="68"/>
                </a:cxn>
                <a:cxn ang="0">
                  <a:pos x="47" y="69"/>
                </a:cxn>
                <a:cxn ang="0">
                  <a:pos x="41" y="69"/>
                </a:cxn>
                <a:cxn ang="0">
                  <a:pos x="34" y="70"/>
                </a:cxn>
                <a:cxn ang="0">
                  <a:pos x="41" y="61"/>
                </a:cxn>
                <a:cxn ang="0">
                  <a:pos x="34" y="42"/>
                </a:cxn>
                <a:cxn ang="0">
                  <a:pos x="34" y="39"/>
                </a:cxn>
                <a:cxn ang="0">
                  <a:pos x="30" y="39"/>
                </a:cxn>
                <a:cxn ang="0">
                  <a:pos x="31" y="42"/>
                </a:cxn>
                <a:cxn ang="0">
                  <a:pos x="23" y="61"/>
                </a:cxn>
                <a:cxn ang="0">
                  <a:pos x="30" y="70"/>
                </a:cxn>
                <a:cxn ang="0">
                  <a:pos x="23" y="69"/>
                </a:cxn>
                <a:cxn ang="0">
                  <a:pos x="17" y="69"/>
                </a:cxn>
                <a:cxn ang="0">
                  <a:pos x="11" y="68"/>
                </a:cxn>
                <a:cxn ang="0">
                  <a:pos x="6" y="67"/>
                </a:cxn>
                <a:cxn ang="0">
                  <a:pos x="2" y="65"/>
                </a:cxn>
                <a:cxn ang="0">
                  <a:pos x="0" y="63"/>
                </a:cxn>
                <a:cxn ang="0">
                  <a:pos x="0" y="59"/>
                </a:cxn>
                <a:cxn ang="0">
                  <a:pos x="2" y="54"/>
                </a:cxn>
                <a:cxn ang="0">
                  <a:pos x="5" y="49"/>
                </a:cxn>
                <a:cxn ang="0">
                  <a:pos x="9" y="45"/>
                </a:cxn>
                <a:cxn ang="0">
                  <a:pos x="15" y="41"/>
                </a:cxn>
                <a:cxn ang="0">
                  <a:pos x="21" y="38"/>
                </a:cxn>
                <a:cxn ang="0">
                  <a:pos x="22" y="35"/>
                </a:cxn>
                <a:cxn ang="0">
                  <a:pos x="19" y="31"/>
                </a:cxn>
                <a:cxn ang="0">
                  <a:pos x="16" y="26"/>
                </a:cxn>
                <a:cxn ang="0">
                  <a:pos x="15" y="20"/>
                </a:cxn>
                <a:cxn ang="0">
                  <a:pos x="15" y="15"/>
                </a:cxn>
                <a:cxn ang="0">
                  <a:pos x="16" y="10"/>
                </a:cxn>
                <a:cxn ang="0">
                  <a:pos x="20" y="5"/>
                </a:cxn>
                <a:cxn ang="0">
                  <a:pos x="24" y="2"/>
                </a:cxn>
                <a:cxn ang="0">
                  <a:pos x="29" y="0"/>
                </a:cxn>
              </a:cxnLst>
              <a:rect l="0" t="0" r="r" b="b"/>
              <a:pathLst>
                <a:path w="64" h="70">
                  <a:moveTo>
                    <a:pt x="32" y="70"/>
                  </a:moveTo>
                  <a:lnTo>
                    <a:pt x="32" y="70"/>
                  </a:lnTo>
                  <a:lnTo>
                    <a:pt x="32" y="70"/>
                  </a:lnTo>
                  <a:lnTo>
                    <a:pt x="32" y="70"/>
                  </a:lnTo>
                  <a:close/>
                  <a:moveTo>
                    <a:pt x="32" y="0"/>
                  </a:moveTo>
                  <a:lnTo>
                    <a:pt x="35" y="0"/>
                  </a:lnTo>
                  <a:lnTo>
                    <a:pt x="38" y="1"/>
                  </a:lnTo>
                  <a:lnTo>
                    <a:pt x="40" y="2"/>
                  </a:lnTo>
                  <a:lnTo>
                    <a:pt x="42" y="3"/>
                  </a:lnTo>
                  <a:lnTo>
                    <a:pt x="45" y="5"/>
                  </a:lnTo>
                  <a:lnTo>
                    <a:pt x="46" y="7"/>
                  </a:lnTo>
                  <a:lnTo>
                    <a:pt x="48" y="10"/>
                  </a:lnTo>
                  <a:lnTo>
                    <a:pt x="49" y="12"/>
                  </a:lnTo>
                  <a:lnTo>
                    <a:pt x="49" y="15"/>
                  </a:lnTo>
                  <a:lnTo>
                    <a:pt x="50" y="18"/>
                  </a:lnTo>
                  <a:lnTo>
                    <a:pt x="50" y="20"/>
                  </a:lnTo>
                  <a:lnTo>
                    <a:pt x="49" y="23"/>
                  </a:lnTo>
                  <a:lnTo>
                    <a:pt x="48" y="26"/>
                  </a:lnTo>
                  <a:lnTo>
                    <a:pt x="47" y="28"/>
                  </a:lnTo>
                  <a:lnTo>
                    <a:pt x="46" y="31"/>
                  </a:lnTo>
                  <a:lnTo>
                    <a:pt x="44" y="33"/>
                  </a:lnTo>
                  <a:lnTo>
                    <a:pt x="42" y="35"/>
                  </a:lnTo>
                  <a:lnTo>
                    <a:pt x="40" y="37"/>
                  </a:lnTo>
                  <a:lnTo>
                    <a:pt x="43" y="38"/>
                  </a:lnTo>
                  <a:lnTo>
                    <a:pt x="47" y="39"/>
                  </a:lnTo>
                  <a:lnTo>
                    <a:pt x="50" y="41"/>
                  </a:lnTo>
                  <a:lnTo>
                    <a:pt x="52" y="43"/>
                  </a:lnTo>
                  <a:lnTo>
                    <a:pt x="55" y="45"/>
                  </a:lnTo>
                  <a:lnTo>
                    <a:pt x="57" y="47"/>
                  </a:lnTo>
                  <a:lnTo>
                    <a:pt x="59" y="49"/>
                  </a:lnTo>
                  <a:lnTo>
                    <a:pt x="61" y="52"/>
                  </a:lnTo>
                  <a:lnTo>
                    <a:pt x="62" y="54"/>
                  </a:lnTo>
                  <a:lnTo>
                    <a:pt x="63" y="57"/>
                  </a:lnTo>
                  <a:lnTo>
                    <a:pt x="64" y="59"/>
                  </a:lnTo>
                  <a:lnTo>
                    <a:pt x="64" y="62"/>
                  </a:lnTo>
                  <a:lnTo>
                    <a:pt x="64" y="63"/>
                  </a:lnTo>
                  <a:lnTo>
                    <a:pt x="63" y="64"/>
                  </a:lnTo>
                  <a:lnTo>
                    <a:pt x="62" y="65"/>
                  </a:lnTo>
                  <a:lnTo>
                    <a:pt x="60" y="66"/>
                  </a:lnTo>
                  <a:lnTo>
                    <a:pt x="58" y="67"/>
                  </a:lnTo>
                  <a:lnTo>
                    <a:pt x="56" y="67"/>
                  </a:lnTo>
                  <a:lnTo>
                    <a:pt x="53" y="68"/>
                  </a:lnTo>
                  <a:lnTo>
                    <a:pt x="51" y="68"/>
                  </a:lnTo>
                  <a:lnTo>
                    <a:pt x="47" y="69"/>
                  </a:lnTo>
                  <a:lnTo>
                    <a:pt x="44" y="69"/>
                  </a:lnTo>
                  <a:lnTo>
                    <a:pt x="41" y="69"/>
                  </a:lnTo>
                  <a:lnTo>
                    <a:pt x="37" y="70"/>
                  </a:lnTo>
                  <a:lnTo>
                    <a:pt x="34" y="70"/>
                  </a:lnTo>
                  <a:lnTo>
                    <a:pt x="32" y="70"/>
                  </a:lnTo>
                  <a:lnTo>
                    <a:pt x="41" y="61"/>
                  </a:lnTo>
                  <a:lnTo>
                    <a:pt x="33" y="42"/>
                  </a:lnTo>
                  <a:lnTo>
                    <a:pt x="34" y="42"/>
                  </a:lnTo>
                  <a:lnTo>
                    <a:pt x="37" y="38"/>
                  </a:lnTo>
                  <a:lnTo>
                    <a:pt x="34" y="39"/>
                  </a:lnTo>
                  <a:lnTo>
                    <a:pt x="32" y="39"/>
                  </a:lnTo>
                  <a:lnTo>
                    <a:pt x="30" y="39"/>
                  </a:lnTo>
                  <a:lnTo>
                    <a:pt x="28" y="38"/>
                  </a:lnTo>
                  <a:lnTo>
                    <a:pt x="31" y="42"/>
                  </a:lnTo>
                  <a:lnTo>
                    <a:pt x="31" y="42"/>
                  </a:lnTo>
                  <a:lnTo>
                    <a:pt x="23" y="61"/>
                  </a:lnTo>
                  <a:lnTo>
                    <a:pt x="32" y="70"/>
                  </a:lnTo>
                  <a:lnTo>
                    <a:pt x="30" y="70"/>
                  </a:lnTo>
                  <a:lnTo>
                    <a:pt x="27" y="70"/>
                  </a:lnTo>
                  <a:lnTo>
                    <a:pt x="23" y="69"/>
                  </a:lnTo>
                  <a:lnTo>
                    <a:pt x="20" y="69"/>
                  </a:lnTo>
                  <a:lnTo>
                    <a:pt x="17" y="69"/>
                  </a:lnTo>
                  <a:lnTo>
                    <a:pt x="14" y="68"/>
                  </a:lnTo>
                  <a:lnTo>
                    <a:pt x="11" y="68"/>
                  </a:lnTo>
                  <a:lnTo>
                    <a:pt x="8" y="67"/>
                  </a:lnTo>
                  <a:lnTo>
                    <a:pt x="6" y="67"/>
                  </a:lnTo>
                  <a:lnTo>
                    <a:pt x="4" y="66"/>
                  </a:lnTo>
                  <a:lnTo>
                    <a:pt x="2" y="65"/>
                  </a:lnTo>
                  <a:lnTo>
                    <a:pt x="1" y="64"/>
                  </a:lnTo>
                  <a:lnTo>
                    <a:pt x="0" y="63"/>
                  </a:lnTo>
                  <a:lnTo>
                    <a:pt x="0" y="62"/>
                  </a:lnTo>
                  <a:lnTo>
                    <a:pt x="0" y="59"/>
                  </a:lnTo>
                  <a:lnTo>
                    <a:pt x="1" y="57"/>
                  </a:lnTo>
                  <a:lnTo>
                    <a:pt x="2" y="54"/>
                  </a:lnTo>
                  <a:lnTo>
                    <a:pt x="3" y="52"/>
                  </a:lnTo>
                  <a:lnTo>
                    <a:pt x="5" y="49"/>
                  </a:lnTo>
                  <a:lnTo>
                    <a:pt x="7" y="47"/>
                  </a:lnTo>
                  <a:lnTo>
                    <a:pt x="9" y="45"/>
                  </a:lnTo>
                  <a:lnTo>
                    <a:pt x="12" y="43"/>
                  </a:lnTo>
                  <a:lnTo>
                    <a:pt x="15" y="41"/>
                  </a:lnTo>
                  <a:lnTo>
                    <a:pt x="18" y="39"/>
                  </a:lnTo>
                  <a:lnTo>
                    <a:pt x="21" y="38"/>
                  </a:lnTo>
                  <a:lnTo>
                    <a:pt x="24" y="37"/>
                  </a:lnTo>
                  <a:lnTo>
                    <a:pt x="22" y="35"/>
                  </a:lnTo>
                  <a:lnTo>
                    <a:pt x="20" y="33"/>
                  </a:lnTo>
                  <a:lnTo>
                    <a:pt x="19" y="31"/>
                  </a:lnTo>
                  <a:lnTo>
                    <a:pt x="17" y="28"/>
                  </a:lnTo>
                  <a:lnTo>
                    <a:pt x="16" y="26"/>
                  </a:lnTo>
                  <a:lnTo>
                    <a:pt x="15" y="23"/>
                  </a:lnTo>
                  <a:lnTo>
                    <a:pt x="15" y="20"/>
                  </a:lnTo>
                  <a:lnTo>
                    <a:pt x="14" y="18"/>
                  </a:lnTo>
                  <a:lnTo>
                    <a:pt x="15" y="15"/>
                  </a:lnTo>
                  <a:lnTo>
                    <a:pt x="15" y="12"/>
                  </a:lnTo>
                  <a:lnTo>
                    <a:pt x="16" y="10"/>
                  </a:lnTo>
                  <a:lnTo>
                    <a:pt x="18" y="7"/>
                  </a:lnTo>
                  <a:lnTo>
                    <a:pt x="20" y="5"/>
                  </a:lnTo>
                  <a:lnTo>
                    <a:pt x="22"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101" name="Freeform 143"/>
            <p:cNvSpPr>
              <a:spLocks/>
            </p:cNvSpPr>
            <p:nvPr/>
          </p:nvSpPr>
          <p:spPr bwMode="auto">
            <a:xfrm>
              <a:off x="3643313" y="1763713"/>
              <a:ext cx="396875" cy="176213"/>
            </a:xfrm>
            <a:custGeom>
              <a:avLst/>
              <a:gdLst/>
              <a:ahLst/>
              <a:cxnLst>
                <a:cxn ang="0">
                  <a:pos x="23" y="0"/>
                </a:cxn>
                <a:cxn ang="0">
                  <a:pos x="7" y="15"/>
                </a:cxn>
                <a:cxn ang="0">
                  <a:pos x="244" y="15"/>
                </a:cxn>
                <a:cxn ang="0">
                  <a:pos x="227" y="0"/>
                </a:cxn>
                <a:cxn ang="0">
                  <a:pos x="250" y="15"/>
                </a:cxn>
                <a:cxn ang="0">
                  <a:pos x="250" y="27"/>
                </a:cxn>
                <a:cxn ang="0">
                  <a:pos x="227" y="27"/>
                </a:cxn>
                <a:cxn ang="0">
                  <a:pos x="227" y="98"/>
                </a:cxn>
                <a:cxn ang="0">
                  <a:pos x="233" y="98"/>
                </a:cxn>
                <a:cxn ang="0">
                  <a:pos x="233" y="104"/>
                </a:cxn>
                <a:cxn ang="0">
                  <a:pos x="242" y="104"/>
                </a:cxn>
                <a:cxn ang="0">
                  <a:pos x="242" y="111"/>
                </a:cxn>
                <a:cxn ang="0">
                  <a:pos x="9" y="111"/>
                </a:cxn>
                <a:cxn ang="0">
                  <a:pos x="9" y="104"/>
                </a:cxn>
                <a:cxn ang="0">
                  <a:pos x="17" y="104"/>
                </a:cxn>
                <a:cxn ang="0">
                  <a:pos x="17" y="98"/>
                </a:cxn>
                <a:cxn ang="0">
                  <a:pos x="23" y="98"/>
                </a:cxn>
                <a:cxn ang="0">
                  <a:pos x="23" y="27"/>
                </a:cxn>
                <a:cxn ang="0">
                  <a:pos x="0" y="27"/>
                </a:cxn>
                <a:cxn ang="0">
                  <a:pos x="0" y="15"/>
                </a:cxn>
                <a:cxn ang="0">
                  <a:pos x="23" y="0"/>
                </a:cxn>
              </a:cxnLst>
              <a:rect l="0" t="0" r="r" b="b"/>
              <a:pathLst>
                <a:path w="250" h="111">
                  <a:moveTo>
                    <a:pt x="23" y="0"/>
                  </a:moveTo>
                  <a:lnTo>
                    <a:pt x="7" y="15"/>
                  </a:lnTo>
                  <a:lnTo>
                    <a:pt x="244" y="15"/>
                  </a:lnTo>
                  <a:lnTo>
                    <a:pt x="227" y="0"/>
                  </a:lnTo>
                  <a:lnTo>
                    <a:pt x="250" y="15"/>
                  </a:lnTo>
                  <a:lnTo>
                    <a:pt x="250" y="27"/>
                  </a:lnTo>
                  <a:lnTo>
                    <a:pt x="227" y="27"/>
                  </a:lnTo>
                  <a:lnTo>
                    <a:pt x="227" y="98"/>
                  </a:lnTo>
                  <a:lnTo>
                    <a:pt x="233" y="98"/>
                  </a:lnTo>
                  <a:lnTo>
                    <a:pt x="233" y="104"/>
                  </a:lnTo>
                  <a:lnTo>
                    <a:pt x="242" y="104"/>
                  </a:lnTo>
                  <a:lnTo>
                    <a:pt x="242" y="111"/>
                  </a:lnTo>
                  <a:lnTo>
                    <a:pt x="9" y="111"/>
                  </a:lnTo>
                  <a:lnTo>
                    <a:pt x="9" y="104"/>
                  </a:lnTo>
                  <a:lnTo>
                    <a:pt x="17" y="104"/>
                  </a:lnTo>
                  <a:lnTo>
                    <a:pt x="17" y="98"/>
                  </a:lnTo>
                  <a:lnTo>
                    <a:pt x="23" y="98"/>
                  </a:lnTo>
                  <a:lnTo>
                    <a:pt x="23" y="27"/>
                  </a:lnTo>
                  <a:lnTo>
                    <a:pt x="0" y="27"/>
                  </a:lnTo>
                  <a:lnTo>
                    <a:pt x="0" y="15"/>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238391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161"/>
                                        </p:tgtEl>
                                        <p:attrNameLst>
                                          <p:attrName>style.visibility</p:attrName>
                                        </p:attrNameLst>
                                      </p:cBhvr>
                                      <p:to>
                                        <p:strVal val="visible"/>
                                      </p:to>
                                    </p:set>
                                    <p:anim calcmode="lin" valueType="num">
                                      <p:cBhvr>
                                        <p:cTn id="7" dur="750" fill="hold"/>
                                        <p:tgtEl>
                                          <p:spTgt spid="4161"/>
                                        </p:tgtEl>
                                        <p:attrNameLst>
                                          <p:attrName>ppt_w</p:attrName>
                                        </p:attrNameLst>
                                      </p:cBhvr>
                                      <p:tavLst>
                                        <p:tav tm="0">
                                          <p:val>
                                            <p:fltVal val="0"/>
                                          </p:val>
                                        </p:tav>
                                        <p:tav tm="100000">
                                          <p:val>
                                            <p:strVal val="#ppt_w"/>
                                          </p:val>
                                        </p:tav>
                                      </p:tavLst>
                                    </p:anim>
                                    <p:anim calcmode="lin" valueType="num">
                                      <p:cBhvr>
                                        <p:cTn id="8" dur="750" fill="hold"/>
                                        <p:tgtEl>
                                          <p:spTgt spid="4161"/>
                                        </p:tgtEl>
                                        <p:attrNameLst>
                                          <p:attrName>ppt_h</p:attrName>
                                        </p:attrNameLst>
                                      </p:cBhvr>
                                      <p:tavLst>
                                        <p:tav tm="0">
                                          <p:val>
                                            <p:fltVal val="0"/>
                                          </p:val>
                                        </p:tav>
                                        <p:tav tm="100000">
                                          <p:val>
                                            <p:strVal val="#ppt_h"/>
                                          </p:val>
                                        </p:tav>
                                      </p:tavLst>
                                    </p:anim>
                                    <p:anim calcmode="lin" valueType="num">
                                      <p:cBhvr>
                                        <p:cTn id="9" dur="750" fill="hold"/>
                                        <p:tgtEl>
                                          <p:spTgt spid="4161"/>
                                        </p:tgtEl>
                                        <p:attrNameLst>
                                          <p:attrName>style.rotation</p:attrName>
                                        </p:attrNameLst>
                                      </p:cBhvr>
                                      <p:tavLst>
                                        <p:tav tm="0">
                                          <p:val>
                                            <p:fltVal val="90"/>
                                          </p:val>
                                        </p:tav>
                                        <p:tav tm="100000">
                                          <p:val>
                                            <p:fltVal val="0"/>
                                          </p:val>
                                        </p:tav>
                                      </p:tavLst>
                                    </p:anim>
                                    <p:animEffect transition="in" filter="fade">
                                      <p:cBhvr>
                                        <p:cTn id="10" dur="750"/>
                                        <p:tgtEl>
                                          <p:spTgt spid="4161"/>
                                        </p:tgtEl>
                                      </p:cBhvr>
                                    </p:animEffect>
                                  </p:childTnLst>
                                </p:cTn>
                              </p:par>
                              <p:par>
                                <p:cTn id="11" presetID="31" presetClass="entr" presetSubtype="0" fill="hold" nodeType="withEffect">
                                  <p:stCondLst>
                                    <p:cond delay="0"/>
                                  </p:stCondLst>
                                  <p:childTnLst>
                                    <p:set>
                                      <p:cBhvr>
                                        <p:cTn id="12" dur="1" fill="hold">
                                          <p:stCondLst>
                                            <p:cond delay="0"/>
                                          </p:stCondLst>
                                        </p:cTn>
                                        <p:tgtEl>
                                          <p:spTgt spid="4162"/>
                                        </p:tgtEl>
                                        <p:attrNameLst>
                                          <p:attrName>style.visibility</p:attrName>
                                        </p:attrNameLst>
                                      </p:cBhvr>
                                      <p:to>
                                        <p:strVal val="visible"/>
                                      </p:to>
                                    </p:set>
                                    <p:anim calcmode="lin" valueType="num">
                                      <p:cBhvr>
                                        <p:cTn id="13" dur="750" fill="hold"/>
                                        <p:tgtEl>
                                          <p:spTgt spid="4162"/>
                                        </p:tgtEl>
                                        <p:attrNameLst>
                                          <p:attrName>ppt_w</p:attrName>
                                        </p:attrNameLst>
                                      </p:cBhvr>
                                      <p:tavLst>
                                        <p:tav tm="0">
                                          <p:val>
                                            <p:fltVal val="0"/>
                                          </p:val>
                                        </p:tav>
                                        <p:tav tm="100000">
                                          <p:val>
                                            <p:strVal val="#ppt_w"/>
                                          </p:val>
                                        </p:tav>
                                      </p:tavLst>
                                    </p:anim>
                                    <p:anim calcmode="lin" valueType="num">
                                      <p:cBhvr>
                                        <p:cTn id="14" dur="750" fill="hold"/>
                                        <p:tgtEl>
                                          <p:spTgt spid="4162"/>
                                        </p:tgtEl>
                                        <p:attrNameLst>
                                          <p:attrName>ppt_h</p:attrName>
                                        </p:attrNameLst>
                                      </p:cBhvr>
                                      <p:tavLst>
                                        <p:tav tm="0">
                                          <p:val>
                                            <p:fltVal val="0"/>
                                          </p:val>
                                        </p:tav>
                                        <p:tav tm="100000">
                                          <p:val>
                                            <p:strVal val="#ppt_h"/>
                                          </p:val>
                                        </p:tav>
                                      </p:tavLst>
                                    </p:anim>
                                    <p:anim calcmode="lin" valueType="num">
                                      <p:cBhvr>
                                        <p:cTn id="15" dur="750" fill="hold"/>
                                        <p:tgtEl>
                                          <p:spTgt spid="4162"/>
                                        </p:tgtEl>
                                        <p:attrNameLst>
                                          <p:attrName>style.rotation</p:attrName>
                                        </p:attrNameLst>
                                      </p:cBhvr>
                                      <p:tavLst>
                                        <p:tav tm="0">
                                          <p:val>
                                            <p:fltVal val="90"/>
                                          </p:val>
                                        </p:tav>
                                        <p:tav tm="100000">
                                          <p:val>
                                            <p:fltVal val="0"/>
                                          </p:val>
                                        </p:tav>
                                      </p:tavLst>
                                    </p:anim>
                                    <p:animEffect transition="in" filter="fade">
                                      <p:cBhvr>
                                        <p:cTn id="16" dur="750"/>
                                        <p:tgtEl>
                                          <p:spTgt spid="4162"/>
                                        </p:tgtEl>
                                      </p:cBhvr>
                                    </p:animEffect>
                                  </p:childTnLst>
                                </p:cTn>
                              </p:par>
                              <p:par>
                                <p:cTn id="17" presetID="31" presetClass="entr" presetSubtype="0" fill="hold" nodeType="withEffect">
                                  <p:stCondLst>
                                    <p:cond delay="0"/>
                                  </p:stCondLst>
                                  <p:childTnLst>
                                    <p:set>
                                      <p:cBhvr>
                                        <p:cTn id="18" dur="1" fill="hold">
                                          <p:stCondLst>
                                            <p:cond delay="0"/>
                                          </p:stCondLst>
                                        </p:cTn>
                                        <p:tgtEl>
                                          <p:spTgt spid="4163"/>
                                        </p:tgtEl>
                                        <p:attrNameLst>
                                          <p:attrName>style.visibility</p:attrName>
                                        </p:attrNameLst>
                                      </p:cBhvr>
                                      <p:to>
                                        <p:strVal val="visible"/>
                                      </p:to>
                                    </p:set>
                                    <p:anim calcmode="lin" valueType="num">
                                      <p:cBhvr>
                                        <p:cTn id="19" dur="750" fill="hold"/>
                                        <p:tgtEl>
                                          <p:spTgt spid="4163"/>
                                        </p:tgtEl>
                                        <p:attrNameLst>
                                          <p:attrName>ppt_w</p:attrName>
                                        </p:attrNameLst>
                                      </p:cBhvr>
                                      <p:tavLst>
                                        <p:tav tm="0">
                                          <p:val>
                                            <p:fltVal val="0"/>
                                          </p:val>
                                        </p:tav>
                                        <p:tav tm="100000">
                                          <p:val>
                                            <p:strVal val="#ppt_w"/>
                                          </p:val>
                                        </p:tav>
                                      </p:tavLst>
                                    </p:anim>
                                    <p:anim calcmode="lin" valueType="num">
                                      <p:cBhvr>
                                        <p:cTn id="20" dur="750" fill="hold"/>
                                        <p:tgtEl>
                                          <p:spTgt spid="4163"/>
                                        </p:tgtEl>
                                        <p:attrNameLst>
                                          <p:attrName>ppt_h</p:attrName>
                                        </p:attrNameLst>
                                      </p:cBhvr>
                                      <p:tavLst>
                                        <p:tav tm="0">
                                          <p:val>
                                            <p:fltVal val="0"/>
                                          </p:val>
                                        </p:tav>
                                        <p:tav tm="100000">
                                          <p:val>
                                            <p:strVal val="#ppt_h"/>
                                          </p:val>
                                        </p:tav>
                                      </p:tavLst>
                                    </p:anim>
                                    <p:anim calcmode="lin" valueType="num">
                                      <p:cBhvr>
                                        <p:cTn id="21" dur="750" fill="hold"/>
                                        <p:tgtEl>
                                          <p:spTgt spid="4163"/>
                                        </p:tgtEl>
                                        <p:attrNameLst>
                                          <p:attrName>style.rotation</p:attrName>
                                        </p:attrNameLst>
                                      </p:cBhvr>
                                      <p:tavLst>
                                        <p:tav tm="0">
                                          <p:val>
                                            <p:fltVal val="90"/>
                                          </p:val>
                                        </p:tav>
                                        <p:tav tm="100000">
                                          <p:val>
                                            <p:fltVal val="0"/>
                                          </p:val>
                                        </p:tav>
                                      </p:tavLst>
                                    </p:anim>
                                    <p:animEffect transition="in" filter="fade">
                                      <p:cBhvr>
                                        <p:cTn id="22" dur="750"/>
                                        <p:tgtEl>
                                          <p:spTgt spid="4163"/>
                                        </p:tgtEl>
                                      </p:cBhvr>
                                    </p:animEffect>
                                  </p:childTnLst>
                                </p:cTn>
                              </p:par>
                              <p:par>
                                <p:cTn id="23" presetID="31" presetClass="entr" presetSubtype="0" fill="hold" nodeType="withEffect">
                                  <p:stCondLst>
                                    <p:cond delay="0"/>
                                  </p:stCondLst>
                                  <p:childTnLst>
                                    <p:set>
                                      <p:cBhvr>
                                        <p:cTn id="24" dur="1" fill="hold">
                                          <p:stCondLst>
                                            <p:cond delay="0"/>
                                          </p:stCondLst>
                                        </p:cTn>
                                        <p:tgtEl>
                                          <p:spTgt spid="4165"/>
                                        </p:tgtEl>
                                        <p:attrNameLst>
                                          <p:attrName>style.visibility</p:attrName>
                                        </p:attrNameLst>
                                      </p:cBhvr>
                                      <p:to>
                                        <p:strVal val="visible"/>
                                      </p:to>
                                    </p:set>
                                    <p:anim calcmode="lin" valueType="num">
                                      <p:cBhvr>
                                        <p:cTn id="25" dur="750" fill="hold"/>
                                        <p:tgtEl>
                                          <p:spTgt spid="4165"/>
                                        </p:tgtEl>
                                        <p:attrNameLst>
                                          <p:attrName>ppt_w</p:attrName>
                                        </p:attrNameLst>
                                      </p:cBhvr>
                                      <p:tavLst>
                                        <p:tav tm="0">
                                          <p:val>
                                            <p:fltVal val="0"/>
                                          </p:val>
                                        </p:tav>
                                        <p:tav tm="100000">
                                          <p:val>
                                            <p:strVal val="#ppt_w"/>
                                          </p:val>
                                        </p:tav>
                                      </p:tavLst>
                                    </p:anim>
                                    <p:anim calcmode="lin" valueType="num">
                                      <p:cBhvr>
                                        <p:cTn id="26" dur="750" fill="hold"/>
                                        <p:tgtEl>
                                          <p:spTgt spid="4165"/>
                                        </p:tgtEl>
                                        <p:attrNameLst>
                                          <p:attrName>ppt_h</p:attrName>
                                        </p:attrNameLst>
                                      </p:cBhvr>
                                      <p:tavLst>
                                        <p:tav tm="0">
                                          <p:val>
                                            <p:fltVal val="0"/>
                                          </p:val>
                                        </p:tav>
                                        <p:tav tm="100000">
                                          <p:val>
                                            <p:strVal val="#ppt_h"/>
                                          </p:val>
                                        </p:tav>
                                      </p:tavLst>
                                    </p:anim>
                                    <p:anim calcmode="lin" valueType="num">
                                      <p:cBhvr>
                                        <p:cTn id="27" dur="750" fill="hold"/>
                                        <p:tgtEl>
                                          <p:spTgt spid="4165"/>
                                        </p:tgtEl>
                                        <p:attrNameLst>
                                          <p:attrName>style.rotation</p:attrName>
                                        </p:attrNameLst>
                                      </p:cBhvr>
                                      <p:tavLst>
                                        <p:tav tm="0">
                                          <p:val>
                                            <p:fltVal val="90"/>
                                          </p:val>
                                        </p:tav>
                                        <p:tav tm="100000">
                                          <p:val>
                                            <p:fltVal val="0"/>
                                          </p:val>
                                        </p:tav>
                                      </p:tavLst>
                                    </p:anim>
                                    <p:animEffect transition="in" filter="fade">
                                      <p:cBhvr>
                                        <p:cTn id="28" dur="750"/>
                                        <p:tgtEl>
                                          <p:spTgt spid="4165"/>
                                        </p:tgtEl>
                                      </p:cBhvr>
                                    </p:animEffect>
                                  </p:childTnLst>
                                </p:cTn>
                              </p:par>
                              <p:par>
                                <p:cTn id="29" presetID="31" presetClass="entr" presetSubtype="0" fill="hold" nodeType="withEffect">
                                  <p:stCondLst>
                                    <p:cond delay="0"/>
                                  </p:stCondLst>
                                  <p:childTnLst>
                                    <p:set>
                                      <p:cBhvr>
                                        <p:cTn id="30" dur="1" fill="hold">
                                          <p:stCondLst>
                                            <p:cond delay="0"/>
                                          </p:stCondLst>
                                        </p:cTn>
                                        <p:tgtEl>
                                          <p:spTgt spid="4166"/>
                                        </p:tgtEl>
                                        <p:attrNameLst>
                                          <p:attrName>style.visibility</p:attrName>
                                        </p:attrNameLst>
                                      </p:cBhvr>
                                      <p:to>
                                        <p:strVal val="visible"/>
                                      </p:to>
                                    </p:set>
                                    <p:anim calcmode="lin" valueType="num">
                                      <p:cBhvr>
                                        <p:cTn id="31" dur="750" fill="hold"/>
                                        <p:tgtEl>
                                          <p:spTgt spid="4166"/>
                                        </p:tgtEl>
                                        <p:attrNameLst>
                                          <p:attrName>ppt_w</p:attrName>
                                        </p:attrNameLst>
                                      </p:cBhvr>
                                      <p:tavLst>
                                        <p:tav tm="0">
                                          <p:val>
                                            <p:fltVal val="0"/>
                                          </p:val>
                                        </p:tav>
                                        <p:tav tm="100000">
                                          <p:val>
                                            <p:strVal val="#ppt_w"/>
                                          </p:val>
                                        </p:tav>
                                      </p:tavLst>
                                    </p:anim>
                                    <p:anim calcmode="lin" valueType="num">
                                      <p:cBhvr>
                                        <p:cTn id="32" dur="750" fill="hold"/>
                                        <p:tgtEl>
                                          <p:spTgt spid="4166"/>
                                        </p:tgtEl>
                                        <p:attrNameLst>
                                          <p:attrName>ppt_h</p:attrName>
                                        </p:attrNameLst>
                                      </p:cBhvr>
                                      <p:tavLst>
                                        <p:tav tm="0">
                                          <p:val>
                                            <p:fltVal val="0"/>
                                          </p:val>
                                        </p:tav>
                                        <p:tav tm="100000">
                                          <p:val>
                                            <p:strVal val="#ppt_h"/>
                                          </p:val>
                                        </p:tav>
                                      </p:tavLst>
                                    </p:anim>
                                    <p:anim calcmode="lin" valueType="num">
                                      <p:cBhvr>
                                        <p:cTn id="33" dur="750" fill="hold"/>
                                        <p:tgtEl>
                                          <p:spTgt spid="4166"/>
                                        </p:tgtEl>
                                        <p:attrNameLst>
                                          <p:attrName>style.rotation</p:attrName>
                                        </p:attrNameLst>
                                      </p:cBhvr>
                                      <p:tavLst>
                                        <p:tav tm="0">
                                          <p:val>
                                            <p:fltVal val="90"/>
                                          </p:val>
                                        </p:tav>
                                        <p:tav tm="100000">
                                          <p:val>
                                            <p:fltVal val="0"/>
                                          </p:val>
                                        </p:tav>
                                      </p:tavLst>
                                    </p:anim>
                                    <p:animEffect transition="in" filter="fade">
                                      <p:cBhvr>
                                        <p:cTn id="34" dur="750"/>
                                        <p:tgtEl>
                                          <p:spTgt spid="4166"/>
                                        </p:tgtEl>
                                      </p:cBhvr>
                                    </p:animEffect>
                                  </p:childTnLst>
                                </p:cTn>
                              </p:par>
                              <p:par>
                                <p:cTn id="35" presetID="31" presetClass="entr" presetSubtype="0" fill="hold" nodeType="withEffect">
                                  <p:stCondLst>
                                    <p:cond delay="0"/>
                                  </p:stCondLst>
                                  <p:childTnLst>
                                    <p:set>
                                      <p:cBhvr>
                                        <p:cTn id="36" dur="1" fill="hold">
                                          <p:stCondLst>
                                            <p:cond delay="0"/>
                                          </p:stCondLst>
                                        </p:cTn>
                                        <p:tgtEl>
                                          <p:spTgt spid="4157"/>
                                        </p:tgtEl>
                                        <p:attrNameLst>
                                          <p:attrName>style.visibility</p:attrName>
                                        </p:attrNameLst>
                                      </p:cBhvr>
                                      <p:to>
                                        <p:strVal val="visible"/>
                                      </p:to>
                                    </p:set>
                                    <p:anim calcmode="lin" valueType="num">
                                      <p:cBhvr>
                                        <p:cTn id="37" dur="750" fill="hold"/>
                                        <p:tgtEl>
                                          <p:spTgt spid="4157"/>
                                        </p:tgtEl>
                                        <p:attrNameLst>
                                          <p:attrName>ppt_w</p:attrName>
                                        </p:attrNameLst>
                                      </p:cBhvr>
                                      <p:tavLst>
                                        <p:tav tm="0">
                                          <p:val>
                                            <p:fltVal val="0"/>
                                          </p:val>
                                        </p:tav>
                                        <p:tav tm="100000">
                                          <p:val>
                                            <p:strVal val="#ppt_w"/>
                                          </p:val>
                                        </p:tav>
                                      </p:tavLst>
                                    </p:anim>
                                    <p:anim calcmode="lin" valueType="num">
                                      <p:cBhvr>
                                        <p:cTn id="38" dur="750" fill="hold"/>
                                        <p:tgtEl>
                                          <p:spTgt spid="4157"/>
                                        </p:tgtEl>
                                        <p:attrNameLst>
                                          <p:attrName>ppt_h</p:attrName>
                                        </p:attrNameLst>
                                      </p:cBhvr>
                                      <p:tavLst>
                                        <p:tav tm="0">
                                          <p:val>
                                            <p:fltVal val="0"/>
                                          </p:val>
                                        </p:tav>
                                        <p:tav tm="100000">
                                          <p:val>
                                            <p:strVal val="#ppt_h"/>
                                          </p:val>
                                        </p:tav>
                                      </p:tavLst>
                                    </p:anim>
                                    <p:anim calcmode="lin" valueType="num">
                                      <p:cBhvr>
                                        <p:cTn id="39" dur="750" fill="hold"/>
                                        <p:tgtEl>
                                          <p:spTgt spid="4157"/>
                                        </p:tgtEl>
                                        <p:attrNameLst>
                                          <p:attrName>style.rotation</p:attrName>
                                        </p:attrNameLst>
                                      </p:cBhvr>
                                      <p:tavLst>
                                        <p:tav tm="0">
                                          <p:val>
                                            <p:fltVal val="90"/>
                                          </p:val>
                                        </p:tav>
                                        <p:tav tm="100000">
                                          <p:val>
                                            <p:fltVal val="0"/>
                                          </p:val>
                                        </p:tav>
                                      </p:tavLst>
                                    </p:anim>
                                    <p:animEffect transition="in" filter="fade">
                                      <p:cBhvr>
                                        <p:cTn id="40" dur="750"/>
                                        <p:tgtEl>
                                          <p:spTgt spid="4157"/>
                                        </p:tgtEl>
                                      </p:cBhvr>
                                    </p:animEffect>
                                  </p:childTnLst>
                                </p:cTn>
                              </p:par>
                            </p:childTnLst>
                          </p:cTn>
                        </p:par>
                        <p:par>
                          <p:cTn id="41" fill="hold">
                            <p:stCondLst>
                              <p:cond delay="750"/>
                            </p:stCondLst>
                            <p:childTnLst>
                              <p:par>
                                <p:cTn id="42" presetID="10" presetClass="entr" presetSubtype="0" fill="hold" grpId="0" nodeType="afterEffect">
                                  <p:stCondLst>
                                    <p:cond delay="0"/>
                                  </p:stCondLst>
                                  <p:childTnLst>
                                    <p:set>
                                      <p:cBhvr>
                                        <p:cTn id="43" dur="1" fill="hold">
                                          <p:stCondLst>
                                            <p:cond delay="0"/>
                                          </p:stCondLst>
                                        </p:cTn>
                                        <p:tgtEl>
                                          <p:spTgt spid="142"/>
                                        </p:tgtEl>
                                        <p:attrNameLst>
                                          <p:attrName>style.visibility</p:attrName>
                                        </p:attrNameLst>
                                      </p:cBhvr>
                                      <p:to>
                                        <p:strVal val="visible"/>
                                      </p:to>
                                    </p:set>
                                    <p:animEffect transition="in" filter="fade">
                                      <p:cBhvr>
                                        <p:cTn id="44" dur="500"/>
                                        <p:tgtEl>
                                          <p:spTgt spid="142"/>
                                        </p:tgtEl>
                                      </p:cBhvr>
                                    </p:animEffect>
                                  </p:childTnLst>
                                </p:cTn>
                              </p:par>
                            </p:childTnLst>
                          </p:cTn>
                        </p:par>
                        <p:par>
                          <p:cTn id="45" fill="hold">
                            <p:stCondLst>
                              <p:cond delay="1250"/>
                            </p:stCondLst>
                            <p:childTnLst>
                              <p:par>
                                <p:cTn id="46" presetID="53" presetClass="entr" presetSubtype="16" fill="hold" grpId="0" nodeType="afterEffect">
                                  <p:stCondLst>
                                    <p:cond delay="0"/>
                                  </p:stCondLst>
                                  <p:childTnLst>
                                    <p:set>
                                      <p:cBhvr>
                                        <p:cTn id="47" dur="1" fill="hold">
                                          <p:stCondLst>
                                            <p:cond delay="0"/>
                                          </p:stCondLst>
                                        </p:cTn>
                                        <p:tgtEl>
                                          <p:spTgt spid="112"/>
                                        </p:tgtEl>
                                        <p:attrNameLst>
                                          <p:attrName>style.visibility</p:attrName>
                                        </p:attrNameLst>
                                      </p:cBhvr>
                                      <p:to>
                                        <p:strVal val="visible"/>
                                      </p:to>
                                    </p:set>
                                    <p:anim calcmode="lin" valueType="num">
                                      <p:cBhvr>
                                        <p:cTn id="48" dur="500" fill="hold"/>
                                        <p:tgtEl>
                                          <p:spTgt spid="112"/>
                                        </p:tgtEl>
                                        <p:attrNameLst>
                                          <p:attrName>ppt_w</p:attrName>
                                        </p:attrNameLst>
                                      </p:cBhvr>
                                      <p:tavLst>
                                        <p:tav tm="0">
                                          <p:val>
                                            <p:fltVal val="0"/>
                                          </p:val>
                                        </p:tav>
                                        <p:tav tm="100000">
                                          <p:val>
                                            <p:strVal val="#ppt_w"/>
                                          </p:val>
                                        </p:tav>
                                      </p:tavLst>
                                    </p:anim>
                                    <p:anim calcmode="lin" valueType="num">
                                      <p:cBhvr>
                                        <p:cTn id="49" dur="500" fill="hold"/>
                                        <p:tgtEl>
                                          <p:spTgt spid="112"/>
                                        </p:tgtEl>
                                        <p:attrNameLst>
                                          <p:attrName>ppt_h</p:attrName>
                                        </p:attrNameLst>
                                      </p:cBhvr>
                                      <p:tavLst>
                                        <p:tav tm="0">
                                          <p:val>
                                            <p:fltVal val="0"/>
                                          </p:val>
                                        </p:tav>
                                        <p:tav tm="100000">
                                          <p:val>
                                            <p:strVal val="#ppt_h"/>
                                          </p:val>
                                        </p:tav>
                                      </p:tavLst>
                                    </p:anim>
                                    <p:animEffect transition="in" filter="fade">
                                      <p:cBhvr>
                                        <p:cTn id="50" dur="500"/>
                                        <p:tgtEl>
                                          <p:spTgt spid="112"/>
                                        </p:tgtEl>
                                      </p:cBhvr>
                                    </p:animEffect>
                                  </p:childTnLst>
                                </p:cTn>
                              </p:par>
                              <p:par>
                                <p:cTn id="51" presetID="10" presetClass="entr" presetSubtype="0" fill="hold" nodeType="with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fade">
                                      <p:cBhvr>
                                        <p:cTn id="53" dur="500"/>
                                        <p:tgtEl>
                                          <p:spTgt spid="82"/>
                                        </p:tgtEl>
                                      </p:cBhvr>
                                    </p:animEffect>
                                  </p:childTnLst>
                                </p:cTn>
                              </p:par>
                              <p:par>
                                <p:cTn id="54" presetID="10" presetClass="entr" presetSubtype="0" fill="hold" nodeType="withEffect">
                                  <p:stCondLst>
                                    <p:cond delay="0"/>
                                  </p:stCondLst>
                                  <p:childTnLst>
                                    <p:set>
                                      <p:cBhvr>
                                        <p:cTn id="55" dur="1" fill="hold">
                                          <p:stCondLst>
                                            <p:cond delay="0"/>
                                          </p:stCondLst>
                                        </p:cTn>
                                        <p:tgtEl>
                                          <p:spTgt spid="92"/>
                                        </p:tgtEl>
                                        <p:attrNameLst>
                                          <p:attrName>style.visibility</p:attrName>
                                        </p:attrNameLst>
                                      </p:cBhvr>
                                      <p:to>
                                        <p:strVal val="visible"/>
                                      </p:to>
                                    </p:set>
                                    <p:animEffect transition="in" filter="fade">
                                      <p:cBhvr>
                                        <p:cTn id="56" dur="500"/>
                                        <p:tgtEl>
                                          <p:spTgt spid="92"/>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14"/>
                                        </p:tgtEl>
                                        <p:attrNameLst>
                                          <p:attrName>style.visibility</p:attrName>
                                        </p:attrNameLst>
                                      </p:cBhvr>
                                      <p:to>
                                        <p:strVal val="visible"/>
                                      </p:to>
                                    </p:set>
                                    <p:anim calcmode="lin" valueType="num">
                                      <p:cBhvr>
                                        <p:cTn id="59" dur="500" fill="hold"/>
                                        <p:tgtEl>
                                          <p:spTgt spid="114"/>
                                        </p:tgtEl>
                                        <p:attrNameLst>
                                          <p:attrName>ppt_w</p:attrName>
                                        </p:attrNameLst>
                                      </p:cBhvr>
                                      <p:tavLst>
                                        <p:tav tm="0">
                                          <p:val>
                                            <p:fltVal val="0"/>
                                          </p:val>
                                        </p:tav>
                                        <p:tav tm="100000">
                                          <p:val>
                                            <p:strVal val="#ppt_w"/>
                                          </p:val>
                                        </p:tav>
                                      </p:tavLst>
                                    </p:anim>
                                    <p:anim calcmode="lin" valueType="num">
                                      <p:cBhvr>
                                        <p:cTn id="60" dur="500" fill="hold"/>
                                        <p:tgtEl>
                                          <p:spTgt spid="114"/>
                                        </p:tgtEl>
                                        <p:attrNameLst>
                                          <p:attrName>ppt_h</p:attrName>
                                        </p:attrNameLst>
                                      </p:cBhvr>
                                      <p:tavLst>
                                        <p:tav tm="0">
                                          <p:val>
                                            <p:fltVal val="0"/>
                                          </p:val>
                                        </p:tav>
                                        <p:tav tm="100000">
                                          <p:val>
                                            <p:strVal val="#ppt_h"/>
                                          </p:val>
                                        </p:tav>
                                      </p:tavLst>
                                    </p:anim>
                                    <p:animEffect transition="in" filter="fade">
                                      <p:cBhvr>
                                        <p:cTn id="61" dur="500"/>
                                        <p:tgtEl>
                                          <p:spTgt spid="114"/>
                                        </p:tgtEl>
                                      </p:cBhvr>
                                    </p:animEffect>
                                  </p:childTnLst>
                                </p:cTn>
                              </p:par>
                              <p:par>
                                <p:cTn id="62" presetID="10" presetClass="entr" presetSubtype="0" fill="hold" nodeType="withEffect">
                                  <p:stCondLst>
                                    <p:cond delay="0"/>
                                  </p:stCondLst>
                                  <p:childTnLst>
                                    <p:set>
                                      <p:cBhvr>
                                        <p:cTn id="63" dur="1" fill="hold">
                                          <p:stCondLst>
                                            <p:cond delay="0"/>
                                          </p:stCondLst>
                                        </p:cTn>
                                        <p:tgtEl>
                                          <p:spTgt spid="97"/>
                                        </p:tgtEl>
                                        <p:attrNameLst>
                                          <p:attrName>style.visibility</p:attrName>
                                        </p:attrNameLst>
                                      </p:cBhvr>
                                      <p:to>
                                        <p:strVal val="visible"/>
                                      </p:to>
                                    </p:set>
                                    <p:animEffect transition="in" filter="fade">
                                      <p:cBhvr>
                                        <p:cTn id="64" dur="500"/>
                                        <p:tgtEl>
                                          <p:spTgt spid="9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13"/>
                                        </p:tgtEl>
                                        <p:attrNameLst>
                                          <p:attrName>style.visibility</p:attrName>
                                        </p:attrNameLst>
                                      </p:cBhvr>
                                      <p:to>
                                        <p:strVal val="visible"/>
                                      </p:to>
                                    </p:set>
                                    <p:anim calcmode="lin" valueType="num">
                                      <p:cBhvr>
                                        <p:cTn id="67" dur="500" fill="hold"/>
                                        <p:tgtEl>
                                          <p:spTgt spid="113"/>
                                        </p:tgtEl>
                                        <p:attrNameLst>
                                          <p:attrName>ppt_w</p:attrName>
                                        </p:attrNameLst>
                                      </p:cBhvr>
                                      <p:tavLst>
                                        <p:tav tm="0">
                                          <p:val>
                                            <p:fltVal val="0"/>
                                          </p:val>
                                        </p:tav>
                                        <p:tav tm="100000">
                                          <p:val>
                                            <p:strVal val="#ppt_w"/>
                                          </p:val>
                                        </p:tav>
                                      </p:tavLst>
                                    </p:anim>
                                    <p:anim calcmode="lin" valueType="num">
                                      <p:cBhvr>
                                        <p:cTn id="68" dur="500" fill="hold"/>
                                        <p:tgtEl>
                                          <p:spTgt spid="113"/>
                                        </p:tgtEl>
                                        <p:attrNameLst>
                                          <p:attrName>ppt_h</p:attrName>
                                        </p:attrNameLst>
                                      </p:cBhvr>
                                      <p:tavLst>
                                        <p:tav tm="0">
                                          <p:val>
                                            <p:fltVal val="0"/>
                                          </p:val>
                                        </p:tav>
                                        <p:tav tm="100000">
                                          <p:val>
                                            <p:strVal val="#ppt_h"/>
                                          </p:val>
                                        </p:tav>
                                      </p:tavLst>
                                    </p:anim>
                                    <p:animEffect transition="in" filter="fade">
                                      <p:cBhvr>
                                        <p:cTn id="69" dur="500"/>
                                        <p:tgtEl>
                                          <p:spTgt spid="113"/>
                                        </p:tgtEl>
                                      </p:cBhvr>
                                    </p:animEffect>
                                  </p:childTnLst>
                                </p:cTn>
                              </p:par>
                            </p:childTnLst>
                          </p:cTn>
                        </p:par>
                        <p:par>
                          <p:cTn id="70" fill="hold">
                            <p:stCondLst>
                              <p:cond delay="1750"/>
                            </p:stCondLst>
                            <p:childTnLst>
                              <p:par>
                                <p:cTn id="71" presetID="10" presetClass="entr" presetSubtype="0" fill="hold" grpId="0" nodeType="afterEffect">
                                  <p:stCondLst>
                                    <p:cond delay="0"/>
                                  </p:stCondLst>
                                  <p:childTnLst>
                                    <p:set>
                                      <p:cBhvr>
                                        <p:cTn id="72" dur="1" fill="hold">
                                          <p:stCondLst>
                                            <p:cond delay="0"/>
                                          </p:stCondLst>
                                        </p:cTn>
                                        <p:tgtEl>
                                          <p:spTgt spid="103"/>
                                        </p:tgtEl>
                                        <p:attrNameLst>
                                          <p:attrName>style.visibility</p:attrName>
                                        </p:attrNameLst>
                                      </p:cBhvr>
                                      <p:to>
                                        <p:strVal val="visible"/>
                                      </p:to>
                                    </p:set>
                                    <p:animEffect transition="in" filter="fade">
                                      <p:cBhvr>
                                        <p:cTn id="73" dur="500"/>
                                        <p:tgtEl>
                                          <p:spTgt spid="10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fade">
                                      <p:cBhvr>
                                        <p:cTn id="76" dur="500"/>
                                        <p:tgtEl>
                                          <p:spTgt spid="10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fade">
                                      <p:cBhvr>
                                        <p:cTn id="79" dur="500"/>
                                        <p:tgtEl>
                                          <p:spTgt spid="10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07"/>
                                        </p:tgtEl>
                                        <p:attrNameLst>
                                          <p:attrName>style.visibility</p:attrName>
                                        </p:attrNameLst>
                                      </p:cBhvr>
                                      <p:to>
                                        <p:strVal val="visible"/>
                                      </p:to>
                                    </p:set>
                                    <p:animEffect transition="in" filter="fade">
                                      <p:cBhvr>
                                        <p:cTn id="82" dur="500"/>
                                        <p:tgtEl>
                                          <p:spTgt spid="10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6"/>
                                        </p:tgtEl>
                                        <p:attrNameLst>
                                          <p:attrName>style.visibility</p:attrName>
                                        </p:attrNameLst>
                                      </p:cBhvr>
                                      <p:to>
                                        <p:strVal val="visible"/>
                                      </p:to>
                                    </p:set>
                                    <p:animEffect transition="in" filter="fade">
                                      <p:cBhvr>
                                        <p:cTn id="85" dur="500"/>
                                        <p:tgtEl>
                                          <p:spTgt spid="10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05"/>
                                        </p:tgtEl>
                                        <p:attrNameLst>
                                          <p:attrName>style.visibility</p:attrName>
                                        </p:attrNameLst>
                                      </p:cBhvr>
                                      <p:to>
                                        <p:strVal val="visible"/>
                                      </p:to>
                                    </p:set>
                                    <p:animEffect transition="in" filter="fade">
                                      <p:cBhvr>
                                        <p:cTn id="88" dur="500"/>
                                        <p:tgtEl>
                                          <p:spTgt spid="105"/>
                                        </p:tgtEl>
                                      </p:cBhvr>
                                    </p:animEffect>
                                  </p:childTnLst>
                                </p:cTn>
                              </p:par>
                            </p:childTnLst>
                          </p:cTn>
                        </p:par>
                        <p:par>
                          <p:cTn id="89" fill="hold">
                            <p:stCondLst>
                              <p:cond delay="2250"/>
                            </p:stCondLst>
                            <p:childTnLst>
                              <p:par>
                                <p:cTn id="90" presetID="22" presetClass="entr" presetSubtype="2" fill="hold"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wipe(right)">
                                      <p:cBhvr>
                                        <p:cTn id="92" dur="500"/>
                                        <p:tgtEl>
                                          <p:spTgt spid="3"/>
                                        </p:tgtEl>
                                      </p:cBhvr>
                                    </p:animEffect>
                                  </p:childTnLst>
                                </p:cTn>
                              </p:par>
                              <p:par>
                                <p:cTn id="93" presetID="22" presetClass="entr" presetSubtype="2" fill="hold" nodeType="withEffect">
                                  <p:stCondLst>
                                    <p:cond delay="0"/>
                                  </p:stCondLst>
                                  <p:childTnLst>
                                    <p:set>
                                      <p:cBhvr>
                                        <p:cTn id="94" dur="1" fill="hold">
                                          <p:stCondLst>
                                            <p:cond delay="0"/>
                                          </p:stCondLst>
                                        </p:cTn>
                                        <p:tgtEl>
                                          <p:spTgt spid="130"/>
                                        </p:tgtEl>
                                        <p:attrNameLst>
                                          <p:attrName>style.visibility</p:attrName>
                                        </p:attrNameLst>
                                      </p:cBhvr>
                                      <p:to>
                                        <p:strVal val="visible"/>
                                      </p:to>
                                    </p:set>
                                    <p:animEffect transition="in" filter="wipe(right)">
                                      <p:cBhvr>
                                        <p:cTn id="95" dur="500"/>
                                        <p:tgtEl>
                                          <p:spTgt spid="130"/>
                                        </p:tgtEl>
                                      </p:cBhvr>
                                    </p:animEffect>
                                  </p:childTnLst>
                                </p:cTn>
                              </p:par>
                              <p:par>
                                <p:cTn id="96" presetID="22" presetClass="entr" presetSubtype="2" fill="hold" nodeType="withEffect">
                                  <p:stCondLst>
                                    <p:cond delay="0"/>
                                  </p:stCondLst>
                                  <p:childTnLst>
                                    <p:set>
                                      <p:cBhvr>
                                        <p:cTn id="97" dur="1" fill="hold">
                                          <p:stCondLst>
                                            <p:cond delay="0"/>
                                          </p:stCondLst>
                                        </p:cTn>
                                        <p:tgtEl>
                                          <p:spTgt spid="128"/>
                                        </p:tgtEl>
                                        <p:attrNameLst>
                                          <p:attrName>style.visibility</p:attrName>
                                        </p:attrNameLst>
                                      </p:cBhvr>
                                      <p:to>
                                        <p:strVal val="visible"/>
                                      </p:to>
                                    </p:set>
                                    <p:animEffect transition="in" filter="wipe(right)">
                                      <p:cBhvr>
                                        <p:cTn id="98" dur="500"/>
                                        <p:tgtEl>
                                          <p:spTgt spid="128"/>
                                        </p:tgtEl>
                                      </p:cBhvr>
                                    </p:animEffect>
                                  </p:childTnLst>
                                </p:cTn>
                              </p:par>
                              <p:par>
                                <p:cTn id="99" presetID="22" presetClass="entr" presetSubtype="8" fill="hold" nodeType="withEffect">
                                  <p:stCondLst>
                                    <p:cond delay="0"/>
                                  </p:stCondLst>
                                  <p:childTnLst>
                                    <p:set>
                                      <p:cBhvr>
                                        <p:cTn id="100" dur="1" fill="hold">
                                          <p:stCondLst>
                                            <p:cond delay="0"/>
                                          </p:stCondLst>
                                        </p:cTn>
                                        <p:tgtEl>
                                          <p:spTgt spid="120"/>
                                        </p:tgtEl>
                                        <p:attrNameLst>
                                          <p:attrName>style.visibility</p:attrName>
                                        </p:attrNameLst>
                                      </p:cBhvr>
                                      <p:to>
                                        <p:strVal val="visible"/>
                                      </p:to>
                                    </p:set>
                                    <p:animEffect transition="in" filter="wipe(left)">
                                      <p:cBhvr>
                                        <p:cTn id="101" dur="500"/>
                                        <p:tgtEl>
                                          <p:spTgt spid="120"/>
                                        </p:tgtEl>
                                      </p:cBhvr>
                                    </p:animEffect>
                                  </p:childTnLst>
                                </p:cTn>
                              </p:par>
                              <p:par>
                                <p:cTn id="102" presetID="22" presetClass="entr" presetSubtype="8" fill="hold" nodeType="withEffect">
                                  <p:stCondLst>
                                    <p:cond delay="0"/>
                                  </p:stCondLst>
                                  <p:childTnLst>
                                    <p:set>
                                      <p:cBhvr>
                                        <p:cTn id="103" dur="1" fill="hold">
                                          <p:stCondLst>
                                            <p:cond delay="0"/>
                                          </p:stCondLst>
                                        </p:cTn>
                                        <p:tgtEl>
                                          <p:spTgt spid="123"/>
                                        </p:tgtEl>
                                        <p:attrNameLst>
                                          <p:attrName>style.visibility</p:attrName>
                                        </p:attrNameLst>
                                      </p:cBhvr>
                                      <p:to>
                                        <p:strVal val="visible"/>
                                      </p:to>
                                    </p:set>
                                    <p:animEffect transition="in" filter="wipe(left)">
                                      <p:cBhvr>
                                        <p:cTn id="104" dur="500"/>
                                        <p:tgtEl>
                                          <p:spTgt spid="123"/>
                                        </p:tgtEl>
                                      </p:cBhvr>
                                    </p:animEffect>
                                  </p:childTnLst>
                                </p:cTn>
                              </p:par>
                              <p:par>
                                <p:cTn id="105" presetID="22" presetClass="entr" presetSubtype="8" fill="hold" nodeType="withEffect">
                                  <p:stCondLst>
                                    <p:cond delay="0"/>
                                  </p:stCondLst>
                                  <p:childTnLst>
                                    <p:set>
                                      <p:cBhvr>
                                        <p:cTn id="106" dur="1" fill="hold">
                                          <p:stCondLst>
                                            <p:cond delay="0"/>
                                          </p:stCondLst>
                                        </p:cTn>
                                        <p:tgtEl>
                                          <p:spTgt spid="126"/>
                                        </p:tgtEl>
                                        <p:attrNameLst>
                                          <p:attrName>style.visibility</p:attrName>
                                        </p:attrNameLst>
                                      </p:cBhvr>
                                      <p:to>
                                        <p:strVal val="visible"/>
                                      </p:to>
                                    </p:set>
                                    <p:animEffect transition="in" filter="wipe(left)">
                                      <p:cBhvr>
                                        <p:cTn id="107" dur="500"/>
                                        <p:tgtEl>
                                          <p:spTgt spid="126"/>
                                        </p:tgtEl>
                                      </p:cBhvr>
                                    </p:animEffect>
                                  </p:childTnLst>
                                </p:cTn>
                              </p:par>
                            </p:childTnLst>
                          </p:cTn>
                        </p:par>
                        <p:par>
                          <p:cTn id="108" fill="hold">
                            <p:stCondLst>
                              <p:cond delay="2750"/>
                            </p:stCondLst>
                            <p:childTnLst>
                              <p:par>
                                <p:cTn id="109" presetID="10" presetClass="entr" presetSubtype="0" fill="hold" grpId="0" nodeType="afterEffect">
                                  <p:stCondLst>
                                    <p:cond delay="0"/>
                                  </p:stCondLst>
                                  <p:childTnLst>
                                    <p:set>
                                      <p:cBhvr>
                                        <p:cTn id="110" dur="1" fill="hold">
                                          <p:stCondLst>
                                            <p:cond delay="0"/>
                                          </p:stCondLst>
                                        </p:cTn>
                                        <p:tgtEl>
                                          <p:spTgt spid="119"/>
                                        </p:tgtEl>
                                        <p:attrNameLst>
                                          <p:attrName>style.visibility</p:attrName>
                                        </p:attrNameLst>
                                      </p:cBhvr>
                                      <p:to>
                                        <p:strVal val="visible"/>
                                      </p:to>
                                    </p:set>
                                    <p:animEffect transition="in" filter="fade">
                                      <p:cBhvr>
                                        <p:cTn id="111" dur="500"/>
                                        <p:tgtEl>
                                          <p:spTgt spid="119"/>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125"/>
                                        </p:tgtEl>
                                        <p:attrNameLst>
                                          <p:attrName>style.visibility</p:attrName>
                                        </p:attrNameLst>
                                      </p:cBhvr>
                                      <p:to>
                                        <p:strVal val="visible"/>
                                      </p:to>
                                    </p:set>
                                    <p:animEffect transition="in" filter="fade">
                                      <p:cBhvr>
                                        <p:cTn id="114" dur="500"/>
                                        <p:tgtEl>
                                          <p:spTgt spid="12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127"/>
                                        </p:tgtEl>
                                        <p:attrNameLst>
                                          <p:attrName>style.visibility</p:attrName>
                                        </p:attrNameLst>
                                      </p:cBhvr>
                                      <p:to>
                                        <p:strVal val="visible"/>
                                      </p:to>
                                    </p:set>
                                    <p:animEffect transition="in" filter="fade">
                                      <p:cBhvr>
                                        <p:cTn id="117" dur="500"/>
                                        <p:tgtEl>
                                          <p:spTgt spid="12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129"/>
                                        </p:tgtEl>
                                        <p:attrNameLst>
                                          <p:attrName>style.visibility</p:attrName>
                                        </p:attrNameLst>
                                      </p:cBhvr>
                                      <p:to>
                                        <p:strVal val="visible"/>
                                      </p:to>
                                    </p:set>
                                    <p:animEffect transition="in" filter="fade">
                                      <p:cBhvr>
                                        <p:cTn id="120" dur="500"/>
                                        <p:tgtEl>
                                          <p:spTgt spid="12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131"/>
                                        </p:tgtEl>
                                        <p:attrNameLst>
                                          <p:attrName>style.visibility</p:attrName>
                                        </p:attrNameLst>
                                      </p:cBhvr>
                                      <p:to>
                                        <p:strVal val="visible"/>
                                      </p:to>
                                    </p:set>
                                    <p:animEffect transition="in" filter="fade">
                                      <p:cBhvr>
                                        <p:cTn id="123" dur="500"/>
                                        <p:tgtEl>
                                          <p:spTgt spid="131"/>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40"/>
                                        </p:tgtEl>
                                        <p:attrNameLst>
                                          <p:attrName>style.visibility</p:attrName>
                                        </p:attrNameLst>
                                      </p:cBhvr>
                                      <p:to>
                                        <p:strVal val="visible"/>
                                      </p:to>
                                    </p:set>
                                    <p:animEffect transition="in" filter="fade">
                                      <p:cBhvr>
                                        <p:cTn id="1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4" grpId="0"/>
      <p:bldP spid="105" grpId="0"/>
      <p:bldP spid="106" grpId="0"/>
      <p:bldP spid="107" grpId="0"/>
      <p:bldP spid="108" grpId="0"/>
      <p:bldP spid="112" grpId="0" animBg="1"/>
      <p:bldP spid="113" grpId="0" animBg="1"/>
      <p:bldP spid="114" grpId="0" animBg="1"/>
      <p:bldP spid="119" grpId="0"/>
      <p:bldP spid="125" grpId="0"/>
      <p:bldP spid="127" grpId="0"/>
      <p:bldP spid="129" grpId="0"/>
      <p:bldP spid="131" grpId="0"/>
      <p:bldP spid="140" grpId="0"/>
      <p:bldP spid="142" grpId="0"/>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8823</TotalTime>
  <Words>6991</Words>
  <Application>Microsoft Office PowerPoint</Application>
  <PresentationFormat>Widescreen</PresentationFormat>
  <Paragraphs>775</Paragraphs>
  <Slides>42</Slides>
  <Notes>36</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42</vt:i4>
      </vt:variant>
    </vt:vector>
  </HeadingPairs>
  <TitlesOfParts>
    <vt:vector size="62" baseType="lpstr">
      <vt:lpstr>맑은 고딕</vt:lpstr>
      <vt:lpstr>MS PGothic</vt:lpstr>
      <vt:lpstr>Arial</vt:lpstr>
      <vt:lpstr>Arial-BoldMT</vt:lpstr>
      <vt:lpstr>ArialMT</vt:lpstr>
      <vt:lpstr>Bebas</vt:lpstr>
      <vt:lpstr>Bebas Neue</vt:lpstr>
      <vt:lpstr>Calibri</vt:lpstr>
      <vt:lpstr>Calibri Light</vt:lpstr>
      <vt:lpstr>Entypo</vt:lpstr>
      <vt:lpstr>Georgia</vt:lpstr>
      <vt:lpstr>Helvetica Light</vt:lpstr>
      <vt:lpstr>Open Sans</vt:lpstr>
      <vt:lpstr>Raavi</vt:lpstr>
      <vt:lpstr>Raleway</vt:lpstr>
      <vt:lpstr>Roboto Condensed Regular</vt:lpstr>
      <vt:lpstr>Times New Roman</vt:lpstr>
      <vt:lpstr>Office Theme</vt:lpstr>
      <vt:lpstr>2_Office Theme</vt:lpstr>
      <vt:lpstr>3_Office Theme</vt:lpstr>
      <vt:lpstr>PowerPoint Presentation</vt:lpstr>
      <vt:lpstr>PowerPoint Presentation</vt:lpstr>
      <vt:lpstr>PowerPoint Presentation</vt:lpstr>
      <vt:lpstr>ETAPA 2</vt:lpstr>
      <vt:lpstr>ETAPA 2</vt:lpstr>
      <vt:lpstr>PowerPoint Presentation</vt:lpstr>
      <vt:lpstr>PowerPoint Presentation</vt:lpstr>
      <vt:lpstr>Política de seguridad operacional</vt:lpstr>
      <vt:lpstr>Compromiso de la política</vt:lpstr>
      <vt:lpstr>PowerPoint Presentation</vt:lpstr>
      <vt:lpstr>Objetivos de seguridad operacional</vt:lpstr>
      <vt:lpstr>PowerPoint Presentation</vt:lpstr>
      <vt:lpstr>PowerPoint Presentation</vt:lpstr>
      <vt:lpstr>PowerPoint Presentation</vt:lpstr>
      <vt:lpstr>PowerPoint Presentation</vt:lpstr>
      <vt:lpstr>PowerPoint Presentation</vt:lpstr>
      <vt:lpstr>Gerente responsable</vt:lpstr>
      <vt:lpstr>Responsabilidades y rendición de cuentas</vt:lpstr>
      <vt:lpstr>PowerPoint Presentation</vt:lpstr>
      <vt:lpstr>Responsabilidades y rendición de cuentas</vt:lpstr>
      <vt:lpstr>Rendición de cuentas y tolerabilidad</vt:lpstr>
      <vt:lpstr>PowerPoint Presentation</vt:lpstr>
      <vt:lpstr>Rendición de cuentas y tolerabilidad</vt:lpstr>
      <vt:lpstr>Rendición de cuentas y responsabilidades y con respecto a organizaciones externas</vt:lpstr>
      <vt:lpstr>PowerPoint Presentation</vt:lpstr>
      <vt:lpstr>Junta de Revisión de Seguridad Operacional (SRC)</vt:lpstr>
      <vt:lpstr>PowerPoint Presentation</vt:lpstr>
      <vt:lpstr>Grupo de Acción de Seguridad Operacional (SAG) </vt:lpstr>
      <vt:lpstr>PowerPoint Presentation</vt:lpstr>
      <vt:lpstr>PowerPoint Presentation</vt:lpstr>
      <vt:lpstr>PowerPoint Presentation</vt:lpstr>
      <vt:lpstr>Coordinación del plan de respuesta ante emergencias</vt:lpstr>
      <vt:lpstr>PowerPoint Presentation</vt:lpstr>
      <vt:lpstr>PowerPoint Presentation</vt:lpstr>
      <vt:lpstr>PowerPoint Presentation</vt:lpstr>
      <vt:lpstr>Documentación del SMS</vt:lpstr>
      <vt:lpstr>Documento/Manual de SMS</vt:lpstr>
      <vt:lpstr>Documento/Manual de SMS</vt:lpstr>
      <vt:lpstr>¿Qué incluyen los registros operativos del SMS?</vt:lpstr>
      <vt:lpstr>PowerPoint Presentation</vt:lpstr>
      <vt:lpstr>PowerPoint Presentation</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636</cp:revision>
  <dcterms:created xsi:type="dcterms:W3CDTF">2015-06-21T09:01:45Z</dcterms:created>
  <dcterms:modified xsi:type="dcterms:W3CDTF">2018-10-15T18:38:02Z</dcterms:modified>
</cp:coreProperties>
</file>