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842" r:id="rId2"/>
    <p:sldMasterId id="2147483908" r:id="rId3"/>
  </p:sldMasterIdLst>
  <p:notesMasterIdLst>
    <p:notesMasterId r:id="rId38"/>
  </p:notesMasterIdLst>
  <p:handoutMasterIdLst>
    <p:handoutMasterId r:id="rId39"/>
  </p:handoutMasterIdLst>
  <p:sldIdLst>
    <p:sldId id="258" r:id="rId4"/>
    <p:sldId id="263" r:id="rId5"/>
    <p:sldId id="564" r:id="rId6"/>
    <p:sldId id="565" r:id="rId7"/>
    <p:sldId id="566" r:id="rId8"/>
    <p:sldId id="591" r:id="rId9"/>
    <p:sldId id="590" r:id="rId10"/>
    <p:sldId id="563" r:id="rId11"/>
    <p:sldId id="568" r:id="rId12"/>
    <p:sldId id="567" r:id="rId13"/>
    <p:sldId id="569" r:id="rId14"/>
    <p:sldId id="570" r:id="rId15"/>
    <p:sldId id="571" r:id="rId16"/>
    <p:sldId id="592" r:id="rId17"/>
    <p:sldId id="572" r:id="rId18"/>
    <p:sldId id="573" r:id="rId19"/>
    <p:sldId id="574" r:id="rId20"/>
    <p:sldId id="593" r:id="rId21"/>
    <p:sldId id="575" r:id="rId22"/>
    <p:sldId id="576" r:id="rId23"/>
    <p:sldId id="577" r:id="rId24"/>
    <p:sldId id="578" r:id="rId25"/>
    <p:sldId id="579" r:id="rId26"/>
    <p:sldId id="580" r:id="rId27"/>
    <p:sldId id="581" r:id="rId28"/>
    <p:sldId id="582" r:id="rId29"/>
    <p:sldId id="583" r:id="rId30"/>
    <p:sldId id="584" r:id="rId31"/>
    <p:sldId id="585" r:id="rId32"/>
    <p:sldId id="586" r:id="rId33"/>
    <p:sldId id="587" r:id="rId34"/>
    <p:sldId id="588" r:id="rId35"/>
    <p:sldId id="589" r:id="rId36"/>
    <p:sldId id="470" r:id="rId37"/>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7395D3"/>
    <a:srgbClr val="FFCE33"/>
    <a:srgbClr val="9BBB59"/>
    <a:srgbClr val="996633"/>
    <a:srgbClr val="7F3D43"/>
    <a:srgbClr val="774F27"/>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0" autoAdjust="0"/>
    <p:restoredTop sz="90050" autoAdjust="0"/>
  </p:normalViewPr>
  <p:slideViewPr>
    <p:cSldViewPr snapToGrid="0">
      <p:cViewPr>
        <p:scale>
          <a:sx n="70" d="100"/>
          <a:sy n="70" d="100"/>
        </p:scale>
        <p:origin x="1181" y="154"/>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12/10/2018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12/10/2018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a:t>
            </a:fld>
            <a:endParaRPr lang="id-ID"/>
          </a:p>
        </p:txBody>
      </p:sp>
    </p:spTree>
    <p:extLst>
      <p:ext uri="{BB962C8B-B14F-4D97-AF65-F5344CB8AC3E}">
        <p14:creationId xmlns:p14="http://schemas.microsoft.com/office/powerpoint/2010/main" val="3635453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Compromiso y responsabilidad de la gestión — Elemento 1.1 (i)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Establecer un plan de implementación del SMS. El equipo debe componerse de representantes de los departamentos pertinentes. El papel del equipo es impulsar la implementación de SMS desde la etapa de planificación hasta la implementación final. Otras funciones del equipo de implementación incluirán, entre otros: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desarrollar el plan de implementación de SMS;</a:t>
            </a:r>
          </a:p>
          <a:p>
            <a:pPr marL="228600" marR="0" lvl="0"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garantizar la capacitación adecuada de SMS y experiencia técnica del equipo para implementar eficazmente los elementos del SMS y los procesos relacionados; y</a:t>
            </a:r>
          </a:p>
          <a:p>
            <a:pPr marL="228600" marR="0" lvl="0"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controlar y notificar el progreso de la implementación del SMS, proporcionar actualizaciones regulares y coordinar con el ejecutivo responsable de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Edición</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9.3.6	Nombramiento de personal clave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8.3.6.1	El nombramiento de una persona o personas competentes para cumplir el rol de gerente de seguridad operacional es esencial para un SMS efectivamente implementado y en funcionamiento. El gerente de seguridad operacional puede ser identificado por diferentes títulos. Para los propósitos de este manual, se usa el término genérico "gerente de seguridad operacional" y se refiere a la función, no necesariamente al individuo. La persona que lleva a cabo la función de gerente de seguridad operacional es responsable ante el ejecutivo responsable por el rendimiento del SMS y por la entrega de servicios de seguridad operacional a los otros departamentos de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8.3.6.2	El gerente de seguridad operacional asesora al ejecutivo responsable y a los gerentes de línea en asuntos de administración de seguridad, y es responsable de coordinar y comunicar los asuntos de seguridad operacional dentro de la organización, así como con los miembros externos de la comunidad aeronáutica. Las funciones del gerente de seguridad operacional incluyen, pero no están limitadas 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administrar el plan de implementación de SMS en nombre del ejecutivo responsable (en la implementación inicial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realizar / facilitar la identificación de peligros y el análisis de riesgos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acciones correctivas y evaluar sus resultados;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proporcionar informes periódicos sobre el rendimiento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mantener documentación y registros de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planificar y facilitar la capacitación de seguridad del personal;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proporcionar asesoramiento independiente sobre problemas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las preocupaciones de seguridad operacional en la industria de la aviación y su impacto percibido en las operaciones de la organización dirigidas a la entrega de productos y servicios;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coordinar y comunicar (en nombre del ejecutivo responsable) con la CAA del Estado y otras autoridades estatales, según sea necesario, en problemas relacionadas con la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8.3.6.3	En la mayoría de las organizaciones, se designa a un individuo como el gerente de seguridad operacional. Dependiendo del tamaño, naturaleza y complejidad de la organización, la función del gerente de seguridad operacional puede ser una función exclusiva o puede combinarse con otras funciones. Además, algunas organizaciones pueden necesitar asignar el rol a un grupo de personas. La organización debe asegurarse de que la opción elegida no genere ningún conflicto de intereses. Siempre que sea posible, el gerente de seguridad operacional no deberá involucrarse directamente en la entrega del producto o servicio, pero deberá tener un conocimiento práctico de estos. La cita también debe considerar posibles conflictos de interés con otras tareas y funciones. Tales conflictos de interés podrían incluir:</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competencia por el financiamiento (por ejemplo, el gerente financiero es el gerente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prioridades conflictivas para los recursos;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cuando el gerente de seguridad operacional tiene una función operativa y su capacidad para evaluar la efectividad de SMS de las actividades operacionales en las que está involucrado.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8.3.6.4	En los casos en que la función se asigna a un grupo de personas (por ejemplo, cuando los proveedores de servicios extienden sus SMS a través de múltiples actividades) una de las personas debe ser designada como gerente de seguridad operacional "principal" para mantener una línea directa e inequívoca con el ejecutivo responsable.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8.3.6.5	Las competencias para un gerente de seguridad operacional deben incluir, entre otras, las siguientes: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experiencia en gestión de seguridad operacional / calidad;</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experiencia operativa relacionada con el producto o servicio provisto por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antecedentes técnicos para comprender los sistemas que respaldan las operaciones o producto / servicio provisto;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habilidades interpersonales;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habilidades analíticas y de resolución de problemas;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habilidades de gestión de proyectos;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habilidades de comunicación oral y escrita;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una comprensión de los factores humanos.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8.3.6.6	Dependiendo del tamaño, naturaleza y complejidad de la organización, el personal adicional puede apoyar al gerente de seguridad operacional. El gerente de seguridad operacional y el personal de apoyo son responsables de garantizar la recopilación y el análisis oportunos de los datos de seguridad operacional y la distribución apropiada dentro de la organización de la información de seguridad operacional relacionada, de manera que se puedan tomar decisiones y controles de riesgos de seguridad operacional, según sea necesario.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8.3.6.7	Los proveedores de servicios deben establecer comités de seguridad operacional adecuados que admitan las funciones de SMS en toda la organización. Esto debería incluir determinar quién debería participar en el comité de seguridad operacional y la frecuencia de las reuniones.</a:t>
            </a:r>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8.3.6.8	Además, una función del gerente de seguridad operacional es evaluar la efectividad de cualquier estrategia de mitigación de riesgos utilizada para lograr los objetivos de seguridad operacional de la organización. Esto se puede hacer a través del comité de seguridad de más alto nivel, como una junta de revisión de seguridad operacional (SRB). El SRB es estratégico y se ocupa de cuestiones de alto nivel relacionadas con las políticas, la asignación de recursos y el monitoreo del rendimiento organizacional. La SRB deberá incluir al ejecutivo responsable y a la alta gerencia que supervisa: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efectividad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respuesta oportuna de las acciones de control de riesgos de seguridad operacional necesarias;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el rendimiento de seguridad operacional contra la política y los objetivos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efectividad de los procesos de gestión de seguridad operacional de la organización que soportan:</a:t>
            </a:r>
          </a:p>
          <a:p>
            <a:pPr marL="742950" marR="0" lvl="1" indent="-285750" algn="just" defTabSz="457200" rtl="0" eaLnBrk="1" fontAlgn="auto" latinLnBrk="0" hangingPunct="1">
              <a:lnSpc>
                <a:spcPct val="100000"/>
              </a:lnSpc>
              <a:spcBef>
                <a:spcPts val="0"/>
              </a:spcBef>
              <a:spcAft>
                <a:spcPts val="0"/>
              </a:spcAft>
              <a:buClrTx/>
              <a:buSzTx/>
              <a:buFont typeface="+mj-lt"/>
              <a:buAutoNum type="romanLcPeriod"/>
              <a:tabLst/>
              <a:defRPr/>
            </a:pPr>
            <a:r>
              <a:rPr lang="es-PE" dirty="0" smtClean="0"/>
              <a:t>la prioridad declarada de la organización en la gestión de la seguridad operacional; y</a:t>
            </a:r>
          </a:p>
          <a:p>
            <a:pPr marL="742950" marR="0" lvl="1" indent="-285750" algn="just" defTabSz="457200" rtl="0" eaLnBrk="1" fontAlgn="auto" latinLnBrk="0" hangingPunct="1">
              <a:lnSpc>
                <a:spcPct val="100000"/>
              </a:lnSpc>
              <a:spcBef>
                <a:spcPts val="0"/>
              </a:spcBef>
              <a:spcAft>
                <a:spcPts val="0"/>
              </a:spcAft>
              <a:buClrTx/>
              <a:buSzTx/>
              <a:buFont typeface="+mj-lt"/>
              <a:buAutoNum type="romanLcPeriod"/>
              <a:tabLst/>
              <a:defRPr/>
            </a:pPr>
            <a:r>
              <a:rPr lang="es-PE" dirty="0" smtClean="0"/>
              <a:t>promoción de la seguridad operacional en toda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8.3.6.9	Una vez que el comité de seguridad operacional de más alto nivel haya desarrollado una dirección estratégica, la implementación de las estrategias de seguridad operacional debería coordinarse en toda la organización. Esto se puede lograr creando un grupo de acción de seguridad operacional (SAG, por sus siglas en inglés) que esté más centrado en las operaciones. Los SAG normalmente están compuestos por gerentes y personal de primera línea y están presididos por un gerente designado. Los SAG son entidades tácticas que se ocupan de cuestiones de implementación específicas según la dirección del SRB. El SAG:</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 el rendimiento de la seguridad operacional dentro de las áreas funcionales de la organización y asegura que se lleven a cabo las actividades adecuadas de SRM;</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 los datos de seguridad operacional disponibles e identifica la implementación de las estrategias apropiadas de control de riesgos de seguridad operacional y asegura que se brinde retroalimentación a los empleados;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evalúa el impacto de seguridad operacional relacionado con la introducción de cambios operacionales o nuevas tecnologías;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coordina la implementación de cualquier acción relacionada con los controles de riesgos de seguridad operacional y asegura que las acciones se tomen con prontitud;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 la efectividad de los controles de riesgo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11</a:t>
            </a:fld>
            <a:endParaRPr lang="id-ID"/>
          </a:p>
        </p:txBody>
      </p:sp>
    </p:spTree>
    <p:extLst>
      <p:ext uri="{BB962C8B-B14F-4D97-AF65-F5344CB8AC3E}">
        <p14:creationId xmlns:p14="http://schemas.microsoft.com/office/powerpoint/2010/main" val="396337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Compromiso y responsabilidad de la gestión — Elemento 1.1 (i)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Establecer un plan de implementación del SMS. El equipo debe componerse de representantes de los departamentos pertinentes. El papel del equipo es impulsar la implementación de SMS desde la etapa de planificación hasta la implementación final. Otras funciones del equipo de implementación incluirán, entre otros: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desarrollar el plan de implementación de SMS;</a:t>
            </a:r>
          </a:p>
          <a:p>
            <a:pPr marL="228600" marR="0" lvl="0"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garantizar la capacitación adecuada de SMS y experiencia técnica del equipo para implementar eficazmente los elementos del SMS y los procesos relacionados; y</a:t>
            </a:r>
          </a:p>
          <a:p>
            <a:pPr marL="228600" marR="0" lvl="0"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controlar y notificar el progreso de la implementación del SMS, proporcionar actualizaciones regulares y coordinar con el ejecutivo responsable de SMS.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486131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Compromiso y responsabilidad de la gestión — Elemento 1.1 (i)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Definir el alcance de las actividades de la organización (departamentos/divisiones) según el cual el SMS será aplicable. El alcance de la aplicabilidad del SMS de la organización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deberá describir posteriormente en el documento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según corresponda. Esta actividad se basa en el Elemento 1.5 del marco de trabajo del SMS de la OACI. En 5.4.1 de este capítulo podrá encontrar una guía sobre la descripción del sistema.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5.4 PLANIFICACIÓN DE LA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5.4.1 Descripción del sistema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revisión y descripción del sistema de los elementos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SMS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y su interfaz con los sistemas y los procesos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existentes es 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primer paso en la definición del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alcance y aplicabilidad</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Este ejercicio proporciona una oportunidad para identificar cualquier brecha relacionada con los componentes y elementos de SMS del proveedor de servicios.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descripción del sistema incluye las interfaces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SMS dentro de la organización, así como también, las interfaces pertinentes con otras organizaciones externas, como subcontratistas.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Una descripción general del sistema y su estructura de responsabilidad y notificación debe incluirse en la documentación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Para las organizaciones grandes y complejas, los detalles de los sistemas básicos y los procedimientos institucionales se abordan en la exposición pertinente o los manuales administrativos del proveedor de servicios. En tales casos, una breve descripción junto con un diagrama institucional con referencias cruzadas adecuadas podría ser suficiente para el propósito de la descripción del sistema.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13</a:t>
            </a:fld>
            <a:endParaRPr lang="id-ID"/>
          </a:p>
        </p:txBody>
      </p:sp>
    </p:spTree>
    <p:extLst>
      <p:ext uri="{BB962C8B-B14F-4D97-AF65-F5344CB8AC3E}">
        <p14:creationId xmlns:p14="http://schemas.microsoft.com/office/powerpoint/2010/main" val="983534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Compromiso y responsabilidad de la gestión — Elemento 1.1 (i)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Realizar un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análisis de brechas de los sistemas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procesos actuales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en relación con los requisitos del marco de trabajo del SMS de la OACI (o los requisitos reglamentarios de SMS pertinentes). En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Apéndice 7</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este capítulo se encuentra una guía sobre un análisis de brechas de SMS para un proveedor de servicios.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5.4.3 Análisis de brechas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5.4.3.1 Un análisis de brechas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compara los procesos y procedimientos existentes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gestión de seguridad operacional del proveedor de servicios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con los requisitos que se incluyen en el marco de trabajo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proveedores de servicios de la aviación habrán implementado normalmente varias funciones de SMS a causa de su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cumplimiento con reglamentos nacionales o la adopción de las mejores prácticas industriales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desarrollo de un SMS debe basarse en las estructuras y los sistemas de control institucionales existentes. El análisis de brechas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facilita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desarrollo de un plan de implementación de SMS al identificar las brechas que deben abordarse para implementar completamente un SMS. Luego que se complete el análisis de brechas y quede totalmente documentado, los recursos y procesos que se identificaron como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faltantes o inadecuados formarán la base del plan de implementación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5.4.3.2 En el Apéndice 7 de este capítulo se ofrece una lista de las preguntas del análisis de brechas para facilitar que los proveedores de servicios evalúen sistemáticamente sus procesos existentes. A partir de una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respuesta objetiva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hasta cada pregunta del análisis de brechas, es aparente que se necesita aplicar mejoras o medidas.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Edición</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9.7.7	Análisis de brechas (GAP) e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9.7.7.1	Antes de implementar un SMS, el proveedor de servicios deberá llevar a cabo un análisis de brechas. Esto compara los procesos y procedimientos existentes de gestión de seguridad operacional del proveedor de servicios con los requisitos de SMS determinados por el Estado. Los proveedores de servicios ya pueden tener algunas de las funciones de SMS en su lugar. El desarrollo de un SMS deberá basarse en las políticas y procesos organizativos existentes. El análisis de brechas identifica las brechas que deberán ser abordadas a través de un plan de implementación de SMS que define las acciones necesarias para implementar un SMS totalmente funcional.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9.7.7.2	El plan de implementación de SMS debe proporcionar una imagen clara de los recursos, tareas y procesos necesarios para implementar el SMS. El calendario y la secuencia del plan de implementación pueden depender de una variedad de factores que serán específicos de cada organización, tales como: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requisitos regulatorios, de clientes y reglamentarios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múltiples certificados (posiblemente con diferentes fechas de implementación reglamentarias);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extensión en que el SMS puede construirse sobre estructuras y procesos existentes;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disponibilidad de recursos y presupuestos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interdependencias entre las diferentes etapas (se debe implementar un sistema de reporte antes de establecer un sistema de análisis de datos); y</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cultura de seguridad operacional existente.</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9.7.7.3	El plan de implementación del SMS deberá ser desarrollado en consulta con el ejecutivo responsable y otros altos directivos. El plan de implementación de SMS debe incluir quién es responsable de las acciones junto con los plazos. El plan deberá abordar la coordinación con organizaciones externas o contratistas, donde sea aplicable.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9.7.7.4	El plan de implementación de SMS puede documentarse en diferentes formas, que van desde una simple hoja de cálculo hasta un software especializado de gestión de proyectos. El plan deberá ser monitoreado regularmente y actualizado según sea necesario. También deberá aclarar cuándo un elemento específico puede considerarse implementado con éxito.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9.7.7.5	Tanto el Estado como el proveedor de servicios deberán reconocer que el logro de un SMS efectivo puede llevar varios años. Los proveedores de servicios deben referirse a su Estado ya que puede haber requisitos para un enfoque gradual para la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15</a:t>
            </a:fld>
            <a:endParaRPr lang="id-ID"/>
          </a:p>
        </p:txBody>
      </p:sp>
    </p:spTree>
    <p:extLst>
      <p:ext uri="{BB962C8B-B14F-4D97-AF65-F5344CB8AC3E}">
        <p14:creationId xmlns:p14="http://schemas.microsoft.com/office/powerpoint/2010/main" val="60166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Compromiso y responsabilidad de la gestión — Elemento 1.1 (i)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Realizar un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análisis de brechas de los sistemas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procesos actuales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en relación con los requisitos del marco de trabajo del SMS de la OACI (o los requisitos reglamentarios de SMS pertinentes). En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Apéndice 7</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este capítulo se encuentra una guía sobre un análisis de brechas de SMS para un proveedor de servicios.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5.4.3 Análisis de brechas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5.4.3.1 Un análisis de brechas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compara los procesos y procedimientos existentes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gestión de seguridad operacional del proveedor de servicios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con los requisitos que se incluyen en el marco de trabajo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proveedores de servicios de la aviación habrán implementado normalmente varias funciones de SMS a causa de su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cumplimiento con reglamentos nacionales o la adopción de las mejores prácticas industriales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desarrollo de un SMS debe basarse en las estructuras y los sistemas de control institucionales existentes. El análisis de brechas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facilita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desarrollo de un plan de implementación de SMS al identificar las brechas que deben abordarse para implementar completamente un SMS. Luego que se complete el análisis de brechas y quede totalmente documentado, los recursos y procesos que se identificaron como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faltantes o inadecuados formarán la base del plan de implementación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5.4.3.2 En el Apéndice 7 de este capítulo se ofrece una lista de las preguntas del análisis de brechas para facilitar que los proveedores de servicios evalúen sistemáticamente sus procesos existentes. A partir de una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respuesta objetiva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hasta cada pregunta del análisis de brechas, es aparente que se necesita aplicar mejoras o medidas.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16</a:t>
            </a:fld>
            <a:endParaRPr lang="id-ID"/>
          </a:p>
        </p:txBody>
      </p:sp>
    </p:spTree>
    <p:extLst>
      <p:ext uri="{BB962C8B-B14F-4D97-AF65-F5344CB8AC3E}">
        <p14:creationId xmlns:p14="http://schemas.microsoft.com/office/powerpoint/2010/main" val="411790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Plan de implementación del SMS — Elemento 1.5 (i)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Desarrollar un plan de implementación del SMS acerca de cómo la organización implementará el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sobre la base del sistema identificado y las brechas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proceso que se generan del análisis de brechas. En el Apéndice 7 de este capítulo se muestra un ejemplo de un plan de implementación de SMS básico.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5.4.4 Plan de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5.4.4.1 Un plan de implementación de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desarrolla con el asesoramiento del ejecutivo responsable y los gerentes responsables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suministro de productos y servicios relacionados con la operación segura de la aeronave o en respaldo de esta. Luego de completarse, el ejecutivo responsable apoya el plan. El plan de implementación del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incluye cronologías e hitos coherentes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con los requisitos identificados en el proceso de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análisis de brechas, la envergadura del proveedor de servicios y la complejidad de sus productos o servicios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plan debe abordar la coordinación con organizaciones o contratistas externos, donde corresponda.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5.4.4.2 El plan de implementación del proveedor de servicios puede documentarse de diferentes formas, lo que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varía de una simple hoja de cálculos hasta software especializado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gestión de proyectos. El plan de implementación debe abordar brechas mediante la finalización de medidas e hitos específicos de acuerdo con la cronología determinada. La asignación de cada tarea garantiza una responsabilidad en todo el proceso de implementación.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El plan debe revisarse y actualizarse regularmente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según sea necesario. En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Apéndice 7</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este capítulo se muestra un ejemplo de formato de un plan/programa de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5.4.4.3 la completa implementación de todos los componentes y elementos del marco de trabajo del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 demorar hasta cinco años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según la madurez y complejidad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La implementación de SMS, incluida una guía para un enfoque en etapas, se analiza en la Sección 5.5.</a:t>
            </a:r>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Edición</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9.7.7	Análisis de brechas (GAP) e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9.7.7.1	Antes de implementar un SMS, el proveedor de servicios deberá llevar a cabo un análisis de brechas. Esto compara los procesos y procedimientos existentes de gestión de seguridad operacional del proveedor de servicios con los requisitos de SMS determinados por el Estado. Los proveedores de servicios ya pueden tener algunas de las funciones de SMS en su lugar. El desarrollo de un SMS deberá basarse en las políticas y procesos organizativos existentes. El análisis de brechas identifica las brechas que deberán ser abordadas a través de un plan de implementación de SMS que define las acciones necesarias para implementar un SMS totalmente funcional.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9.7.7.2	El plan de implementación de SMS debe proporcionar una imagen clara de los recursos, tareas y procesos necesarios para implementar el SMS. El calendario y la secuencia del plan de implementación pueden depender de una variedad de factores que serán específicos de cada organización, tales como: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requisitos regulatorios, de clientes y reglamentarios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múltiples certificados (posiblemente con diferentes fechas de implementación reglamentarias);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extensión en que el SMS puede construirse sobre estructuras y procesos existentes;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disponibilidad de recursos y presupuestos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interdependencias entre las diferentes etapas (se debe implementar un sistema de reporte antes de establecer un sistema de análisis de datos); y</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cultura de seguridad operacional existente.</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9.7.7.3	El plan de implementación del SMS deberá ser desarrollado en consulta con el ejecutivo responsable y otros altos directivos. El plan de implementación de SMS debe incluir quién es responsable de las acciones junto con los plazos. El plan deberá abordar la coordinación con organizaciones externas o contratistas, donde sea aplicable.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9.7.7.4	El plan de implementación de SMS puede documentarse en diferentes formas, que van desde una simple hoja de cálculo hasta un software especializado de gestión de proyectos. El plan deberá ser monitoreado regularmente y actualizado según sea necesario. También deberá aclarar cuándo un elemento específico puede considerarse implementado con éxito.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9.7.7.5	Tanto el Estado como el proveedor de servicios deberán reconocer que el logro de un SMS efectivo puede llevar varios años. Los proveedores de servicios deben referirse a su Estado ya que puede haber requisitos para un enfoque gradual para la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17</a:t>
            </a:fld>
            <a:endParaRPr lang="id-ID"/>
          </a:p>
        </p:txBody>
      </p:sp>
    </p:spTree>
    <p:extLst>
      <p:ext uri="{BB962C8B-B14F-4D97-AF65-F5344CB8AC3E}">
        <p14:creationId xmlns:p14="http://schemas.microsoft.com/office/powerpoint/2010/main" val="136400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9.7.7.2	El plan de implementación de SMS debe proporcionar una imagen clara de los recursos, tareas y procesos necesarios para implementar el SMS. El calendario y la secuencia del plan de implementación pueden depender de una variedad de factores que serán específicos de cada organización, tales como: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requisitos regulatorios, de clientes y reglamentarios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múltiples certificados (posiblemente con diferentes fechas de implementación reglamentarias);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extensión en que el SMS puede construirse sobre estructuras y procesos existentes;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disponibilidad de recursos y presupuestos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interdependencias entre las diferentes etapas (se debe implementar un sistema de reporte antes de establecer un sistema de análisis de datos); y</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cultura de seguridad operacional existente.</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9.7.7.3	El plan de implementación del SMS deberá ser desarrollado en consulta con el ejecutivo responsable y otros altos directivos. El plan de implementación de SMS debe incluir quién es responsable de las acciones junto con los plazos. El plan deberá abordar la coordinación con organizaciones externas o contratistas, donde sea aplicable.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9.7.7.4	El plan de implementación de SMS puede documentarse en diferentes formas, que van desde una simple hoja de cálculo hasta un software especializado de gestión de proyectos. El plan deberá ser monitoreado regularmente y actualizado según sea necesario. También deberá aclarar cuándo un elemento específico puede considerarse implementado con éxito.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9.7.7.5	Tanto el Estado como el proveedor de servicios deberán reconocer que el logro de un SMS efectivo puede llevar varios años. Los proveedores de servicios deben referirse a su Estado ya que puede haber requisitos para un enfoque gradual para la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18</a:t>
            </a:fld>
            <a:endParaRPr lang="id-ID"/>
          </a:p>
        </p:txBody>
      </p:sp>
    </p:spTree>
    <p:extLst>
      <p:ext uri="{BB962C8B-B14F-4D97-AF65-F5344CB8AC3E}">
        <p14:creationId xmlns:p14="http://schemas.microsoft.com/office/powerpoint/2010/main" val="2302021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Plan de implementación del SMS — Elemento 1.5 (i)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Desarrollar un plan de implementación del SMS acerca de cómo la organización implementará el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sobre la base del sistema identificado y las brechas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proceso que se generan del análisis de brechas. En el Apéndice 7 de este capítulo se muestra un ejemplo de un plan de implementación de SMS básico.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5.4.4 Plan de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5.4.4.1 Un plan de implementación de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desarrolla con el asesoramiento del ejecutivo responsable y los gerentes responsables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suministro de productos y servicios relacionados con la operación segura de la aeronave o en respaldo de esta. Luego de completarse, el ejecutivo responsable apoya el plan. El plan de implementación del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incluye cronologías e hitos coherentes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con los requisitos identificados en el proceso de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análisis de brechas, la envergadura del proveedor de servicios y la complejidad de sus productos o servicios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plan debe abordar la coordinación con organizaciones o contratistas externos, donde corresponda.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5.4.4.2 El plan de implementación del proveedor de servicios puede documentarse de diferentes formas, lo que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varía de una simple hoja de cálculos hasta software especializado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gestión de proyectos. El plan de implementación debe abordar brechas mediante la finalización de medidas e hitos específicos de acuerdo con la cronología determinada. La asignación de cada tarea garantiza una responsabilidad en todo el proceso de implementación.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El plan debe revisarse y actualizarse regularmente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según sea necesario. En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Apéndice 7</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este capítulo se muestra un ejemplo de formato de un plan/programa de implementación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5.4.4.3 la completa implementación de todos los componentes y elementos del marco de trabajo del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 demorar hasta cinco años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según la madurez y complejidad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La implementación de SMS, incluida una guía para un enfoque en etapas, se analiza en la Sección 5.5.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19</a:t>
            </a:fld>
            <a:endParaRPr lang="id-ID"/>
          </a:p>
        </p:txBody>
      </p:sp>
    </p:spTree>
    <p:extLst>
      <p:ext uri="{BB962C8B-B14F-4D97-AF65-F5344CB8AC3E}">
        <p14:creationId xmlns:p14="http://schemas.microsoft.com/office/powerpoint/2010/main" val="3544314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Nombramiento del personal de seguridad operacional clave — Elemento 1.3</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Identificar la persona de SMS clave (seguridad operacional/calidad/función) dentro de la organización que será responsable de administrar el SMS en nombre del ejecutivo responsable.</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Establecer la oficina de servicios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Guía general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5.3.27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nombramiento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un gerente de seguridad operacional calificado es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clave para la implementación y el funcionamiento eficaces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una oficina de servicios de seguridad operacional. El gerente de seguridad operacional puede identificarse con diferentes cargos en las organizaciones, pero para propósitos de este manual, usaremos el término genérico "gerente de seguridad operacional".</a:t>
            </a: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smtClean="0"/>
              <a:t>4ta.</a:t>
            </a:r>
            <a:r>
              <a:rPr lang="en-US" b="1" baseline="0" dirty="0" smtClean="0"/>
              <a:t> </a:t>
            </a:r>
            <a:r>
              <a:rPr lang="en-US" b="1" baseline="0" dirty="0" err="1" smtClean="0"/>
              <a:t>Edición</a:t>
            </a:r>
            <a:endParaRPr lang="en-US"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9.3.6	Nombramiento de personal clave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8.3.6.1	El nombramiento de una persona o personas competentes para cumplir el rol de gerente de seguridad operacional es esencial para un SMS efectivamente implementado y en funcionamiento. El gerente de seguridad operacional puede ser identificado por diferentes títulos. Para los propósitos de este manual, se usa el término genérico "gerente de seguridad operacional" y se refiere a la función, no necesariamente al individuo. La persona que lleva a cabo la función de gerente de seguridad operacional es responsable ante el ejecutivo responsable por el rendimiento del SMS y por la entrega de servicios de seguridad operacional a los otros departamentos de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8.3.6.2	El gerente de seguridad operacional asesora al ejecutivo responsable y a los gerentes de línea en asuntos de administración de seguridad, y es responsable de coordinar y comunicar los asuntos de seguridad operacional dentro de la organización, así como con los miembros externos de la comunidad aeronáutica. Las funciones del gerente de seguridad operacional incluyen, pero no están limitadas 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administrar el plan de implementación de SMS en nombre del ejecutivo responsable (en la implementación inicial);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realizar / facilitar la identificación de peligros y el análisis de riesgos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acciones correctivas y evaluar sus resultados;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proporcionar informes periódicos sobre el rendimiento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mantener documentación y registros de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planificar y facilitar la capacitación de seguridad del personal;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proporcionar asesoramiento independiente sobre problemas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las preocupaciones de seguridad operacional en la industria de la aviación y su impacto percibido en las operaciones de la organización dirigidas a la entrega de productos y servicios;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coordinar y comunicar (en nombre del ejecutivo responsable) con la CAA del Estado y otras autoridades estatales, según sea necesario, en problemas relacionadas con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20</a:t>
            </a:fld>
            <a:endParaRPr lang="id-ID"/>
          </a:p>
        </p:txBody>
      </p:sp>
    </p:spTree>
    <p:extLst>
      <p:ext uri="{BB962C8B-B14F-4D97-AF65-F5344CB8AC3E}">
        <p14:creationId xmlns:p14="http://schemas.microsoft.com/office/powerpoint/2010/main" val="2443646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Estrategia de implementación</a:t>
            </a:r>
          </a:p>
          <a:p>
            <a:endParaRPr lang="es-PE" dirty="0" smtClean="0"/>
          </a:p>
          <a:p>
            <a:r>
              <a:rPr lang="es-PE" dirty="0" smtClean="0"/>
              <a:t>5.3.28 En la mayoría de las organizaciones, el gerente de seguridad operacional es la persona responsable del desarrollo y mantenimiento de un SMS eficaz. El gerente de seguridad operacional también aconseja al ejecutivo responsable y a los gerentes de línea sobre los asuntos de gestión de la seguridad operacional y es responsable de coordinar y comunicar temas de seguridad operacional dentro de la organización, así como también, con accionistas externos. Las funciones del gerente de seguridad operacional incluyen, entre otras:</a:t>
            </a:r>
          </a:p>
          <a:p>
            <a:endParaRPr lang="es-PE" dirty="0" smtClean="0"/>
          </a:p>
          <a:p>
            <a:r>
              <a:rPr lang="es-PE" dirty="0" smtClean="0"/>
              <a:t>gestionar el plan de implementación del SMS en nombre del ejecutivo responsable;</a:t>
            </a:r>
          </a:p>
          <a:p>
            <a:r>
              <a:rPr lang="es-PE" dirty="0" smtClean="0"/>
              <a:t>realizar/facilitar la identificación de peligros y el análisis de riesgos de seguridad operacional;</a:t>
            </a:r>
          </a:p>
          <a:p>
            <a:r>
              <a:rPr lang="es-PE" dirty="0" smtClean="0"/>
              <a:t>controlar las medidas correctivas y evaluar sus resultados;</a:t>
            </a:r>
          </a:p>
          <a:p>
            <a:r>
              <a:rPr lang="es-PE" dirty="0" smtClean="0"/>
              <a:t>proporcionar informes periódicos sobre el rendimiento en materia de la seguridad operacional de la organización;</a:t>
            </a:r>
          </a:p>
          <a:p>
            <a:r>
              <a:rPr lang="es-PE" dirty="0" smtClean="0"/>
              <a:t>mantener registros y documentación de la seguridad operacional;</a:t>
            </a:r>
          </a:p>
          <a:p>
            <a:r>
              <a:rPr lang="es-PE" dirty="0" smtClean="0"/>
              <a:t>planificar y facilitar una capacitación de seguridad operacional para el personal;</a:t>
            </a:r>
          </a:p>
          <a:p>
            <a:r>
              <a:rPr lang="es-PE" dirty="0" smtClean="0"/>
              <a:t>proporcionar consejos independientes sobre asuntos de seguridad operacional;</a:t>
            </a:r>
          </a:p>
          <a:p>
            <a:r>
              <a:rPr lang="es-PE" dirty="0" smtClean="0"/>
              <a:t>controlar los problemas de seguridad operacional en la industria de la aviación y su impacto percibido en las operaciones de la organización orientadas a la entrega de servicios;</a:t>
            </a:r>
          </a:p>
          <a:p>
            <a:r>
              <a:rPr lang="es-PE" dirty="0" smtClean="0"/>
              <a:t>coordinarse y comunicarse (en nombre del ejecutivo responsable) con la autoridad de vigilancia del Estado y otras entidades estatales, según sea necesario, sobre temas relacionados con la seguridad operacional; y</a:t>
            </a:r>
          </a:p>
          <a:p>
            <a:r>
              <a:rPr lang="es-PE" dirty="0" smtClean="0"/>
              <a:t>coordinarse y comunicarse (en nombre del ejecutivo responsable) con organizaciones internacionales sobre temas relacionados con la seguridad operacional.</a:t>
            </a: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21</a:t>
            </a:fld>
            <a:endParaRPr lang="id-ID"/>
          </a:p>
        </p:txBody>
      </p:sp>
    </p:spTree>
    <p:extLst>
      <p:ext uri="{BB962C8B-B14F-4D97-AF65-F5344CB8AC3E}">
        <p14:creationId xmlns:p14="http://schemas.microsoft.com/office/powerpoint/2010/main" val="398986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5.5.2 Etapa 1</a:t>
            </a:r>
          </a:p>
          <a:p>
            <a:endParaRPr lang="es-PE" b="1" dirty="0" smtClean="0"/>
          </a:p>
          <a:p>
            <a:pPr algn="just"/>
            <a:r>
              <a:rPr lang="es-PE" dirty="0" smtClean="0"/>
              <a:t>5.5.2.1 El </a:t>
            </a:r>
            <a:r>
              <a:rPr lang="es-PE" b="1" dirty="0" smtClean="0"/>
              <a:t>objetivo</a:t>
            </a:r>
            <a:r>
              <a:rPr lang="es-PE" dirty="0" smtClean="0"/>
              <a:t> de la Etapa 1 de la implementación de SMS es </a:t>
            </a:r>
            <a:r>
              <a:rPr lang="es-PE" b="1" dirty="0" smtClean="0"/>
              <a:t>proporcionar un plano de cómo se cumplirán los requisitos de SMS y se integrarán en los sistemas de control</a:t>
            </a:r>
            <a:r>
              <a:rPr lang="es-PE" dirty="0" smtClean="0"/>
              <a:t> de la organización, así como también, un </a:t>
            </a:r>
            <a:r>
              <a:rPr lang="es-PE" b="1" dirty="0" smtClean="0"/>
              <a:t>marco de trabajo </a:t>
            </a:r>
            <a:r>
              <a:rPr lang="es-PE" dirty="0" smtClean="0"/>
              <a:t>de responsabilidad para la implementación del SMS.</a:t>
            </a:r>
          </a:p>
          <a:p>
            <a:pPr algn="just"/>
            <a:endParaRPr lang="es-PE" dirty="0" smtClean="0"/>
          </a:p>
          <a:p>
            <a:pPr algn="just"/>
            <a:r>
              <a:rPr lang="es-PE" dirty="0" smtClean="0"/>
              <a:t>5.5.2.2 Durante la Etapa 1, </a:t>
            </a:r>
            <a:r>
              <a:rPr lang="es-PE" b="1" dirty="0" smtClean="0"/>
              <a:t>se establece una planificación básica y la asignación de responsabilidades</a:t>
            </a:r>
            <a:r>
              <a:rPr lang="es-PE" dirty="0" smtClean="0"/>
              <a:t>. Un aspecto central en la Etapa 1 es el análisis de brechas. A partir del análisis de brechas, una organización </a:t>
            </a:r>
            <a:r>
              <a:rPr lang="es-PE" b="1" dirty="0" smtClean="0"/>
              <a:t>puede determinar el estado de sus procesos de gestión de la seguridad operacional existentes</a:t>
            </a:r>
            <a:r>
              <a:rPr lang="es-PE" dirty="0" smtClean="0"/>
              <a:t> y puede comenzar a </a:t>
            </a:r>
            <a:r>
              <a:rPr lang="es-PE" b="1" dirty="0" smtClean="0"/>
              <a:t>planificar el desarrollo de otros procesos</a:t>
            </a:r>
            <a:r>
              <a:rPr lang="es-PE" dirty="0" smtClean="0"/>
              <a:t> de gestión de la seguridad operacional. El resultado importante de la Etapa 1 es el plan de implementación del SMS.</a:t>
            </a:r>
          </a:p>
          <a:p>
            <a:pPr algn="just"/>
            <a:endParaRPr lang="es-PE" dirty="0" smtClean="0"/>
          </a:p>
          <a:p>
            <a:pPr algn="just"/>
            <a:r>
              <a:rPr lang="es-PE" dirty="0" smtClean="0"/>
              <a:t>5.5.2.3 Al finalizar la Etapa 1, se deben </a:t>
            </a:r>
            <a:r>
              <a:rPr lang="es-PE" b="1" dirty="0" smtClean="0"/>
              <a:t>finalizar</a:t>
            </a:r>
            <a:r>
              <a:rPr lang="es-PE" dirty="0" smtClean="0"/>
              <a:t> las siguientes actividades de tal forma que cumplan las expectativas de la autoridad de vigilancia de la aviación civil, como se establece en los requisitos y el material guía pertinentes: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a:t>
            </a:fld>
            <a:endParaRPr lang="id-ID"/>
          </a:p>
        </p:txBody>
      </p:sp>
    </p:spTree>
    <p:extLst>
      <p:ext uri="{BB962C8B-B14F-4D97-AF65-F5344CB8AC3E}">
        <p14:creationId xmlns:p14="http://schemas.microsoft.com/office/powerpoint/2010/main" val="299608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5.3.29 Los criterios de selección de un gerente de seguridad operacional deben incluir, entre otros, los siguientes: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experiencia de gestión de seguridad operacional/calidad;</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experiencia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antecedentes técnicos para comprender los sistemas que respaldan las operaciones;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habilidades para relacionarse con las personas;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habilidades analíticas y de solución de problemas;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habilidades de gestión de proyectos;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habilidades de comunicaciones oral y escrita.</a:t>
            </a:r>
          </a:p>
          <a:p>
            <a:endParaRPr lang="en-US" dirty="0" smtClean="0"/>
          </a:p>
          <a:p>
            <a:r>
              <a:rPr lang="en-US" b="1" dirty="0" smtClean="0"/>
              <a:t>4ta. </a:t>
            </a:r>
            <a:r>
              <a:rPr lang="en-US" b="1" dirty="0" err="1" smtClean="0"/>
              <a:t>Edición</a:t>
            </a:r>
            <a:endParaRPr lang="en-US" b="1" dirty="0" smtClean="0"/>
          </a:p>
          <a:p>
            <a:endParaRPr lang="es-PE" dirty="0" smtClean="0"/>
          </a:p>
          <a:p>
            <a:r>
              <a:rPr lang="es-PE" dirty="0" smtClean="0"/>
              <a:t>8.3.6.5	Las competencias para un gerente de seguridad operacional deben incluir, entre otras, las siguientes:</a:t>
            </a:r>
          </a:p>
          <a:p>
            <a:pPr marL="228600" indent="-228600">
              <a:buAutoNum type="alphaLcParenR"/>
            </a:pPr>
            <a:r>
              <a:rPr lang="es-PE" dirty="0" smtClean="0"/>
              <a:t>experiencia en gestión de seguridad operacional / calidad;</a:t>
            </a:r>
          </a:p>
          <a:p>
            <a:pPr marL="228600" indent="-228600">
              <a:buAutoNum type="alphaLcParenR"/>
            </a:pPr>
            <a:r>
              <a:rPr lang="es-PE" dirty="0" smtClean="0"/>
              <a:t>experiencia operativa relacionada con el producto o servicio provisto por la organización;</a:t>
            </a:r>
          </a:p>
          <a:p>
            <a:pPr marL="228600" indent="-228600">
              <a:buAutoNum type="alphaLcParenR"/>
            </a:pPr>
            <a:r>
              <a:rPr lang="es-PE" dirty="0" smtClean="0"/>
              <a:t>antecedentes técnicos para comprender los sistemas que respaldan las operaciones o producto / servicio provisto;</a:t>
            </a:r>
          </a:p>
          <a:p>
            <a:pPr marL="228600" indent="-228600">
              <a:buAutoNum type="alphaLcParenR"/>
            </a:pPr>
            <a:r>
              <a:rPr lang="es-PE" dirty="0" smtClean="0"/>
              <a:t>habilidades interpersonales;</a:t>
            </a:r>
          </a:p>
          <a:p>
            <a:pPr marL="228600" indent="-228600">
              <a:buAutoNum type="alphaLcParenR"/>
            </a:pPr>
            <a:r>
              <a:rPr lang="es-PE" dirty="0" smtClean="0"/>
              <a:t>habilidades analíticas y de resolución de problemas;</a:t>
            </a:r>
          </a:p>
          <a:p>
            <a:pPr marL="228600" indent="-228600">
              <a:buAutoNum type="alphaLcParenR"/>
            </a:pPr>
            <a:r>
              <a:rPr lang="es-PE" dirty="0" smtClean="0"/>
              <a:t>habilidades de gestión de proyectos;</a:t>
            </a:r>
          </a:p>
          <a:p>
            <a:pPr marL="228600" indent="-228600">
              <a:buAutoNum type="alphaLcParenR"/>
            </a:pPr>
            <a:r>
              <a:rPr lang="es-PE" dirty="0" smtClean="0"/>
              <a:t>habilidades de comunicación oral y escrita; y</a:t>
            </a:r>
          </a:p>
          <a:p>
            <a:pPr marL="228600" indent="-228600">
              <a:buAutoNum type="alphaLcParenR"/>
            </a:pPr>
            <a:r>
              <a:rPr lang="es-PE" b="1" dirty="0" smtClean="0"/>
              <a:t>una comprensión de los factores humanos.</a:t>
            </a:r>
          </a:p>
          <a:p>
            <a:endParaRPr lang="en-US"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22</a:t>
            </a:fld>
            <a:endParaRPr lang="id-ID"/>
          </a:p>
        </p:txBody>
      </p:sp>
    </p:spTree>
    <p:extLst>
      <p:ext uri="{BB962C8B-B14F-4D97-AF65-F5344CB8AC3E}">
        <p14:creationId xmlns:p14="http://schemas.microsoft.com/office/powerpoint/2010/main" val="1569254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5.3.28 En la mayoría de las organizaciones, el gerente de seguridad operacional es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persona responsable del desarrollo y mantenimiento de un SMS eficaz</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gerente de seguridad operacional también aconseja al ejecutivo responsable y a los gerentes de línea sobre los asuntos de gestión de la seguridad operacional y es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responsable de coordinar y comunicar</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temas de seguridad operacional dentro de la organización, así como también, con accionistas externos. Las funciones del gerente de seguridad operacional incluyen, entre otras: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gestionar el plan de implementación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SMS en nombre del ejecutivo responsable;</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realizar/facilitar la identificación de peligros y el análisis de riesgos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sng" strike="noStrike" kern="1200" cap="none" spc="0" normalizeH="0" baseline="0" noProof="0" dirty="0" smtClean="0">
                <a:ln>
                  <a:noFill/>
                </a:ln>
                <a:solidFill>
                  <a:prstClr val="black"/>
                </a:solidFill>
                <a:effectLst/>
                <a:uLnTx/>
                <a:uFillTx/>
                <a:latin typeface="+mn-lt"/>
                <a:ea typeface="+mn-ea"/>
                <a:cs typeface="+mn-cs"/>
              </a:rPr>
              <a:t>controlar</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 las medidas correctivas y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evaluar</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 sus resultados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proporcionar informes periódicos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sobre el rendimiento en materia de la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mantener registros y documentación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planificar y facilitar una capacitación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para el personal;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proporcionar consejos independientes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sobre asuntos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controlar los problemas de seguridad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operacional en la industria de la aviación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y su impacto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percibido en las operaciones de la organización orientadas a la entrega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coordinarse y comunicarse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nombre del ejecutivo responsable)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con la autoridad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vigilancia del Estado y otras entidades estatales, según sea necesario, sobre temas relacionados con la seguridad operacional;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coordinarse y comunicarse (en nombre del ejecutivo responsable) con organizaciones internacionales sobre temas relacionados con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r>
              <a:rPr lang="en-US" b="1" dirty="0" smtClean="0"/>
              <a:t>4ta. </a:t>
            </a:r>
            <a:r>
              <a:rPr lang="en-US" b="1" dirty="0" err="1" smtClean="0"/>
              <a:t>Edición</a:t>
            </a:r>
            <a:endParaRPr lang="en-US" b="1" dirty="0" smtClean="0"/>
          </a:p>
          <a:p>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8.3.6.2	El gerente de seguridad operacional asesora al ejecutivo responsable y a los gerentes de línea en asuntos de administración de seguridad, y es responsable de coordinar y comunicar los asuntos de seguridad operacional dentro de la organización, así como con los miembros externos de la comunidad aeronáutica. Las funciones del gerente de seguridad operacional incluyen, pero no están limitadas 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administrar el plan de implementación de SMS en nombre del ejecutivo responsable (en la implementación inicial);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realizar / facilitar la identificación de peligros y el análisis de riesgos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acciones correctivas y evaluar sus resultados;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proporcionar informes periódicos sobre el rendimiento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mantener documentación y registros de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planificar y facilitar la capacitación de seguridad del personal;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proporcionar asesoramiento independiente sobre problemas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las preocupaciones de seguridad operacional en la industria de la aviación y su impacto percibido en las operaciones de la organización dirigidas a la entrega de productos y servicios;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coordinar y comunicar (en nombre del ejecutivo responsable) con la CAA del Estado y otras autoridades estatales, según sea necesario, en problemas relacionadas con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endParaRPr lang="en-US" dirty="0" smtClean="0"/>
          </a:p>
          <a:p>
            <a:endParaRPr lang="en-US"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23</a:t>
            </a:fld>
            <a:endParaRPr lang="id-ID"/>
          </a:p>
        </p:txBody>
      </p:sp>
    </p:spTree>
    <p:extLst>
      <p:ext uri="{BB962C8B-B14F-4D97-AF65-F5344CB8AC3E}">
        <p14:creationId xmlns:p14="http://schemas.microsoft.com/office/powerpoint/2010/main" val="156460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5.3.32 Además, se requiere de un proceso formal para evaluar la eficacia y eficiencia de cualquier estrategia de mitigación usada para lograr los objetivos de rendimiento en materia de seguridad operacional acordados de la organización. Un posible proceso incluye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creación de un comité de revisión de seguridad operacional (SRC).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SRC proporciona la plataforma para lograr los objetivos de la asignación de recursos y para evaluar la eficacia y eficiencia de las estrategias de mitigación de riesgos. El SRC es un comité de muy alto nivel, liderado por un ejecutivo responsable y se compone de gerentes superiores, lo que incluye gerentes de línea responsables de las áreas funcionales, así como también, de aquellos departamentos administrativos pertinentes. El gerente de seguridad operacional participa en el SRC solo en una función de asesoría. El SRC puede reunirse con poca frecuencia, a menos que circunstancias excepcionales indiquen lo contrario. El SRC:</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la eficacia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que se tome cualquier medida correctiva necesaria de forma oportuna;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el rendimiento en materia de seguridad operacional en comparación con la política y los objetivos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la eficacia de los procesos de gestión de seguridad operacional de la organización, la que respalda la prioridad empresarial declarada de la gestión de seguridad operacional como otro proceso comercial principal;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la eficacia de la supervisión de seguridad operacional de las operaciones subcontratadas;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garantiza que los recursos correspondientes estén asignados para lograr el rendimiento en materia de seguridad operacional más allá de lo que requiere el cumplimiento reglamentario.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5.3.33 El SRC es estratégico y aborda temas de alto nivel relacionados con políticas, la asignación de recursos y el control del rendimiento institucional. Luego que el SRC desarrolla una dirección estratégica, se deben coordinar las estrategias de seguridad operacional en toda la organización. Esto puede lograrse al crear un grupo de acción de seguridad operacional (SAG). Los SAG se componen de gerentes de línea y personal de primera línea, y los lidera normalmente un gerente de línea designado. Los SAG son entidades tácticas que abordan problemas de implementación específicos según la dirección del SRC. Los SAG:</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supervisan el rendimiento en materia de seguridad operacional dentro de las áreas funcionales de la organización y garantizan que se lleven a cabo las actividades de gestión de riesgos de seguridad operacional correspondientes, con participación del personal, según sea necesario, para generar conciencia de la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coordinan la resolución de las estrategias de mitigación para las consecuencias de peligros identificadas y garantizan que existan disposiciones satisfactorias para la captura de los datos de seguridad operacional y los comentarios del empleado;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evalúan el impacto de la seguridad operacional relacionado con la introducción de cambios operacionales o nuevas tecnologías;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coordinan la implementación de planes de medidas correctivas y garantizan que se tome la medida correctiva de forma oportuna;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revisan la eficacia de las recomendaciones de seguridad operacional anteriores;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supervisan las actividades de promoción de la seguridad operacional, según sea necesario, para aumentar la conciencia de los empleados sobre temas de seguridad operacional y para garantizar que se les proporcione oportunidades adecuadas para participar en las actividades de la gestión de seguridad operacional.</a:t>
            </a:r>
            <a:endParaRPr lang="es-PE" dirty="0" smtClean="0"/>
          </a:p>
          <a:p>
            <a:endParaRPr lang="en-US"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24</a:t>
            </a:fld>
            <a:endParaRPr lang="id-ID"/>
          </a:p>
        </p:txBody>
      </p:sp>
    </p:spTree>
    <p:extLst>
      <p:ext uri="{BB962C8B-B14F-4D97-AF65-F5344CB8AC3E}">
        <p14:creationId xmlns:p14="http://schemas.microsoft.com/office/powerpoint/2010/main" val="1809083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Estrategia de implementación</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5.3.86 El gerente de seguridad operacional debe proporcionar información actual y facilitar la capacitación  pertinente para los temas de seguridad operacional específicos que encuentran las unidades institucionales. La entrega de la capacitación al personal adecuado, sin importar su nivel en la organización, es un indicio del compromiso de la gestión con un SMS eficaz.</a:t>
            </a: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961545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26</a:t>
            </a:fld>
            <a:endParaRPr lang="id-ID"/>
          </a:p>
        </p:txBody>
      </p:sp>
    </p:spTree>
    <p:extLst>
      <p:ext uri="{BB962C8B-B14F-4D97-AF65-F5344CB8AC3E}">
        <p14:creationId xmlns:p14="http://schemas.microsoft.com/office/powerpoint/2010/main" val="2273719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5.3.89 La capacitación debe incluir la política de seguridad operacional y las funciones y responsabilidades de la seguridad operacional de la organización, los principios de SMS relacionados con la gestión de riesgos de la seguridad operacional y el aseguramiento de la seguridad operacional, así como también, el uso y los beneficios de los sistemas de notificación de seguridad operacional de la organización.</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5.3.90 La capacitación de la seguridad operacional para los gerentes superiores debe incluir el contenido relacionado con el cumplimiento de los requisitos de seguridad operacional nacionales e institucionales, la asignación de recursos y la promoción activa del SMS, lo que incluye la comunicación eficaz de seguridad operacional entre los departamentos. Además, la capacitación de seguridad operacional para los gerentes superiores debe incluir material acerca del establecimiento de niveles de objetivos y alertas del rendimiento en materia de seguridad operacional.</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5.3.91 Finalmente, el programa de capacitación de la seguridad operacional puede incluir una sesión diseñada específicamente para el ejecutivo responsable. Esta sesión de capacitación debe estar en un alto nivel, dándole al ejecutivo responsable una comprensión del SMS y su relación con la estrategia comercial general de la organización.</a:t>
            </a:r>
            <a:endParaRPr lang="es-PE" dirty="0" smtClean="0"/>
          </a:p>
          <a:p>
            <a:endParaRPr lang="en-US" dirty="0" smtClean="0"/>
          </a:p>
          <a:p>
            <a:endParaRPr lang="en-US"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27</a:t>
            </a:fld>
            <a:endParaRPr lang="id-ID"/>
          </a:p>
        </p:txBody>
      </p:sp>
    </p:spTree>
    <p:extLst>
      <p:ext uri="{BB962C8B-B14F-4D97-AF65-F5344CB8AC3E}">
        <p14:creationId xmlns:p14="http://schemas.microsoft.com/office/powerpoint/2010/main" val="3835468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5.3.89 La capacitación debe incluir la política de seguridad operacional y las funciones y responsabilidades de la seguridad operacional de la organización, los principios de SMS relacionados con la gestión de riesgos de la seguridad operacional y el aseguramiento de la seguridad operacional, así como también, el uso y los beneficios de los sistemas de notificación de seguridad operacional de la organización.</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5.3.90 La capacitación de la seguridad operacional para los gerentes superiores debe incluir el contenido relacionado con el cumplimiento de los requisitos de seguridad operacional nacionales e institucionales, la asignación de recursos y la promoción activa del SMS, lo que incluye la comunicación eficaz de seguridad operacional entre los departamentos. Además, la capacitación de seguridad operacional para los gerentes superiores debe incluir material acerca del establecimiento de niveles de objetivos y alertas del rendimiento en materia de seguridad operacional.</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5.3.91 Finalmente, el programa de capacitación de la seguridad operacional puede incluir una sesión diseñada específicamente para el ejecutivo responsable. Esta sesión de capacitación debe estar en un alto nivel, dándole al ejecutivo responsable una comprensión del SMS y su relación con la estrategia comercial general de la organización.</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28</a:t>
            </a:fld>
            <a:endParaRPr lang="id-ID"/>
          </a:p>
        </p:txBody>
      </p:sp>
    </p:spTree>
    <p:extLst>
      <p:ext uri="{BB962C8B-B14F-4D97-AF65-F5344CB8AC3E}">
        <p14:creationId xmlns:p14="http://schemas.microsoft.com/office/powerpoint/2010/main" val="1108721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30</a:t>
            </a:fld>
            <a:endParaRPr lang="id-ID"/>
          </a:p>
        </p:txBody>
      </p:sp>
    </p:spTree>
    <p:extLst>
      <p:ext uri="{BB962C8B-B14F-4D97-AF65-F5344CB8AC3E}">
        <p14:creationId xmlns:p14="http://schemas.microsoft.com/office/powerpoint/2010/main" val="3741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5.3.93 Entre los ejemplos de iniciativas de comunicación institucional se incluye:</a:t>
            </a:r>
          </a:p>
          <a:p>
            <a:pPr marL="0" marR="0" lvl="0" indent="0" algn="just" defTabSz="4572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diseminación del manual del SMS;</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procesos y procedimientos de seguridad operacional;</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folletos informativos, las noticias y los boletines de seguridad operacional; y</a:t>
            </a:r>
          </a:p>
          <a:p>
            <a:pPr marL="228600" marR="0" lvl="0" indent="-228600" algn="just" defTabSz="4572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sitios web o correo electrónico.</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31</a:t>
            </a:fld>
            <a:endParaRPr lang="id-ID"/>
          </a:p>
        </p:txBody>
      </p:sp>
    </p:spTree>
    <p:extLst>
      <p:ext uri="{BB962C8B-B14F-4D97-AF65-F5344CB8AC3E}">
        <p14:creationId xmlns:p14="http://schemas.microsoft.com/office/powerpoint/2010/main" val="365839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Compromiso y responsabilidad de la gestión — Elemento 1.1 (i)</a:t>
            </a:r>
          </a:p>
          <a:p>
            <a:endParaRPr lang="es-PE" b="1" dirty="0" smtClean="0"/>
          </a:p>
          <a:p>
            <a:pPr marL="228600" indent="-228600">
              <a:buAutoNum type="alphaLcParenR"/>
            </a:pPr>
            <a:r>
              <a:rPr lang="es-PE" b="0" dirty="0" smtClean="0"/>
              <a:t>Identificar al ejecutivo responsable y las responsabilidades de seguridad operacional de los gerentes. Esta actividad se basa en los Elementos 1.1 y 1.2 del marco de trabajo del SMS de la OACI.</a:t>
            </a:r>
          </a:p>
          <a:p>
            <a:pPr marL="228600" indent="-228600">
              <a:buAutoNum type="alphaLcParenR"/>
            </a:pPr>
            <a:endParaRPr lang="es-PE" b="0" dirty="0" smtClean="0"/>
          </a:p>
          <a:p>
            <a:r>
              <a:rPr lang="es-PE" b="1" dirty="0" smtClean="0"/>
              <a:t>Elemento 1.2 del SMS Responsabilidades de la seguridad operacional</a:t>
            </a:r>
          </a:p>
          <a:p>
            <a:endParaRPr lang="es-PE" dirty="0" smtClean="0"/>
          </a:p>
          <a:p>
            <a:r>
              <a:rPr lang="es-PE" dirty="0" smtClean="0"/>
              <a:t>El proveedor de servicios deberá:</a:t>
            </a:r>
          </a:p>
          <a:p>
            <a:pPr algn="just"/>
            <a:endParaRPr lang="es-PE" dirty="0" smtClean="0"/>
          </a:p>
          <a:p>
            <a:pPr marL="228600" indent="-228600" algn="just">
              <a:buAutoNum type="alphaLcParenR"/>
            </a:pPr>
            <a:r>
              <a:rPr lang="es-PE" dirty="0" smtClean="0"/>
              <a:t>identificar al ejecutivo responsable quien, sin importar otras funciones, </a:t>
            </a:r>
            <a:r>
              <a:rPr lang="es-PE" b="1" dirty="0" smtClean="0"/>
              <a:t>tiene la</a:t>
            </a:r>
            <a:r>
              <a:rPr lang="es-PE" b="1" baseline="0" dirty="0" smtClean="0"/>
              <a:t> </a:t>
            </a:r>
            <a:r>
              <a:rPr lang="es-PE" b="1" dirty="0" smtClean="0"/>
              <a:t>responsabilidad final</a:t>
            </a:r>
            <a:r>
              <a:rPr lang="es-PE" dirty="0" smtClean="0"/>
              <a:t>, en nombre de la organización, de </a:t>
            </a:r>
            <a:r>
              <a:rPr lang="es-PE" b="1" dirty="0" smtClean="0"/>
              <a:t>implementar y mantener </a:t>
            </a:r>
            <a:r>
              <a:rPr lang="es-PE" dirty="0" smtClean="0"/>
              <a:t>al</a:t>
            </a:r>
            <a:r>
              <a:rPr lang="es-PE" baseline="0" dirty="0" smtClean="0"/>
              <a:t> </a:t>
            </a:r>
            <a:r>
              <a:rPr lang="es-PE" dirty="0" smtClean="0"/>
              <a:t>SMS;</a:t>
            </a:r>
          </a:p>
          <a:p>
            <a:pPr marL="0" indent="0" algn="just">
              <a:buNone/>
            </a:pPr>
            <a:endParaRPr lang="es-PE" dirty="0" smtClean="0"/>
          </a:p>
          <a:p>
            <a:pPr marL="0" indent="0" algn="just">
              <a:buNone/>
            </a:pPr>
            <a:r>
              <a:rPr lang="es-PE" dirty="0" smtClean="0"/>
              <a:t>5.3.16 En el contexto de SMS, </a:t>
            </a:r>
            <a:r>
              <a:rPr lang="es-PE" b="1" dirty="0" smtClean="0"/>
              <a:t>responsabilidad significa ser el responsable final del rendimiento en materia de la seguridad </a:t>
            </a:r>
            <a:r>
              <a:rPr lang="es-PE" dirty="0" smtClean="0"/>
              <a:t>operacional, ya sea a nivel de SMS general (ejecutivo responsable) o a niveles específicos del producto/proceso (miembros del equipo de gestión). Esto incluye ser responsable de garantizar que se tomen </a:t>
            </a:r>
            <a:r>
              <a:rPr lang="es-PE" u="sng" dirty="0" smtClean="0"/>
              <a:t>medidas correctivas adecuadas para abordar los peligros y errores notificados</a:t>
            </a:r>
            <a:r>
              <a:rPr lang="es-PE" dirty="0" smtClean="0"/>
              <a:t>, así como también, </a:t>
            </a:r>
            <a:r>
              <a:rPr lang="es-PE" u="sng" dirty="0" smtClean="0"/>
              <a:t>responder ante accidentes e incidentes</a:t>
            </a:r>
            <a:r>
              <a:rPr lang="es-PE" dirty="0" smtClean="0"/>
              <a:t>.</a:t>
            </a:r>
          </a:p>
          <a:p>
            <a:pPr marL="0" indent="0" algn="just">
              <a:buNone/>
            </a:pPr>
            <a:endParaRPr lang="es-PE" dirty="0" smtClean="0"/>
          </a:p>
          <a:p>
            <a:pPr marL="0" indent="0" algn="just">
              <a:buNone/>
            </a:pPr>
            <a:r>
              <a:rPr lang="es-PE" dirty="0" smtClean="0"/>
              <a:t>5.3.17 De forma histórica, en la mayoría de las organizaciones, la oficina de seguridad operacional gestionó todo el proceso de seguridad operacional dentro de la organización. El funcionario de seguridad operacional era la persona a cargo de identificar los problemas de seguridad operacional, proporcionar soluciones, participar en la implementación de las soluciones y controlar la eficacia de las soluciones. Esta práctica ubicó al propietario del proceso de seguridad operacional por completo en la oficina de seguridad operacional, lo que elimina a los ejecutivos y gerentes de línea del proceso de toma de decisiones sobre la seguridad operacional. Esto creó la percepción de que los asuntos de seguridad operacional no eran la responsabilidad del gerente de línea; los problemas de seguridad operacional se consideraban responsabilidad de la oficina de seguridad operacional y del funcionario de seguridad operacional. Adicionalmente, </a:t>
            </a:r>
            <a:r>
              <a:rPr lang="es-PE" b="1" dirty="0" smtClean="0"/>
              <a:t>este enfoque descuidó </a:t>
            </a:r>
            <a:r>
              <a:rPr lang="es-PE" dirty="0" smtClean="0"/>
              <a:t>la valiosa entrada que podían incluir las unidades de producción y operaciones al proceso de toma de decisiones sobre seguridad operacional de la organización.</a:t>
            </a:r>
          </a:p>
          <a:p>
            <a:pPr marL="0" indent="0" algn="just">
              <a:buNone/>
            </a:pPr>
            <a:endParaRPr lang="es-PE" dirty="0" smtClean="0"/>
          </a:p>
          <a:p>
            <a:pPr marL="0" indent="0" algn="just">
              <a:buNone/>
            </a:pPr>
            <a:r>
              <a:rPr lang="es-PE" dirty="0" smtClean="0"/>
              <a:t>5.3.18 Al exigir que el proveedor de servicios identifique al ejecutivo responsable, la responsabilidad del rendimiento en materia de seguridad operacional general </a:t>
            </a:r>
            <a:r>
              <a:rPr lang="es-PE" b="1" dirty="0" smtClean="0"/>
              <a:t>se ubica en un nivel en la organización que tenga la autoridad para tomar medidas a fin de garantizar que el SMS sea eficaz</a:t>
            </a:r>
            <a:r>
              <a:rPr lang="es-PE" dirty="0" smtClean="0"/>
              <a:t>. Al definir las responsabilidades (rendición de cuentas) específicas de la seguridad operacional de todos los miembros del equipo de gestión se clarifica el marco de trabajo de la responsabilidad en toda la organización. Estos marcos de trabajo de la responsabilidad (rendición de cuentas) necesitan incluir la rendición de cuentas del rendimiento en materia de seguridad operacional del subproducto o de los proveedores de servicios subcontratados que no requieren de forma separada una certificación o aprobación de seguridad operacional. Estas </a:t>
            </a:r>
            <a:r>
              <a:rPr lang="es-PE" b="1" dirty="0" smtClean="0"/>
              <a:t>responsabilidades y rendiciones de cuentas de la seguridad operacional deben documentarse y comunicarse a toda la organización </a:t>
            </a:r>
            <a:r>
              <a:rPr lang="es-PE" dirty="0" smtClean="0"/>
              <a:t>y necesitan identificar los niveles de gestión con la autoridad para tomar decisiones acerca de la tolerabilidad de los riesgos de la seguridad operacional. Además, las responsabilidades de seguridad operacional de los gerentes </a:t>
            </a:r>
            <a:r>
              <a:rPr lang="es-PE" b="1" dirty="0" smtClean="0"/>
              <a:t>deben incluir la asignación de los recursos humanos, técnicos, financieros o de otro tipo </a:t>
            </a:r>
            <a:r>
              <a:rPr lang="es-PE" dirty="0" smtClean="0"/>
              <a:t>necesarios para el rendimiento eficaz y eficiente del SMS.</a:t>
            </a:r>
          </a:p>
          <a:p>
            <a:pPr marL="0" indent="0" algn="just">
              <a:buNone/>
            </a:pPr>
            <a:endParaRPr lang="es-PE" dirty="0" smtClean="0"/>
          </a:p>
          <a:p>
            <a:pPr marL="0" indent="0" algn="just">
              <a:buNone/>
            </a:pPr>
            <a:r>
              <a:rPr lang="es-PE" i="1" dirty="0" smtClean="0"/>
              <a:t>Nota.— En el contexto del SMM, el término “rendición de cuentas” puede considerarse como aquellas responsabilidades que no pueden delegarse</a:t>
            </a:r>
            <a:r>
              <a:rPr lang="es-PE" dirty="0" smtClean="0"/>
              <a:t>.</a:t>
            </a:r>
          </a:p>
          <a:p>
            <a:pPr marL="0" indent="0" algn="just">
              <a:buNone/>
            </a:pPr>
            <a:endParaRPr lang="es-PE" dirty="0" smtClean="0"/>
          </a:p>
          <a:p>
            <a:pPr marL="0" indent="0" algn="just">
              <a:buNone/>
            </a:pPr>
            <a:r>
              <a:rPr lang="es-PE" b="1" dirty="0" smtClean="0"/>
              <a:t>Estrategia de implementación</a:t>
            </a:r>
          </a:p>
          <a:p>
            <a:pPr marL="0" indent="0" algn="just">
              <a:buNone/>
            </a:pPr>
            <a:endParaRPr lang="es-PE" dirty="0" smtClean="0"/>
          </a:p>
          <a:p>
            <a:pPr marL="0" indent="0" algn="just">
              <a:buNone/>
            </a:pPr>
            <a:r>
              <a:rPr lang="es-PE" dirty="0" smtClean="0"/>
              <a:t>5.3.19 La gestión de la seguridad operacional </a:t>
            </a:r>
            <a:r>
              <a:rPr lang="es-PE" b="1" dirty="0" smtClean="0"/>
              <a:t>puede</a:t>
            </a:r>
            <a:r>
              <a:rPr lang="es-PE" dirty="0" smtClean="0"/>
              <a:t> ser una función principal para cualquier proveedor de servicios de la aviación. La </a:t>
            </a:r>
            <a:r>
              <a:rPr lang="es-PE" b="1" dirty="0" smtClean="0"/>
              <a:t>definición de las responsabilidades de todo el personal </a:t>
            </a:r>
            <a:r>
              <a:rPr lang="es-PE" dirty="0" smtClean="0"/>
              <a:t>implicado en las tareas relacionadas con la seguridad operacional servirán para garantizar la entrega de productos y operaciones seguras, así como también, una </a:t>
            </a:r>
            <a:r>
              <a:rPr lang="es-PE" b="1" dirty="0" smtClean="0"/>
              <a:t>asignación de recursos equilibrada de forma correcta</a:t>
            </a:r>
            <a:r>
              <a:rPr lang="es-PE" dirty="0" smtClean="0"/>
              <a:t>.</a:t>
            </a:r>
          </a:p>
          <a:p>
            <a:pPr marL="0" indent="0" algn="just">
              <a:buNone/>
            </a:pPr>
            <a:endParaRPr lang="es-PE" dirty="0" smtClean="0"/>
          </a:p>
          <a:p>
            <a:pPr marL="0" indent="0" algn="just">
              <a:buNone/>
            </a:pPr>
            <a:r>
              <a:rPr lang="es-PE" dirty="0" smtClean="0"/>
              <a:t>5.3.20 El </a:t>
            </a:r>
            <a:r>
              <a:rPr lang="es-PE" b="1" dirty="0" smtClean="0"/>
              <a:t>ejecutivo responsable que identificó el proveedor de servicios es la única persona con total responsabilidad del SMS</a:t>
            </a:r>
            <a:r>
              <a:rPr lang="es-PE" dirty="0" smtClean="0"/>
              <a:t>, incluida la responsabilidad de </a:t>
            </a:r>
            <a:r>
              <a:rPr lang="es-PE" b="1" dirty="0" smtClean="0"/>
              <a:t>proporcionar los recursos</a:t>
            </a:r>
            <a:r>
              <a:rPr lang="es-PE" dirty="0" smtClean="0"/>
              <a:t> esenciales para su </a:t>
            </a:r>
            <a:r>
              <a:rPr lang="es-PE" u="sng" dirty="0" smtClean="0"/>
              <a:t>implementación y mantenimiento</a:t>
            </a:r>
            <a:r>
              <a:rPr lang="es-PE" dirty="0" smtClean="0"/>
              <a:t>. Las autoridades y responsabilidades del ejecutivo responsable incluyen, entre otras:</a:t>
            </a:r>
          </a:p>
          <a:p>
            <a:pPr marL="0" indent="0" algn="just">
              <a:buNone/>
            </a:pPr>
            <a:endParaRPr lang="es-PE" dirty="0" smtClean="0"/>
          </a:p>
          <a:p>
            <a:pPr marL="228600" indent="-228600" algn="just">
              <a:buAutoNum type="alphaLcParenR"/>
            </a:pPr>
            <a:r>
              <a:rPr lang="es-PE" dirty="0" smtClean="0"/>
              <a:t>la </a:t>
            </a:r>
            <a:r>
              <a:rPr lang="es-PE" u="sng" dirty="0" smtClean="0"/>
              <a:t>disposición y asignación de recursos</a:t>
            </a:r>
            <a:r>
              <a:rPr lang="es-PE" dirty="0" smtClean="0"/>
              <a:t> humanos, técnicos, financieros y de otro tipo necesarios para el rendimiento eficaz y eficiente del SMS;</a:t>
            </a:r>
          </a:p>
          <a:p>
            <a:pPr marL="228600" indent="-228600" algn="just">
              <a:buAutoNum type="alphaLcParenR"/>
            </a:pPr>
            <a:r>
              <a:rPr lang="es-PE" dirty="0" smtClean="0"/>
              <a:t>la responsabilidad directa de </a:t>
            </a:r>
            <a:r>
              <a:rPr lang="es-PE" u="sng" dirty="0" smtClean="0"/>
              <a:t>la conducta de los asuntos de la organización</a:t>
            </a:r>
            <a:r>
              <a:rPr lang="es-PE" dirty="0" smtClean="0"/>
              <a:t>;</a:t>
            </a:r>
          </a:p>
          <a:p>
            <a:pPr marL="228600" indent="-228600" algn="just">
              <a:buAutoNum type="alphaLcParenR"/>
            </a:pPr>
            <a:r>
              <a:rPr lang="es-PE" dirty="0" smtClean="0"/>
              <a:t>la </a:t>
            </a:r>
            <a:r>
              <a:rPr lang="es-PE" u="sng" dirty="0" smtClean="0"/>
              <a:t>autoridad final sobre las operaciones</a:t>
            </a:r>
            <a:r>
              <a:rPr lang="es-PE" dirty="0" smtClean="0"/>
              <a:t> con certificación/aprobación de la organización;</a:t>
            </a:r>
          </a:p>
          <a:p>
            <a:pPr marL="228600" indent="-228600" algn="just">
              <a:buAutoNum type="alphaLcParenR"/>
            </a:pPr>
            <a:r>
              <a:rPr lang="es-PE" dirty="0" smtClean="0"/>
              <a:t>el </a:t>
            </a:r>
            <a:r>
              <a:rPr lang="es-PE" u="sng" dirty="0" smtClean="0"/>
              <a:t>establecimiento y la promoción de la política </a:t>
            </a:r>
            <a:r>
              <a:rPr lang="es-PE" dirty="0" smtClean="0"/>
              <a:t>de seguridad operacional;</a:t>
            </a:r>
          </a:p>
          <a:p>
            <a:pPr marL="228600" indent="-228600" algn="just">
              <a:buAutoNum type="alphaLcParenR"/>
            </a:pPr>
            <a:r>
              <a:rPr lang="es-PE" dirty="0" smtClean="0"/>
              <a:t>el </a:t>
            </a:r>
            <a:r>
              <a:rPr lang="es-PE" u="sng" dirty="0" smtClean="0"/>
              <a:t>establecimiento de los objetivos</a:t>
            </a:r>
            <a:r>
              <a:rPr lang="es-PE" dirty="0" smtClean="0"/>
              <a:t> de seguridad operacional de la organización;</a:t>
            </a:r>
          </a:p>
          <a:p>
            <a:pPr marL="228600" indent="-228600" algn="just">
              <a:buAutoNum type="alphaLcParenR"/>
            </a:pPr>
            <a:r>
              <a:rPr lang="es-PE" dirty="0" smtClean="0"/>
              <a:t>actuar como </a:t>
            </a:r>
            <a:r>
              <a:rPr lang="es-PE" u="sng" dirty="0" smtClean="0"/>
              <a:t>promotor de la seguridad</a:t>
            </a:r>
            <a:r>
              <a:rPr lang="es-PE" dirty="0" smtClean="0"/>
              <a:t> operacional de la organización;</a:t>
            </a:r>
          </a:p>
          <a:p>
            <a:pPr marL="228600" indent="-228600" algn="just">
              <a:buAutoNum type="alphaLcParenR"/>
            </a:pPr>
            <a:r>
              <a:rPr lang="es-PE" dirty="0" smtClean="0"/>
              <a:t>tener la </a:t>
            </a:r>
            <a:r>
              <a:rPr lang="es-PE" u="sng" dirty="0" smtClean="0"/>
              <a:t>responsabilidad final para la resolución de todos los problemas</a:t>
            </a:r>
            <a:r>
              <a:rPr lang="es-PE" dirty="0" smtClean="0"/>
              <a:t> de seguridad operacional; y </a:t>
            </a:r>
          </a:p>
          <a:p>
            <a:pPr marL="228600" indent="-228600" algn="just">
              <a:buAutoNum type="alphaLcParenR"/>
            </a:pPr>
            <a:r>
              <a:rPr lang="es-PE" dirty="0" smtClean="0"/>
              <a:t>el </a:t>
            </a:r>
            <a:r>
              <a:rPr lang="es-PE" u="sng" dirty="0" smtClean="0"/>
              <a:t>establecimiento y mantenimiento de la competencia</a:t>
            </a:r>
            <a:r>
              <a:rPr lang="es-PE" dirty="0" smtClean="0"/>
              <a:t> de la organización para aprender del análisis de los datos recopilados mediante sus sistema de notificación de seguridad operacional.</a:t>
            </a:r>
          </a:p>
          <a:p>
            <a:pPr marL="228600" indent="-228600" algn="just">
              <a:buAutoNum type="alphaLcParenR"/>
            </a:pPr>
            <a:endParaRPr lang="es-PE" dirty="0" smtClean="0"/>
          </a:p>
          <a:p>
            <a:pPr marL="0" indent="0" algn="just">
              <a:buNone/>
            </a:pPr>
            <a:r>
              <a:rPr lang="es-PE" i="1" dirty="0" smtClean="0"/>
              <a:t>Nota.— Las responsabilidades descritas anteriormente </a:t>
            </a:r>
            <a:r>
              <a:rPr lang="es-PE" b="1" i="1" dirty="0" smtClean="0"/>
              <a:t>no deben delegarse</a:t>
            </a:r>
            <a:r>
              <a:rPr lang="es-PE" i="1" dirty="0" smtClean="0"/>
              <a:t>.</a:t>
            </a:r>
          </a:p>
          <a:p>
            <a:pPr marL="0" indent="0" algn="just">
              <a:buNone/>
            </a:pPr>
            <a:endParaRPr lang="es-PE" dirty="0" smtClean="0"/>
          </a:p>
          <a:p>
            <a:pPr marL="0" indent="0" algn="just">
              <a:buNone/>
            </a:pPr>
            <a:r>
              <a:rPr lang="es-PE" dirty="0" smtClean="0"/>
              <a:t>5.3.21 Según la envergadura, estructura y complejidad de la organización, el ejecutivo responsable puede ser:</a:t>
            </a:r>
          </a:p>
          <a:p>
            <a:pPr marL="0" indent="0" algn="just">
              <a:buNone/>
            </a:pPr>
            <a:endParaRPr lang="es-PE" dirty="0" smtClean="0"/>
          </a:p>
          <a:p>
            <a:pPr marL="228600" indent="-228600" algn="just">
              <a:buAutoNum type="alphaLcParenR"/>
            </a:pPr>
            <a:r>
              <a:rPr lang="es-PE" dirty="0" smtClean="0"/>
              <a:t>el funcionario ejecutivo principal de la organización del proveedor de servicios;</a:t>
            </a:r>
          </a:p>
          <a:p>
            <a:pPr marL="228600" indent="-228600" algn="just">
              <a:buAutoNum type="alphaLcParenR"/>
            </a:pPr>
            <a:r>
              <a:rPr lang="es-PE" dirty="0" smtClean="0"/>
              <a:t>el presidente del consejo de directores;</a:t>
            </a:r>
          </a:p>
          <a:p>
            <a:pPr marL="228600" indent="-228600" algn="just">
              <a:buAutoNum type="alphaLcParenR"/>
            </a:pPr>
            <a:r>
              <a:rPr lang="es-PE" dirty="0" smtClean="0"/>
              <a:t>un socio; o</a:t>
            </a:r>
          </a:p>
          <a:p>
            <a:pPr marL="228600" indent="-228600" algn="just">
              <a:buAutoNum type="alphaLcParenR"/>
            </a:pPr>
            <a:r>
              <a:rPr lang="es-PE" dirty="0" smtClean="0"/>
              <a:t>el propietario.</a:t>
            </a:r>
          </a:p>
          <a:p>
            <a:pPr marL="228600" indent="-228600" algn="just">
              <a:buAutoNum type="alphaLcParenR"/>
            </a:pPr>
            <a:endParaRPr lang="es-PE" dirty="0" smtClean="0"/>
          </a:p>
          <a:p>
            <a:pPr marL="0" indent="0" algn="just">
              <a:buNone/>
            </a:pPr>
            <a:r>
              <a:rPr lang="es-PE" dirty="0" smtClean="0"/>
              <a:t>5.3.22 Asimismo, el nombramiento de un ejecutivo responsable, quien cuenta con las autoridades y responsabilidades necesarias, requiere que la persona </a:t>
            </a:r>
            <a:r>
              <a:rPr lang="es-PE" b="1" dirty="0" smtClean="0"/>
              <a:t>tenga los atributos </a:t>
            </a:r>
            <a:r>
              <a:rPr lang="es-PE" dirty="0" smtClean="0"/>
              <a:t>necesarios para desempeñar su función. El ejecutivo responsable tendrá muchas funciones en la organización. Sin embargo, la función del ejecutivo responsable </a:t>
            </a:r>
            <a:r>
              <a:rPr lang="es-PE" b="1" dirty="0" smtClean="0"/>
              <a:t>será inculcar la seguridad operacional como un valor institucional principal y garantizar que el SMS se implemente y mantenga </a:t>
            </a:r>
            <a:r>
              <a:rPr lang="es-PE" dirty="0" smtClean="0"/>
              <a:t>de forma correcta mediante la asignación de recursos y tareas.</a:t>
            </a:r>
          </a:p>
          <a:p>
            <a:pPr marL="0" indent="0" algn="just">
              <a:buNone/>
            </a:pPr>
            <a:endParaRPr lang="es-PE" dirty="0" smtClean="0"/>
          </a:p>
          <a:p>
            <a:pPr marL="0" indent="0" algn="just">
              <a:buNone/>
            </a:pPr>
            <a:r>
              <a:rPr lang="es-PE" dirty="0" smtClean="0"/>
              <a:t>5.3.23 Todos los </a:t>
            </a:r>
            <a:r>
              <a:rPr lang="es-PE" u="sng" dirty="0" smtClean="0"/>
              <a:t>puestos, las responsabilidades y las autoridades</a:t>
            </a:r>
            <a:r>
              <a:rPr lang="es-PE" dirty="0" smtClean="0"/>
              <a:t> relacionadas con la seguridad operacional de la aviación deben </a:t>
            </a:r>
            <a:r>
              <a:rPr lang="es-PE" b="1" dirty="0" smtClean="0"/>
              <a:t>definirse, documentarse y comunicarse</a:t>
            </a:r>
            <a:r>
              <a:rPr lang="es-PE" dirty="0" smtClean="0"/>
              <a:t> en toda la organización. Las responsabilidades de la seguridad operacional de cada gerente superior (líder de departamento o persona responsable de una unidad funcional) son componentes integrales de sus descripciones laborales. Dado que la gestión de la seguridad operacional es una función comercial principal, </a:t>
            </a:r>
            <a:r>
              <a:rPr lang="es-PE" b="1" dirty="0" smtClean="0"/>
              <a:t>cada gerente superior tiene un grado de participación en la operación del SMS</a:t>
            </a:r>
            <a:r>
              <a:rPr lang="es-PE" dirty="0" smtClean="0"/>
              <a:t>. Esta participación es ciertamente más profunda para aquellos gerentes directamente responsables de las unidades funcionales que ofrecen productos o servicios de la organización (</a:t>
            </a:r>
            <a:r>
              <a:rPr lang="es-PE" b="1" dirty="0" smtClean="0"/>
              <a:t>operaciones, fabricación, mantenimiento, ingeniería, capacitación y despacho, de aquí en adelante se conocerán con el término genérico “gerentes de línea”) </a:t>
            </a:r>
            <a:r>
              <a:rPr lang="es-PE" dirty="0" smtClean="0"/>
              <a:t>que para aquellos responsables de respaldar las funciones (recursos humanos, administración, legal y financiero). </a:t>
            </a:r>
          </a:p>
          <a:p>
            <a:pPr marL="0" indent="0" algn="just">
              <a:buNone/>
            </a:pPr>
            <a:endParaRPr lang="es-PE" dirty="0" smtClean="0"/>
          </a:p>
          <a:p>
            <a:pPr marL="0" indent="0" algn="just">
              <a:buNone/>
            </a:pPr>
            <a:r>
              <a:rPr lang="es-PE" dirty="0" smtClean="0"/>
              <a:t>5.3.24 Un proveedor de servicios es responsable del rendimiento en materia de seguridad operacional de los productos o servicios que proporcionan los subcontratistas que no requieren una certificación o aprobación de seguridad operacional por separado. Si bien es cierto que no se requiere que todos los subcontratistas tengan necesariamente un SMS, sigue siendo la </a:t>
            </a:r>
            <a:r>
              <a:rPr lang="es-PE" b="1" dirty="0" smtClean="0"/>
              <a:t>responsabilidad del proveedor de servicios garantizar que se cumplan sus propios requisitos</a:t>
            </a:r>
            <a:r>
              <a:rPr lang="es-PE" dirty="0" smtClean="0"/>
              <a:t> de rendimiento en materia de seguridad operacional. En cualquier caso, es fundamental que el SMS del proveedor de servicios interactúe lo más perfectamente posible que se pueda con los sistemas de seguridad operacional o los subcontratistas que proporcionan productos o servicios pertinentes para la operación segura de la aeronave. La interfaz entre el SMS de la organización y aquel del sistema de seguridad operacional del proveedor de subproductos o sub-servicios debe </a:t>
            </a:r>
            <a:r>
              <a:rPr lang="es-PE" b="1" dirty="0" smtClean="0"/>
              <a:t>abordar la identificación de peligros, la evaluación de riesgos y el desarrollo de estrategias de mitigación </a:t>
            </a:r>
            <a:r>
              <a:rPr lang="es-PE" dirty="0" smtClean="0"/>
              <a:t>de riesgos, donde corresponda. El proveedor de servicios debe garantizar que:</a:t>
            </a:r>
          </a:p>
          <a:p>
            <a:pPr marL="0" indent="0" algn="just">
              <a:buNone/>
            </a:pPr>
            <a:endParaRPr lang="es-PE" dirty="0" smtClean="0"/>
          </a:p>
          <a:p>
            <a:pPr marL="228600" indent="-228600" algn="just">
              <a:buAutoNum type="alphaLcParenR"/>
            </a:pPr>
            <a:r>
              <a:rPr lang="es-PE" dirty="0" smtClean="0"/>
              <a:t>haya una </a:t>
            </a:r>
            <a:r>
              <a:rPr lang="es-PE" u="sng" dirty="0" smtClean="0"/>
              <a:t>política que establezca claramente un flujo de responsabilidad y autoridad </a:t>
            </a:r>
            <a:r>
              <a:rPr lang="es-PE" dirty="0" smtClean="0"/>
              <a:t>de seguridad</a:t>
            </a:r>
            <a:r>
              <a:rPr lang="es-PE" baseline="0" dirty="0" smtClean="0"/>
              <a:t> </a:t>
            </a:r>
            <a:r>
              <a:rPr lang="es-PE" dirty="0" smtClean="0"/>
              <a:t>operacional entre el proveedor de servicios y el subcontratista;</a:t>
            </a:r>
          </a:p>
          <a:p>
            <a:pPr marL="228600" indent="-228600" algn="just">
              <a:buAutoNum type="alphaLcParenR"/>
            </a:pPr>
            <a:r>
              <a:rPr lang="es-PE" dirty="0" smtClean="0"/>
              <a:t>el </a:t>
            </a:r>
            <a:r>
              <a:rPr lang="es-PE" u="sng" dirty="0" smtClean="0"/>
              <a:t>subcontratista tenga un sistema de notificación</a:t>
            </a:r>
            <a:r>
              <a:rPr lang="es-PE" dirty="0" smtClean="0"/>
              <a:t> de seguridad operacional proporcional a su</a:t>
            </a:r>
            <a:r>
              <a:rPr lang="es-PE" baseline="0" dirty="0" smtClean="0"/>
              <a:t> </a:t>
            </a:r>
            <a:r>
              <a:rPr lang="es-PE" dirty="0" smtClean="0"/>
              <a:t>envergadura y complejidad, que facilite la identificación temprana de peligros y averías sistémicas de interés para el proveedor de servicios;</a:t>
            </a:r>
          </a:p>
          <a:p>
            <a:pPr marL="228600" indent="-228600" algn="just">
              <a:buAutoNum type="alphaLcParenR"/>
            </a:pPr>
            <a:r>
              <a:rPr lang="es-PE" dirty="0" smtClean="0"/>
              <a:t>el consejo de revisión de seguridad operacional del proveedor de servicios incluya la representación del subcontratista, donde corresponda;</a:t>
            </a:r>
          </a:p>
          <a:p>
            <a:pPr marL="228600" indent="-228600" algn="just">
              <a:buAutoNum type="alphaLcParenR"/>
            </a:pPr>
            <a:r>
              <a:rPr lang="es-PE" dirty="0" smtClean="0"/>
              <a:t>se hayan </a:t>
            </a:r>
            <a:r>
              <a:rPr lang="es-PE" u="sng" dirty="0" smtClean="0"/>
              <a:t>creado indicadores</a:t>
            </a:r>
            <a:r>
              <a:rPr lang="es-PE" dirty="0" smtClean="0"/>
              <a:t> de seguridad operacional/calidad para controlar el rendimiento del subcontratista, donde corresponda;</a:t>
            </a:r>
          </a:p>
          <a:p>
            <a:pPr marL="228600" indent="-228600" algn="just">
              <a:buAutoNum type="alphaLcParenR"/>
            </a:pPr>
            <a:r>
              <a:rPr lang="es-PE" dirty="0" smtClean="0"/>
              <a:t>el proceso de promoción de la seguridad operacional del proveedor de servicios garantiza que los empleados del subcontratista </a:t>
            </a:r>
            <a:r>
              <a:rPr lang="es-PE" u="sng" dirty="0" smtClean="0"/>
              <a:t>cuenten con las comunicaciones de seguridad </a:t>
            </a:r>
            <a:r>
              <a:rPr lang="es-PE" dirty="0" smtClean="0"/>
              <a:t>operacional correspondientes de la organización; y</a:t>
            </a:r>
          </a:p>
          <a:p>
            <a:pPr marL="228600" indent="-228600" algn="just">
              <a:buAutoNum type="alphaLcParenR"/>
            </a:pPr>
            <a:r>
              <a:rPr lang="es-PE" dirty="0" smtClean="0"/>
              <a:t>se haya </a:t>
            </a:r>
            <a:r>
              <a:rPr lang="es-PE" u="sng" dirty="0" smtClean="0"/>
              <a:t>desarrollado y probado cualquier papel, responsabilidad y función del subcontratista pertinente para el plan de respuesta ante emergencias</a:t>
            </a:r>
            <a:r>
              <a:rPr lang="es-PE" dirty="0" smtClean="0"/>
              <a:t> del proveedor de servicios.</a:t>
            </a:r>
          </a:p>
          <a:p>
            <a:pPr marL="0" indent="0" algn="just">
              <a:buNone/>
            </a:pPr>
            <a:endParaRPr lang="es-PE" dirty="0" smtClean="0"/>
          </a:p>
          <a:p>
            <a:pPr marL="0" indent="0" algn="just">
              <a:buNone/>
            </a:pPr>
            <a:r>
              <a:rPr lang="es-PE" dirty="0" smtClean="0"/>
              <a:t>5.3.25 Las </a:t>
            </a:r>
            <a:r>
              <a:rPr lang="es-PE" u="sng" dirty="0" smtClean="0"/>
              <a:t>responsabilidades y autoridades relacionadas con SMS</a:t>
            </a:r>
            <a:r>
              <a:rPr lang="es-PE" dirty="0" smtClean="0"/>
              <a:t> de todos los gerentes superiores correspondientes deben </a:t>
            </a:r>
            <a:r>
              <a:rPr lang="es-PE" b="1" dirty="0" smtClean="0"/>
              <a:t>describirse en la documentación del SMS</a:t>
            </a:r>
            <a:r>
              <a:rPr lang="es-PE" dirty="0" smtClean="0"/>
              <a:t> de la organización. Las funciones de seguridad operacional obligatorias que realiza el gerente de seguridad operacional, la oficina de seguridad operacional, los grupos de acción de seguridad operacional, etc., pueden </a:t>
            </a:r>
            <a:r>
              <a:rPr lang="es-PE" b="1" dirty="0" smtClean="0"/>
              <a:t>incorporarse</a:t>
            </a:r>
            <a:r>
              <a:rPr lang="es-PE" dirty="0" smtClean="0"/>
              <a:t> en las descripciones, los procesos y los procedimientos de trabajo existentes.</a:t>
            </a:r>
          </a:p>
          <a:p>
            <a:pPr marL="0" indent="0" algn="just">
              <a:buNone/>
            </a:pPr>
            <a:endParaRPr lang="es-PE" dirty="0" smtClean="0"/>
          </a:p>
          <a:p>
            <a:pPr marL="0" indent="0" algn="just">
              <a:buNone/>
            </a:pPr>
            <a:r>
              <a:rPr lang="es-PE" dirty="0" smtClean="0"/>
              <a:t>5.3.26 La función del </a:t>
            </a:r>
            <a:r>
              <a:rPr lang="es-PE" b="1" dirty="0" smtClean="0"/>
              <a:t>gerente de seguridad operacional </a:t>
            </a:r>
            <a:r>
              <a:rPr lang="es-PE" dirty="0" smtClean="0"/>
              <a:t>se describe en detalle en la siguiente sección. A partir de una perspectiva de responsabilidad, la persona que realiza la función del gerente de seguridad operacional es </a:t>
            </a:r>
            <a:r>
              <a:rPr lang="es-PE" b="1" u="sng" dirty="0" smtClean="0"/>
              <a:t>responsable del rendimiento </a:t>
            </a:r>
            <a:r>
              <a:rPr lang="es-PE" u="sng" dirty="0" smtClean="0"/>
              <a:t>del SMS ante el ejecutivo responsable y </a:t>
            </a:r>
            <a:r>
              <a:rPr lang="es-PE" b="1" u="sng" dirty="0" smtClean="0"/>
              <a:t>de la entrega de servicios </a:t>
            </a:r>
            <a:r>
              <a:rPr lang="es-PE" u="sng" dirty="0" smtClean="0"/>
              <a:t>de seguridad operacional a los otros departamentos en la organización</a:t>
            </a:r>
            <a:r>
              <a:rPr lang="es-PE" dirty="0" smtClean="0"/>
              <a:t>.</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a:t>
            </a:fld>
            <a:endParaRPr lang="id-ID"/>
          </a:p>
        </p:txBody>
      </p:sp>
    </p:spTree>
    <p:extLst>
      <p:ext uri="{BB962C8B-B14F-4D97-AF65-F5344CB8AC3E}">
        <p14:creationId xmlns:p14="http://schemas.microsoft.com/office/powerpoint/2010/main" val="288859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Estrategia de implementación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5.3.19 La gestión de la seguridad operacional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ser una función principal para cualquier proveedor de servicios de la aviación.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definición de las responsabilidades de todo el personal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implicado en las tareas relacionadas con la seguridad operacional servirán para garantizar la entrega de productos y operaciones seguras, así como también, una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asignación de recursos equilibrada de forma correcta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5.3.20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ejecutivo responsable que identificó el proveedor de servicios es la única persona con total responsabilidad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incluida la responsabilidad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proporcionar los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esenciales para su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implementación y mantenimiento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autoridades y responsabilidades del ejecutivo responsable incluyen, entre otras: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disposición y asignación de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humanos, técnicos, financieros y de otro tipo necesarios para el rendimiento eficaz y eficiente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responsabilidad directa de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la conducta de los asuntos de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autoridad final sobre las operaciones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con certificación/aprobación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la promoción de la política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de los objetivos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actuar como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promotor de la seguridad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tener 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responsabilidad final para la resolución de todos los problemas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y </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mantenimiento de la competencia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para aprender del análisis de los datos recopilados mediante sus sistema de notificación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Las responsabilidades descritas anteriormente </a:t>
            </a:r>
            <a:r>
              <a:rPr kumimoji="0" lang="es-PE" sz="1200" b="1" i="1" u="none" strike="noStrike" kern="1200" cap="none" spc="0" normalizeH="0" baseline="0" noProof="0" dirty="0" smtClean="0">
                <a:ln>
                  <a:noFill/>
                </a:ln>
                <a:solidFill>
                  <a:prstClr val="black"/>
                </a:solidFill>
                <a:effectLst/>
                <a:uLnTx/>
                <a:uFillTx/>
                <a:latin typeface="+mn-lt"/>
                <a:ea typeface="+mn-ea"/>
                <a:cs typeface="+mn-cs"/>
              </a:rPr>
              <a:t>no deben delegarse</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5.3.21 Según la envergadura, estructura y complejidad de la organización, el ejecutivo responsable puede ser: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funcionario ejecutivo principal de la organización del proveedor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presidente del consejo de directores;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socio; 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propietario.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5.3.22 Asimismo, el nombramiento de un ejecutivo responsable, quien cuenta con las autoridades y responsabilidades necesarias, requiere que la persona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tenga los atributos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necesarios para desempeñar su función. El ejecutivo responsable tendrá muchas funciones en la organización. Sin embargo, la función del ejecutivo responsable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será inculcar la seguridad operacional como un valor institucional principal y garantizar que el SMS se implemente y mantenga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forma correcta mediante la asignación de recursos y tareas.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5.3.23 Todos los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puestos, las responsabilidades y las autoridades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relacionadas con la seguridad operacional de la aviación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definirse, documentarse y comunicarse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toda la organización. Las responsabilidades de la seguridad operacional de cada gerente superior (líder de departamento o persona responsable de una unidad funcional) son componentes integrales de sus descripciones laborales. Dado que la gestión de la seguridad operacional es una función comercial principal,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cada gerente superior tiene un grado de participación en la operación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Esta participación es ciertamente más profunda para aquellos gerentes directamente responsables de las unidades funcionales que ofrecen productos o servicios de la organización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operaciones, fabricación, mantenimiento, ingeniería, capacitación y despacho, de aquí en adelante se conocerán con el término genérico “gerentes de línea”)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para aquellos responsables de respaldar las funciones (recursos humanos, administración, legal y financiero).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5.3.24 Un proveedor de servicios es responsable del rendimiento en materia de seguridad operacional de los productos o servicios que proporcionan los subcontratistas que no requieren una certificación o aprobación de seguridad operacional por separado. Si bien es cierto que no se requiere que todos los subcontratistas tengan necesariamente un SMS, sigue siendo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responsabilidad del proveedor de servicios garantizar que se cumplan sus propios requisitos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rendimiento en materia de seguridad operacional. En cualquier caso, es fundamental que el SMS del proveedor de servicios interactúe lo más perfectamente posible que se pueda con los sistemas de seguridad operacional o los subcontratistas que proporcionan productos o servicios pertinentes para la operación segura de la aeronave. La interfaz entre el SMS de la organización y aquel del sistema de seguridad operacional del proveedor de subproductos o sub-servicios debe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abordar la identificación de peligros, la evaluación de riesgos y el desarrollo de estrategias de mitigación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riesgos, donde corresponda. El proveedor de servicios debe garantizar que: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haya una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política que establezca claramente un flujo de responsabilidad y autoridad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 entre el proveedor de servicios y el subcontratista;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subcontratista tenga un sistema de notificación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proporcional a su envergadura y complejidad, que facilite la identificación temprana de peligros y averías sistémicas de interés para el proveedor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consejo de revisión de seguridad operacional del proveedor de servicios incluya la representación del subcontratista, donde corresponda;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creado indicadores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operacional/calidad para controlar el rendimiento del subcontratista, donde corresponda;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proceso de promoción de la seguridad operacional del proveedor de servicios garantiza que los empleados del subcontratista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cuenten con las comunicaciones de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correspondientes de la organización;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desarrollado y probado cualquier papel, responsabilidad y función del subcontratista pertinente para el plan de respuesta ante emergencias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proveedor de servicios.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5.3.25 Las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responsabilidades y autoridades relacionadas con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todos los gerentes superiores correspondientes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describirse en la documentación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Las funciones de seguridad operacional obligatorias que realiza el gerente de seguridad operacional, la oficina de seguridad operacional, los grupos de acción de seguridad operacional, etc., pueden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incorporarse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las descripciones, los procesos y los procedimientos de trabajo existentes.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5.3.26 La función del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gerente de seguridad operacional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describe en detalle en la siguiente sección. A partir de una perspectiva de responsabilidad, la persona que realiza la función del gerente de seguridad operacional es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responsable del rendimiento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del SMS ante el ejecutivo responsable y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de la entrega de servicios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 seguridad operacional a los otros departamentos en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a:t>
            </a:fld>
            <a:endParaRPr lang="id-ID"/>
          </a:p>
        </p:txBody>
      </p:sp>
    </p:spTree>
    <p:extLst>
      <p:ext uri="{BB962C8B-B14F-4D97-AF65-F5344CB8AC3E}">
        <p14:creationId xmlns:p14="http://schemas.microsoft.com/office/powerpoint/2010/main" val="3840652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9.3.5.3	Se requiere que el proveedor del servicio identifique al ejecutivo responsable, colocando la responsabilidad del rendimiento de seguridad operacional general a un nivel en la organización con la autoridad para tomar medidas para garantizar que el SMS sea efectivo. Deben definirse las responsabilidades específicas de seguridad operacional de todos los miembros de la gerencia y su rol en relación con el SMS debe reflejar cómo pueden contribuir a una cultura de seguridad operacional positiva. Las responsabilidades de seguridad operacional, las responsabilidades y las autoridades deben documentarse y comunicarse en toda la organización. Las responsabilidades de seguridad operacional de los gerentes deben incluir la asignación de los recursos humanos, técnicos, financieros u otros necesarios para el desempeño efectivo y eficiente del SMS.</a:t>
            </a:r>
          </a:p>
          <a:p>
            <a:endParaRPr lang="es-PE" dirty="0" smtClean="0"/>
          </a:p>
          <a:p>
            <a:r>
              <a:rPr lang="es-PE" b="1" dirty="0" smtClean="0"/>
              <a:t>Nota. - El término "rendición de cuentas" se refiere a obligaciones que no pueden ser delegadas. El término "responsabilidades" se refiere a las funciones y actividades que pueden delegarse.</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a:t>
            </a:fld>
            <a:endParaRPr lang="id-ID"/>
          </a:p>
        </p:txBody>
      </p:sp>
    </p:spTree>
    <p:extLst>
      <p:ext uri="{BB962C8B-B14F-4D97-AF65-F5344CB8AC3E}">
        <p14:creationId xmlns:p14="http://schemas.microsoft.com/office/powerpoint/2010/main" val="3666039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9.3.5	Responsabilidad y rendición de cuentas de seguridad operacional </a:t>
            </a:r>
          </a:p>
          <a:p>
            <a:r>
              <a:rPr lang="es-PE" dirty="0" smtClean="0"/>
              <a:t>9.3.5.1	El ejecutivo responsable es la persona que tiene la máxima autoridad sobre la operación segura de la organización, generalmente conocido como el director ejecutivo, el ejecutivo responsable, es quien establece y promueve la política y los objetivos de seguridad operacional que inculcan la seguridad operacional como un valor central de la organización. Deben: tener la autoridad para tomar decisiones en nombre de la organización; tener el control de los recursos, tanto financieros como humanos; y ser responsable de garantizar que se tomen las medidas adecuadas para abordar los problemas y los riesgos de seguridad operacional, y responder a los accidentes e incidentes.</a:t>
            </a:r>
          </a:p>
          <a:p>
            <a:endParaRPr lang="es-PE" dirty="0" smtClean="0"/>
          </a:p>
          <a:p>
            <a:r>
              <a:rPr lang="es-PE" dirty="0" smtClean="0"/>
              <a:t>9.3.5.2	Puede haber desafíos para que el proveedor del servicio identifique a la persona más adecuada para que sea el ejecutivo responsable, especialmente en grandes organizaciones complejas con múltiples entidades y aprobaciones. Es importante que la persona seleccionada esté ubicada organizacionalmente en el nivel más alto de la organización, asegurando así que se tomen las decisiones correctas de seguridad estratégica.</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7</a:t>
            </a:fld>
            <a:endParaRPr lang="id-ID"/>
          </a:p>
        </p:txBody>
      </p:sp>
    </p:spTree>
    <p:extLst>
      <p:ext uri="{BB962C8B-B14F-4D97-AF65-F5344CB8AC3E}">
        <p14:creationId xmlns:p14="http://schemas.microsoft.com/office/powerpoint/2010/main" val="214798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5.3.20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ejecutivo responsable que identificó el proveedor de servicios es la única persona con total responsabilidad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incluida la responsabilidad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proporcionar los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esenciales para su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implementación y mantenimiento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funciones y responsabilidades del ejecutivo responsable incluyen, entre otras: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disposición y asignación de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humanos, técnicos, financieros y de otro tipo necesarios para el rendimiento eficaz y eficiente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responsabilidad directa de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la conducta de los asuntos de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autoridad final sobre las operaciones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con certificación/aprobación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la promoción de la política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de los objetivos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actuar como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promotor de la seguridad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tener 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responsabilidad final para la resolución de todos los problemas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y </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mantenimiento de la competencia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para aprender del análisis de los datos recopilados mediante sus sistema de notificación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Las responsabilidades descritas anteriormente </a:t>
            </a:r>
            <a:r>
              <a:rPr kumimoji="0" lang="es-PE" sz="1200" b="1" i="1" u="none" strike="noStrike" kern="1200" cap="none" spc="0" normalizeH="0" baseline="0" noProof="0" dirty="0" smtClean="0">
                <a:ln>
                  <a:noFill/>
                </a:ln>
                <a:solidFill>
                  <a:prstClr val="black"/>
                </a:solidFill>
                <a:effectLst/>
                <a:uLnTx/>
                <a:uFillTx/>
                <a:latin typeface="+mn-lt"/>
                <a:ea typeface="+mn-ea"/>
                <a:cs typeface="+mn-cs"/>
              </a:rPr>
              <a:t>no deben delegarse</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Edición</a:t>
            </a: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r>
              <a:rPr lang="es-PE" b="1" dirty="0" smtClean="0"/>
              <a:t>9.3.5	Responsabilidad y rendición de cuentas de seguridad operacional </a:t>
            </a:r>
          </a:p>
          <a:p>
            <a:endParaRPr lang="es-PE" b="1" dirty="0" smtClean="0"/>
          </a:p>
          <a:p>
            <a:r>
              <a:rPr lang="es-PE" dirty="0" smtClean="0"/>
              <a:t>9.3.5.1	El ejecutivo responsable es la persona que tiene la máxima autoridad sobre la operación segura de la organización, generalmente conocido como el director ejecutivo, el ejecutivo responsable, es quien establece y promueve la política y los objetivos de seguridad operacional que inculcan la seguridad operacional como un valor central de la organización. Deben: tener la autoridad para tomar decisiones en nombre de la organización; tener el control de los recursos, tanto financieros como humanos; y ser responsable de garantizar que se tomen las medidas adecuadas para abordar los problemas y los riesgos de seguridad operacional, y responder a los accidentes e incidentes.</a:t>
            </a:r>
          </a:p>
          <a:p>
            <a:endParaRPr lang="es-PE" dirty="0" smtClean="0"/>
          </a:p>
          <a:p>
            <a:r>
              <a:rPr lang="es-PE" dirty="0" smtClean="0"/>
              <a:t>9.3.5.2	Puede haber desafíos para que el proveedor del servicio identifique a la persona más adecuada para que sea el ejecutivo responsable, especialmente en grandes organizaciones complejas con múltiples entidades y aprobaciones. Es importante que la persona seleccionada esté ubicada organizacionalmente en el nivel más alto de la organización, asegurando así que se tomen las decisiones correctas de seguridad estratégica.</a:t>
            </a:r>
          </a:p>
          <a:p>
            <a:endParaRPr lang="es-PE" dirty="0" smtClean="0"/>
          </a:p>
          <a:p>
            <a:r>
              <a:rPr lang="es-PE" dirty="0" smtClean="0"/>
              <a:t>9.3.5.3	Se requiere que el proveedor del servicio identifique al ejecutivo responsable, colocando la responsabilidad del rendimiento de seguridad operacional general a un nivel en la organización con la autoridad para tomar medidas para garantizar que el SMS sea efectivo. Deben definirse las responsabilidades específicas de seguridad operacional de todos los miembros de la gerencia y su rol en relación con el SMS debe reflejar cómo pueden contribuir a una cultura de seguridad operacional positiva. Las responsabilidades de seguridad operacional, las responsabilidades y las autoridades deben documentarse y comunicarse en toda la organización. Las responsabilidades de seguridad operacional de los gerentes deben incluir la asignación de los recursos humanos, técnicos, financieros u otros necesarios para el desempeño efectivo y eficiente del SMS.</a:t>
            </a:r>
          </a:p>
          <a:p>
            <a:endParaRPr lang="es-PE" dirty="0" smtClean="0"/>
          </a:p>
          <a:p>
            <a:r>
              <a:rPr lang="es-PE" dirty="0" smtClean="0"/>
              <a:t>Nota. - El término "rendición de cuentas" se refiere a obligaciones que no pueden ser delegadas. El término "responsabilidades" se refiere a las funciones y actividades que pueden delegarse.</a:t>
            </a:r>
          </a:p>
          <a:p>
            <a:endParaRPr lang="es-PE" dirty="0" smtClean="0"/>
          </a:p>
          <a:p>
            <a:r>
              <a:rPr lang="es-PE" dirty="0" smtClean="0"/>
              <a:t>9.3.5.4	En el caso en que un SMS se aplica a varias aprobaciones diferentes, que son todas parte de la misma entidad legal, debería haber un solo ejecutivo responsable. Cuando esto no sea posible, se deben identificar a los ejecutivos individuales responsables para la aprobación de cada organización y se deben definir líneas claras de responsabilidad; también es importante identificar cómo se coordinarán sus rendiciones de cuentas de seguridad operacional.</a:t>
            </a:r>
          </a:p>
          <a:p>
            <a:endParaRPr lang="es-PE" dirty="0" smtClean="0"/>
          </a:p>
          <a:p>
            <a:r>
              <a:rPr lang="es-PE" dirty="0" smtClean="0"/>
              <a:t>9.3.5.5	Una de las maneras más efectivas en que el ejecutivo responsable puede involucrarse, y verse involucrado, es liderando reuniones de seguridad operacional ejecutivas regulares. Como son los últimos responsables de la seguridad operacional de la organización, participar activamente en estas reuniones permite al ejecutivo responsable:</a:t>
            </a:r>
          </a:p>
          <a:p>
            <a:endParaRPr lang="es-PE" dirty="0" smtClean="0"/>
          </a:p>
          <a:p>
            <a:pPr marL="228600" indent="-228600">
              <a:buAutoNum type="alphaLcParenR"/>
            </a:pPr>
            <a:r>
              <a:rPr lang="es-PE" dirty="0" smtClean="0"/>
              <a:t>revisar los objetivos de seguridad operacional;</a:t>
            </a:r>
          </a:p>
          <a:p>
            <a:pPr marL="228600" indent="-228600">
              <a:buAutoNum type="alphaLcParenR"/>
            </a:pPr>
            <a:r>
              <a:rPr lang="es-PE" dirty="0" smtClean="0"/>
              <a:t>monitorear el rendimiento de seguridad operacional y el logro de los objetivos de seguridad operacional;</a:t>
            </a:r>
          </a:p>
          <a:p>
            <a:pPr marL="228600" indent="-228600">
              <a:buAutoNum type="alphaLcParenR"/>
            </a:pPr>
            <a:r>
              <a:rPr lang="es-PE" dirty="0" smtClean="0"/>
              <a:t>tomar decisiones de seguridad operacional oportunas;</a:t>
            </a:r>
          </a:p>
          <a:p>
            <a:pPr marL="228600" indent="-228600">
              <a:buAutoNum type="alphaLcParenR"/>
            </a:pPr>
            <a:r>
              <a:rPr lang="es-PE" dirty="0" smtClean="0"/>
              <a:t>asignar recursos apropiados;</a:t>
            </a:r>
          </a:p>
          <a:p>
            <a:pPr marL="228600" indent="-228600">
              <a:buAutoNum type="alphaLcParenR"/>
            </a:pPr>
            <a:r>
              <a:rPr lang="es-PE" dirty="0" smtClean="0"/>
              <a:t>mantener la rendición de cuentas de los gerentes para las responsabilidades, rendimiento y los plazos de implementación de seguridad operacional; y</a:t>
            </a:r>
          </a:p>
          <a:p>
            <a:pPr marL="228600" indent="-228600">
              <a:buAutoNum type="alphaLcParenR"/>
            </a:pPr>
            <a:r>
              <a:rPr lang="es-PE" dirty="0" smtClean="0"/>
              <a:t>ser visto por todo el personal como un ejecutivo que está interesado y a cargo de la seguridad operacional.</a:t>
            </a:r>
          </a:p>
          <a:p>
            <a:pPr marL="228600" indent="-228600">
              <a:buAutoNum type="alphaLcParenR"/>
            </a:pPr>
            <a:endParaRPr lang="es-PE" dirty="0" smtClean="0"/>
          </a:p>
          <a:p>
            <a:r>
              <a:rPr lang="es-PE" dirty="0" smtClean="0"/>
              <a:t>9.3.5.6	El ejecutivo responsable no suele participar en las actividades cotidianas de la organización ni en los problemas que se presentan en el lugar de trabajo y debe garantizar que exista una estructura organizacional adecuada para gestionar y operar el SMS. La responsabilidad de la gestión de seguridad es a menudo se delega en el equipo de alta gerencia y otro personal clave de seguridad. Aunque se puede delegar la responsabilidad de la operación diaria del SMS, el ejecutivo responsable no puede delegar la responsabilidad del sistema ni se pueden delegar decisiones sobre riesgos de seguridad operacional. Por ejemplo, las siguientes responsabilidades de seguridad no se pueden delegar:</a:t>
            </a:r>
          </a:p>
          <a:p>
            <a:r>
              <a:rPr lang="es-PE" dirty="0" smtClean="0"/>
              <a:t>a)	garantizar que las políticas de seguridad operacional sean apropiadas y se comuniquen;</a:t>
            </a:r>
          </a:p>
          <a:p>
            <a:r>
              <a:rPr lang="es-PE" dirty="0" smtClean="0"/>
              <a:t>b)	garantizar la asignación necesaria de los recursos (financiación, personal, capacitación, adquisición); y</a:t>
            </a:r>
          </a:p>
          <a:p>
            <a:r>
              <a:rPr lang="es-PE" dirty="0" smtClean="0"/>
              <a:t>c)	establecimiento de los límites de riesgo de seguridad operacional aceptables y recursos de los controles necesarios.</a:t>
            </a:r>
          </a:p>
          <a:p>
            <a:r>
              <a:rPr lang="es-PE" dirty="0" smtClean="0"/>
              <a:t>9.3.5.7	Es apropiado que el ejecutivo responsable tenga las siguientes responsabilidades de seguridad operacional:</a:t>
            </a:r>
          </a:p>
          <a:p>
            <a:r>
              <a:rPr lang="es-PE" dirty="0" smtClean="0"/>
              <a:t>a)	proporcionar suficientes recursos financieros y humanos para la implementación adecuada de un SMS efectivo;</a:t>
            </a:r>
          </a:p>
          <a:p>
            <a:r>
              <a:rPr lang="es-PE" dirty="0" smtClean="0"/>
              <a:t>b)	promover una cultura de seguridad operacional positiva;</a:t>
            </a:r>
          </a:p>
          <a:p>
            <a:r>
              <a:rPr lang="es-PE" dirty="0" smtClean="0"/>
              <a:t>c)	establecer y promover la política de seguridad operacional; </a:t>
            </a:r>
          </a:p>
          <a:p>
            <a:r>
              <a:rPr lang="es-PE" dirty="0" smtClean="0"/>
              <a:t>d)	establecer los objetivos de seguridad operacional de la organización;</a:t>
            </a:r>
          </a:p>
          <a:p>
            <a:r>
              <a:rPr lang="es-PE" dirty="0" smtClean="0"/>
              <a:t>e)	asegurar que el SMS se implemente de manera adecuada y que cumpla con los requisitos; y</a:t>
            </a:r>
          </a:p>
          <a:p>
            <a:r>
              <a:rPr lang="es-PE" dirty="0" smtClean="0"/>
              <a:t>f)	ver a la mejora continua de los SMS.</a:t>
            </a:r>
          </a:p>
          <a:p>
            <a:r>
              <a:rPr lang="es-PE" dirty="0" smtClean="0"/>
              <a:t>9.3.5.8	Las autoridades del ejecutivo responsable incluyen, pero no se limitan a tener autoridad final:</a:t>
            </a:r>
          </a:p>
          <a:p>
            <a:r>
              <a:rPr lang="es-PE" dirty="0" smtClean="0"/>
              <a:t>a)	para la resolución de todos los problemas de seguridad operacional; y</a:t>
            </a:r>
          </a:p>
          <a:p>
            <a:r>
              <a:rPr lang="es-PE" dirty="0" smtClean="0"/>
              <a:t>b)	sobre operaciones bajo el certificado / aprobación de la organización, incluida la autoridad para detener la operación o actividad.</a:t>
            </a:r>
          </a:p>
          <a:p>
            <a:r>
              <a:rPr lang="es-PE" dirty="0" smtClean="0"/>
              <a:t>9.3.5.9	Deberá definirse la autoridad para tomar decisiones con respecto a la tolerabilidad del riesgo de seguridad operacional. Esto incluye quién puede tomar decisiones sobre la aceptabilidad de los riesgos, así como la autoridad para acordar que se puede implementar un cambio. La autoridad puede asignarse a un individuo, un puesto de gestión o un comité.</a:t>
            </a:r>
          </a:p>
          <a:p>
            <a:r>
              <a:rPr lang="es-PE" dirty="0" smtClean="0"/>
              <a:t>9.3.5.10	La autoridad para tomar decisiones de tolerabilidad de los riesgos de seguridad deberá ser proporcional a la autoridad general de toma de decisiones y asignación de recursos del gerente. Un gerente de nivel inferior (o grupo de gestión) puede estar autorizado para tomar decisiones de tolerabilidad hasta cierto nivel. Los niveles de riesgo que exceden la autoridad del gerente deben ser escalados para su consideración a un nivel de gestión más alto con mayor autoridad.</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2854207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Estrategia de implementación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5.3.19 La gestión de la seguridad operacional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ser una función principal para cualquier proveedor de servicios de la aviación.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definición de las responsabilidades de todo el personal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implicado en las tareas relacionadas con la seguridad operacional servirán para garantizar la entrega de productos y operaciones seguras, así como también, una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asignación de recursos equilibrada de forma correcta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5.3.20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ejecutivo responsable que identificó el proveedor de servicios es la única persona con total responsabilidad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incluida la responsabilidad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proporcionar los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esenciales para su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implementación y mantenimiento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autoridades y responsabilidades del ejecutivo responsable incluyen, entre otras: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disposición y asignación de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humanos, técnicos, financieros y de otro tipo necesarios para el rendimiento eficaz y eficiente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responsabilidad directa de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la conducta de los asuntos de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autoridad final sobre las operaciones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con certificación/aprobación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la promoción de la política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de los objetivos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actuar como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promotor de la seguridad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tener 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responsabilidad final para la resolución de todos los problemas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y </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mantenimiento de la competencia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para aprender del análisis de los datos recopilados mediante sus sistema de notificación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Las responsabilidades descritas anteriormente </a:t>
            </a:r>
            <a:r>
              <a:rPr kumimoji="0" lang="es-PE" sz="1200" b="1" i="1" u="none" strike="noStrike" kern="1200" cap="none" spc="0" normalizeH="0" baseline="0" noProof="0" dirty="0" smtClean="0">
                <a:ln>
                  <a:noFill/>
                </a:ln>
                <a:solidFill>
                  <a:prstClr val="black"/>
                </a:solidFill>
                <a:effectLst/>
                <a:uLnTx/>
                <a:uFillTx/>
                <a:latin typeface="+mn-lt"/>
                <a:ea typeface="+mn-ea"/>
                <a:cs typeface="+mn-cs"/>
              </a:rPr>
              <a:t>no deben delegarse</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5.3.21 Según la envergadura, estructura y complejidad de la organización, el ejecutivo responsable puede ser: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funcionario ejecutivo principal de la organización del proveedor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presidente del consejo de directores;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socio; 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propietario.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5.3.22 Asimismo, el nombramiento de un ejecutivo responsable, quien cuenta con las autoridades y responsabilidades necesarias, requiere que la persona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tenga los atributos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necesarios para desempeñar su función. El ejecutivo responsable tendrá muchas funciones en la organización. Sin embargo, la función del ejecutivo responsable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será inculcar la seguridad operacional como un valor institucional principal y garantizar que el SMS se implemente y mantenga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forma correcta mediante la asignación de recursos y tareas.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5.3.23 Todos los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puestos, las responsabilidades y las autoridades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relacionadas con la seguridad operacional de la aviación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definirse, documentarse y comunicarse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toda la organización. Las responsabilidades de la seguridad operacional de cada gerente superior (líder de departamento o persona responsable de una unidad funcional) son componentes integrales de sus descripciones laborales. Dado que la gestión de la seguridad operacional es una función comercial principal,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cada gerente superior tiene un grado de participación en la operación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Esta participación es ciertamente más profunda para aquellos gerentes directamente responsables de las unidades funcionales que ofrecen productos o servicios de la organización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operaciones, fabricación, mantenimiento, ingeniería, capacitación y despacho, de aquí en adelante se conocerán con el término genérico “gerentes de línea”)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para aquellos responsables de respaldar las funciones (recursos humanos, administración, legal y financiero).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5.3.24 Un proveedor de servicios es responsable del rendimiento en materia de seguridad operacional de los productos o servicios que proporcionan los subcontratistas que no requieren una certificación o aprobación de seguridad operacional por separado. Si bien es cierto que no se requiere que todos los subcontratistas tengan necesariamente un SMS, sigue siendo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responsabilidad del proveedor de servicios garantizar que se cumplan sus propios requisitos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rendimiento en materia de seguridad operacional. En cualquier caso, es fundamental que el SMS del proveedor de servicios interactúe lo más perfectamente posible que se pueda con los sistemas de seguridad operacional o los subcontratistas que proporcionan productos o servicios pertinentes para la operación segura de la aeronave. La interfaz entre el SMS de la organización y aquel del sistema de seguridad operacional del proveedor de subproductos o sub-servicios debe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abordar la identificación de peligros, la evaluación de riesgos y el desarrollo de estrategias de mitigación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riesgos, donde corresponda. El proveedor de servicios debe garantizar que: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haya una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política que establezca claramente un flujo de responsabilidad y autoridad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 entre el proveedor de servicios y el subcontratista;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subcontratista tenga un sistema de notificación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proporcional a su envergadura y complejidad, que facilite la identificación temprana de peligros y averías sistémicas de interés para el proveedor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consejo de revisión de seguridad operacional del proveedor de servicios incluya la representación del subcontratista, donde corresponda;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creado indicadores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operacional/calidad para controlar el rendimiento del subcontratista, donde corresponda;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proceso de promoción de la seguridad operacional del proveedor de servicios garantiza que los empleados del subcontratista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cuenten con las comunicaciones de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correspondientes de la organización;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desarrollado y probado cualquier papel, responsabilidad y función del subcontratista pertinente para el plan de respuesta ante emergencias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proveedor de servicios.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5.3.25 Las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responsabilidades y autoridades relacionadas con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todos los gerentes superiores correspondientes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describirse en la documentación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Las funciones de seguridad operacional obligatorias que realiza el gerente de seguridad operacional, la oficina de seguridad operacional, los grupos de acción de seguridad operacional, etc., pueden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incorporarse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las descripciones, los procesos y los procedimientos de trabajo existentes.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5.3.26 La función del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gerente de seguridad operacional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describe en detalle en la siguiente sección. A partir de una perspectiva de responsabilidad, la persona que realiza la función del gerente de seguridad operacional es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responsable del rendimiento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del SMS ante el ejecutivo responsable y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de la entrega de servicios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 seguridad operacional a los otros departamentos en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9</a:t>
            </a:fld>
            <a:endParaRPr lang="id-ID"/>
          </a:p>
        </p:txBody>
      </p:sp>
    </p:spTree>
    <p:extLst>
      <p:ext uri="{BB962C8B-B14F-4D97-AF65-F5344CB8AC3E}">
        <p14:creationId xmlns:p14="http://schemas.microsoft.com/office/powerpoint/2010/main" val="55234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5.3.21 Según la envergadura, estructura y complejidad de la organización, el ejecutivo responsable puede ser: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funcionario ejecutivo principal de la organización del proveedor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presidente del consejo de directores;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socio; 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propietario.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5.3.22 Asimismo, el nombramiento de un ejecutivo responsable, quien cuenta con las autoridades y responsabilidades necesarias, requiere que la persona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tenga los atributos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necesarios para desempeñar su función. El ejecutivo responsable tendrá muchas funciones en la organización. Sin embargo, la función del ejecutivo responsable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será inculcar la seguridad operacional como un valor institucional principal y garantizar que el SMS se implemente y mantenga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forma correcta mediante la asignación de recursos y tareas.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10</a:t>
            </a:fld>
            <a:endParaRPr lang="id-ID"/>
          </a:p>
        </p:txBody>
      </p:sp>
    </p:spTree>
    <p:extLst>
      <p:ext uri="{BB962C8B-B14F-4D97-AF65-F5344CB8AC3E}">
        <p14:creationId xmlns:p14="http://schemas.microsoft.com/office/powerpoint/2010/main" val="111617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12/10/2018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12/10/2018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12/10/2018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a:p>
        </p:txBody>
      </p:sp>
    </p:spTree>
    <p:extLst>
      <p:ext uri="{BB962C8B-B14F-4D97-AF65-F5344CB8AC3E}">
        <p14:creationId xmlns:p14="http://schemas.microsoft.com/office/powerpoint/2010/main" val="1501251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7"/>
          <p:cNvSpPr>
            <a:spLocks noGrp="1"/>
          </p:cNvSpPr>
          <p:nvPr>
            <p:ph type="pic" sz="quarter" idx="14"/>
          </p:nvPr>
        </p:nvSpPr>
        <p:spPr>
          <a:xfrm>
            <a:off x="6935895" y="1971040"/>
            <a:ext cx="3820160" cy="3789680"/>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4826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5" name="TextBox 4"/>
          <p:cNvSpPr txBox="1">
            <a:spLocks noChangeArrowheads="1"/>
          </p:cNvSpPr>
          <p:nvPr userDrawn="1"/>
        </p:nvSpPr>
        <p:spPr bwMode="auto">
          <a:xfrm>
            <a:off x="1614898" y="6594461"/>
            <a:ext cx="11833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lnSpc>
                <a:spcPct val="70000"/>
              </a:lnSpc>
            </a:pPr>
            <a:r>
              <a:rPr lang="en-US" altLang="es-PE" sz="1000">
                <a:solidFill>
                  <a:srgbClr val="FFFFFF"/>
                </a:solidFill>
                <a:latin typeface="Open Sans" charset="0"/>
              </a:rPr>
              <a:t>SRVSOP     |   </a:t>
            </a:r>
            <a:fld id="{A6D2D79C-18E1-4ABE-B88D-026361217A24}" type="slidenum">
              <a:rPr lang="en-US" altLang="es-PE" sz="1000">
                <a:solidFill>
                  <a:srgbClr val="FFFFFF"/>
                </a:solidFill>
              </a:rPr>
              <a:pPr algn="r" eaLnBrk="1" hangingPunct="1">
                <a:lnSpc>
                  <a:spcPct val="70000"/>
                </a:lnSpc>
              </a:pPr>
              <a:t>‹#›</a:t>
            </a:fld>
            <a:endParaRPr lang="en-US" altLang="es-PE" sz="1000">
              <a:solidFill>
                <a:srgbClr val="FFFFFF"/>
              </a:solidFill>
              <a:latin typeface="Open Sans" charset="0"/>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916741062"/>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814385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131653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72771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9500074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9130129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12/10/2018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0907630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0586004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8223607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3634573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649172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2622366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178438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51350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43801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80943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12/10/2018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77045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91189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08571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06952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13793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65019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12892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00824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4248758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2" y="857001"/>
            <a:ext cx="5690673" cy="895349"/>
          </a:xfrm>
        </p:spPr>
        <p:txBody>
          <a:bodyPr>
            <a:normAutofit/>
          </a:bodyPr>
          <a:lstStyle>
            <a:lvl1pPr>
              <a:defRPr sz="3200"/>
            </a:lvl1pPr>
          </a:lstStyle>
          <a:p>
            <a:r>
              <a:rPr lang="en-US" dirty="0"/>
              <a:t>Click to edit Master title style</a:t>
            </a:r>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grpSp>
        <p:nvGrpSpPr>
          <p:cNvPr id="13" name="Group 12"/>
          <p:cNvGrpSpPr/>
          <p:nvPr userDrawn="1"/>
        </p:nvGrpSpPr>
        <p:grpSpPr>
          <a:xfrm>
            <a:off x="317501" y="613707"/>
            <a:ext cx="330732" cy="398189"/>
            <a:chOff x="7767638" y="2651126"/>
            <a:chExt cx="560388" cy="674686"/>
          </a:xfrm>
        </p:grpSpPr>
        <p:sp>
          <p:nvSpPr>
            <p:cNvPr id="14"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5"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
        <p:nvSpPr>
          <p:cNvPr id="17" name="Picture Placeholder 16"/>
          <p:cNvSpPr>
            <a:spLocks noGrp="1"/>
          </p:cNvSpPr>
          <p:nvPr>
            <p:ph type="pic" sz="quarter" idx="12"/>
          </p:nvPr>
        </p:nvSpPr>
        <p:spPr>
          <a:xfrm>
            <a:off x="-1" y="0"/>
            <a:ext cx="5821681" cy="6858000"/>
          </a:xfrm>
          <a:custGeom>
            <a:avLst/>
            <a:gdLst>
              <a:gd name="connsiteX0" fmla="*/ 0 w 4498816"/>
              <a:gd name="connsiteY0" fmla="*/ 0 h 5143500"/>
              <a:gd name="connsiteX1" fmla="*/ 4041934 w 4498816"/>
              <a:gd name="connsiteY1" fmla="*/ 0 h 5143500"/>
              <a:gd name="connsiteX2" fmla="*/ 4098925 w 4498816"/>
              <a:gd name="connsiteY2" fmla="*/ 0 h 5143500"/>
              <a:gd name="connsiteX3" fmla="*/ 4270375 w 4498816"/>
              <a:gd name="connsiteY3" fmla="*/ 0 h 5143500"/>
              <a:gd name="connsiteX4" fmla="*/ 4498816 w 4498816"/>
              <a:gd name="connsiteY4" fmla="*/ 2571750 h 5143500"/>
              <a:gd name="connsiteX5" fmla="*/ 4270375 w 4498816"/>
              <a:gd name="connsiteY5" fmla="*/ 5143500 h 5143500"/>
              <a:gd name="connsiteX6" fmla="*/ 4098925 w 4498816"/>
              <a:gd name="connsiteY6" fmla="*/ 5143500 h 5143500"/>
              <a:gd name="connsiteX7" fmla="*/ 4041934 w 4498816"/>
              <a:gd name="connsiteY7" fmla="*/ 5143500 h 5143500"/>
              <a:gd name="connsiteX8" fmla="*/ 0 w 4498816"/>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8816" h="5143500">
                <a:moveTo>
                  <a:pt x="0" y="0"/>
                </a:moveTo>
                <a:lnTo>
                  <a:pt x="4041934" y="0"/>
                </a:lnTo>
                <a:lnTo>
                  <a:pt x="4098925" y="0"/>
                </a:lnTo>
                <a:lnTo>
                  <a:pt x="4270375" y="0"/>
                </a:lnTo>
                <a:lnTo>
                  <a:pt x="4498816" y="2571750"/>
                </a:lnTo>
                <a:lnTo>
                  <a:pt x="4270375" y="5143500"/>
                </a:lnTo>
                <a:lnTo>
                  <a:pt x="4098925" y="5143500"/>
                </a:lnTo>
                <a:lnTo>
                  <a:pt x="4041934" y="5143500"/>
                </a:lnTo>
                <a:lnTo>
                  <a:pt x="0" y="5143500"/>
                </a:lnTo>
                <a:close/>
              </a:path>
            </a:pathLst>
          </a:custGeom>
        </p:spPr>
        <p:txBody>
          <a:bodyPr wrap="square">
            <a:noAutofit/>
          </a:bodyPr>
          <a:lstStyle/>
          <a:p>
            <a:endParaRPr lang="id-ID"/>
          </a:p>
        </p:txBody>
      </p:sp>
    </p:spTree>
    <p:extLst>
      <p:ext uri="{BB962C8B-B14F-4D97-AF65-F5344CB8AC3E}">
        <p14:creationId xmlns:p14="http://schemas.microsoft.com/office/powerpoint/2010/main" val="164837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12/10/2018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7"/>
          <p:cNvSpPr>
            <a:spLocks noGrp="1"/>
          </p:cNvSpPr>
          <p:nvPr>
            <p:ph type="pic" sz="quarter" idx="14"/>
          </p:nvPr>
        </p:nvSpPr>
        <p:spPr>
          <a:xfrm>
            <a:off x="685799" y="2508587"/>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7" name="Picture Placeholder 27"/>
          <p:cNvSpPr>
            <a:spLocks noGrp="1"/>
          </p:cNvSpPr>
          <p:nvPr>
            <p:ph type="pic" sz="quarter" idx="15"/>
          </p:nvPr>
        </p:nvSpPr>
        <p:spPr>
          <a:xfrm>
            <a:off x="685799" y="4463859"/>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8" name="Picture Placeholder 27"/>
          <p:cNvSpPr>
            <a:spLocks noGrp="1"/>
          </p:cNvSpPr>
          <p:nvPr>
            <p:ph type="pic" sz="quarter" idx="16"/>
          </p:nvPr>
        </p:nvSpPr>
        <p:spPr>
          <a:xfrm>
            <a:off x="6119853" y="4463859"/>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9" name="Picture Placeholder 27"/>
          <p:cNvSpPr>
            <a:spLocks noGrp="1"/>
          </p:cNvSpPr>
          <p:nvPr>
            <p:ph type="pic" sz="quarter" idx="17"/>
          </p:nvPr>
        </p:nvSpPr>
        <p:spPr>
          <a:xfrm>
            <a:off x="6119853" y="2508587"/>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3830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4 Picture">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143859" y="3771900"/>
            <a:ext cx="2794840" cy="1464975"/>
          </a:xfrm>
          <a:prstGeom prst="parallelogram">
            <a:avLst/>
          </a:prstGeom>
          <a:ln w="15875">
            <a:noFill/>
          </a:ln>
        </p:spPr>
        <p:txBody>
          <a:bodyPr>
            <a:normAutofit/>
          </a:bodyPr>
          <a:lstStyle>
            <a:lvl1pPr>
              <a:defRPr sz="1600"/>
            </a:lvl1pPr>
          </a:lstStyle>
          <a:p>
            <a:endParaRPr lang="id-ID"/>
          </a:p>
        </p:txBody>
      </p:sp>
      <p:sp>
        <p:nvSpPr>
          <p:cNvPr id="20" name="Picture Placeholder 2"/>
          <p:cNvSpPr>
            <a:spLocks noGrp="1"/>
          </p:cNvSpPr>
          <p:nvPr>
            <p:ph type="pic" sz="quarter" idx="15"/>
          </p:nvPr>
        </p:nvSpPr>
        <p:spPr>
          <a:xfrm>
            <a:off x="3589039" y="3771900"/>
            <a:ext cx="2794840" cy="1464975"/>
          </a:xfrm>
          <a:prstGeom prst="parallelogram">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034219" y="3771900"/>
            <a:ext cx="2794840" cy="1464975"/>
          </a:xfrm>
          <a:prstGeom prst="parallelogram">
            <a:avLst/>
          </a:prstGeom>
          <a:ln w="15875">
            <a:noFill/>
          </a:ln>
        </p:spPr>
        <p:txBody>
          <a:bodyPr>
            <a:normAutofit/>
          </a:bodyPr>
          <a:lstStyle>
            <a:lvl1pPr>
              <a:defRPr sz="1600"/>
            </a:lvl1pPr>
          </a:lstStyle>
          <a:p>
            <a:endParaRPr lang="id-ID"/>
          </a:p>
        </p:txBody>
      </p:sp>
      <p:sp>
        <p:nvSpPr>
          <p:cNvPr id="22" name="Picture Placeholder 2"/>
          <p:cNvSpPr>
            <a:spLocks noGrp="1"/>
          </p:cNvSpPr>
          <p:nvPr>
            <p:ph type="pic" sz="quarter" idx="17"/>
          </p:nvPr>
        </p:nvSpPr>
        <p:spPr>
          <a:xfrm>
            <a:off x="8479399" y="3771900"/>
            <a:ext cx="2794840" cy="1464975"/>
          </a:xfrm>
          <a:prstGeom prst="parallelogram">
            <a:avLst/>
          </a:prstGeom>
          <a:ln w="15875">
            <a:noFill/>
          </a:ln>
        </p:spPr>
        <p:txBody>
          <a:bodyPr>
            <a:normAutofit/>
          </a:bodyPr>
          <a:lstStyle>
            <a:lvl1pPr>
              <a:defRPr sz="1600"/>
            </a:lvl1pPr>
          </a:lstStyle>
          <a:p>
            <a:endParaRPr lang="id-ID"/>
          </a:p>
        </p:txBody>
      </p:sp>
      <p:sp>
        <p:nvSpPr>
          <p:cNvPr id="16" name="Picture Placeholder 2"/>
          <p:cNvSpPr>
            <a:spLocks noGrp="1"/>
          </p:cNvSpPr>
          <p:nvPr>
            <p:ph type="pic" sz="quarter" idx="18"/>
          </p:nvPr>
        </p:nvSpPr>
        <p:spPr>
          <a:xfrm flipH="1">
            <a:off x="1143859" y="2221172"/>
            <a:ext cx="2794840" cy="1465200"/>
          </a:xfrm>
          <a:prstGeom prst="parallelogram">
            <a:avLst/>
          </a:prstGeom>
          <a:ln w="15875">
            <a:noFill/>
          </a:ln>
        </p:spPr>
        <p:txBody>
          <a:bodyPr>
            <a:normAutofit/>
          </a:bodyPr>
          <a:lstStyle>
            <a:lvl1pPr>
              <a:defRPr sz="1600"/>
            </a:lvl1pPr>
          </a:lstStyle>
          <a:p>
            <a:endParaRPr lang="id-ID"/>
          </a:p>
        </p:txBody>
      </p:sp>
      <p:sp>
        <p:nvSpPr>
          <p:cNvPr id="17" name="Picture Placeholder 2"/>
          <p:cNvSpPr>
            <a:spLocks noGrp="1"/>
          </p:cNvSpPr>
          <p:nvPr>
            <p:ph type="pic" sz="quarter" idx="19"/>
          </p:nvPr>
        </p:nvSpPr>
        <p:spPr>
          <a:xfrm flipH="1">
            <a:off x="3589039" y="2221172"/>
            <a:ext cx="2794840" cy="1465200"/>
          </a:xfrm>
          <a:prstGeom prst="parallelogram">
            <a:avLst/>
          </a:prstGeom>
          <a:ln w="15875">
            <a:noFill/>
          </a:ln>
        </p:spPr>
        <p:txBody>
          <a:bodyPr>
            <a:normAutofit/>
          </a:bodyPr>
          <a:lstStyle>
            <a:lvl1pPr>
              <a:defRPr sz="1600"/>
            </a:lvl1pPr>
          </a:lstStyle>
          <a:p>
            <a:endParaRPr lang="id-ID"/>
          </a:p>
        </p:txBody>
      </p:sp>
      <p:sp>
        <p:nvSpPr>
          <p:cNvPr id="18" name="Picture Placeholder 2"/>
          <p:cNvSpPr>
            <a:spLocks noGrp="1"/>
          </p:cNvSpPr>
          <p:nvPr>
            <p:ph type="pic" sz="quarter" idx="20"/>
          </p:nvPr>
        </p:nvSpPr>
        <p:spPr>
          <a:xfrm flipH="1">
            <a:off x="6034219" y="2221172"/>
            <a:ext cx="2794840" cy="1465200"/>
          </a:xfrm>
          <a:prstGeom prst="parallelogram">
            <a:avLst/>
          </a:prstGeom>
          <a:ln w="15875">
            <a:noFill/>
          </a:ln>
        </p:spPr>
        <p:txBody>
          <a:bodyPr>
            <a:normAutofit/>
          </a:bodyPr>
          <a:lstStyle>
            <a:lvl1pPr>
              <a:defRPr sz="1600"/>
            </a:lvl1pPr>
          </a:lstStyle>
          <a:p>
            <a:endParaRPr lang="id-ID"/>
          </a:p>
        </p:txBody>
      </p:sp>
      <p:sp>
        <p:nvSpPr>
          <p:cNvPr id="19" name="Picture Placeholder 2"/>
          <p:cNvSpPr>
            <a:spLocks noGrp="1"/>
          </p:cNvSpPr>
          <p:nvPr>
            <p:ph type="pic" sz="quarter" idx="21"/>
          </p:nvPr>
        </p:nvSpPr>
        <p:spPr>
          <a:xfrm flipH="1">
            <a:off x="8479399" y="2221172"/>
            <a:ext cx="2794840" cy="1465200"/>
          </a:xfrm>
          <a:prstGeom prst="parallelogram">
            <a:avLst/>
          </a:prstGeom>
          <a:ln w="15875">
            <a:noFill/>
          </a:ln>
        </p:spPr>
        <p:txBody>
          <a:bodyPr>
            <a:normAutofit/>
          </a:bodyPr>
          <a:lstStyle>
            <a:lvl1pPr>
              <a:defRPr sz="1600"/>
            </a:lvl1pPr>
          </a:lstStyle>
          <a:p>
            <a:endParaRPr lang="id-ID"/>
          </a:p>
        </p:txBody>
      </p:sp>
      <p:sp>
        <p:nvSpPr>
          <p:cNvPr id="23"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4" name="Group 23"/>
          <p:cNvGrpSpPr/>
          <p:nvPr userDrawn="1"/>
        </p:nvGrpSpPr>
        <p:grpSpPr>
          <a:xfrm>
            <a:off x="317501" y="613707"/>
            <a:ext cx="330732" cy="398189"/>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44212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4 Pictur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4439939" y="3745548"/>
            <a:ext cx="2794840" cy="1800000"/>
          </a:xfrm>
          <a:prstGeom prst="parallelogram">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664139" y="3745548"/>
            <a:ext cx="2794840" cy="1800000"/>
          </a:xfrm>
          <a:prstGeom prst="parallelogram">
            <a:avLst/>
          </a:prstGeom>
          <a:ln w="15875">
            <a:noFill/>
          </a:ln>
        </p:spPr>
        <p:txBody>
          <a:bodyPr>
            <a:normAutofit/>
          </a:bodyPr>
          <a:lstStyle>
            <a:lvl1pPr>
              <a:defRPr sz="1600"/>
            </a:lvl1pPr>
          </a:lstStyle>
          <a:p>
            <a:endParaRPr lang="id-ID"/>
          </a:p>
        </p:txBody>
      </p:sp>
      <p:sp>
        <p:nvSpPr>
          <p:cNvPr id="22" name="Picture Placeholder 2"/>
          <p:cNvSpPr>
            <a:spLocks noGrp="1"/>
          </p:cNvSpPr>
          <p:nvPr>
            <p:ph type="pic" sz="quarter" idx="17"/>
          </p:nvPr>
        </p:nvSpPr>
        <p:spPr>
          <a:xfrm>
            <a:off x="8875639" y="3745548"/>
            <a:ext cx="2794840" cy="1800000"/>
          </a:xfrm>
          <a:prstGeom prst="parallelogram">
            <a:avLst/>
          </a:prstGeom>
          <a:ln w="15875">
            <a:noFill/>
          </a:ln>
        </p:spPr>
        <p:txBody>
          <a:bodyPr>
            <a:normAutofit/>
          </a:bodyPr>
          <a:lstStyle>
            <a:lvl1pPr>
              <a:defRPr sz="1600"/>
            </a:lvl1pPr>
          </a:lstStyle>
          <a:p>
            <a:endParaRPr lang="id-ID"/>
          </a:p>
        </p:txBody>
      </p:sp>
      <p:sp>
        <p:nvSpPr>
          <p:cNvPr id="17" name="Picture Placeholder 2"/>
          <p:cNvSpPr>
            <a:spLocks noGrp="1"/>
          </p:cNvSpPr>
          <p:nvPr>
            <p:ph type="pic" sz="quarter" idx="19"/>
          </p:nvPr>
        </p:nvSpPr>
        <p:spPr>
          <a:xfrm flipH="1">
            <a:off x="4439939" y="1939169"/>
            <a:ext cx="2794840" cy="1800000"/>
          </a:xfrm>
          <a:prstGeom prst="parallelogram">
            <a:avLst/>
          </a:prstGeom>
          <a:ln w="15875">
            <a:noFill/>
          </a:ln>
        </p:spPr>
        <p:txBody>
          <a:bodyPr>
            <a:normAutofit/>
          </a:bodyPr>
          <a:lstStyle>
            <a:lvl1pPr>
              <a:defRPr sz="1600"/>
            </a:lvl1pPr>
          </a:lstStyle>
          <a:p>
            <a:endParaRPr lang="id-ID"/>
          </a:p>
        </p:txBody>
      </p:sp>
      <p:sp>
        <p:nvSpPr>
          <p:cNvPr id="18" name="Picture Placeholder 2"/>
          <p:cNvSpPr>
            <a:spLocks noGrp="1"/>
          </p:cNvSpPr>
          <p:nvPr>
            <p:ph type="pic" sz="quarter" idx="20"/>
          </p:nvPr>
        </p:nvSpPr>
        <p:spPr>
          <a:xfrm flipH="1">
            <a:off x="6664139" y="1939169"/>
            <a:ext cx="2794840" cy="1800000"/>
          </a:xfrm>
          <a:prstGeom prst="parallelogram">
            <a:avLst/>
          </a:prstGeom>
          <a:ln w="15875">
            <a:noFill/>
          </a:ln>
        </p:spPr>
        <p:txBody>
          <a:bodyPr>
            <a:normAutofit/>
          </a:bodyPr>
          <a:lstStyle>
            <a:lvl1pPr>
              <a:defRPr sz="1600"/>
            </a:lvl1pPr>
          </a:lstStyle>
          <a:p>
            <a:endParaRPr lang="id-ID"/>
          </a:p>
        </p:txBody>
      </p:sp>
      <p:sp>
        <p:nvSpPr>
          <p:cNvPr id="19" name="Picture Placeholder 2"/>
          <p:cNvSpPr>
            <a:spLocks noGrp="1"/>
          </p:cNvSpPr>
          <p:nvPr>
            <p:ph type="pic" sz="quarter" idx="21"/>
          </p:nvPr>
        </p:nvSpPr>
        <p:spPr>
          <a:xfrm flipH="1">
            <a:off x="8875639" y="1939169"/>
            <a:ext cx="2794840" cy="1800000"/>
          </a:xfrm>
          <a:prstGeom prst="parallelogram">
            <a:avLst/>
          </a:prstGeom>
          <a:ln w="15875">
            <a:noFill/>
          </a:ln>
        </p:spPr>
        <p:txBody>
          <a:bodyPr>
            <a:normAutofit/>
          </a:bodyPr>
          <a:lstStyle>
            <a:lvl1pPr>
              <a:defRPr sz="16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6" name="Group 15"/>
          <p:cNvGrpSpPr/>
          <p:nvPr userDrawn="1"/>
        </p:nvGrpSpPr>
        <p:grpSpPr>
          <a:xfrm>
            <a:off x="317501" y="613707"/>
            <a:ext cx="330732" cy="398189"/>
            <a:chOff x="7767638" y="2651126"/>
            <a:chExt cx="560388" cy="674686"/>
          </a:xfrm>
        </p:grpSpPr>
        <p:sp>
          <p:nvSpPr>
            <p:cNvPr id="23"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4"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1218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5"/>
          <p:cNvSpPr>
            <a:spLocks noGrp="1"/>
          </p:cNvSpPr>
          <p:nvPr>
            <p:ph type="pic" sz="quarter" idx="13"/>
          </p:nvPr>
        </p:nvSpPr>
        <p:spPr>
          <a:xfrm>
            <a:off x="656243" y="1724545"/>
            <a:ext cx="2832000" cy="2124000"/>
          </a:xfrm>
          <a:prstGeom prst="ellipse">
            <a:avLst/>
          </a:prstGeom>
        </p:spPr>
      </p:sp>
      <p:sp>
        <p:nvSpPr>
          <p:cNvPr id="17" name="Picture Placeholder 6"/>
          <p:cNvSpPr>
            <a:spLocks noGrp="1"/>
          </p:cNvSpPr>
          <p:nvPr>
            <p:ph type="pic" sz="quarter" idx="14"/>
          </p:nvPr>
        </p:nvSpPr>
        <p:spPr>
          <a:xfrm>
            <a:off x="4689007" y="1755188"/>
            <a:ext cx="2832000" cy="2124000"/>
          </a:xfrm>
          <a:prstGeom prst="ellipse">
            <a:avLst/>
          </a:prstGeom>
        </p:spPr>
      </p:sp>
      <p:sp>
        <p:nvSpPr>
          <p:cNvPr id="18" name="Picture Placeholder 7"/>
          <p:cNvSpPr>
            <a:spLocks noGrp="1"/>
          </p:cNvSpPr>
          <p:nvPr>
            <p:ph type="pic" sz="quarter" idx="15"/>
          </p:nvPr>
        </p:nvSpPr>
        <p:spPr>
          <a:xfrm>
            <a:off x="8721771" y="1747568"/>
            <a:ext cx="2832000" cy="2124000"/>
          </a:xfrm>
          <a:prstGeom prst="ellipse">
            <a:avLst/>
          </a:prstGeom>
        </p:spPr>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9502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9"/>
          <p:cNvSpPr>
            <a:spLocks noGrp="1"/>
          </p:cNvSpPr>
          <p:nvPr>
            <p:ph type="pic" sz="quarter" idx="14"/>
          </p:nvPr>
        </p:nvSpPr>
        <p:spPr>
          <a:xfrm>
            <a:off x="723900" y="1816100"/>
            <a:ext cx="2160000" cy="2700000"/>
          </a:xfrm>
          <a:prstGeom prst="rect">
            <a:avLst/>
          </a:prstGeom>
        </p:spPr>
        <p:txBody>
          <a:bodyPr/>
          <a:lstStyle>
            <a:lvl1pPr>
              <a:defRPr sz="1600"/>
            </a:lvl1pPr>
          </a:lstStyle>
          <a:p>
            <a:endParaRPr lang="id-ID"/>
          </a:p>
        </p:txBody>
      </p:sp>
      <p:sp>
        <p:nvSpPr>
          <p:cNvPr id="17" name="Picture Placeholder 9"/>
          <p:cNvSpPr>
            <a:spLocks noGrp="1"/>
          </p:cNvSpPr>
          <p:nvPr>
            <p:ph type="pic" sz="quarter" idx="16"/>
          </p:nvPr>
        </p:nvSpPr>
        <p:spPr>
          <a:xfrm>
            <a:off x="6214752" y="1816100"/>
            <a:ext cx="2160000" cy="2700000"/>
          </a:xfrm>
          <a:prstGeom prst="rect">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402111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0"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9"/>
          <p:cNvSpPr>
            <a:spLocks noGrp="1"/>
          </p:cNvSpPr>
          <p:nvPr>
            <p:ph type="pic" sz="quarter" idx="14"/>
          </p:nvPr>
        </p:nvSpPr>
        <p:spPr>
          <a:xfrm>
            <a:off x="728980" y="1770380"/>
            <a:ext cx="2064000" cy="1584000"/>
          </a:xfrm>
          <a:prstGeom prst="ellipse">
            <a:avLst/>
          </a:prstGeom>
          <a:ln w="22225">
            <a:solidFill>
              <a:schemeClr val="accent1"/>
            </a:solidFill>
          </a:ln>
        </p:spPr>
        <p:txBody>
          <a:bodyPr/>
          <a:lstStyle>
            <a:lvl1pPr>
              <a:defRPr sz="1600"/>
            </a:lvl1pPr>
          </a:lstStyle>
          <a:p>
            <a:endParaRPr lang="id-ID"/>
          </a:p>
        </p:txBody>
      </p:sp>
      <p:sp>
        <p:nvSpPr>
          <p:cNvPr id="17" name="Picture Placeholder 9"/>
          <p:cNvSpPr>
            <a:spLocks noGrp="1"/>
          </p:cNvSpPr>
          <p:nvPr>
            <p:ph type="pic" sz="quarter" idx="15"/>
          </p:nvPr>
        </p:nvSpPr>
        <p:spPr>
          <a:xfrm>
            <a:off x="728980" y="3985819"/>
            <a:ext cx="2064000" cy="1584000"/>
          </a:xfrm>
          <a:prstGeom prst="ellipse">
            <a:avLst/>
          </a:prstGeom>
          <a:ln w="22225">
            <a:solidFill>
              <a:schemeClr val="accent1"/>
            </a:solidFill>
          </a:ln>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94004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2"/>
          <p:cNvSpPr>
            <a:spLocks noGrp="1"/>
          </p:cNvSpPr>
          <p:nvPr>
            <p:ph type="pic" sz="quarter" idx="14"/>
          </p:nvPr>
        </p:nvSpPr>
        <p:spPr>
          <a:xfrm>
            <a:off x="703580" y="1975168"/>
            <a:ext cx="1968000" cy="1476000"/>
          </a:xfrm>
          <a:prstGeom prst="rect">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400800" y="1975168"/>
            <a:ext cx="1968000" cy="1476000"/>
          </a:xfrm>
          <a:prstGeom prst="rect">
            <a:avLst/>
          </a:prstGeom>
          <a:ln w="15875">
            <a:noFill/>
          </a:ln>
        </p:spPr>
        <p:txBody>
          <a:bodyPr>
            <a:normAutofit/>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28833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10"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9" name="Picture Placeholder 9"/>
          <p:cNvSpPr>
            <a:spLocks noGrp="1"/>
          </p:cNvSpPr>
          <p:nvPr>
            <p:ph type="pic" sz="quarter" idx="14"/>
          </p:nvPr>
        </p:nvSpPr>
        <p:spPr>
          <a:xfrm>
            <a:off x="538480" y="2343573"/>
            <a:ext cx="3696000" cy="2772000"/>
          </a:xfrm>
          <a:prstGeom prst="ellipse">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840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7" name="Picture Placeholder 6"/>
          <p:cNvSpPr>
            <a:spLocks noGrp="1"/>
          </p:cNvSpPr>
          <p:nvPr>
            <p:ph type="pic" sz="quarter" idx="14"/>
          </p:nvPr>
        </p:nvSpPr>
        <p:spPr>
          <a:xfrm>
            <a:off x="4728000" y="2029508"/>
            <a:ext cx="2736000" cy="2052000"/>
          </a:xfrm>
          <a:prstGeom prst="ellipse">
            <a:avLst/>
          </a:prstGeom>
          <a:ln w="31750">
            <a:solidFill>
              <a:schemeClr val="tx1">
                <a:lumMod val="50000"/>
                <a:lumOff val="50000"/>
              </a:schemeClr>
            </a:solidFill>
          </a:ln>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40981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9" name="Picture Placeholder 15"/>
          <p:cNvSpPr>
            <a:spLocks noGrp="1"/>
          </p:cNvSpPr>
          <p:nvPr>
            <p:ph type="pic" sz="quarter" idx="14"/>
          </p:nvPr>
        </p:nvSpPr>
        <p:spPr>
          <a:xfrm>
            <a:off x="2840284" y="2164322"/>
            <a:ext cx="720000" cy="540000"/>
          </a:xfrm>
          <a:ln>
            <a:solidFill>
              <a:schemeClr val="bg2"/>
            </a:solidFill>
          </a:ln>
        </p:spPr>
        <p:txBody>
          <a:bodyPr>
            <a:normAutofit/>
          </a:bodyPr>
          <a:lstStyle>
            <a:lvl1pPr>
              <a:defRPr sz="700"/>
            </a:lvl1pPr>
          </a:lstStyle>
          <a:p>
            <a:endParaRPr lang="id-ID"/>
          </a:p>
        </p:txBody>
      </p:sp>
      <p:sp>
        <p:nvSpPr>
          <p:cNvPr id="10" name="Picture Placeholder 15"/>
          <p:cNvSpPr>
            <a:spLocks noGrp="1"/>
          </p:cNvSpPr>
          <p:nvPr>
            <p:ph type="pic" sz="quarter" idx="15"/>
          </p:nvPr>
        </p:nvSpPr>
        <p:spPr>
          <a:xfrm>
            <a:off x="1672171" y="3049511"/>
            <a:ext cx="720000" cy="540000"/>
          </a:xfrm>
          <a:ln>
            <a:solidFill>
              <a:schemeClr val="bg2"/>
            </a:solidFill>
          </a:ln>
        </p:spPr>
        <p:txBody>
          <a:bodyPr>
            <a:normAutofit/>
          </a:bodyPr>
          <a:lstStyle>
            <a:lvl1pPr>
              <a:defRPr sz="700"/>
            </a:lvl1pPr>
          </a:lstStyle>
          <a:p>
            <a:endParaRPr lang="id-ID"/>
          </a:p>
        </p:txBody>
      </p:sp>
      <p:sp>
        <p:nvSpPr>
          <p:cNvPr id="11" name="Picture Placeholder 15"/>
          <p:cNvSpPr>
            <a:spLocks noGrp="1"/>
          </p:cNvSpPr>
          <p:nvPr>
            <p:ph type="pic" sz="quarter" idx="16"/>
          </p:nvPr>
        </p:nvSpPr>
        <p:spPr>
          <a:xfrm>
            <a:off x="837495" y="3932639"/>
            <a:ext cx="720000" cy="540000"/>
          </a:xfrm>
          <a:ln>
            <a:solidFill>
              <a:schemeClr val="bg2"/>
            </a:solidFill>
          </a:ln>
        </p:spPr>
        <p:txBody>
          <a:bodyPr>
            <a:normAutofit/>
          </a:bodyPr>
          <a:lstStyle>
            <a:lvl1pPr>
              <a:defRPr sz="700"/>
            </a:lvl1pPr>
          </a:lstStyle>
          <a:p>
            <a:endParaRPr lang="id-ID"/>
          </a:p>
        </p:txBody>
      </p:sp>
      <p:sp>
        <p:nvSpPr>
          <p:cNvPr id="12" name="Picture Placeholder 15"/>
          <p:cNvSpPr>
            <a:spLocks noGrp="1"/>
          </p:cNvSpPr>
          <p:nvPr>
            <p:ph type="pic" sz="quarter" idx="17"/>
          </p:nvPr>
        </p:nvSpPr>
        <p:spPr>
          <a:xfrm>
            <a:off x="2848899" y="3932639"/>
            <a:ext cx="720000" cy="540000"/>
          </a:xfrm>
          <a:ln>
            <a:solidFill>
              <a:schemeClr val="bg2"/>
            </a:solidFill>
          </a:ln>
        </p:spPr>
        <p:txBody>
          <a:bodyPr>
            <a:normAutofit/>
          </a:bodyPr>
          <a:lstStyle>
            <a:lvl1pPr>
              <a:defRPr sz="700"/>
            </a:lvl1pPr>
          </a:lstStyle>
          <a:p>
            <a:endParaRPr lang="id-ID"/>
          </a:p>
        </p:txBody>
      </p:sp>
      <p:sp>
        <p:nvSpPr>
          <p:cNvPr id="16" name="Picture Placeholder 15"/>
          <p:cNvSpPr>
            <a:spLocks noGrp="1"/>
          </p:cNvSpPr>
          <p:nvPr>
            <p:ph type="pic" sz="quarter" idx="19"/>
          </p:nvPr>
        </p:nvSpPr>
        <p:spPr>
          <a:xfrm>
            <a:off x="4860303" y="3932639"/>
            <a:ext cx="720000" cy="540000"/>
          </a:xfrm>
          <a:ln>
            <a:solidFill>
              <a:schemeClr val="bg2"/>
            </a:solidFill>
          </a:ln>
        </p:spPr>
        <p:txBody>
          <a:bodyPr>
            <a:normAutofit/>
          </a:bodyPr>
          <a:lstStyle>
            <a:lvl1pPr>
              <a:defRPr sz="700"/>
            </a:lvl1pPr>
          </a:lstStyle>
          <a:p>
            <a:endParaRPr lang="id-ID"/>
          </a:p>
        </p:txBody>
      </p:sp>
      <p:sp>
        <p:nvSpPr>
          <p:cNvPr id="18" name="Picture Placeholder 15"/>
          <p:cNvSpPr>
            <a:spLocks noGrp="1"/>
          </p:cNvSpPr>
          <p:nvPr>
            <p:ph type="pic" sz="quarter" idx="20"/>
          </p:nvPr>
        </p:nvSpPr>
        <p:spPr>
          <a:xfrm>
            <a:off x="1253075" y="4815704"/>
            <a:ext cx="720000" cy="540000"/>
          </a:xfrm>
          <a:ln>
            <a:solidFill>
              <a:schemeClr val="bg2"/>
            </a:solidFill>
          </a:ln>
        </p:spPr>
        <p:txBody>
          <a:bodyPr>
            <a:normAutofit/>
          </a:bodyPr>
          <a:lstStyle>
            <a:lvl1pPr>
              <a:defRPr sz="700"/>
            </a:lvl1pPr>
          </a:lstStyle>
          <a:p>
            <a:endParaRPr lang="id-ID"/>
          </a:p>
        </p:txBody>
      </p:sp>
      <p:sp>
        <p:nvSpPr>
          <p:cNvPr id="19" name="Picture Placeholder 15"/>
          <p:cNvSpPr>
            <a:spLocks noGrp="1"/>
          </p:cNvSpPr>
          <p:nvPr>
            <p:ph type="pic" sz="quarter" idx="21"/>
          </p:nvPr>
        </p:nvSpPr>
        <p:spPr>
          <a:xfrm>
            <a:off x="3264479" y="4815704"/>
            <a:ext cx="720000" cy="540000"/>
          </a:xfrm>
          <a:ln>
            <a:solidFill>
              <a:schemeClr val="bg2"/>
            </a:solidFill>
          </a:ln>
        </p:spPr>
        <p:txBody>
          <a:bodyPr>
            <a:normAutofit/>
          </a:bodyPr>
          <a:lstStyle>
            <a:lvl1pPr>
              <a:defRPr sz="700"/>
            </a:lvl1pPr>
          </a:lstStyle>
          <a:p>
            <a:endParaRPr lang="id-ID"/>
          </a:p>
        </p:txBody>
      </p:sp>
      <p:sp>
        <p:nvSpPr>
          <p:cNvPr id="20" name="Picture Placeholder 15"/>
          <p:cNvSpPr>
            <a:spLocks noGrp="1"/>
          </p:cNvSpPr>
          <p:nvPr>
            <p:ph type="pic" sz="quarter" idx="22"/>
          </p:nvPr>
        </p:nvSpPr>
        <p:spPr>
          <a:xfrm>
            <a:off x="5275883" y="4815704"/>
            <a:ext cx="720000" cy="540000"/>
          </a:xfrm>
          <a:ln>
            <a:solidFill>
              <a:schemeClr val="bg2"/>
            </a:solidFill>
          </a:ln>
        </p:spPr>
        <p:txBody>
          <a:bodyPr>
            <a:normAutofit/>
          </a:bodyPr>
          <a:lstStyle>
            <a:lvl1pPr>
              <a:defRPr sz="700"/>
            </a:lvl1pPr>
          </a:lstStyle>
          <a:p>
            <a:endParaRPr lang="id-ID"/>
          </a:p>
        </p:txBody>
      </p:sp>
      <p:sp>
        <p:nvSpPr>
          <p:cNvPr id="17"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1" name="Group 20"/>
          <p:cNvGrpSpPr/>
          <p:nvPr userDrawn="1"/>
        </p:nvGrpSpPr>
        <p:grpSpPr>
          <a:xfrm>
            <a:off x="317501" y="613707"/>
            <a:ext cx="330732" cy="398189"/>
            <a:chOff x="7767638" y="2651126"/>
            <a:chExt cx="560388" cy="674686"/>
          </a:xfrm>
        </p:grpSpPr>
        <p:sp>
          <p:nvSpPr>
            <p:cNvPr id="2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42915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12/10/2018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4 Picture">
    <p:spTree>
      <p:nvGrpSpPr>
        <p:cNvPr id="1" name=""/>
        <p:cNvGrpSpPr/>
        <p:nvPr/>
      </p:nvGrpSpPr>
      <p:grpSpPr>
        <a:xfrm>
          <a:off x="0" y="0"/>
          <a:ext cx="0" cy="0"/>
          <a:chOff x="0" y="0"/>
          <a:chExt cx="0" cy="0"/>
        </a:xfrm>
      </p:grpSpPr>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2633132" y="2264240"/>
            <a:ext cx="864000" cy="648000"/>
          </a:xfrm>
          <a:prstGeom prst="roundRect">
            <a:avLst/>
          </a:prstGeom>
          <a:ln>
            <a:solidFill>
              <a:schemeClr val="bg2"/>
            </a:solidFill>
          </a:ln>
        </p:spPr>
        <p:txBody>
          <a:bodyPr>
            <a:normAutofit/>
          </a:bodyPr>
          <a:lstStyle>
            <a:lvl1pPr>
              <a:defRPr sz="1050"/>
            </a:lvl1pPr>
          </a:lstStyle>
          <a:p>
            <a:endParaRPr lang="id-ID"/>
          </a:p>
        </p:txBody>
      </p:sp>
      <p:sp>
        <p:nvSpPr>
          <p:cNvPr id="41" name="Picture Placeholder 5"/>
          <p:cNvSpPr>
            <a:spLocks noGrp="1"/>
          </p:cNvSpPr>
          <p:nvPr>
            <p:ph type="pic" sz="quarter" idx="13"/>
          </p:nvPr>
        </p:nvSpPr>
        <p:spPr>
          <a:xfrm>
            <a:off x="2633132" y="3408049"/>
            <a:ext cx="864000" cy="648000"/>
          </a:xfrm>
          <a:prstGeom prst="roundRect">
            <a:avLst/>
          </a:prstGeom>
          <a:ln>
            <a:solidFill>
              <a:schemeClr val="bg2"/>
            </a:solidFill>
          </a:ln>
        </p:spPr>
        <p:txBody>
          <a:bodyPr>
            <a:normAutofit/>
          </a:bodyPr>
          <a:lstStyle>
            <a:lvl1pPr>
              <a:defRPr sz="1050"/>
            </a:lvl1pPr>
          </a:lstStyle>
          <a:p>
            <a:endParaRPr lang="id-ID"/>
          </a:p>
        </p:txBody>
      </p:sp>
      <p:sp>
        <p:nvSpPr>
          <p:cNvPr id="42" name="Picture Placeholder 5"/>
          <p:cNvSpPr>
            <a:spLocks noGrp="1"/>
          </p:cNvSpPr>
          <p:nvPr>
            <p:ph type="pic" sz="quarter" idx="14"/>
          </p:nvPr>
        </p:nvSpPr>
        <p:spPr>
          <a:xfrm>
            <a:off x="2633132" y="4526209"/>
            <a:ext cx="864000" cy="648000"/>
          </a:xfrm>
          <a:prstGeom prst="roundRect">
            <a:avLst/>
          </a:prstGeom>
          <a:ln>
            <a:solidFill>
              <a:schemeClr val="bg2"/>
            </a:solidFill>
          </a:ln>
        </p:spPr>
        <p:txBody>
          <a:bodyPr>
            <a:normAutofit/>
          </a:bodyPr>
          <a:lstStyle>
            <a:lvl1pPr>
              <a:defRPr sz="1050"/>
            </a:lvl1pPr>
          </a:lstStyle>
          <a:p>
            <a:endParaRPr lang="id-ID"/>
          </a:p>
        </p:txBody>
      </p:sp>
      <p:sp>
        <p:nvSpPr>
          <p:cNvPr id="43" name="Picture Placeholder 5"/>
          <p:cNvSpPr>
            <a:spLocks noGrp="1"/>
          </p:cNvSpPr>
          <p:nvPr>
            <p:ph type="pic" sz="quarter" idx="15"/>
          </p:nvPr>
        </p:nvSpPr>
        <p:spPr>
          <a:xfrm>
            <a:off x="8674099" y="2215845"/>
            <a:ext cx="768000" cy="576000"/>
          </a:xfrm>
          <a:prstGeom prst="roundRect">
            <a:avLst/>
          </a:prstGeom>
          <a:ln>
            <a:solidFill>
              <a:schemeClr val="bg2"/>
            </a:solidFill>
          </a:ln>
        </p:spPr>
        <p:txBody>
          <a:bodyPr>
            <a:normAutofit/>
          </a:bodyPr>
          <a:lstStyle>
            <a:lvl1pPr>
              <a:defRPr sz="1050"/>
            </a:lvl1pPr>
          </a:lstStyle>
          <a:p>
            <a:endParaRPr lang="id-ID"/>
          </a:p>
        </p:txBody>
      </p:sp>
      <p:sp>
        <p:nvSpPr>
          <p:cNvPr id="44" name="Picture Placeholder 5"/>
          <p:cNvSpPr>
            <a:spLocks noGrp="1"/>
          </p:cNvSpPr>
          <p:nvPr>
            <p:ph type="pic" sz="quarter" idx="16"/>
          </p:nvPr>
        </p:nvSpPr>
        <p:spPr>
          <a:xfrm>
            <a:off x="8674099" y="2992793"/>
            <a:ext cx="768000" cy="576000"/>
          </a:xfrm>
          <a:prstGeom prst="roundRect">
            <a:avLst/>
          </a:prstGeom>
          <a:ln>
            <a:solidFill>
              <a:schemeClr val="bg2"/>
            </a:solidFill>
          </a:ln>
        </p:spPr>
        <p:txBody>
          <a:bodyPr>
            <a:normAutofit/>
          </a:bodyPr>
          <a:lstStyle>
            <a:lvl1pPr>
              <a:defRPr sz="1050"/>
            </a:lvl1pPr>
          </a:lstStyle>
          <a:p>
            <a:endParaRPr lang="id-ID"/>
          </a:p>
        </p:txBody>
      </p:sp>
      <p:sp>
        <p:nvSpPr>
          <p:cNvPr id="45" name="Picture Placeholder 5"/>
          <p:cNvSpPr>
            <a:spLocks noGrp="1"/>
          </p:cNvSpPr>
          <p:nvPr>
            <p:ph type="pic" sz="quarter" idx="17"/>
          </p:nvPr>
        </p:nvSpPr>
        <p:spPr>
          <a:xfrm>
            <a:off x="8674099" y="3763013"/>
            <a:ext cx="768000" cy="576000"/>
          </a:xfrm>
          <a:prstGeom prst="roundRect">
            <a:avLst/>
          </a:prstGeom>
          <a:ln>
            <a:solidFill>
              <a:schemeClr val="bg2"/>
            </a:solidFill>
          </a:ln>
        </p:spPr>
        <p:txBody>
          <a:bodyPr>
            <a:normAutofit/>
          </a:bodyPr>
          <a:lstStyle>
            <a:lvl1pPr>
              <a:defRPr sz="1050"/>
            </a:lvl1pPr>
          </a:lstStyle>
          <a:p>
            <a:endParaRPr lang="id-ID"/>
          </a:p>
        </p:txBody>
      </p:sp>
      <p:sp>
        <p:nvSpPr>
          <p:cNvPr id="46" name="Picture Placeholder 5"/>
          <p:cNvSpPr>
            <a:spLocks noGrp="1"/>
          </p:cNvSpPr>
          <p:nvPr>
            <p:ph type="pic" sz="quarter" idx="18"/>
          </p:nvPr>
        </p:nvSpPr>
        <p:spPr>
          <a:xfrm>
            <a:off x="8674099" y="4539961"/>
            <a:ext cx="768000" cy="576000"/>
          </a:xfrm>
          <a:prstGeom prst="roundRect">
            <a:avLst/>
          </a:prstGeom>
          <a:ln>
            <a:solidFill>
              <a:schemeClr val="bg2"/>
            </a:solidFill>
          </a:ln>
        </p:spPr>
        <p:txBody>
          <a:bodyPr>
            <a:normAutofit/>
          </a:bodyPr>
          <a:lstStyle>
            <a:lvl1pPr>
              <a:defRPr sz="1050"/>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7210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8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lvl1pPr>
              <a:defRPr sz="800"/>
            </a:lvl1p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lvl1pPr>
              <a:defRPr sz="800"/>
            </a:lvl1pPr>
          </a:lstStyle>
          <a:p>
            <a:endParaRPr lang="id-ID">
              <a:solidFill>
                <a:prstClr val="black">
                  <a:tint val="75000"/>
                </a:prstClr>
              </a:solidFill>
            </a:endParaRPr>
          </a:p>
        </p:txBody>
      </p:sp>
      <p:sp>
        <p:nvSpPr>
          <p:cNvPr id="11" name="Picture Placeholder 10"/>
          <p:cNvSpPr>
            <a:spLocks noGrp="1"/>
          </p:cNvSpPr>
          <p:nvPr>
            <p:ph type="pic" sz="quarter" idx="23"/>
          </p:nvPr>
        </p:nvSpPr>
        <p:spPr>
          <a:xfrm>
            <a:off x="5256000" y="2924591"/>
            <a:ext cx="1776000" cy="1332000"/>
          </a:xfrm>
          <a:prstGeom prst="ellipse">
            <a:avLst/>
          </a:prstGeom>
          <a:ln w="19050">
            <a:solidFill>
              <a:schemeClr val="tx1">
                <a:lumMod val="50000"/>
                <a:lumOff val="50000"/>
              </a:schemeClr>
            </a:solidFill>
          </a:ln>
        </p:spPr>
        <p:txBody>
          <a:bodyPr>
            <a:normAutofit/>
          </a:bodyPr>
          <a:lstStyle>
            <a:lvl1pPr>
              <a:defRPr sz="900"/>
            </a:lvl1pPr>
          </a:lstStyle>
          <a:p>
            <a:endParaRPr lang="id-ID"/>
          </a:p>
        </p:txBody>
      </p:sp>
      <p:sp>
        <p:nvSpPr>
          <p:cNvPr id="38" name="Picture Placeholder 10"/>
          <p:cNvSpPr>
            <a:spLocks noGrp="1"/>
          </p:cNvSpPr>
          <p:nvPr>
            <p:ph type="pic" sz="quarter" idx="24"/>
          </p:nvPr>
        </p:nvSpPr>
        <p:spPr>
          <a:xfrm>
            <a:off x="7873404" y="2424699"/>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39" name="Picture Placeholder 10"/>
          <p:cNvSpPr>
            <a:spLocks noGrp="1"/>
          </p:cNvSpPr>
          <p:nvPr>
            <p:ph type="pic" sz="quarter" idx="25"/>
          </p:nvPr>
        </p:nvSpPr>
        <p:spPr>
          <a:xfrm>
            <a:off x="7873404" y="3907321"/>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0" name="Picture Placeholder 10"/>
          <p:cNvSpPr>
            <a:spLocks noGrp="1"/>
          </p:cNvSpPr>
          <p:nvPr>
            <p:ph type="pic" sz="quarter" idx="26"/>
          </p:nvPr>
        </p:nvSpPr>
        <p:spPr>
          <a:xfrm>
            <a:off x="3001873" y="2424699"/>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1" name="Picture Placeholder 10"/>
          <p:cNvSpPr>
            <a:spLocks noGrp="1"/>
          </p:cNvSpPr>
          <p:nvPr>
            <p:ph type="pic" sz="quarter" idx="27"/>
          </p:nvPr>
        </p:nvSpPr>
        <p:spPr>
          <a:xfrm>
            <a:off x="3001873" y="3907321"/>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2" name="Picture Placeholder 10"/>
          <p:cNvSpPr>
            <a:spLocks noGrp="1"/>
          </p:cNvSpPr>
          <p:nvPr>
            <p:ph type="pic" sz="quarter" idx="28"/>
          </p:nvPr>
        </p:nvSpPr>
        <p:spPr>
          <a:xfrm>
            <a:off x="1024744" y="2113585"/>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3" name="Picture Placeholder 10"/>
          <p:cNvSpPr>
            <a:spLocks noGrp="1"/>
          </p:cNvSpPr>
          <p:nvPr>
            <p:ph type="pic" sz="quarter" idx="29"/>
          </p:nvPr>
        </p:nvSpPr>
        <p:spPr>
          <a:xfrm>
            <a:off x="1015068" y="2996529"/>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54" name="Picture Placeholder 10"/>
          <p:cNvSpPr>
            <a:spLocks noGrp="1"/>
          </p:cNvSpPr>
          <p:nvPr>
            <p:ph type="pic" sz="quarter" idx="31"/>
          </p:nvPr>
        </p:nvSpPr>
        <p:spPr>
          <a:xfrm>
            <a:off x="1015068" y="4491444"/>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3" name="Picture Placeholder 10"/>
          <p:cNvSpPr>
            <a:spLocks noGrp="1"/>
          </p:cNvSpPr>
          <p:nvPr>
            <p:ph type="pic" sz="quarter" idx="34"/>
          </p:nvPr>
        </p:nvSpPr>
        <p:spPr>
          <a:xfrm>
            <a:off x="10243115" y="2107333"/>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4" name="Picture Placeholder 10"/>
          <p:cNvSpPr>
            <a:spLocks noGrp="1"/>
          </p:cNvSpPr>
          <p:nvPr>
            <p:ph type="pic" sz="quarter" idx="35"/>
          </p:nvPr>
        </p:nvSpPr>
        <p:spPr>
          <a:xfrm>
            <a:off x="10243115" y="3008565"/>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8" name="Picture Placeholder 10"/>
          <p:cNvSpPr>
            <a:spLocks noGrp="1"/>
          </p:cNvSpPr>
          <p:nvPr>
            <p:ph type="pic" sz="quarter" idx="36"/>
          </p:nvPr>
        </p:nvSpPr>
        <p:spPr>
          <a:xfrm>
            <a:off x="10243115" y="4515672"/>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1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
        <p:nvSpPr>
          <p:cNvPr id="51" name="TextBox 50"/>
          <p:cNvSpPr txBox="1"/>
          <p:nvPr userDrawn="1"/>
        </p:nvSpPr>
        <p:spPr>
          <a:xfrm>
            <a:off x="8312548" y="3457874"/>
            <a:ext cx="486030" cy="261610"/>
          </a:xfrm>
          <a:prstGeom prst="rect">
            <a:avLst/>
          </a:prstGeom>
          <a:noFill/>
        </p:spPr>
        <p:txBody>
          <a:bodyPr wrap="none" rtlCol="0">
            <a:spAutoFit/>
          </a:bodyPr>
          <a:lstStyle/>
          <a:p>
            <a:pPr algn="ctr"/>
            <a:r>
              <a:rPr lang="id-ID" sz="1100">
                <a:solidFill>
                  <a:prstClr val="black"/>
                </a:solidFill>
                <a:latin typeface="Calibri Light" panose="020F0302020204030204"/>
              </a:rPr>
              <a:t>Mark</a:t>
            </a:r>
          </a:p>
        </p:txBody>
      </p:sp>
    </p:spTree>
    <p:extLst>
      <p:ext uri="{BB962C8B-B14F-4D97-AF65-F5344CB8AC3E}">
        <p14:creationId xmlns:p14="http://schemas.microsoft.com/office/powerpoint/2010/main" val="7570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1"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660400" y="1889760"/>
            <a:ext cx="8331200" cy="3756661"/>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412066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5" name="Picture Placeholder 22"/>
          <p:cNvSpPr>
            <a:spLocks noGrp="1"/>
          </p:cNvSpPr>
          <p:nvPr>
            <p:ph type="pic" sz="quarter" idx="16"/>
          </p:nvPr>
        </p:nvSpPr>
        <p:spPr>
          <a:xfrm>
            <a:off x="4726637" y="1922212"/>
            <a:ext cx="235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7142996" y="1922212"/>
            <a:ext cx="235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9570676" y="1922212"/>
            <a:ext cx="2352000" cy="3600000"/>
          </a:xfrm>
        </p:spPr>
        <p:txBody>
          <a:bodyPr>
            <a:normAutofit/>
          </a:bodyPr>
          <a:lstStyle>
            <a:lvl1pPr>
              <a:defRPr sz="1800"/>
            </a:lvl1pPr>
          </a:lstStyle>
          <a:p>
            <a:endParaRPr lang="id-ID"/>
          </a:p>
        </p:txBody>
      </p:sp>
      <p:sp>
        <p:nvSpPr>
          <p:cNvPr id="18"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9" name="Group 18"/>
          <p:cNvGrpSpPr/>
          <p:nvPr userDrawn="1"/>
        </p:nvGrpSpPr>
        <p:grpSpPr>
          <a:xfrm>
            <a:off x="317501" y="613707"/>
            <a:ext cx="330732" cy="398189"/>
            <a:chOff x="7767638" y="2651126"/>
            <a:chExt cx="560388" cy="674686"/>
          </a:xfrm>
        </p:grpSpPr>
        <p:sp>
          <p:nvSpPr>
            <p:cNvPr id="20"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1"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9710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18"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2" name="Picture Placeholder 22"/>
          <p:cNvSpPr>
            <a:spLocks noGrp="1"/>
          </p:cNvSpPr>
          <p:nvPr>
            <p:ph type="pic" sz="quarter" idx="14"/>
          </p:nvPr>
        </p:nvSpPr>
        <p:spPr>
          <a:xfrm>
            <a:off x="596900" y="1445000"/>
            <a:ext cx="3580955" cy="2352000"/>
          </a:xfrm>
        </p:spPr>
        <p:txBody>
          <a:bodyPr>
            <a:normAutofit/>
          </a:bodyPr>
          <a:lstStyle>
            <a:lvl1pPr>
              <a:defRPr sz="1800"/>
            </a:lvl1pPr>
          </a:lstStyle>
          <a:p>
            <a:endParaRPr lang="id-ID"/>
          </a:p>
        </p:txBody>
      </p:sp>
      <p:sp>
        <p:nvSpPr>
          <p:cNvPr id="23" name="Picture Placeholder 22"/>
          <p:cNvSpPr>
            <a:spLocks noGrp="1"/>
          </p:cNvSpPr>
          <p:nvPr>
            <p:ph type="pic" sz="quarter" idx="15"/>
          </p:nvPr>
        </p:nvSpPr>
        <p:spPr>
          <a:xfrm>
            <a:off x="596900" y="3880900"/>
            <a:ext cx="3580955" cy="2352000"/>
          </a:xfrm>
        </p:spPr>
        <p:txBody>
          <a:bodyPr>
            <a:normAutofit/>
          </a:bodyPr>
          <a:lstStyle>
            <a:lvl1pPr>
              <a:defRPr sz="1800"/>
            </a:lvl1pPr>
          </a:lstStyle>
          <a:p>
            <a:endParaRPr lang="id-ID"/>
          </a:p>
        </p:txBody>
      </p:sp>
      <p:sp>
        <p:nvSpPr>
          <p:cNvPr id="24" name="Picture Placeholder 22"/>
          <p:cNvSpPr>
            <a:spLocks noGrp="1"/>
          </p:cNvSpPr>
          <p:nvPr>
            <p:ph type="pic" sz="quarter" idx="16"/>
          </p:nvPr>
        </p:nvSpPr>
        <p:spPr>
          <a:xfrm>
            <a:off x="4266757" y="1445001"/>
            <a:ext cx="2645780" cy="4787900"/>
          </a:xfrm>
        </p:spPr>
        <p:txBody>
          <a:bodyPr>
            <a:normAutofit/>
          </a:bodyPr>
          <a:lstStyle>
            <a:lvl1pPr>
              <a:defRPr sz="1800"/>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14122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2"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500"/>
                                        <p:tgtEl>
                                          <p:spTgt spid="23"/>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1"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4" name="Picture Placeholder 22"/>
          <p:cNvSpPr>
            <a:spLocks noGrp="1"/>
          </p:cNvSpPr>
          <p:nvPr>
            <p:ph type="pic" sz="quarter" idx="15"/>
          </p:nvPr>
        </p:nvSpPr>
        <p:spPr>
          <a:xfrm>
            <a:off x="609600" y="1831340"/>
            <a:ext cx="2592000" cy="3600000"/>
          </a:xfrm>
        </p:spPr>
        <p:txBody>
          <a:bodyPr>
            <a:normAutofit/>
          </a:bodyPr>
          <a:lstStyle>
            <a:lvl1pPr>
              <a:defRPr sz="1800"/>
            </a:lvl1pPr>
          </a:lstStyle>
          <a:p>
            <a:endParaRPr lang="id-ID"/>
          </a:p>
        </p:txBody>
      </p:sp>
      <p:sp>
        <p:nvSpPr>
          <p:cNvPr id="25" name="Picture Placeholder 22"/>
          <p:cNvSpPr>
            <a:spLocks noGrp="1"/>
          </p:cNvSpPr>
          <p:nvPr>
            <p:ph type="pic" sz="quarter" idx="16"/>
          </p:nvPr>
        </p:nvSpPr>
        <p:spPr>
          <a:xfrm>
            <a:off x="3272339" y="1831340"/>
            <a:ext cx="259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5947777" y="1831340"/>
            <a:ext cx="259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8611677" y="1831340"/>
            <a:ext cx="2592000" cy="3600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6" name="Group 15"/>
          <p:cNvGrpSpPr/>
          <p:nvPr userDrawn="1"/>
        </p:nvGrpSpPr>
        <p:grpSpPr>
          <a:xfrm>
            <a:off x="317501" y="613707"/>
            <a:ext cx="330732" cy="398189"/>
            <a:chOff x="7767638" y="2651126"/>
            <a:chExt cx="560388" cy="674686"/>
          </a:xfrm>
        </p:grpSpPr>
        <p:sp>
          <p:nvSpPr>
            <p:cNvPr id="1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631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12"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5" name="Picture Placeholder 2"/>
          <p:cNvSpPr>
            <a:spLocks noGrp="1"/>
          </p:cNvSpPr>
          <p:nvPr>
            <p:ph type="pic" sz="quarter" idx="14"/>
          </p:nvPr>
        </p:nvSpPr>
        <p:spPr>
          <a:xfrm>
            <a:off x="660400" y="1678094"/>
            <a:ext cx="7010400" cy="3338407"/>
          </a:xfrm>
          <a:prstGeom prst="rect">
            <a:avLst/>
          </a:prstGeom>
        </p:spPr>
        <p:txBody>
          <a:bodyPr>
            <a:normAutofit/>
          </a:bodyPr>
          <a:lstStyle>
            <a:lvl1pPr>
              <a:defRPr sz="1800">
                <a:solidFill>
                  <a:schemeClr val="tx2"/>
                </a:solidFill>
              </a:defRPr>
            </a:lvl1pPr>
          </a:lstStyle>
          <a:p>
            <a:endParaRPr lang="id-ID"/>
          </a:p>
        </p:txBody>
      </p:sp>
      <p:sp>
        <p:nvSpPr>
          <p:cNvPr id="27" name="Picture Placeholder 2"/>
          <p:cNvSpPr>
            <a:spLocks noGrp="1"/>
          </p:cNvSpPr>
          <p:nvPr>
            <p:ph type="pic" sz="quarter" idx="16"/>
          </p:nvPr>
        </p:nvSpPr>
        <p:spPr>
          <a:xfrm>
            <a:off x="7806164" y="1678093"/>
            <a:ext cx="3360000" cy="2064000"/>
          </a:xfrm>
          <a:prstGeom prst="rect">
            <a:avLst/>
          </a:prstGeom>
        </p:spPr>
        <p:txBody>
          <a:bodyPr>
            <a:normAutofit/>
          </a:bodyPr>
          <a:lstStyle>
            <a:lvl1pPr>
              <a:defRPr sz="1800">
                <a:solidFill>
                  <a:schemeClr val="tx2"/>
                </a:solidFill>
              </a:defRPr>
            </a:lvl1pPr>
          </a:lstStyle>
          <a:p>
            <a:endParaRPr lang="id-ID"/>
          </a:p>
        </p:txBody>
      </p:sp>
      <p:sp>
        <p:nvSpPr>
          <p:cNvPr id="30" name="Picture Placeholder 2"/>
          <p:cNvSpPr>
            <a:spLocks noGrp="1"/>
          </p:cNvSpPr>
          <p:nvPr>
            <p:ph type="pic" sz="quarter" idx="19"/>
          </p:nvPr>
        </p:nvSpPr>
        <p:spPr>
          <a:xfrm>
            <a:off x="7806164" y="3866579"/>
            <a:ext cx="3360000" cy="2064000"/>
          </a:xfrm>
          <a:prstGeom prst="rect">
            <a:avLst/>
          </a:prstGeom>
        </p:spPr>
        <p:txBody>
          <a:bodyPr>
            <a:normAutofit/>
          </a:bodyPr>
          <a:lstStyle>
            <a:lvl1pPr>
              <a:defRPr sz="1800">
                <a:solidFill>
                  <a:schemeClr val="tx2"/>
                </a:solidFill>
              </a:defRPr>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7392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8"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2" fill="hold" grpId="0" nodeType="withEffect" nodePh="1">
                                  <p:stCondLst>
                                    <p:cond delay="0"/>
                                  </p:stCondLst>
                                  <p:endCondLst>
                                    <p:cond evt="begin" delay="0">
                                      <p:tn val="20"/>
                                    </p:cond>
                                  </p:end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P spid="11"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2"/>
          <p:cNvSpPr>
            <a:spLocks noGrp="1"/>
          </p:cNvSpPr>
          <p:nvPr>
            <p:ph type="pic" sz="quarter" idx="14"/>
          </p:nvPr>
        </p:nvSpPr>
        <p:spPr>
          <a:xfrm>
            <a:off x="5148562" y="1627187"/>
            <a:ext cx="6030012" cy="2208000"/>
          </a:xfrm>
        </p:spPr>
        <p:txBody>
          <a:bodyPr>
            <a:normAutofit/>
          </a:bodyPr>
          <a:lstStyle>
            <a:lvl1pPr>
              <a:defRPr sz="1800"/>
            </a:lvl1pPr>
          </a:lstStyle>
          <a:p>
            <a:endParaRPr lang="id-ID"/>
          </a:p>
        </p:txBody>
      </p:sp>
      <p:sp>
        <p:nvSpPr>
          <p:cNvPr id="17" name="Picture Placeholder 22"/>
          <p:cNvSpPr>
            <a:spLocks noGrp="1"/>
          </p:cNvSpPr>
          <p:nvPr>
            <p:ph type="pic" sz="quarter" idx="15"/>
          </p:nvPr>
        </p:nvSpPr>
        <p:spPr>
          <a:xfrm>
            <a:off x="5148561" y="3893578"/>
            <a:ext cx="1968000" cy="1895761"/>
          </a:xfrm>
        </p:spPr>
        <p:txBody>
          <a:bodyPr>
            <a:normAutofit/>
          </a:bodyPr>
          <a:lstStyle>
            <a:lvl1pPr>
              <a:defRPr sz="1800"/>
            </a:lvl1pPr>
          </a:lstStyle>
          <a:p>
            <a:endParaRPr lang="id-ID"/>
          </a:p>
        </p:txBody>
      </p:sp>
      <p:sp>
        <p:nvSpPr>
          <p:cNvPr id="18" name="Picture Placeholder 22"/>
          <p:cNvSpPr>
            <a:spLocks noGrp="1"/>
          </p:cNvSpPr>
          <p:nvPr>
            <p:ph type="pic" sz="quarter" idx="16"/>
          </p:nvPr>
        </p:nvSpPr>
        <p:spPr>
          <a:xfrm>
            <a:off x="7186460" y="3893578"/>
            <a:ext cx="1968000" cy="1895761"/>
          </a:xfrm>
        </p:spPr>
        <p:txBody>
          <a:bodyPr>
            <a:normAutofit/>
          </a:bodyPr>
          <a:lstStyle>
            <a:lvl1pPr>
              <a:defRPr sz="1800"/>
            </a:lvl1pPr>
          </a:lstStyle>
          <a:p>
            <a:endParaRPr lang="id-ID"/>
          </a:p>
        </p:txBody>
      </p:sp>
      <p:sp>
        <p:nvSpPr>
          <p:cNvPr id="19" name="Picture Placeholder 22"/>
          <p:cNvSpPr>
            <a:spLocks noGrp="1"/>
          </p:cNvSpPr>
          <p:nvPr>
            <p:ph type="pic" sz="quarter" idx="17"/>
          </p:nvPr>
        </p:nvSpPr>
        <p:spPr>
          <a:xfrm>
            <a:off x="9221817" y="3893578"/>
            <a:ext cx="1968000" cy="1895761"/>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7614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4" fill="hold" grpId="0" nodeType="withEffect" nodePh="1">
                                  <p:stCondLst>
                                    <p:cond delay="0"/>
                                  </p:stCondLst>
                                  <p:endCondLst>
                                    <p:cond evt="begin" delay="0">
                                      <p:tn val="23"/>
                                    </p:cond>
                                  </p:end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2"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2"/>
          <p:cNvSpPr>
            <a:spLocks noGrp="1"/>
          </p:cNvSpPr>
          <p:nvPr>
            <p:ph type="pic" sz="quarter" idx="14"/>
          </p:nvPr>
        </p:nvSpPr>
        <p:spPr>
          <a:xfrm>
            <a:off x="7046978" y="2056842"/>
            <a:ext cx="4237260" cy="3744000"/>
          </a:xfrm>
        </p:spPr>
        <p:txBody>
          <a:bodyPr>
            <a:normAutofit/>
          </a:bodyPr>
          <a:lstStyle>
            <a:lvl1pPr>
              <a:defRPr sz="1800"/>
            </a:lvl1pPr>
          </a:lstStyle>
          <a:p>
            <a:endParaRPr lang="id-ID"/>
          </a:p>
        </p:txBody>
      </p:sp>
      <p:sp>
        <p:nvSpPr>
          <p:cNvPr id="17" name="Picture Placeholder 22"/>
          <p:cNvSpPr>
            <a:spLocks noGrp="1"/>
          </p:cNvSpPr>
          <p:nvPr>
            <p:ph type="pic" sz="quarter" idx="15"/>
          </p:nvPr>
        </p:nvSpPr>
        <p:spPr>
          <a:xfrm>
            <a:off x="4859865" y="3953241"/>
            <a:ext cx="2112000" cy="1836000"/>
          </a:xfrm>
        </p:spPr>
        <p:txBody>
          <a:bodyPr>
            <a:normAutofit/>
          </a:bodyPr>
          <a:lstStyle>
            <a:lvl1pPr>
              <a:defRPr sz="1800"/>
            </a:lvl1pPr>
          </a:lstStyle>
          <a:p>
            <a:endParaRPr lang="id-ID"/>
          </a:p>
        </p:txBody>
      </p:sp>
      <p:sp>
        <p:nvSpPr>
          <p:cNvPr id="20" name="Picture Placeholder 22"/>
          <p:cNvSpPr>
            <a:spLocks noGrp="1"/>
          </p:cNvSpPr>
          <p:nvPr>
            <p:ph type="pic" sz="quarter" idx="18"/>
          </p:nvPr>
        </p:nvSpPr>
        <p:spPr>
          <a:xfrm>
            <a:off x="2752003" y="2092842"/>
            <a:ext cx="2112000" cy="1836000"/>
          </a:xfrm>
        </p:spPr>
        <p:txBody>
          <a:bodyPr>
            <a:normAutofit/>
          </a:bodyPr>
          <a:lstStyle>
            <a:lvl1pPr>
              <a:defRPr sz="1800"/>
            </a:lvl1pPr>
          </a:lstStyle>
          <a:p>
            <a:endParaRPr lang="id-ID"/>
          </a:p>
        </p:txBody>
      </p:sp>
      <p:sp>
        <p:nvSpPr>
          <p:cNvPr id="21" name="Picture Placeholder 22"/>
          <p:cNvSpPr>
            <a:spLocks noGrp="1"/>
          </p:cNvSpPr>
          <p:nvPr>
            <p:ph type="pic" sz="quarter" idx="19"/>
          </p:nvPr>
        </p:nvSpPr>
        <p:spPr>
          <a:xfrm>
            <a:off x="640076" y="3953241"/>
            <a:ext cx="2112000" cy="1836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8" name="Group 17"/>
          <p:cNvGrpSpPr/>
          <p:nvPr userDrawn="1"/>
        </p:nvGrpSpPr>
        <p:grpSpPr>
          <a:xfrm>
            <a:off x="317501" y="613707"/>
            <a:ext cx="330732" cy="398189"/>
            <a:chOff x="7767638" y="2651126"/>
            <a:chExt cx="560388" cy="674686"/>
          </a:xfrm>
        </p:grpSpPr>
        <p:sp>
          <p:nvSpPr>
            <p:cNvPr id="1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82335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12"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0" name="Picture Placeholder 7"/>
          <p:cNvSpPr>
            <a:spLocks noGrp="1"/>
          </p:cNvSpPr>
          <p:nvPr>
            <p:ph type="pic" sz="quarter" idx="14"/>
          </p:nvPr>
        </p:nvSpPr>
        <p:spPr>
          <a:xfrm>
            <a:off x="6472345" y="2415540"/>
            <a:ext cx="4686724" cy="2133601"/>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15658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12/10/2018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7"/>
          <p:cNvSpPr>
            <a:spLocks noGrp="1"/>
          </p:cNvSpPr>
          <p:nvPr>
            <p:ph type="pic" sz="quarter" idx="14"/>
          </p:nvPr>
        </p:nvSpPr>
        <p:spPr>
          <a:xfrm>
            <a:off x="1831459" y="3706252"/>
            <a:ext cx="1583880" cy="1556628"/>
          </a:xfrm>
        </p:spPr>
        <p:txBody>
          <a:bodyPr>
            <a:normAutofit/>
          </a:bodyPr>
          <a:lstStyle>
            <a:lvl1pPr>
              <a:defRPr sz="900"/>
            </a:lvl1pPr>
          </a:lstStyle>
          <a:p>
            <a:endParaRPr lang="id-ID"/>
          </a:p>
        </p:txBody>
      </p:sp>
      <p:sp>
        <p:nvSpPr>
          <p:cNvPr id="20" name="Picture Placeholder 7"/>
          <p:cNvSpPr>
            <a:spLocks noGrp="1"/>
          </p:cNvSpPr>
          <p:nvPr>
            <p:ph type="pic" sz="quarter" idx="15"/>
          </p:nvPr>
        </p:nvSpPr>
        <p:spPr>
          <a:xfrm>
            <a:off x="3875831" y="3037840"/>
            <a:ext cx="3725160" cy="1676400"/>
          </a:xfrm>
        </p:spPr>
        <p:txBody>
          <a:bodyPr>
            <a:normAutofit/>
          </a:bodyPr>
          <a:lstStyle>
            <a:lvl1pPr>
              <a:defRPr sz="900"/>
            </a:lvl1pPr>
          </a:lstStyle>
          <a:p>
            <a:endParaRPr lang="id-ID"/>
          </a:p>
        </p:txBody>
      </p:sp>
      <p:sp>
        <p:nvSpPr>
          <p:cNvPr id="21" name="Picture Placeholder 7"/>
          <p:cNvSpPr>
            <a:spLocks noGrp="1"/>
          </p:cNvSpPr>
          <p:nvPr>
            <p:ph type="pic" sz="quarter" idx="16"/>
          </p:nvPr>
        </p:nvSpPr>
        <p:spPr>
          <a:xfrm>
            <a:off x="3333623" y="4368006"/>
            <a:ext cx="712480" cy="965994"/>
          </a:xfrm>
        </p:spPr>
        <p:txBody>
          <a:bodyPr>
            <a:normAutofit/>
          </a:bodyPr>
          <a:lstStyle>
            <a:lvl1pPr>
              <a:defRPr sz="900"/>
            </a:lvl1pPr>
          </a:lstStyle>
          <a:p>
            <a:endParaRPr lang="id-ID"/>
          </a:p>
        </p:txBody>
      </p:sp>
      <p:sp>
        <p:nvSpPr>
          <p:cNvPr id="22" name="Picture Placeholder 7"/>
          <p:cNvSpPr>
            <a:spLocks noGrp="1"/>
          </p:cNvSpPr>
          <p:nvPr>
            <p:ph type="pic" sz="quarter" idx="17"/>
          </p:nvPr>
        </p:nvSpPr>
        <p:spPr>
          <a:xfrm>
            <a:off x="7575591" y="4016098"/>
            <a:ext cx="2736000" cy="1292609"/>
          </a:xfrm>
        </p:spPr>
        <p:txBody>
          <a:bodyPr>
            <a:normAutofit/>
          </a:bodyPr>
          <a:lstStyle>
            <a:lvl1pPr>
              <a:defRPr sz="900"/>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3425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8" name="Picture Placeholder 5"/>
          <p:cNvSpPr>
            <a:spLocks noGrp="1"/>
          </p:cNvSpPr>
          <p:nvPr>
            <p:ph type="pic" sz="quarter" idx="15"/>
          </p:nvPr>
        </p:nvSpPr>
        <p:spPr>
          <a:xfrm>
            <a:off x="0" y="1"/>
            <a:ext cx="12192000" cy="3541485"/>
          </a:xfrm>
        </p:spPr>
        <p:txBody>
          <a:bodyPr>
            <a:normAutofit/>
          </a:bodyPr>
          <a:lstStyle>
            <a:lvl1pPr>
              <a:defRPr sz="800"/>
            </a:lvl1pPr>
          </a:lstStyle>
          <a:p>
            <a:endParaRPr lang="id-ID"/>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5318972" y="2861954"/>
            <a:ext cx="640504" cy="823553"/>
          </a:xfrm>
        </p:spPr>
        <p:txBody>
          <a:bodyPr>
            <a:normAutofit/>
          </a:bodyPr>
          <a:lstStyle>
            <a:lvl1pPr>
              <a:defRPr sz="800"/>
            </a:lvl1pPr>
          </a:lstStyle>
          <a:p>
            <a:endParaRPr lang="id-ID"/>
          </a:p>
        </p:txBody>
      </p:sp>
      <p:sp>
        <p:nvSpPr>
          <p:cNvPr id="16" name="Picture Placeholder 5"/>
          <p:cNvSpPr>
            <a:spLocks noGrp="1"/>
          </p:cNvSpPr>
          <p:nvPr>
            <p:ph type="pic" sz="quarter" idx="13"/>
          </p:nvPr>
        </p:nvSpPr>
        <p:spPr>
          <a:xfrm>
            <a:off x="6141296" y="2315688"/>
            <a:ext cx="1392000" cy="1375756"/>
          </a:xfrm>
        </p:spPr>
        <p:txBody>
          <a:bodyPr>
            <a:normAutofit/>
          </a:bodyPr>
          <a:lstStyle>
            <a:lvl1pPr>
              <a:defRPr sz="800"/>
            </a:lvl1pPr>
          </a:lstStyle>
          <a:p>
            <a:endParaRPr lang="id-ID"/>
          </a:p>
        </p:txBody>
      </p:sp>
      <p:sp>
        <p:nvSpPr>
          <p:cNvPr id="17" name="Picture Placeholder 5"/>
          <p:cNvSpPr>
            <a:spLocks noGrp="1"/>
          </p:cNvSpPr>
          <p:nvPr>
            <p:ph type="pic" sz="quarter" idx="14"/>
          </p:nvPr>
        </p:nvSpPr>
        <p:spPr>
          <a:xfrm>
            <a:off x="7556171" y="1834738"/>
            <a:ext cx="3774044" cy="1779096"/>
          </a:xfrm>
        </p:spPr>
        <p:txBody>
          <a:bodyPr>
            <a:normAutofit/>
          </a:bodyPr>
          <a:lstStyle>
            <a:lvl1pPr>
              <a:defRPr sz="800"/>
            </a:lvl1pPr>
          </a:lstStyle>
          <a:p>
            <a:endParaRPr lang="id-ID"/>
          </a:p>
        </p:txBody>
      </p:sp>
    </p:spTree>
    <p:extLst>
      <p:ext uri="{BB962C8B-B14F-4D97-AF65-F5344CB8AC3E}">
        <p14:creationId xmlns:p14="http://schemas.microsoft.com/office/powerpoint/2010/main" val="874890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4038600" y="1615045"/>
            <a:ext cx="4080000" cy="2309751"/>
          </a:xfrm>
        </p:spPr>
        <p:txBody>
          <a:bodyPr/>
          <a:lstStyle/>
          <a:p>
            <a:endParaRPr lang="id-ID"/>
          </a:p>
        </p:txBody>
      </p:sp>
      <p:sp>
        <p:nvSpPr>
          <p:cNvPr id="16" name="Picture Placeholder 5"/>
          <p:cNvSpPr>
            <a:spLocks noGrp="1"/>
          </p:cNvSpPr>
          <p:nvPr>
            <p:ph type="pic" sz="quarter" idx="13"/>
          </p:nvPr>
        </p:nvSpPr>
        <p:spPr>
          <a:xfrm>
            <a:off x="6529253" y="1745673"/>
            <a:ext cx="3635377" cy="2060370"/>
          </a:xfrm>
        </p:spPr>
        <p:txBody>
          <a:bodyPr/>
          <a:lstStyle/>
          <a:p>
            <a:endParaRPr lang="id-ID"/>
          </a:p>
        </p:txBody>
      </p:sp>
      <p:sp>
        <p:nvSpPr>
          <p:cNvPr id="17" name="Picture Placeholder 5"/>
          <p:cNvSpPr>
            <a:spLocks noGrp="1"/>
          </p:cNvSpPr>
          <p:nvPr>
            <p:ph type="pic" sz="quarter" idx="14"/>
          </p:nvPr>
        </p:nvSpPr>
        <p:spPr>
          <a:xfrm>
            <a:off x="2019295" y="1724082"/>
            <a:ext cx="3575020" cy="2060370"/>
          </a:xfrm>
        </p:spPr>
        <p:txBody>
          <a:bodyPr/>
          <a:lstStyle/>
          <a:p>
            <a:endParaRPr lang="id-ID"/>
          </a:p>
        </p:txBody>
      </p:sp>
      <p:sp>
        <p:nvSpPr>
          <p:cNvPr id="18" name="Picture Placeholder 5"/>
          <p:cNvSpPr>
            <a:spLocks noGrp="1"/>
          </p:cNvSpPr>
          <p:nvPr>
            <p:ph type="pic" sz="quarter" idx="15"/>
          </p:nvPr>
        </p:nvSpPr>
        <p:spPr>
          <a:xfrm>
            <a:off x="8843159" y="1905991"/>
            <a:ext cx="3006024" cy="1754150"/>
          </a:xfrm>
        </p:spPr>
        <p:txBody>
          <a:bodyPr/>
          <a:lstStyle/>
          <a:p>
            <a:endParaRPr lang="id-ID"/>
          </a:p>
        </p:txBody>
      </p:sp>
      <p:sp>
        <p:nvSpPr>
          <p:cNvPr id="19" name="Picture Placeholder 5"/>
          <p:cNvSpPr>
            <a:spLocks noGrp="1"/>
          </p:cNvSpPr>
          <p:nvPr>
            <p:ph type="pic" sz="quarter" idx="16"/>
          </p:nvPr>
        </p:nvSpPr>
        <p:spPr>
          <a:xfrm>
            <a:off x="355720" y="1905991"/>
            <a:ext cx="3024789" cy="1754150"/>
          </a:xfrm>
        </p:spPr>
        <p:txBody>
          <a:bodyPr/>
          <a:lstStyle/>
          <a:p>
            <a:endParaRPr lang="id-ID"/>
          </a:p>
        </p:txBody>
      </p:sp>
    </p:spTree>
    <p:extLst>
      <p:ext uri="{BB962C8B-B14F-4D97-AF65-F5344CB8AC3E}">
        <p14:creationId xmlns:p14="http://schemas.microsoft.com/office/powerpoint/2010/main" val="3419453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5" name="Picture Placeholder 4"/>
          <p:cNvSpPr>
            <a:spLocks noGrp="1"/>
          </p:cNvSpPr>
          <p:nvPr>
            <p:ph type="pic" sz="quarter" idx="17"/>
          </p:nvPr>
        </p:nvSpPr>
        <p:spPr>
          <a:xfrm>
            <a:off x="0" y="0"/>
            <a:ext cx="1219200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0" name="Picture Placeholder 5"/>
          <p:cNvSpPr>
            <a:spLocks noGrp="1"/>
          </p:cNvSpPr>
          <p:nvPr>
            <p:ph type="pic" sz="quarter" idx="12"/>
          </p:nvPr>
        </p:nvSpPr>
        <p:spPr>
          <a:xfrm>
            <a:off x="4038600" y="1615045"/>
            <a:ext cx="4080000" cy="2309751"/>
          </a:xfrm>
        </p:spPr>
        <p:txBody>
          <a:bodyPr/>
          <a:lstStyle/>
          <a:p>
            <a:endParaRPr lang="id-ID"/>
          </a:p>
        </p:txBody>
      </p:sp>
      <p:sp>
        <p:nvSpPr>
          <p:cNvPr id="11" name="Picture Placeholder 5"/>
          <p:cNvSpPr>
            <a:spLocks noGrp="1"/>
          </p:cNvSpPr>
          <p:nvPr>
            <p:ph type="pic" sz="quarter" idx="13"/>
          </p:nvPr>
        </p:nvSpPr>
        <p:spPr>
          <a:xfrm>
            <a:off x="6529253" y="1745673"/>
            <a:ext cx="3635377" cy="2060370"/>
          </a:xfrm>
        </p:spPr>
        <p:txBody>
          <a:bodyPr/>
          <a:lstStyle/>
          <a:p>
            <a:endParaRPr lang="id-ID"/>
          </a:p>
        </p:txBody>
      </p:sp>
      <p:sp>
        <p:nvSpPr>
          <p:cNvPr id="12" name="Picture Placeholder 5"/>
          <p:cNvSpPr>
            <a:spLocks noGrp="1"/>
          </p:cNvSpPr>
          <p:nvPr>
            <p:ph type="pic" sz="quarter" idx="14"/>
          </p:nvPr>
        </p:nvSpPr>
        <p:spPr>
          <a:xfrm>
            <a:off x="2019295" y="1724082"/>
            <a:ext cx="3575020" cy="2060370"/>
          </a:xfrm>
        </p:spPr>
        <p:txBody>
          <a:bodyPr/>
          <a:lstStyle/>
          <a:p>
            <a:endParaRPr lang="id-ID"/>
          </a:p>
        </p:txBody>
      </p:sp>
      <p:sp>
        <p:nvSpPr>
          <p:cNvPr id="13" name="Picture Placeholder 5"/>
          <p:cNvSpPr>
            <a:spLocks noGrp="1"/>
          </p:cNvSpPr>
          <p:nvPr>
            <p:ph type="pic" sz="quarter" idx="15"/>
          </p:nvPr>
        </p:nvSpPr>
        <p:spPr>
          <a:xfrm>
            <a:off x="8843159" y="1905991"/>
            <a:ext cx="3006024" cy="1754150"/>
          </a:xfrm>
        </p:spPr>
        <p:txBody>
          <a:bodyPr/>
          <a:lstStyle/>
          <a:p>
            <a:endParaRPr lang="id-ID"/>
          </a:p>
        </p:txBody>
      </p:sp>
      <p:sp>
        <p:nvSpPr>
          <p:cNvPr id="14" name="Picture Placeholder 5"/>
          <p:cNvSpPr>
            <a:spLocks noGrp="1"/>
          </p:cNvSpPr>
          <p:nvPr>
            <p:ph type="pic" sz="quarter" idx="16"/>
          </p:nvPr>
        </p:nvSpPr>
        <p:spPr>
          <a:xfrm>
            <a:off x="355720" y="1905991"/>
            <a:ext cx="3024789" cy="1754150"/>
          </a:xfrm>
        </p:spPr>
        <p:txBody>
          <a:bodyPr/>
          <a:lstStyle/>
          <a:p>
            <a:endParaRPr lang="id-ID"/>
          </a:p>
        </p:txBody>
      </p:sp>
    </p:spTree>
    <p:extLst>
      <p:ext uri="{BB962C8B-B14F-4D97-AF65-F5344CB8AC3E}">
        <p14:creationId xmlns:p14="http://schemas.microsoft.com/office/powerpoint/2010/main" val="20592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Media Placeholder 5"/>
          <p:cNvSpPr>
            <a:spLocks noGrp="1"/>
          </p:cNvSpPr>
          <p:nvPr>
            <p:ph type="media" sz="quarter" idx="12"/>
          </p:nvPr>
        </p:nvSpPr>
        <p:spPr>
          <a:xfrm>
            <a:off x="6007100" y="2101932"/>
            <a:ext cx="5029200" cy="2856017"/>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5356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4" name="Picture Placeholder 5"/>
          <p:cNvSpPr>
            <a:spLocks noGrp="1"/>
          </p:cNvSpPr>
          <p:nvPr>
            <p:ph type="pic" sz="quarter" idx="15"/>
          </p:nvPr>
        </p:nvSpPr>
        <p:spPr>
          <a:xfrm>
            <a:off x="0" y="2"/>
            <a:ext cx="12192000" cy="3503807"/>
          </a:xfrm>
        </p:spPr>
        <p:txBody>
          <a:bodyPr/>
          <a:lstStyle/>
          <a:p>
            <a:endParaRPr lang="id-ID"/>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1320802" y="1929263"/>
            <a:ext cx="3026833" cy="1372739"/>
          </a:xfrm>
        </p:spPr>
        <p:txBody>
          <a:bodyPr/>
          <a:lstStyle/>
          <a:p>
            <a:endParaRPr lang="id-ID"/>
          </a:p>
        </p:txBody>
      </p:sp>
      <p:sp>
        <p:nvSpPr>
          <p:cNvPr id="22" name="Picture Placeholder 5"/>
          <p:cNvSpPr>
            <a:spLocks noGrp="1"/>
          </p:cNvSpPr>
          <p:nvPr>
            <p:ph type="pic" sz="quarter" idx="13"/>
          </p:nvPr>
        </p:nvSpPr>
        <p:spPr>
          <a:xfrm>
            <a:off x="7863109" y="1966308"/>
            <a:ext cx="3026833" cy="1372739"/>
          </a:xfrm>
        </p:spPr>
        <p:txBody>
          <a:bodyPr/>
          <a:lstStyle/>
          <a:p>
            <a:endParaRPr lang="id-ID"/>
          </a:p>
        </p:txBody>
      </p:sp>
      <p:sp>
        <p:nvSpPr>
          <p:cNvPr id="23" name="Picture Placeholder 5"/>
          <p:cNvSpPr>
            <a:spLocks noGrp="1"/>
          </p:cNvSpPr>
          <p:nvPr>
            <p:ph type="pic" sz="quarter" idx="14"/>
          </p:nvPr>
        </p:nvSpPr>
        <p:spPr>
          <a:xfrm>
            <a:off x="4395779" y="1791898"/>
            <a:ext cx="3467329" cy="1644121"/>
          </a:xfrm>
        </p:spPr>
        <p:txBody>
          <a:bodyPr/>
          <a:lstStyle/>
          <a:p>
            <a:endParaRPr lang="id-ID"/>
          </a:p>
        </p:txBody>
      </p:sp>
    </p:spTree>
    <p:extLst>
      <p:ext uri="{BB962C8B-B14F-4D97-AF65-F5344CB8AC3E}">
        <p14:creationId xmlns:p14="http://schemas.microsoft.com/office/powerpoint/2010/main" val="2016026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7"/>
          <p:cNvSpPr>
            <a:spLocks noGrp="1"/>
          </p:cNvSpPr>
          <p:nvPr>
            <p:ph type="pic" sz="quarter" idx="14"/>
          </p:nvPr>
        </p:nvSpPr>
        <p:spPr>
          <a:xfrm>
            <a:off x="2397761" y="2113281"/>
            <a:ext cx="2322567" cy="2611120"/>
          </a:xfrm>
        </p:spPr>
        <p:txBody>
          <a:bodyPr>
            <a:normAutofit/>
          </a:bodyPr>
          <a:lstStyle>
            <a:lvl1pPr>
              <a:defRPr sz="1600"/>
            </a:lvl1pPr>
          </a:lstStyle>
          <a:p>
            <a:endParaRPr lang="id-ID"/>
          </a:p>
        </p:txBody>
      </p:sp>
    </p:spTree>
    <p:extLst>
      <p:ext uri="{BB962C8B-B14F-4D97-AF65-F5344CB8AC3E}">
        <p14:creationId xmlns:p14="http://schemas.microsoft.com/office/powerpoint/2010/main" val="3643213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6"/>
          <p:cNvSpPr>
            <a:spLocks noGrp="1"/>
          </p:cNvSpPr>
          <p:nvPr>
            <p:ph type="pic" sz="quarter" idx="13"/>
          </p:nvPr>
        </p:nvSpPr>
        <p:spPr>
          <a:xfrm>
            <a:off x="6726486" y="1921370"/>
            <a:ext cx="2703972" cy="2144748"/>
          </a:xfrm>
          <a:custGeom>
            <a:avLst/>
            <a:gdLst>
              <a:gd name="connsiteX0" fmla="*/ 0 w 1177925"/>
              <a:gd name="connsiteY0" fmla="*/ 0 h 2106613"/>
              <a:gd name="connsiteX1" fmla="*/ 1177925 w 1177925"/>
              <a:gd name="connsiteY1" fmla="*/ 0 h 2106613"/>
              <a:gd name="connsiteX2" fmla="*/ 1177925 w 1177925"/>
              <a:gd name="connsiteY2" fmla="*/ 2106613 h 2106613"/>
              <a:gd name="connsiteX3" fmla="*/ 0 w 1177925"/>
              <a:gd name="connsiteY3" fmla="*/ 2106613 h 2106613"/>
              <a:gd name="connsiteX4" fmla="*/ 0 w 1177925"/>
              <a:gd name="connsiteY4" fmla="*/ 0 h 2106613"/>
              <a:gd name="connsiteX0" fmla="*/ 0 w 1211792"/>
              <a:gd name="connsiteY0" fmla="*/ 13547 h 2106613"/>
              <a:gd name="connsiteX1" fmla="*/ 1211792 w 1211792"/>
              <a:gd name="connsiteY1" fmla="*/ 0 h 2106613"/>
              <a:gd name="connsiteX2" fmla="*/ 1211792 w 1211792"/>
              <a:gd name="connsiteY2" fmla="*/ 2106613 h 2106613"/>
              <a:gd name="connsiteX3" fmla="*/ 33867 w 1211792"/>
              <a:gd name="connsiteY3" fmla="*/ 2106613 h 2106613"/>
              <a:gd name="connsiteX4" fmla="*/ 0 w 1211792"/>
              <a:gd name="connsiteY4" fmla="*/ 13547 h 2106613"/>
              <a:gd name="connsiteX0" fmla="*/ 0 w 1211792"/>
              <a:gd name="connsiteY0" fmla="*/ 284480 h 2377546"/>
              <a:gd name="connsiteX1" fmla="*/ 1028912 w 1211792"/>
              <a:gd name="connsiteY1" fmla="*/ 0 h 2377546"/>
              <a:gd name="connsiteX2" fmla="*/ 1211792 w 1211792"/>
              <a:gd name="connsiteY2" fmla="*/ 2377546 h 2377546"/>
              <a:gd name="connsiteX3" fmla="*/ 33867 w 1211792"/>
              <a:gd name="connsiteY3" fmla="*/ 2377546 h 2377546"/>
              <a:gd name="connsiteX4" fmla="*/ 0 w 1211792"/>
              <a:gd name="connsiteY4" fmla="*/ 284480 h 2377546"/>
              <a:gd name="connsiteX0" fmla="*/ 0 w 2038139"/>
              <a:gd name="connsiteY0" fmla="*/ 284480 h 2377546"/>
              <a:gd name="connsiteX1" fmla="*/ 1028912 w 2038139"/>
              <a:gd name="connsiteY1" fmla="*/ 0 h 2377546"/>
              <a:gd name="connsiteX2" fmla="*/ 2038139 w 2038139"/>
              <a:gd name="connsiteY2" fmla="*/ 1916960 h 2377546"/>
              <a:gd name="connsiteX3" fmla="*/ 33867 w 2038139"/>
              <a:gd name="connsiteY3" fmla="*/ 2377546 h 2377546"/>
              <a:gd name="connsiteX4" fmla="*/ 0 w 2038139"/>
              <a:gd name="connsiteY4" fmla="*/ 284480 h 2377546"/>
              <a:gd name="connsiteX0" fmla="*/ 0 w 2038139"/>
              <a:gd name="connsiteY0" fmla="*/ 284480 h 2154026"/>
              <a:gd name="connsiteX1" fmla="*/ 1028912 w 2038139"/>
              <a:gd name="connsiteY1" fmla="*/ 0 h 2154026"/>
              <a:gd name="connsiteX2" fmla="*/ 2038139 w 2038139"/>
              <a:gd name="connsiteY2" fmla="*/ 1916960 h 2154026"/>
              <a:gd name="connsiteX3" fmla="*/ 1022774 w 2038139"/>
              <a:gd name="connsiteY3" fmla="*/ 2154026 h 2154026"/>
              <a:gd name="connsiteX4" fmla="*/ 0 w 2038139"/>
              <a:gd name="connsiteY4" fmla="*/ 284480 h 2154026"/>
              <a:gd name="connsiteX0" fmla="*/ 0 w 2038139"/>
              <a:gd name="connsiteY0" fmla="*/ 255905 h 2125451"/>
              <a:gd name="connsiteX1" fmla="*/ 978112 w 2038139"/>
              <a:gd name="connsiteY1" fmla="*/ 0 h 2125451"/>
              <a:gd name="connsiteX2" fmla="*/ 2038139 w 2038139"/>
              <a:gd name="connsiteY2" fmla="*/ 1888385 h 2125451"/>
              <a:gd name="connsiteX3" fmla="*/ 1022774 w 2038139"/>
              <a:gd name="connsiteY3" fmla="*/ 2125451 h 2125451"/>
              <a:gd name="connsiteX4" fmla="*/ 0 w 2038139"/>
              <a:gd name="connsiteY4" fmla="*/ 255905 h 2125451"/>
              <a:gd name="connsiteX0" fmla="*/ 0 w 2038139"/>
              <a:gd name="connsiteY0" fmla="*/ 255905 h 2176251"/>
              <a:gd name="connsiteX1" fmla="*/ 978112 w 2038139"/>
              <a:gd name="connsiteY1" fmla="*/ 0 h 2176251"/>
              <a:gd name="connsiteX2" fmla="*/ 2038139 w 2038139"/>
              <a:gd name="connsiteY2" fmla="*/ 1888385 h 2176251"/>
              <a:gd name="connsiteX3" fmla="*/ 1038649 w 2038139"/>
              <a:gd name="connsiteY3" fmla="*/ 2176251 h 2176251"/>
              <a:gd name="connsiteX4" fmla="*/ 0 w 2038139"/>
              <a:gd name="connsiteY4" fmla="*/ 255905 h 2176251"/>
              <a:gd name="connsiteX0" fmla="*/ 0 w 2033059"/>
              <a:gd name="connsiteY0" fmla="*/ 587375 h 2176251"/>
              <a:gd name="connsiteX1" fmla="*/ 973032 w 2033059"/>
              <a:gd name="connsiteY1" fmla="*/ 0 h 2176251"/>
              <a:gd name="connsiteX2" fmla="*/ 2033059 w 2033059"/>
              <a:gd name="connsiteY2" fmla="*/ 1888385 h 2176251"/>
              <a:gd name="connsiteX3" fmla="*/ 1033569 w 2033059"/>
              <a:gd name="connsiteY3" fmla="*/ 2176251 h 2176251"/>
              <a:gd name="connsiteX4" fmla="*/ 0 w 2033059"/>
              <a:gd name="connsiteY4" fmla="*/ 587375 h 2176251"/>
              <a:gd name="connsiteX0" fmla="*/ 0 w 2033059"/>
              <a:gd name="connsiteY0" fmla="*/ 183515 h 1772391"/>
              <a:gd name="connsiteX1" fmla="*/ 1008592 w 2033059"/>
              <a:gd name="connsiteY1" fmla="*/ 0 h 1772391"/>
              <a:gd name="connsiteX2" fmla="*/ 2033059 w 2033059"/>
              <a:gd name="connsiteY2" fmla="*/ 1484525 h 1772391"/>
              <a:gd name="connsiteX3" fmla="*/ 1033569 w 2033059"/>
              <a:gd name="connsiteY3" fmla="*/ 1772391 h 1772391"/>
              <a:gd name="connsiteX4" fmla="*/ 0 w 2033059"/>
              <a:gd name="connsiteY4" fmla="*/ 183515 h 1772391"/>
              <a:gd name="connsiteX0" fmla="*/ 0 w 2027979"/>
              <a:gd name="connsiteY0" fmla="*/ 183515 h 1772391"/>
              <a:gd name="connsiteX1" fmla="*/ 1008592 w 2027979"/>
              <a:gd name="connsiteY1" fmla="*/ 0 h 1772391"/>
              <a:gd name="connsiteX2" fmla="*/ 2027979 w 2027979"/>
              <a:gd name="connsiteY2" fmla="*/ 1385465 h 1772391"/>
              <a:gd name="connsiteX3" fmla="*/ 1033569 w 2027979"/>
              <a:gd name="connsiteY3" fmla="*/ 1772391 h 1772391"/>
              <a:gd name="connsiteX4" fmla="*/ 0 w 2027979"/>
              <a:gd name="connsiteY4" fmla="*/ 183515 h 1772391"/>
              <a:gd name="connsiteX0" fmla="*/ 0 w 2027979"/>
              <a:gd name="connsiteY0" fmla="*/ 183515 h 1608561"/>
              <a:gd name="connsiteX1" fmla="*/ 1008592 w 2027979"/>
              <a:gd name="connsiteY1" fmla="*/ 0 h 1608561"/>
              <a:gd name="connsiteX2" fmla="*/ 2027979 w 2027979"/>
              <a:gd name="connsiteY2" fmla="*/ 1385465 h 1608561"/>
              <a:gd name="connsiteX3" fmla="*/ 1018329 w 2027979"/>
              <a:gd name="connsiteY3" fmla="*/ 1608561 h 1608561"/>
              <a:gd name="connsiteX4" fmla="*/ 0 w 2027979"/>
              <a:gd name="connsiteY4" fmla="*/ 183515 h 160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979" h="1608561">
                <a:moveTo>
                  <a:pt x="0" y="183515"/>
                </a:moveTo>
                <a:lnTo>
                  <a:pt x="1008592" y="0"/>
                </a:lnTo>
                <a:lnTo>
                  <a:pt x="2027979" y="1385465"/>
                </a:lnTo>
                <a:lnTo>
                  <a:pt x="1018329" y="1608561"/>
                </a:lnTo>
                <a:lnTo>
                  <a:pt x="0" y="183515"/>
                </a:lnTo>
                <a:close/>
              </a:path>
            </a:pathLst>
          </a:custGeom>
        </p:spPr>
        <p:txBody>
          <a:bodyPr/>
          <a:lstStyle/>
          <a:p>
            <a:endParaRPr lang="id-ID"/>
          </a:p>
        </p:txBody>
      </p:sp>
    </p:spTree>
    <p:extLst>
      <p:ext uri="{BB962C8B-B14F-4D97-AF65-F5344CB8AC3E}">
        <p14:creationId xmlns:p14="http://schemas.microsoft.com/office/powerpoint/2010/main" val="1867447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p:spPr>
        <p:txBody>
          <a:bodyPr/>
          <a:lstStyle/>
          <a:p>
            <a:endParaRPr lang="en-US"/>
          </a:p>
        </p:txBody>
      </p:sp>
      <p:sp>
        <p:nvSpPr>
          <p:cNvPr id="4" name="Picture Placeholder 6"/>
          <p:cNvSpPr>
            <a:spLocks noGrp="1"/>
          </p:cNvSpPr>
          <p:nvPr>
            <p:ph type="pic" sz="quarter" idx="13"/>
          </p:nvPr>
        </p:nvSpPr>
        <p:spPr>
          <a:xfrm>
            <a:off x="6726486" y="1921370"/>
            <a:ext cx="2703972" cy="2144748"/>
          </a:xfrm>
          <a:custGeom>
            <a:avLst/>
            <a:gdLst>
              <a:gd name="connsiteX0" fmla="*/ 0 w 1177925"/>
              <a:gd name="connsiteY0" fmla="*/ 0 h 2106613"/>
              <a:gd name="connsiteX1" fmla="*/ 1177925 w 1177925"/>
              <a:gd name="connsiteY1" fmla="*/ 0 h 2106613"/>
              <a:gd name="connsiteX2" fmla="*/ 1177925 w 1177925"/>
              <a:gd name="connsiteY2" fmla="*/ 2106613 h 2106613"/>
              <a:gd name="connsiteX3" fmla="*/ 0 w 1177925"/>
              <a:gd name="connsiteY3" fmla="*/ 2106613 h 2106613"/>
              <a:gd name="connsiteX4" fmla="*/ 0 w 1177925"/>
              <a:gd name="connsiteY4" fmla="*/ 0 h 2106613"/>
              <a:gd name="connsiteX0" fmla="*/ 0 w 1211792"/>
              <a:gd name="connsiteY0" fmla="*/ 13547 h 2106613"/>
              <a:gd name="connsiteX1" fmla="*/ 1211792 w 1211792"/>
              <a:gd name="connsiteY1" fmla="*/ 0 h 2106613"/>
              <a:gd name="connsiteX2" fmla="*/ 1211792 w 1211792"/>
              <a:gd name="connsiteY2" fmla="*/ 2106613 h 2106613"/>
              <a:gd name="connsiteX3" fmla="*/ 33867 w 1211792"/>
              <a:gd name="connsiteY3" fmla="*/ 2106613 h 2106613"/>
              <a:gd name="connsiteX4" fmla="*/ 0 w 1211792"/>
              <a:gd name="connsiteY4" fmla="*/ 13547 h 2106613"/>
              <a:gd name="connsiteX0" fmla="*/ 0 w 1211792"/>
              <a:gd name="connsiteY0" fmla="*/ 284480 h 2377546"/>
              <a:gd name="connsiteX1" fmla="*/ 1028912 w 1211792"/>
              <a:gd name="connsiteY1" fmla="*/ 0 h 2377546"/>
              <a:gd name="connsiteX2" fmla="*/ 1211792 w 1211792"/>
              <a:gd name="connsiteY2" fmla="*/ 2377546 h 2377546"/>
              <a:gd name="connsiteX3" fmla="*/ 33867 w 1211792"/>
              <a:gd name="connsiteY3" fmla="*/ 2377546 h 2377546"/>
              <a:gd name="connsiteX4" fmla="*/ 0 w 1211792"/>
              <a:gd name="connsiteY4" fmla="*/ 284480 h 2377546"/>
              <a:gd name="connsiteX0" fmla="*/ 0 w 2038139"/>
              <a:gd name="connsiteY0" fmla="*/ 284480 h 2377546"/>
              <a:gd name="connsiteX1" fmla="*/ 1028912 w 2038139"/>
              <a:gd name="connsiteY1" fmla="*/ 0 h 2377546"/>
              <a:gd name="connsiteX2" fmla="*/ 2038139 w 2038139"/>
              <a:gd name="connsiteY2" fmla="*/ 1916960 h 2377546"/>
              <a:gd name="connsiteX3" fmla="*/ 33867 w 2038139"/>
              <a:gd name="connsiteY3" fmla="*/ 2377546 h 2377546"/>
              <a:gd name="connsiteX4" fmla="*/ 0 w 2038139"/>
              <a:gd name="connsiteY4" fmla="*/ 284480 h 2377546"/>
              <a:gd name="connsiteX0" fmla="*/ 0 w 2038139"/>
              <a:gd name="connsiteY0" fmla="*/ 284480 h 2154026"/>
              <a:gd name="connsiteX1" fmla="*/ 1028912 w 2038139"/>
              <a:gd name="connsiteY1" fmla="*/ 0 h 2154026"/>
              <a:gd name="connsiteX2" fmla="*/ 2038139 w 2038139"/>
              <a:gd name="connsiteY2" fmla="*/ 1916960 h 2154026"/>
              <a:gd name="connsiteX3" fmla="*/ 1022774 w 2038139"/>
              <a:gd name="connsiteY3" fmla="*/ 2154026 h 2154026"/>
              <a:gd name="connsiteX4" fmla="*/ 0 w 2038139"/>
              <a:gd name="connsiteY4" fmla="*/ 284480 h 2154026"/>
              <a:gd name="connsiteX0" fmla="*/ 0 w 2038139"/>
              <a:gd name="connsiteY0" fmla="*/ 255905 h 2125451"/>
              <a:gd name="connsiteX1" fmla="*/ 978112 w 2038139"/>
              <a:gd name="connsiteY1" fmla="*/ 0 h 2125451"/>
              <a:gd name="connsiteX2" fmla="*/ 2038139 w 2038139"/>
              <a:gd name="connsiteY2" fmla="*/ 1888385 h 2125451"/>
              <a:gd name="connsiteX3" fmla="*/ 1022774 w 2038139"/>
              <a:gd name="connsiteY3" fmla="*/ 2125451 h 2125451"/>
              <a:gd name="connsiteX4" fmla="*/ 0 w 2038139"/>
              <a:gd name="connsiteY4" fmla="*/ 255905 h 2125451"/>
              <a:gd name="connsiteX0" fmla="*/ 0 w 2038139"/>
              <a:gd name="connsiteY0" fmla="*/ 255905 h 2176251"/>
              <a:gd name="connsiteX1" fmla="*/ 978112 w 2038139"/>
              <a:gd name="connsiteY1" fmla="*/ 0 h 2176251"/>
              <a:gd name="connsiteX2" fmla="*/ 2038139 w 2038139"/>
              <a:gd name="connsiteY2" fmla="*/ 1888385 h 2176251"/>
              <a:gd name="connsiteX3" fmla="*/ 1038649 w 2038139"/>
              <a:gd name="connsiteY3" fmla="*/ 2176251 h 2176251"/>
              <a:gd name="connsiteX4" fmla="*/ 0 w 2038139"/>
              <a:gd name="connsiteY4" fmla="*/ 255905 h 2176251"/>
              <a:gd name="connsiteX0" fmla="*/ 0 w 2033059"/>
              <a:gd name="connsiteY0" fmla="*/ 587375 h 2176251"/>
              <a:gd name="connsiteX1" fmla="*/ 973032 w 2033059"/>
              <a:gd name="connsiteY1" fmla="*/ 0 h 2176251"/>
              <a:gd name="connsiteX2" fmla="*/ 2033059 w 2033059"/>
              <a:gd name="connsiteY2" fmla="*/ 1888385 h 2176251"/>
              <a:gd name="connsiteX3" fmla="*/ 1033569 w 2033059"/>
              <a:gd name="connsiteY3" fmla="*/ 2176251 h 2176251"/>
              <a:gd name="connsiteX4" fmla="*/ 0 w 2033059"/>
              <a:gd name="connsiteY4" fmla="*/ 587375 h 2176251"/>
              <a:gd name="connsiteX0" fmla="*/ 0 w 2033059"/>
              <a:gd name="connsiteY0" fmla="*/ 183515 h 1772391"/>
              <a:gd name="connsiteX1" fmla="*/ 1008592 w 2033059"/>
              <a:gd name="connsiteY1" fmla="*/ 0 h 1772391"/>
              <a:gd name="connsiteX2" fmla="*/ 2033059 w 2033059"/>
              <a:gd name="connsiteY2" fmla="*/ 1484525 h 1772391"/>
              <a:gd name="connsiteX3" fmla="*/ 1033569 w 2033059"/>
              <a:gd name="connsiteY3" fmla="*/ 1772391 h 1772391"/>
              <a:gd name="connsiteX4" fmla="*/ 0 w 2033059"/>
              <a:gd name="connsiteY4" fmla="*/ 183515 h 1772391"/>
              <a:gd name="connsiteX0" fmla="*/ 0 w 2027979"/>
              <a:gd name="connsiteY0" fmla="*/ 183515 h 1772391"/>
              <a:gd name="connsiteX1" fmla="*/ 1008592 w 2027979"/>
              <a:gd name="connsiteY1" fmla="*/ 0 h 1772391"/>
              <a:gd name="connsiteX2" fmla="*/ 2027979 w 2027979"/>
              <a:gd name="connsiteY2" fmla="*/ 1385465 h 1772391"/>
              <a:gd name="connsiteX3" fmla="*/ 1033569 w 2027979"/>
              <a:gd name="connsiteY3" fmla="*/ 1772391 h 1772391"/>
              <a:gd name="connsiteX4" fmla="*/ 0 w 2027979"/>
              <a:gd name="connsiteY4" fmla="*/ 183515 h 1772391"/>
              <a:gd name="connsiteX0" fmla="*/ 0 w 2027979"/>
              <a:gd name="connsiteY0" fmla="*/ 183515 h 1608561"/>
              <a:gd name="connsiteX1" fmla="*/ 1008592 w 2027979"/>
              <a:gd name="connsiteY1" fmla="*/ 0 h 1608561"/>
              <a:gd name="connsiteX2" fmla="*/ 2027979 w 2027979"/>
              <a:gd name="connsiteY2" fmla="*/ 1385465 h 1608561"/>
              <a:gd name="connsiteX3" fmla="*/ 1018329 w 2027979"/>
              <a:gd name="connsiteY3" fmla="*/ 1608561 h 1608561"/>
              <a:gd name="connsiteX4" fmla="*/ 0 w 2027979"/>
              <a:gd name="connsiteY4" fmla="*/ 183515 h 160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979" h="1608561">
                <a:moveTo>
                  <a:pt x="0" y="183515"/>
                </a:moveTo>
                <a:lnTo>
                  <a:pt x="1008592" y="0"/>
                </a:lnTo>
                <a:lnTo>
                  <a:pt x="2027979" y="1385465"/>
                </a:lnTo>
                <a:lnTo>
                  <a:pt x="1018329" y="1608561"/>
                </a:lnTo>
                <a:lnTo>
                  <a:pt x="0" y="183515"/>
                </a:lnTo>
                <a:close/>
              </a:path>
            </a:pathLst>
          </a:custGeom>
        </p:spPr>
        <p:txBody>
          <a:bodyPr/>
          <a:lstStyle/>
          <a:p>
            <a:endParaRPr lang="id-ID"/>
          </a:p>
        </p:txBody>
      </p:sp>
    </p:spTree>
    <p:extLst>
      <p:ext uri="{BB962C8B-B14F-4D97-AF65-F5344CB8AC3E}">
        <p14:creationId xmlns:p14="http://schemas.microsoft.com/office/powerpoint/2010/main" val="2956342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085088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7"/>
          <p:cNvSpPr>
            <a:spLocks noGrp="1"/>
          </p:cNvSpPr>
          <p:nvPr>
            <p:ph type="pic" sz="quarter" idx="14"/>
          </p:nvPr>
        </p:nvSpPr>
        <p:spPr>
          <a:xfrm>
            <a:off x="2209800" y="2804160"/>
            <a:ext cx="4546600" cy="1943101"/>
          </a:xfrm>
        </p:spPr>
        <p:txBody>
          <a:bodyPr>
            <a:normAutofit/>
          </a:bodyPr>
          <a:lstStyle>
            <a:lvl1pPr>
              <a:defRPr sz="1600"/>
            </a:lvl1pPr>
          </a:lstStyle>
          <a:p>
            <a:endParaRPr lang="id-ID"/>
          </a:p>
        </p:txBody>
      </p:sp>
    </p:spTree>
    <p:extLst>
      <p:ext uri="{BB962C8B-B14F-4D97-AF65-F5344CB8AC3E}">
        <p14:creationId xmlns:p14="http://schemas.microsoft.com/office/powerpoint/2010/main" val="372073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12/10/2018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6" name="Picture Placeholder 6"/>
          <p:cNvSpPr>
            <a:spLocks noGrp="1"/>
          </p:cNvSpPr>
          <p:nvPr>
            <p:ph type="pic" sz="quarter" idx="15"/>
          </p:nvPr>
        </p:nvSpPr>
        <p:spPr>
          <a:xfrm>
            <a:off x="0" y="2"/>
            <a:ext cx="12192000" cy="3475567"/>
          </a:xfrm>
        </p:spPr>
        <p:txBody>
          <a:bodyPr/>
          <a:lstStyle/>
          <a:p>
            <a:endParaRPr lang="id-ID"/>
          </a:p>
        </p:txBody>
      </p:sp>
      <p:sp>
        <p:nvSpPr>
          <p:cNvPr id="7" name="Picture Placeholder 7"/>
          <p:cNvSpPr>
            <a:spLocks noGrp="1"/>
          </p:cNvSpPr>
          <p:nvPr>
            <p:ph type="pic" sz="quarter" idx="14"/>
          </p:nvPr>
        </p:nvSpPr>
        <p:spPr>
          <a:xfrm>
            <a:off x="928159" y="1828800"/>
            <a:ext cx="3359363" cy="3368040"/>
          </a:xfrm>
        </p:spPr>
        <p:txBody>
          <a:bodyPr/>
          <a:lstStyle/>
          <a:p>
            <a:endParaRPr lang="id-ID"/>
          </a:p>
        </p:txBody>
      </p:sp>
    </p:spTree>
    <p:extLst>
      <p:ext uri="{BB962C8B-B14F-4D97-AF65-F5344CB8AC3E}">
        <p14:creationId xmlns:p14="http://schemas.microsoft.com/office/powerpoint/2010/main" val="3261405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lstStyle/>
          <a:p>
            <a:endParaRPr lang="en-US"/>
          </a:p>
        </p:txBody>
      </p:sp>
      <p:sp>
        <p:nvSpPr>
          <p:cNvPr id="7" name="Title 1"/>
          <p:cNvSpPr>
            <a:spLocks noGrp="1"/>
          </p:cNvSpPr>
          <p:nvPr>
            <p:ph type="title"/>
          </p:nvPr>
        </p:nvSpPr>
        <p:spPr>
          <a:xfrm>
            <a:off x="660400" y="365127"/>
            <a:ext cx="10515600" cy="895349"/>
          </a:xfrm>
        </p:spPr>
        <p:txBody>
          <a:bodyPr>
            <a:normAutofit/>
          </a:bodyPr>
          <a:lstStyle>
            <a:lvl1pPr>
              <a:defRPr sz="2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35937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6"/>
          <p:cNvSpPr>
            <a:spLocks noGrp="1"/>
          </p:cNvSpPr>
          <p:nvPr>
            <p:ph type="pic" sz="quarter" idx="14"/>
          </p:nvPr>
        </p:nvSpPr>
        <p:spPr>
          <a:xfrm>
            <a:off x="878839" y="1811837"/>
            <a:ext cx="1104000" cy="828000"/>
          </a:xfrm>
          <a:prstGeom prst="roundRect">
            <a:avLst/>
          </a:prstGeom>
        </p:spPr>
        <p:txBody>
          <a:bodyPr>
            <a:normAutofit/>
          </a:bodyPr>
          <a:lstStyle>
            <a:lvl1pPr>
              <a:defRPr sz="1000"/>
            </a:lvl1pPr>
          </a:lstStyle>
          <a:p>
            <a:endParaRPr lang="id-ID"/>
          </a:p>
        </p:txBody>
      </p:sp>
      <p:sp>
        <p:nvSpPr>
          <p:cNvPr id="9" name="Picture Placeholder 6"/>
          <p:cNvSpPr>
            <a:spLocks noGrp="1"/>
          </p:cNvSpPr>
          <p:nvPr>
            <p:ph type="pic" sz="quarter" idx="15"/>
          </p:nvPr>
        </p:nvSpPr>
        <p:spPr>
          <a:xfrm>
            <a:off x="8147561" y="1811837"/>
            <a:ext cx="1104000" cy="828000"/>
          </a:xfrm>
          <a:prstGeom prst="roundRect">
            <a:avLst/>
          </a:prstGeom>
        </p:spPr>
        <p:txBody>
          <a:bodyPr>
            <a:normAutofit/>
          </a:bodyPr>
          <a:lstStyle>
            <a:lvl1pPr>
              <a:defRPr sz="1000"/>
            </a:lvl1pPr>
          </a:lstStyle>
          <a:p>
            <a:endParaRPr lang="id-ID"/>
          </a:p>
        </p:txBody>
      </p:sp>
      <p:sp>
        <p:nvSpPr>
          <p:cNvPr id="10" name="Picture Placeholder 6"/>
          <p:cNvSpPr>
            <a:spLocks noGrp="1"/>
          </p:cNvSpPr>
          <p:nvPr>
            <p:ph type="pic" sz="quarter" idx="16"/>
          </p:nvPr>
        </p:nvSpPr>
        <p:spPr>
          <a:xfrm>
            <a:off x="4500880" y="1811837"/>
            <a:ext cx="1104000" cy="828000"/>
          </a:xfrm>
          <a:prstGeom prst="roundRect">
            <a:avLst/>
          </a:prstGeom>
        </p:spPr>
        <p:txBody>
          <a:bodyPr>
            <a:normAutofit/>
          </a:bodyPr>
          <a:lstStyle>
            <a:lvl1pPr>
              <a:defRPr sz="1000"/>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582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53" presetClass="entr" presetSubtype="16" fill="hold" grpId="0" nodeType="after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nodePh="1">
                                  <p:stCondLst>
                                    <p:cond delay="0"/>
                                  </p:stCondLst>
                                  <p:endCondLst>
                                    <p:cond evt="begin" delay="0">
                                      <p:tn val="24"/>
                                    </p:cond>
                                  </p:end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28" name="Picture Placeholder 2"/>
          <p:cNvSpPr>
            <a:spLocks noGrp="1"/>
          </p:cNvSpPr>
          <p:nvPr>
            <p:ph type="pic" sz="quarter" idx="10"/>
          </p:nvPr>
        </p:nvSpPr>
        <p:spPr>
          <a:xfrm>
            <a:off x="0" y="4135120"/>
            <a:ext cx="1737600" cy="1800000"/>
          </a:xfrm>
        </p:spPr>
        <p:txBody>
          <a:bodyPr>
            <a:normAutofit/>
          </a:bodyPr>
          <a:lstStyle>
            <a:lvl1pPr>
              <a:defRPr sz="900"/>
            </a:lvl1pPr>
          </a:lstStyle>
          <a:p>
            <a:endParaRPr lang="en-US"/>
          </a:p>
        </p:txBody>
      </p:sp>
      <p:sp>
        <p:nvSpPr>
          <p:cNvPr id="29" name="Picture Placeholder 2"/>
          <p:cNvSpPr>
            <a:spLocks noGrp="1"/>
          </p:cNvSpPr>
          <p:nvPr>
            <p:ph type="pic" sz="quarter" idx="11"/>
          </p:nvPr>
        </p:nvSpPr>
        <p:spPr>
          <a:xfrm>
            <a:off x="1737360" y="4135120"/>
            <a:ext cx="1737600" cy="1800000"/>
          </a:xfrm>
        </p:spPr>
        <p:txBody>
          <a:bodyPr>
            <a:normAutofit/>
          </a:bodyPr>
          <a:lstStyle>
            <a:lvl1pPr>
              <a:defRPr sz="900"/>
            </a:lvl1pPr>
          </a:lstStyle>
          <a:p>
            <a:endParaRPr lang="en-US"/>
          </a:p>
        </p:txBody>
      </p:sp>
      <p:sp>
        <p:nvSpPr>
          <p:cNvPr id="30" name="Picture Placeholder 2"/>
          <p:cNvSpPr>
            <a:spLocks noGrp="1"/>
          </p:cNvSpPr>
          <p:nvPr>
            <p:ph type="pic" sz="quarter" idx="23"/>
          </p:nvPr>
        </p:nvSpPr>
        <p:spPr>
          <a:xfrm>
            <a:off x="3484880" y="4135120"/>
            <a:ext cx="1737600" cy="1800000"/>
          </a:xfrm>
        </p:spPr>
        <p:txBody>
          <a:bodyPr>
            <a:normAutofit/>
          </a:bodyPr>
          <a:lstStyle>
            <a:lvl1pPr>
              <a:defRPr sz="900"/>
            </a:lvl1pPr>
          </a:lstStyle>
          <a:p>
            <a:endParaRPr lang="en-US"/>
          </a:p>
        </p:txBody>
      </p:sp>
      <p:sp>
        <p:nvSpPr>
          <p:cNvPr id="31" name="Picture Placeholder 98"/>
          <p:cNvSpPr>
            <a:spLocks noGrp="1"/>
          </p:cNvSpPr>
          <p:nvPr>
            <p:ph type="pic" sz="quarter" idx="13"/>
          </p:nvPr>
        </p:nvSpPr>
        <p:spPr>
          <a:xfrm>
            <a:off x="5234093" y="4135120"/>
            <a:ext cx="1737600" cy="1800000"/>
          </a:xfrm>
          <a:custGeom>
            <a:avLst/>
            <a:gdLst>
              <a:gd name="connsiteX0" fmla="*/ 0 w 1296000"/>
              <a:gd name="connsiteY0" fmla="*/ 0 h 1570786"/>
              <a:gd name="connsiteX1" fmla="*/ 459313 w 1296000"/>
              <a:gd name="connsiteY1" fmla="*/ 0 h 1570786"/>
              <a:gd name="connsiteX2" fmla="*/ 648000 w 1296000"/>
              <a:gd name="connsiteY2" fmla="*/ 188674 h 1570786"/>
              <a:gd name="connsiteX3" fmla="*/ 836688 w 1296000"/>
              <a:gd name="connsiteY3" fmla="*/ 0 h 1570786"/>
              <a:gd name="connsiteX4" fmla="*/ 1296000 w 1296000"/>
              <a:gd name="connsiteY4" fmla="*/ 0 h 1570786"/>
              <a:gd name="connsiteX5" fmla="*/ 1296000 w 1296000"/>
              <a:gd name="connsiteY5" fmla="*/ 1570786 h 1570786"/>
              <a:gd name="connsiteX6" fmla="*/ 0 w 1296000"/>
              <a:gd name="connsiteY6" fmla="*/ 1570786 h 157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000" h="1570786">
                <a:moveTo>
                  <a:pt x="0" y="0"/>
                </a:moveTo>
                <a:lnTo>
                  <a:pt x="459313" y="0"/>
                </a:lnTo>
                <a:lnTo>
                  <a:pt x="648000" y="188674"/>
                </a:lnTo>
                <a:lnTo>
                  <a:pt x="836688" y="0"/>
                </a:lnTo>
                <a:lnTo>
                  <a:pt x="1296000" y="0"/>
                </a:lnTo>
                <a:lnTo>
                  <a:pt x="1296000" y="1570786"/>
                </a:lnTo>
                <a:lnTo>
                  <a:pt x="0" y="1570786"/>
                </a:lnTo>
                <a:close/>
              </a:path>
            </a:pathLst>
          </a:custGeom>
        </p:spPr>
        <p:txBody>
          <a:bodyPr wrap="square">
            <a:noAutofit/>
          </a:bodyPr>
          <a:lstStyle>
            <a:lvl1pPr>
              <a:defRPr sz="900"/>
            </a:lvl1pPr>
          </a:lstStyle>
          <a:p>
            <a:endParaRPr lang="en-US"/>
          </a:p>
        </p:txBody>
      </p:sp>
      <p:sp>
        <p:nvSpPr>
          <p:cNvPr id="32" name="Picture Placeholder 2"/>
          <p:cNvSpPr>
            <a:spLocks noGrp="1"/>
          </p:cNvSpPr>
          <p:nvPr>
            <p:ph type="pic" sz="quarter" idx="14"/>
          </p:nvPr>
        </p:nvSpPr>
        <p:spPr>
          <a:xfrm>
            <a:off x="6974840" y="4135120"/>
            <a:ext cx="1737600" cy="1800000"/>
          </a:xfrm>
        </p:spPr>
        <p:txBody>
          <a:bodyPr>
            <a:normAutofit/>
          </a:bodyPr>
          <a:lstStyle>
            <a:lvl1pPr>
              <a:defRPr sz="900"/>
            </a:lvl1pPr>
          </a:lstStyle>
          <a:p>
            <a:endParaRPr lang="en-US"/>
          </a:p>
        </p:txBody>
      </p:sp>
      <p:sp>
        <p:nvSpPr>
          <p:cNvPr id="33" name="Picture Placeholder 2"/>
          <p:cNvSpPr>
            <a:spLocks noGrp="1"/>
          </p:cNvSpPr>
          <p:nvPr>
            <p:ph type="pic" sz="quarter" idx="15"/>
          </p:nvPr>
        </p:nvSpPr>
        <p:spPr>
          <a:xfrm>
            <a:off x="8707120" y="4135120"/>
            <a:ext cx="1737600" cy="1800000"/>
          </a:xfrm>
        </p:spPr>
        <p:txBody>
          <a:bodyPr>
            <a:normAutofit/>
          </a:bodyPr>
          <a:lstStyle>
            <a:lvl1pPr>
              <a:defRPr sz="900"/>
            </a:lvl1pPr>
          </a:lstStyle>
          <a:p>
            <a:endParaRPr lang="en-US"/>
          </a:p>
        </p:txBody>
      </p:sp>
      <p:sp>
        <p:nvSpPr>
          <p:cNvPr id="34" name="Picture Placeholder 2"/>
          <p:cNvSpPr>
            <a:spLocks noGrp="1"/>
          </p:cNvSpPr>
          <p:nvPr>
            <p:ph type="pic" sz="quarter" idx="16"/>
          </p:nvPr>
        </p:nvSpPr>
        <p:spPr>
          <a:xfrm>
            <a:off x="10447867" y="4135120"/>
            <a:ext cx="1737600" cy="1800000"/>
          </a:xfrm>
        </p:spPr>
        <p:txBody>
          <a:bodyPr>
            <a:normAutofit/>
          </a:bodyPr>
          <a:lstStyle>
            <a:lvl1pPr>
              <a:defRPr sz="900"/>
            </a:lvl1pPr>
          </a:lstStyle>
          <a:p>
            <a:endParaRPr lang="en-US"/>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6123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2"/>
          <p:cNvSpPr>
            <a:spLocks noGrp="1"/>
          </p:cNvSpPr>
          <p:nvPr>
            <p:ph type="pic" sz="quarter" idx="13"/>
          </p:nvPr>
        </p:nvSpPr>
        <p:spPr>
          <a:xfrm>
            <a:off x="1335031" y="1808895"/>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9" name="Picture Placeholder 2"/>
          <p:cNvSpPr>
            <a:spLocks noGrp="1"/>
          </p:cNvSpPr>
          <p:nvPr>
            <p:ph type="pic" sz="quarter" idx="14"/>
          </p:nvPr>
        </p:nvSpPr>
        <p:spPr>
          <a:xfrm>
            <a:off x="2892367"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0" name="Picture Placeholder 2"/>
          <p:cNvSpPr>
            <a:spLocks noGrp="1"/>
          </p:cNvSpPr>
          <p:nvPr>
            <p:ph type="pic" sz="quarter" idx="15"/>
          </p:nvPr>
        </p:nvSpPr>
        <p:spPr>
          <a:xfrm>
            <a:off x="4546724"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1" name="Picture Placeholder 2"/>
          <p:cNvSpPr>
            <a:spLocks noGrp="1"/>
          </p:cNvSpPr>
          <p:nvPr>
            <p:ph type="pic" sz="quarter" idx="16"/>
          </p:nvPr>
        </p:nvSpPr>
        <p:spPr>
          <a:xfrm>
            <a:off x="6201081"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2" name="Picture Placeholder 2"/>
          <p:cNvSpPr>
            <a:spLocks noGrp="1"/>
          </p:cNvSpPr>
          <p:nvPr>
            <p:ph type="pic" sz="quarter" idx="17"/>
          </p:nvPr>
        </p:nvSpPr>
        <p:spPr>
          <a:xfrm>
            <a:off x="7855439"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6" name="Picture Placeholder 2"/>
          <p:cNvSpPr>
            <a:spLocks noGrp="1"/>
          </p:cNvSpPr>
          <p:nvPr>
            <p:ph type="pic" sz="quarter" idx="18"/>
          </p:nvPr>
        </p:nvSpPr>
        <p:spPr>
          <a:xfrm>
            <a:off x="9512099" y="1801707"/>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7" name="Picture Placeholder 2"/>
          <p:cNvSpPr>
            <a:spLocks noGrp="1"/>
          </p:cNvSpPr>
          <p:nvPr>
            <p:ph type="pic" sz="quarter" idx="19"/>
          </p:nvPr>
        </p:nvSpPr>
        <p:spPr>
          <a:xfrm>
            <a:off x="2106757"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8" name="Picture Placeholder 2"/>
          <p:cNvSpPr>
            <a:spLocks noGrp="1"/>
          </p:cNvSpPr>
          <p:nvPr>
            <p:ph type="pic" sz="quarter" idx="20"/>
          </p:nvPr>
        </p:nvSpPr>
        <p:spPr>
          <a:xfrm>
            <a:off x="3761115"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9" name="Picture Placeholder 2"/>
          <p:cNvSpPr>
            <a:spLocks noGrp="1"/>
          </p:cNvSpPr>
          <p:nvPr>
            <p:ph type="pic" sz="quarter" idx="21"/>
          </p:nvPr>
        </p:nvSpPr>
        <p:spPr>
          <a:xfrm>
            <a:off x="5415472"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0" name="Picture Placeholder 2"/>
          <p:cNvSpPr>
            <a:spLocks noGrp="1"/>
          </p:cNvSpPr>
          <p:nvPr>
            <p:ph type="pic" sz="quarter" idx="23"/>
          </p:nvPr>
        </p:nvSpPr>
        <p:spPr>
          <a:xfrm>
            <a:off x="7069829"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1" name="Picture Placeholder 2"/>
          <p:cNvSpPr>
            <a:spLocks noGrp="1"/>
          </p:cNvSpPr>
          <p:nvPr>
            <p:ph type="pic" sz="quarter" idx="24"/>
          </p:nvPr>
        </p:nvSpPr>
        <p:spPr>
          <a:xfrm>
            <a:off x="8724188" y="306822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2" name="Picture Placeholder 2"/>
          <p:cNvSpPr>
            <a:spLocks noGrp="1"/>
          </p:cNvSpPr>
          <p:nvPr>
            <p:ph type="pic" sz="quarter" idx="29"/>
          </p:nvPr>
        </p:nvSpPr>
        <p:spPr>
          <a:xfrm>
            <a:off x="2938733"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3" name="Picture Placeholder 2"/>
          <p:cNvSpPr>
            <a:spLocks noGrp="1"/>
          </p:cNvSpPr>
          <p:nvPr>
            <p:ph type="pic" sz="quarter" idx="30"/>
          </p:nvPr>
        </p:nvSpPr>
        <p:spPr>
          <a:xfrm>
            <a:off x="4593091"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4" name="Picture Placeholder 2"/>
          <p:cNvSpPr>
            <a:spLocks noGrp="1"/>
          </p:cNvSpPr>
          <p:nvPr>
            <p:ph type="pic" sz="quarter" idx="31"/>
          </p:nvPr>
        </p:nvSpPr>
        <p:spPr>
          <a:xfrm>
            <a:off x="6247448"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5" name="Picture Placeholder 2"/>
          <p:cNvSpPr>
            <a:spLocks noGrp="1"/>
          </p:cNvSpPr>
          <p:nvPr>
            <p:ph type="pic" sz="quarter" idx="32"/>
          </p:nvPr>
        </p:nvSpPr>
        <p:spPr>
          <a:xfrm>
            <a:off x="7901807"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6" name="Picture Placeholder 2"/>
          <p:cNvSpPr>
            <a:spLocks noGrp="1"/>
          </p:cNvSpPr>
          <p:nvPr>
            <p:ph type="pic" sz="quarter" idx="37"/>
          </p:nvPr>
        </p:nvSpPr>
        <p:spPr>
          <a:xfrm>
            <a:off x="1335031"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7" name="Picture Placeholder 2"/>
          <p:cNvSpPr>
            <a:spLocks noGrp="1"/>
          </p:cNvSpPr>
          <p:nvPr>
            <p:ph type="pic" sz="quarter" idx="38"/>
          </p:nvPr>
        </p:nvSpPr>
        <p:spPr>
          <a:xfrm>
            <a:off x="9512099"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8"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9" name="Group 28"/>
          <p:cNvGrpSpPr/>
          <p:nvPr userDrawn="1"/>
        </p:nvGrpSpPr>
        <p:grpSpPr>
          <a:xfrm>
            <a:off x="317501" y="613707"/>
            <a:ext cx="330732" cy="398189"/>
            <a:chOff x="7767638" y="2651126"/>
            <a:chExt cx="560388" cy="674686"/>
          </a:xfrm>
        </p:grpSpPr>
        <p:sp>
          <p:nvSpPr>
            <p:cNvPr id="30"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31"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3270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000"/>
                            </p:stCondLst>
                            <p:childTnLst>
                              <p:par>
                                <p:cTn id="14" presetID="53" presetClass="entr" presetSubtype="16" fill="hold" grpId="0" nodeType="after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nodePh="1">
                                  <p:stCondLst>
                                    <p:cond delay="0"/>
                                  </p:stCondLst>
                                  <p:endCondLst>
                                    <p:cond evt="begin" delay="0">
                                      <p:tn val="24"/>
                                    </p:cond>
                                  </p:end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nodePh="1">
                                  <p:stCondLst>
                                    <p:cond delay="0"/>
                                  </p:stCondLst>
                                  <p:endCondLst>
                                    <p:cond evt="begin" delay="0">
                                      <p:tn val="29"/>
                                    </p:cond>
                                  </p:end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nodePh="1">
                                  <p:stCondLst>
                                    <p:cond delay="0"/>
                                  </p:stCondLst>
                                  <p:endCondLst>
                                    <p:cond evt="begin" delay="0">
                                      <p:tn val="34"/>
                                    </p:cond>
                                  </p:end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nodePh="1">
                                  <p:stCondLst>
                                    <p:cond delay="0"/>
                                  </p:stCondLst>
                                  <p:endCondLst>
                                    <p:cond evt="begin" delay="0">
                                      <p:tn val="39"/>
                                    </p:cond>
                                  </p:end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nodePh="1">
                                  <p:stCondLst>
                                    <p:cond delay="0"/>
                                  </p:stCondLst>
                                  <p:endCondLst>
                                    <p:cond evt="begin" delay="0">
                                      <p:tn val="44"/>
                                    </p:cond>
                                  </p:end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nodePh="1">
                                  <p:stCondLst>
                                    <p:cond delay="0"/>
                                  </p:stCondLst>
                                  <p:endCondLst>
                                    <p:cond evt="begin" delay="0">
                                      <p:tn val="49"/>
                                    </p:cond>
                                  </p:end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nodePh="1">
                                  <p:stCondLst>
                                    <p:cond delay="0"/>
                                  </p:stCondLst>
                                  <p:endCondLst>
                                    <p:cond evt="begin" delay="0">
                                      <p:tn val="54"/>
                                    </p:cond>
                                  </p:end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nodePh="1">
                                  <p:stCondLst>
                                    <p:cond delay="0"/>
                                  </p:stCondLst>
                                  <p:endCondLst>
                                    <p:cond evt="begin" delay="0">
                                      <p:tn val="59"/>
                                    </p:cond>
                                  </p:end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53" presetClass="entr" presetSubtype="16" fill="hold" grpId="0" nodeType="withEffect" nodePh="1">
                                  <p:stCondLst>
                                    <p:cond delay="0"/>
                                  </p:stCondLst>
                                  <p:endCondLst>
                                    <p:cond evt="begin" delay="0">
                                      <p:tn val="64"/>
                                    </p:cond>
                                  </p:end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par>
                                <p:cTn id="69" presetID="53" presetClass="entr" presetSubtype="16" fill="hold" grpId="0" nodeType="withEffect" nodePh="1">
                                  <p:stCondLst>
                                    <p:cond delay="0"/>
                                  </p:stCondLst>
                                  <p:endCondLst>
                                    <p:cond evt="begin" delay="0">
                                      <p:tn val="69"/>
                                    </p:cond>
                                  </p:end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grpId="0" nodeType="withEffect" nodePh="1">
                                  <p:stCondLst>
                                    <p:cond delay="0"/>
                                  </p:stCondLst>
                                  <p:endCondLst>
                                    <p:cond evt="begin" delay="0">
                                      <p:tn val="74"/>
                                    </p:cond>
                                  </p:end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53" presetClass="entr" presetSubtype="16" fill="hold" grpId="0" nodeType="withEffect" nodePh="1">
                                  <p:stCondLst>
                                    <p:cond delay="0"/>
                                  </p:stCondLst>
                                  <p:endCondLst>
                                    <p:cond evt="begin" delay="0">
                                      <p:tn val="79"/>
                                    </p:cond>
                                  </p:end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par>
                                <p:cTn id="84" presetID="53" presetClass="entr" presetSubtype="16" fill="hold" grpId="0" nodeType="withEffect" nodePh="1">
                                  <p:stCondLst>
                                    <p:cond delay="0"/>
                                  </p:stCondLst>
                                  <p:endCondLst>
                                    <p:cond evt="begin" delay="0">
                                      <p:tn val="84"/>
                                    </p:cond>
                                  </p:end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par>
                                <p:cTn id="89" presetID="53" presetClass="entr" presetSubtype="16" fill="hold" grpId="0" nodeType="withEffect" nodePh="1">
                                  <p:stCondLst>
                                    <p:cond delay="0"/>
                                  </p:stCondLst>
                                  <p:endCondLst>
                                    <p:cond evt="begin" delay="0">
                                      <p:tn val="89"/>
                                    </p:cond>
                                  </p:end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par>
                                <p:cTn id="94" presetID="53" presetClass="entr" presetSubtype="16" fill="hold" grpId="0" nodeType="withEffect" nodePh="1">
                                  <p:stCondLst>
                                    <p:cond delay="0"/>
                                  </p:stCondLst>
                                  <p:endCondLst>
                                    <p:cond evt="begin" delay="0">
                                      <p:tn val="94"/>
                                    </p:cond>
                                  </p:endCondLst>
                                  <p:childTnLst>
                                    <p:set>
                                      <p:cBhvr>
                                        <p:cTn id="95" dur="1" fill="hold">
                                          <p:stCondLst>
                                            <p:cond delay="0"/>
                                          </p:stCondLst>
                                        </p:cTn>
                                        <p:tgtEl>
                                          <p:spTgt spid="27"/>
                                        </p:tgtEl>
                                        <p:attrNameLst>
                                          <p:attrName>style.visibility</p:attrName>
                                        </p:attrNameLst>
                                      </p:cBhvr>
                                      <p:to>
                                        <p:strVal val="visible"/>
                                      </p:to>
                                    </p:set>
                                    <p:anim calcmode="lin" valueType="num">
                                      <p:cBhvr>
                                        <p:cTn id="96" dur="500" fill="hold"/>
                                        <p:tgtEl>
                                          <p:spTgt spid="27"/>
                                        </p:tgtEl>
                                        <p:attrNameLst>
                                          <p:attrName>ppt_w</p:attrName>
                                        </p:attrNameLst>
                                      </p:cBhvr>
                                      <p:tavLst>
                                        <p:tav tm="0">
                                          <p:val>
                                            <p:fltVal val="0"/>
                                          </p:val>
                                        </p:tav>
                                        <p:tav tm="100000">
                                          <p:val>
                                            <p:strVal val="#ppt_w"/>
                                          </p:val>
                                        </p:tav>
                                      </p:tavLst>
                                    </p:anim>
                                    <p:anim calcmode="lin" valueType="num">
                                      <p:cBhvr>
                                        <p:cTn id="97" dur="500" fill="hold"/>
                                        <p:tgtEl>
                                          <p:spTgt spid="27"/>
                                        </p:tgtEl>
                                        <p:attrNameLst>
                                          <p:attrName>ppt_h</p:attrName>
                                        </p:attrNameLst>
                                      </p:cBhvr>
                                      <p:tavLst>
                                        <p:tav tm="0">
                                          <p:val>
                                            <p:fltVal val="0"/>
                                          </p:val>
                                        </p:tav>
                                        <p:tav tm="100000">
                                          <p:val>
                                            <p:strVal val="#ppt_h"/>
                                          </p:val>
                                        </p:tav>
                                      </p:tavLst>
                                    </p:anim>
                                    <p:animEffect transition="in" filter="fade">
                                      <p:cBhvr>
                                        <p:cTn id="9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35"/>
          <p:cNvSpPr>
            <a:spLocks noGrp="1"/>
          </p:cNvSpPr>
          <p:nvPr>
            <p:ph type="pic" sz="quarter" idx="14"/>
          </p:nvPr>
        </p:nvSpPr>
        <p:spPr>
          <a:xfrm>
            <a:off x="0" y="2278382"/>
            <a:ext cx="7680000" cy="2869003"/>
          </a:xfrm>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9451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12/10/2018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7" name="Picture Placeholder 16"/>
          <p:cNvSpPr>
            <a:spLocks noGrp="1"/>
          </p:cNvSpPr>
          <p:nvPr>
            <p:ph type="pic" sz="quarter" idx="12"/>
          </p:nvPr>
        </p:nvSpPr>
        <p:spPr>
          <a:xfrm>
            <a:off x="4377353" y="0"/>
            <a:ext cx="7814649" cy="6858000"/>
          </a:xfrm>
          <a:custGeom>
            <a:avLst/>
            <a:gdLst>
              <a:gd name="connsiteX0" fmla="*/ 0 w 5860987"/>
              <a:gd name="connsiteY0" fmla="*/ 0 h 5143500"/>
              <a:gd name="connsiteX1" fmla="*/ 5860987 w 5860987"/>
              <a:gd name="connsiteY1" fmla="*/ 0 h 5143500"/>
              <a:gd name="connsiteX2" fmla="*/ 5860987 w 5860987"/>
              <a:gd name="connsiteY2" fmla="*/ 5143500 h 5143500"/>
              <a:gd name="connsiteX3" fmla="*/ 0 w 5860987"/>
              <a:gd name="connsiteY3" fmla="*/ 5143500 h 5143500"/>
              <a:gd name="connsiteX4" fmla="*/ 564689 w 5860987"/>
              <a:gd name="connsiteY4" fmla="*/ 257175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987" h="5143500">
                <a:moveTo>
                  <a:pt x="0" y="0"/>
                </a:moveTo>
                <a:lnTo>
                  <a:pt x="5860987" y="0"/>
                </a:lnTo>
                <a:lnTo>
                  <a:pt x="5860987" y="5143500"/>
                </a:lnTo>
                <a:lnTo>
                  <a:pt x="0" y="5143500"/>
                </a:lnTo>
                <a:lnTo>
                  <a:pt x="564689" y="2571750"/>
                </a:lnTo>
                <a:close/>
              </a:path>
            </a:pathLst>
          </a:custGeom>
        </p:spPr>
        <p:txBody>
          <a:bodyPr wrap="square">
            <a:noAutofit/>
          </a:bodyPr>
          <a:lstStyle/>
          <a:p>
            <a:endParaRPr lang="en-US"/>
          </a:p>
        </p:txBody>
      </p:sp>
    </p:spTree>
    <p:extLst>
      <p:ext uri="{BB962C8B-B14F-4D97-AF65-F5344CB8AC3E}">
        <p14:creationId xmlns:p14="http://schemas.microsoft.com/office/powerpoint/2010/main" val="1030598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5" name="TextBox 4"/>
          <p:cNvSpPr txBox="1">
            <a:spLocks noChangeArrowheads="1"/>
          </p:cNvSpPr>
          <p:nvPr userDrawn="1"/>
        </p:nvSpPr>
        <p:spPr bwMode="auto">
          <a:xfrm>
            <a:off x="1497764" y="6592874"/>
            <a:ext cx="11480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lnSpc>
                <a:spcPct val="70000"/>
              </a:lnSpc>
            </a:pPr>
            <a:r>
              <a:rPr lang="en-US" altLang="es-PE" sz="1000">
                <a:solidFill>
                  <a:srgbClr val="FFFFFF"/>
                </a:solidFill>
                <a:latin typeface="Open Sans"/>
                <a:ea typeface="Open Sans"/>
                <a:cs typeface="Open Sans"/>
              </a:rPr>
              <a:t>SRVSOP    |   </a:t>
            </a:r>
            <a:fld id="{14D7B48A-B45B-4326-9903-A09FF34434A4}" type="slidenum">
              <a:rPr lang="en-US" altLang="es-PE" sz="1000">
                <a:solidFill>
                  <a:srgbClr val="FFFFFF"/>
                </a:solidFill>
              </a:rPr>
              <a:pPr algn="r" eaLnBrk="1" hangingPunct="1">
                <a:lnSpc>
                  <a:spcPct val="70000"/>
                </a:lnSpc>
              </a:pPr>
              <a:t>‹#›</a:t>
            </a:fld>
            <a:endParaRPr lang="en-US" altLang="es-PE" sz="1000">
              <a:solidFill>
                <a:srgbClr val="FFFFFF"/>
              </a:solidFill>
              <a:latin typeface="Open Sans"/>
              <a:ea typeface="Open Sans"/>
              <a:cs typeface="Open Sans"/>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440086535"/>
      </p:ext>
    </p:extLst>
  </p:cSld>
  <p:clrMapOvr>
    <a:masterClrMapping/>
  </p:clrMapOvr>
  <p:transition spd="slow">
    <p:push/>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539878-171B-4BF4-96FC-15859EE445F4}"/>
              </a:ext>
            </a:extLst>
          </p:cNvPr>
          <p:cNvSpPr>
            <a:spLocks noGrp="1"/>
          </p:cNvSpPr>
          <p:nvPr>
            <p:ph type="pic" sz="quarter" idx="10"/>
          </p:nvPr>
        </p:nvSpPr>
        <p:spPr>
          <a:xfrm>
            <a:off x="667107" y="1940011"/>
            <a:ext cx="4055020" cy="2718487"/>
          </a:xfrm>
          <a:custGeom>
            <a:avLst/>
            <a:gdLst>
              <a:gd name="connsiteX0" fmla="*/ 3386804 w 4055020"/>
              <a:gd name="connsiteY0" fmla="*/ 0 h 3573556"/>
              <a:gd name="connsiteX1" fmla="*/ 4055020 w 4055020"/>
              <a:gd name="connsiteY1" fmla="*/ 2360218 h 3573556"/>
              <a:gd name="connsiteX2" fmla="*/ 773723 w 4055020"/>
              <a:gd name="connsiteY2" fmla="*/ 3573556 h 3573556"/>
              <a:gd name="connsiteX3" fmla="*/ 0 w 4055020"/>
              <a:gd name="connsiteY3" fmla="*/ 1002323 h 3573556"/>
            </a:gdLst>
            <a:ahLst/>
            <a:cxnLst>
              <a:cxn ang="0">
                <a:pos x="connsiteX0" y="connsiteY0"/>
              </a:cxn>
              <a:cxn ang="0">
                <a:pos x="connsiteX1" y="connsiteY1"/>
              </a:cxn>
              <a:cxn ang="0">
                <a:pos x="connsiteX2" y="connsiteY2"/>
              </a:cxn>
              <a:cxn ang="0">
                <a:pos x="connsiteX3" y="connsiteY3"/>
              </a:cxn>
            </a:cxnLst>
            <a:rect l="l" t="t" r="r" b="b"/>
            <a:pathLst>
              <a:path w="4055020" h="3573556">
                <a:moveTo>
                  <a:pt x="3386804" y="0"/>
                </a:moveTo>
                <a:lnTo>
                  <a:pt x="4055020" y="2360218"/>
                </a:lnTo>
                <a:lnTo>
                  <a:pt x="773723" y="3573556"/>
                </a:lnTo>
                <a:lnTo>
                  <a:pt x="0" y="1002323"/>
                </a:lnTo>
                <a:close/>
              </a:path>
            </a:pathLst>
          </a:custGeom>
        </p:spPr>
        <p:txBody>
          <a:bodyPr>
            <a:noAutofit/>
          </a:bodyPr>
          <a:lstStyle/>
          <a:p>
            <a:pPr lvl="0"/>
            <a:endParaRPr lang="en-US" noProof="0"/>
          </a:p>
        </p:txBody>
      </p:sp>
    </p:spTree>
    <p:extLst>
      <p:ext uri="{BB962C8B-B14F-4D97-AF65-F5344CB8AC3E}">
        <p14:creationId xmlns:p14="http://schemas.microsoft.com/office/powerpoint/2010/main" val="1797936934"/>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8AE84D7-14D5-4CC3-9582-68E4F90DD0A4}"/>
              </a:ext>
            </a:extLst>
          </p:cNvPr>
          <p:cNvSpPr>
            <a:spLocks noGrp="1"/>
          </p:cNvSpPr>
          <p:nvPr>
            <p:ph type="pic" sz="quarter" idx="10"/>
          </p:nvPr>
        </p:nvSpPr>
        <p:spPr>
          <a:xfrm>
            <a:off x="6600515" y="3124200"/>
            <a:ext cx="4429880" cy="2532166"/>
          </a:xfrm>
          <a:custGeom>
            <a:avLst/>
            <a:gdLst>
              <a:gd name="connsiteX0" fmla="*/ 0 w 4429880"/>
              <a:gd name="connsiteY0" fmla="*/ 0 h 3271296"/>
              <a:gd name="connsiteX1" fmla="*/ 4429880 w 4429880"/>
              <a:gd name="connsiteY1" fmla="*/ 0 h 3271296"/>
              <a:gd name="connsiteX2" fmla="*/ 4429880 w 4429880"/>
              <a:gd name="connsiteY2" fmla="*/ 3271296 h 3271296"/>
              <a:gd name="connsiteX3" fmla="*/ 0 w 4429880"/>
              <a:gd name="connsiteY3" fmla="*/ 3271296 h 3271296"/>
            </a:gdLst>
            <a:ahLst/>
            <a:cxnLst>
              <a:cxn ang="0">
                <a:pos x="connsiteX0" y="connsiteY0"/>
              </a:cxn>
              <a:cxn ang="0">
                <a:pos x="connsiteX1" y="connsiteY1"/>
              </a:cxn>
              <a:cxn ang="0">
                <a:pos x="connsiteX2" y="connsiteY2"/>
              </a:cxn>
              <a:cxn ang="0">
                <a:pos x="connsiteX3" y="connsiteY3"/>
              </a:cxn>
            </a:cxnLst>
            <a:rect l="l" t="t" r="r" b="b"/>
            <a:pathLst>
              <a:path w="4429880" h="3271296">
                <a:moveTo>
                  <a:pt x="0" y="0"/>
                </a:moveTo>
                <a:lnTo>
                  <a:pt x="4429880" y="0"/>
                </a:lnTo>
                <a:lnTo>
                  <a:pt x="4429880" y="3271296"/>
                </a:lnTo>
                <a:lnTo>
                  <a:pt x="0" y="3271296"/>
                </a:lnTo>
                <a:close/>
              </a:path>
            </a:pathLst>
          </a:custGeom>
        </p:spPr>
        <p:txBody>
          <a:bodyPr>
            <a:noAutofit/>
          </a:bodyPr>
          <a:lstStyle/>
          <a:p>
            <a:pPr lvl="0"/>
            <a:endParaRPr lang="en-US" noProof="0"/>
          </a:p>
        </p:txBody>
      </p:sp>
    </p:spTree>
    <p:extLst>
      <p:ext uri="{BB962C8B-B14F-4D97-AF65-F5344CB8AC3E}">
        <p14:creationId xmlns:p14="http://schemas.microsoft.com/office/powerpoint/2010/main" val="140555086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12/10/2018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mockup_02">
    <p:spTree>
      <p:nvGrpSpPr>
        <p:cNvPr id="1" name=""/>
        <p:cNvGrpSpPr/>
        <p:nvPr/>
      </p:nvGrpSpPr>
      <p:grpSpPr>
        <a:xfrm>
          <a:off x="0" y="0"/>
          <a:ext cx="0" cy="0"/>
          <a:chOff x="0" y="0"/>
          <a:chExt cx="0" cy="0"/>
        </a:xfrm>
      </p:grpSpPr>
      <p:pic>
        <p:nvPicPr>
          <p:cNvPr id="4" name="Picture 3" descr="laptop.png">
            <a:extLst>
              <a:ext uri="{FF2B5EF4-FFF2-40B4-BE49-F238E27FC236}">
                <a16:creationId xmlns:a16="http://schemas.microsoft.com/office/drawing/2014/main" id="{DA132044-450D-1B48-AA77-20B4261338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55533" y="2154238"/>
            <a:ext cx="7933267"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3BCD8280-CF11-1147-AF2F-CF39BDF0B976}"/>
              </a:ext>
            </a:extLst>
          </p:cNvPr>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sz="700" dirty="0"/>
          </a:p>
        </p:txBody>
      </p:sp>
      <p:sp>
        <p:nvSpPr>
          <p:cNvPr id="7" name="Slide Number Placeholder 5">
            <a:extLst>
              <a:ext uri="{FF2B5EF4-FFF2-40B4-BE49-F238E27FC236}">
                <a16:creationId xmlns:a16="http://schemas.microsoft.com/office/drawing/2014/main" id="{4ACC4C2E-F806-9A48-B4D5-AB5C0E8EAD47}"/>
              </a:ext>
            </a:extLst>
          </p:cNvPr>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sz="700" dirty="0"/>
          </a:p>
        </p:txBody>
      </p:sp>
      <p:sp>
        <p:nvSpPr>
          <p:cNvPr id="8" name="TextBox 6">
            <a:extLst>
              <a:ext uri="{FF2B5EF4-FFF2-40B4-BE49-F238E27FC236}">
                <a16:creationId xmlns:a16="http://schemas.microsoft.com/office/drawing/2014/main" id="{D0A9DFC0-0BF7-2647-8BF5-8CC72431E5CF}"/>
              </a:ext>
            </a:extLst>
          </p:cNvPr>
          <p:cNvSpPr txBox="1">
            <a:spLocks noChangeArrowheads="1"/>
          </p:cNvSpPr>
          <p:nvPr userDrawn="1"/>
        </p:nvSpPr>
        <p:spPr bwMode="auto">
          <a:xfrm>
            <a:off x="1565089" y="6570361"/>
            <a:ext cx="1080744" cy="20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lnSpc>
                <a:spcPct val="70000"/>
              </a:lnSpc>
              <a:defRPr/>
            </a:pPr>
            <a:r>
              <a:rPr lang="en-US" altLang="es-PE" sz="1000" dirty="0">
                <a:solidFill>
                  <a:srgbClr val="FFFFFF"/>
                </a:solidFill>
                <a:latin typeface="Open Sans"/>
                <a:ea typeface="Open Sans"/>
                <a:cs typeface="Open Sans"/>
              </a:rPr>
              <a:t>SRVSOP    |   </a:t>
            </a:r>
            <a:fld id="{8F5FA031-B265-5848-AC7D-E4A69C728DC0}" type="slidenum">
              <a:rPr lang="en-US" altLang="es-PE" sz="1000" smtClean="0">
                <a:solidFill>
                  <a:srgbClr val="FFFFFF"/>
                </a:solidFill>
              </a:rPr>
              <a:pPr algn="r" eaLnBrk="1" hangingPunct="1">
                <a:lnSpc>
                  <a:spcPct val="70000"/>
                </a:lnSpc>
                <a:defRPr/>
              </a:pPr>
              <a:t>‹#›</a:t>
            </a:fld>
            <a:endParaRPr lang="en-US" altLang="es-PE" sz="1000" dirty="0">
              <a:solidFill>
                <a:srgbClr val="FFFFFF"/>
              </a:solidFill>
              <a:latin typeface="Open Sans"/>
              <a:ea typeface="Open Sans"/>
              <a:cs typeface="Open Sans"/>
            </a:endParaRPr>
          </a:p>
        </p:txBody>
      </p:sp>
      <p:sp>
        <p:nvSpPr>
          <p:cNvPr id="6" name="Picture Placeholder 5"/>
          <p:cNvSpPr>
            <a:spLocks noGrp="1"/>
          </p:cNvSpPr>
          <p:nvPr>
            <p:ph type="pic" sz="quarter" idx="10"/>
          </p:nvPr>
        </p:nvSpPr>
        <p:spPr>
          <a:xfrm>
            <a:off x="5118386" y="2599513"/>
            <a:ext cx="5817913" cy="2849634"/>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9774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a:p>
        </p:txBody>
      </p:sp>
    </p:spTree>
    <p:extLst>
      <p:ext uri="{BB962C8B-B14F-4D97-AF65-F5344CB8AC3E}">
        <p14:creationId xmlns:p14="http://schemas.microsoft.com/office/powerpoint/2010/main" val="142275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12/10/2018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theme" Target="../theme/theme3.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12/10/2018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6" r:id="rId12"/>
    <p:sldLayoutId id="2147483977" r:id="rId13"/>
    <p:sldLayoutId id="2147483978"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72171082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solidFill>
                  <a:prstClr val="black">
                    <a:tint val="75000"/>
                  </a:prstClr>
                </a:solidFill>
              </a:rPr>
              <a:pPr/>
              <a:t>10/12/2018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29414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9" r:id="rId17"/>
    <p:sldLayoutId id="2147483931" r:id="rId18"/>
    <p:sldLayoutId id="2147483932" r:id="rId19"/>
    <p:sldLayoutId id="2147483933" r:id="rId20"/>
    <p:sldLayoutId id="2147483936" r:id="rId21"/>
    <p:sldLayoutId id="2147483937" r:id="rId22"/>
    <p:sldLayoutId id="2147483939" r:id="rId23"/>
    <p:sldLayoutId id="2147483940" r:id="rId24"/>
    <p:sldLayoutId id="2147483941" r:id="rId25"/>
    <p:sldLayoutId id="2147483942" r:id="rId26"/>
    <p:sldLayoutId id="2147483943" r:id="rId27"/>
    <p:sldLayoutId id="2147483944" r:id="rId28"/>
    <p:sldLayoutId id="2147483947" r:id="rId29"/>
    <p:sldLayoutId id="2147483948" r:id="rId30"/>
    <p:sldLayoutId id="2147483949" r:id="rId31"/>
    <p:sldLayoutId id="2147483950" r:id="rId32"/>
    <p:sldLayoutId id="2147483951" r:id="rId33"/>
    <p:sldLayoutId id="2147483953" r:id="rId34"/>
    <p:sldLayoutId id="2147483955" r:id="rId35"/>
    <p:sldLayoutId id="2147483956" r:id="rId36"/>
    <p:sldLayoutId id="2147483957" r:id="rId37"/>
    <p:sldLayoutId id="2147483958" r:id="rId38"/>
    <p:sldLayoutId id="2147483959" r:id="rId39"/>
    <p:sldLayoutId id="2147483962" r:id="rId40"/>
    <p:sldLayoutId id="2147483963" r:id="rId41"/>
    <p:sldLayoutId id="2147483964" r:id="rId42"/>
    <p:sldLayoutId id="2147483965" r:id="rId43"/>
    <p:sldLayoutId id="2147483966" r:id="rId44"/>
    <p:sldLayoutId id="2147483967" r:id="rId45"/>
    <p:sldLayoutId id="2147483969" r:id="rId46"/>
    <p:sldLayoutId id="2147483970" r:id="rId47"/>
    <p:sldLayoutId id="2147483971" r:id="rId48"/>
    <p:sldLayoutId id="2147483972" r:id="rId49"/>
    <p:sldLayoutId id="2147483973" r:id="rId50"/>
    <p:sldLayoutId id="2147483974" r:id="rId51"/>
    <p:sldLayoutId id="2147483980" r:id="rId52"/>
    <p:sldLayoutId id="2147483981" r:id="rId53"/>
    <p:sldLayoutId id="2147483982" r:id="rId54"/>
    <p:sldLayoutId id="2147483983" r:id="rId5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dirty="0">
                <a:solidFill>
                  <a:schemeClr val="bg2"/>
                </a:solidFill>
              </a:rPr>
              <a:t>4</a:t>
            </a:r>
            <a:endParaRPr lang="id-ID" sz="6600" dirty="0">
              <a:solidFill>
                <a:schemeClr val="bg2"/>
              </a:solidFill>
            </a:endParaRPr>
          </a:p>
        </p:txBody>
      </p:sp>
      <p:sp>
        <p:nvSpPr>
          <p:cNvPr id="22" name="TextBox 21"/>
          <p:cNvSpPr txBox="1"/>
          <p:nvPr/>
        </p:nvSpPr>
        <p:spPr>
          <a:xfrm>
            <a:off x="6742278" y="496886"/>
            <a:ext cx="5349204" cy="646331"/>
          </a:xfrm>
          <a:prstGeom prst="rect">
            <a:avLst/>
          </a:prstGeom>
          <a:noFill/>
        </p:spPr>
        <p:txBody>
          <a:bodyPr wrap="square" rtlCol="0">
            <a:spAutoFit/>
          </a:bodyPr>
          <a:lstStyle/>
          <a:p>
            <a:r>
              <a:rPr lang="es-PE" sz="3600" b="1" dirty="0" smtClean="0">
                <a:solidFill>
                  <a:schemeClr val="bg1"/>
                </a:solidFill>
                <a:latin typeface="+mj-lt"/>
              </a:rPr>
              <a:t>Implementación del SMS</a:t>
            </a:r>
            <a:endParaRPr lang="id-ID" sz="3600" b="1" dirty="0">
              <a:solidFill>
                <a:schemeClr val="bg1"/>
              </a:solidFill>
              <a:latin typeface="+mj-lt"/>
            </a:endParaRPr>
          </a:p>
        </p:txBody>
      </p:sp>
      <p:sp>
        <p:nvSpPr>
          <p:cNvPr id="23" name="TextBox 22"/>
          <p:cNvSpPr txBox="1"/>
          <p:nvPr/>
        </p:nvSpPr>
        <p:spPr>
          <a:xfrm>
            <a:off x="6732550" y="1010092"/>
            <a:ext cx="5368659" cy="707886"/>
          </a:xfrm>
          <a:prstGeom prst="rect">
            <a:avLst/>
          </a:prstGeom>
          <a:noFill/>
        </p:spPr>
        <p:txBody>
          <a:bodyPr wrap="square" rtlCol="0">
            <a:spAutoFit/>
          </a:bodyPr>
          <a:lstStyle/>
          <a:p>
            <a:r>
              <a:rPr lang="es-PE" sz="4000" b="1" dirty="0" smtClean="0">
                <a:solidFill>
                  <a:schemeClr val="bg1"/>
                </a:solidFill>
              </a:rPr>
              <a:t>FASE 1</a:t>
            </a:r>
            <a:endParaRPr lang="id-ID" sz="40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dirty="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dirty="0"/>
            </a:p>
          </p:txBody>
        </p:sp>
      </p:grpSp>
    </p:spTree>
    <p:extLst>
      <p:ext uri="{BB962C8B-B14F-4D97-AF65-F5344CB8AC3E}">
        <p14:creationId xmlns:p14="http://schemas.microsoft.com/office/powerpoint/2010/main" val="421626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295400"/>
          </a:xfrm>
        </p:spPr>
        <p:txBody>
          <a:bodyPr anchor="t"/>
          <a:lstStyle/>
          <a:p>
            <a:r>
              <a:rPr lang="es-PE" b="1" dirty="0"/>
              <a:t>¿Quién puede ser el ejecutivo responsable?</a:t>
            </a:r>
          </a:p>
        </p:txBody>
      </p:sp>
      <p:sp>
        <p:nvSpPr>
          <p:cNvPr id="4" name="Text Placeholder 3"/>
          <p:cNvSpPr>
            <a:spLocks noGrp="1"/>
          </p:cNvSpPr>
          <p:nvPr>
            <p:ph type="body" sz="half" idx="2"/>
          </p:nvPr>
        </p:nvSpPr>
        <p:spPr>
          <a:xfrm>
            <a:off x="839787" y="1752600"/>
            <a:ext cx="4481513" cy="4851400"/>
          </a:xfrm>
        </p:spPr>
        <p:txBody>
          <a:bodyPr>
            <a:noAutofit/>
          </a:bodyPr>
          <a:lstStyle/>
          <a:p>
            <a:pPr algn="just"/>
            <a:r>
              <a:rPr lang="es-PE" sz="2800" dirty="0">
                <a:latin typeface="+mj-lt"/>
              </a:rPr>
              <a:t>Según la envergadura, estructura y complejidad de la OMA, el ejecutivo responsable puede ser:</a:t>
            </a:r>
          </a:p>
          <a:p>
            <a:pPr marL="514350" indent="-514350" algn="just">
              <a:buFont typeface="+mj-lt"/>
              <a:buAutoNum type="arabicParenR"/>
            </a:pPr>
            <a:r>
              <a:rPr lang="es-PE" sz="2400" dirty="0">
                <a:latin typeface="+mj-lt"/>
              </a:rPr>
              <a:t>el funcionario ejecutivo principal de la organización del proveedor de servicios;</a:t>
            </a:r>
          </a:p>
          <a:p>
            <a:pPr marL="514350" indent="-514350" algn="just">
              <a:buFont typeface="+mj-lt"/>
              <a:buAutoNum type="arabicParenR"/>
            </a:pPr>
            <a:r>
              <a:rPr lang="es-PE" sz="2400" dirty="0">
                <a:latin typeface="+mj-lt"/>
              </a:rPr>
              <a:t>el presidente del consejo de directores;</a:t>
            </a:r>
          </a:p>
          <a:p>
            <a:pPr marL="514350" indent="-514350" algn="just">
              <a:buFont typeface="+mj-lt"/>
              <a:buAutoNum type="arabicParenR"/>
            </a:pPr>
            <a:r>
              <a:rPr lang="es-PE" sz="2400" dirty="0">
                <a:latin typeface="+mj-lt"/>
              </a:rPr>
              <a:t>un socio; o</a:t>
            </a:r>
          </a:p>
          <a:p>
            <a:pPr marL="514350" indent="-514350" algn="just">
              <a:buFont typeface="+mj-lt"/>
              <a:buAutoNum type="arabicParenR"/>
            </a:pPr>
            <a:r>
              <a:rPr lang="es-PE" sz="2400" dirty="0">
                <a:latin typeface="+mj-lt"/>
              </a:rPr>
              <a:t>el propietario</a:t>
            </a:r>
            <a:r>
              <a:rPr lang="es-PE" sz="2400" dirty="0" smtClean="0">
                <a:latin typeface="+mj-lt"/>
              </a:rPr>
              <a:t>.</a:t>
            </a:r>
            <a:endParaRPr lang="es-PE" sz="2400" dirty="0">
              <a:latin typeface="+mj-lt"/>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10</a:t>
            </a:fld>
            <a:endParaRPr lang="en-US">
              <a:solidFill>
                <a:prstClr val="black">
                  <a:tint val="75000"/>
                </a:prstClr>
              </a:solidFill>
            </a:endParaRPr>
          </a:p>
        </p:txBody>
      </p:sp>
      <p:pic>
        <p:nvPicPr>
          <p:cNvPr id="6"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21632" r="21632"/>
          <a:stretch>
            <a:fillRect/>
          </a:stretch>
        </p:blipFill>
        <p:spPr>
          <a:xfrm>
            <a:off x="5524500" y="457200"/>
            <a:ext cx="6172200" cy="5689600"/>
          </a:xfrm>
        </p:spPr>
      </p:pic>
    </p:spTree>
    <p:extLst>
      <p:ext uri="{BB962C8B-B14F-4D97-AF65-F5344CB8AC3E}">
        <p14:creationId xmlns:p14="http://schemas.microsoft.com/office/powerpoint/2010/main" val="1336818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318" b="18318"/>
          <a:stretch>
            <a:fillRect/>
          </a:stretch>
        </p:blipFill>
        <p:spPr>
          <a:xfrm>
            <a:off x="0" y="0"/>
            <a:ext cx="12192000" cy="5499100"/>
          </a:xfrm>
        </p:spPr>
      </p:pic>
      <p:sp>
        <p:nvSpPr>
          <p:cNvPr id="8" name="Text Placeholder 9"/>
          <p:cNvSpPr txBox="1">
            <a:spLocks/>
          </p:cNvSpPr>
          <p:nvPr/>
        </p:nvSpPr>
        <p:spPr>
          <a:xfrm>
            <a:off x="6287631" y="4328428"/>
            <a:ext cx="5764669"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200" i="1" dirty="0">
                <a:solidFill>
                  <a:srgbClr val="FFFFFF"/>
                </a:solidFill>
                <a:latin typeface="Georgia"/>
                <a:cs typeface="Georgia"/>
              </a:rPr>
              <a:t>El equipo debe componerse de </a:t>
            </a:r>
            <a:r>
              <a:rPr lang="es-PE" sz="2200" b="1" i="1" dirty="0">
                <a:solidFill>
                  <a:srgbClr val="FFFF00"/>
                </a:solidFill>
                <a:latin typeface="Georgia"/>
                <a:cs typeface="Georgia"/>
              </a:rPr>
              <a:t>representantes de los departamentos </a:t>
            </a:r>
            <a:r>
              <a:rPr lang="es-PE" sz="2200" i="1" dirty="0">
                <a:solidFill>
                  <a:srgbClr val="FFFFFF"/>
                </a:solidFill>
                <a:latin typeface="Georgia"/>
                <a:cs typeface="Georgia"/>
              </a:rPr>
              <a:t>pertinentes. El papel del equipo es impulsar la implementación de SMS desde la etapa de planificación hasta la implementación final.</a:t>
            </a:r>
          </a:p>
        </p:txBody>
      </p:sp>
      <p:sp>
        <p:nvSpPr>
          <p:cNvPr id="9" name="Text Placeholder 22"/>
          <p:cNvSpPr txBox="1">
            <a:spLocks/>
          </p:cNvSpPr>
          <p:nvPr/>
        </p:nvSpPr>
        <p:spPr>
          <a:xfrm>
            <a:off x="0" y="5705864"/>
            <a:ext cx="5289374" cy="115213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800" dirty="0" smtClean="0">
                <a:solidFill>
                  <a:schemeClr val="tx1"/>
                </a:solidFill>
                <a:latin typeface="+mj-lt"/>
              </a:rPr>
              <a:t>1.1 (i) (b)    Establecer </a:t>
            </a:r>
            <a:r>
              <a:rPr lang="es-PE" sz="2800" dirty="0">
                <a:solidFill>
                  <a:schemeClr val="tx1"/>
                </a:solidFill>
                <a:latin typeface="+mj-lt"/>
              </a:rPr>
              <a:t>el equipo de implementación </a:t>
            </a:r>
            <a:r>
              <a:rPr lang="es-PE" sz="2800" dirty="0" smtClean="0">
                <a:solidFill>
                  <a:schemeClr val="tx1"/>
                </a:solidFill>
                <a:latin typeface="+mj-lt"/>
              </a:rPr>
              <a:t>del SMS</a:t>
            </a:r>
            <a:endParaRPr lang="es-PE" sz="2800" dirty="0">
              <a:solidFill>
                <a:schemeClr val="tx1"/>
              </a:solidFill>
              <a:latin typeface="+mj-lt"/>
            </a:endParaRPr>
          </a:p>
          <a:p>
            <a:pPr algn="ctr">
              <a:lnSpc>
                <a:spcPct val="100000"/>
              </a:lnSpc>
            </a:pPr>
            <a:endParaRPr lang="en-US" sz="2800" dirty="0">
              <a:solidFill>
                <a:schemeClr val="tx1"/>
              </a:solidFill>
              <a:latin typeface="+mj-lt"/>
            </a:endParaRPr>
          </a:p>
        </p:txBody>
      </p:sp>
    </p:spTree>
    <p:extLst>
      <p:ext uri="{BB962C8B-B14F-4D97-AF65-F5344CB8AC3E}">
        <p14:creationId xmlns:p14="http://schemas.microsoft.com/office/powerpoint/2010/main" val="29156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s-PE" b="1" dirty="0"/>
              <a:t>Establecer el equipo de implementación</a:t>
            </a:r>
          </a:p>
        </p:txBody>
      </p:sp>
      <p:sp>
        <p:nvSpPr>
          <p:cNvPr id="4" name="Text Placeholder 3"/>
          <p:cNvSpPr>
            <a:spLocks noGrp="1"/>
          </p:cNvSpPr>
          <p:nvPr>
            <p:ph type="body" sz="half" idx="2"/>
          </p:nvPr>
        </p:nvSpPr>
        <p:spPr>
          <a:xfrm>
            <a:off x="5500688" y="457200"/>
            <a:ext cx="6234112" cy="1257300"/>
          </a:xfrm>
        </p:spPr>
        <p:txBody>
          <a:bodyPr>
            <a:normAutofit/>
          </a:bodyPr>
          <a:lstStyle/>
          <a:p>
            <a:pPr algn="just"/>
            <a:r>
              <a:rPr lang="es-PE" sz="2800" dirty="0"/>
              <a:t>Otras </a:t>
            </a:r>
            <a:r>
              <a:rPr lang="es-PE" sz="2800" dirty="0" smtClean="0"/>
              <a:t>funciones </a:t>
            </a:r>
            <a:r>
              <a:rPr lang="es-PE" sz="2800" dirty="0"/>
              <a:t>del equipo de implementación incluirán, entre otros</a:t>
            </a:r>
            <a:r>
              <a:rPr lang="es-PE" sz="2800" dirty="0" smtClean="0"/>
              <a:t>:</a:t>
            </a:r>
            <a:endParaRPr lang="es-PE" sz="2800" dirty="0"/>
          </a:p>
        </p:txBody>
      </p:sp>
      <p:grpSp>
        <p:nvGrpSpPr>
          <p:cNvPr id="6" name="Group 5"/>
          <p:cNvGrpSpPr/>
          <p:nvPr/>
        </p:nvGrpSpPr>
        <p:grpSpPr>
          <a:xfrm>
            <a:off x="1294385" y="1854200"/>
            <a:ext cx="884057" cy="715395"/>
            <a:chOff x="8438368" y="202797"/>
            <a:chExt cx="402431" cy="325654"/>
          </a:xfrm>
        </p:grpSpPr>
        <p:sp>
          <p:nvSpPr>
            <p:cNvPr id="7" name="Chevron 6"/>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8" name="Freeform 7"/>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9" name="Group 8"/>
          <p:cNvGrpSpPr/>
          <p:nvPr/>
        </p:nvGrpSpPr>
        <p:grpSpPr>
          <a:xfrm>
            <a:off x="2167338" y="3314700"/>
            <a:ext cx="884057" cy="715395"/>
            <a:chOff x="8438368" y="202797"/>
            <a:chExt cx="402431" cy="325654"/>
          </a:xfrm>
        </p:grpSpPr>
        <p:sp>
          <p:nvSpPr>
            <p:cNvPr id="10" name="Chevron 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1" name="Freeform 1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12" name="Group 11"/>
          <p:cNvGrpSpPr/>
          <p:nvPr/>
        </p:nvGrpSpPr>
        <p:grpSpPr>
          <a:xfrm>
            <a:off x="3049646" y="5287391"/>
            <a:ext cx="884057" cy="715395"/>
            <a:chOff x="8438368" y="202797"/>
            <a:chExt cx="402431" cy="325654"/>
          </a:xfrm>
        </p:grpSpPr>
        <p:sp>
          <p:nvSpPr>
            <p:cNvPr id="13" name="Chevron 12"/>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Freeform 13"/>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15" name="Rectangle 14"/>
          <p:cNvSpPr/>
          <p:nvPr/>
        </p:nvSpPr>
        <p:spPr>
          <a:xfrm>
            <a:off x="2192863" y="1939467"/>
            <a:ext cx="7358921" cy="523220"/>
          </a:xfrm>
          <a:prstGeom prst="rect">
            <a:avLst/>
          </a:prstGeom>
        </p:spPr>
        <p:txBody>
          <a:bodyPr wrap="square">
            <a:spAutoFit/>
          </a:bodyPr>
          <a:lstStyle/>
          <a:p>
            <a:pPr algn="just"/>
            <a:r>
              <a:rPr lang="es-PE" sz="2800" dirty="0">
                <a:latin typeface="+mj-lt"/>
              </a:rPr>
              <a:t>Desarrollar el plan de implementación de SMS</a:t>
            </a:r>
          </a:p>
        </p:txBody>
      </p:sp>
      <p:sp>
        <p:nvSpPr>
          <p:cNvPr id="16" name="Rectangle 15"/>
          <p:cNvSpPr/>
          <p:nvPr/>
        </p:nvSpPr>
        <p:spPr>
          <a:xfrm>
            <a:off x="3049646" y="2787661"/>
            <a:ext cx="7358921" cy="1815882"/>
          </a:xfrm>
          <a:prstGeom prst="rect">
            <a:avLst/>
          </a:prstGeom>
        </p:spPr>
        <p:txBody>
          <a:bodyPr wrap="square">
            <a:spAutoFit/>
          </a:bodyPr>
          <a:lstStyle/>
          <a:p>
            <a:pPr algn="just"/>
            <a:r>
              <a:rPr lang="es-PE" sz="2800" dirty="0">
                <a:latin typeface="+mj-lt"/>
              </a:rPr>
              <a:t>Garantizar la capacitación adecuada de SMS y experiencia técnica del equipo para implementar eficazmente los elementos del SMS y los procesos relacionados</a:t>
            </a:r>
          </a:p>
        </p:txBody>
      </p:sp>
      <p:sp>
        <p:nvSpPr>
          <p:cNvPr id="17" name="Rectangle 16"/>
          <p:cNvSpPr/>
          <p:nvPr/>
        </p:nvSpPr>
        <p:spPr>
          <a:xfrm>
            <a:off x="3994879" y="4768402"/>
            <a:ext cx="7358921" cy="1815882"/>
          </a:xfrm>
          <a:prstGeom prst="rect">
            <a:avLst/>
          </a:prstGeom>
        </p:spPr>
        <p:txBody>
          <a:bodyPr wrap="square">
            <a:spAutoFit/>
          </a:bodyPr>
          <a:lstStyle/>
          <a:p>
            <a:pPr algn="just"/>
            <a:r>
              <a:rPr lang="es-PE" sz="2800" dirty="0">
                <a:latin typeface="+mj-lt"/>
              </a:rPr>
              <a:t>Controlar y notificar el progreso de la implementación del SMS, proporcionar actualizaciones regulares y coordinar con el ejecutivo responsable de </a:t>
            </a:r>
            <a:r>
              <a:rPr lang="es-PE" sz="2800" dirty="0" smtClean="0">
                <a:latin typeface="+mj-lt"/>
              </a:rPr>
              <a:t>SMS</a:t>
            </a:r>
            <a:endParaRPr lang="es-PE" sz="2800" dirty="0">
              <a:latin typeface="+mj-lt"/>
            </a:endParaRPr>
          </a:p>
        </p:txBody>
      </p:sp>
      <p:grpSp>
        <p:nvGrpSpPr>
          <p:cNvPr id="21" name="Group 20"/>
          <p:cNvGrpSpPr/>
          <p:nvPr/>
        </p:nvGrpSpPr>
        <p:grpSpPr>
          <a:xfrm>
            <a:off x="1633901" y="2059160"/>
            <a:ext cx="323803" cy="305475"/>
            <a:chOff x="3498850" y="1541463"/>
            <a:chExt cx="504825" cy="476250"/>
          </a:xfrm>
          <a:solidFill>
            <a:schemeClr val="bg2"/>
          </a:solidFill>
        </p:grpSpPr>
        <p:sp>
          <p:nvSpPr>
            <p:cNvPr id="22"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4" name="Freeform 60"/>
          <p:cNvSpPr>
            <a:spLocks noEditPoints="1"/>
          </p:cNvSpPr>
          <p:nvPr/>
        </p:nvSpPr>
        <p:spPr bwMode="auto">
          <a:xfrm>
            <a:off x="2488241" y="3520792"/>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id-ID"/>
          </a:p>
        </p:txBody>
      </p:sp>
      <p:grpSp>
        <p:nvGrpSpPr>
          <p:cNvPr id="25" name="Group 24"/>
          <p:cNvGrpSpPr/>
          <p:nvPr/>
        </p:nvGrpSpPr>
        <p:grpSpPr>
          <a:xfrm>
            <a:off x="3382743" y="5512996"/>
            <a:ext cx="303207" cy="264180"/>
            <a:chOff x="837205" y="5167510"/>
            <a:chExt cx="400024" cy="348536"/>
          </a:xfrm>
          <a:solidFill>
            <a:schemeClr val="bg2"/>
          </a:solidFill>
        </p:grpSpPr>
        <p:sp>
          <p:nvSpPr>
            <p:cNvPr id="26"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Oval 46"/>
            <p:cNvSpPr>
              <a:spLocks noChangeArrowheads="1"/>
            </p:cNvSpPr>
            <p:nvPr/>
          </p:nvSpPr>
          <p:spPr bwMode="auto">
            <a:xfrm>
              <a:off x="1187061" y="5442114"/>
              <a:ext cx="50168" cy="7393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9" name="TextBox 28"/>
          <p:cNvSpPr txBox="1"/>
          <p:nvPr/>
        </p:nvSpPr>
        <p:spPr>
          <a:xfrm>
            <a:off x="514096" y="193809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30" name="TextBox 29"/>
          <p:cNvSpPr txBox="1"/>
          <p:nvPr/>
        </p:nvSpPr>
        <p:spPr>
          <a:xfrm>
            <a:off x="1371131" y="3398593"/>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31" name="TextBox 30"/>
          <p:cNvSpPr txBox="1"/>
          <p:nvPr/>
        </p:nvSpPr>
        <p:spPr>
          <a:xfrm>
            <a:off x="2297914" y="5371284"/>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Tree>
    <p:extLst>
      <p:ext uri="{BB962C8B-B14F-4D97-AF65-F5344CB8AC3E}">
        <p14:creationId xmlns:p14="http://schemas.microsoft.com/office/powerpoint/2010/main" val="239583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right)">
                                      <p:cBhvr>
                                        <p:cTn id="13" dur="500"/>
                                        <p:tgtEl>
                                          <p:spTgt spid="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right)">
                                      <p:cBhvr>
                                        <p:cTn id="22" dur="500"/>
                                        <p:tgtEl>
                                          <p:spTgt spid="29"/>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right)">
                                      <p:cBhvr>
                                        <p:cTn id="26" dur="500"/>
                                        <p:tgtEl>
                                          <p:spTgt spid="30"/>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500"/>
                                        <p:tgtEl>
                                          <p:spTgt spid="31"/>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4" grpId="0" animBg="1"/>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746" b="16746"/>
          <a:stretch>
            <a:fillRect/>
          </a:stretch>
        </p:blipFill>
        <p:spPr>
          <a:xfrm>
            <a:off x="0" y="0"/>
            <a:ext cx="12192000" cy="5549900"/>
          </a:xfrm>
        </p:spPr>
      </p:pic>
      <p:sp>
        <p:nvSpPr>
          <p:cNvPr id="8" name="Text Placeholder 9"/>
          <p:cNvSpPr txBox="1">
            <a:spLocks/>
          </p:cNvSpPr>
          <p:nvPr/>
        </p:nvSpPr>
        <p:spPr>
          <a:xfrm>
            <a:off x="6236831" y="4267200"/>
            <a:ext cx="5764669"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i="1" dirty="0">
                <a:solidFill>
                  <a:srgbClr val="FFFFFF"/>
                </a:solidFill>
                <a:latin typeface="Georgia"/>
                <a:cs typeface="Georgia"/>
              </a:rPr>
              <a:t>El alcance de la aplicabilidad del SMS de la organización se deberá describir posteriormente en el documento del SMS, según </a:t>
            </a:r>
            <a:r>
              <a:rPr lang="es-PE" i="1" dirty="0" smtClean="0">
                <a:solidFill>
                  <a:srgbClr val="FFFFFF"/>
                </a:solidFill>
                <a:latin typeface="Georgia"/>
                <a:cs typeface="Georgia"/>
              </a:rPr>
              <a:t>corresponda</a:t>
            </a:r>
            <a:endParaRPr lang="es-PE" i="1" dirty="0">
              <a:solidFill>
                <a:srgbClr val="FFFFFF"/>
              </a:solidFill>
              <a:latin typeface="Georgia"/>
              <a:cs typeface="Georgia"/>
            </a:endParaRPr>
          </a:p>
        </p:txBody>
      </p:sp>
      <p:sp>
        <p:nvSpPr>
          <p:cNvPr id="9" name="Text Placeholder 22"/>
          <p:cNvSpPr txBox="1">
            <a:spLocks/>
          </p:cNvSpPr>
          <p:nvPr/>
        </p:nvSpPr>
        <p:spPr>
          <a:xfrm>
            <a:off x="533402" y="5659358"/>
            <a:ext cx="4887684" cy="94918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800" dirty="0" smtClean="0">
                <a:solidFill>
                  <a:schemeClr val="tx1"/>
                </a:solidFill>
                <a:latin typeface="+mj-lt"/>
              </a:rPr>
              <a:t>1.1 (i) (c)      Definir </a:t>
            </a:r>
            <a:r>
              <a:rPr lang="es-PE" sz="2800" dirty="0" smtClean="0">
                <a:solidFill>
                  <a:schemeClr val="tx1"/>
                </a:solidFill>
                <a:latin typeface="+mj-lt"/>
              </a:rPr>
              <a:t>el alcance del SMS</a:t>
            </a:r>
            <a:endParaRPr lang="es-PE" sz="2800" dirty="0">
              <a:solidFill>
                <a:schemeClr val="tx1"/>
              </a:solidFill>
              <a:latin typeface="+mj-lt"/>
            </a:endParaRPr>
          </a:p>
          <a:p>
            <a:pPr algn="ctr">
              <a:lnSpc>
                <a:spcPct val="100000"/>
              </a:lnSpc>
            </a:pPr>
            <a:endParaRPr lang="en-US" sz="2800" dirty="0">
              <a:solidFill>
                <a:schemeClr val="tx1"/>
              </a:solidFill>
              <a:latin typeface="+mj-lt"/>
            </a:endParaRPr>
          </a:p>
        </p:txBody>
      </p:sp>
    </p:spTree>
    <p:extLst>
      <p:ext uri="{BB962C8B-B14F-4D97-AF65-F5344CB8AC3E}">
        <p14:creationId xmlns:p14="http://schemas.microsoft.com/office/powerpoint/2010/main" val="100168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49224" y="522945"/>
            <a:ext cx="9168406" cy="6015967"/>
          </a:xfrm>
          <a:prstGeom prst="rect">
            <a:avLst/>
          </a:prstGeom>
        </p:spPr>
      </p:pic>
    </p:spTree>
    <p:extLst>
      <p:ext uri="{BB962C8B-B14F-4D97-AF65-F5344CB8AC3E}">
        <p14:creationId xmlns:p14="http://schemas.microsoft.com/office/powerpoint/2010/main" val="3690184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2"/>
          <p:cNvSpPr txBox="1">
            <a:spLocks/>
          </p:cNvSpPr>
          <p:nvPr/>
        </p:nvSpPr>
        <p:spPr>
          <a:xfrm>
            <a:off x="304801" y="5718332"/>
            <a:ext cx="4470399" cy="95371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800" dirty="0" smtClean="0">
                <a:solidFill>
                  <a:schemeClr val="tx1"/>
                </a:solidFill>
                <a:latin typeface="+mj-lt"/>
              </a:rPr>
              <a:t>1.1 (i) (d)      Realizar </a:t>
            </a:r>
            <a:r>
              <a:rPr lang="es-PE" sz="2800" dirty="0">
                <a:solidFill>
                  <a:schemeClr val="tx1"/>
                </a:solidFill>
                <a:latin typeface="+mj-lt"/>
              </a:rPr>
              <a:t>un análisis de brechas del SMS</a:t>
            </a:r>
          </a:p>
          <a:p>
            <a:pPr algn="ctr">
              <a:lnSpc>
                <a:spcPct val="100000"/>
              </a:lnSpc>
            </a:pPr>
            <a:endParaRPr lang="en-US" sz="2800" dirty="0">
              <a:solidFill>
                <a:schemeClr val="tx1"/>
              </a:solidFill>
              <a:latin typeface="+mj-lt"/>
            </a:endParaRPr>
          </a:p>
        </p:txBody>
      </p:sp>
      <p:pic>
        <p:nvPicPr>
          <p:cNvPr id="6"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597" b="16597"/>
          <a:stretch>
            <a:fillRect/>
          </a:stretch>
        </p:blipFill>
        <p:spPr>
          <a:xfrm>
            <a:off x="0" y="0"/>
            <a:ext cx="12192000" cy="5511800"/>
          </a:xfrm>
        </p:spPr>
      </p:pic>
      <p:sp>
        <p:nvSpPr>
          <p:cNvPr id="10" name="Text Placeholder 9"/>
          <p:cNvSpPr txBox="1">
            <a:spLocks/>
          </p:cNvSpPr>
          <p:nvPr/>
        </p:nvSpPr>
        <p:spPr>
          <a:xfrm>
            <a:off x="5753101" y="4267200"/>
            <a:ext cx="64389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i="1" dirty="0">
                <a:solidFill>
                  <a:srgbClr val="FFFFFF"/>
                </a:solidFill>
                <a:latin typeface="Georgia"/>
                <a:cs typeface="Georgia"/>
              </a:rPr>
              <a:t>Compara los procesos y procedimientos existentes de la gestión de seguridad operacional del proveedor de servicios con los requisitos </a:t>
            </a:r>
            <a:r>
              <a:rPr lang="es-PE" i="1" dirty="0">
                <a:solidFill>
                  <a:srgbClr val="FFFFFF"/>
                </a:solidFill>
                <a:latin typeface="Georgia"/>
                <a:cs typeface="Georgia"/>
              </a:rPr>
              <a:t>de SMS determinados por el Estado. </a:t>
            </a:r>
            <a:r>
              <a:rPr lang="es-PE" i="1" dirty="0">
                <a:solidFill>
                  <a:srgbClr val="FFFFFF"/>
                </a:solidFill>
                <a:latin typeface="Georgia"/>
                <a:cs typeface="Georgia"/>
              </a:rPr>
              <a:t>Facilita el desarrollo de un plan de implementación de SMS.</a:t>
            </a:r>
          </a:p>
        </p:txBody>
      </p:sp>
    </p:spTree>
    <p:extLst>
      <p:ext uri="{BB962C8B-B14F-4D97-AF65-F5344CB8AC3E}">
        <p14:creationId xmlns:p14="http://schemas.microsoft.com/office/powerpoint/2010/main" val="276456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16</a:t>
            </a:fld>
            <a:endParaRPr lang="en-US">
              <a:solidFill>
                <a:prstClr val="black">
                  <a:tint val="75000"/>
                </a:prstClr>
              </a:solidFill>
            </a:endParaRPr>
          </a:p>
        </p:txBody>
      </p:sp>
      <p:pic>
        <p:nvPicPr>
          <p:cNvPr id="6"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278" r="3852"/>
          <a:stretch/>
        </p:blipFill>
        <p:spPr bwMode="auto">
          <a:xfrm>
            <a:off x="1056093" y="381000"/>
            <a:ext cx="4707713" cy="6176963"/>
          </a:xfrm>
          <a:prstGeom prst="rect">
            <a:avLst/>
          </a:prstGeom>
          <a:noFill/>
          <a:ln w="9525">
            <a:solidFill>
              <a:schemeClr val="tx1">
                <a:lumMod val="95000"/>
                <a:lumOff val="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4137" t="-533" r="4280" b="533"/>
          <a:stretch/>
        </p:blipFill>
        <p:spPr bwMode="auto">
          <a:xfrm>
            <a:off x="6397447" y="381000"/>
            <a:ext cx="4693006" cy="6176963"/>
          </a:xfrm>
          <a:prstGeom prst="rect">
            <a:avLst/>
          </a:prstGeom>
          <a:noFill/>
          <a:ln w="9525">
            <a:solidFill>
              <a:schemeClr val="tx1">
                <a:lumMod val="95000"/>
                <a:lumOff val="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0371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2"/>
          <p:cNvSpPr txBox="1">
            <a:spLocks/>
          </p:cNvSpPr>
          <p:nvPr/>
        </p:nvSpPr>
        <p:spPr>
          <a:xfrm>
            <a:off x="304801" y="5718332"/>
            <a:ext cx="4470399" cy="95371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800" dirty="0" smtClean="0">
                <a:solidFill>
                  <a:schemeClr val="tx1"/>
                </a:solidFill>
                <a:latin typeface="+mj-lt"/>
              </a:rPr>
              <a:t>1.5 (i)    Desarrollar </a:t>
            </a:r>
            <a:r>
              <a:rPr lang="es-PE" sz="2800" dirty="0">
                <a:solidFill>
                  <a:schemeClr val="tx1"/>
                </a:solidFill>
                <a:latin typeface="+mj-lt"/>
              </a:rPr>
              <a:t>plan de implementación del </a:t>
            </a:r>
            <a:r>
              <a:rPr lang="es-PE" sz="2800" dirty="0" smtClean="0">
                <a:solidFill>
                  <a:schemeClr val="tx1"/>
                </a:solidFill>
                <a:latin typeface="+mj-lt"/>
              </a:rPr>
              <a:t>SMS</a:t>
            </a:r>
            <a:endParaRPr lang="es-PE" sz="2800" dirty="0">
              <a:solidFill>
                <a:schemeClr val="tx1"/>
              </a:solidFill>
              <a:latin typeface="+mj-lt"/>
            </a:endParaRPr>
          </a:p>
        </p:txBody>
      </p:sp>
      <p:pic>
        <p:nvPicPr>
          <p:cNvPr id="7"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3" t="8394" r="313" b="26852"/>
          <a:stretch/>
        </p:blipFill>
        <p:spPr>
          <a:xfrm>
            <a:off x="0" y="0"/>
            <a:ext cx="12192000" cy="5524500"/>
          </a:xfrm>
        </p:spPr>
      </p:pic>
      <p:sp>
        <p:nvSpPr>
          <p:cNvPr id="8" name="Text Placeholder 9"/>
          <p:cNvSpPr txBox="1">
            <a:spLocks/>
          </p:cNvSpPr>
          <p:nvPr/>
        </p:nvSpPr>
        <p:spPr>
          <a:xfrm>
            <a:off x="5753101" y="4267200"/>
            <a:ext cx="64389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i="1" dirty="0">
                <a:solidFill>
                  <a:srgbClr val="FFFFFF"/>
                </a:solidFill>
                <a:latin typeface="Georgia"/>
                <a:cs typeface="Georgia"/>
              </a:rPr>
              <a:t>La OMA debe desarrollar un plan de implementación del SMS acerca de cómo la organización implementará el SMS sobre la base del sistema identificado y las brechas del proceso que se generan del análisis de </a:t>
            </a:r>
            <a:r>
              <a:rPr lang="es-PE" i="1" dirty="0" smtClean="0">
                <a:solidFill>
                  <a:srgbClr val="FFFFFF"/>
                </a:solidFill>
                <a:latin typeface="Georgia"/>
                <a:cs typeface="Georgia"/>
              </a:rPr>
              <a:t>brechas</a:t>
            </a:r>
            <a:endParaRPr lang="es-PE" i="1" dirty="0">
              <a:solidFill>
                <a:srgbClr val="FFFFFF"/>
              </a:solidFill>
              <a:latin typeface="Georgia"/>
              <a:cs typeface="Georgia"/>
            </a:endParaRPr>
          </a:p>
        </p:txBody>
      </p:sp>
    </p:spTree>
    <p:extLst>
      <p:ext uri="{BB962C8B-B14F-4D97-AF65-F5344CB8AC3E}">
        <p14:creationId xmlns:p14="http://schemas.microsoft.com/office/powerpoint/2010/main" val="42863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08858"/>
            <a:ext cx="9664926" cy="751114"/>
          </a:xfrm>
        </p:spPr>
        <p:txBody>
          <a:bodyPr/>
          <a:lstStyle/>
          <a:p>
            <a:r>
              <a:rPr lang="es-PE" b="1" dirty="0" smtClean="0"/>
              <a:t>Plan </a:t>
            </a:r>
            <a:r>
              <a:rPr lang="es-PE" b="1" dirty="0"/>
              <a:t>de implementación del SMS</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0892" r="10892"/>
          <a:stretch>
            <a:fillRect/>
          </a:stretch>
        </p:blipFill>
        <p:spPr>
          <a:xfrm>
            <a:off x="6324600" y="1371600"/>
            <a:ext cx="5270500" cy="4497388"/>
          </a:xfrm>
        </p:spPr>
      </p:pic>
      <p:sp>
        <p:nvSpPr>
          <p:cNvPr id="4" name="Text Placeholder 3"/>
          <p:cNvSpPr>
            <a:spLocks noGrp="1"/>
          </p:cNvSpPr>
          <p:nvPr>
            <p:ph type="body" sz="half" idx="2"/>
          </p:nvPr>
        </p:nvSpPr>
        <p:spPr>
          <a:xfrm>
            <a:off x="839788" y="995363"/>
            <a:ext cx="5332412" cy="5557837"/>
          </a:xfrm>
        </p:spPr>
        <p:txBody>
          <a:bodyPr>
            <a:noAutofit/>
          </a:bodyPr>
          <a:lstStyle/>
          <a:p>
            <a:pPr algn="just">
              <a:lnSpc>
                <a:spcPct val="100000"/>
              </a:lnSpc>
              <a:spcBef>
                <a:spcPts val="600"/>
              </a:spcBef>
              <a:spcAft>
                <a:spcPts val="600"/>
              </a:spcAft>
            </a:pPr>
            <a:r>
              <a:rPr lang="es-PE" sz="1800" dirty="0">
                <a:latin typeface="+mj-lt"/>
              </a:rPr>
              <a:t>El plan de implementación de SMS debe proporcionar una imagen clara de los </a:t>
            </a:r>
            <a:r>
              <a:rPr lang="es-PE" sz="1800" b="1" dirty="0">
                <a:solidFill>
                  <a:srgbClr val="C00000"/>
                </a:solidFill>
                <a:latin typeface="+mj-lt"/>
              </a:rPr>
              <a:t>recursos, tareas y procesos </a:t>
            </a:r>
            <a:r>
              <a:rPr lang="es-PE" sz="1800" dirty="0">
                <a:latin typeface="+mj-lt"/>
              </a:rPr>
              <a:t>necesarios para implementar el SMS. El calendario y la secuencia del plan de implementación pueden depender de una variedad de factores </a:t>
            </a:r>
            <a:r>
              <a:rPr lang="es-PE" sz="1800" dirty="0" smtClean="0">
                <a:latin typeface="+mj-lt"/>
              </a:rPr>
              <a:t>específicos </a:t>
            </a:r>
            <a:r>
              <a:rPr lang="es-PE" sz="1800" dirty="0">
                <a:latin typeface="+mj-lt"/>
              </a:rPr>
              <a:t>de cada organización, tales como:</a:t>
            </a:r>
          </a:p>
          <a:p>
            <a:pPr marL="342900" indent="-342900" algn="just">
              <a:lnSpc>
                <a:spcPct val="100000"/>
              </a:lnSpc>
              <a:spcBef>
                <a:spcPts val="600"/>
              </a:spcBef>
              <a:spcAft>
                <a:spcPts val="600"/>
              </a:spcAft>
              <a:buFont typeface="+mj-lt"/>
              <a:buAutoNum type="alphaLcParenR"/>
            </a:pPr>
            <a:r>
              <a:rPr lang="es-PE" sz="1800" dirty="0" smtClean="0">
                <a:latin typeface="+mj-lt"/>
              </a:rPr>
              <a:t>requisitos </a:t>
            </a:r>
            <a:r>
              <a:rPr lang="es-PE" sz="1800" dirty="0">
                <a:latin typeface="+mj-lt"/>
              </a:rPr>
              <a:t>regulatorios, de clientes y </a:t>
            </a:r>
            <a:r>
              <a:rPr lang="es-PE" sz="1800" dirty="0" smtClean="0">
                <a:latin typeface="+mj-lt"/>
              </a:rPr>
              <a:t>reglamentarios;</a:t>
            </a:r>
            <a:endParaRPr lang="es-PE" sz="1800" dirty="0">
              <a:latin typeface="+mj-lt"/>
            </a:endParaRPr>
          </a:p>
          <a:p>
            <a:pPr marL="342900" indent="-342900" algn="just">
              <a:lnSpc>
                <a:spcPct val="100000"/>
              </a:lnSpc>
              <a:spcBef>
                <a:spcPts val="600"/>
              </a:spcBef>
              <a:spcAft>
                <a:spcPts val="600"/>
              </a:spcAft>
              <a:buFont typeface="+mj-lt"/>
              <a:buAutoNum type="alphaLcParenR"/>
            </a:pPr>
            <a:r>
              <a:rPr lang="es-PE" sz="1800" dirty="0">
                <a:latin typeface="+mj-lt"/>
              </a:rPr>
              <a:t>múltiples certificados (posiblemente con diferentes fechas de implementación reglamentarias);</a:t>
            </a:r>
          </a:p>
          <a:p>
            <a:pPr marL="342900" indent="-342900" algn="just">
              <a:lnSpc>
                <a:spcPct val="100000"/>
              </a:lnSpc>
              <a:spcBef>
                <a:spcPts val="600"/>
              </a:spcBef>
              <a:spcAft>
                <a:spcPts val="600"/>
              </a:spcAft>
              <a:buFont typeface="+mj-lt"/>
              <a:buAutoNum type="alphaLcParenR"/>
            </a:pPr>
            <a:r>
              <a:rPr lang="es-PE" sz="1800" dirty="0">
                <a:latin typeface="+mj-lt"/>
              </a:rPr>
              <a:t>la extensión en que el SMS puede construirse sobre estructuras y procesos existentes;</a:t>
            </a:r>
          </a:p>
          <a:p>
            <a:pPr marL="342900" indent="-342900" algn="just">
              <a:lnSpc>
                <a:spcPct val="100000"/>
              </a:lnSpc>
              <a:spcBef>
                <a:spcPts val="600"/>
              </a:spcBef>
              <a:spcAft>
                <a:spcPts val="600"/>
              </a:spcAft>
              <a:buFont typeface="+mj-lt"/>
              <a:buAutoNum type="alphaLcParenR"/>
            </a:pPr>
            <a:r>
              <a:rPr lang="es-PE" sz="1800" dirty="0">
                <a:latin typeface="+mj-lt"/>
              </a:rPr>
              <a:t>la disponibilidad de recursos y </a:t>
            </a:r>
            <a:r>
              <a:rPr lang="es-PE" sz="1800" dirty="0" smtClean="0">
                <a:latin typeface="+mj-lt"/>
              </a:rPr>
              <a:t>presupuestos;</a:t>
            </a:r>
            <a:endParaRPr lang="es-PE" sz="1800" dirty="0">
              <a:latin typeface="+mj-lt"/>
            </a:endParaRPr>
          </a:p>
          <a:p>
            <a:pPr marL="342900" indent="-342900" algn="just">
              <a:lnSpc>
                <a:spcPct val="100000"/>
              </a:lnSpc>
              <a:spcBef>
                <a:spcPts val="600"/>
              </a:spcBef>
              <a:spcAft>
                <a:spcPts val="600"/>
              </a:spcAft>
              <a:buFont typeface="+mj-lt"/>
              <a:buAutoNum type="alphaLcParenR"/>
            </a:pPr>
            <a:r>
              <a:rPr lang="es-PE" sz="1800" dirty="0">
                <a:latin typeface="+mj-lt"/>
              </a:rPr>
              <a:t>interdependencias entre las diferentes etapas (se debe implementar un sistema de reporte antes de establecer un sistema de análisis de datos); y</a:t>
            </a:r>
          </a:p>
          <a:p>
            <a:pPr marL="342900" indent="-342900" algn="just">
              <a:lnSpc>
                <a:spcPct val="100000"/>
              </a:lnSpc>
              <a:spcBef>
                <a:spcPts val="600"/>
              </a:spcBef>
              <a:spcAft>
                <a:spcPts val="600"/>
              </a:spcAft>
              <a:buFont typeface="+mj-lt"/>
              <a:buAutoNum type="alphaLcParenR"/>
            </a:pPr>
            <a:r>
              <a:rPr lang="es-PE" sz="1800" dirty="0">
                <a:latin typeface="+mj-lt"/>
              </a:rPr>
              <a:t>La cultura de seguridad operacional existente.</a:t>
            </a:r>
          </a:p>
          <a:p>
            <a:pPr algn="just">
              <a:lnSpc>
                <a:spcPct val="100000"/>
              </a:lnSpc>
              <a:spcBef>
                <a:spcPts val="600"/>
              </a:spcBef>
              <a:spcAft>
                <a:spcPts val="600"/>
              </a:spcAft>
            </a:pPr>
            <a:endParaRPr lang="es-PE" sz="1800" dirty="0">
              <a:latin typeface="+mj-lt"/>
            </a:endParaRPr>
          </a:p>
        </p:txBody>
      </p:sp>
    </p:spTree>
    <p:extLst>
      <p:ext uri="{BB962C8B-B14F-4D97-AF65-F5344CB8AC3E}">
        <p14:creationId xmlns:p14="http://schemas.microsoft.com/office/powerpoint/2010/main" val="1660311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s-PE" sz="3600" b="1" dirty="0"/>
              <a:t>Plan de implementación</a:t>
            </a:r>
          </a:p>
        </p:txBody>
      </p:sp>
      <p:sp>
        <p:nvSpPr>
          <p:cNvPr id="4" name="Text Placeholder 3"/>
          <p:cNvSpPr>
            <a:spLocks noGrp="1"/>
          </p:cNvSpPr>
          <p:nvPr>
            <p:ph type="body" sz="half" idx="2"/>
          </p:nvPr>
        </p:nvSpPr>
        <p:spPr>
          <a:xfrm>
            <a:off x="839787" y="1765300"/>
            <a:ext cx="4164013" cy="4254500"/>
          </a:xfrm>
        </p:spPr>
        <p:txBody>
          <a:bodyPr>
            <a:noAutofit/>
          </a:bodyPr>
          <a:lstStyle/>
          <a:p>
            <a:pPr algn="just"/>
            <a:r>
              <a:rPr lang="es-PE" sz="2800" dirty="0">
                <a:latin typeface="+mj-lt"/>
              </a:rPr>
              <a:t>El plan de implementación del SMS incluye cronologías e hitos coherentes con los requisitos identificados en el proceso de análisis de brechas, la envergadura del proveedor de servicios y la complejidad de sus productos o servicios.</a:t>
            </a:r>
          </a:p>
          <a:p>
            <a:pPr algn="just"/>
            <a:endParaRPr lang="es-PE" sz="2800" dirty="0">
              <a:latin typeface="+mj-lt"/>
            </a:endParaRPr>
          </a:p>
        </p:txBody>
      </p:sp>
      <p:pic>
        <p:nvPicPr>
          <p:cNvPr id="7" name="Picture Placeholder 7"/>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 r="47"/>
          <a:stretch/>
        </p:blipFill>
        <p:spPr>
          <a:xfrm>
            <a:off x="5232400" y="995363"/>
            <a:ext cx="6756400" cy="4873625"/>
          </a:xfrm>
        </p:spPr>
      </p:pic>
    </p:spTree>
    <p:extLst>
      <p:ext uri="{BB962C8B-B14F-4D97-AF65-F5344CB8AC3E}">
        <p14:creationId xmlns:p14="http://schemas.microsoft.com/office/powerpoint/2010/main" val="3348564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2" y="0"/>
            <a:ext cx="3939539" cy="6858000"/>
            <a:chOff x="0" y="0"/>
            <a:chExt cx="3838575" cy="5143500"/>
          </a:xfrm>
        </p:grpSpPr>
        <p:sp>
          <p:nvSpPr>
            <p:cNvPr id="8" name="Freeform 7"/>
            <p:cNvSpPr/>
            <p:nvPr userDrawn="1"/>
          </p:nvSpPr>
          <p:spPr>
            <a:xfrm>
              <a:off x="0" y="0"/>
              <a:ext cx="3838575" cy="5143500"/>
            </a:xfrm>
            <a:custGeom>
              <a:avLst/>
              <a:gdLst>
                <a:gd name="connsiteX0" fmla="*/ 0 w 4048125"/>
                <a:gd name="connsiteY0" fmla="*/ 0 h 5143500"/>
                <a:gd name="connsiteX1" fmla="*/ 2847975 w 4048125"/>
                <a:gd name="connsiteY1" fmla="*/ 0 h 5143500"/>
                <a:gd name="connsiteX2" fmla="*/ 3038475 w 4048125"/>
                <a:gd name="connsiteY2" fmla="*/ 0 h 5143500"/>
                <a:gd name="connsiteX3" fmla="*/ 3448050 w 4048125"/>
                <a:gd name="connsiteY3" fmla="*/ 0 h 5143500"/>
                <a:gd name="connsiteX4" fmla="*/ 4048125 w 4048125"/>
                <a:gd name="connsiteY4" fmla="*/ 2571750 h 5143500"/>
                <a:gd name="connsiteX5" fmla="*/ 3448050 w 4048125"/>
                <a:gd name="connsiteY5" fmla="*/ 5143500 h 5143500"/>
                <a:gd name="connsiteX6" fmla="*/ 3038475 w 4048125"/>
                <a:gd name="connsiteY6" fmla="*/ 5143500 h 5143500"/>
                <a:gd name="connsiteX7" fmla="*/ 2847975 w 4048125"/>
                <a:gd name="connsiteY7" fmla="*/ 5143500 h 5143500"/>
                <a:gd name="connsiteX8" fmla="*/ 0 w 4048125"/>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25" h="5143500">
                  <a:moveTo>
                    <a:pt x="0" y="0"/>
                  </a:moveTo>
                  <a:lnTo>
                    <a:pt x="2847975" y="0"/>
                  </a:lnTo>
                  <a:lnTo>
                    <a:pt x="3038475" y="0"/>
                  </a:lnTo>
                  <a:lnTo>
                    <a:pt x="3448050" y="0"/>
                  </a:lnTo>
                  <a:lnTo>
                    <a:pt x="4048125" y="2571750"/>
                  </a:lnTo>
                  <a:lnTo>
                    <a:pt x="3448050" y="5143500"/>
                  </a:lnTo>
                  <a:lnTo>
                    <a:pt x="3038475" y="5143500"/>
                  </a:lnTo>
                  <a:lnTo>
                    <a:pt x="2847975" y="5143500"/>
                  </a:lnTo>
                  <a:lnTo>
                    <a:pt x="0" y="5143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Freeform 8"/>
            <p:cNvSpPr/>
            <p:nvPr userDrawn="1"/>
          </p:nvSpPr>
          <p:spPr>
            <a:xfrm>
              <a:off x="0" y="2571750"/>
              <a:ext cx="3838575" cy="2571750"/>
            </a:xfrm>
            <a:custGeom>
              <a:avLst/>
              <a:gdLst>
                <a:gd name="connsiteX0" fmla="*/ 0 w 3838575"/>
                <a:gd name="connsiteY0" fmla="*/ 0 h 2571750"/>
                <a:gd name="connsiteX1" fmla="*/ 3838575 w 3838575"/>
                <a:gd name="connsiteY1" fmla="*/ 0 h 2571750"/>
                <a:gd name="connsiteX2" fmla="*/ 3269563 w 3838575"/>
                <a:gd name="connsiteY2" fmla="*/ 2571750 h 2571750"/>
                <a:gd name="connsiteX3" fmla="*/ 2881189 w 3838575"/>
                <a:gd name="connsiteY3" fmla="*/ 2571750 h 2571750"/>
                <a:gd name="connsiteX4" fmla="*/ 2700551 w 3838575"/>
                <a:gd name="connsiteY4" fmla="*/ 2571750 h 2571750"/>
                <a:gd name="connsiteX5" fmla="*/ 0 w 3838575"/>
                <a:gd name="connsiteY5"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5" h="2571750">
                  <a:moveTo>
                    <a:pt x="0" y="0"/>
                  </a:moveTo>
                  <a:lnTo>
                    <a:pt x="3838575" y="0"/>
                  </a:lnTo>
                  <a:lnTo>
                    <a:pt x="3269563" y="2571750"/>
                  </a:lnTo>
                  <a:lnTo>
                    <a:pt x="2881189" y="2571750"/>
                  </a:lnTo>
                  <a:lnTo>
                    <a:pt x="2700551" y="2571750"/>
                  </a:lnTo>
                  <a:lnTo>
                    <a:pt x="0" y="2571750"/>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 name="Rectangle 13"/>
          <p:cNvSpPr/>
          <p:nvPr/>
        </p:nvSpPr>
        <p:spPr>
          <a:xfrm>
            <a:off x="5879981" y="1786091"/>
            <a:ext cx="5845293" cy="3170099"/>
          </a:xfrm>
          <a:prstGeom prst="rect">
            <a:avLst/>
          </a:prstGeom>
        </p:spPr>
        <p:txBody>
          <a:bodyPr wrap="square">
            <a:spAutoFit/>
          </a:bodyPr>
          <a:lstStyle/>
          <a:p>
            <a:pPr algn="just"/>
            <a:r>
              <a:rPr lang="es-PE" sz="4000" dirty="0">
                <a:solidFill>
                  <a:schemeClr val="tx1">
                    <a:lumMod val="65000"/>
                    <a:lumOff val="35000"/>
                  </a:schemeClr>
                </a:solidFill>
              </a:rPr>
              <a:t>No hay secretos para el </a:t>
            </a:r>
            <a:r>
              <a:rPr lang="es-PE" sz="4000" dirty="0">
                <a:solidFill>
                  <a:schemeClr val="accent1"/>
                </a:solidFill>
              </a:rPr>
              <a:t>éxito</a:t>
            </a:r>
            <a:r>
              <a:rPr lang="es-PE" sz="4000" dirty="0">
                <a:solidFill>
                  <a:schemeClr val="tx1">
                    <a:lumMod val="65000"/>
                    <a:lumOff val="35000"/>
                  </a:schemeClr>
                </a:solidFill>
              </a:rPr>
              <a:t>. Este se alcanza preparándose, trabajando arduamente y </a:t>
            </a:r>
            <a:r>
              <a:rPr lang="es-PE" sz="4000" dirty="0">
                <a:solidFill>
                  <a:schemeClr val="accent1"/>
                </a:solidFill>
              </a:rPr>
              <a:t>aprendiendo</a:t>
            </a:r>
            <a:r>
              <a:rPr lang="es-PE" sz="4000" dirty="0">
                <a:solidFill>
                  <a:schemeClr val="tx1">
                    <a:lumMod val="65000"/>
                    <a:lumOff val="35000"/>
                  </a:schemeClr>
                </a:solidFill>
              </a:rPr>
              <a:t> del fracaso</a:t>
            </a:r>
            <a:endParaRPr lang="id-ID" sz="4000" b="1" dirty="0">
              <a:solidFill>
                <a:schemeClr val="accent1"/>
              </a:solidFill>
            </a:endParaRPr>
          </a:p>
        </p:txBody>
      </p:sp>
      <p:sp>
        <p:nvSpPr>
          <p:cNvPr id="15" name="TextBox 14"/>
          <p:cNvSpPr txBox="1"/>
          <p:nvPr/>
        </p:nvSpPr>
        <p:spPr>
          <a:xfrm>
            <a:off x="5546913" y="1537930"/>
            <a:ext cx="538930" cy="1107996"/>
          </a:xfrm>
          <a:prstGeom prst="rect">
            <a:avLst/>
          </a:prstGeom>
          <a:noFill/>
        </p:spPr>
        <p:txBody>
          <a:bodyPr wrap="none" rtlCol="0">
            <a:spAutoFit/>
          </a:bodyPr>
          <a:lstStyle/>
          <a:p>
            <a:r>
              <a:rPr lang="id-ID" sz="6600" dirty="0">
                <a:solidFill>
                  <a:schemeClr val="accent1"/>
                </a:solidFill>
              </a:rPr>
              <a:t>“</a:t>
            </a:r>
          </a:p>
        </p:txBody>
      </p:sp>
      <p:sp>
        <p:nvSpPr>
          <p:cNvPr id="16" name="TextBox 15"/>
          <p:cNvSpPr txBox="1"/>
          <p:nvPr/>
        </p:nvSpPr>
        <p:spPr>
          <a:xfrm>
            <a:off x="8168993" y="4096355"/>
            <a:ext cx="538930" cy="1107996"/>
          </a:xfrm>
          <a:prstGeom prst="rect">
            <a:avLst/>
          </a:prstGeom>
          <a:noFill/>
        </p:spPr>
        <p:txBody>
          <a:bodyPr wrap="none" rtlCol="0">
            <a:spAutoFit/>
          </a:bodyPr>
          <a:lstStyle/>
          <a:p>
            <a:r>
              <a:rPr lang="id-ID" sz="6600" dirty="0">
                <a:solidFill>
                  <a:schemeClr val="accent1"/>
                </a:solidFill>
              </a:rPr>
              <a:t>”</a:t>
            </a:r>
            <a:endParaRPr lang="id-ID" sz="1000" dirty="0">
              <a:solidFill>
                <a:schemeClr val="accent1"/>
              </a:solidFill>
            </a:endParaRPr>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359" r="11359"/>
          <a:stretch>
            <a:fillRect/>
          </a:stretch>
        </p:blipFill>
        <p:spPr/>
      </p:pic>
    </p:spTree>
    <p:extLst>
      <p:ext uri="{BB962C8B-B14F-4D97-AF65-F5344CB8AC3E}">
        <p14:creationId xmlns:p14="http://schemas.microsoft.com/office/powerpoint/2010/main" val="29967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5815" b="14561"/>
          <a:stretch/>
        </p:blipFill>
        <p:spPr>
          <a:xfrm>
            <a:off x="0" y="0"/>
            <a:ext cx="12192000" cy="5651500"/>
          </a:xfrm>
        </p:spPr>
      </p:pic>
      <p:sp>
        <p:nvSpPr>
          <p:cNvPr id="10" name="Text Placeholder 9"/>
          <p:cNvSpPr txBox="1">
            <a:spLocks/>
          </p:cNvSpPr>
          <p:nvPr/>
        </p:nvSpPr>
        <p:spPr>
          <a:xfrm>
            <a:off x="5918199" y="4379228"/>
            <a:ext cx="6007101"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i="1" dirty="0">
                <a:solidFill>
                  <a:srgbClr val="FFFFFF"/>
                </a:solidFill>
                <a:latin typeface="Georgia"/>
                <a:cs typeface="Georgia"/>
              </a:rPr>
              <a:t>El nombramiento de un gerente de seguridad operacional </a:t>
            </a:r>
            <a:r>
              <a:rPr lang="es-PE" b="1" i="1" dirty="0">
                <a:solidFill>
                  <a:srgbClr val="FFFF00"/>
                </a:solidFill>
                <a:latin typeface="Georgia"/>
                <a:cs typeface="Georgia"/>
              </a:rPr>
              <a:t>calificado es clave</a:t>
            </a:r>
            <a:r>
              <a:rPr lang="es-PE" i="1" dirty="0">
                <a:solidFill>
                  <a:srgbClr val="FFFFFF"/>
                </a:solidFill>
                <a:latin typeface="Georgia"/>
                <a:cs typeface="Georgia"/>
              </a:rPr>
              <a:t> para la implementación y el funcionamiento eficaces de una oficina de servicios de seguridad operacional</a:t>
            </a:r>
          </a:p>
        </p:txBody>
      </p:sp>
      <p:sp>
        <p:nvSpPr>
          <p:cNvPr id="4" name="Text Placeholder 22"/>
          <p:cNvSpPr txBox="1">
            <a:spLocks/>
          </p:cNvSpPr>
          <p:nvPr/>
        </p:nvSpPr>
        <p:spPr>
          <a:xfrm>
            <a:off x="132386" y="5651500"/>
            <a:ext cx="5519113" cy="1206500"/>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chemeClr val="tx1"/>
                </a:solidFill>
                <a:latin typeface="+mj-lt"/>
              </a:rPr>
              <a:t>1.3    Establecer </a:t>
            </a:r>
            <a:r>
              <a:rPr lang="es-PE" sz="2400" dirty="0" smtClean="0">
                <a:solidFill>
                  <a:schemeClr val="tx1"/>
                </a:solidFill>
                <a:latin typeface="+mj-lt"/>
              </a:rPr>
              <a:t>una persona/oficina clave responsable de la administración y el mantenimiento del SMS</a:t>
            </a:r>
            <a:endParaRPr lang="es-PE" sz="2400" dirty="0">
              <a:solidFill>
                <a:schemeClr val="tx1"/>
              </a:solidFill>
              <a:latin typeface="+mj-lt"/>
            </a:endParaRPr>
          </a:p>
          <a:p>
            <a:pPr algn="ctr">
              <a:lnSpc>
                <a:spcPct val="100000"/>
              </a:lnSpc>
            </a:pPr>
            <a:endParaRPr lang="en-US" sz="2400" dirty="0" smtClean="0">
              <a:solidFill>
                <a:schemeClr val="tx1"/>
              </a:solidFill>
              <a:latin typeface="+mj-lt"/>
            </a:endParaRPr>
          </a:p>
          <a:p>
            <a:pPr algn="ctr">
              <a:lnSpc>
                <a:spcPct val="100000"/>
              </a:lnSpc>
            </a:pPr>
            <a:endParaRPr lang="en-US" sz="2400" dirty="0">
              <a:solidFill>
                <a:schemeClr val="tx1"/>
              </a:solidFill>
              <a:latin typeface="+mj-lt"/>
            </a:endParaRPr>
          </a:p>
        </p:txBody>
      </p:sp>
    </p:spTree>
    <p:extLst>
      <p:ext uri="{BB962C8B-B14F-4D97-AF65-F5344CB8AC3E}">
        <p14:creationId xmlns:p14="http://schemas.microsoft.com/office/powerpoint/2010/main" val="25935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177800"/>
            <a:ext cx="4100512" cy="1600200"/>
          </a:xfrm>
        </p:spPr>
        <p:txBody>
          <a:bodyPr>
            <a:normAutofit fontScale="90000"/>
          </a:bodyPr>
          <a:lstStyle/>
          <a:p>
            <a:r>
              <a:rPr lang="es-PE" b="1" dirty="0"/>
              <a:t>Responsabilidades de la administración respecto de la seguridad operacional</a:t>
            </a:r>
          </a:p>
        </p:txBody>
      </p:sp>
      <p:sp>
        <p:nvSpPr>
          <p:cNvPr id="4" name="Text Placeholder 3"/>
          <p:cNvSpPr>
            <a:spLocks noGrp="1"/>
          </p:cNvSpPr>
          <p:nvPr>
            <p:ph type="body" sz="half" idx="2"/>
          </p:nvPr>
        </p:nvSpPr>
        <p:spPr>
          <a:xfrm>
            <a:off x="5081588" y="177800"/>
            <a:ext cx="6627812" cy="1333500"/>
          </a:xfrm>
        </p:spPr>
        <p:txBody>
          <a:bodyPr>
            <a:normAutofit/>
          </a:bodyPr>
          <a:lstStyle/>
          <a:p>
            <a:pPr algn="just"/>
            <a:r>
              <a:rPr lang="es-PE" sz="2000" dirty="0">
                <a:solidFill>
                  <a:schemeClr val="tx1">
                    <a:lumMod val="95000"/>
                    <a:lumOff val="5000"/>
                  </a:schemeClr>
                </a:solidFill>
              </a:rPr>
              <a:t>El ejecutivo responsable debe nombrar un gerente de seguridad operacional con suficiente </a:t>
            </a:r>
            <a:r>
              <a:rPr lang="es-PE" sz="2000" b="1" dirty="0">
                <a:solidFill>
                  <a:srgbClr val="C00000"/>
                </a:solidFill>
              </a:rPr>
              <a:t>experiencia, competencia y calificación</a:t>
            </a:r>
            <a:r>
              <a:rPr lang="es-PE" sz="2000" dirty="0"/>
              <a:t> adecuada.</a:t>
            </a:r>
          </a:p>
          <a:p>
            <a:pPr algn="just"/>
            <a:endParaRPr lang="es-PE" sz="2000" dirty="0"/>
          </a:p>
        </p:txBody>
      </p:sp>
      <p:grpSp>
        <p:nvGrpSpPr>
          <p:cNvPr id="41" name="Group 40"/>
          <p:cNvGrpSpPr>
            <a:grpSpLocks/>
          </p:cNvGrpSpPr>
          <p:nvPr/>
        </p:nvGrpSpPr>
        <p:grpSpPr bwMode="auto">
          <a:xfrm>
            <a:off x="9285000" y="5178798"/>
            <a:ext cx="2236787" cy="1567764"/>
            <a:chOff x="3433260" y="3287722"/>
            <a:chExt cx="2237290" cy="1174633"/>
          </a:xfrm>
        </p:grpSpPr>
        <p:sp>
          <p:nvSpPr>
            <p:cNvPr id="42"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43"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44"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05</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45" name="Group 44"/>
          <p:cNvGrpSpPr/>
          <p:nvPr/>
        </p:nvGrpSpPr>
        <p:grpSpPr>
          <a:xfrm>
            <a:off x="1425741" y="5930304"/>
            <a:ext cx="7759364" cy="661299"/>
            <a:chOff x="-415805" y="3404491"/>
            <a:chExt cx="6260808" cy="495974"/>
          </a:xfrm>
        </p:grpSpPr>
        <p:sp>
          <p:nvSpPr>
            <p:cNvPr id="46" name="Text Placeholder 22"/>
            <p:cNvSpPr txBox="1">
              <a:spLocks/>
            </p:cNvSpPr>
            <p:nvPr/>
          </p:nvSpPr>
          <p:spPr>
            <a:xfrm>
              <a:off x="-415805" y="3404491"/>
              <a:ext cx="5570870" cy="49597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200" b="0" i="0" u="none" strike="noStrike" kern="1200" cap="none" spc="0" normalizeH="0" baseline="0" noProof="0" dirty="0" smtClean="0">
                  <a:ln>
                    <a:noFill/>
                  </a:ln>
                  <a:solidFill>
                    <a:srgbClr val="474747"/>
                  </a:solidFill>
                  <a:effectLst/>
                  <a:uLnTx/>
                  <a:uFillTx/>
                  <a:latin typeface="+mn-lt"/>
                  <a:ea typeface="+mn-ea"/>
                </a:rPr>
                <a:t>Ser </a:t>
              </a:r>
              <a:r>
                <a:rPr kumimoji="0" lang="es-PE" sz="2200" b="1" i="0" u="none" strike="noStrike" kern="1200" cap="none" spc="0" normalizeH="0" baseline="0" noProof="0" dirty="0">
                  <a:ln>
                    <a:noFill/>
                  </a:ln>
                  <a:solidFill>
                    <a:srgbClr val="C00000"/>
                  </a:solidFill>
                  <a:effectLst/>
                  <a:uLnTx/>
                  <a:uFillTx/>
                  <a:latin typeface="+mn-lt"/>
                  <a:ea typeface="+mn-ea"/>
                </a:rPr>
                <a:t>aceptado por la </a:t>
              </a:r>
              <a:r>
                <a:rPr kumimoji="0" lang="es-PE" sz="2200" b="1" i="0" u="none" strike="noStrike" kern="1200" cap="none" spc="0" normalizeH="0" baseline="0" noProof="0" dirty="0" smtClean="0">
                  <a:ln>
                    <a:noFill/>
                  </a:ln>
                  <a:solidFill>
                    <a:srgbClr val="C00000"/>
                  </a:solidFill>
                  <a:effectLst/>
                  <a:uLnTx/>
                  <a:uFillTx/>
                  <a:latin typeface="+mn-lt"/>
                  <a:ea typeface="+mn-ea"/>
                </a:rPr>
                <a:t>AAC</a:t>
              </a:r>
              <a:endParaRPr kumimoji="0" lang="es-PE" sz="2200" b="1" i="0" u="none" strike="noStrike" kern="1200" cap="none" spc="0" normalizeH="0" baseline="0" noProof="0" dirty="0">
                <a:ln>
                  <a:noFill/>
                </a:ln>
                <a:solidFill>
                  <a:srgbClr val="C00000"/>
                </a:solidFill>
                <a:effectLst/>
                <a:uLnTx/>
                <a:uFillTx/>
                <a:latin typeface="+mn-lt"/>
                <a:ea typeface="+mn-ea"/>
              </a:endParaRPr>
            </a:p>
          </p:txBody>
        </p:sp>
        <p:cxnSp>
          <p:nvCxnSpPr>
            <p:cNvPr id="47" name="Straight Connector 46"/>
            <p:cNvCxnSpPr/>
            <p:nvPr/>
          </p:nvCxnSpPr>
          <p:spPr>
            <a:xfrm flipH="1">
              <a:off x="5146414" y="3580357"/>
              <a:ext cx="698589" cy="0"/>
            </a:xfrm>
            <a:prstGeom prst="line">
              <a:avLst/>
            </a:prstGeom>
            <a:noFill/>
            <a:ln w="12700" cap="flat" cmpd="sng" algn="ctr">
              <a:solidFill>
                <a:srgbClr val="9E9E9E"/>
              </a:solidFill>
              <a:prstDash val="sysDash"/>
              <a:headEnd type="oval" w="sm" len="sm"/>
              <a:tailEnd type="oval" w="sm" len="sm"/>
            </a:ln>
            <a:effectLst/>
          </p:spPr>
        </p:cxnSp>
      </p:grpSp>
      <p:grpSp>
        <p:nvGrpSpPr>
          <p:cNvPr id="48" name="Group 47"/>
          <p:cNvGrpSpPr>
            <a:grpSpLocks/>
          </p:cNvGrpSpPr>
          <p:nvPr/>
        </p:nvGrpSpPr>
        <p:grpSpPr bwMode="auto">
          <a:xfrm>
            <a:off x="9285000" y="4289798"/>
            <a:ext cx="2236787" cy="1567764"/>
            <a:chOff x="3433260" y="3287722"/>
            <a:chExt cx="2237290" cy="1174633"/>
          </a:xfrm>
        </p:grpSpPr>
        <p:sp>
          <p:nvSpPr>
            <p:cNvPr id="49"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0"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1"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04</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52" name="Group 51"/>
          <p:cNvGrpSpPr>
            <a:grpSpLocks/>
          </p:cNvGrpSpPr>
          <p:nvPr/>
        </p:nvGrpSpPr>
        <p:grpSpPr bwMode="auto">
          <a:xfrm>
            <a:off x="9285000" y="3393539"/>
            <a:ext cx="2236787" cy="1567764"/>
            <a:chOff x="3433260" y="3287722"/>
            <a:chExt cx="2237290" cy="1174633"/>
          </a:xfrm>
        </p:grpSpPr>
        <p:sp>
          <p:nvSpPr>
            <p:cNvPr id="53"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4"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03</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56" name="Group 55"/>
          <p:cNvGrpSpPr>
            <a:grpSpLocks/>
          </p:cNvGrpSpPr>
          <p:nvPr/>
        </p:nvGrpSpPr>
        <p:grpSpPr bwMode="auto">
          <a:xfrm>
            <a:off x="9285000" y="2497278"/>
            <a:ext cx="2236787" cy="1565647"/>
            <a:chOff x="3433260" y="3287731"/>
            <a:chExt cx="2237290" cy="1174624"/>
          </a:xfrm>
        </p:grpSpPr>
        <p:sp>
          <p:nvSpPr>
            <p:cNvPr id="57"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8"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9"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0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0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02</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60" name="Group 59"/>
          <p:cNvGrpSpPr>
            <a:grpSpLocks/>
          </p:cNvGrpSpPr>
          <p:nvPr/>
        </p:nvGrpSpPr>
        <p:grpSpPr bwMode="auto">
          <a:xfrm>
            <a:off x="9285000" y="1592424"/>
            <a:ext cx="2236787" cy="1574240"/>
            <a:chOff x="3433260" y="1508627"/>
            <a:chExt cx="2237290" cy="1181491"/>
          </a:xfrm>
        </p:grpSpPr>
        <p:sp>
          <p:nvSpPr>
            <p:cNvPr id="61"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smtClean="0">
                <a:ln>
                  <a:noFill/>
                </a:ln>
                <a:solidFill>
                  <a:srgbClr val="474747"/>
                </a:solidFill>
                <a:effectLst/>
                <a:uLnTx/>
                <a:uFillTx/>
              </a:endParaRPr>
            </a:p>
          </p:txBody>
        </p:sp>
        <p:sp>
          <p:nvSpPr>
            <p:cNvPr id="62"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smtClean="0">
                <a:ln>
                  <a:noFill/>
                </a:ln>
                <a:solidFill>
                  <a:srgbClr val="474747"/>
                </a:solidFill>
                <a:effectLst/>
                <a:uLnTx/>
                <a:uFillTx/>
              </a:endParaRPr>
            </a:p>
          </p:txBody>
        </p:sp>
        <p:sp>
          <p:nvSpPr>
            <p:cNvPr id="63"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01</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64" name="Group 63"/>
          <p:cNvGrpSpPr/>
          <p:nvPr/>
        </p:nvGrpSpPr>
        <p:grpSpPr>
          <a:xfrm>
            <a:off x="1377368" y="1942880"/>
            <a:ext cx="7807738" cy="678650"/>
            <a:chOff x="1713716" y="1313394"/>
            <a:chExt cx="4131288" cy="354691"/>
          </a:xfrm>
        </p:grpSpPr>
        <p:sp>
          <p:nvSpPr>
            <p:cNvPr id="65" name="Text Placeholder 22"/>
            <p:cNvSpPr txBox="1">
              <a:spLocks/>
            </p:cNvSpPr>
            <p:nvPr/>
          </p:nvSpPr>
          <p:spPr>
            <a:xfrm>
              <a:off x="1713716" y="1313394"/>
              <a:ext cx="3634103" cy="354691"/>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200" b="0" i="0" u="none" strike="noStrike" kern="1200" cap="none" spc="0" normalizeH="0" baseline="0" noProof="0" dirty="0" smtClean="0">
                  <a:ln>
                    <a:noFill/>
                  </a:ln>
                  <a:solidFill>
                    <a:schemeClr val="tx1">
                      <a:lumMod val="95000"/>
                      <a:lumOff val="5000"/>
                    </a:schemeClr>
                  </a:solidFill>
                  <a:effectLst/>
                  <a:uLnTx/>
                  <a:uFillTx/>
                  <a:latin typeface="+mn-lt"/>
                  <a:ea typeface="+mn-ea"/>
                </a:rPr>
                <a:t>Ser </a:t>
              </a:r>
              <a:r>
                <a:rPr kumimoji="0" lang="es-PE" sz="2200" b="0" i="0" u="none" strike="noStrike" kern="1200" cap="none" spc="0" normalizeH="0" baseline="0" noProof="0" dirty="0">
                  <a:ln>
                    <a:noFill/>
                  </a:ln>
                  <a:solidFill>
                    <a:schemeClr val="tx1">
                      <a:lumMod val="95000"/>
                      <a:lumOff val="5000"/>
                    </a:schemeClr>
                  </a:solidFill>
                  <a:effectLst/>
                  <a:uLnTx/>
                  <a:uFillTx/>
                  <a:latin typeface="+mn-lt"/>
                  <a:ea typeface="+mn-ea"/>
                </a:rPr>
                <a:t>responsable individual de la </a:t>
              </a:r>
              <a:r>
                <a:rPr kumimoji="0" lang="es-PE" sz="2200" b="1" i="0" u="none" strike="noStrike" kern="1200" cap="none" spc="0" normalizeH="0" baseline="0" noProof="0" dirty="0">
                  <a:ln>
                    <a:noFill/>
                  </a:ln>
                  <a:solidFill>
                    <a:srgbClr val="C00000"/>
                  </a:solidFill>
                  <a:effectLst/>
                  <a:uLnTx/>
                  <a:uFillTx/>
                  <a:latin typeface="+mn-lt"/>
                  <a:ea typeface="+mn-ea"/>
                </a:rPr>
                <a:t>implementación y mantenimiento</a:t>
              </a:r>
              <a:r>
                <a:rPr kumimoji="0" lang="es-PE" sz="2200" b="0" i="0" u="none" strike="noStrike" kern="1200" cap="none" spc="0" normalizeH="0" baseline="0" noProof="0" dirty="0">
                  <a:ln>
                    <a:noFill/>
                  </a:ln>
                  <a:solidFill>
                    <a:srgbClr val="474747"/>
                  </a:solidFill>
                  <a:effectLst/>
                  <a:uLnTx/>
                  <a:uFillTx/>
                  <a:latin typeface="+mn-lt"/>
                  <a:ea typeface="+mn-ea"/>
                </a:rPr>
                <a:t> de un SMS eficaz</a:t>
              </a:r>
            </a:p>
          </p:txBody>
        </p:sp>
        <p:cxnSp>
          <p:nvCxnSpPr>
            <p:cNvPr id="66" name="Straight Connector 65"/>
            <p:cNvCxnSpPr/>
            <p:nvPr/>
          </p:nvCxnSpPr>
          <p:spPr>
            <a:xfrm flipH="1">
              <a:off x="5382974" y="1546663"/>
              <a:ext cx="462030" cy="86"/>
            </a:xfrm>
            <a:prstGeom prst="line">
              <a:avLst/>
            </a:prstGeom>
            <a:noFill/>
            <a:ln w="12700" cap="flat" cmpd="sng" algn="ctr">
              <a:solidFill>
                <a:srgbClr val="9E9E9E"/>
              </a:solidFill>
              <a:prstDash val="sysDash"/>
              <a:headEnd type="oval" w="sm" len="sm"/>
              <a:tailEnd type="oval" w="sm" len="sm"/>
            </a:ln>
            <a:effectLst/>
          </p:spPr>
        </p:cxnSp>
      </p:grpSp>
      <p:grpSp>
        <p:nvGrpSpPr>
          <p:cNvPr id="67" name="Group 66"/>
          <p:cNvGrpSpPr/>
          <p:nvPr/>
        </p:nvGrpSpPr>
        <p:grpSpPr>
          <a:xfrm>
            <a:off x="1377368" y="3024358"/>
            <a:ext cx="7833218" cy="574928"/>
            <a:chOff x="-475395" y="2100801"/>
            <a:chExt cx="6320398" cy="431196"/>
          </a:xfrm>
        </p:grpSpPr>
        <p:sp>
          <p:nvSpPr>
            <p:cNvPr id="68" name="Text Placeholder 22"/>
            <p:cNvSpPr txBox="1">
              <a:spLocks/>
            </p:cNvSpPr>
            <p:nvPr/>
          </p:nvSpPr>
          <p:spPr>
            <a:xfrm>
              <a:off x="-475395" y="2100801"/>
              <a:ext cx="5615846" cy="43119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200" b="0" i="0" u="none" strike="noStrike" kern="1200" cap="none" spc="0" normalizeH="0" baseline="0" noProof="0" dirty="0" smtClean="0">
                  <a:ln>
                    <a:noFill/>
                  </a:ln>
                  <a:solidFill>
                    <a:schemeClr val="tx1">
                      <a:lumMod val="95000"/>
                      <a:lumOff val="5000"/>
                    </a:schemeClr>
                  </a:solidFill>
                  <a:effectLst/>
                  <a:uLnTx/>
                  <a:uFillTx/>
                  <a:latin typeface="+mn-lt"/>
                  <a:ea typeface="+mn-ea"/>
                </a:rPr>
                <a:t>Ser</a:t>
              </a:r>
              <a:r>
                <a:rPr kumimoji="0" lang="es-PE" sz="2200" b="0" i="0" u="none" strike="noStrike" kern="1200" cap="none" spc="0" normalizeH="0" baseline="0" noProof="0" dirty="0" smtClean="0">
                  <a:ln>
                    <a:noFill/>
                  </a:ln>
                  <a:solidFill>
                    <a:srgbClr val="474747"/>
                  </a:solidFill>
                  <a:effectLst/>
                  <a:uLnTx/>
                  <a:uFillTx/>
                  <a:latin typeface="+mn-lt"/>
                  <a:ea typeface="+mn-ea"/>
                </a:rPr>
                <a:t> </a:t>
              </a:r>
              <a:r>
                <a:rPr kumimoji="0" lang="es-PE" sz="2200" b="1" i="0" u="none" strike="noStrike" kern="1200" cap="none" spc="0" normalizeH="0" baseline="0" noProof="0" dirty="0">
                  <a:ln>
                    <a:noFill/>
                  </a:ln>
                  <a:solidFill>
                    <a:srgbClr val="C00000"/>
                  </a:solidFill>
                  <a:effectLst/>
                  <a:uLnTx/>
                  <a:uFillTx/>
                  <a:latin typeface="+mn-lt"/>
                  <a:ea typeface="+mn-ea"/>
                </a:rPr>
                <a:t>punto focal </a:t>
              </a:r>
              <a:r>
                <a:rPr kumimoji="0" lang="es-PE" sz="2200" b="0" i="0" u="none" strike="noStrike" kern="1200" cap="none" spc="0" normalizeH="0" baseline="0" noProof="0" dirty="0">
                  <a:ln>
                    <a:noFill/>
                  </a:ln>
                  <a:solidFill>
                    <a:schemeClr val="tx1">
                      <a:lumMod val="95000"/>
                      <a:lumOff val="5000"/>
                    </a:schemeClr>
                  </a:solidFill>
                  <a:effectLst/>
                  <a:uLnTx/>
                  <a:uFillTx/>
                  <a:latin typeface="+mn-lt"/>
                  <a:ea typeface="+mn-ea"/>
                </a:rPr>
                <a:t>para el desarrollo y mantenimiento del SMS</a:t>
              </a:r>
            </a:p>
          </p:txBody>
        </p:sp>
        <p:cxnSp>
          <p:nvCxnSpPr>
            <p:cNvPr id="69" name="Straight Connector 68"/>
            <p:cNvCxnSpPr/>
            <p:nvPr/>
          </p:nvCxnSpPr>
          <p:spPr>
            <a:xfrm flipH="1">
              <a:off x="5140451" y="2264034"/>
              <a:ext cx="704552" cy="0"/>
            </a:xfrm>
            <a:prstGeom prst="line">
              <a:avLst/>
            </a:prstGeom>
            <a:noFill/>
            <a:ln w="12700" cap="flat" cmpd="sng" algn="ctr">
              <a:solidFill>
                <a:srgbClr val="9E9E9E"/>
              </a:solidFill>
              <a:prstDash val="sysDash"/>
              <a:headEnd type="oval" w="sm" len="sm"/>
              <a:tailEnd type="oval" w="sm" len="sm"/>
            </a:ln>
            <a:effectLst/>
          </p:spPr>
        </p:cxnSp>
      </p:grpSp>
      <p:grpSp>
        <p:nvGrpSpPr>
          <p:cNvPr id="70" name="Group 69"/>
          <p:cNvGrpSpPr/>
          <p:nvPr/>
        </p:nvGrpSpPr>
        <p:grpSpPr>
          <a:xfrm>
            <a:off x="1359278" y="3779351"/>
            <a:ext cx="7825825" cy="898376"/>
            <a:chOff x="-469430" y="2585388"/>
            <a:chExt cx="6314433" cy="673782"/>
          </a:xfrm>
        </p:grpSpPr>
        <p:sp>
          <p:nvSpPr>
            <p:cNvPr id="71" name="Text Placeholder 22"/>
            <p:cNvSpPr txBox="1">
              <a:spLocks/>
            </p:cNvSpPr>
            <p:nvPr/>
          </p:nvSpPr>
          <p:spPr>
            <a:xfrm>
              <a:off x="-469430" y="2585388"/>
              <a:ext cx="5624497" cy="67378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200" b="0" i="0" u="none" strike="noStrike" kern="1200" cap="none" spc="0" normalizeH="0" baseline="0" noProof="0" dirty="0" smtClean="0">
                  <a:ln>
                    <a:noFill/>
                  </a:ln>
                  <a:solidFill>
                    <a:schemeClr val="tx1">
                      <a:lumMod val="95000"/>
                      <a:lumOff val="5000"/>
                    </a:schemeClr>
                  </a:solidFill>
                  <a:effectLst/>
                  <a:uLnTx/>
                  <a:uFillTx/>
                  <a:latin typeface="+mn-lt"/>
                  <a:ea typeface="+mn-ea"/>
                </a:rPr>
                <a:t>Asegurar </a:t>
              </a:r>
              <a:r>
                <a:rPr kumimoji="0" lang="es-PE" sz="2200" b="0" i="0" u="none" strike="noStrike" kern="1200" cap="none" spc="0" normalizeH="0" baseline="0" noProof="0" dirty="0">
                  <a:ln>
                    <a:noFill/>
                  </a:ln>
                  <a:solidFill>
                    <a:schemeClr val="tx1">
                      <a:lumMod val="95000"/>
                      <a:lumOff val="5000"/>
                    </a:schemeClr>
                  </a:solidFill>
                  <a:effectLst/>
                  <a:uLnTx/>
                  <a:uFillTx/>
                  <a:latin typeface="+mn-lt"/>
                  <a:ea typeface="+mn-ea"/>
                </a:rPr>
                <a:t>que los procesos necesarios para el SMS estén </a:t>
              </a:r>
              <a:r>
                <a:rPr kumimoji="0" lang="es-PE" sz="2200" b="1" i="0" u="none" strike="noStrike" kern="1200" cap="none" spc="0" normalizeH="0" baseline="0" noProof="0" dirty="0">
                  <a:ln>
                    <a:noFill/>
                  </a:ln>
                  <a:solidFill>
                    <a:srgbClr val="C00000"/>
                  </a:solidFill>
                  <a:effectLst/>
                  <a:uLnTx/>
                  <a:uFillTx/>
                  <a:latin typeface="+mn-lt"/>
                  <a:ea typeface="+mn-ea"/>
                </a:rPr>
                <a:t>establecidos, puestos en ejecución y mantenidos</a:t>
              </a:r>
              <a:endParaRPr kumimoji="0" lang="es-PE" sz="2200" b="1" i="0" u="none" strike="noStrike" kern="1200" cap="none" spc="0" normalizeH="0" baseline="0" noProof="0" dirty="0" smtClean="0">
                <a:ln>
                  <a:noFill/>
                </a:ln>
                <a:solidFill>
                  <a:srgbClr val="C00000"/>
                </a:solidFill>
                <a:effectLst/>
                <a:uLnTx/>
                <a:uFillTx/>
                <a:latin typeface="+mn-lt"/>
                <a:ea typeface="+mn-ea"/>
              </a:endParaRPr>
            </a:p>
          </p:txBody>
        </p:sp>
        <p:cxnSp>
          <p:nvCxnSpPr>
            <p:cNvPr id="72" name="Straight Connector 71"/>
            <p:cNvCxnSpPr/>
            <p:nvPr/>
          </p:nvCxnSpPr>
          <p:spPr>
            <a:xfrm flipH="1">
              <a:off x="5155067" y="2876377"/>
              <a:ext cx="689936" cy="0"/>
            </a:xfrm>
            <a:prstGeom prst="line">
              <a:avLst/>
            </a:prstGeom>
            <a:noFill/>
            <a:ln w="12700" cap="flat" cmpd="sng" algn="ctr">
              <a:solidFill>
                <a:srgbClr val="9E9E9E"/>
              </a:solidFill>
              <a:prstDash val="sysDash"/>
              <a:headEnd type="oval" w="sm" len="sm"/>
              <a:tailEnd type="oval" w="sm" len="sm"/>
            </a:ln>
            <a:effectLst/>
          </p:spPr>
        </p:cxnSp>
      </p:grpSp>
      <p:grpSp>
        <p:nvGrpSpPr>
          <p:cNvPr id="73" name="Group 72"/>
          <p:cNvGrpSpPr/>
          <p:nvPr/>
        </p:nvGrpSpPr>
        <p:grpSpPr>
          <a:xfrm>
            <a:off x="980318" y="4688716"/>
            <a:ext cx="8204787" cy="847259"/>
            <a:chOff x="-775204" y="3185770"/>
            <a:chExt cx="6620207" cy="635444"/>
          </a:xfrm>
        </p:grpSpPr>
        <p:sp>
          <p:nvSpPr>
            <p:cNvPr id="74" name="Text Placeholder 22"/>
            <p:cNvSpPr txBox="1">
              <a:spLocks/>
            </p:cNvSpPr>
            <p:nvPr/>
          </p:nvSpPr>
          <p:spPr>
            <a:xfrm>
              <a:off x="-775204" y="3185770"/>
              <a:ext cx="5915653" cy="63544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200" b="1" i="0" u="none" strike="noStrike" kern="1200" cap="none" spc="0" normalizeH="0" baseline="0" noProof="0" dirty="0" smtClean="0">
                  <a:ln>
                    <a:noFill/>
                  </a:ln>
                  <a:solidFill>
                    <a:srgbClr val="C00000"/>
                  </a:solidFill>
                  <a:effectLst/>
                  <a:uLnTx/>
                  <a:uFillTx/>
                  <a:latin typeface="+mn-lt"/>
                  <a:ea typeface="+mn-ea"/>
                </a:rPr>
                <a:t>Informar </a:t>
              </a:r>
              <a:r>
                <a:rPr kumimoji="0" lang="es-PE" sz="2200" b="1" i="0" u="none" strike="noStrike" kern="1200" cap="none" spc="0" normalizeH="0" baseline="0" noProof="0" dirty="0">
                  <a:ln>
                    <a:noFill/>
                  </a:ln>
                  <a:solidFill>
                    <a:srgbClr val="C00000"/>
                  </a:solidFill>
                  <a:effectLst/>
                  <a:uLnTx/>
                  <a:uFillTx/>
                  <a:latin typeface="+mn-lt"/>
                  <a:ea typeface="+mn-ea"/>
                </a:rPr>
                <a:t>directamente al Gerente Responsable </a:t>
              </a:r>
              <a:r>
                <a:rPr kumimoji="0" lang="es-PE" sz="2200" b="0" i="0" u="none" strike="noStrike" kern="1200" cap="none" spc="0" normalizeH="0" baseline="0" noProof="0" dirty="0">
                  <a:ln>
                    <a:noFill/>
                  </a:ln>
                  <a:solidFill>
                    <a:schemeClr val="tx1">
                      <a:lumMod val="95000"/>
                      <a:lumOff val="5000"/>
                    </a:schemeClr>
                  </a:solidFill>
                  <a:effectLst/>
                  <a:uLnTx/>
                  <a:uFillTx/>
                  <a:latin typeface="+mn-lt"/>
                  <a:ea typeface="+mn-ea"/>
                </a:rPr>
                <a:t>sobre el funcionamiento y las mejoras del SMS y sobre asuntos relativos al cumplimiento de </a:t>
              </a:r>
              <a:r>
                <a:rPr kumimoji="0" lang="es-PE" sz="2200" b="0" i="0" u="none" strike="noStrike" kern="1200" cap="none" spc="0" normalizeH="0" baseline="0" noProof="0" dirty="0" smtClean="0">
                  <a:ln>
                    <a:noFill/>
                  </a:ln>
                  <a:solidFill>
                    <a:schemeClr val="tx1">
                      <a:lumMod val="95000"/>
                      <a:lumOff val="5000"/>
                    </a:schemeClr>
                  </a:solidFill>
                  <a:effectLst/>
                  <a:uLnTx/>
                  <a:uFillTx/>
                  <a:latin typeface="+mn-lt"/>
                  <a:ea typeface="+mn-ea"/>
                </a:rPr>
                <a:t>los reglamentos</a:t>
              </a:r>
              <a:endParaRPr kumimoji="0" lang="es-PE" sz="2200" b="0" i="0" u="none" strike="noStrike" kern="1200" cap="none" spc="0" normalizeH="0" baseline="0" noProof="0" dirty="0">
                <a:ln>
                  <a:noFill/>
                </a:ln>
                <a:solidFill>
                  <a:schemeClr val="tx1">
                    <a:lumMod val="95000"/>
                    <a:lumOff val="5000"/>
                  </a:schemeClr>
                </a:solidFill>
                <a:effectLst/>
                <a:uLnTx/>
                <a:uFillTx/>
                <a:latin typeface="+mn-lt"/>
                <a:ea typeface="+mn-ea"/>
              </a:endParaRPr>
            </a:p>
          </p:txBody>
        </p:sp>
        <p:cxnSp>
          <p:nvCxnSpPr>
            <p:cNvPr id="75" name="Straight Connector 74"/>
            <p:cNvCxnSpPr/>
            <p:nvPr/>
          </p:nvCxnSpPr>
          <p:spPr>
            <a:xfrm flipH="1">
              <a:off x="5146414" y="3534637"/>
              <a:ext cx="698589" cy="0"/>
            </a:xfrm>
            <a:prstGeom prst="line">
              <a:avLst/>
            </a:prstGeom>
            <a:noFill/>
            <a:ln w="12700" cap="flat" cmpd="sng" algn="ctr">
              <a:solidFill>
                <a:srgbClr val="9E9E9E"/>
              </a:solidFill>
              <a:prstDash val="sysDash"/>
              <a:headEnd type="oval" w="sm" len="sm"/>
              <a:tailEnd type="oval" w="sm" len="sm"/>
            </a:ln>
            <a:effectLst/>
          </p:spPr>
        </p:cxnSp>
      </p:grpSp>
    </p:spTree>
    <p:extLst>
      <p:ext uri="{BB962C8B-B14F-4D97-AF65-F5344CB8AC3E}">
        <p14:creationId xmlns:p14="http://schemas.microsoft.com/office/powerpoint/2010/main" val="11255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righ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ppt_x"/>
                                          </p:val>
                                        </p:tav>
                                        <p:tav tm="100000">
                                          <p:val>
                                            <p:strVal val="#ppt_x"/>
                                          </p:val>
                                        </p:tav>
                                      </p:tavLst>
                                    </p:anim>
                                    <p:anim calcmode="lin" valueType="num">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righ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right)">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wipe(right)">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right)">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42" y="101600"/>
            <a:ext cx="3973512" cy="1208191"/>
          </a:xfrm>
        </p:spPr>
        <p:txBody>
          <a:bodyPr>
            <a:normAutofit fontScale="90000"/>
          </a:bodyPr>
          <a:lstStyle/>
          <a:p>
            <a:r>
              <a:rPr lang="es-PE" b="1" dirty="0"/>
              <a:t>Criterios de selección de un responsable de seguridad operacional</a:t>
            </a:r>
          </a:p>
        </p:txBody>
      </p:sp>
      <p:sp>
        <p:nvSpPr>
          <p:cNvPr id="40" name="Rectangle 39"/>
          <p:cNvSpPr/>
          <p:nvPr/>
        </p:nvSpPr>
        <p:spPr>
          <a:xfrm>
            <a:off x="2425700" y="3089449"/>
            <a:ext cx="1949107" cy="863535"/>
          </a:xfrm>
          <a:prstGeom prst="rect">
            <a:avLst/>
          </a:prstGeom>
          <a:solidFill>
            <a:schemeClr val="accent1"/>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2400" b="1" i="0" u="none" strike="noStrike" kern="0" cap="none" spc="0" normalizeH="0" baseline="0" noProof="0" dirty="0" smtClean="0">
                <a:ln>
                  <a:noFill/>
                </a:ln>
                <a:solidFill>
                  <a:srgbClr val="FFFFFF"/>
                </a:solidFill>
                <a:effectLst/>
                <a:uLnTx/>
                <a:uFillTx/>
                <a:latin typeface="Open Sans"/>
                <a:ea typeface="+mn-ea"/>
                <a:cs typeface="Open Sans"/>
              </a:rPr>
              <a:t>Criterios</a:t>
            </a:r>
          </a:p>
        </p:txBody>
      </p:sp>
      <p:grpSp>
        <p:nvGrpSpPr>
          <p:cNvPr id="76" name="Group 75"/>
          <p:cNvGrpSpPr/>
          <p:nvPr/>
        </p:nvGrpSpPr>
        <p:grpSpPr>
          <a:xfrm>
            <a:off x="4374807" y="713866"/>
            <a:ext cx="2759229" cy="5423132"/>
            <a:chOff x="2292007" y="624966"/>
            <a:chExt cx="2759229" cy="5423132"/>
          </a:xfrm>
        </p:grpSpPr>
        <p:cxnSp>
          <p:nvCxnSpPr>
            <p:cNvPr id="77" name="Straight Connector 76"/>
            <p:cNvCxnSpPr/>
            <p:nvPr/>
          </p:nvCxnSpPr>
          <p:spPr bwMode="auto">
            <a:xfrm flipH="1">
              <a:off x="2568711" y="624966"/>
              <a:ext cx="1277720" cy="0"/>
            </a:xfrm>
            <a:prstGeom prst="line">
              <a:avLst/>
            </a:prstGeom>
            <a:noFill/>
            <a:ln w="9525" cap="flat" cmpd="sng" algn="ctr">
              <a:solidFill>
                <a:schemeClr val="accent1"/>
              </a:solidFill>
              <a:prstDash val="sysDash"/>
            </a:ln>
            <a:effectLst/>
          </p:spPr>
        </p:cxnSp>
        <p:cxnSp>
          <p:nvCxnSpPr>
            <p:cNvPr id="78" name="Straight Connector 77"/>
            <p:cNvCxnSpPr/>
            <p:nvPr/>
          </p:nvCxnSpPr>
          <p:spPr bwMode="auto">
            <a:xfrm>
              <a:off x="2568711" y="624966"/>
              <a:ext cx="0" cy="2430281"/>
            </a:xfrm>
            <a:prstGeom prst="line">
              <a:avLst/>
            </a:prstGeom>
            <a:noFill/>
            <a:ln w="9525" cap="flat" cmpd="sng" algn="ctr">
              <a:solidFill>
                <a:schemeClr val="accent1"/>
              </a:solidFill>
              <a:prstDash val="sysDash"/>
            </a:ln>
            <a:effectLst/>
          </p:spPr>
        </p:cxnSp>
        <p:cxnSp>
          <p:nvCxnSpPr>
            <p:cNvPr id="79" name="Straight Connector 78"/>
            <p:cNvCxnSpPr/>
            <p:nvPr/>
          </p:nvCxnSpPr>
          <p:spPr bwMode="auto">
            <a:xfrm flipH="1">
              <a:off x="2292007" y="3055247"/>
              <a:ext cx="276704" cy="0"/>
            </a:xfrm>
            <a:prstGeom prst="line">
              <a:avLst/>
            </a:prstGeom>
            <a:noFill/>
            <a:ln w="9525" cap="flat" cmpd="sng" algn="ctr">
              <a:solidFill>
                <a:schemeClr val="accent1"/>
              </a:solidFill>
              <a:prstDash val="sysDash"/>
            </a:ln>
            <a:effectLst/>
          </p:spPr>
        </p:cxnSp>
        <p:cxnSp>
          <p:nvCxnSpPr>
            <p:cNvPr id="80" name="Straight Connector 79"/>
            <p:cNvCxnSpPr/>
            <p:nvPr/>
          </p:nvCxnSpPr>
          <p:spPr bwMode="auto">
            <a:xfrm flipH="1">
              <a:off x="2292007" y="3757054"/>
              <a:ext cx="276704" cy="0"/>
            </a:xfrm>
            <a:prstGeom prst="line">
              <a:avLst/>
            </a:prstGeom>
            <a:noFill/>
            <a:ln w="9525" cap="flat" cmpd="sng" algn="ctr">
              <a:solidFill>
                <a:schemeClr val="accent1"/>
              </a:solidFill>
              <a:prstDash val="sysDash"/>
            </a:ln>
            <a:effectLst/>
          </p:spPr>
        </p:cxnSp>
        <p:cxnSp>
          <p:nvCxnSpPr>
            <p:cNvPr id="81" name="Straight Connector 80"/>
            <p:cNvCxnSpPr/>
            <p:nvPr/>
          </p:nvCxnSpPr>
          <p:spPr bwMode="auto">
            <a:xfrm>
              <a:off x="2568711" y="3757054"/>
              <a:ext cx="0" cy="2291044"/>
            </a:xfrm>
            <a:prstGeom prst="line">
              <a:avLst/>
            </a:prstGeom>
            <a:noFill/>
            <a:ln w="9525" cap="flat" cmpd="sng" algn="ctr">
              <a:solidFill>
                <a:schemeClr val="accent1"/>
              </a:solidFill>
              <a:prstDash val="sysDash"/>
            </a:ln>
            <a:effectLst/>
          </p:spPr>
        </p:cxnSp>
        <p:cxnSp>
          <p:nvCxnSpPr>
            <p:cNvPr id="82" name="Straight Connector 81"/>
            <p:cNvCxnSpPr/>
            <p:nvPr/>
          </p:nvCxnSpPr>
          <p:spPr bwMode="auto">
            <a:xfrm flipH="1">
              <a:off x="2568711" y="6048098"/>
              <a:ext cx="1277720" cy="0"/>
            </a:xfrm>
            <a:prstGeom prst="line">
              <a:avLst/>
            </a:prstGeom>
            <a:noFill/>
            <a:ln w="9525" cap="flat" cmpd="sng" algn="ctr">
              <a:solidFill>
                <a:schemeClr val="accent1"/>
              </a:solidFill>
              <a:prstDash val="sysDash"/>
            </a:ln>
            <a:effectLst/>
          </p:spPr>
        </p:cxnSp>
        <p:cxnSp>
          <p:nvCxnSpPr>
            <p:cNvPr id="83" name="Straight Connector 82"/>
            <p:cNvCxnSpPr/>
            <p:nvPr/>
          </p:nvCxnSpPr>
          <p:spPr bwMode="auto">
            <a:xfrm flipH="1">
              <a:off x="2650094" y="1571653"/>
              <a:ext cx="1196337" cy="0"/>
            </a:xfrm>
            <a:prstGeom prst="line">
              <a:avLst/>
            </a:prstGeom>
            <a:noFill/>
            <a:ln w="9525" cap="flat" cmpd="sng" algn="ctr">
              <a:solidFill>
                <a:schemeClr val="accent1"/>
              </a:solidFill>
              <a:prstDash val="sysDash"/>
            </a:ln>
            <a:effectLst/>
          </p:spPr>
        </p:cxnSp>
        <p:cxnSp>
          <p:nvCxnSpPr>
            <p:cNvPr id="84" name="Straight Connector 83"/>
            <p:cNvCxnSpPr/>
            <p:nvPr/>
          </p:nvCxnSpPr>
          <p:spPr bwMode="auto">
            <a:xfrm>
              <a:off x="2650094" y="1571653"/>
              <a:ext cx="0" cy="1585923"/>
            </a:xfrm>
            <a:prstGeom prst="line">
              <a:avLst/>
            </a:prstGeom>
            <a:noFill/>
            <a:ln w="9525" cap="flat" cmpd="sng" algn="ctr">
              <a:solidFill>
                <a:schemeClr val="accent1"/>
              </a:solidFill>
              <a:prstDash val="sysDash"/>
            </a:ln>
            <a:effectLst/>
          </p:spPr>
        </p:cxnSp>
        <p:cxnSp>
          <p:nvCxnSpPr>
            <p:cNvPr id="85" name="Straight Connector 84"/>
            <p:cNvCxnSpPr/>
            <p:nvPr/>
          </p:nvCxnSpPr>
          <p:spPr bwMode="auto">
            <a:xfrm flipH="1">
              <a:off x="2292007" y="3157576"/>
              <a:ext cx="358087" cy="0"/>
            </a:xfrm>
            <a:prstGeom prst="line">
              <a:avLst/>
            </a:prstGeom>
            <a:noFill/>
            <a:ln w="9525" cap="flat" cmpd="sng" algn="ctr">
              <a:solidFill>
                <a:schemeClr val="accent1"/>
              </a:solidFill>
              <a:prstDash val="sysDash"/>
            </a:ln>
            <a:effectLst/>
          </p:spPr>
        </p:cxnSp>
        <p:cxnSp>
          <p:nvCxnSpPr>
            <p:cNvPr id="86" name="Straight Connector 85"/>
            <p:cNvCxnSpPr/>
            <p:nvPr/>
          </p:nvCxnSpPr>
          <p:spPr bwMode="auto">
            <a:xfrm flipH="1">
              <a:off x="2292007" y="3662597"/>
              <a:ext cx="358087" cy="0"/>
            </a:xfrm>
            <a:prstGeom prst="line">
              <a:avLst/>
            </a:prstGeom>
            <a:noFill/>
            <a:ln w="9525" cap="flat" cmpd="sng" algn="ctr">
              <a:solidFill>
                <a:schemeClr val="accent1"/>
              </a:solidFill>
              <a:prstDash val="sysDash"/>
            </a:ln>
            <a:effectLst/>
          </p:spPr>
        </p:cxnSp>
        <p:cxnSp>
          <p:nvCxnSpPr>
            <p:cNvPr id="87" name="Straight Connector 86"/>
            <p:cNvCxnSpPr/>
            <p:nvPr/>
          </p:nvCxnSpPr>
          <p:spPr bwMode="auto">
            <a:xfrm>
              <a:off x="2650094" y="3662597"/>
              <a:ext cx="0" cy="1510643"/>
            </a:xfrm>
            <a:prstGeom prst="line">
              <a:avLst/>
            </a:prstGeom>
            <a:noFill/>
            <a:ln w="9525" cap="flat" cmpd="sng" algn="ctr">
              <a:solidFill>
                <a:schemeClr val="accent1"/>
              </a:solidFill>
              <a:prstDash val="sysDash"/>
            </a:ln>
            <a:effectLst/>
          </p:spPr>
        </p:cxnSp>
        <p:cxnSp>
          <p:nvCxnSpPr>
            <p:cNvPr id="88" name="Straight Connector 87"/>
            <p:cNvCxnSpPr/>
            <p:nvPr/>
          </p:nvCxnSpPr>
          <p:spPr bwMode="auto">
            <a:xfrm flipH="1">
              <a:off x="2650094" y="5171393"/>
              <a:ext cx="1196337" cy="0"/>
            </a:xfrm>
            <a:prstGeom prst="line">
              <a:avLst/>
            </a:prstGeom>
            <a:noFill/>
            <a:ln w="9525" cap="flat" cmpd="sng" algn="ctr">
              <a:solidFill>
                <a:schemeClr val="accent1"/>
              </a:solidFill>
              <a:prstDash val="sysDash"/>
            </a:ln>
            <a:effectLst/>
          </p:spPr>
        </p:cxnSp>
        <p:cxnSp>
          <p:nvCxnSpPr>
            <p:cNvPr id="89" name="Straight Connector 88"/>
            <p:cNvCxnSpPr/>
            <p:nvPr/>
          </p:nvCxnSpPr>
          <p:spPr bwMode="auto">
            <a:xfrm flipH="1">
              <a:off x="2723339" y="4269654"/>
              <a:ext cx="1123092" cy="0"/>
            </a:xfrm>
            <a:prstGeom prst="line">
              <a:avLst/>
            </a:prstGeom>
            <a:noFill/>
            <a:ln w="9525" cap="flat" cmpd="sng" algn="ctr">
              <a:solidFill>
                <a:schemeClr val="accent1"/>
              </a:solidFill>
              <a:prstDash val="sysDash"/>
            </a:ln>
            <a:effectLst/>
          </p:spPr>
        </p:cxnSp>
        <p:cxnSp>
          <p:nvCxnSpPr>
            <p:cNvPr id="90" name="Straight Connector 89"/>
            <p:cNvCxnSpPr/>
            <p:nvPr/>
          </p:nvCxnSpPr>
          <p:spPr bwMode="auto">
            <a:xfrm flipH="1">
              <a:off x="2723339" y="2480239"/>
              <a:ext cx="1123092" cy="0"/>
            </a:xfrm>
            <a:prstGeom prst="line">
              <a:avLst/>
            </a:prstGeom>
            <a:noFill/>
            <a:ln w="9525" cap="flat" cmpd="sng" algn="ctr">
              <a:solidFill>
                <a:schemeClr val="accent1"/>
              </a:solidFill>
              <a:prstDash val="sysDash"/>
            </a:ln>
            <a:effectLst/>
          </p:spPr>
        </p:cxnSp>
        <p:cxnSp>
          <p:nvCxnSpPr>
            <p:cNvPr id="91" name="Straight Connector 90"/>
            <p:cNvCxnSpPr/>
            <p:nvPr/>
          </p:nvCxnSpPr>
          <p:spPr bwMode="auto">
            <a:xfrm>
              <a:off x="2723339" y="2481077"/>
              <a:ext cx="0" cy="786698"/>
            </a:xfrm>
            <a:prstGeom prst="line">
              <a:avLst/>
            </a:prstGeom>
            <a:noFill/>
            <a:ln w="9525" cap="flat" cmpd="sng" algn="ctr">
              <a:solidFill>
                <a:schemeClr val="accent1"/>
              </a:solidFill>
              <a:prstDash val="sysDash"/>
            </a:ln>
            <a:effectLst/>
          </p:spPr>
        </p:cxnSp>
        <p:cxnSp>
          <p:nvCxnSpPr>
            <p:cNvPr id="92" name="Straight Connector 91"/>
            <p:cNvCxnSpPr/>
            <p:nvPr/>
          </p:nvCxnSpPr>
          <p:spPr bwMode="auto">
            <a:xfrm flipH="1">
              <a:off x="2292007" y="3267775"/>
              <a:ext cx="431332" cy="0"/>
            </a:xfrm>
            <a:prstGeom prst="line">
              <a:avLst/>
            </a:prstGeom>
            <a:noFill/>
            <a:ln w="9525" cap="flat" cmpd="sng" algn="ctr">
              <a:solidFill>
                <a:schemeClr val="accent1"/>
              </a:solidFill>
              <a:prstDash val="sysDash"/>
            </a:ln>
            <a:effectLst/>
          </p:spPr>
        </p:cxnSp>
        <p:cxnSp>
          <p:nvCxnSpPr>
            <p:cNvPr id="93" name="Straight Connector 92"/>
            <p:cNvCxnSpPr/>
            <p:nvPr/>
          </p:nvCxnSpPr>
          <p:spPr bwMode="auto">
            <a:xfrm flipH="1">
              <a:off x="2295318" y="3544526"/>
              <a:ext cx="431332" cy="0"/>
            </a:xfrm>
            <a:prstGeom prst="line">
              <a:avLst/>
            </a:prstGeom>
            <a:noFill/>
            <a:ln w="9525" cap="flat" cmpd="sng" algn="ctr">
              <a:solidFill>
                <a:schemeClr val="accent1"/>
              </a:solidFill>
              <a:prstDash val="sysDash"/>
            </a:ln>
            <a:effectLst/>
          </p:spPr>
        </p:cxnSp>
        <p:cxnSp>
          <p:nvCxnSpPr>
            <p:cNvPr id="94" name="Straight Connector 93"/>
            <p:cNvCxnSpPr/>
            <p:nvPr/>
          </p:nvCxnSpPr>
          <p:spPr bwMode="auto">
            <a:xfrm>
              <a:off x="2723339" y="3544526"/>
              <a:ext cx="0" cy="725128"/>
            </a:xfrm>
            <a:prstGeom prst="line">
              <a:avLst/>
            </a:prstGeom>
            <a:noFill/>
            <a:ln w="9525" cap="flat" cmpd="sng" algn="ctr">
              <a:solidFill>
                <a:schemeClr val="accent1"/>
              </a:solidFill>
              <a:prstDash val="sysDash"/>
            </a:ln>
            <a:effectLst/>
          </p:spPr>
        </p:cxnSp>
        <p:cxnSp>
          <p:nvCxnSpPr>
            <p:cNvPr id="95" name="Straight Connector 94"/>
            <p:cNvCxnSpPr>
              <a:endCxn id="40" idx="3"/>
            </p:cNvCxnSpPr>
            <p:nvPr/>
          </p:nvCxnSpPr>
          <p:spPr bwMode="auto">
            <a:xfrm flipH="1" flipV="1">
              <a:off x="4374807" y="3521217"/>
              <a:ext cx="676429" cy="3355"/>
            </a:xfrm>
            <a:prstGeom prst="line">
              <a:avLst/>
            </a:prstGeom>
            <a:noFill/>
            <a:ln w="9525" cap="flat" cmpd="sng" algn="ctr">
              <a:solidFill>
                <a:schemeClr val="accent1"/>
              </a:solidFill>
              <a:prstDash val="sysDash"/>
            </a:ln>
            <a:effectLst/>
          </p:spPr>
        </p:cxnSp>
      </p:grpSp>
      <p:grpSp>
        <p:nvGrpSpPr>
          <p:cNvPr id="96" name="Group 95"/>
          <p:cNvGrpSpPr/>
          <p:nvPr/>
        </p:nvGrpSpPr>
        <p:grpSpPr>
          <a:xfrm>
            <a:off x="5051236" y="419252"/>
            <a:ext cx="6594664" cy="6148766"/>
            <a:chOff x="2968436" y="330352"/>
            <a:chExt cx="6594664" cy="6148766"/>
          </a:xfrm>
          <a:solidFill>
            <a:srgbClr val="002060"/>
          </a:solidFill>
        </p:grpSpPr>
        <p:sp>
          <p:nvSpPr>
            <p:cNvPr id="97" name="Rectangle 96"/>
            <p:cNvSpPr/>
            <p:nvPr/>
          </p:nvSpPr>
          <p:spPr>
            <a:xfrm>
              <a:off x="2968436" y="330352"/>
              <a:ext cx="6594664" cy="751066"/>
            </a:xfrm>
            <a:prstGeom prst="rect">
              <a:avLst/>
            </a:prstGeom>
            <a:grp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Experiencia de gestión para el cargo de responsabilidad que será contratado</a:t>
              </a:r>
            </a:p>
          </p:txBody>
        </p:sp>
        <p:sp>
          <p:nvSpPr>
            <p:cNvPr id="98" name="Rectangle 97"/>
            <p:cNvSpPr/>
            <p:nvPr/>
          </p:nvSpPr>
          <p:spPr>
            <a:xfrm>
              <a:off x="2968436" y="1258991"/>
              <a:ext cx="6594664" cy="751066"/>
            </a:xfrm>
            <a:prstGeom prst="rect">
              <a:avLst/>
            </a:prstGeom>
            <a:grp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Experiencia operacional</a:t>
              </a:r>
            </a:p>
          </p:txBody>
        </p:sp>
        <p:sp>
          <p:nvSpPr>
            <p:cNvPr id="99" name="Rectangle 98"/>
            <p:cNvSpPr/>
            <p:nvPr/>
          </p:nvSpPr>
          <p:spPr>
            <a:xfrm>
              <a:off x="2968436" y="2164813"/>
              <a:ext cx="6594664" cy="751066"/>
            </a:xfrm>
            <a:prstGeom prst="rect">
              <a:avLst/>
            </a:prstGeom>
            <a:grp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Antecedentes técnicos para comprender los sistemas que respaldan las operaciones</a:t>
              </a:r>
            </a:p>
          </p:txBody>
        </p:sp>
        <p:sp>
          <p:nvSpPr>
            <p:cNvPr id="100" name="Rectangle 99"/>
            <p:cNvSpPr/>
            <p:nvPr/>
          </p:nvSpPr>
          <p:spPr>
            <a:xfrm>
              <a:off x="2968436" y="3948754"/>
              <a:ext cx="6594664" cy="751066"/>
            </a:xfrm>
            <a:prstGeom prst="rect">
              <a:avLst/>
            </a:prstGeom>
            <a:grp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Habilidades analíticas y de solución de problemas</a:t>
              </a:r>
            </a:p>
          </p:txBody>
        </p:sp>
        <p:sp>
          <p:nvSpPr>
            <p:cNvPr id="101" name="Rectangle 100"/>
            <p:cNvSpPr/>
            <p:nvPr/>
          </p:nvSpPr>
          <p:spPr>
            <a:xfrm>
              <a:off x="2968436" y="4823108"/>
              <a:ext cx="6594664" cy="751066"/>
            </a:xfrm>
            <a:prstGeom prst="rect">
              <a:avLst/>
            </a:prstGeom>
            <a:grp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Habilidades de gestión de proyectos</a:t>
              </a:r>
            </a:p>
          </p:txBody>
        </p:sp>
        <p:sp>
          <p:nvSpPr>
            <p:cNvPr id="102" name="Rectangle 101"/>
            <p:cNvSpPr/>
            <p:nvPr/>
          </p:nvSpPr>
          <p:spPr>
            <a:xfrm>
              <a:off x="2968436" y="5728052"/>
              <a:ext cx="6594664" cy="751066"/>
            </a:xfrm>
            <a:prstGeom prst="rect">
              <a:avLst/>
            </a:prstGeom>
            <a:grp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Habilidades de comunicaciones oral y escrita</a:t>
              </a:r>
            </a:p>
          </p:txBody>
        </p:sp>
        <p:sp>
          <p:nvSpPr>
            <p:cNvPr id="103" name="Rectangle 102"/>
            <p:cNvSpPr/>
            <p:nvPr/>
          </p:nvSpPr>
          <p:spPr>
            <a:xfrm>
              <a:off x="2968436" y="3060139"/>
              <a:ext cx="6594664" cy="751066"/>
            </a:xfrm>
            <a:prstGeom prst="rect">
              <a:avLst/>
            </a:prstGeom>
            <a:grp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Habilidades para relacionarse con las personas</a:t>
              </a:r>
            </a:p>
          </p:txBody>
        </p:sp>
      </p:grpSp>
    </p:spTree>
    <p:extLst>
      <p:ext uri="{BB962C8B-B14F-4D97-AF65-F5344CB8AC3E}">
        <p14:creationId xmlns:p14="http://schemas.microsoft.com/office/powerpoint/2010/main" val="35597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500" fill="hold"/>
                                        <p:tgtEl>
                                          <p:spTgt spid="76"/>
                                        </p:tgtEl>
                                        <p:attrNameLst>
                                          <p:attrName>ppt_x</p:attrName>
                                        </p:attrNameLst>
                                      </p:cBhvr>
                                      <p:tavLst>
                                        <p:tav tm="0">
                                          <p:val>
                                            <p:strVal val="0-#ppt_w/2"/>
                                          </p:val>
                                        </p:tav>
                                        <p:tav tm="100000">
                                          <p:val>
                                            <p:strVal val="#ppt_x"/>
                                          </p:val>
                                        </p:tav>
                                      </p:tavLst>
                                    </p:anim>
                                    <p:anim calcmode="lin" valueType="num">
                                      <p:cBhvr additive="base">
                                        <p:cTn id="13" dur="500" fill="hold"/>
                                        <p:tgtEl>
                                          <p:spTgt spid="7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additive="base">
                                        <p:cTn id="16" dur="500" fill="hold"/>
                                        <p:tgtEl>
                                          <p:spTgt spid="96"/>
                                        </p:tgtEl>
                                        <p:attrNameLst>
                                          <p:attrName>ppt_x</p:attrName>
                                        </p:attrNameLst>
                                      </p:cBhvr>
                                      <p:tavLst>
                                        <p:tav tm="0">
                                          <p:val>
                                            <p:strVal val="0-#ppt_w/2"/>
                                          </p:val>
                                        </p:tav>
                                        <p:tav tm="100000">
                                          <p:val>
                                            <p:strVal val="#ppt_x"/>
                                          </p:val>
                                        </p:tav>
                                      </p:tavLst>
                                    </p:anim>
                                    <p:anim calcmode="lin" valueType="num">
                                      <p:cBhvr additive="base">
                                        <p:cTn id="17" dur="500" fill="hold"/>
                                        <p:tgtEl>
                                          <p:spTgt spid="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42" y="101601"/>
            <a:ext cx="3973512" cy="850900"/>
          </a:xfrm>
        </p:spPr>
        <p:txBody>
          <a:bodyPr>
            <a:normAutofit fontScale="90000"/>
          </a:bodyPr>
          <a:lstStyle/>
          <a:p>
            <a:r>
              <a:rPr lang="es-PE" b="1" dirty="0"/>
              <a:t>Funciones del gerente de seguridad operacional</a:t>
            </a:r>
          </a:p>
        </p:txBody>
      </p:sp>
      <p:grpSp>
        <p:nvGrpSpPr>
          <p:cNvPr id="32" name="Group 31"/>
          <p:cNvGrpSpPr/>
          <p:nvPr/>
        </p:nvGrpSpPr>
        <p:grpSpPr>
          <a:xfrm>
            <a:off x="166742" y="1079500"/>
            <a:ext cx="4953008" cy="5608136"/>
            <a:chOff x="-119750" y="1665513"/>
            <a:chExt cx="3701150" cy="4626428"/>
          </a:xfrm>
          <a:solidFill>
            <a:schemeClr val="accent1">
              <a:lumMod val="50000"/>
            </a:schemeClr>
          </a:solidFill>
        </p:grpSpPr>
        <p:cxnSp>
          <p:nvCxnSpPr>
            <p:cNvPr id="33" name="Straight Connector 32"/>
            <p:cNvCxnSpPr/>
            <p:nvPr/>
          </p:nvCxnSpPr>
          <p:spPr bwMode="auto">
            <a:xfrm>
              <a:off x="2368550" y="2070202"/>
              <a:ext cx="933450" cy="0"/>
            </a:xfrm>
            <a:prstGeom prst="line">
              <a:avLst/>
            </a:prstGeom>
            <a:grpFill/>
            <a:ln w="9525" cap="flat" cmpd="sng" algn="ctr">
              <a:solidFill>
                <a:schemeClr val="tx2">
                  <a:lumMod val="50000"/>
                </a:schemeClr>
              </a:solidFill>
              <a:prstDash val="sysDash"/>
            </a:ln>
            <a:effectLst/>
          </p:spPr>
        </p:cxnSp>
        <p:cxnSp>
          <p:nvCxnSpPr>
            <p:cNvPr id="34" name="Straight Connector 33"/>
            <p:cNvCxnSpPr/>
            <p:nvPr/>
          </p:nvCxnSpPr>
          <p:spPr bwMode="auto">
            <a:xfrm>
              <a:off x="3302000" y="2063098"/>
              <a:ext cx="0" cy="1619695"/>
            </a:xfrm>
            <a:prstGeom prst="line">
              <a:avLst/>
            </a:prstGeom>
            <a:grpFill/>
            <a:ln w="9525" cap="flat" cmpd="sng" algn="ctr">
              <a:solidFill>
                <a:schemeClr val="tx2">
                  <a:lumMod val="50000"/>
                </a:schemeClr>
              </a:solidFill>
              <a:prstDash val="sysDash"/>
            </a:ln>
            <a:effectLst/>
          </p:spPr>
        </p:cxnSp>
        <p:cxnSp>
          <p:nvCxnSpPr>
            <p:cNvPr id="35" name="Straight Connector 34"/>
            <p:cNvCxnSpPr/>
            <p:nvPr/>
          </p:nvCxnSpPr>
          <p:spPr bwMode="auto">
            <a:xfrm>
              <a:off x="3302000" y="3682793"/>
              <a:ext cx="279400" cy="0"/>
            </a:xfrm>
            <a:prstGeom prst="line">
              <a:avLst/>
            </a:prstGeom>
            <a:grpFill/>
            <a:ln w="9525" cap="flat" cmpd="sng" algn="ctr">
              <a:solidFill>
                <a:schemeClr val="tx2">
                  <a:lumMod val="50000"/>
                </a:schemeClr>
              </a:solidFill>
              <a:prstDash val="sysDash"/>
            </a:ln>
            <a:effectLst/>
          </p:spPr>
        </p:cxnSp>
        <p:cxnSp>
          <p:nvCxnSpPr>
            <p:cNvPr id="36" name="Straight Connector 35"/>
            <p:cNvCxnSpPr/>
            <p:nvPr/>
          </p:nvCxnSpPr>
          <p:spPr bwMode="auto">
            <a:xfrm>
              <a:off x="3302000" y="4254974"/>
              <a:ext cx="279400" cy="0"/>
            </a:xfrm>
            <a:prstGeom prst="line">
              <a:avLst/>
            </a:prstGeom>
            <a:grpFill/>
            <a:ln w="9525" cap="flat" cmpd="sng" algn="ctr">
              <a:solidFill>
                <a:schemeClr val="tx2">
                  <a:lumMod val="50000"/>
                </a:schemeClr>
              </a:solidFill>
              <a:prstDash val="sysDash"/>
            </a:ln>
            <a:effectLst/>
          </p:spPr>
        </p:cxnSp>
        <p:cxnSp>
          <p:nvCxnSpPr>
            <p:cNvPr id="37" name="Straight Connector 36"/>
            <p:cNvCxnSpPr/>
            <p:nvPr/>
          </p:nvCxnSpPr>
          <p:spPr bwMode="auto">
            <a:xfrm>
              <a:off x="3302000" y="4254974"/>
              <a:ext cx="0" cy="1618391"/>
            </a:xfrm>
            <a:prstGeom prst="line">
              <a:avLst/>
            </a:prstGeom>
            <a:grpFill/>
            <a:ln w="9525" cap="flat" cmpd="sng" algn="ctr">
              <a:solidFill>
                <a:schemeClr val="tx2">
                  <a:lumMod val="50000"/>
                </a:schemeClr>
              </a:solidFill>
              <a:prstDash val="sysDash"/>
            </a:ln>
            <a:effectLst/>
          </p:spPr>
        </p:cxnSp>
        <p:cxnSp>
          <p:nvCxnSpPr>
            <p:cNvPr id="38" name="Straight Connector 37"/>
            <p:cNvCxnSpPr/>
            <p:nvPr/>
          </p:nvCxnSpPr>
          <p:spPr bwMode="auto">
            <a:xfrm>
              <a:off x="2368550" y="5873364"/>
              <a:ext cx="933450" cy="0"/>
            </a:xfrm>
            <a:prstGeom prst="line">
              <a:avLst/>
            </a:prstGeom>
            <a:grpFill/>
            <a:ln w="9525" cap="flat" cmpd="sng" algn="ctr">
              <a:solidFill>
                <a:schemeClr val="tx2">
                  <a:lumMod val="50000"/>
                </a:schemeClr>
              </a:solidFill>
              <a:prstDash val="sysDash"/>
            </a:ln>
            <a:effectLst/>
          </p:spPr>
        </p:cxnSp>
        <p:cxnSp>
          <p:nvCxnSpPr>
            <p:cNvPr id="39" name="Straight Connector 38"/>
            <p:cNvCxnSpPr/>
            <p:nvPr/>
          </p:nvCxnSpPr>
          <p:spPr bwMode="auto">
            <a:xfrm>
              <a:off x="2368550" y="4939199"/>
              <a:ext cx="876300" cy="0"/>
            </a:xfrm>
            <a:prstGeom prst="line">
              <a:avLst/>
            </a:prstGeom>
            <a:grpFill/>
            <a:ln w="9525" cap="flat" cmpd="sng" algn="ctr">
              <a:solidFill>
                <a:schemeClr val="tx2">
                  <a:lumMod val="50000"/>
                </a:schemeClr>
              </a:solidFill>
              <a:prstDash val="sysDash"/>
            </a:ln>
            <a:effectLst/>
          </p:spPr>
        </p:cxnSp>
        <p:cxnSp>
          <p:nvCxnSpPr>
            <p:cNvPr id="41" name="Straight Connector 40"/>
            <p:cNvCxnSpPr/>
            <p:nvPr/>
          </p:nvCxnSpPr>
          <p:spPr bwMode="auto">
            <a:xfrm>
              <a:off x="2368550" y="3036335"/>
              <a:ext cx="876300" cy="0"/>
            </a:xfrm>
            <a:prstGeom prst="line">
              <a:avLst/>
            </a:prstGeom>
            <a:grpFill/>
            <a:ln w="9525" cap="flat" cmpd="sng" algn="ctr">
              <a:solidFill>
                <a:schemeClr val="tx2">
                  <a:lumMod val="50000"/>
                </a:schemeClr>
              </a:solidFill>
              <a:prstDash val="sysDash"/>
            </a:ln>
            <a:effectLst/>
          </p:spPr>
        </p:cxnSp>
        <p:cxnSp>
          <p:nvCxnSpPr>
            <p:cNvPr id="42" name="Straight Connector 41"/>
            <p:cNvCxnSpPr/>
            <p:nvPr/>
          </p:nvCxnSpPr>
          <p:spPr bwMode="auto">
            <a:xfrm>
              <a:off x="3244850" y="3018577"/>
              <a:ext cx="0" cy="763671"/>
            </a:xfrm>
            <a:prstGeom prst="line">
              <a:avLst/>
            </a:prstGeom>
            <a:grpFill/>
            <a:ln w="9525" cap="flat" cmpd="sng" algn="ctr">
              <a:solidFill>
                <a:schemeClr val="tx2">
                  <a:lumMod val="50000"/>
                </a:schemeClr>
              </a:solidFill>
              <a:prstDash val="sysDash"/>
            </a:ln>
            <a:effectLst/>
          </p:spPr>
        </p:cxnSp>
        <p:cxnSp>
          <p:nvCxnSpPr>
            <p:cNvPr id="43" name="Straight Connector 42"/>
            <p:cNvCxnSpPr/>
            <p:nvPr/>
          </p:nvCxnSpPr>
          <p:spPr bwMode="auto">
            <a:xfrm>
              <a:off x="3244850" y="3782248"/>
              <a:ext cx="336550" cy="0"/>
            </a:xfrm>
            <a:prstGeom prst="line">
              <a:avLst/>
            </a:prstGeom>
            <a:grpFill/>
            <a:ln w="9525" cap="flat" cmpd="sng" algn="ctr">
              <a:solidFill>
                <a:schemeClr val="tx2">
                  <a:lumMod val="50000"/>
                </a:schemeClr>
              </a:solidFill>
              <a:prstDash val="sysDash"/>
            </a:ln>
            <a:effectLst/>
          </p:spPr>
        </p:cxnSp>
        <p:cxnSp>
          <p:nvCxnSpPr>
            <p:cNvPr id="44" name="Straight Connector 43"/>
            <p:cNvCxnSpPr/>
            <p:nvPr/>
          </p:nvCxnSpPr>
          <p:spPr bwMode="auto">
            <a:xfrm>
              <a:off x="3244850" y="4148415"/>
              <a:ext cx="336550" cy="0"/>
            </a:xfrm>
            <a:prstGeom prst="line">
              <a:avLst/>
            </a:prstGeom>
            <a:grpFill/>
            <a:ln w="9525" cap="flat" cmpd="sng" algn="ctr">
              <a:solidFill>
                <a:schemeClr val="tx2">
                  <a:lumMod val="50000"/>
                </a:schemeClr>
              </a:solidFill>
              <a:prstDash val="sysDash"/>
            </a:ln>
            <a:effectLst/>
          </p:spPr>
        </p:cxnSp>
        <p:cxnSp>
          <p:nvCxnSpPr>
            <p:cNvPr id="45" name="Straight Connector 44"/>
            <p:cNvCxnSpPr/>
            <p:nvPr/>
          </p:nvCxnSpPr>
          <p:spPr bwMode="auto">
            <a:xfrm>
              <a:off x="3244850" y="4148415"/>
              <a:ext cx="0" cy="790786"/>
            </a:xfrm>
            <a:prstGeom prst="line">
              <a:avLst/>
            </a:prstGeom>
            <a:grpFill/>
            <a:ln w="9525" cap="flat" cmpd="sng" algn="ctr">
              <a:solidFill>
                <a:schemeClr val="tx2">
                  <a:lumMod val="50000"/>
                </a:schemeClr>
              </a:solidFill>
              <a:prstDash val="sysDash"/>
            </a:ln>
            <a:effectLst/>
          </p:spPr>
        </p:cxnSp>
        <p:sp>
          <p:nvSpPr>
            <p:cNvPr id="46" name="Rectangle 45"/>
            <p:cNvSpPr/>
            <p:nvPr/>
          </p:nvSpPr>
          <p:spPr>
            <a:xfrm>
              <a:off x="-119750" y="1665513"/>
              <a:ext cx="3243950" cy="808465"/>
            </a:xfrm>
            <a:prstGeom prst="rect">
              <a:avLst/>
            </a:prstGeom>
            <a:grpFill/>
            <a:ln w="9525" cap="flat" cmpd="sng" algn="ctr">
              <a:solidFill>
                <a:schemeClr val="tx2">
                  <a:lumMod val="50000"/>
                </a:schemeClr>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Gestionar el plan de implementación del SMS en nombre del ejecutivo responsable</a:t>
              </a:r>
            </a:p>
          </p:txBody>
        </p:sp>
        <p:sp>
          <p:nvSpPr>
            <p:cNvPr id="47" name="Rectangle 46"/>
            <p:cNvSpPr/>
            <p:nvPr/>
          </p:nvSpPr>
          <p:spPr>
            <a:xfrm>
              <a:off x="-119750" y="2630644"/>
              <a:ext cx="3243950" cy="808465"/>
            </a:xfrm>
            <a:prstGeom prst="rect">
              <a:avLst/>
            </a:prstGeom>
            <a:grpFill/>
            <a:ln w="9525" cap="flat" cmpd="sng" algn="ctr">
              <a:solidFill>
                <a:schemeClr val="tx2">
                  <a:lumMod val="50000"/>
                </a:schemeClr>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Realizar/facilitar la identificación de peligros y el análisis de riesgos de seguridad operacional</a:t>
              </a:r>
            </a:p>
          </p:txBody>
        </p:sp>
        <p:sp>
          <p:nvSpPr>
            <p:cNvPr id="48" name="Rectangle 47"/>
            <p:cNvSpPr/>
            <p:nvPr/>
          </p:nvSpPr>
          <p:spPr>
            <a:xfrm>
              <a:off x="-119750" y="3587601"/>
              <a:ext cx="3243950" cy="808465"/>
            </a:xfrm>
            <a:prstGeom prst="rect">
              <a:avLst/>
            </a:prstGeom>
            <a:grpFill/>
            <a:ln w="9525" cap="flat" cmpd="sng" algn="ctr">
              <a:solidFill>
                <a:schemeClr val="tx2">
                  <a:lumMod val="50000"/>
                </a:schemeClr>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Monitorear </a:t>
              </a: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las medidas correctivas y evaluar sus resultados</a:t>
              </a:r>
            </a:p>
          </p:txBody>
        </p:sp>
        <p:sp>
          <p:nvSpPr>
            <p:cNvPr id="49" name="Rectangle 48"/>
            <p:cNvSpPr/>
            <p:nvPr/>
          </p:nvSpPr>
          <p:spPr>
            <a:xfrm>
              <a:off x="-113393" y="4533905"/>
              <a:ext cx="3243950" cy="808465"/>
            </a:xfrm>
            <a:prstGeom prst="rect">
              <a:avLst/>
            </a:prstGeom>
            <a:grpFill/>
            <a:ln w="9525" cap="flat" cmpd="sng" algn="ctr">
              <a:solidFill>
                <a:schemeClr val="tx2">
                  <a:lumMod val="50000"/>
                </a:schemeClr>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700" b="0" i="0" u="none" strike="noStrike" kern="0" cap="none" spc="0" normalizeH="0" baseline="0" noProof="0" dirty="0" smtClean="0">
                  <a:ln>
                    <a:noFill/>
                  </a:ln>
                  <a:solidFill>
                    <a:srgbClr val="FFFFFF"/>
                  </a:solidFill>
                  <a:effectLst/>
                  <a:uLnTx/>
                  <a:uFillTx/>
                  <a:latin typeface="Open Sans"/>
                  <a:ea typeface="+mn-ea"/>
                  <a:cs typeface="Open Sans"/>
                </a:rPr>
                <a:t>Proporcionar informes periódicos sobre el rendimiento en materia de la seguridad operacional de la organización</a:t>
              </a:r>
            </a:p>
          </p:txBody>
        </p:sp>
        <p:sp>
          <p:nvSpPr>
            <p:cNvPr id="50" name="Rectangle 49"/>
            <p:cNvSpPr/>
            <p:nvPr/>
          </p:nvSpPr>
          <p:spPr>
            <a:xfrm>
              <a:off x="-119750" y="5483476"/>
              <a:ext cx="3243950" cy="808465"/>
            </a:xfrm>
            <a:prstGeom prst="rect">
              <a:avLst/>
            </a:prstGeom>
            <a:grpFill/>
            <a:ln w="9525" cap="flat" cmpd="sng" algn="ctr">
              <a:solidFill>
                <a:schemeClr val="tx2">
                  <a:lumMod val="50000"/>
                </a:schemeClr>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Mantener registros y documentación de </a:t>
              </a: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SMS</a:t>
              </a:r>
              <a:endParaRPr kumimoji="0" lang="es-PE" sz="1800" b="0" i="0" u="none" strike="noStrike" kern="0" cap="none" spc="0" normalizeH="0" baseline="0" noProof="0" dirty="0" smtClean="0">
                <a:ln>
                  <a:noFill/>
                </a:ln>
                <a:solidFill>
                  <a:srgbClr val="FFFFFF"/>
                </a:solidFill>
                <a:effectLst/>
                <a:uLnTx/>
                <a:uFillTx/>
                <a:latin typeface="Open Sans"/>
                <a:ea typeface="+mn-ea"/>
                <a:cs typeface="Open Sans"/>
              </a:endParaRPr>
            </a:p>
          </p:txBody>
        </p:sp>
        <p:cxnSp>
          <p:nvCxnSpPr>
            <p:cNvPr id="51" name="Straight Connector 50"/>
            <p:cNvCxnSpPr>
              <a:stCxn id="48" idx="3"/>
            </p:cNvCxnSpPr>
            <p:nvPr/>
          </p:nvCxnSpPr>
          <p:spPr bwMode="auto">
            <a:xfrm>
              <a:off x="3124200" y="3991834"/>
              <a:ext cx="337450" cy="885"/>
            </a:xfrm>
            <a:prstGeom prst="line">
              <a:avLst/>
            </a:prstGeom>
            <a:grpFill/>
            <a:ln w="9525" cap="flat" cmpd="sng" algn="ctr">
              <a:solidFill>
                <a:schemeClr val="tx2">
                  <a:lumMod val="50000"/>
                </a:schemeClr>
              </a:solidFill>
              <a:prstDash val="sysDash"/>
            </a:ln>
            <a:effectLst/>
          </p:spPr>
        </p:cxnSp>
      </p:grpSp>
      <p:grpSp>
        <p:nvGrpSpPr>
          <p:cNvPr id="52" name="Group 51"/>
          <p:cNvGrpSpPr/>
          <p:nvPr/>
        </p:nvGrpSpPr>
        <p:grpSpPr>
          <a:xfrm>
            <a:off x="6541228" y="1085621"/>
            <a:ext cx="5434872" cy="5721578"/>
            <a:chOff x="5285914" y="1501590"/>
            <a:chExt cx="3692376" cy="5042084"/>
          </a:xfrm>
          <a:solidFill>
            <a:schemeClr val="accent1">
              <a:lumMod val="50000"/>
            </a:schemeClr>
          </a:solidFill>
        </p:grpSpPr>
        <p:cxnSp>
          <p:nvCxnSpPr>
            <p:cNvPr id="53" name="Straight Connector 52"/>
            <p:cNvCxnSpPr/>
            <p:nvPr/>
          </p:nvCxnSpPr>
          <p:spPr bwMode="auto">
            <a:xfrm flipH="1">
              <a:off x="5565314" y="1950131"/>
              <a:ext cx="933450" cy="0"/>
            </a:xfrm>
            <a:prstGeom prst="line">
              <a:avLst/>
            </a:prstGeom>
            <a:grpFill/>
            <a:ln w="9525" cap="flat" cmpd="sng" algn="ctr">
              <a:solidFill>
                <a:schemeClr val="accent1">
                  <a:lumMod val="50000"/>
                </a:schemeClr>
              </a:solidFill>
              <a:prstDash val="sysDash"/>
            </a:ln>
            <a:effectLst/>
          </p:spPr>
        </p:cxnSp>
        <p:cxnSp>
          <p:nvCxnSpPr>
            <p:cNvPr id="54" name="Straight Connector 53"/>
            <p:cNvCxnSpPr/>
            <p:nvPr/>
          </p:nvCxnSpPr>
          <p:spPr bwMode="auto">
            <a:xfrm>
              <a:off x="5565314" y="1950131"/>
              <a:ext cx="0" cy="1682421"/>
            </a:xfrm>
            <a:prstGeom prst="line">
              <a:avLst/>
            </a:prstGeom>
            <a:grpFill/>
            <a:ln w="9525" cap="flat" cmpd="sng" algn="ctr">
              <a:solidFill>
                <a:schemeClr val="accent1">
                  <a:lumMod val="50000"/>
                </a:schemeClr>
              </a:solidFill>
              <a:prstDash val="sysDash"/>
            </a:ln>
            <a:effectLst/>
          </p:spPr>
        </p:cxnSp>
        <p:cxnSp>
          <p:nvCxnSpPr>
            <p:cNvPr id="55" name="Straight Connector 54"/>
            <p:cNvCxnSpPr/>
            <p:nvPr/>
          </p:nvCxnSpPr>
          <p:spPr bwMode="auto">
            <a:xfrm flipH="1">
              <a:off x="5285914" y="3647730"/>
              <a:ext cx="279400" cy="0"/>
            </a:xfrm>
            <a:prstGeom prst="line">
              <a:avLst/>
            </a:prstGeom>
            <a:grpFill/>
            <a:ln w="9525" cap="flat" cmpd="sng" algn="ctr">
              <a:solidFill>
                <a:schemeClr val="accent1">
                  <a:lumMod val="50000"/>
                </a:schemeClr>
              </a:solidFill>
              <a:prstDash val="sysDash"/>
            </a:ln>
            <a:effectLst/>
          </p:spPr>
        </p:cxnSp>
        <p:cxnSp>
          <p:nvCxnSpPr>
            <p:cNvPr id="56" name="Straight Connector 55"/>
            <p:cNvCxnSpPr/>
            <p:nvPr/>
          </p:nvCxnSpPr>
          <p:spPr bwMode="auto">
            <a:xfrm flipH="1">
              <a:off x="5285914" y="4263394"/>
              <a:ext cx="279400" cy="0"/>
            </a:xfrm>
            <a:prstGeom prst="line">
              <a:avLst/>
            </a:prstGeom>
            <a:grpFill/>
            <a:ln w="9525" cap="flat" cmpd="sng" algn="ctr">
              <a:solidFill>
                <a:schemeClr val="accent1">
                  <a:lumMod val="50000"/>
                </a:schemeClr>
              </a:solidFill>
              <a:prstDash val="sysDash"/>
            </a:ln>
            <a:effectLst/>
          </p:spPr>
        </p:cxnSp>
        <p:cxnSp>
          <p:nvCxnSpPr>
            <p:cNvPr id="57" name="Straight Connector 56"/>
            <p:cNvCxnSpPr/>
            <p:nvPr/>
          </p:nvCxnSpPr>
          <p:spPr bwMode="auto">
            <a:xfrm>
              <a:off x="5565314" y="4255806"/>
              <a:ext cx="0" cy="1718937"/>
            </a:xfrm>
            <a:prstGeom prst="line">
              <a:avLst/>
            </a:prstGeom>
            <a:grpFill/>
            <a:ln w="9525" cap="flat" cmpd="sng" algn="ctr">
              <a:solidFill>
                <a:schemeClr val="accent1">
                  <a:lumMod val="50000"/>
                </a:schemeClr>
              </a:solidFill>
              <a:prstDash val="sysDash"/>
            </a:ln>
            <a:effectLst/>
          </p:spPr>
        </p:cxnSp>
        <p:cxnSp>
          <p:nvCxnSpPr>
            <p:cNvPr id="58" name="Straight Connector 57"/>
            <p:cNvCxnSpPr/>
            <p:nvPr/>
          </p:nvCxnSpPr>
          <p:spPr bwMode="auto">
            <a:xfrm flipH="1">
              <a:off x="5565314" y="5974743"/>
              <a:ext cx="933450" cy="0"/>
            </a:xfrm>
            <a:prstGeom prst="line">
              <a:avLst/>
            </a:prstGeom>
            <a:grpFill/>
            <a:ln w="9525" cap="flat" cmpd="sng" algn="ctr">
              <a:solidFill>
                <a:schemeClr val="accent1">
                  <a:lumMod val="50000"/>
                </a:schemeClr>
              </a:solidFill>
              <a:prstDash val="sysDash"/>
            </a:ln>
            <a:effectLst/>
          </p:spPr>
        </p:cxnSp>
        <p:cxnSp>
          <p:nvCxnSpPr>
            <p:cNvPr id="59" name="Straight Connector 58"/>
            <p:cNvCxnSpPr/>
            <p:nvPr/>
          </p:nvCxnSpPr>
          <p:spPr bwMode="auto">
            <a:xfrm flipH="1">
              <a:off x="5622464" y="4976836"/>
              <a:ext cx="876300" cy="0"/>
            </a:xfrm>
            <a:prstGeom prst="line">
              <a:avLst/>
            </a:prstGeom>
            <a:grpFill/>
            <a:ln w="9525" cap="flat" cmpd="sng" algn="ctr">
              <a:solidFill>
                <a:schemeClr val="accent1">
                  <a:lumMod val="50000"/>
                </a:schemeClr>
              </a:solidFill>
              <a:prstDash val="sysDash"/>
            </a:ln>
            <a:effectLst/>
          </p:spPr>
        </p:cxnSp>
        <p:cxnSp>
          <p:nvCxnSpPr>
            <p:cNvPr id="60" name="Straight Connector 59"/>
            <p:cNvCxnSpPr/>
            <p:nvPr/>
          </p:nvCxnSpPr>
          <p:spPr bwMode="auto">
            <a:xfrm flipH="1">
              <a:off x="5622464" y="2997707"/>
              <a:ext cx="876300" cy="0"/>
            </a:xfrm>
            <a:prstGeom prst="line">
              <a:avLst/>
            </a:prstGeom>
            <a:grpFill/>
            <a:ln w="9525" cap="flat" cmpd="sng" algn="ctr">
              <a:solidFill>
                <a:schemeClr val="accent1">
                  <a:lumMod val="50000"/>
                </a:schemeClr>
              </a:solidFill>
              <a:prstDash val="sysDash"/>
            </a:ln>
            <a:effectLst/>
          </p:spPr>
        </p:cxnSp>
        <p:cxnSp>
          <p:nvCxnSpPr>
            <p:cNvPr id="61" name="Straight Connector 60"/>
            <p:cNvCxnSpPr/>
            <p:nvPr/>
          </p:nvCxnSpPr>
          <p:spPr bwMode="auto">
            <a:xfrm>
              <a:off x="5622464" y="2997707"/>
              <a:ext cx="0" cy="760057"/>
            </a:xfrm>
            <a:prstGeom prst="line">
              <a:avLst/>
            </a:prstGeom>
            <a:grpFill/>
            <a:ln w="9525" cap="flat" cmpd="sng" algn="ctr">
              <a:solidFill>
                <a:schemeClr val="accent1">
                  <a:lumMod val="50000"/>
                </a:schemeClr>
              </a:solidFill>
              <a:prstDash val="sysDash"/>
            </a:ln>
            <a:effectLst/>
          </p:spPr>
        </p:cxnSp>
        <p:cxnSp>
          <p:nvCxnSpPr>
            <p:cNvPr id="62" name="Straight Connector 61"/>
            <p:cNvCxnSpPr/>
            <p:nvPr/>
          </p:nvCxnSpPr>
          <p:spPr bwMode="auto">
            <a:xfrm flipH="1">
              <a:off x="5285914" y="3753971"/>
              <a:ext cx="336550" cy="0"/>
            </a:xfrm>
            <a:prstGeom prst="line">
              <a:avLst/>
            </a:prstGeom>
            <a:grpFill/>
            <a:ln w="9525" cap="flat" cmpd="sng" algn="ctr">
              <a:solidFill>
                <a:schemeClr val="accent1">
                  <a:lumMod val="50000"/>
                </a:schemeClr>
              </a:solidFill>
              <a:prstDash val="sysDash"/>
            </a:ln>
            <a:effectLst/>
          </p:spPr>
        </p:cxnSp>
        <p:cxnSp>
          <p:nvCxnSpPr>
            <p:cNvPr id="63" name="Straight Connector 62"/>
            <p:cNvCxnSpPr/>
            <p:nvPr/>
          </p:nvCxnSpPr>
          <p:spPr bwMode="auto">
            <a:xfrm flipH="1">
              <a:off x="5285914" y="4149564"/>
              <a:ext cx="336550" cy="0"/>
            </a:xfrm>
            <a:prstGeom prst="line">
              <a:avLst/>
            </a:prstGeom>
            <a:grpFill/>
            <a:ln w="9525" cap="flat" cmpd="sng" algn="ctr">
              <a:solidFill>
                <a:schemeClr val="accent1">
                  <a:lumMod val="50000"/>
                </a:schemeClr>
              </a:solidFill>
              <a:prstDash val="sysDash"/>
            </a:ln>
            <a:effectLst/>
          </p:spPr>
        </p:cxnSp>
        <p:cxnSp>
          <p:nvCxnSpPr>
            <p:cNvPr id="64" name="Straight Connector 63"/>
            <p:cNvCxnSpPr/>
            <p:nvPr/>
          </p:nvCxnSpPr>
          <p:spPr bwMode="auto">
            <a:xfrm>
              <a:off x="5622464" y="4157153"/>
              <a:ext cx="0" cy="819683"/>
            </a:xfrm>
            <a:prstGeom prst="line">
              <a:avLst/>
            </a:prstGeom>
            <a:grpFill/>
            <a:ln w="9525" cap="flat" cmpd="sng" algn="ctr">
              <a:solidFill>
                <a:schemeClr val="accent1">
                  <a:lumMod val="50000"/>
                </a:schemeClr>
              </a:solidFill>
              <a:prstDash val="sysDash"/>
            </a:ln>
            <a:effectLst/>
          </p:spPr>
        </p:cxnSp>
        <p:sp>
          <p:nvSpPr>
            <p:cNvPr id="65" name="Rectangle 64"/>
            <p:cNvSpPr/>
            <p:nvPr/>
          </p:nvSpPr>
          <p:spPr>
            <a:xfrm>
              <a:off x="5777882" y="1501590"/>
              <a:ext cx="3200408" cy="850706"/>
            </a:xfrm>
            <a:prstGeom prst="rect">
              <a:avLst/>
            </a:prstGeom>
            <a:grpFill/>
            <a:ln w="9525" cap="flat" cmpd="sng" algn="ctr">
              <a:solidFill>
                <a:schemeClr val="accent1">
                  <a:lumMod val="50000"/>
                </a:scheme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Planificar y facilitar una capacitación de seguridad operacional para el personal</a:t>
              </a:r>
            </a:p>
          </p:txBody>
        </p:sp>
        <p:sp>
          <p:nvSpPr>
            <p:cNvPr id="66" name="Rectangle 65"/>
            <p:cNvSpPr/>
            <p:nvPr/>
          </p:nvSpPr>
          <p:spPr>
            <a:xfrm>
              <a:off x="5769421" y="2487379"/>
              <a:ext cx="3200408" cy="850706"/>
            </a:xfrm>
            <a:prstGeom prst="rect">
              <a:avLst/>
            </a:prstGeom>
            <a:grpFill/>
            <a:ln w="9525" cap="flat" cmpd="sng" algn="ctr">
              <a:solidFill>
                <a:schemeClr val="accent1">
                  <a:lumMod val="50000"/>
                </a:scheme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Proporcionar consejos independientes sobre asuntos de seguridad operacional</a:t>
              </a:r>
            </a:p>
          </p:txBody>
        </p:sp>
        <p:sp>
          <p:nvSpPr>
            <p:cNvPr id="67" name="Rectangle 66"/>
            <p:cNvSpPr/>
            <p:nvPr/>
          </p:nvSpPr>
          <p:spPr>
            <a:xfrm>
              <a:off x="5769421" y="4546345"/>
              <a:ext cx="3200408" cy="930530"/>
            </a:xfrm>
            <a:prstGeom prst="rect">
              <a:avLst/>
            </a:prstGeom>
            <a:grpFill/>
            <a:ln w="9525" cap="flat" cmpd="sng" algn="ctr">
              <a:solidFill>
                <a:schemeClr val="accent1">
                  <a:lumMod val="50000"/>
                </a:scheme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700" b="0" i="0" u="none" strike="noStrike" kern="0" cap="none" spc="0" normalizeH="0" baseline="0" noProof="0" dirty="0" smtClean="0">
                  <a:ln>
                    <a:noFill/>
                  </a:ln>
                  <a:solidFill>
                    <a:srgbClr val="FFFFFF"/>
                  </a:solidFill>
                  <a:effectLst/>
                  <a:uLnTx/>
                  <a:uFillTx/>
                  <a:latin typeface="Open Sans"/>
                  <a:ea typeface="+mn-ea"/>
                  <a:cs typeface="Open Sans"/>
                </a:rPr>
                <a:t>Coordinar y comunicarse (en nombre del ejecutivo responsable) con la autoridad de vigilancia del Estado y otras entidades estatales</a:t>
              </a:r>
            </a:p>
          </p:txBody>
        </p:sp>
        <p:sp>
          <p:nvSpPr>
            <p:cNvPr id="68" name="Rectangle 67"/>
            <p:cNvSpPr/>
            <p:nvPr/>
          </p:nvSpPr>
          <p:spPr>
            <a:xfrm>
              <a:off x="5769421" y="5589285"/>
              <a:ext cx="3200408" cy="954389"/>
            </a:xfrm>
            <a:prstGeom prst="rect">
              <a:avLst/>
            </a:prstGeom>
            <a:grpFill/>
            <a:ln w="9525" cap="flat" cmpd="sng" algn="ctr">
              <a:solidFill>
                <a:schemeClr val="accent1">
                  <a:lumMod val="50000"/>
                </a:scheme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Coordinar y comunicarse (en nombre del ejecutivo responsable) con organizaciones internacionales sobre temas de SO</a:t>
              </a:r>
            </a:p>
          </p:txBody>
        </p:sp>
        <p:sp>
          <p:nvSpPr>
            <p:cNvPr id="69" name="Rectangle 68"/>
            <p:cNvSpPr/>
            <p:nvPr/>
          </p:nvSpPr>
          <p:spPr>
            <a:xfrm>
              <a:off x="5777882" y="3434947"/>
              <a:ext cx="3200408" cy="1017899"/>
            </a:xfrm>
            <a:prstGeom prst="rect">
              <a:avLst/>
            </a:prstGeom>
            <a:grpFill/>
            <a:ln w="9525" cap="flat" cmpd="sng" algn="ctr">
              <a:solidFill>
                <a:schemeClr val="accent1">
                  <a:lumMod val="50000"/>
                </a:scheme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Controlar los problemas de SO  en la industria y su impacto percibido en las operaciones de la organización</a:t>
              </a:r>
            </a:p>
          </p:txBody>
        </p:sp>
        <p:cxnSp>
          <p:nvCxnSpPr>
            <p:cNvPr id="70" name="Straight Connector 69"/>
            <p:cNvCxnSpPr>
              <a:stCxn id="71" idx="3"/>
              <a:endCxn id="69" idx="1"/>
            </p:cNvCxnSpPr>
            <p:nvPr/>
          </p:nvCxnSpPr>
          <p:spPr bwMode="auto">
            <a:xfrm>
              <a:off x="5431063" y="3922615"/>
              <a:ext cx="346819" cy="21282"/>
            </a:xfrm>
            <a:prstGeom prst="line">
              <a:avLst/>
            </a:prstGeom>
            <a:grpFill/>
            <a:ln w="9525" cap="flat" cmpd="sng" algn="ctr">
              <a:solidFill>
                <a:schemeClr val="accent1">
                  <a:lumMod val="50000"/>
                </a:schemeClr>
              </a:solidFill>
              <a:prstDash val="sysDash"/>
            </a:ln>
            <a:effectLst/>
          </p:spPr>
        </p:cxnSp>
      </p:grpSp>
      <p:sp>
        <p:nvSpPr>
          <p:cNvPr id="71" name="Rectangle 70"/>
          <p:cNvSpPr/>
          <p:nvPr/>
        </p:nvSpPr>
        <p:spPr>
          <a:xfrm>
            <a:off x="4898128" y="3286093"/>
            <a:ext cx="1856747" cy="1093642"/>
          </a:xfrm>
          <a:prstGeom prst="rect">
            <a:avLst/>
          </a:prstGeom>
          <a:solidFill>
            <a:schemeClr val="accent1"/>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800" b="1" i="0" u="none" strike="noStrike" kern="0" cap="none" spc="0" normalizeH="0" baseline="0" noProof="0" dirty="0" smtClean="0">
                <a:ln>
                  <a:noFill/>
                </a:ln>
                <a:solidFill>
                  <a:srgbClr val="FFFFFF"/>
                </a:solidFill>
                <a:effectLst/>
                <a:uLnTx/>
                <a:uFillTx/>
                <a:latin typeface="Open Sans"/>
                <a:ea typeface="+mn-ea"/>
                <a:cs typeface="Open Sans"/>
              </a:rPr>
              <a:t>Gerente de seguridad operacional</a:t>
            </a:r>
          </a:p>
        </p:txBody>
      </p:sp>
    </p:spTree>
    <p:extLst>
      <p:ext uri="{BB962C8B-B14F-4D97-AF65-F5344CB8AC3E}">
        <p14:creationId xmlns:p14="http://schemas.microsoft.com/office/powerpoint/2010/main" val="1400004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98500"/>
          </a:xfrm>
        </p:spPr>
        <p:txBody>
          <a:bodyPr anchor="t"/>
          <a:lstStyle/>
          <a:p>
            <a:r>
              <a:rPr lang="es-PE" b="1" dirty="0"/>
              <a:t>SRC y SAG</a:t>
            </a:r>
          </a:p>
        </p:txBody>
      </p:sp>
      <p:sp>
        <p:nvSpPr>
          <p:cNvPr id="4" name="Text Placeholder 3"/>
          <p:cNvSpPr>
            <a:spLocks noGrp="1"/>
          </p:cNvSpPr>
          <p:nvPr>
            <p:ph type="body" sz="half" idx="2"/>
          </p:nvPr>
        </p:nvSpPr>
        <p:spPr>
          <a:xfrm>
            <a:off x="839788" y="1320800"/>
            <a:ext cx="4468812" cy="4954587"/>
          </a:xfrm>
        </p:spPr>
        <p:txBody>
          <a:bodyPr>
            <a:noAutofit/>
          </a:bodyPr>
          <a:lstStyle/>
          <a:p>
            <a:pPr algn="just"/>
            <a:r>
              <a:rPr lang="es-PE" sz="2600" dirty="0"/>
              <a:t>Una función del gerente de seguridad operacional es </a:t>
            </a:r>
            <a:r>
              <a:rPr lang="es-PE" sz="2600" b="1" dirty="0">
                <a:solidFill>
                  <a:srgbClr val="C00000"/>
                </a:solidFill>
              </a:rPr>
              <a:t>evaluar la efectividad de cualquier estrategia de mitigación</a:t>
            </a:r>
            <a:r>
              <a:rPr lang="es-PE" sz="2600" dirty="0"/>
              <a:t> utilizada para alcanzar los objetivos de seguridad operacional de la organización. </a:t>
            </a:r>
            <a:r>
              <a:rPr lang="es-PE" sz="2600" dirty="0" smtClean="0"/>
              <a:t>Puede </a:t>
            </a:r>
            <a:r>
              <a:rPr lang="es-PE" sz="2600" dirty="0"/>
              <a:t>hacerse a través de un comité de seguridad operacional como la Junta de Revisión de Seguridad Operacional (SRC) y el Grupo de Acción de Seguridad Operacional (SAG</a:t>
            </a:r>
            <a:r>
              <a:rPr lang="es-PE" sz="2600" dirty="0" smtClean="0"/>
              <a:t>).</a:t>
            </a:r>
            <a:endParaRPr lang="es-PE" sz="2600" dirty="0"/>
          </a:p>
          <a:p>
            <a:pPr algn="just"/>
            <a:endParaRPr lang="es-PE" sz="2600" dirty="0"/>
          </a:p>
        </p:txBody>
      </p:sp>
      <p:pic>
        <p:nvPicPr>
          <p:cNvPr id="6"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18339" r="18339"/>
          <a:stretch>
            <a:fillRect/>
          </a:stretch>
        </p:blipFill>
        <p:spPr>
          <a:xfrm>
            <a:off x="5562600" y="1361280"/>
            <a:ext cx="6172200" cy="4873625"/>
          </a:xfrm>
        </p:spPr>
      </p:pic>
    </p:spTree>
    <p:extLst>
      <p:ext uri="{BB962C8B-B14F-4D97-AF65-F5344CB8AC3E}">
        <p14:creationId xmlns:p14="http://schemas.microsoft.com/office/powerpoint/2010/main" val="21595332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507" b="2507"/>
          <a:stretch>
            <a:fillRect/>
          </a:stretch>
        </p:blipFill>
        <p:spPr>
          <a:xfrm>
            <a:off x="0" y="0"/>
            <a:ext cx="12192000" cy="5689600"/>
          </a:xfrm>
        </p:spPr>
      </p:pic>
      <p:sp>
        <p:nvSpPr>
          <p:cNvPr id="7" name="Text Placeholder 9"/>
          <p:cNvSpPr txBox="1">
            <a:spLocks/>
          </p:cNvSpPr>
          <p:nvPr/>
        </p:nvSpPr>
        <p:spPr>
          <a:xfrm>
            <a:off x="5537200" y="4379228"/>
            <a:ext cx="64897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000" i="1" dirty="0">
                <a:solidFill>
                  <a:srgbClr val="FFFFFF"/>
                </a:solidFill>
                <a:latin typeface="Georgia"/>
                <a:cs typeface="Georgia"/>
              </a:rPr>
              <a:t>El gerente de seguridad es responsable de asegurar que hay un programa de instrucción de seguridad operacional adecuado en su lugar. Esto incluye la provisión de apropiada información de seguridad operacional relativa a problemas específicos de seguridad operacional encontrados por la organización.</a:t>
            </a:r>
          </a:p>
        </p:txBody>
      </p:sp>
      <p:sp>
        <p:nvSpPr>
          <p:cNvPr id="8" name="Text Placeholder 22"/>
          <p:cNvSpPr txBox="1">
            <a:spLocks/>
          </p:cNvSpPr>
          <p:nvPr/>
        </p:nvSpPr>
        <p:spPr>
          <a:xfrm>
            <a:off x="0" y="5689601"/>
            <a:ext cx="5537200" cy="1168400"/>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lnSpc>
                <a:spcPct val="100000"/>
              </a:lnSpc>
            </a:pPr>
            <a:r>
              <a:rPr lang="es-PE" sz="2000" dirty="0" smtClean="0">
                <a:solidFill>
                  <a:schemeClr val="tx1"/>
                </a:solidFill>
                <a:latin typeface="+mj-lt"/>
              </a:rPr>
              <a:t>4.1 (i)(a)     Establecer </a:t>
            </a:r>
            <a:r>
              <a:rPr lang="es-PE" sz="2000" dirty="0" smtClean="0">
                <a:solidFill>
                  <a:schemeClr val="tx1"/>
                </a:solidFill>
                <a:latin typeface="+mj-lt"/>
              </a:rPr>
              <a:t>un programa de capacitación de SMS para el personal, con prioridad para el equipo de implementación del SMS</a:t>
            </a:r>
          </a:p>
          <a:p>
            <a:pPr algn="ctr">
              <a:lnSpc>
                <a:spcPct val="100000"/>
              </a:lnSpc>
            </a:pPr>
            <a:endParaRPr lang="en-US" sz="2000" dirty="0" smtClean="0">
              <a:solidFill>
                <a:schemeClr val="tx1"/>
              </a:solidFill>
              <a:latin typeface="+mj-lt"/>
            </a:endParaRPr>
          </a:p>
          <a:p>
            <a:pPr algn="ctr">
              <a:lnSpc>
                <a:spcPct val="100000"/>
              </a:lnSpc>
            </a:pPr>
            <a:endParaRPr lang="en-US" sz="2000" dirty="0">
              <a:solidFill>
                <a:schemeClr val="tx1"/>
              </a:solidFill>
              <a:latin typeface="+mj-lt"/>
            </a:endParaRPr>
          </a:p>
        </p:txBody>
      </p:sp>
    </p:spTree>
    <p:extLst>
      <p:ext uri="{BB962C8B-B14F-4D97-AF65-F5344CB8AC3E}">
        <p14:creationId xmlns:p14="http://schemas.microsoft.com/office/powerpoint/2010/main" val="21249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234" b="15234"/>
          <a:stretch>
            <a:fillRect/>
          </a:stretch>
        </p:blipFill>
        <p:spPr>
          <a:xfrm>
            <a:off x="0" y="0"/>
            <a:ext cx="12192000" cy="5651500"/>
          </a:xfrm>
        </p:spPr>
      </p:pic>
      <p:sp>
        <p:nvSpPr>
          <p:cNvPr id="9" name="Text Placeholder 9"/>
          <p:cNvSpPr txBox="1">
            <a:spLocks/>
          </p:cNvSpPr>
          <p:nvPr/>
        </p:nvSpPr>
        <p:spPr>
          <a:xfrm>
            <a:off x="5537200" y="4379228"/>
            <a:ext cx="64897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i="1" dirty="0">
                <a:solidFill>
                  <a:srgbClr val="FFFFFF"/>
                </a:solidFill>
                <a:latin typeface="Georgia"/>
                <a:cs typeface="Georgia"/>
              </a:rPr>
              <a:t>Los requisitos de capacitación coherentes con las necesidades y la complejidad de la organización deben documentarse para cada área de actividad. Se debe desarrollar un archivo de capacitación para cada empleado, incluida la administración</a:t>
            </a:r>
          </a:p>
        </p:txBody>
      </p:sp>
    </p:spTree>
    <p:extLst>
      <p:ext uri="{BB962C8B-B14F-4D97-AF65-F5344CB8AC3E}">
        <p14:creationId xmlns:p14="http://schemas.microsoft.com/office/powerpoint/2010/main" val="35198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PE" b="1" dirty="0"/>
              <a:t>¿Qué debe incluir la capacitación?</a:t>
            </a:r>
          </a:p>
        </p:txBody>
      </p:sp>
      <p:grpSp>
        <p:nvGrpSpPr>
          <p:cNvPr id="4" name="Group 3"/>
          <p:cNvGrpSpPr>
            <a:grpSpLocks/>
          </p:cNvGrpSpPr>
          <p:nvPr/>
        </p:nvGrpSpPr>
        <p:grpSpPr bwMode="auto">
          <a:xfrm>
            <a:off x="8939213" y="4106412"/>
            <a:ext cx="2236787" cy="1567764"/>
            <a:chOff x="3433260" y="3287722"/>
            <a:chExt cx="2237290" cy="1174633"/>
          </a:xfrm>
        </p:grpSpPr>
        <p:sp>
          <p:nvSpPr>
            <p:cNvPr id="5"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6"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04</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8" name="Group 7"/>
          <p:cNvGrpSpPr>
            <a:grpSpLocks/>
          </p:cNvGrpSpPr>
          <p:nvPr/>
        </p:nvGrpSpPr>
        <p:grpSpPr bwMode="auto">
          <a:xfrm>
            <a:off x="8939213" y="3253697"/>
            <a:ext cx="2236787" cy="1567764"/>
            <a:chOff x="3433260" y="3287722"/>
            <a:chExt cx="2237290" cy="1174633"/>
          </a:xfrm>
        </p:grpSpPr>
        <p:sp>
          <p:nvSpPr>
            <p:cNvPr id="9"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0"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1"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03</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12" name="Group 11"/>
          <p:cNvGrpSpPr>
            <a:grpSpLocks/>
          </p:cNvGrpSpPr>
          <p:nvPr/>
        </p:nvGrpSpPr>
        <p:grpSpPr bwMode="auto">
          <a:xfrm>
            <a:off x="8939213" y="2400980"/>
            <a:ext cx="2236787" cy="1565647"/>
            <a:chOff x="3433260" y="3287731"/>
            <a:chExt cx="2237290" cy="1174624"/>
          </a:xfrm>
        </p:grpSpPr>
        <p:sp>
          <p:nvSpPr>
            <p:cNvPr id="13"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4"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5"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0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0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02</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16" name="Group 15"/>
          <p:cNvGrpSpPr>
            <a:grpSpLocks/>
          </p:cNvGrpSpPr>
          <p:nvPr/>
        </p:nvGrpSpPr>
        <p:grpSpPr bwMode="auto">
          <a:xfrm>
            <a:off x="8939213" y="1528784"/>
            <a:ext cx="2236787" cy="1574240"/>
            <a:chOff x="3433260" y="1508627"/>
            <a:chExt cx="2237290" cy="1181491"/>
          </a:xfrm>
        </p:grpSpPr>
        <p:sp>
          <p:nvSpPr>
            <p:cNvPr id="17"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74747"/>
                </a:solidFill>
                <a:effectLst/>
                <a:uLnTx/>
                <a:uFillTx/>
              </a:endParaRPr>
            </a:p>
          </p:txBody>
        </p:sp>
        <p:sp>
          <p:nvSpPr>
            <p:cNvPr id="18"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74747"/>
                </a:solidFill>
                <a:effectLst/>
                <a:uLnTx/>
                <a:uFillTx/>
              </a:endParaRPr>
            </a:p>
          </p:txBody>
        </p:sp>
        <p:sp>
          <p:nvSpPr>
            <p:cNvPr id="19"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01</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20" name="Group 19"/>
          <p:cNvGrpSpPr/>
          <p:nvPr/>
        </p:nvGrpSpPr>
        <p:grpSpPr>
          <a:xfrm>
            <a:off x="845156" y="1649112"/>
            <a:ext cx="7994160" cy="907304"/>
            <a:chOff x="-95985" y="1198734"/>
            <a:chExt cx="5940988" cy="680478"/>
          </a:xfrm>
        </p:grpSpPr>
        <p:sp>
          <p:nvSpPr>
            <p:cNvPr id="21" name="Text Placeholder 22"/>
            <p:cNvSpPr txBox="1">
              <a:spLocks/>
            </p:cNvSpPr>
            <p:nvPr/>
          </p:nvSpPr>
          <p:spPr>
            <a:xfrm>
              <a:off x="-95985" y="1198734"/>
              <a:ext cx="5197424" cy="68047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100" b="1" i="0" u="none" strike="noStrike" kern="1200" cap="none" spc="0" normalizeH="0" baseline="0" noProof="0" dirty="0" smtClean="0">
                  <a:ln>
                    <a:noFill/>
                  </a:ln>
                  <a:solidFill>
                    <a:srgbClr val="C00000"/>
                  </a:solidFill>
                  <a:effectLst/>
                  <a:uLnTx/>
                  <a:uFillTx/>
                  <a:latin typeface="Open Sans"/>
                  <a:ea typeface="+mn-ea"/>
                </a:rPr>
                <a:t>Política</a:t>
              </a:r>
              <a:r>
                <a:rPr kumimoji="0" lang="es-PE" sz="2100" b="0" i="0" u="none" strike="noStrike" kern="1200" cap="none" spc="0" normalizeH="0" baseline="0" noProof="0" dirty="0" smtClean="0">
                  <a:ln>
                    <a:noFill/>
                  </a:ln>
                  <a:solidFill>
                    <a:srgbClr val="474747"/>
                  </a:solidFill>
                  <a:effectLst/>
                  <a:uLnTx/>
                  <a:uFillTx/>
                  <a:latin typeface="Open Sans"/>
                  <a:ea typeface="+mn-ea"/>
                </a:rPr>
                <a:t> </a:t>
              </a:r>
              <a:r>
                <a:rPr kumimoji="0" lang="es-PE" sz="2100" b="0" i="0" u="none" strike="noStrike" kern="1200" cap="none" spc="0" normalizeH="0" baseline="0" noProof="0" dirty="0">
                  <a:ln>
                    <a:noFill/>
                  </a:ln>
                  <a:solidFill>
                    <a:schemeClr val="tx1"/>
                  </a:solidFill>
                  <a:effectLst/>
                  <a:uLnTx/>
                  <a:uFillTx/>
                  <a:latin typeface="Open Sans"/>
                  <a:ea typeface="+mn-ea"/>
                </a:rPr>
                <a:t>de seguridad operacional y las </a:t>
              </a:r>
              <a:r>
                <a:rPr kumimoji="0" lang="es-PE" sz="2100" b="1" i="0" u="none" strike="noStrike" kern="1200" cap="none" spc="0" normalizeH="0" baseline="0" noProof="0" dirty="0">
                  <a:ln>
                    <a:noFill/>
                  </a:ln>
                  <a:solidFill>
                    <a:srgbClr val="C00000"/>
                  </a:solidFill>
                  <a:effectLst/>
                  <a:uLnTx/>
                  <a:uFillTx/>
                  <a:latin typeface="Open Sans"/>
                  <a:ea typeface="+mn-ea"/>
                </a:rPr>
                <a:t>funciones y responsabilidades</a:t>
              </a:r>
              <a:r>
                <a:rPr kumimoji="0" lang="es-PE" sz="2100" b="0" i="0" u="none" strike="noStrike" kern="1200" cap="none" spc="0" normalizeH="0" baseline="0" noProof="0" dirty="0">
                  <a:ln>
                    <a:noFill/>
                  </a:ln>
                  <a:solidFill>
                    <a:srgbClr val="474747"/>
                  </a:solidFill>
                  <a:effectLst/>
                  <a:uLnTx/>
                  <a:uFillTx/>
                  <a:latin typeface="Open Sans"/>
                  <a:ea typeface="+mn-ea"/>
                </a:rPr>
                <a:t> </a:t>
              </a:r>
              <a:r>
                <a:rPr kumimoji="0" lang="es-PE" sz="2100" b="0" i="0" u="none" strike="noStrike" kern="1200" cap="none" spc="0" normalizeH="0" baseline="0" noProof="0" dirty="0">
                  <a:ln>
                    <a:noFill/>
                  </a:ln>
                  <a:solidFill>
                    <a:schemeClr val="tx1"/>
                  </a:solidFill>
                  <a:effectLst/>
                  <a:uLnTx/>
                  <a:uFillTx/>
                  <a:latin typeface="Open Sans"/>
                  <a:ea typeface="+mn-ea"/>
                </a:rPr>
                <a:t>de la seguridad operacional de la </a:t>
              </a:r>
              <a:r>
                <a:rPr kumimoji="0" lang="es-PE" sz="2100" b="0" i="0" u="none" strike="noStrike" kern="1200" cap="none" spc="0" normalizeH="0" baseline="0" noProof="0" dirty="0" smtClean="0">
                  <a:ln>
                    <a:noFill/>
                  </a:ln>
                  <a:solidFill>
                    <a:schemeClr val="tx1"/>
                  </a:solidFill>
                  <a:effectLst/>
                  <a:uLnTx/>
                  <a:uFillTx/>
                  <a:latin typeface="Open Sans"/>
                  <a:ea typeface="+mn-ea"/>
                </a:rPr>
                <a:t>organización</a:t>
              </a:r>
              <a:endParaRPr kumimoji="0" lang="en-US" sz="2100" b="0" i="0" u="none" strike="noStrike" kern="1200" cap="none" spc="0" normalizeH="0" baseline="0" noProof="0" dirty="0" smtClean="0">
                <a:ln>
                  <a:noFill/>
                </a:ln>
                <a:solidFill>
                  <a:schemeClr val="tx1"/>
                </a:solidFill>
                <a:effectLst/>
                <a:uLnTx/>
                <a:uFillTx/>
                <a:latin typeface="Open Sans"/>
                <a:ea typeface="+mn-ea"/>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smtClean="0">
                <a:ln>
                  <a:noFill/>
                </a:ln>
                <a:solidFill>
                  <a:srgbClr val="474747"/>
                </a:solidFill>
                <a:effectLst/>
                <a:uLnTx/>
                <a:uFillTx/>
                <a:latin typeface="Open Sans"/>
                <a:ea typeface="+mn-ea"/>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a:ln>
                  <a:noFill/>
                </a:ln>
                <a:solidFill>
                  <a:srgbClr val="474747"/>
                </a:solidFill>
                <a:effectLst/>
                <a:uLnTx/>
                <a:uFillTx/>
                <a:latin typeface="Open Sans"/>
                <a:ea typeface="+mn-ea"/>
              </a:endParaRPr>
            </a:p>
          </p:txBody>
        </p:sp>
        <p:cxnSp>
          <p:nvCxnSpPr>
            <p:cNvPr id="22" name="Straight Connector 21"/>
            <p:cNvCxnSpPr/>
            <p:nvPr/>
          </p:nvCxnSpPr>
          <p:spPr>
            <a:xfrm flipH="1">
              <a:off x="5139549" y="1694599"/>
              <a:ext cx="705454" cy="0"/>
            </a:xfrm>
            <a:prstGeom prst="line">
              <a:avLst/>
            </a:prstGeom>
            <a:noFill/>
            <a:ln w="12700" cap="flat" cmpd="sng" algn="ctr">
              <a:solidFill>
                <a:srgbClr val="9E9E9E"/>
              </a:solidFill>
              <a:prstDash val="sysDash"/>
              <a:headEnd type="oval" w="sm" len="sm"/>
              <a:tailEnd type="oval" w="sm" len="sm"/>
            </a:ln>
            <a:effectLst/>
          </p:spPr>
        </p:cxnSp>
      </p:grpSp>
      <p:grpSp>
        <p:nvGrpSpPr>
          <p:cNvPr id="23" name="Group 22"/>
          <p:cNvGrpSpPr/>
          <p:nvPr/>
        </p:nvGrpSpPr>
        <p:grpSpPr>
          <a:xfrm>
            <a:off x="826681" y="2830087"/>
            <a:ext cx="8012635" cy="685997"/>
            <a:chOff x="-109715" y="2027315"/>
            <a:chExt cx="5954718" cy="514498"/>
          </a:xfrm>
        </p:grpSpPr>
        <p:sp>
          <p:nvSpPr>
            <p:cNvPr id="24" name="Text Placeholder 22"/>
            <p:cNvSpPr txBox="1">
              <a:spLocks/>
            </p:cNvSpPr>
            <p:nvPr/>
          </p:nvSpPr>
          <p:spPr>
            <a:xfrm>
              <a:off x="-109715" y="2027315"/>
              <a:ext cx="521115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100" b="1" i="0" u="none" strike="noStrike" kern="1200" cap="none" spc="0" normalizeH="0" baseline="0" noProof="0" dirty="0" smtClean="0">
                  <a:ln>
                    <a:noFill/>
                  </a:ln>
                  <a:solidFill>
                    <a:srgbClr val="C00000"/>
                  </a:solidFill>
                  <a:effectLst/>
                  <a:uLnTx/>
                  <a:uFillTx/>
                  <a:latin typeface="Open Sans"/>
                  <a:ea typeface="+mn-ea"/>
                </a:rPr>
                <a:t>Principios </a:t>
              </a:r>
              <a:r>
                <a:rPr kumimoji="0" lang="es-PE" sz="2100" b="1" i="0" u="none" strike="noStrike" kern="1200" cap="none" spc="0" normalizeH="0" baseline="0" noProof="0" dirty="0">
                  <a:ln>
                    <a:noFill/>
                  </a:ln>
                  <a:solidFill>
                    <a:srgbClr val="C00000"/>
                  </a:solidFill>
                  <a:effectLst/>
                  <a:uLnTx/>
                  <a:uFillTx/>
                  <a:latin typeface="Open Sans"/>
                  <a:ea typeface="+mn-ea"/>
                </a:rPr>
                <a:t>de SMS </a:t>
              </a:r>
              <a:r>
                <a:rPr kumimoji="0" lang="es-PE" sz="2100" b="0" i="0" u="none" strike="noStrike" kern="1200" cap="none" spc="0" normalizeH="0" baseline="0" noProof="0" dirty="0">
                  <a:ln>
                    <a:noFill/>
                  </a:ln>
                  <a:solidFill>
                    <a:schemeClr val="tx1"/>
                  </a:solidFill>
                  <a:effectLst/>
                  <a:uLnTx/>
                  <a:uFillTx/>
                  <a:latin typeface="Open Sans"/>
                  <a:ea typeface="+mn-ea"/>
                </a:rPr>
                <a:t>relacionados con la gestión de riesgos de la seguridad </a:t>
              </a:r>
              <a:r>
                <a:rPr kumimoji="0" lang="es-PE" sz="2100" b="0" i="0" u="none" strike="noStrike" kern="1200" cap="none" spc="0" normalizeH="0" baseline="0" noProof="0" dirty="0" smtClean="0">
                  <a:ln>
                    <a:noFill/>
                  </a:ln>
                  <a:solidFill>
                    <a:schemeClr val="tx1"/>
                  </a:solidFill>
                  <a:effectLst/>
                  <a:uLnTx/>
                  <a:uFillTx/>
                  <a:latin typeface="Open Sans"/>
                  <a:ea typeface="+mn-ea"/>
                </a:rPr>
                <a:t>operacional</a:t>
              </a:r>
              <a:endParaRPr kumimoji="0" lang="en-US" sz="2100" b="0" i="0" u="none" strike="noStrike" kern="1200" cap="none" spc="0" normalizeH="0" baseline="0" noProof="0" dirty="0" smtClean="0">
                <a:ln>
                  <a:noFill/>
                </a:ln>
                <a:solidFill>
                  <a:schemeClr val="tx1"/>
                </a:solidFill>
                <a:effectLst/>
                <a:uLnTx/>
                <a:uFillTx/>
                <a:latin typeface="Open Sans"/>
                <a:ea typeface="+mn-ea"/>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smtClean="0">
                <a:ln>
                  <a:noFill/>
                </a:ln>
                <a:solidFill>
                  <a:srgbClr val="474747"/>
                </a:solidFill>
                <a:effectLst/>
                <a:uLnTx/>
                <a:uFillTx/>
                <a:latin typeface="Open Sans"/>
                <a:ea typeface="+mn-ea"/>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a:ln>
                  <a:noFill/>
                </a:ln>
                <a:solidFill>
                  <a:srgbClr val="474747"/>
                </a:solidFill>
                <a:effectLst/>
                <a:uLnTx/>
                <a:uFillTx/>
                <a:latin typeface="Open Sans"/>
                <a:ea typeface="+mn-ea"/>
              </a:endParaRPr>
            </a:p>
          </p:txBody>
        </p:sp>
        <p:cxnSp>
          <p:nvCxnSpPr>
            <p:cNvPr id="25" name="Straight Connector 24"/>
            <p:cNvCxnSpPr/>
            <p:nvPr/>
          </p:nvCxnSpPr>
          <p:spPr>
            <a:xfrm flipH="1">
              <a:off x="5140451" y="2264034"/>
              <a:ext cx="704552" cy="0"/>
            </a:xfrm>
            <a:prstGeom prst="line">
              <a:avLst/>
            </a:prstGeom>
            <a:noFill/>
            <a:ln w="12700" cap="flat" cmpd="sng" algn="ctr">
              <a:solidFill>
                <a:srgbClr val="9E9E9E"/>
              </a:solidFill>
              <a:prstDash val="sysDash"/>
              <a:headEnd type="oval" w="sm" len="sm"/>
              <a:tailEnd type="oval" w="sm" len="sm"/>
            </a:ln>
            <a:effectLst/>
          </p:spPr>
        </p:cxnSp>
      </p:grpSp>
      <p:grpSp>
        <p:nvGrpSpPr>
          <p:cNvPr id="26" name="Group 25"/>
          <p:cNvGrpSpPr/>
          <p:nvPr/>
        </p:nvGrpSpPr>
        <p:grpSpPr>
          <a:xfrm>
            <a:off x="826681" y="3840013"/>
            <a:ext cx="8012635" cy="685997"/>
            <a:chOff x="-109715" y="2735772"/>
            <a:chExt cx="5954718" cy="514498"/>
          </a:xfrm>
        </p:grpSpPr>
        <p:sp>
          <p:nvSpPr>
            <p:cNvPr id="27" name="Text Placeholder 22"/>
            <p:cNvSpPr txBox="1">
              <a:spLocks/>
            </p:cNvSpPr>
            <p:nvPr/>
          </p:nvSpPr>
          <p:spPr>
            <a:xfrm>
              <a:off x="-109715" y="2735772"/>
              <a:ext cx="522488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100" b="1" i="0" u="none" strike="noStrike" kern="1200" cap="none" spc="0" normalizeH="0" baseline="0" noProof="0" dirty="0" smtClean="0">
                  <a:ln>
                    <a:noFill/>
                  </a:ln>
                  <a:solidFill>
                    <a:srgbClr val="C00000"/>
                  </a:solidFill>
                  <a:effectLst/>
                  <a:uLnTx/>
                  <a:uFillTx/>
                  <a:latin typeface="Open Sans"/>
                  <a:ea typeface="+mn-ea"/>
                </a:rPr>
                <a:t>Aseguramiento</a:t>
              </a:r>
              <a:r>
                <a:rPr kumimoji="0" lang="es-PE" sz="2100" b="0" i="0" u="none" strike="noStrike" kern="1200" cap="none" spc="0" normalizeH="0" baseline="0" noProof="0" dirty="0" smtClean="0">
                  <a:ln>
                    <a:noFill/>
                  </a:ln>
                  <a:solidFill>
                    <a:srgbClr val="474747"/>
                  </a:solidFill>
                  <a:effectLst/>
                  <a:uLnTx/>
                  <a:uFillTx/>
                  <a:latin typeface="Open Sans"/>
                  <a:ea typeface="+mn-ea"/>
                </a:rPr>
                <a:t> </a:t>
              </a:r>
              <a:r>
                <a:rPr kumimoji="0" lang="es-PE" sz="2100" b="0" i="0" u="none" strike="noStrike" kern="1200" cap="none" spc="0" normalizeH="0" baseline="0" noProof="0" dirty="0">
                  <a:ln>
                    <a:noFill/>
                  </a:ln>
                  <a:solidFill>
                    <a:schemeClr val="tx1"/>
                  </a:solidFill>
                  <a:effectLst/>
                  <a:uLnTx/>
                  <a:uFillTx/>
                  <a:latin typeface="Open Sans"/>
                  <a:ea typeface="+mn-ea"/>
                </a:rPr>
                <a:t>de la seguridad </a:t>
              </a:r>
              <a:r>
                <a:rPr kumimoji="0" lang="es-PE" sz="2100" b="0" i="0" u="none" strike="noStrike" kern="1200" cap="none" spc="0" normalizeH="0" baseline="0" noProof="0" dirty="0" smtClean="0">
                  <a:ln>
                    <a:noFill/>
                  </a:ln>
                  <a:solidFill>
                    <a:schemeClr val="tx1"/>
                  </a:solidFill>
                  <a:effectLst/>
                  <a:uLnTx/>
                  <a:uFillTx/>
                  <a:latin typeface="Open Sans"/>
                  <a:ea typeface="+mn-ea"/>
                </a:rPr>
                <a:t>operacional</a:t>
              </a:r>
              <a:endParaRPr kumimoji="0" lang="en-US" sz="2100" b="0" i="0" u="none" strike="noStrike" kern="1200" cap="none" spc="0" normalizeH="0" baseline="0" noProof="0" dirty="0" smtClean="0">
                <a:ln>
                  <a:noFill/>
                </a:ln>
                <a:solidFill>
                  <a:schemeClr val="tx1"/>
                </a:solidFill>
                <a:effectLst/>
                <a:uLnTx/>
                <a:uFillTx/>
                <a:latin typeface="Open Sans"/>
                <a:ea typeface="+mn-ea"/>
              </a:endParaRPr>
            </a:p>
          </p:txBody>
        </p:sp>
        <p:cxnSp>
          <p:nvCxnSpPr>
            <p:cNvPr id="28" name="Straight Connector 27"/>
            <p:cNvCxnSpPr/>
            <p:nvPr/>
          </p:nvCxnSpPr>
          <p:spPr>
            <a:xfrm flipH="1">
              <a:off x="5155067" y="2876377"/>
              <a:ext cx="689936" cy="0"/>
            </a:xfrm>
            <a:prstGeom prst="line">
              <a:avLst/>
            </a:prstGeom>
            <a:noFill/>
            <a:ln w="12700" cap="flat" cmpd="sng" algn="ctr">
              <a:solidFill>
                <a:srgbClr val="9E9E9E"/>
              </a:solidFill>
              <a:prstDash val="sysDash"/>
              <a:headEnd type="oval" w="sm" len="sm"/>
              <a:tailEnd type="oval" w="sm" len="sm"/>
            </a:ln>
            <a:effectLst/>
          </p:spPr>
        </p:cxnSp>
      </p:grpSp>
      <p:grpSp>
        <p:nvGrpSpPr>
          <p:cNvPr id="29" name="Group 28"/>
          <p:cNvGrpSpPr/>
          <p:nvPr/>
        </p:nvGrpSpPr>
        <p:grpSpPr>
          <a:xfrm>
            <a:off x="787399" y="4609964"/>
            <a:ext cx="8051919" cy="685997"/>
            <a:chOff x="-138909" y="3264244"/>
            <a:chExt cx="5983912" cy="514498"/>
          </a:xfrm>
        </p:grpSpPr>
        <p:sp>
          <p:nvSpPr>
            <p:cNvPr id="30" name="Text Placeholder 22"/>
            <p:cNvSpPr txBox="1">
              <a:spLocks/>
            </p:cNvSpPr>
            <p:nvPr/>
          </p:nvSpPr>
          <p:spPr>
            <a:xfrm>
              <a:off x="-138909" y="3264244"/>
              <a:ext cx="5240347"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100" b="0" i="0" u="none" strike="noStrike" kern="1200" cap="none" spc="0" normalizeH="0" baseline="0" noProof="0" dirty="0" smtClean="0">
                  <a:ln>
                    <a:noFill/>
                  </a:ln>
                  <a:solidFill>
                    <a:schemeClr val="tx1"/>
                  </a:solidFill>
                  <a:effectLst/>
                  <a:uLnTx/>
                  <a:uFillTx/>
                  <a:latin typeface="Open Sans"/>
                  <a:ea typeface="+mn-ea"/>
                </a:rPr>
                <a:t>Uso </a:t>
              </a:r>
              <a:r>
                <a:rPr kumimoji="0" lang="es-PE" sz="2100" b="0" i="0" u="none" strike="noStrike" kern="1200" cap="none" spc="0" normalizeH="0" baseline="0" noProof="0" dirty="0">
                  <a:ln>
                    <a:noFill/>
                  </a:ln>
                  <a:solidFill>
                    <a:schemeClr val="tx1"/>
                  </a:solidFill>
                  <a:effectLst/>
                  <a:uLnTx/>
                  <a:uFillTx/>
                  <a:latin typeface="Open Sans"/>
                  <a:ea typeface="+mn-ea"/>
                </a:rPr>
                <a:t>y los beneficios de los </a:t>
              </a:r>
              <a:r>
                <a:rPr kumimoji="0" lang="es-PE" sz="2100" b="1" i="0" u="none" strike="noStrike" kern="1200" cap="none" spc="0" normalizeH="0" baseline="0" noProof="0" dirty="0">
                  <a:ln>
                    <a:noFill/>
                  </a:ln>
                  <a:solidFill>
                    <a:srgbClr val="C00000"/>
                  </a:solidFill>
                  <a:effectLst/>
                  <a:uLnTx/>
                  <a:uFillTx/>
                  <a:latin typeface="Open Sans"/>
                  <a:ea typeface="+mn-ea"/>
                </a:rPr>
                <a:t>sistemas de notificación </a:t>
              </a:r>
              <a:r>
                <a:rPr kumimoji="0" lang="es-PE" sz="2100" b="0" i="0" u="none" strike="noStrike" kern="1200" cap="none" spc="0" normalizeH="0" baseline="0" noProof="0" dirty="0">
                  <a:ln>
                    <a:noFill/>
                  </a:ln>
                  <a:solidFill>
                    <a:schemeClr val="tx1"/>
                  </a:solidFill>
                  <a:effectLst/>
                  <a:uLnTx/>
                  <a:uFillTx/>
                  <a:latin typeface="Open Sans"/>
                  <a:ea typeface="+mn-ea"/>
                </a:rPr>
                <a:t>de seguridad operacional de la </a:t>
              </a:r>
              <a:r>
                <a:rPr kumimoji="0" lang="es-PE" sz="2100" b="0" i="0" u="none" strike="noStrike" kern="1200" cap="none" spc="0" normalizeH="0" baseline="0" noProof="0" dirty="0" smtClean="0">
                  <a:ln>
                    <a:noFill/>
                  </a:ln>
                  <a:solidFill>
                    <a:schemeClr val="tx1"/>
                  </a:solidFill>
                  <a:effectLst/>
                  <a:uLnTx/>
                  <a:uFillTx/>
                  <a:latin typeface="Open Sans"/>
                  <a:ea typeface="+mn-ea"/>
                </a:rPr>
                <a:t>organización</a:t>
              </a:r>
              <a:endParaRPr kumimoji="0" lang="en-US" sz="2100" b="0" i="0" u="none" strike="noStrike" kern="1200" cap="none" spc="0" normalizeH="0" baseline="0" noProof="0" dirty="0">
                <a:ln>
                  <a:noFill/>
                </a:ln>
                <a:solidFill>
                  <a:schemeClr val="tx1"/>
                </a:solidFill>
                <a:effectLst/>
                <a:uLnTx/>
                <a:uFillTx/>
                <a:latin typeface="Open Sans"/>
                <a:ea typeface="+mn-ea"/>
              </a:endParaRPr>
            </a:p>
          </p:txBody>
        </p:sp>
        <p:cxnSp>
          <p:nvCxnSpPr>
            <p:cNvPr id="31" name="Straight Connector 30"/>
            <p:cNvCxnSpPr/>
            <p:nvPr/>
          </p:nvCxnSpPr>
          <p:spPr>
            <a:xfrm flipH="1">
              <a:off x="5146414" y="3534637"/>
              <a:ext cx="698589" cy="0"/>
            </a:xfrm>
            <a:prstGeom prst="line">
              <a:avLst/>
            </a:prstGeom>
            <a:noFill/>
            <a:ln w="12700" cap="flat" cmpd="sng" algn="ctr">
              <a:solidFill>
                <a:srgbClr val="9E9E9E"/>
              </a:solidFill>
              <a:prstDash val="sysDash"/>
              <a:headEnd type="oval" w="sm" len="sm"/>
              <a:tailEnd type="oval" w="sm" len="sm"/>
            </a:ln>
            <a:effectLst/>
          </p:spPr>
        </p:cxnSp>
      </p:grpSp>
    </p:spTree>
    <p:extLst>
      <p:ext uri="{BB962C8B-B14F-4D97-AF65-F5344CB8AC3E}">
        <p14:creationId xmlns:p14="http://schemas.microsoft.com/office/powerpoint/2010/main" val="183063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right)">
                                      <p:cBhvr>
                                        <p:cTn id="30" dur="500"/>
                                        <p:tgtEl>
                                          <p:spTgt spid="26"/>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PE" b="1" dirty="0"/>
              <a:t>¿Qué debe incluir la capacitación e los gerentes superiores?</a:t>
            </a:r>
          </a:p>
        </p:txBody>
      </p:sp>
      <p:grpSp>
        <p:nvGrpSpPr>
          <p:cNvPr id="4" name="Group 3"/>
          <p:cNvGrpSpPr>
            <a:grpSpLocks/>
          </p:cNvGrpSpPr>
          <p:nvPr/>
        </p:nvGrpSpPr>
        <p:grpSpPr bwMode="auto">
          <a:xfrm>
            <a:off x="8939213" y="4106412"/>
            <a:ext cx="2236787" cy="1567764"/>
            <a:chOff x="3433260" y="3287722"/>
            <a:chExt cx="2237290" cy="1174633"/>
          </a:xfrm>
        </p:grpSpPr>
        <p:sp>
          <p:nvSpPr>
            <p:cNvPr id="5"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6"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04</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8" name="Group 7"/>
          <p:cNvGrpSpPr>
            <a:grpSpLocks/>
          </p:cNvGrpSpPr>
          <p:nvPr/>
        </p:nvGrpSpPr>
        <p:grpSpPr bwMode="auto">
          <a:xfrm>
            <a:off x="8939213" y="3253697"/>
            <a:ext cx="2236787" cy="1567764"/>
            <a:chOff x="3433260" y="3287722"/>
            <a:chExt cx="2237290" cy="1174633"/>
          </a:xfrm>
        </p:grpSpPr>
        <p:sp>
          <p:nvSpPr>
            <p:cNvPr id="9"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0"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1"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03</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12" name="Group 11"/>
          <p:cNvGrpSpPr>
            <a:grpSpLocks/>
          </p:cNvGrpSpPr>
          <p:nvPr/>
        </p:nvGrpSpPr>
        <p:grpSpPr bwMode="auto">
          <a:xfrm>
            <a:off x="8939213" y="2400980"/>
            <a:ext cx="2236787" cy="1565647"/>
            <a:chOff x="3433260" y="3287731"/>
            <a:chExt cx="2237290" cy="1174624"/>
          </a:xfrm>
        </p:grpSpPr>
        <p:sp>
          <p:nvSpPr>
            <p:cNvPr id="13"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4"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5"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0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0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02</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16" name="Group 15"/>
          <p:cNvGrpSpPr>
            <a:grpSpLocks/>
          </p:cNvGrpSpPr>
          <p:nvPr/>
        </p:nvGrpSpPr>
        <p:grpSpPr bwMode="auto">
          <a:xfrm>
            <a:off x="8939213" y="1528784"/>
            <a:ext cx="2236787" cy="1574240"/>
            <a:chOff x="3433260" y="1508627"/>
            <a:chExt cx="2237290" cy="1181491"/>
          </a:xfrm>
        </p:grpSpPr>
        <p:sp>
          <p:nvSpPr>
            <p:cNvPr id="17"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74747"/>
                </a:solidFill>
                <a:effectLst/>
                <a:uLnTx/>
                <a:uFillTx/>
              </a:endParaRPr>
            </a:p>
          </p:txBody>
        </p:sp>
        <p:sp>
          <p:nvSpPr>
            <p:cNvPr id="18"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74747"/>
                </a:solidFill>
                <a:effectLst/>
                <a:uLnTx/>
                <a:uFillTx/>
              </a:endParaRPr>
            </a:p>
          </p:txBody>
        </p:sp>
        <p:sp>
          <p:nvSpPr>
            <p:cNvPr id="19"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01</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20" name="Group 19"/>
          <p:cNvGrpSpPr/>
          <p:nvPr/>
        </p:nvGrpSpPr>
        <p:grpSpPr>
          <a:xfrm>
            <a:off x="845156" y="1649112"/>
            <a:ext cx="7994160" cy="907304"/>
            <a:chOff x="-95985" y="1198734"/>
            <a:chExt cx="5940988" cy="680478"/>
          </a:xfrm>
        </p:grpSpPr>
        <p:sp>
          <p:nvSpPr>
            <p:cNvPr id="21" name="Text Placeholder 22"/>
            <p:cNvSpPr txBox="1">
              <a:spLocks/>
            </p:cNvSpPr>
            <p:nvPr/>
          </p:nvSpPr>
          <p:spPr>
            <a:xfrm>
              <a:off x="-95985" y="1198734"/>
              <a:ext cx="5197424" cy="68047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pPr>
              <a:r>
                <a:rPr lang="es-PE" sz="2100" dirty="0">
                  <a:solidFill>
                    <a:schemeClr val="tx1"/>
                  </a:solidFill>
                </a:rPr>
                <a:t>Contenido relacionado con el cumplimiento de los requisitos de seguridad operacional nacionales e institucionales</a:t>
              </a: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i="0" u="none" strike="noStrike" kern="1200" cap="none" spc="0" normalizeH="0" baseline="0" noProof="0" dirty="0" smtClean="0">
                <a:ln>
                  <a:noFill/>
                </a:ln>
                <a:solidFill>
                  <a:schemeClr val="tx1"/>
                </a:solidFill>
                <a:effectLst/>
                <a:uLnTx/>
                <a:uFillTx/>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i="0" u="none" strike="noStrike" kern="1200" cap="none" spc="0" normalizeH="0" baseline="0" noProof="0" dirty="0">
                <a:ln>
                  <a:noFill/>
                </a:ln>
                <a:solidFill>
                  <a:schemeClr val="tx1"/>
                </a:solidFill>
                <a:effectLst/>
                <a:uLnTx/>
                <a:uFillTx/>
              </a:endParaRPr>
            </a:p>
          </p:txBody>
        </p:sp>
        <p:cxnSp>
          <p:nvCxnSpPr>
            <p:cNvPr id="22" name="Straight Connector 21"/>
            <p:cNvCxnSpPr/>
            <p:nvPr/>
          </p:nvCxnSpPr>
          <p:spPr>
            <a:xfrm flipH="1">
              <a:off x="5139549" y="1694599"/>
              <a:ext cx="705454" cy="0"/>
            </a:xfrm>
            <a:prstGeom prst="line">
              <a:avLst/>
            </a:prstGeom>
            <a:noFill/>
            <a:ln w="12700" cap="flat" cmpd="sng" algn="ctr">
              <a:solidFill>
                <a:srgbClr val="9E9E9E"/>
              </a:solidFill>
              <a:prstDash val="sysDash"/>
              <a:headEnd type="oval" w="sm" len="sm"/>
              <a:tailEnd type="oval" w="sm" len="sm"/>
            </a:ln>
            <a:effectLst/>
          </p:spPr>
        </p:cxnSp>
      </p:grpSp>
      <p:grpSp>
        <p:nvGrpSpPr>
          <p:cNvPr id="23" name="Group 22"/>
          <p:cNvGrpSpPr/>
          <p:nvPr/>
        </p:nvGrpSpPr>
        <p:grpSpPr>
          <a:xfrm>
            <a:off x="826681" y="2982486"/>
            <a:ext cx="8012635" cy="409093"/>
            <a:chOff x="-109715" y="2141615"/>
            <a:chExt cx="5954718" cy="306820"/>
          </a:xfrm>
        </p:grpSpPr>
        <p:sp>
          <p:nvSpPr>
            <p:cNvPr id="24" name="Text Placeholder 22"/>
            <p:cNvSpPr txBox="1">
              <a:spLocks/>
            </p:cNvSpPr>
            <p:nvPr/>
          </p:nvSpPr>
          <p:spPr>
            <a:xfrm>
              <a:off x="-109715" y="2141615"/>
              <a:ext cx="5211154" cy="306820"/>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100" dirty="0">
                  <a:solidFill>
                    <a:schemeClr val="tx1"/>
                  </a:solidFill>
                </a:rPr>
                <a:t>Asignación de recursos y la promoción activa del SMS</a:t>
              </a:r>
              <a:endParaRPr lang="en-US" sz="2100" dirty="0">
                <a:solidFill>
                  <a:schemeClr val="tx1"/>
                </a:solidFill>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smtClean="0">
                <a:ln>
                  <a:noFill/>
                </a:ln>
                <a:solidFill>
                  <a:srgbClr val="474747"/>
                </a:solidFill>
                <a:effectLst/>
                <a:uLnTx/>
                <a:uFillTx/>
                <a:latin typeface="Open Sans"/>
                <a:ea typeface="+mn-ea"/>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a:ln>
                  <a:noFill/>
                </a:ln>
                <a:solidFill>
                  <a:srgbClr val="474747"/>
                </a:solidFill>
                <a:effectLst/>
                <a:uLnTx/>
                <a:uFillTx/>
                <a:latin typeface="Open Sans"/>
                <a:ea typeface="+mn-ea"/>
              </a:endParaRPr>
            </a:p>
          </p:txBody>
        </p:sp>
        <p:cxnSp>
          <p:nvCxnSpPr>
            <p:cNvPr id="25" name="Straight Connector 24"/>
            <p:cNvCxnSpPr/>
            <p:nvPr/>
          </p:nvCxnSpPr>
          <p:spPr>
            <a:xfrm flipH="1">
              <a:off x="5140451" y="2264034"/>
              <a:ext cx="704552" cy="0"/>
            </a:xfrm>
            <a:prstGeom prst="line">
              <a:avLst/>
            </a:prstGeom>
            <a:noFill/>
            <a:ln w="12700" cap="flat" cmpd="sng" algn="ctr">
              <a:solidFill>
                <a:srgbClr val="9E9E9E"/>
              </a:solidFill>
              <a:prstDash val="sysDash"/>
              <a:headEnd type="oval" w="sm" len="sm"/>
              <a:tailEnd type="oval" w="sm" len="sm"/>
            </a:ln>
            <a:effectLst/>
          </p:spPr>
        </p:cxnSp>
      </p:grpSp>
      <p:grpSp>
        <p:nvGrpSpPr>
          <p:cNvPr id="26" name="Group 25"/>
          <p:cNvGrpSpPr/>
          <p:nvPr/>
        </p:nvGrpSpPr>
        <p:grpSpPr>
          <a:xfrm>
            <a:off x="826681" y="3636813"/>
            <a:ext cx="8012635" cy="685997"/>
            <a:chOff x="-109715" y="2583372"/>
            <a:chExt cx="5954718" cy="514498"/>
          </a:xfrm>
        </p:grpSpPr>
        <p:sp>
          <p:nvSpPr>
            <p:cNvPr id="27" name="Text Placeholder 22"/>
            <p:cNvSpPr txBox="1">
              <a:spLocks/>
            </p:cNvSpPr>
            <p:nvPr/>
          </p:nvSpPr>
          <p:spPr>
            <a:xfrm>
              <a:off x="-109715" y="2583372"/>
              <a:ext cx="522488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pPr>
              <a:r>
                <a:rPr lang="es-PE" sz="2100" dirty="0">
                  <a:solidFill>
                    <a:schemeClr val="tx1"/>
                  </a:solidFill>
                </a:rPr>
                <a:t>Comunicación eficaz de seguridad operacional entre los departamentos</a:t>
              </a:r>
            </a:p>
          </p:txBody>
        </p:sp>
        <p:cxnSp>
          <p:nvCxnSpPr>
            <p:cNvPr id="28" name="Straight Connector 27"/>
            <p:cNvCxnSpPr/>
            <p:nvPr/>
          </p:nvCxnSpPr>
          <p:spPr>
            <a:xfrm flipH="1">
              <a:off x="5155067" y="2876377"/>
              <a:ext cx="689936" cy="0"/>
            </a:xfrm>
            <a:prstGeom prst="line">
              <a:avLst/>
            </a:prstGeom>
            <a:noFill/>
            <a:ln w="12700" cap="flat" cmpd="sng" algn="ctr">
              <a:solidFill>
                <a:srgbClr val="9E9E9E"/>
              </a:solidFill>
              <a:prstDash val="sysDash"/>
              <a:headEnd type="oval" w="sm" len="sm"/>
              <a:tailEnd type="oval" w="sm" len="sm"/>
            </a:ln>
            <a:effectLst/>
          </p:spPr>
        </p:cxnSp>
      </p:grpSp>
      <p:grpSp>
        <p:nvGrpSpPr>
          <p:cNvPr id="29" name="Group 28"/>
          <p:cNvGrpSpPr/>
          <p:nvPr/>
        </p:nvGrpSpPr>
        <p:grpSpPr>
          <a:xfrm>
            <a:off x="787399" y="4609964"/>
            <a:ext cx="8051919" cy="685997"/>
            <a:chOff x="-138909" y="3264244"/>
            <a:chExt cx="5983912" cy="514498"/>
          </a:xfrm>
        </p:grpSpPr>
        <p:sp>
          <p:nvSpPr>
            <p:cNvPr id="30" name="Text Placeholder 22"/>
            <p:cNvSpPr txBox="1">
              <a:spLocks/>
            </p:cNvSpPr>
            <p:nvPr/>
          </p:nvSpPr>
          <p:spPr>
            <a:xfrm>
              <a:off x="-138909" y="3264244"/>
              <a:ext cx="5240347"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pPr>
              <a:r>
                <a:rPr lang="es-PE" sz="2100" dirty="0">
                  <a:solidFill>
                    <a:schemeClr val="tx1"/>
                  </a:solidFill>
                </a:rPr>
                <a:t>Establecimiento de niveles de objetivos y alertas del rendimiento en materia de seguridad operacional</a:t>
              </a:r>
            </a:p>
          </p:txBody>
        </p:sp>
        <p:cxnSp>
          <p:nvCxnSpPr>
            <p:cNvPr id="31" name="Straight Connector 30"/>
            <p:cNvCxnSpPr/>
            <p:nvPr/>
          </p:nvCxnSpPr>
          <p:spPr>
            <a:xfrm flipH="1">
              <a:off x="5146414" y="3534637"/>
              <a:ext cx="698589" cy="0"/>
            </a:xfrm>
            <a:prstGeom prst="line">
              <a:avLst/>
            </a:prstGeom>
            <a:noFill/>
            <a:ln w="12700" cap="flat" cmpd="sng" algn="ctr">
              <a:solidFill>
                <a:srgbClr val="9E9E9E"/>
              </a:solidFill>
              <a:prstDash val="sysDash"/>
              <a:headEnd type="oval" w="sm" len="sm"/>
              <a:tailEnd type="oval" w="sm" len="sm"/>
            </a:ln>
            <a:effectLst/>
          </p:spPr>
        </p:cxnSp>
      </p:grpSp>
      <p:sp>
        <p:nvSpPr>
          <p:cNvPr id="32" name="Rectangle 31"/>
          <p:cNvSpPr/>
          <p:nvPr/>
        </p:nvSpPr>
        <p:spPr>
          <a:xfrm>
            <a:off x="845157" y="1309340"/>
            <a:ext cx="10330843" cy="4524315"/>
          </a:xfrm>
          <a:prstGeom prst="rect">
            <a:avLst/>
          </a:prstGeom>
          <a:noFill/>
        </p:spPr>
        <p:txBody>
          <a:bodyPr wrap="square" lIns="91440" tIns="45720" rIns="91440" bIns="45720">
            <a:spAutoFit/>
          </a:bodyPr>
          <a:lstStyle/>
          <a:p>
            <a:pPr algn="ctr"/>
            <a:r>
              <a:rPr lang="es-PE" sz="4800" b="1" dirty="0" smtClean="0">
                <a:ln w="1905"/>
                <a:solidFill>
                  <a:srgbClr val="FF0000"/>
                </a:solidFill>
                <a:effectLst>
                  <a:innerShdw blurRad="69850" dist="43180" dir="5400000">
                    <a:srgbClr val="000000">
                      <a:alpha val="65000"/>
                    </a:srgbClr>
                  </a:innerShdw>
                </a:effectLst>
              </a:rPr>
              <a:t>El </a:t>
            </a:r>
            <a:r>
              <a:rPr lang="es-PE" sz="4800" b="1" dirty="0">
                <a:ln w="1905"/>
                <a:solidFill>
                  <a:srgbClr val="FF0000"/>
                </a:solidFill>
                <a:effectLst>
                  <a:innerShdw blurRad="69850" dist="43180" dir="5400000">
                    <a:srgbClr val="000000">
                      <a:alpha val="65000"/>
                    </a:srgbClr>
                  </a:innerShdw>
                </a:effectLst>
              </a:rPr>
              <a:t>programa de capacitación de la seguridad operacional puede incluir una sesión diseñada específicamente para el ejecutivo </a:t>
            </a:r>
            <a:r>
              <a:rPr lang="es-PE" sz="4800" b="1" dirty="0" smtClean="0">
                <a:ln w="1905"/>
                <a:solidFill>
                  <a:srgbClr val="FF0000"/>
                </a:solidFill>
                <a:effectLst>
                  <a:innerShdw blurRad="69850" dist="43180" dir="5400000">
                    <a:srgbClr val="000000">
                      <a:alpha val="65000"/>
                    </a:srgbClr>
                  </a:innerShdw>
                </a:effectLst>
              </a:rPr>
              <a:t>responsable (comprensión </a:t>
            </a:r>
            <a:r>
              <a:rPr lang="es-PE" sz="4800" b="1" dirty="0">
                <a:ln w="1905"/>
                <a:solidFill>
                  <a:srgbClr val="FF0000"/>
                </a:solidFill>
                <a:effectLst>
                  <a:innerShdw blurRad="69850" dist="43180" dir="5400000">
                    <a:srgbClr val="000000">
                      <a:alpha val="65000"/>
                    </a:srgbClr>
                  </a:innerShdw>
                </a:effectLst>
              </a:rPr>
              <a:t>del SMS y su relación con la estrategia comercial general de la </a:t>
            </a:r>
            <a:r>
              <a:rPr lang="es-PE" sz="4800" b="1" dirty="0" smtClean="0">
                <a:ln w="1905"/>
                <a:solidFill>
                  <a:srgbClr val="FF0000"/>
                </a:solidFill>
                <a:effectLst>
                  <a:innerShdw blurRad="69850" dist="43180" dir="5400000">
                    <a:srgbClr val="000000">
                      <a:alpha val="65000"/>
                    </a:srgbClr>
                  </a:innerShdw>
                </a:effectLst>
              </a:rPr>
              <a:t>organización)</a:t>
            </a:r>
            <a:endParaRPr lang="en-US" sz="4800" b="1"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2735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right)">
                                      <p:cBhvr>
                                        <p:cTn id="30" dur="500"/>
                                        <p:tgtEl>
                                          <p:spTgt spid="26"/>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51497D4-CBBE-4892-ABDA-4C92B62757A6}" type="slidenum">
              <a:rPr lang="id-ID" smtClean="0"/>
              <a:t>29</a:t>
            </a:fld>
            <a:endParaRPr lang="id-ID"/>
          </a:p>
        </p:txBody>
      </p:sp>
      <p:graphicFrame>
        <p:nvGraphicFramePr>
          <p:cNvPr id="4" name="Table 3"/>
          <p:cNvGraphicFramePr>
            <a:graphicFrameLocks noGrp="1"/>
          </p:cNvGraphicFramePr>
          <p:nvPr>
            <p:extLst>
              <p:ext uri="{D42A27DB-BD31-4B8C-83A1-F6EECF244321}">
                <p14:modId xmlns:p14="http://schemas.microsoft.com/office/powerpoint/2010/main" val="1781541815"/>
              </p:ext>
            </p:extLst>
          </p:nvPr>
        </p:nvGraphicFramePr>
        <p:xfrm>
          <a:off x="-1" y="-6511"/>
          <a:ext cx="12192000" cy="6864511"/>
        </p:xfrm>
        <a:graphic>
          <a:graphicData uri="http://schemas.openxmlformats.org/drawingml/2006/table">
            <a:tbl>
              <a:tblPr firstRow="1" bandRow="1"/>
              <a:tblGrid>
                <a:gridCol w="1659466">
                  <a:extLst>
                    <a:ext uri="{9D8B030D-6E8A-4147-A177-3AD203B41FA5}">
                      <a16:colId xmlns:a16="http://schemas.microsoft.com/office/drawing/2014/main" val="20000"/>
                    </a:ext>
                  </a:extLst>
                </a:gridCol>
                <a:gridCol w="2988735">
                  <a:extLst>
                    <a:ext uri="{9D8B030D-6E8A-4147-A177-3AD203B41FA5}">
                      <a16:colId xmlns:a16="http://schemas.microsoft.com/office/drawing/2014/main" val="20001"/>
                    </a:ext>
                  </a:extLst>
                </a:gridCol>
                <a:gridCol w="3225800">
                  <a:extLst>
                    <a:ext uri="{9D8B030D-6E8A-4147-A177-3AD203B41FA5}">
                      <a16:colId xmlns:a16="http://schemas.microsoft.com/office/drawing/2014/main" val="20002"/>
                    </a:ext>
                  </a:extLst>
                </a:gridCol>
                <a:gridCol w="389466">
                  <a:extLst>
                    <a:ext uri="{9D8B030D-6E8A-4147-A177-3AD203B41FA5}">
                      <a16:colId xmlns:a16="http://schemas.microsoft.com/office/drawing/2014/main" val="4029297290"/>
                    </a:ext>
                  </a:extLst>
                </a:gridCol>
                <a:gridCol w="3928533">
                  <a:extLst>
                    <a:ext uri="{9D8B030D-6E8A-4147-A177-3AD203B41FA5}">
                      <a16:colId xmlns:a16="http://schemas.microsoft.com/office/drawing/2014/main" val="20003"/>
                    </a:ext>
                  </a:extLst>
                </a:gridCol>
              </a:tblGrid>
              <a:tr h="424425">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1800" dirty="0" smtClean="0"/>
                        <a:t>Tema</a:t>
                      </a:r>
                      <a:endParaRPr lang="es-PE" sz="18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1800" dirty="0" smtClean="0"/>
                        <a:t>Tamaño de la organización</a:t>
                      </a:r>
                      <a:endParaRPr lang="es-PE" sz="18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hMerge="1">
                  <a:txBody>
                    <a:bodyPr/>
                    <a:lstStyle/>
                    <a:p>
                      <a:pPr algn="ctr"/>
                      <a:endParaRPr lang="es-PE" dirty="0"/>
                    </a:p>
                  </a:txBody>
                  <a:tcPr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379055">
                <a:tc vMerge="1">
                  <a:txBody>
                    <a:bodyPr/>
                    <a:lstStyle/>
                    <a:p>
                      <a:endParaRPr lang="es-PE" dirty="0"/>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hMerge="1">
                  <a:txBody>
                    <a:bodyPr/>
                    <a:lstStyle/>
                    <a:p>
                      <a:endParaRPr lang="es-PE"/>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extLst>
                  <a:ext uri="{0D108BD9-81ED-4DB2-BD59-A6C34878D82A}">
                    <a16:rowId xmlns:a16="http://schemas.microsoft.com/office/drawing/2014/main" val="10001"/>
                  </a:ext>
                </a:extLst>
              </a:tr>
              <a:tr h="1715382">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1600" dirty="0" smtClean="0">
                          <a:latin typeface="+mj-lt"/>
                        </a:rPr>
                        <a:t>Instrucción y educación en seguridad operacional, incluyendo calificaciones</a:t>
                      </a:r>
                      <a:endParaRPr lang="es-PE" sz="1600" dirty="0">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Que exista un </a:t>
                      </a:r>
                      <a:r>
                        <a:rPr lang="es-PE" sz="1600" b="1" dirty="0" smtClean="0">
                          <a:solidFill>
                            <a:srgbClr val="C00000"/>
                          </a:solidFill>
                          <a:latin typeface="+mj-lt"/>
                        </a:rPr>
                        <a:t>programa de educación general </a:t>
                      </a:r>
                      <a:r>
                        <a:rPr lang="es-PE" sz="1600" dirty="0" smtClean="0">
                          <a:latin typeface="+mj-lt"/>
                        </a:rPr>
                        <a:t>de seguridad operacional para todo el personal, con instrucción especializada de acuerdo a lo establecido por el gerente de seguridad operacional.</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Realización</a:t>
                      </a:r>
                      <a:r>
                        <a:rPr lang="es-PE" sz="1600" baseline="0" dirty="0" smtClean="0">
                          <a:latin typeface="+mj-lt"/>
                        </a:rPr>
                        <a:t> de</a:t>
                      </a:r>
                      <a:r>
                        <a:rPr lang="es-PE" sz="1600" dirty="0" smtClean="0">
                          <a:latin typeface="+mj-lt"/>
                        </a:rPr>
                        <a:t> </a:t>
                      </a:r>
                      <a:r>
                        <a:rPr lang="es-PE" sz="1600" b="1" dirty="0" smtClean="0">
                          <a:solidFill>
                            <a:srgbClr val="C00000"/>
                          </a:solidFill>
                          <a:latin typeface="+mj-lt"/>
                        </a:rPr>
                        <a:t>análisis formal </a:t>
                      </a:r>
                      <a:r>
                        <a:rPr lang="es-PE" sz="1600" dirty="0" smtClean="0">
                          <a:latin typeface="+mj-lt"/>
                        </a:rPr>
                        <a:t>de las necesidades de instrucción para </a:t>
                      </a:r>
                      <a:r>
                        <a:rPr lang="es-PE" sz="1600" b="1" u="none" dirty="0" smtClean="0">
                          <a:solidFill>
                            <a:srgbClr val="C00000"/>
                          </a:solidFill>
                          <a:latin typeface="+mj-lt"/>
                        </a:rPr>
                        <a:t>determinar la naturaleza y alcance </a:t>
                      </a:r>
                      <a:r>
                        <a:rPr lang="es-PE" sz="1600" dirty="0" smtClean="0">
                          <a:latin typeface="+mj-lt"/>
                        </a:rPr>
                        <a:t>del programa de educación de seguridad operacional y el ámbito de su aplicación.</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2"/>
                  </a:ext>
                </a:extLst>
              </a:tr>
              <a:tr h="2389654">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Que el responsable de seguridad operacional de las iniciativas de educación de la seguridad operacional.</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Programa de educación de seguridad operacional </a:t>
                      </a:r>
                      <a:r>
                        <a:rPr lang="es-PE" sz="1600" b="1" dirty="0" smtClean="0">
                          <a:solidFill>
                            <a:srgbClr val="C00000"/>
                          </a:solidFill>
                          <a:latin typeface="+mj-lt"/>
                        </a:rPr>
                        <a:t>formal y documentado</a:t>
                      </a:r>
                      <a:r>
                        <a:rPr lang="es-PE" sz="1600" dirty="0" smtClean="0">
                          <a:latin typeface="+mj-lt"/>
                        </a:rPr>
                        <a:t>, incluyendo el personal general, personal de seguridad operacional crítico, el gerente de seguridad operacional y todos los niveles de gestión.</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p>
                      <a:r>
                        <a:rPr lang="es-PE" sz="1600" dirty="0" smtClean="0">
                          <a:latin typeface="+mj-lt"/>
                        </a:rPr>
                        <a:t>Programa de educación de seguridad operacional </a:t>
                      </a:r>
                      <a:r>
                        <a:rPr lang="es-PE" sz="1600" b="1" dirty="0" smtClean="0">
                          <a:solidFill>
                            <a:srgbClr val="C00000"/>
                          </a:solidFill>
                          <a:latin typeface="+mj-lt"/>
                        </a:rPr>
                        <a:t>formal y documentado</a:t>
                      </a:r>
                      <a:r>
                        <a:rPr lang="es-PE" sz="1600" dirty="0" smtClean="0">
                          <a:latin typeface="+mj-lt"/>
                        </a:rPr>
                        <a:t>, incluyendo el personal general, personal de seguridad operacional crítico, responsable de seguridad operacional y todos los niveles de gestión.</a:t>
                      </a:r>
                    </a:p>
                    <a:p>
                      <a:r>
                        <a:rPr lang="es-PE" sz="1600" dirty="0" smtClean="0">
                          <a:latin typeface="+mj-lt"/>
                        </a:rPr>
                        <a:t>Ejecución de </a:t>
                      </a:r>
                      <a:r>
                        <a:rPr lang="es-PE" sz="1600" b="1" dirty="0" smtClean="0">
                          <a:solidFill>
                            <a:srgbClr val="C00000"/>
                          </a:solidFill>
                          <a:latin typeface="+mj-lt"/>
                        </a:rPr>
                        <a:t>programas de instrucción inicial  y recurrente</a:t>
                      </a:r>
                      <a:r>
                        <a:rPr lang="es-PE" sz="1600" dirty="0" smtClean="0">
                          <a:latin typeface="+mj-lt"/>
                        </a:rPr>
                        <a:t>, y seguimiento formal.</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s-PE" sz="18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extLst>
                  <a:ext uri="{0D108BD9-81ED-4DB2-BD59-A6C34878D82A}">
                    <a16:rowId xmlns:a16="http://schemas.microsoft.com/office/drawing/2014/main" val="10003"/>
                  </a:ext>
                </a:extLst>
              </a:tr>
              <a:tr h="862905">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N/A</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Calificaciones de seguridad operacional requerida para el responsable de seguridad operacional y especialista de seguridad operacional responsable de las auditorias e investigaciones de seguridad operacional.</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4"/>
                  </a:ext>
                </a:extLst>
              </a:tr>
              <a:tr h="1093090">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N/A</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1600" dirty="0" smtClean="0">
                          <a:latin typeface="+mj-lt"/>
                        </a:rPr>
                        <a:t>Miembro del personal responsable de la gestión y vigilancia del programa de educación de la seguridad operacional.</a:t>
                      </a:r>
                      <a:endParaRPr lang="es-PE" sz="16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p>
                      <a:r>
                        <a:rPr lang="es-PE" sz="1600" dirty="0" smtClean="0">
                          <a:latin typeface="+mj-lt"/>
                        </a:rPr>
                        <a:t>Personal </a:t>
                      </a:r>
                      <a:r>
                        <a:rPr lang="es-PE" sz="1600" b="1" dirty="0" smtClean="0">
                          <a:solidFill>
                            <a:srgbClr val="C00000"/>
                          </a:solidFill>
                          <a:latin typeface="+mj-lt"/>
                        </a:rPr>
                        <a:t>dedicado</a:t>
                      </a:r>
                      <a:r>
                        <a:rPr lang="es-PE" sz="1600" dirty="0" smtClean="0">
                          <a:latin typeface="+mj-lt"/>
                        </a:rPr>
                        <a:t> a gestionar y vigilar el programa de educación de seguridad operacional, incluyendo facilitadores especializados.</a:t>
                      </a:r>
                      <a:endParaRPr lang="es-PE" sz="1600" dirty="0">
                        <a:latin typeface="+mj-lt"/>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3A9F5">
                        <a:tint val="40000"/>
                      </a:srgbClr>
                    </a:solidFill>
                  </a:tcP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s-PE" sz="18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16594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ETAPA 1</a:t>
            </a:r>
            <a:endParaRPr lang="en-US" b="1" dirty="0"/>
          </a:p>
        </p:txBody>
      </p:sp>
      <p:grpSp>
        <p:nvGrpSpPr>
          <p:cNvPr id="4" name="Group 3"/>
          <p:cNvGrpSpPr/>
          <p:nvPr/>
        </p:nvGrpSpPr>
        <p:grpSpPr>
          <a:xfrm>
            <a:off x="1452132" y="2034334"/>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2224013" y="3082784"/>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952075" y="4079704"/>
            <a:ext cx="893592" cy="715392"/>
            <a:chOff x="8438368" y="202797"/>
            <a:chExt cx="406771" cy="325652"/>
          </a:xfrm>
        </p:grpSpPr>
        <p:sp>
          <p:nvSpPr>
            <p:cNvPr id="40" name="Chevron 39"/>
            <p:cNvSpPr/>
            <p:nvPr/>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p:nvSpPr>
          <p:spPr>
            <a:xfrm>
              <a:off x="8444304" y="355106"/>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3674003" y="5126838"/>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334440" y="1912480"/>
            <a:ext cx="7632663" cy="830997"/>
          </a:xfrm>
          <a:prstGeom prst="rect">
            <a:avLst/>
          </a:prstGeom>
        </p:spPr>
        <p:txBody>
          <a:bodyPr wrap="square">
            <a:spAutoFit/>
          </a:bodyPr>
          <a:lstStyle/>
          <a:p>
            <a:pPr algn="just">
              <a:lnSpc>
                <a:spcPct val="150000"/>
              </a:lnSpc>
            </a:pPr>
            <a:r>
              <a:rPr lang="es-PE" sz="3200" dirty="0">
                <a:latin typeface="+mj-lt"/>
              </a:rPr>
              <a:t>Identificar el ejecutivo responsable del SMS</a:t>
            </a:r>
          </a:p>
        </p:txBody>
      </p:sp>
      <p:sp>
        <p:nvSpPr>
          <p:cNvPr id="52" name="Rectangle 51"/>
          <p:cNvSpPr/>
          <p:nvPr/>
        </p:nvSpPr>
        <p:spPr>
          <a:xfrm>
            <a:off x="3106321" y="2903100"/>
            <a:ext cx="7632663" cy="1077218"/>
          </a:xfrm>
          <a:prstGeom prst="rect">
            <a:avLst/>
          </a:prstGeom>
        </p:spPr>
        <p:txBody>
          <a:bodyPr wrap="square">
            <a:spAutoFit/>
          </a:bodyPr>
          <a:lstStyle/>
          <a:p>
            <a:pPr algn="just"/>
            <a:r>
              <a:rPr lang="es-PE" sz="3200" dirty="0">
                <a:latin typeface="+mj-lt"/>
              </a:rPr>
              <a:t>Establecer el equipo de implementación del SMS</a:t>
            </a:r>
          </a:p>
        </p:txBody>
      </p:sp>
      <p:sp>
        <p:nvSpPr>
          <p:cNvPr id="53" name="Rectangle 52"/>
          <p:cNvSpPr/>
          <p:nvPr/>
        </p:nvSpPr>
        <p:spPr>
          <a:xfrm>
            <a:off x="3878840" y="3955625"/>
            <a:ext cx="7632663" cy="830997"/>
          </a:xfrm>
          <a:prstGeom prst="rect">
            <a:avLst/>
          </a:prstGeom>
        </p:spPr>
        <p:txBody>
          <a:bodyPr wrap="square">
            <a:spAutoFit/>
          </a:bodyPr>
          <a:lstStyle/>
          <a:p>
            <a:pPr algn="just">
              <a:lnSpc>
                <a:spcPct val="150000"/>
              </a:lnSpc>
            </a:pPr>
            <a:r>
              <a:rPr lang="es-PE" sz="3200" dirty="0">
                <a:latin typeface="+mj-lt"/>
              </a:rPr>
              <a:t>Definir el alcance del SMS</a:t>
            </a:r>
          </a:p>
        </p:txBody>
      </p:sp>
      <p:sp>
        <p:nvSpPr>
          <p:cNvPr id="54" name="Rectangle 53"/>
          <p:cNvSpPr/>
          <p:nvPr/>
        </p:nvSpPr>
        <p:spPr>
          <a:xfrm>
            <a:off x="4559337" y="5008150"/>
            <a:ext cx="7632663" cy="830997"/>
          </a:xfrm>
          <a:prstGeom prst="rect">
            <a:avLst/>
          </a:prstGeom>
        </p:spPr>
        <p:txBody>
          <a:bodyPr wrap="square">
            <a:spAutoFit/>
          </a:bodyPr>
          <a:lstStyle/>
          <a:p>
            <a:pPr algn="just">
              <a:lnSpc>
                <a:spcPct val="150000"/>
              </a:lnSpc>
            </a:pPr>
            <a:r>
              <a:rPr lang="es-PE" sz="3200" dirty="0">
                <a:latin typeface="+mj-lt"/>
              </a:rPr>
              <a:t>Realizar un análisis de brechas del SMS</a:t>
            </a:r>
          </a:p>
        </p:txBody>
      </p:sp>
      <p:sp>
        <p:nvSpPr>
          <p:cNvPr id="70" name="TextBox 69"/>
          <p:cNvSpPr txBox="1"/>
          <p:nvPr/>
        </p:nvSpPr>
        <p:spPr>
          <a:xfrm>
            <a:off x="671843" y="2118227"/>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427806" y="3166677"/>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2200325" y="4163596"/>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891943" y="5210731"/>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8" name="Group 37"/>
          <p:cNvGrpSpPr/>
          <p:nvPr/>
        </p:nvGrpSpPr>
        <p:grpSpPr>
          <a:xfrm>
            <a:off x="1697140" y="2163725"/>
            <a:ext cx="425450" cy="376767"/>
            <a:chOff x="7786688" y="1717675"/>
            <a:chExt cx="425450" cy="282575"/>
          </a:xfrm>
          <a:solidFill>
            <a:schemeClr val="bg1"/>
          </a:solidFill>
        </p:grpSpPr>
        <p:sp>
          <p:nvSpPr>
            <p:cNvPr id="42" name="Freeform 752"/>
            <p:cNvSpPr>
              <a:spLocks noEditPoints="1"/>
            </p:cNvSpPr>
            <p:nvPr/>
          </p:nvSpPr>
          <p:spPr bwMode="auto">
            <a:xfrm>
              <a:off x="7902576" y="1717675"/>
              <a:ext cx="193675" cy="212725"/>
            </a:xfrm>
            <a:custGeom>
              <a:avLst/>
              <a:gdLst/>
              <a:ahLst/>
              <a:cxnLst>
                <a:cxn ang="0">
                  <a:pos x="61" y="134"/>
                </a:cxn>
                <a:cxn ang="0">
                  <a:pos x="65" y="0"/>
                </a:cxn>
                <a:cxn ang="0">
                  <a:pos x="76" y="4"/>
                </a:cxn>
                <a:cxn ang="0">
                  <a:pos x="85" y="10"/>
                </a:cxn>
                <a:cxn ang="0">
                  <a:pos x="91" y="20"/>
                </a:cxn>
                <a:cxn ang="0">
                  <a:pos x="94" y="31"/>
                </a:cxn>
                <a:cxn ang="0">
                  <a:pos x="94" y="43"/>
                </a:cxn>
                <a:cxn ang="0">
                  <a:pos x="90" y="55"/>
                </a:cxn>
                <a:cxn ang="0">
                  <a:pos x="82" y="65"/>
                </a:cxn>
                <a:cxn ang="0">
                  <a:pos x="81" y="72"/>
                </a:cxn>
                <a:cxn ang="0">
                  <a:pos x="94" y="79"/>
                </a:cxn>
                <a:cxn ang="0">
                  <a:pos x="106" y="87"/>
                </a:cxn>
                <a:cxn ang="0">
                  <a:pos x="115" y="97"/>
                </a:cxn>
                <a:cxn ang="0">
                  <a:pos x="120" y="108"/>
                </a:cxn>
                <a:cxn ang="0">
                  <a:pos x="122" y="118"/>
                </a:cxn>
                <a:cxn ang="0">
                  <a:pos x="120" y="123"/>
                </a:cxn>
                <a:cxn ang="0">
                  <a:pos x="114" y="127"/>
                </a:cxn>
                <a:cxn ang="0">
                  <a:pos x="104" y="130"/>
                </a:cxn>
                <a:cxn ang="0">
                  <a:pos x="92" y="132"/>
                </a:cxn>
                <a:cxn ang="0">
                  <a:pos x="78" y="133"/>
                </a:cxn>
                <a:cxn ang="0">
                  <a:pos x="63" y="134"/>
                </a:cxn>
                <a:cxn ang="0">
                  <a:pos x="64" y="81"/>
                </a:cxn>
                <a:cxn ang="0">
                  <a:pos x="67" y="75"/>
                </a:cxn>
                <a:cxn ang="0">
                  <a:pos x="58" y="76"/>
                </a:cxn>
                <a:cxn ang="0">
                  <a:pos x="58" y="81"/>
                </a:cxn>
                <a:cxn ang="0">
                  <a:pos x="61" y="134"/>
                </a:cxn>
                <a:cxn ang="0">
                  <a:pos x="49" y="133"/>
                </a:cxn>
                <a:cxn ang="0">
                  <a:pos x="34" y="132"/>
                </a:cxn>
                <a:cxn ang="0">
                  <a:pos x="22" y="130"/>
                </a:cxn>
                <a:cxn ang="0">
                  <a:pos x="11" y="128"/>
                </a:cxn>
                <a:cxn ang="0">
                  <a:pos x="4" y="124"/>
                </a:cxn>
                <a:cxn ang="0">
                  <a:pos x="0" y="120"/>
                </a:cxn>
                <a:cxn ang="0">
                  <a:pos x="0" y="112"/>
                </a:cxn>
                <a:cxn ang="0">
                  <a:pos x="5" y="101"/>
                </a:cxn>
                <a:cxn ang="0">
                  <a:pos x="13" y="91"/>
                </a:cxn>
                <a:cxn ang="0">
                  <a:pos x="23" y="81"/>
                </a:cxn>
                <a:cxn ang="0">
                  <a:pos x="36" y="74"/>
                </a:cxn>
                <a:cxn ang="0">
                  <a:pos x="42" y="68"/>
                </a:cxn>
                <a:cxn ang="0">
                  <a:pos x="34" y="59"/>
                </a:cxn>
                <a:cxn ang="0">
                  <a:pos x="29" y="47"/>
                </a:cxn>
                <a:cxn ang="0">
                  <a:pos x="27" y="35"/>
                </a:cxn>
                <a:cxn ang="0">
                  <a:pos x="29" y="23"/>
                </a:cxn>
                <a:cxn ang="0">
                  <a:pos x="34" y="13"/>
                </a:cxn>
                <a:cxn ang="0">
                  <a:pos x="43" y="6"/>
                </a:cxn>
                <a:cxn ang="0">
                  <a:pos x="53" y="1"/>
                </a:cxn>
              </a:cxnLst>
              <a:rect l="0" t="0" r="r" b="b"/>
              <a:pathLst>
                <a:path w="122" h="134">
                  <a:moveTo>
                    <a:pt x="61" y="134"/>
                  </a:moveTo>
                  <a:lnTo>
                    <a:pt x="61" y="134"/>
                  </a:lnTo>
                  <a:lnTo>
                    <a:pt x="61" y="134"/>
                  </a:lnTo>
                  <a:lnTo>
                    <a:pt x="61" y="134"/>
                  </a:lnTo>
                  <a:close/>
                  <a:moveTo>
                    <a:pt x="61" y="0"/>
                  </a:moveTo>
                  <a:lnTo>
                    <a:pt x="65" y="0"/>
                  </a:lnTo>
                  <a:lnTo>
                    <a:pt x="69" y="1"/>
                  </a:lnTo>
                  <a:lnTo>
                    <a:pt x="72" y="2"/>
                  </a:lnTo>
                  <a:lnTo>
                    <a:pt x="76" y="4"/>
                  </a:lnTo>
                  <a:lnTo>
                    <a:pt x="79" y="6"/>
                  </a:lnTo>
                  <a:lnTo>
                    <a:pt x="82" y="8"/>
                  </a:lnTo>
                  <a:lnTo>
                    <a:pt x="85" y="10"/>
                  </a:lnTo>
                  <a:lnTo>
                    <a:pt x="87" y="13"/>
                  </a:lnTo>
                  <a:lnTo>
                    <a:pt x="89" y="16"/>
                  </a:lnTo>
                  <a:lnTo>
                    <a:pt x="91" y="20"/>
                  </a:lnTo>
                  <a:lnTo>
                    <a:pt x="93" y="23"/>
                  </a:lnTo>
                  <a:lnTo>
                    <a:pt x="94" y="27"/>
                  </a:lnTo>
                  <a:lnTo>
                    <a:pt x="94" y="31"/>
                  </a:lnTo>
                  <a:lnTo>
                    <a:pt x="95" y="35"/>
                  </a:lnTo>
                  <a:lnTo>
                    <a:pt x="94" y="39"/>
                  </a:lnTo>
                  <a:lnTo>
                    <a:pt x="94" y="43"/>
                  </a:lnTo>
                  <a:lnTo>
                    <a:pt x="93" y="47"/>
                  </a:lnTo>
                  <a:lnTo>
                    <a:pt x="91" y="51"/>
                  </a:lnTo>
                  <a:lnTo>
                    <a:pt x="90" y="55"/>
                  </a:lnTo>
                  <a:lnTo>
                    <a:pt x="87" y="59"/>
                  </a:lnTo>
                  <a:lnTo>
                    <a:pt x="85" y="62"/>
                  </a:lnTo>
                  <a:lnTo>
                    <a:pt x="82" y="65"/>
                  </a:lnTo>
                  <a:lnTo>
                    <a:pt x="79" y="68"/>
                  </a:lnTo>
                  <a:lnTo>
                    <a:pt x="76" y="71"/>
                  </a:lnTo>
                  <a:lnTo>
                    <a:pt x="81" y="72"/>
                  </a:lnTo>
                  <a:lnTo>
                    <a:pt x="86" y="74"/>
                  </a:lnTo>
                  <a:lnTo>
                    <a:pt x="90" y="76"/>
                  </a:lnTo>
                  <a:lnTo>
                    <a:pt x="94" y="79"/>
                  </a:lnTo>
                  <a:lnTo>
                    <a:pt x="98" y="81"/>
                  </a:lnTo>
                  <a:lnTo>
                    <a:pt x="102" y="84"/>
                  </a:lnTo>
                  <a:lnTo>
                    <a:pt x="106" y="87"/>
                  </a:lnTo>
                  <a:lnTo>
                    <a:pt x="109" y="91"/>
                  </a:lnTo>
                  <a:lnTo>
                    <a:pt x="112" y="94"/>
                  </a:lnTo>
                  <a:lnTo>
                    <a:pt x="115" y="97"/>
                  </a:lnTo>
                  <a:lnTo>
                    <a:pt x="117" y="101"/>
                  </a:lnTo>
                  <a:lnTo>
                    <a:pt x="119" y="105"/>
                  </a:lnTo>
                  <a:lnTo>
                    <a:pt x="120" y="108"/>
                  </a:lnTo>
                  <a:lnTo>
                    <a:pt x="121" y="112"/>
                  </a:lnTo>
                  <a:lnTo>
                    <a:pt x="122" y="115"/>
                  </a:lnTo>
                  <a:lnTo>
                    <a:pt x="122" y="118"/>
                  </a:lnTo>
                  <a:lnTo>
                    <a:pt x="122" y="120"/>
                  </a:lnTo>
                  <a:lnTo>
                    <a:pt x="121" y="121"/>
                  </a:lnTo>
                  <a:lnTo>
                    <a:pt x="120" y="123"/>
                  </a:lnTo>
                  <a:lnTo>
                    <a:pt x="118" y="124"/>
                  </a:lnTo>
                  <a:lnTo>
                    <a:pt x="116" y="125"/>
                  </a:lnTo>
                  <a:lnTo>
                    <a:pt x="114" y="127"/>
                  </a:lnTo>
                  <a:lnTo>
                    <a:pt x="111" y="128"/>
                  </a:lnTo>
                  <a:lnTo>
                    <a:pt x="108" y="129"/>
                  </a:lnTo>
                  <a:lnTo>
                    <a:pt x="104" y="130"/>
                  </a:lnTo>
                  <a:lnTo>
                    <a:pt x="100" y="130"/>
                  </a:lnTo>
                  <a:lnTo>
                    <a:pt x="96" y="131"/>
                  </a:lnTo>
                  <a:lnTo>
                    <a:pt x="92" y="132"/>
                  </a:lnTo>
                  <a:lnTo>
                    <a:pt x="87" y="132"/>
                  </a:lnTo>
                  <a:lnTo>
                    <a:pt x="83" y="133"/>
                  </a:lnTo>
                  <a:lnTo>
                    <a:pt x="78" y="133"/>
                  </a:lnTo>
                  <a:lnTo>
                    <a:pt x="73" y="133"/>
                  </a:lnTo>
                  <a:lnTo>
                    <a:pt x="68" y="134"/>
                  </a:lnTo>
                  <a:lnTo>
                    <a:pt x="63" y="134"/>
                  </a:lnTo>
                  <a:lnTo>
                    <a:pt x="61" y="134"/>
                  </a:lnTo>
                  <a:lnTo>
                    <a:pt x="78" y="116"/>
                  </a:lnTo>
                  <a:lnTo>
                    <a:pt x="64" y="81"/>
                  </a:lnTo>
                  <a:lnTo>
                    <a:pt x="64" y="81"/>
                  </a:lnTo>
                  <a:lnTo>
                    <a:pt x="69" y="74"/>
                  </a:lnTo>
                  <a:lnTo>
                    <a:pt x="67" y="75"/>
                  </a:lnTo>
                  <a:lnTo>
                    <a:pt x="64" y="76"/>
                  </a:lnTo>
                  <a:lnTo>
                    <a:pt x="61" y="76"/>
                  </a:lnTo>
                  <a:lnTo>
                    <a:pt x="58" y="76"/>
                  </a:lnTo>
                  <a:lnTo>
                    <a:pt x="55" y="75"/>
                  </a:lnTo>
                  <a:lnTo>
                    <a:pt x="52" y="74"/>
                  </a:lnTo>
                  <a:lnTo>
                    <a:pt x="58" y="81"/>
                  </a:lnTo>
                  <a:lnTo>
                    <a:pt x="58" y="81"/>
                  </a:lnTo>
                  <a:lnTo>
                    <a:pt x="44" y="116"/>
                  </a:lnTo>
                  <a:lnTo>
                    <a:pt x="61" y="134"/>
                  </a:lnTo>
                  <a:lnTo>
                    <a:pt x="58" y="134"/>
                  </a:lnTo>
                  <a:lnTo>
                    <a:pt x="53" y="134"/>
                  </a:lnTo>
                  <a:lnTo>
                    <a:pt x="49" y="133"/>
                  </a:lnTo>
                  <a:lnTo>
                    <a:pt x="44" y="133"/>
                  </a:lnTo>
                  <a:lnTo>
                    <a:pt x="39" y="133"/>
                  </a:lnTo>
                  <a:lnTo>
                    <a:pt x="34" y="132"/>
                  </a:lnTo>
                  <a:lnTo>
                    <a:pt x="30" y="132"/>
                  </a:lnTo>
                  <a:lnTo>
                    <a:pt x="26" y="131"/>
                  </a:lnTo>
                  <a:lnTo>
                    <a:pt x="22" y="130"/>
                  </a:lnTo>
                  <a:lnTo>
                    <a:pt x="18" y="130"/>
                  </a:lnTo>
                  <a:lnTo>
                    <a:pt x="14" y="129"/>
                  </a:lnTo>
                  <a:lnTo>
                    <a:pt x="11" y="128"/>
                  </a:lnTo>
                  <a:lnTo>
                    <a:pt x="8" y="127"/>
                  </a:lnTo>
                  <a:lnTo>
                    <a:pt x="6" y="125"/>
                  </a:lnTo>
                  <a:lnTo>
                    <a:pt x="4" y="124"/>
                  </a:lnTo>
                  <a:lnTo>
                    <a:pt x="2" y="123"/>
                  </a:lnTo>
                  <a:lnTo>
                    <a:pt x="1" y="121"/>
                  </a:lnTo>
                  <a:lnTo>
                    <a:pt x="0" y="120"/>
                  </a:lnTo>
                  <a:lnTo>
                    <a:pt x="0" y="118"/>
                  </a:lnTo>
                  <a:lnTo>
                    <a:pt x="0" y="115"/>
                  </a:lnTo>
                  <a:lnTo>
                    <a:pt x="0" y="112"/>
                  </a:lnTo>
                  <a:lnTo>
                    <a:pt x="1" y="108"/>
                  </a:lnTo>
                  <a:lnTo>
                    <a:pt x="3" y="105"/>
                  </a:lnTo>
                  <a:lnTo>
                    <a:pt x="5" y="101"/>
                  </a:lnTo>
                  <a:lnTo>
                    <a:pt x="7" y="97"/>
                  </a:lnTo>
                  <a:lnTo>
                    <a:pt x="10" y="94"/>
                  </a:lnTo>
                  <a:lnTo>
                    <a:pt x="13" y="91"/>
                  </a:lnTo>
                  <a:lnTo>
                    <a:pt x="16" y="87"/>
                  </a:lnTo>
                  <a:lnTo>
                    <a:pt x="19" y="84"/>
                  </a:lnTo>
                  <a:lnTo>
                    <a:pt x="23" y="81"/>
                  </a:lnTo>
                  <a:lnTo>
                    <a:pt x="27" y="79"/>
                  </a:lnTo>
                  <a:lnTo>
                    <a:pt x="32" y="76"/>
                  </a:lnTo>
                  <a:lnTo>
                    <a:pt x="36" y="74"/>
                  </a:lnTo>
                  <a:lnTo>
                    <a:pt x="41" y="72"/>
                  </a:lnTo>
                  <a:lnTo>
                    <a:pt x="46" y="71"/>
                  </a:lnTo>
                  <a:lnTo>
                    <a:pt x="42" y="68"/>
                  </a:lnTo>
                  <a:lnTo>
                    <a:pt x="40" y="65"/>
                  </a:lnTo>
                  <a:lnTo>
                    <a:pt x="37" y="62"/>
                  </a:lnTo>
                  <a:lnTo>
                    <a:pt x="34" y="59"/>
                  </a:lnTo>
                  <a:lnTo>
                    <a:pt x="32" y="55"/>
                  </a:lnTo>
                  <a:lnTo>
                    <a:pt x="30" y="51"/>
                  </a:lnTo>
                  <a:lnTo>
                    <a:pt x="29" y="47"/>
                  </a:lnTo>
                  <a:lnTo>
                    <a:pt x="28" y="43"/>
                  </a:lnTo>
                  <a:lnTo>
                    <a:pt x="27" y="39"/>
                  </a:lnTo>
                  <a:lnTo>
                    <a:pt x="27" y="35"/>
                  </a:lnTo>
                  <a:lnTo>
                    <a:pt x="27" y="31"/>
                  </a:lnTo>
                  <a:lnTo>
                    <a:pt x="28" y="27"/>
                  </a:lnTo>
                  <a:lnTo>
                    <a:pt x="29" y="23"/>
                  </a:lnTo>
                  <a:lnTo>
                    <a:pt x="30" y="20"/>
                  </a:lnTo>
                  <a:lnTo>
                    <a:pt x="32" y="16"/>
                  </a:lnTo>
                  <a:lnTo>
                    <a:pt x="34" y="13"/>
                  </a:lnTo>
                  <a:lnTo>
                    <a:pt x="37" y="10"/>
                  </a:lnTo>
                  <a:lnTo>
                    <a:pt x="40" y="8"/>
                  </a:lnTo>
                  <a:lnTo>
                    <a:pt x="43" y="6"/>
                  </a:lnTo>
                  <a:lnTo>
                    <a:pt x="46" y="4"/>
                  </a:lnTo>
                  <a:lnTo>
                    <a:pt x="49" y="2"/>
                  </a:lnTo>
                  <a:lnTo>
                    <a:pt x="53" y="1"/>
                  </a:lnTo>
                  <a:lnTo>
                    <a:pt x="57"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3" name="Freeform 753"/>
            <p:cNvSpPr>
              <a:spLocks/>
            </p:cNvSpPr>
            <p:nvPr/>
          </p:nvSpPr>
          <p:spPr bwMode="auto">
            <a:xfrm>
              <a:off x="7786688" y="1930400"/>
              <a:ext cx="425450" cy="69850"/>
            </a:xfrm>
            <a:custGeom>
              <a:avLst/>
              <a:gdLst/>
              <a:ahLst/>
              <a:cxnLst>
                <a:cxn ang="0">
                  <a:pos x="38" y="0"/>
                </a:cxn>
                <a:cxn ang="0">
                  <a:pos x="11" y="25"/>
                </a:cxn>
                <a:cxn ang="0">
                  <a:pos x="257" y="25"/>
                </a:cxn>
                <a:cxn ang="0">
                  <a:pos x="230" y="0"/>
                </a:cxn>
                <a:cxn ang="0">
                  <a:pos x="268" y="25"/>
                </a:cxn>
                <a:cxn ang="0">
                  <a:pos x="268" y="44"/>
                </a:cxn>
                <a:cxn ang="0">
                  <a:pos x="0" y="44"/>
                </a:cxn>
                <a:cxn ang="0">
                  <a:pos x="0" y="25"/>
                </a:cxn>
                <a:cxn ang="0">
                  <a:pos x="38" y="0"/>
                </a:cxn>
              </a:cxnLst>
              <a:rect l="0" t="0" r="r" b="b"/>
              <a:pathLst>
                <a:path w="268" h="44">
                  <a:moveTo>
                    <a:pt x="38" y="0"/>
                  </a:moveTo>
                  <a:lnTo>
                    <a:pt x="11" y="25"/>
                  </a:lnTo>
                  <a:lnTo>
                    <a:pt x="257" y="25"/>
                  </a:lnTo>
                  <a:lnTo>
                    <a:pt x="230" y="0"/>
                  </a:lnTo>
                  <a:lnTo>
                    <a:pt x="268" y="25"/>
                  </a:lnTo>
                  <a:lnTo>
                    <a:pt x="268" y="44"/>
                  </a:lnTo>
                  <a:lnTo>
                    <a:pt x="0" y="44"/>
                  </a:lnTo>
                  <a:lnTo>
                    <a:pt x="0" y="25"/>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754"/>
            <p:cNvSpPr>
              <a:spLocks/>
            </p:cNvSpPr>
            <p:nvPr/>
          </p:nvSpPr>
          <p:spPr bwMode="auto">
            <a:xfrm>
              <a:off x="8086726" y="1935163"/>
              <a:ext cx="71438" cy="23813"/>
            </a:xfrm>
            <a:custGeom>
              <a:avLst/>
              <a:gdLst/>
              <a:ahLst/>
              <a:cxnLst>
                <a:cxn ang="0">
                  <a:pos x="2" y="0"/>
                </a:cxn>
                <a:cxn ang="0">
                  <a:pos x="29" y="0"/>
                </a:cxn>
                <a:cxn ang="0">
                  <a:pos x="45" y="15"/>
                </a:cxn>
                <a:cxn ang="0">
                  <a:pos x="0" y="15"/>
                </a:cxn>
                <a:cxn ang="0">
                  <a:pos x="2" y="0"/>
                </a:cxn>
              </a:cxnLst>
              <a:rect l="0" t="0" r="r" b="b"/>
              <a:pathLst>
                <a:path w="45" h="15">
                  <a:moveTo>
                    <a:pt x="2" y="0"/>
                  </a:moveTo>
                  <a:lnTo>
                    <a:pt x="29" y="0"/>
                  </a:lnTo>
                  <a:lnTo>
                    <a:pt x="45" y="15"/>
                  </a:lnTo>
                  <a:lnTo>
                    <a:pt x="0" y="1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45" name="Group 44"/>
          <p:cNvGrpSpPr/>
          <p:nvPr/>
        </p:nvGrpSpPr>
        <p:grpSpPr>
          <a:xfrm>
            <a:off x="2477648" y="3245928"/>
            <a:ext cx="435866" cy="375261"/>
            <a:chOff x="7215188" y="2298700"/>
            <a:chExt cx="555625" cy="358776"/>
          </a:xfrm>
          <a:solidFill>
            <a:schemeClr val="bg1"/>
          </a:solidFill>
        </p:grpSpPr>
        <p:sp>
          <p:nvSpPr>
            <p:cNvPr id="46" name="Rectangle 560"/>
            <p:cNvSpPr>
              <a:spLocks noChangeArrowheads="1"/>
            </p:cNvSpPr>
            <p:nvPr/>
          </p:nvSpPr>
          <p:spPr bwMode="auto">
            <a:xfrm>
              <a:off x="7493000" y="2435225"/>
              <a:ext cx="1587" cy="15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561"/>
            <p:cNvSpPr>
              <a:spLocks/>
            </p:cNvSpPr>
            <p:nvPr/>
          </p:nvSpPr>
          <p:spPr bwMode="auto">
            <a:xfrm>
              <a:off x="7445375" y="2298700"/>
              <a:ext cx="95250" cy="136525"/>
            </a:xfrm>
            <a:custGeom>
              <a:avLst/>
              <a:gdLst/>
              <a:ahLst/>
              <a:cxnLst>
                <a:cxn ang="0">
                  <a:pos x="33" y="0"/>
                </a:cxn>
                <a:cxn ang="0">
                  <a:pos x="40" y="3"/>
                </a:cxn>
                <a:cxn ang="0">
                  <a:pos x="45" y="7"/>
                </a:cxn>
                <a:cxn ang="0">
                  <a:pos x="49" y="12"/>
                </a:cxn>
                <a:cxn ang="0">
                  <a:pos x="51" y="19"/>
                </a:cxn>
                <a:cxn ang="0">
                  <a:pos x="51" y="26"/>
                </a:cxn>
                <a:cxn ang="0">
                  <a:pos x="49" y="33"/>
                </a:cxn>
                <a:cxn ang="0">
                  <a:pos x="45" y="40"/>
                </a:cxn>
                <a:cxn ang="0">
                  <a:pos x="40" y="45"/>
                </a:cxn>
                <a:cxn ang="0">
                  <a:pos x="49" y="49"/>
                </a:cxn>
                <a:cxn ang="0">
                  <a:pos x="57" y="54"/>
                </a:cxn>
                <a:cxn ang="0">
                  <a:pos x="58" y="61"/>
                </a:cxn>
                <a:cxn ang="0">
                  <a:pos x="55" y="69"/>
                </a:cxn>
                <a:cxn ang="0">
                  <a:pos x="54" y="78"/>
                </a:cxn>
                <a:cxn ang="0">
                  <a:pos x="54" y="84"/>
                </a:cxn>
                <a:cxn ang="0">
                  <a:pos x="43" y="85"/>
                </a:cxn>
                <a:cxn ang="0">
                  <a:pos x="30" y="86"/>
                </a:cxn>
                <a:cxn ang="0">
                  <a:pos x="32" y="52"/>
                </a:cxn>
                <a:cxn ang="0">
                  <a:pos x="35" y="47"/>
                </a:cxn>
                <a:cxn ang="0">
                  <a:pos x="30" y="49"/>
                </a:cxn>
                <a:cxn ang="0">
                  <a:pos x="24" y="47"/>
                </a:cxn>
                <a:cxn ang="0">
                  <a:pos x="28" y="52"/>
                </a:cxn>
                <a:cxn ang="0">
                  <a:pos x="30" y="86"/>
                </a:cxn>
                <a:cxn ang="0">
                  <a:pos x="17" y="85"/>
                </a:cxn>
                <a:cxn ang="0">
                  <a:pos x="6" y="84"/>
                </a:cxn>
                <a:cxn ang="0">
                  <a:pos x="6" y="78"/>
                </a:cxn>
                <a:cxn ang="0">
                  <a:pos x="5" y="69"/>
                </a:cxn>
                <a:cxn ang="0">
                  <a:pos x="2" y="61"/>
                </a:cxn>
                <a:cxn ang="0">
                  <a:pos x="3" y="54"/>
                </a:cxn>
                <a:cxn ang="0">
                  <a:pos x="11" y="49"/>
                </a:cxn>
                <a:cxn ang="0">
                  <a:pos x="20" y="45"/>
                </a:cxn>
                <a:cxn ang="0">
                  <a:pos x="15" y="40"/>
                </a:cxn>
                <a:cxn ang="0">
                  <a:pos x="11" y="33"/>
                </a:cxn>
                <a:cxn ang="0">
                  <a:pos x="8" y="26"/>
                </a:cxn>
                <a:cxn ang="0">
                  <a:pos x="8" y="19"/>
                </a:cxn>
                <a:cxn ang="0">
                  <a:pos x="11" y="12"/>
                </a:cxn>
                <a:cxn ang="0">
                  <a:pos x="15" y="7"/>
                </a:cxn>
                <a:cxn ang="0">
                  <a:pos x="20" y="3"/>
                </a:cxn>
                <a:cxn ang="0">
                  <a:pos x="26" y="0"/>
                </a:cxn>
              </a:cxnLst>
              <a:rect l="0" t="0" r="r" b="b"/>
              <a:pathLst>
                <a:path w="60" h="86">
                  <a:moveTo>
                    <a:pt x="30" y="0"/>
                  </a:moveTo>
                  <a:lnTo>
                    <a:pt x="33" y="0"/>
                  </a:lnTo>
                  <a:lnTo>
                    <a:pt x="37" y="1"/>
                  </a:lnTo>
                  <a:lnTo>
                    <a:pt x="40" y="3"/>
                  </a:lnTo>
                  <a:lnTo>
                    <a:pt x="43" y="4"/>
                  </a:lnTo>
                  <a:lnTo>
                    <a:pt x="45" y="7"/>
                  </a:lnTo>
                  <a:lnTo>
                    <a:pt x="48" y="9"/>
                  </a:lnTo>
                  <a:lnTo>
                    <a:pt x="49" y="12"/>
                  </a:lnTo>
                  <a:lnTo>
                    <a:pt x="51" y="15"/>
                  </a:lnTo>
                  <a:lnTo>
                    <a:pt x="51" y="19"/>
                  </a:lnTo>
                  <a:lnTo>
                    <a:pt x="52" y="22"/>
                  </a:lnTo>
                  <a:lnTo>
                    <a:pt x="51" y="26"/>
                  </a:lnTo>
                  <a:lnTo>
                    <a:pt x="51" y="30"/>
                  </a:lnTo>
                  <a:lnTo>
                    <a:pt x="49" y="33"/>
                  </a:lnTo>
                  <a:lnTo>
                    <a:pt x="47" y="37"/>
                  </a:lnTo>
                  <a:lnTo>
                    <a:pt x="45" y="40"/>
                  </a:lnTo>
                  <a:lnTo>
                    <a:pt x="43" y="43"/>
                  </a:lnTo>
                  <a:lnTo>
                    <a:pt x="40" y="45"/>
                  </a:lnTo>
                  <a:lnTo>
                    <a:pt x="44" y="47"/>
                  </a:lnTo>
                  <a:lnTo>
                    <a:pt x="49" y="49"/>
                  </a:lnTo>
                  <a:lnTo>
                    <a:pt x="53" y="51"/>
                  </a:lnTo>
                  <a:lnTo>
                    <a:pt x="57" y="54"/>
                  </a:lnTo>
                  <a:lnTo>
                    <a:pt x="60" y="57"/>
                  </a:lnTo>
                  <a:lnTo>
                    <a:pt x="58" y="61"/>
                  </a:lnTo>
                  <a:lnTo>
                    <a:pt x="56" y="65"/>
                  </a:lnTo>
                  <a:lnTo>
                    <a:pt x="55" y="69"/>
                  </a:lnTo>
                  <a:lnTo>
                    <a:pt x="54" y="74"/>
                  </a:lnTo>
                  <a:lnTo>
                    <a:pt x="54" y="78"/>
                  </a:lnTo>
                  <a:lnTo>
                    <a:pt x="54" y="81"/>
                  </a:lnTo>
                  <a:lnTo>
                    <a:pt x="54" y="84"/>
                  </a:lnTo>
                  <a:lnTo>
                    <a:pt x="48" y="85"/>
                  </a:lnTo>
                  <a:lnTo>
                    <a:pt x="43" y="85"/>
                  </a:lnTo>
                  <a:lnTo>
                    <a:pt x="36" y="85"/>
                  </a:lnTo>
                  <a:lnTo>
                    <a:pt x="30" y="86"/>
                  </a:lnTo>
                  <a:lnTo>
                    <a:pt x="41" y="75"/>
                  </a:lnTo>
                  <a:lnTo>
                    <a:pt x="32" y="52"/>
                  </a:lnTo>
                  <a:lnTo>
                    <a:pt x="32" y="52"/>
                  </a:lnTo>
                  <a:lnTo>
                    <a:pt x="35" y="47"/>
                  </a:lnTo>
                  <a:lnTo>
                    <a:pt x="33" y="48"/>
                  </a:lnTo>
                  <a:lnTo>
                    <a:pt x="30" y="49"/>
                  </a:lnTo>
                  <a:lnTo>
                    <a:pt x="27" y="48"/>
                  </a:lnTo>
                  <a:lnTo>
                    <a:pt x="24" y="47"/>
                  </a:lnTo>
                  <a:lnTo>
                    <a:pt x="28" y="52"/>
                  </a:lnTo>
                  <a:lnTo>
                    <a:pt x="28" y="52"/>
                  </a:lnTo>
                  <a:lnTo>
                    <a:pt x="19" y="75"/>
                  </a:lnTo>
                  <a:lnTo>
                    <a:pt x="30" y="86"/>
                  </a:lnTo>
                  <a:lnTo>
                    <a:pt x="24" y="85"/>
                  </a:lnTo>
                  <a:lnTo>
                    <a:pt x="17" y="85"/>
                  </a:lnTo>
                  <a:lnTo>
                    <a:pt x="11" y="85"/>
                  </a:lnTo>
                  <a:lnTo>
                    <a:pt x="6" y="84"/>
                  </a:lnTo>
                  <a:lnTo>
                    <a:pt x="6" y="81"/>
                  </a:lnTo>
                  <a:lnTo>
                    <a:pt x="6" y="78"/>
                  </a:lnTo>
                  <a:lnTo>
                    <a:pt x="6" y="74"/>
                  </a:lnTo>
                  <a:lnTo>
                    <a:pt x="5" y="69"/>
                  </a:lnTo>
                  <a:lnTo>
                    <a:pt x="4" y="65"/>
                  </a:lnTo>
                  <a:lnTo>
                    <a:pt x="2" y="61"/>
                  </a:lnTo>
                  <a:lnTo>
                    <a:pt x="0" y="57"/>
                  </a:lnTo>
                  <a:lnTo>
                    <a:pt x="3" y="54"/>
                  </a:lnTo>
                  <a:lnTo>
                    <a:pt x="7" y="51"/>
                  </a:lnTo>
                  <a:lnTo>
                    <a:pt x="11" y="49"/>
                  </a:lnTo>
                  <a:lnTo>
                    <a:pt x="16" y="47"/>
                  </a:lnTo>
                  <a:lnTo>
                    <a:pt x="20" y="45"/>
                  </a:lnTo>
                  <a:lnTo>
                    <a:pt x="17" y="43"/>
                  </a:lnTo>
                  <a:lnTo>
                    <a:pt x="15" y="40"/>
                  </a:lnTo>
                  <a:lnTo>
                    <a:pt x="13" y="37"/>
                  </a:lnTo>
                  <a:lnTo>
                    <a:pt x="11" y="33"/>
                  </a:lnTo>
                  <a:lnTo>
                    <a:pt x="9" y="30"/>
                  </a:lnTo>
                  <a:lnTo>
                    <a:pt x="8" y="26"/>
                  </a:lnTo>
                  <a:lnTo>
                    <a:pt x="8" y="22"/>
                  </a:lnTo>
                  <a:lnTo>
                    <a:pt x="8" y="19"/>
                  </a:lnTo>
                  <a:lnTo>
                    <a:pt x="9" y="15"/>
                  </a:lnTo>
                  <a:lnTo>
                    <a:pt x="11" y="12"/>
                  </a:lnTo>
                  <a:lnTo>
                    <a:pt x="12" y="9"/>
                  </a:lnTo>
                  <a:lnTo>
                    <a:pt x="15" y="7"/>
                  </a:lnTo>
                  <a:lnTo>
                    <a:pt x="17" y="4"/>
                  </a:lnTo>
                  <a:lnTo>
                    <a:pt x="20" y="3"/>
                  </a:lnTo>
                  <a:lnTo>
                    <a:pt x="23"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562"/>
            <p:cNvSpPr>
              <a:spLocks/>
            </p:cNvSpPr>
            <p:nvPr/>
          </p:nvSpPr>
          <p:spPr bwMode="auto">
            <a:xfrm>
              <a:off x="7348538" y="2379663"/>
              <a:ext cx="95250" cy="169863"/>
            </a:xfrm>
            <a:custGeom>
              <a:avLst/>
              <a:gdLst/>
              <a:ahLst/>
              <a:cxnLst>
                <a:cxn ang="0">
                  <a:pos x="34" y="0"/>
                </a:cxn>
                <a:cxn ang="0">
                  <a:pos x="41"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2" y="98"/>
                </a:cxn>
                <a:cxn ang="0">
                  <a:pos x="54" y="102"/>
                </a:cxn>
                <a:cxn ang="0">
                  <a:pos x="54" y="104"/>
                </a:cxn>
                <a:cxn ang="0">
                  <a:pos x="55" y="105"/>
                </a:cxn>
                <a:cxn ang="0">
                  <a:pos x="49" y="106"/>
                </a:cxn>
                <a:cxn ang="0">
                  <a:pos x="36" y="107"/>
                </a:cxn>
                <a:cxn ang="0">
                  <a:pos x="44" y="93"/>
                </a:cxn>
                <a:cxn ang="0">
                  <a:pos x="32" y="65"/>
                </a:cxn>
                <a:cxn ang="0">
                  <a:pos x="33" y="60"/>
                </a:cxn>
                <a:cxn ang="0">
                  <a:pos x="28" y="60"/>
                </a:cxn>
                <a:cxn ang="0">
                  <a:pos x="23" y="59"/>
                </a:cxn>
                <a:cxn ang="0">
                  <a:pos x="28" y="65"/>
                </a:cxn>
                <a:cxn ang="0">
                  <a:pos x="30" y="107"/>
                </a:cxn>
                <a:cxn ang="0">
                  <a:pos x="17" y="107"/>
                </a:cxn>
                <a:cxn ang="0">
                  <a:pos x="5" y="106"/>
                </a:cxn>
                <a:cxn ang="0">
                  <a:pos x="6" y="105"/>
                </a:cxn>
                <a:cxn ang="0">
                  <a:pos x="6" y="103"/>
                </a:cxn>
                <a:cxn ang="0">
                  <a:pos x="6" y="102"/>
                </a:cxn>
                <a:cxn ang="0">
                  <a:pos x="8" y="94"/>
                </a:cxn>
                <a:cxn ang="0">
                  <a:pos x="8" y="85"/>
                </a:cxn>
                <a:cxn ang="0">
                  <a:pos x="6" y="77"/>
                </a:cxn>
                <a:cxn ang="0">
                  <a:pos x="2" y="69"/>
                </a:cxn>
                <a:cxn ang="0">
                  <a:pos x="4" y="62"/>
                </a:cxn>
                <a:cxn ang="0">
                  <a:pos x="13" y="58"/>
                </a:cxn>
                <a:cxn ang="0">
                  <a:pos x="14" y="54"/>
                </a:cxn>
                <a:cxn ang="0">
                  <a:pos x="9" y="48"/>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1"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8"/>
                  </a:lnTo>
                  <a:lnTo>
                    <a:pt x="48" y="51"/>
                  </a:lnTo>
                  <a:lnTo>
                    <a:pt x="45"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2" y="98"/>
                  </a:lnTo>
                  <a:lnTo>
                    <a:pt x="53"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3" y="60"/>
                  </a:lnTo>
                  <a:lnTo>
                    <a:pt x="30" y="61"/>
                  </a:lnTo>
                  <a:lnTo>
                    <a:pt x="28" y="60"/>
                  </a:lnTo>
                  <a:lnTo>
                    <a:pt x="25" y="60"/>
                  </a:lnTo>
                  <a:lnTo>
                    <a:pt x="23" y="59"/>
                  </a:lnTo>
                  <a:lnTo>
                    <a:pt x="28" y="65"/>
                  </a:lnTo>
                  <a:lnTo>
                    <a:pt x="28" y="65"/>
                  </a:lnTo>
                  <a:lnTo>
                    <a:pt x="16" y="93"/>
                  </a:lnTo>
                  <a:lnTo>
                    <a:pt x="30" y="107"/>
                  </a:lnTo>
                  <a:lnTo>
                    <a:pt x="23" y="107"/>
                  </a:lnTo>
                  <a:lnTo>
                    <a:pt x="17" y="107"/>
                  </a:lnTo>
                  <a:lnTo>
                    <a:pt x="11" y="106"/>
                  </a:lnTo>
                  <a:lnTo>
                    <a:pt x="5" y="106"/>
                  </a:lnTo>
                  <a:lnTo>
                    <a:pt x="5" y="105"/>
                  </a:lnTo>
                  <a:lnTo>
                    <a:pt x="6"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1" y="51"/>
                  </a:lnTo>
                  <a:lnTo>
                    <a:pt x="9" y="48"/>
                  </a:lnTo>
                  <a:lnTo>
                    <a:pt x="7" y="44"/>
                  </a:lnTo>
                  <a:lnTo>
                    <a:pt x="5" y="40"/>
                  </a:lnTo>
                  <a:lnTo>
                    <a:pt x="4" y="36"/>
                  </a:lnTo>
                  <a:lnTo>
                    <a:pt x="3" y="32"/>
                  </a:lnTo>
                  <a:lnTo>
                    <a:pt x="2"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563"/>
            <p:cNvSpPr>
              <a:spLocks/>
            </p:cNvSpPr>
            <p:nvPr/>
          </p:nvSpPr>
          <p:spPr bwMode="auto">
            <a:xfrm>
              <a:off x="7542213" y="2379663"/>
              <a:ext cx="95250" cy="169863"/>
            </a:xfrm>
            <a:custGeom>
              <a:avLst/>
              <a:gdLst/>
              <a:ahLst/>
              <a:cxnLst>
                <a:cxn ang="0">
                  <a:pos x="34" y="0"/>
                </a:cxn>
                <a:cxn ang="0">
                  <a:pos x="42"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3" y="98"/>
                </a:cxn>
                <a:cxn ang="0">
                  <a:pos x="54" y="102"/>
                </a:cxn>
                <a:cxn ang="0">
                  <a:pos x="54" y="104"/>
                </a:cxn>
                <a:cxn ang="0">
                  <a:pos x="55" y="105"/>
                </a:cxn>
                <a:cxn ang="0">
                  <a:pos x="49" y="106"/>
                </a:cxn>
                <a:cxn ang="0">
                  <a:pos x="36" y="107"/>
                </a:cxn>
                <a:cxn ang="0">
                  <a:pos x="44" y="93"/>
                </a:cxn>
                <a:cxn ang="0">
                  <a:pos x="32" y="65"/>
                </a:cxn>
                <a:cxn ang="0">
                  <a:pos x="35" y="60"/>
                </a:cxn>
                <a:cxn ang="0">
                  <a:pos x="30" y="61"/>
                </a:cxn>
                <a:cxn ang="0">
                  <a:pos x="23" y="59"/>
                </a:cxn>
                <a:cxn ang="0">
                  <a:pos x="28" y="65"/>
                </a:cxn>
                <a:cxn ang="0">
                  <a:pos x="30" y="107"/>
                </a:cxn>
                <a:cxn ang="0">
                  <a:pos x="17" y="107"/>
                </a:cxn>
                <a:cxn ang="0">
                  <a:pos x="5" y="106"/>
                </a:cxn>
                <a:cxn ang="0">
                  <a:pos x="5" y="105"/>
                </a:cxn>
                <a:cxn ang="0">
                  <a:pos x="6" y="103"/>
                </a:cxn>
                <a:cxn ang="0">
                  <a:pos x="6" y="102"/>
                </a:cxn>
                <a:cxn ang="0">
                  <a:pos x="8" y="94"/>
                </a:cxn>
                <a:cxn ang="0">
                  <a:pos x="8" y="85"/>
                </a:cxn>
                <a:cxn ang="0">
                  <a:pos x="6" y="77"/>
                </a:cxn>
                <a:cxn ang="0">
                  <a:pos x="2" y="69"/>
                </a:cxn>
                <a:cxn ang="0">
                  <a:pos x="4" y="62"/>
                </a:cxn>
                <a:cxn ang="0">
                  <a:pos x="13" y="58"/>
                </a:cxn>
                <a:cxn ang="0">
                  <a:pos x="14" y="54"/>
                </a:cxn>
                <a:cxn ang="0">
                  <a:pos x="9" y="47"/>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2"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7"/>
                  </a:lnTo>
                  <a:lnTo>
                    <a:pt x="48" y="51"/>
                  </a:lnTo>
                  <a:lnTo>
                    <a:pt x="46"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3" y="98"/>
                  </a:lnTo>
                  <a:lnTo>
                    <a:pt x="54"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5" y="60"/>
                  </a:lnTo>
                  <a:lnTo>
                    <a:pt x="32" y="60"/>
                  </a:lnTo>
                  <a:lnTo>
                    <a:pt x="30" y="61"/>
                  </a:lnTo>
                  <a:lnTo>
                    <a:pt x="26" y="60"/>
                  </a:lnTo>
                  <a:lnTo>
                    <a:pt x="23" y="59"/>
                  </a:lnTo>
                  <a:lnTo>
                    <a:pt x="28" y="65"/>
                  </a:lnTo>
                  <a:lnTo>
                    <a:pt x="28" y="65"/>
                  </a:lnTo>
                  <a:lnTo>
                    <a:pt x="16" y="93"/>
                  </a:lnTo>
                  <a:lnTo>
                    <a:pt x="30" y="107"/>
                  </a:lnTo>
                  <a:lnTo>
                    <a:pt x="24" y="107"/>
                  </a:lnTo>
                  <a:lnTo>
                    <a:pt x="17" y="107"/>
                  </a:lnTo>
                  <a:lnTo>
                    <a:pt x="11" y="106"/>
                  </a:lnTo>
                  <a:lnTo>
                    <a:pt x="5" y="106"/>
                  </a:lnTo>
                  <a:lnTo>
                    <a:pt x="5" y="105"/>
                  </a:lnTo>
                  <a:lnTo>
                    <a:pt x="5"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2" y="51"/>
                  </a:lnTo>
                  <a:lnTo>
                    <a:pt x="9" y="47"/>
                  </a:lnTo>
                  <a:lnTo>
                    <a:pt x="7" y="44"/>
                  </a:lnTo>
                  <a:lnTo>
                    <a:pt x="5" y="40"/>
                  </a:lnTo>
                  <a:lnTo>
                    <a:pt x="4" y="36"/>
                  </a:lnTo>
                  <a:lnTo>
                    <a:pt x="3" y="32"/>
                  </a:lnTo>
                  <a:lnTo>
                    <a:pt x="3"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564"/>
            <p:cNvSpPr>
              <a:spLocks noEditPoints="1"/>
            </p:cNvSpPr>
            <p:nvPr/>
          </p:nvSpPr>
          <p:spPr bwMode="auto">
            <a:xfrm>
              <a:off x="721518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5" y="98"/>
                </a:cxn>
                <a:cxn ang="0">
                  <a:pos x="105" y="103"/>
                </a:cxn>
                <a:cxn ang="0">
                  <a:pos x="103" y="106"/>
                </a:cxn>
                <a:cxn ang="0">
                  <a:pos x="98" y="109"/>
                </a:cxn>
                <a:cxn ang="0">
                  <a:pos x="91" y="111"/>
                </a:cxn>
                <a:cxn ang="0">
                  <a:pos x="83" y="113"/>
                </a:cxn>
                <a:cxn ang="0">
                  <a:pos x="74" y="114"/>
                </a:cxn>
                <a:cxn ang="0">
                  <a:pos x="63"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4"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5" y="98"/>
                  </a:lnTo>
                  <a:lnTo>
                    <a:pt x="106" y="101"/>
                  </a:lnTo>
                  <a:lnTo>
                    <a:pt x="105"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3"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7"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4"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8" y="14"/>
                  </a:lnTo>
                  <a:lnTo>
                    <a:pt x="31" y="10"/>
                  </a:lnTo>
                  <a:lnTo>
                    <a:pt x="34" y="7"/>
                  </a:lnTo>
                  <a:lnTo>
                    <a:pt x="37" y="5"/>
                  </a:lnTo>
                  <a:lnTo>
                    <a:pt x="41" y="3"/>
                  </a:lnTo>
                  <a:lnTo>
                    <a:pt x="44"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565"/>
            <p:cNvSpPr>
              <a:spLocks noEditPoints="1"/>
            </p:cNvSpPr>
            <p:nvPr/>
          </p:nvSpPr>
          <p:spPr bwMode="auto">
            <a:xfrm>
              <a:off x="7408863"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4"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9"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8" name="Freeform 566"/>
            <p:cNvSpPr>
              <a:spLocks noEditPoints="1"/>
            </p:cNvSpPr>
            <p:nvPr/>
          </p:nvSpPr>
          <p:spPr bwMode="auto">
            <a:xfrm>
              <a:off x="760253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6" y="65"/>
                </a:cxn>
                <a:cxn ang="0">
                  <a:pos x="51" y="65"/>
                </a:cxn>
                <a:cxn ang="0">
                  <a:pos x="46" y="64"/>
                </a:cxn>
                <a:cxn ang="0">
                  <a:pos x="51" y="69"/>
                </a:cxn>
                <a:cxn ang="0">
                  <a:pos x="53" y="115"/>
                </a:cxn>
                <a:cxn ang="0">
                  <a:pos x="43"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7"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8"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9" y="113"/>
                  </a:lnTo>
                  <a:lnTo>
                    <a:pt x="74" y="114"/>
                  </a:lnTo>
                  <a:lnTo>
                    <a:pt x="69" y="114"/>
                  </a:lnTo>
                  <a:lnTo>
                    <a:pt x="64" y="115"/>
                  </a:lnTo>
                  <a:lnTo>
                    <a:pt x="58" y="115"/>
                  </a:lnTo>
                  <a:lnTo>
                    <a:pt x="53" y="115"/>
                  </a:lnTo>
                  <a:lnTo>
                    <a:pt x="68" y="100"/>
                  </a:lnTo>
                  <a:lnTo>
                    <a:pt x="55" y="69"/>
                  </a:lnTo>
                  <a:lnTo>
                    <a:pt x="56" y="69"/>
                  </a:lnTo>
                  <a:lnTo>
                    <a:pt x="60" y="64"/>
                  </a:lnTo>
                  <a:lnTo>
                    <a:pt x="58" y="64"/>
                  </a:lnTo>
                  <a:lnTo>
                    <a:pt x="56" y="65"/>
                  </a:lnTo>
                  <a:lnTo>
                    <a:pt x="53" y="65"/>
                  </a:lnTo>
                  <a:lnTo>
                    <a:pt x="51" y="65"/>
                  </a:lnTo>
                  <a:lnTo>
                    <a:pt x="48" y="64"/>
                  </a:lnTo>
                  <a:lnTo>
                    <a:pt x="46" y="64"/>
                  </a:lnTo>
                  <a:lnTo>
                    <a:pt x="51" y="69"/>
                  </a:lnTo>
                  <a:lnTo>
                    <a:pt x="51" y="69"/>
                  </a:lnTo>
                  <a:lnTo>
                    <a:pt x="38" y="100"/>
                  </a:lnTo>
                  <a:lnTo>
                    <a:pt x="53" y="115"/>
                  </a:lnTo>
                  <a:lnTo>
                    <a:pt x="48" y="115"/>
                  </a:lnTo>
                  <a:lnTo>
                    <a:pt x="43"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2" y="52"/>
                  </a:lnTo>
                  <a:lnTo>
                    <a:pt x="29" y="49"/>
                  </a:lnTo>
                  <a:lnTo>
                    <a:pt x="27" y="45"/>
                  </a:lnTo>
                  <a:lnTo>
                    <a:pt x="26" y="41"/>
                  </a:lnTo>
                  <a:lnTo>
                    <a:pt x="25" y="38"/>
                  </a:lnTo>
                  <a:lnTo>
                    <a:pt x="24" y="34"/>
                  </a:lnTo>
                  <a:lnTo>
                    <a:pt x="24" y="30"/>
                  </a:lnTo>
                  <a:lnTo>
                    <a:pt x="24" y="25"/>
                  </a:lnTo>
                  <a:lnTo>
                    <a:pt x="25" y="21"/>
                  </a:lnTo>
                  <a:lnTo>
                    <a:pt x="27" y="17"/>
                  </a:lnTo>
                  <a:lnTo>
                    <a:pt x="28"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9" name="Group 78"/>
          <p:cNvGrpSpPr/>
          <p:nvPr/>
        </p:nvGrpSpPr>
        <p:grpSpPr>
          <a:xfrm>
            <a:off x="3257765" y="4225804"/>
            <a:ext cx="314325" cy="423333"/>
            <a:chOff x="8286750" y="2789238"/>
            <a:chExt cx="314325" cy="317500"/>
          </a:xfrm>
          <a:solidFill>
            <a:schemeClr val="bg1"/>
          </a:solidFill>
        </p:grpSpPr>
        <p:sp>
          <p:nvSpPr>
            <p:cNvPr id="80" name="Freeform 134"/>
            <p:cNvSpPr>
              <a:spLocks/>
            </p:cNvSpPr>
            <p:nvPr/>
          </p:nvSpPr>
          <p:spPr bwMode="auto">
            <a:xfrm>
              <a:off x="8351838" y="2876550"/>
              <a:ext cx="184150" cy="142875"/>
            </a:xfrm>
            <a:custGeom>
              <a:avLst/>
              <a:gdLst/>
              <a:ahLst/>
              <a:cxnLst>
                <a:cxn ang="0">
                  <a:pos x="91" y="0"/>
                </a:cxn>
                <a:cxn ang="0">
                  <a:pos x="116" y="0"/>
                </a:cxn>
                <a:cxn ang="0">
                  <a:pos x="44" y="90"/>
                </a:cxn>
                <a:cxn ang="0">
                  <a:pos x="0" y="31"/>
                </a:cxn>
                <a:cxn ang="0">
                  <a:pos x="24" y="31"/>
                </a:cxn>
                <a:cxn ang="0">
                  <a:pos x="44" y="56"/>
                </a:cxn>
                <a:cxn ang="0">
                  <a:pos x="91" y="0"/>
                </a:cxn>
              </a:cxnLst>
              <a:rect l="0" t="0" r="r" b="b"/>
              <a:pathLst>
                <a:path w="116" h="90">
                  <a:moveTo>
                    <a:pt x="91" y="0"/>
                  </a:moveTo>
                  <a:lnTo>
                    <a:pt x="116" y="0"/>
                  </a:lnTo>
                  <a:lnTo>
                    <a:pt x="44" y="90"/>
                  </a:lnTo>
                  <a:lnTo>
                    <a:pt x="0" y="31"/>
                  </a:lnTo>
                  <a:lnTo>
                    <a:pt x="24" y="31"/>
                  </a:lnTo>
                  <a:lnTo>
                    <a:pt x="44" y="56"/>
                  </a:lnTo>
                  <a:lnTo>
                    <a:pt x="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135"/>
            <p:cNvSpPr>
              <a:spLocks noEditPoints="1"/>
            </p:cNvSpPr>
            <p:nvPr/>
          </p:nvSpPr>
          <p:spPr bwMode="auto">
            <a:xfrm>
              <a:off x="8286750" y="2789238"/>
              <a:ext cx="314325" cy="317500"/>
            </a:xfrm>
            <a:custGeom>
              <a:avLst/>
              <a:gdLst/>
              <a:ahLst/>
              <a:cxnLst>
                <a:cxn ang="0">
                  <a:pos x="106" y="23"/>
                </a:cxn>
                <a:cxn ang="0">
                  <a:pos x="101" y="26"/>
                </a:cxn>
                <a:cxn ang="0">
                  <a:pos x="98" y="33"/>
                </a:cxn>
                <a:cxn ang="0">
                  <a:pos x="98" y="38"/>
                </a:cxn>
                <a:cxn ang="0">
                  <a:pos x="97" y="40"/>
                </a:cxn>
                <a:cxn ang="0">
                  <a:pos x="91" y="41"/>
                </a:cxn>
                <a:cxn ang="0">
                  <a:pos x="32" y="41"/>
                </a:cxn>
                <a:cxn ang="0">
                  <a:pos x="25" y="44"/>
                </a:cxn>
                <a:cxn ang="0">
                  <a:pos x="22" y="51"/>
                </a:cxn>
                <a:cxn ang="0">
                  <a:pos x="22" y="169"/>
                </a:cxn>
                <a:cxn ang="0">
                  <a:pos x="27" y="175"/>
                </a:cxn>
                <a:cxn ang="0">
                  <a:pos x="34" y="178"/>
                </a:cxn>
                <a:cxn ang="0">
                  <a:pos x="169" y="176"/>
                </a:cxn>
                <a:cxn ang="0">
                  <a:pos x="175" y="171"/>
                </a:cxn>
                <a:cxn ang="0">
                  <a:pos x="176" y="35"/>
                </a:cxn>
                <a:cxn ang="0">
                  <a:pos x="174" y="27"/>
                </a:cxn>
                <a:cxn ang="0">
                  <a:pos x="168" y="23"/>
                </a:cxn>
                <a:cxn ang="0">
                  <a:pos x="69" y="13"/>
                </a:cxn>
                <a:cxn ang="0">
                  <a:pos x="64" y="16"/>
                </a:cxn>
                <a:cxn ang="0">
                  <a:pos x="62" y="21"/>
                </a:cxn>
                <a:cxn ang="0">
                  <a:pos x="64" y="26"/>
                </a:cxn>
                <a:cxn ang="0">
                  <a:pos x="69" y="28"/>
                </a:cxn>
                <a:cxn ang="0">
                  <a:pos x="75" y="26"/>
                </a:cxn>
                <a:cxn ang="0">
                  <a:pos x="77" y="21"/>
                </a:cxn>
                <a:cxn ang="0">
                  <a:pos x="74" y="15"/>
                </a:cxn>
                <a:cxn ang="0">
                  <a:pos x="69" y="13"/>
                </a:cxn>
                <a:cxn ang="0">
                  <a:pos x="44" y="15"/>
                </a:cxn>
                <a:cxn ang="0">
                  <a:pos x="41" y="19"/>
                </a:cxn>
                <a:cxn ang="0">
                  <a:pos x="42" y="25"/>
                </a:cxn>
                <a:cxn ang="0">
                  <a:pos x="47" y="28"/>
                </a:cxn>
                <a:cxn ang="0">
                  <a:pos x="52" y="27"/>
                </a:cxn>
                <a:cxn ang="0">
                  <a:pos x="55" y="22"/>
                </a:cxn>
                <a:cxn ang="0">
                  <a:pos x="54" y="17"/>
                </a:cxn>
                <a:cxn ang="0">
                  <a:pos x="50" y="13"/>
                </a:cxn>
                <a:cxn ang="0">
                  <a:pos x="25" y="14"/>
                </a:cxn>
                <a:cxn ang="0">
                  <a:pos x="21" y="18"/>
                </a:cxn>
                <a:cxn ang="0">
                  <a:pos x="21" y="24"/>
                </a:cxn>
                <a:cxn ang="0">
                  <a:pos x="25" y="28"/>
                </a:cxn>
                <a:cxn ang="0">
                  <a:pos x="31" y="28"/>
                </a:cxn>
                <a:cxn ang="0">
                  <a:pos x="35" y="24"/>
                </a:cxn>
                <a:cxn ang="0">
                  <a:pos x="35" y="18"/>
                </a:cxn>
                <a:cxn ang="0">
                  <a:pos x="31" y="14"/>
                </a:cxn>
                <a:cxn ang="0">
                  <a:pos x="179" y="0"/>
                </a:cxn>
                <a:cxn ang="0">
                  <a:pos x="189" y="3"/>
                </a:cxn>
                <a:cxn ang="0">
                  <a:pos x="195" y="9"/>
                </a:cxn>
                <a:cxn ang="0">
                  <a:pos x="198" y="19"/>
                </a:cxn>
                <a:cxn ang="0">
                  <a:pos x="196" y="188"/>
                </a:cxn>
                <a:cxn ang="0">
                  <a:pos x="191" y="196"/>
                </a:cxn>
                <a:cxn ang="0">
                  <a:pos x="182" y="199"/>
                </a:cxn>
                <a:cxn ang="0">
                  <a:pos x="13" y="199"/>
                </a:cxn>
                <a:cxn ang="0">
                  <a:pos x="5" y="194"/>
                </a:cxn>
                <a:cxn ang="0">
                  <a:pos x="1" y="186"/>
                </a:cxn>
                <a:cxn ang="0">
                  <a:pos x="0" y="16"/>
                </a:cxn>
                <a:cxn ang="0">
                  <a:pos x="4" y="7"/>
                </a:cxn>
                <a:cxn ang="0">
                  <a:pos x="11" y="2"/>
                </a:cxn>
              </a:cxnLst>
              <a:rect l="0" t="0" r="r" b="b"/>
              <a:pathLst>
                <a:path w="198" h="200">
                  <a:moveTo>
                    <a:pt x="111" y="22"/>
                  </a:moveTo>
                  <a:lnTo>
                    <a:pt x="110" y="22"/>
                  </a:lnTo>
                  <a:lnTo>
                    <a:pt x="108" y="22"/>
                  </a:lnTo>
                  <a:lnTo>
                    <a:pt x="106" y="23"/>
                  </a:lnTo>
                  <a:lnTo>
                    <a:pt x="105" y="23"/>
                  </a:lnTo>
                  <a:lnTo>
                    <a:pt x="103" y="24"/>
                  </a:lnTo>
                  <a:lnTo>
                    <a:pt x="102" y="25"/>
                  </a:lnTo>
                  <a:lnTo>
                    <a:pt x="101" y="26"/>
                  </a:lnTo>
                  <a:lnTo>
                    <a:pt x="100" y="27"/>
                  </a:lnTo>
                  <a:lnTo>
                    <a:pt x="99" y="29"/>
                  </a:lnTo>
                  <a:lnTo>
                    <a:pt x="99" y="31"/>
                  </a:lnTo>
                  <a:lnTo>
                    <a:pt x="98" y="33"/>
                  </a:lnTo>
                  <a:lnTo>
                    <a:pt x="98" y="35"/>
                  </a:lnTo>
                  <a:lnTo>
                    <a:pt x="98" y="36"/>
                  </a:lnTo>
                  <a:lnTo>
                    <a:pt x="98" y="37"/>
                  </a:lnTo>
                  <a:lnTo>
                    <a:pt x="98" y="38"/>
                  </a:lnTo>
                  <a:lnTo>
                    <a:pt x="98" y="39"/>
                  </a:lnTo>
                  <a:lnTo>
                    <a:pt x="98" y="39"/>
                  </a:lnTo>
                  <a:lnTo>
                    <a:pt x="97" y="40"/>
                  </a:lnTo>
                  <a:lnTo>
                    <a:pt x="97" y="40"/>
                  </a:lnTo>
                  <a:lnTo>
                    <a:pt x="96" y="40"/>
                  </a:lnTo>
                  <a:lnTo>
                    <a:pt x="95" y="41"/>
                  </a:lnTo>
                  <a:lnTo>
                    <a:pt x="93" y="41"/>
                  </a:lnTo>
                  <a:lnTo>
                    <a:pt x="91" y="41"/>
                  </a:lnTo>
                  <a:lnTo>
                    <a:pt x="89" y="41"/>
                  </a:lnTo>
                  <a:lnTo>
                    <a:pt x="86" y="41"/>
                  </a:lnTo>
                  <a:lnTo>
                    <a:pt x="34" y="41"/>
                  </a:lnTo>
                  <a:lnTo>
                    <a:pt x="32" y="41"/>
                  </a:lnTo>
                  <a:lnTo>
                    <a:pt x="30" y="41"/>
                  </a:lnTo>
                  <a:lnTo>
                    <a:pt x="28" y="42"/>
                  </a:lnTo>
                  <a:lnTo>
                    <a:pt x="27" y="43"/>
                  </a:lnTo>
                  <a:lnTo>
                    <a:pt x="25" y="44"/>
                  </a:lnTo>
                  <a:lnTo>
                    <a:pt x="24" y="46"/>
                  </a:lnTo>
                  <a:lnTo>
                    <a:pt x="23" y="48"/>
                  </a:lnTo>
                  <a:lnTo>
                    <a:pt x="22" y="49"/>
                  </a:lnTo>
                  <a:lnTo>
                    <a:pt x="22" y="51"/>
                  </a:lnTo>
                  <a:lnTo>
                    <a:pt x="22" y="53"/>
                  </a:lnTo>
                  <a:lnTo>
                    <a:pt x="22" y="165"/>
                  </a:lnTo>
                  <a:lnTo>
                    <a:pt x="22" y="167"/>
                  </a:lnTo>
                  <a:lnTo>
                    <a:pt x="22" y="169"/>
                  </a:lnTo>
                  <a:lnTo>
                    <a:pt x="23" y="171"/>
                  </a:lnTo>
                  <a:lnTo>
                    <a:pt x="24" y="173"/>
                  </a:lnTo>
                  <a:lnTo>
                    <a:pt x="25" y="174"/>
                  </a:lnTo>
                  <a:lnTo>
                    <a:pt x="27" y="175"/>
                  </a:lnTo>
                  <a:lnTo>
                    <a:pt x="28" y="176"/>
                  </a:lnTo>
                  <a:lnTo>
                    <a:pt x="30" y="177"/>
                  </a:lnTo>
                  <a:lnTo>
                    <a:pt x="32" y="178"/>
                  </a:lnTo>
                  <a:lnTo>
                    <a:pt x="34" y="178"/>
                  </a:lnTo>
                  <a:lnTo>
                    <a:pt x="164" y="178"/>
                  </a:lnTo>
                  <a:lnTo>
                    <a:pt x="166" y="178"/>
                  </a:lnTo>
                  <a:lnTo>
                    <a:pt x="168" y="177"/>
                  </a:lnTo>
                  <a:lnTo>
                    <a:pt x="169" y="176"/>
                  </a:lnTo>
                  <a:lnTo>
                    <a:pt x="171" y="175"/>
                  </a:lnTo>
                  <a:lnTo>
                    <a:pt x="173" y="174"/>
                  </a:lnTo>
                  <a:lnTo>
                    <a:pt x="174" y="173"/>
                  </a:lnTo>
                  <a:lnTo>
                    <a:pt x="175" y="171"/>
                  </a:lnTo>
                  <a:lnTo>
                    <a:pt x="175" y="169"/>
                  </a:lnTo>
                  <a:lnTo>
                    <a:pt x="176" y="167"/>
                  </a:lnTo>
                  <a:lnTo>
                    <a:pt x="176" y="165"/>
                  </a:lnTo>
                  <a:lnTo>
                    <a:pt x="176" y="35"/>
                  </a:lnTo>
                  <a:lnTo>
                    <a:pt x="176" y="33"/>
                  </a:lnTo>
                  <a:lnTo>
                    <a:pt x="175" y="31"/>
                  </a:lnTo>
                  <a:lnTo>
                    <a:pt x="175" y="29"/>
                  </a:lnTo>
                  <a:lnTo>
                    <a:pt x="174" y="27"/>
                  </a:lnTo>
                  <a:lnTo>
                    <a:pt x="173" y="26"/>
                  </a:lnTo>
                  <a:lnTo>
                    <a:pt x="171" y="24"/>
                  </a:lnTo>
                  <a:lnTo>
                    <a:pt x="169" y="23"/>
                  </a:lnTo>
                  <a:lnTo>
                    <a:pt x="168" y="23"/>
                  </a:lnTo>
                  <a:lnTo>
                    <a:pt x="166" y="22"/>
                  </a:lnTo>
                  <a:lnTo>
                    <a:pt x="164" y="22"/>
                  </a:lnTo>
                  <a:lnTo>
                    <a:pt x="111" y="22"/>
                  </a:lnTo>
                  <a:close/>
                  <a:moveTo>
                    <a:pt x="69" y="13"/>
                  </a:moveTo>
                  <a:lnTo>
                    <a:pt x="68" y="14"/>
                  </a:lnTo>
                  <a:lnTo>
                    <a:pt x="66" y="14"/>
                  </a:lnTo>
                  <a:lnTo>
                    <a:pt x="65" y="15"/>
                  </a:lnTo>
                  <a:lnTo>
                    <a:pt x="64" y="16"/>
                  </a:lnTo>
                  <a:lnTo>
                    <a:pt x="63" y="17"/>
                  </a:lnTo>
                  <a:lnTo>
                    <a:pt x="62" y="18"/>
                  </a:lnTo>
                  <a:lnTo>
                    <a:pt x="62" y="19"/>
                  </a:lnTo>
                  <a:lnTo>
                    <a:pt x="62" y="21"/>
                  </a:lnTo>
                  <a:lnTo>
                    <a:pt x="62" y="22"/>
                  </a:lnTo>
                  <a:lnTo>
                    <a:pt x="62" y="24"/>
                  </a:lnTo>
                  <a:lnTo>
                    <a:pt x="63" y="25"/>
                  </a:lnTo>
                  <a:lnTo>
                    <a:pt x="64" y="26"/>
                  </a:lnTo>
                  <a:lnTo>
                    <a:pt x="65" y="27"/>
                  </a:lnTo>
                  <a:lnTo>
                    <a:pt x="66" y="28"/>
                  </a:lnTo>
                  <a:lnTo>
                    <a:pt x="68" y="28"/>
                  </a:lnTo>
                  <a:lnTo>
                    <a:pt x="69" y="28"/>
                  </a:lnTo>
                  <a:lnTo>
                    <a:pt x="71" y="28"/>
                  </a:lnTo>
                  <a:lnTo>
                    <a:pt x="72" y="28"/>
                  </a:lnTo>
                  <a:lnTo>
                    <a:pt x="73" y="27"/>
                  </a:lnTo>
                  <a:lnTo>
                    <a:pt x="75" y="26"/>
                  </a:lnTo>
                  <a:lnTo>
                    <a:pt x="75" y="25"/>
                  </a:lnTo>
                  <a:lnTo>
                    <a:pt x="76" y="24"/>
                  </a:lnTo>
                  <a:lnTo>
                    <a:pt x="77" y="22"/>
                  </a:lnTo>
                  <a:lnTo>
                    <a:pt x="77" y="21"/>
                  </a:lnTo>
                  <a:lnTo>
                    <a:pt x="76" y="19"/>
                  </a:lnTo>
                  <a:lnTo>
                    <a:pt x="76" y="18"/>
                  </a:lnTo>
                  <a:lnTo>
                    <a:pt x="75" y="17"/>
                  </a:lnTo>
                  <a:lnTo>
                    <a:pt x="74" y="15"/>
                  </a:lnTo>
                  <a:lnTo>
                    <a:pt x="73" y="15"/>
                  </a:lnTo>
                  <a:lnTo>
                    <a:pt x="72" y="14"/>
                  </a:lnTo>
                  <a:lnTo>
                    <a:pt x="71" y="13"/>
                  </a:lnTo>
                  <a:lnTo>
                    <a:pt x="69" y="13"/>
                  </a:lnTo>
                  <a:close/>
                  <a:moveTo>
                    <a:pt x="48" y="13"/>
                  </a:moveTo>
                  <a:lnTo>
                    <a:pt x="47" y="13"/>
                  </a:lnTo>
                  <a:lnTo>
                    <a:pt x="45" y="14"/>
                  </a:lnTo>
                  <a:lnTo>
                    <a:pt x="44" y="15"/>
                  </a:lnTo>
                  <a:lnTo>
                    <a:pt x="43" y="15"/>
                  </a:lnTo>
                  <a:lnTo>
                    <a:pt x="42" y="17"/>
                  </a:lnTo>
                  <a:lnTo>
                    <a:pt x="41" y="18"/>
                  </a:lnTo>
                  <a:lnTo>
                    <a:pt x="41" y="19"/>
                  </a:lnTo>
                  <a:lnTo>
                    <a:pt x="41" y="21"/>
                  </a:lnTo>
                  <a:lnTo>
                    <a:pt x="41" y="22"/>
                  </a:lnTo>
                  <a:lnTo>
                    <a:pt x="41" y="24"/>
                  </a:lnTo>
                  <a:lnTo>
                    <a:pt x="42" y="25"/>
                  </a:lnTo>
                  <a:lnTo>
                    <a:pt x="43" y="26"/>
                  </a:lnTo>
                  <a:lnTo>
                    <a:pt x="44" y="27"/>
                  </a:lnTo>
                  <a:lnTo>
                    <a:pt x="45" y="28"/>
                  </a:lnTo>
                  <a:lnTo>
                    <a:pt x="47" y="28"/>
                  </a:lnTo>
                  <a:lnTo>
                    <a:pt x="48" y="28"/>
                  </a:lnTo>
                  <a:lnTo>
                    <a:pt x="50" y="28"/>
                  </a:lnTo>
                  <a:lnTo>
                    <a:pt x="51" y="28"/>
                  </a:lnTo>
                  <a:lnTo>
                    <a:pt x="52" y="27"/>
                  </a:lnTo>
                  <a:lnTo>
                    <a:pt x="54" y="26"/>
                  </a:lnTo>
                  <a:lnTo>
                    <a:pt x="54" y="25"/>
                  </a:lnTo>
                  <a:lnTo>
                    <a:pt x="55" y="24"/>
                  </a:lnTo>
                  <a:lnTo>
                    <a:pt x="55" y="22"/>
                  </a:lnTo>
                  <a:lnTo>
                    <a:pt x="56" y="21"/>
                  </a:lnTo>
                  <a:lnTo>
                    <a:pt x="55" y="19"/>
                  </a:lnTo>
                  <a:lnTo>
                    <a:pt x="55" y="18"/>
                  </a:lnTo>
                  <a:lnTo>
                    <a:pt x="54" y="17"/>
                  </a:lnTo>
                  <a:lnTo>
                    <a:pt x="53" y="15"/>
                  </a:lnTo>
                  <a:lnTo>
                    <a:pt x="52" y="15"/>
                  </a:lnTo>
                  <a:lnTo>
                    <a:pt x="51" y="14"/>
                  </a:lnTo>
                  <a:lnTo>
                    <a:pt x="50" y="13"/>
                  </a:lnTo>
                  <a:lnTo>
                    <a:pt x="48" y="13"/>
                  </a:lnTo>
                  <a:close/>
                  <a:moveTo>
                    <a:pt x="28" y="13"/>
                  </a:moveTo>
                  <a:lnTo>
                    <a:pt x="26" y="13"/>
                  </a:lnTo>
                  <a:lnTo>
                    <a:pt x="25" y="14"/>
                  </a:lnTo>
                  <a:lnTo>
                    <a:pt x="24" y="15"/>
                  </a:lnTo>
                  <a:lnTo>
                    <a:pt x="23" y="15"/>
                  </a:lnTo>
                  <a:lnTo>
                    <a:pt x="22" y="17"/>
                  </a:lnTo>
                  <a:lnTo>
                    <a:pt x="21" y="18"/>
                  </a:lnTo>
                  <a:lnTo>
                    <a:pt x="21" y="19"/>
                  </a:lnTo>
                  <a:lnTo>
                    <a:pt x="20" y="21"/>
                  </a:lnTo>
                  <a:lnTo>
                    <a:pt x="21" y="22"/>
                  </a:lnTo>
                  <a:lnTo>
                    <a:pt x="21" y="24"/>
                  </a:lnTo>
                  <a:lnTo>
                    <a:pt x="22" y="25"/>
                  </a:lnTo>
                  <a:lnTo>
                    <a:pt x="23" y="26"/>
                  </a:lnTo>
                  <a:lnTo>
                    <a:pt x="24" y="27"/>
                  </a:lnTo>
                  <a:lnTo>
                    <a:pt x="25" y="28"/>
                  </a:lnTo>
                  <a:lnTo>
                    <a:pt x="26" y="28"/>
                  </a:lnTo>
                  <a:lnTo>
                    <a:pt x="28" y="28"/>
                  </a:lnTo>
                  <a:lnTo>
                    <a:pt x="29" y="28"/>
                  </a:lnTo>
                  <a:lnTo>
                    <a:pt x="31" y="28"/>
                  </a:lnTo>
                  <a:lnTo>
                    <a:pt x="32" y="27"/>
                  </a:lnTo>
                  <a:lnTo>
                    <a:pt x="33" y="26"/>
                  </a:lnTo>
                  <a:lnTo>
                    <a:pt x="34" y="25"/>
                  </a:lnTo>
                  <a:lnTo>
                    <a:pt x="35" y="24"/>
                  </a:lnTo>
                  <a:lnTo>
                    <a:pt x="35" y="22"/>
                  </a:lnTo>
                  <a:lnTo>
                    <a:pt x="35" y="21"/>
                  </a:lnTo>
                  <a:lnTo>
                    <a:pt x="35" y="19"/>
                  </a:lnTo>
                  <a:lnTo>
                    <a:pt x="35" y="18"/>
                  </a:lnTo>
                  <a:lnTo>
                    <a:pt x="34" y="17"/>
                  </a:lnTo>
                  <a:lnTo>
                    <a:pt x="33" y="15"/>
                  </a:lnTo>
                  <a:lnTo>
                    <a:pt x="32" y="15"/>
                  </a:lnTo>
                  <a:lnTo>
                    <a:pt x="31" y="14"/>
                  </a:lnTo>
                  <a:lnTo>
                    <a:pt x="29" y="13"/>
                  </a:lnTo>
                  <a:lnTo>
                    <a:pt x="28" y="13"/>
                  </a:lnTo>
                  <a:close/>
                  <a:moveTo>
                    <a:pt x="19" y="0"/>
                  </a:moveTo>
                  <a:lnTo>
                    <a:pt x="179" y="0"/>
                  </a:lnTo>
                  <a:lnTo>
                    <a:pt x="182" y="0"/>
                  </a:lnTo>
                  <a:lnTo>
                    <a:pt x="184" y="1"/>
                  </a:lnTo>
                  <a:lnTo>
                    <a:pt x="187" y="2"/>
                  </a:lnTo>
                  <a:lnTo>
                    <a:pt x="189" y="3"/>
                  </a:lnTo>
                  <a:lnTo>
                    <a:pt x="191" y="4"/>
                  </a:lnTo>
                  <a:lnTo>
                    <a:pt x="192" y="6"/>
                  </a:lnTo>
                  <a:lnTo>
                    <a:pt x="194" y="7"/>
                  </a:lnTo>
                  <a:lnTo>
                    <a:pt x="195" y="9"/>
                  </a:lnTo>
                  <a:lnTo>
                    <a:pt x="196" y="12"/>
                  </a:lnTo>
                  <a:lnTo>
                    <a:pt x="197" y="14"/>
                  </a:lnTo>
                  <a:lnTo>
                    <a:pt x="198" y="16"/>
                  </a:lnTo>
                  <a:lnTo>
                    <a:pt x="198" y="19"/>
                  </a:lnTo>
                  <a:lnTo>
                    <a:pt x="198" y="181"/>
                  </a:lnTo>
                  <a:lnTo>
                    <a:pt x="198" y="184"/>
                  </a:lnTo>
                  <a:lnTo>
                    <a:pt x="197" y="186"/>
                  </a:lnTo>
                  <a:lnTo>
                    <a:pt x="196" y="188"/>
                  </a:lnTo>
                  <a:lnTo>
                    <a:pt x="195" y="190"/>
                  </a:lnTo>
                  <a:lnTo>
                    <a:pt x="194" y="192"/>
                  </a:lnTo>
                  <a:lnTo>
                    <a:pt x="192" y="194"/>
                  </a:lnTo>
                  <a:lnTo>
                    <a:pt x="191" y="196"/>
                  </a:lnTo>
                  <a:lnTo>
                    <a:pt x="189" y="197"/>
                  </a:lnTo>
                  <a:lnTo>
                    <a:pt x="187" y="198"/>
                  </a:lnTo>
                  <a:lnTo>
                    <a:pt x="184" y="199"/>
                  </a:lnTo>
                  <a:lnTo>
                    <a:pt x="182" y="199"/>
                  </a:lnTo>
                  <a:lnTo>
                    <a:pt x="179" y="200"/>
                  </a:lnTo>
                  <a:lnTo>
                    <a:pt x="19" y="200"/>
                  </a:lnTo>
                  <a:lnTo>
                    <a:pt x="16" y="199"/>
                  </a:lnTo>
                  <a:lnTo>
                    <a:pt x="13" y="199"/>
                  </a:lnTo>
                  <a:lnTo>
                    <a:pt x="11" y="198"/>
                  </a:lnTo>
                  <a:lnTo>
                    <a:pt x="9" y="197"/>
                  </a:lnTo>
                  <a:lnTo>
                    <a:pt x="7" y="196"/>
                  </a:lnTo>
                  <a:lnTo>
                    <a:pt x="5" y="194"/>
                  </a:lnTo>
                  <a:lnTo>
                    <a:pt x="4" y="192"/>
                  </a:lnTo>
                  <a:lnTo>
                    <a:pt x="2" y="190"/>
                  </a:lnTo>
                  <a:lnTo>
                    <a:pt x="1" y="188"/>
                  </a:lnTo>
                  <a:lnTo>
                    <a:pt x="1" y="186"/>
                  </a:lnTo>
                  <a:lnTo>
                    <a:pt x="0" y="184"/>
                  </a:lnTo>
                  <a:lnTo>
                    <a:pt x="0" y="181"/>
                  </a:lnTo>
                  <a:lnTo>
                    <a:pt x="0" y="19"/>
                  </a:lnTo>
                  <a:lnTo>
                    <a:pt x="0" y="16"/>
                  </a:lnTo>
                  <a:lnTo>
                    <a:pt x="1" y="14"/>
                  </a:lnTo>
                  <a:lnTo>
                    <a:pt x="1" y="12"/>
                  </a:lnTo>
                  <a:lnTo>
                    <a:pt x="2" y="9"/>
                  </a:lnTo>
                  <a:lnTo>
                    <a:pt x="4" y="7"/>
                  </a:lnTo>
                  <a:lnTo>
                    <a:pt x="5" y="6"/>
                  </a:lnTo>
                  <a:lnTo>
                    <a:pt x="7" y="4"/>
                  </a:lnTo>
                  <a:lnTo>
                    <a:pt x="9" y="3"/>
                  </a:lnTo>
                  <a:lnTo>
                    <a:pt x="11" y="2"/>
                  </a:lnTo>
                  <a:lnTo>
                    <a:pt x="13" y="1"/>
                  </a:lnTo>
                  <a:lnTo>
                    <a:pt x="16"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2" name="Group 81"/>
          <p:cNvGrpSpPr/>
          <p:nvPr/>
        </p:nvGrpSpPr>
        <p:grpSpPr>
          <a:xfrm>
            <a:off x="4010081" y="5302573"/>
            <a:ext cx="285126" cy="378349"/>
            <a:chOff x="8691563" y="1263650"/>
            <a:chExt cx="331788" cy="330200"/>
          </a:xfrm>
          <a:solidFill>
            <a:schemeClr val="bg1"/>
          </a:solidFill>
        </p:grpSpPr>
        <p:sp>
          <p:nvSpPr>
            <p:cNvPr id="83" name="Freeform 412"/>
            <p:cNvSpPr>
              <a:spLocks noEditPoints="1"/>
            </p:cNvSpPr>
            <p:nvPr/>
          </p:nvSpPr>
          <p:spPr bwMode="auto">
            <a:xfrm>
              <a:off x="8691563" y="1263650"/>
              <a:ext cx="331788" cy="330200"/>
            </a:xfrm>
            <a:custGeom>
              <a:avLst/>
              <a:gdLst/>
              <a:ahLst/>
              <a:cxnLst>
                <a:cxn ang="0">
                  <a:pos x="18" y="13"/>
                </a:cxn>
                <a:cxn ang="0">
                  <a:pos x="15" y="15"/>
                </a:cxn>
                <a:cxn ang="0">
                  <a:pos x="14" y="17"/>
                </a:cxn>
                <a:cxn ang="0">
                  <a:pos x="13" y="20"/>
                </a:cxn>
                <a:cxn ang="0">
                  <a:pos x="13" y="190"/>
                </a:cxn>
                <a:cxn ang="0">
                  <a:pos x="14" y="193"/>
                </a:cxn>
                <a:cxn ang="0">
                  <a:pos x="17" y="194"/>
                </a:cxn>
                <a:cxn ang="0">
                  <a:pos x="20" y="195"/>
                </a:cxn>
                <a:cxn ang="0">
                  <a:pos x="191" y="195"/>
                </a:cxn>
                <a:cxn ang="0">
                  <a:pos x="193" y="194"/>
                </a:cxn>
                <a:cxn ang="0">
                  <a:pos x="195" y="191"/>
                </a:cxn>
                <a:cxn ang="0">
                  <a:pos x="196" y="189"/>
                </a:cxn>
                <a:cxn ang="0">
                  <a:pos x="196" y="18"/>
                </a:cxn>
                <a:cxn ang="0">
                  <a:pos x="194" y="16"/>
                </a:cxn>
                <a:cxn ang="0">
                  <a:pos x="192" y="14"/>
                </a:cxn>
                <a:cxn ang="0">
                  <a:pos x="189" y="13"/>
                </a:cxn>
                <a:cxn ang="0">
                  <a:pos x="20" y="0"/>
                </a:cxn>
                <a:cxn ang="0">
                  <a:pos x="192" y="0"/>
                </a:cxn>
                <a:cxn ang="0">
                  <a:pos x="197" y="2"/>
                </a:cxn>
                <a:cxn ang="0">
                  <a:pos x="201" y="4"/>
                </a:cxn>
                <a:cxn ang="0">
                  <a:pos x="205" y="8"/>
                </a:cxn>
                <a:cxn ang="0">
                  <a:pos x="207" y="12"/>
                </a:cxn>
                <a:cxn ang="0">
                  <a:pos x="209" y="17"/>
                </a:cxn>
                <a:cxn ang="0">
                  <a:pos x="209" y="189"/>
                </a:cxn>
                <a:cxn ang="0">
                  <a:pos x="208" y="194"/>
                </a:cxn>
                <a:cxn ang="0">
                  <a:pos x="206" y="198"/>
                </a:cxn>
                <a:cxn ang="0">
                  <a:pos x="203" y="202"/>
                </a:cxn>
                <a:cxn ang="0">
                  <a:pos x="199" y="205"/>
                </a:cxn>
                <a:cxn ang="0">
                  <a:pos x="194" y="207"/>
                </a:cxn>
                <a:cxn ang="0">
                  <a:pos x="189" y="208"/>
                </a:cxn>
                <a:cxn ang="0">
                  <a:pos x="17" y="208"/>
                </a:cxn>
                <a:cxn ang="0">
                  <a:pos x="12" y="207"/>
                </a:cxn>
                <a:cxn ang="0">
                  <a:pos x="8" y="204"/>
                </a:cxn>
                <a:cxn ang="0">
                  <a:pos x="4" y="201"/>
                </a:cxn>
                <a:cxn ang="0">
                  <a:pos x="1" y="196"/>
                </a:cxn>
                <a:cxn ang="0">
                  <a:pos x="0" y="191"/>
                </a:cxn>
                <a:cxn ang="0">
                  <a:pos x="0" y="20"/>
                </a:cxn>
                <a:cxn ang="0">
                  <a:pos x="1" y="15"/>
                </a:cxn>
                <a:cxn ang="0">
                  <a:pos x="3" y="10"/>
                </a:cxn>
                <a:cxn ang="0">
                  <a:pos x="6" y="6"/>
                </a:cxn>
                <a:cxn ang="0">
                  <a:pos x="10" y="3"/>
                </a:cxn>
                <a:cxn ang="0">
                  <a:pos x="14" y="1"/>
                </a:cxn>
                <a:cxn ang="0">
                  <a:pos x="20" y="0"/>
                </a:cxn>
              </a:cxnLst>
              <a:rect l="0" t="0" r="r" b="b"/>
              <a:pathLst>
                <a:path w="209" h="208">
                  <a:moveTo>
                    <a:pt x="20" y="13"/>
                  </a:moveTo>
                  <a:lnTo>
                    <a:pt x="18" y="13"/>
                  </a:lnTo>
                  <a:lnTo>
                    <a:pt x="17" y="14"/>
                  </a:lnTo>
                  <a:lnTo>
                    <a:pt x="15" y="15"/>
                  </a:lnTo>
                  <a:lnTo>
                    <a:pt x="14" y="16"/>
                  </a:lnTo>
                  <a:lnTo>
                    <a:pt x="14" y="17"/>
                  </a:lnTo>
                  <a:lnTo>
                    <a:pt x="13" y="18"/>
                  </a:lnTo>
                  <a:lnTo>
                    <a:pt x="13" y="20"/>
                  </a:lnTo>
                  <a:lnTo>
                    <a:pt x="13" y="189"/>
                  </a:lnTo>
                  <a:lnTo>
                    <a:pt x="13" y="190"/>
                  </a:lnTo>
                  <a:lnTo>
                    <a:pt x="14" y="191"/>
                  </a:lnTo>
                  <a:lnTo>
                    <a:pt x="14" y="193"/>
                  </a:lnTo>
                  <a:lnTo>
                    <a:pt x="15" y="194"/>
                  </a:lnTo>
                  <a:lnTo>
                    <a:pt x="17" y="194"/>
                  </a:lnTo>
                  <a:lnTo>
                    <a:pt x="18" y="195"/>
                  </a:lnTo>
                  <a:lnTo>
                    <a:pt x="20" y="195"/>
                  </a:lnTo>
                  <a:lnTo>
                    <a:pt x="189" y="195"/>
                  </a:lnTo>
                  <a:lnTo>
                    <a:pt x="191" y="195"/>
                  </a:lnTo>
                  <a:lnTo>
                    <a:pt x="192" y="194"/>
                  </a:lnTo>
                  <a:lnTo>
                    <a:pt x="193" y="194"/>
                  </a:lnTo>
                  <a:lnTo>
                    <a:pt x="194" y="193"/>
                  </a:lnTo>
                  <a:lnTo>
                    <a:pt x="195" y="191"/>
                  </a:lnTo>
                  <a:lnTo>
                    <a:pt x="196" y="190"/>
                  </a:lnTo>
                  <a:lnTo>
                    <a:pt x="196" y="189"/>
                  </a:lnTo>
                  <a:lnTo>
                    <a:pt x="196" y="20"/>
                  </a:lnTo>
                  <a:lnTo>
                    <a:pt x="196" y="18"/>
                  </a:lnTo>
                  <a:lnTo>
                    <a:pt x="195" y="17"/>
                  </a:lnTo>
                  <a:lnTo>
                    <a:pt x="194" y="16"/>
                  </a:lnTo>
                  <a:lnTo>
                    <a:pt x="193" y="15"/>
                  </a:lnTo>
                  <a:lnTo>
                    <a:pt x="192" y="14"/>
                  </a:lnTo>
                  <a:lnTo>
                    <a:pt x="191" y="13"/>
                  </a:lnTo>
                  <a:lnTo>
                    <a:pt x="189" y="13"/>
                  </a:lnTo>
                  <a:lnTo>
                    <a:pt x="20" y="13"/>
                  </a:lnTo>
                  <a:close/>
                  <a:moveTo>
                    <a:pt x="20" y="0"/>
                  </a:moveTo>
                  <a:lnTo>
                    <a:pt x="189" y="0"/>
                  </a:lnTo>
                  <a:lnTo>
                    <a:pt x="192" y="0"/>
                  </a:lnTo>
                  <a:lnTo>
                    <a:pt x="194" y="1"/>
                  </a:lnTo>
                  <a:lnTo>
                    <a:pt x="197" y="2"/>
                  </a:lnTo>
                  <a:lnTo>
                    <a:pt x="199" y="3"/>
                  </a:lnTo>
                  <a:lnTo>
                    <a:pt x="201" y="4"/>
                  </a:lnTo>
                  <a:lnTo>
                    <a:pt x="203" y="6"/>
                  </a:lnTo>
                  <a:lnTo>
                    <a:pt x="205" y="8"/>
                  </a:lnTo>
                  <a:lnTo>
                    <a:pt x="206" y="10"/>
                  </a:lnTo>
                  <a:lnTo>
                    <a:pt x="207" y="12"/>
                  </a:lnTo>
                  <a:lnTo>
                    <a:pt x="208" y="15"/>
                  </a:lnTo>
                  <a:lnTo>
                    <a:pt x="209" y="17"/>
                  </a:lnTo>
                  <a:lnTo>
                    <a:pt x="209" y="20"/>
                  </a:lnTo>
                  <a:lnTo>
                    <a:pt x="209" y="189"/>
                  </a:lnTo>
                  <a:lnTo>
                    <a:pt x="209" y="191"/>
                  </a:lnTo>
                  <a:lnTo>
                    <a:pt x="208" y="194"/>
                  </a:lnTo>
                  <a:lnTo>
                    <a:pt x="207" y="196"/>
                  </a:lnTo>
                  <a:lnTo>
                    <a:pt x="206" y="198"/>
                  </a:lnTo>
                  <a:lnTo>
                    <a:pt x="205" y="201"/>
                  </a:lnTo>
                  <a:lnTo>
                    <a:pt x="203" y="202"/>
                  </a:lnTo>
                  <a:lnTo>
                    <a:pt x="201" y="204"/>
                  </a:lnTo>
                  <a:lnTo>
                    <a:pt x="199" y="205"/>
                  </a:lnTo>
                  <a:lnTo>
                    <a:pt x="197" y="207"/>
                  </a:lnTo>
                  <a:lnTo>
                    <a:pt x="194" y="207"/>
                  </a:lnTo>
                  <a:lnTo>
                    <a:pt x="192" y="208"/>
                  </a:lnTo>
                  <a:lnTo>
                    <a:pt x="189" y="208"/>
                  </a:lnTo>
                  <a:lnTo>
                    <a:pt x="20" y="208"/>
                  </a:lnTo>
                  <a:lnTo>
                    <a:pt x="17" y="208"/>
                  </a:lnTo>
                  <a:lnTo>
                    <a:pt x="14" y="207"/>
                  </a:lnTo>
                  <a:lnTo>
                    <a:pt x="12" y="207"/>
                  </a:lnTo>
                  <a:lnTo>
                    <a:pt x="10" y="205"/>
                  </a:lnTo>
                  <a:lnTo>
                    <a:pt x="8" y="204"/>
                  </a:lnTo>
                  <a:lnTo>
                    <a:pt x="6" y="202"/>
                  </a:lnTo>
                  <a:lnTo>
                    <a:pt x="4" y="201"/>
                  </a:lnTo>
                  <a:lnTo>
                    <a:pt x="3" y="198"/>
                  </a:lnTo>
                  <a:lnTo>
                    <a:pt x="1" y="196"/>
                  </a:lnTo>
                  <a:lnTo>
                    <a:pt x="1" y="194"/>
                  </a:lnTo>
                  <a:lnTo>
                    <a:pt x="0" y="191"/>
                  </a:lnTo>
                  <a:lnTo>
                    <a:pt x="0" y="189"/>
                  </a:lnTo>
                  <a:lnTo>
                    <a:pt x="0" y="20"/>
                  </a:lnTo>
                  <a:lnTo>
                    <a:pt x="0" y="17"/>
                  </a:lnTo>
                  <a:lnTo>
                    <a:pt x="1" y="15"/>
                  </a:lnTo>
                  <a:lnTo>
                    <a:pt x="1" y="12"/>
                  </a:lnTo>
                  <a:lnTo>
                    <a:pt x="3" y="10"/>
                  </a:lnTo>
                  <a:lnTo>
                    <a:pt x="4" y="8"/>
                  </a:lnTo>
                  <a:lnTo>
                    <a:pt x="6" y="6"/>
                  </a:lnTo>
                  <a:lnTo>
                    <a:pt x="8" y="4"/>
                  </a:lnTo>
                  <a:lnTo>
                    <a:pt x="10" y="3"/>
                  </a:lnTo>
                  <a:lnTo>
                    <a:pt x="12" y="2"/>
                  </a:lnTo>
                  <a:lnTo>
                    <a:pt x="14" y="1"/>
                  </a:lnTo>
                  <a:lnTo>
                    <a:pt x="17"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413"/>
            <p:cNvSpPr>
              <a:spLocks/>
            </p:cNvSpPr>
            <p:nvPr/>
          </p:nvSpPr>
          <p:spPr bwMode="auto">
            <a:xfrm>
              <a:off x="8753476" y="1336675"/>
              <a:ext cx="42863" cy="41275"/>
            </a:xfrm>
            <a:custGeom>
              <a:avLst/>
              <a:gdLst/>
              <a:ahLst/>
              <a:cxnLst>
                <a:cxn ang="0">
                  <a:pos x="5" y="0"/>
                </a:cxn>
                <a:cxn ang="0">
                  <a:pos x="22" y="0"/>
                </a:cxn>
                <a:cxn ang="0">
                  <a:pos x="23" y="0"/>
                </a:cxn>
                <a:cxn ang="0">
                  <a:pos x="24" y="0"/>
                </a:cxn>
                <a:cxn ang="0">
                  <a:pos x="25" y="1"/>
                </a:cxn>
                <a:cxn ang="0">
                  <a:pos x="26" y="2"/>
                </a:cxn>
                <a:cxn ang="0">
                  <a:pos x="26" y="3"/>
                </a:cxn>
                <a:cxn ang="0">
                  <a:pos x="27" y="4"/>
                </a:cxn>
                <a:cxn ang="0">
                  <a:pos x="27" y="22"/>
                </a:cxn>
                <a:cxn ang="0">
                  <a:pos x="26" y="23"/>
                </a:cxn>
                <a:cxn ang="0">
                  <a:pos x="26" y="24"/>
                </a:cxn>
                <a:cxn ang="0">
                  <a:pos x="25" y="24"/>
                </a:cxn>
                <a:cxn ang="0">
                  <a:pos x="24" y="25"/>
                </a:cxn>
                <a:cxn ang="0">
                  <a:pos x="23" y="26"/>
                </a:cxn>
                <a:cxn ang="0">
                  <a:pos x="22" y="26"/>
                </a:cxn>
                <a:cxn ang="0">
                  <a:pos x="5" y="26"/>
                </a:cxn>
                <a:cxn ang="0">
                  <a:pos x="3" y="26"/>
                </a:cxn>
                <a:cxn ang="0">
                  <a:pos x="2" y="25"/>
                </a:cxn>
                <a:cxn ang="0">
                  <a:pos x="2" y="24"/>
                </a:cxn>
                <a:cxn ang="0">
                  <a:pos x="1" y="24"/>
                </a:cxn>
                <a:cxn ang="0">
                  <a:pos x="1" y="23"/>
                </a:cxn>
                <a:cxn ang="0">
                  <a:pos x="0" y="22"/>
                </a:cxn>
                <a:cxn ang="0">
                  <a:pos x="0" y="4"/>
                </a:cxn>
                <a:cxn ang="0">
                  <a:pos x="1" y="3"/>
                </a:cxn>
                <a:cxn ang="0">
                  <a:pos x="1" y="2"/>
                </a:cxn>
                <a:cxn ang="0">
                  <a:pos x="2" y="1"/>
                </a:cxn>
                <a:cxn ang="0">
                  <a:pos x="2" y="0"/>
                </a:cxn>
                <a:cxn ang="0">
                  <a:pos x="3" y="0"/>
                </a:cxn>
                <a:cxn ang="0">
                  <a:pos x="5" y="0"/>
                </a:cxn>
              </a:cxnLst>
              <a:rect l="0" t="0" r="r" b="b"/>
              <a:pathLst>
                <a:path w="27" h="26">
                  <a:moveTo>
                    <a:pt x="5" y="0"/>
                  </a:moveTo>
                  <a:lnTo>
                    <a:pt x="22" y="0"/>
                  </a:lnTo>
                  <a:lnTo>
                    <a:pt x="23" y="0"/>
                  </a:lnTo>
                  <a:lnTo>
                    <a:pt x="24" y="0"/>
                  </a:lnTo>
                  <a:lnTo>
                    <a:pt x="25" y="1"/>
                  </a:lnTo>
                  <a:lnTo>
                    <a:pt x="26" y="2"/>
                  </a:lnTo>
                  <a:lnTo>
                    <a:pt x="26" y="3"/>
                  </a:lnTo>
                  <a:lnTo>
                    <a:pt x="27" y="4"/>
                  </a:lnTo>
                  <a:lnTo>
                    <a:pt x="27" y="22"/>
                  </a:lnTo>
                  <a:lnTo>
                    <a:pt x="26" y="23"/>
                  </a:lnTo>
                  <a:lnTo>
                    <a:pt x="26" y="24"/>
                  </a:lnTo>
                  <a:lnTo>
                    <a:pt x="25" y="24"/>
                  </a:lnTo>
                  <a:lnTo>
                    <a:pt x="24" y="25"/>
                  </a:lnTo>
                  <a:lnTo>
                    <a:pt x="23" y="26"/>
                  </a:lnTo>
                  <a:lnTo>
                    <a:pt x="22" y="26"/>
                  </a:lnTo>
                  <a:lnTo>
                    <a:pt x="5" y="26"/>
                  </a:lnTo>
                  <a:lnTo>
                    <a:pt x="3" y="26"/>
                  </a:lnTo>
                  <a:lnTo>
                    <a:pt x="2" y="25"/>
                  </a:lnTo>
                  <a:lnTo>
                    <a:pt x="2" y="24"/>
                  </a:lnTo>
                  <a:lnTo>
                    <a:pt x="1" y="24"/>
                  </a:lnTo>
                  <a:lnTo>
                    <a:pt x="1" y="23"/>
                  </a:lnTo>
                  <a:lnTo>
                    <a:pt x="0" y="22"/>
                  </a:lnTo>
                  <a:lnTo>
                    <a:pt x="0" y="4"/>
                  </a:lnTo>
                  <a:lnTo>
                    <a:pt x="1" y="3"/>
                  </a:lnTo>
                  <a:lnTo>
                    <a:pt x="1" y="2"/>
                  </a:lnTo>
                  <a:lnTo>
                    <a:pt x="2" y="1"/>
                  </a:lnTo>
                  <a:lnTo>
                    <a:pt x="2" y="0"/>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Rectangle 414"/>
            <p:cNvSpPr>
              <a:spLocks noChangeArrowheads="1"/>
            </p:cNvSpPr>
            <p:nvPr/>
          </p:nvSpPr>
          <p:spPr bwMode="auto">
            <a:xfrm>
              <a:off x="8810626" y="1347788"/>
              <a:ext cx="150813"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415"/>
            <p:cNvSpPr>
              <a:spLocks/>
            </p:cNvSpPr>
            <p:nvPr/>
          </p:nvSpPr>
          <p:spPr bwMode="auto">
            <a:xfrm>
              <a:off x="8753476" y="1408113"/>
              <a:ext cx="42863" cy="41275"/>
            </a:xfrm>
            <a:custGeom>
              <a:avLst/>
              <a:gdLst/>
              <a:ahLst/>
              <a:cxnLst>
                <a:cxn ang="0">
                  <a:pos x="5" y="0"/>
                </a:cxn>
                <a:cxn ang="0">
                  <a:pos x="22" y="0"/>
                </a:cxn>
                <a:cxn ang="0">
                  <a:pos x="23" y="0"/>
                </a:cxn>
                <a:cxn ang="0">
                  <a:pos x="24" y="1"/>
                </a:cxn>
                <a:cxn ang="0">
                  <a:pos x="25" y="1"/>
                </a:cxn>
                <a:cxn ang="0">
                  <a:pos x="26" y="2"/>
                </a:cxn>
                <a:cxn ang="0">
                  <a:pos x="26" y="3"/>
                </a:cxn>
                <a:cxn ang="0">
                  <a:pos x="27" y="4"/>
                </a:cxn>
                <a:cxn ang="0">
                  <a:pos x="27" y="22"/>
                </a:cxn>
                <a:cxn ang="0">
                  <a:pos x="26" y="23"/>
                </a:cxn>
                <a:cxn ang="0">
                  <a:pos x="26" y="24"/>
                </a:cxn>
                <a:cxn ang="0">
                  <a:pos x="25" y="25"/>
                </a:cxn>
                <a:cxn ang="0">
                  <a:pos x="24" y="26"/>
                </a:cxn>
                <a:cxn ang="0">
                  <a:pos x="23" y="26"/>
                </a:cxn>
                <a:cxn ang="0">
                  <a:pos x="22" y="26"/>
                </a:cxn>
                <a:cxn ang="0">
                  <a:pos x="5" y="26"/>
                </a:cxn>
                <a:cxn ang="0">
                  <a:pos x="3" y="26"/>
                </a:cxn>
                <a:cxn ang="0">
                  <a:pos x="2" y="26"/>
                </a:cxn>
                <a:cxn ang="0">
                  <a:pos x="2" y="25"/>
                </a:cxn>
                <a:cxn ang="0">
                  <a:pos x="1" y="24"/>
                </a:cxn>
                <a:cxn ang="0">
                  <a:pos x="1" y="23"/>
                </a:cxn>
                <a:cxn ang="0">
                  <a:pos x="0" y="22"/>
                </a:cxn>
                <a:cxn ang="0">
                  <a:pos x="0" y="4"/>
                </a:cxn>
                <a:cxn ang="0">
                  <a:pos x="1" y="3"/>
                </a:cxn>
                <a:cxn ang="0">
                  <a:pos x="1" y="2"/>
                </a:cxn>
                <a:cxn ang="0">
                  <a:pos x="2" y="1"/>
                </a:cxn>
                <a:cxn ang="0">
                  <a:pos x="2" y="1"/>
                </a:cxn>
                <a:cxn ang="0">
                  <a:pos x="3" y="0"/>
                </a:cxn>
                <a:cxn ang="0">
                  <a:pos x="5" y="0"/>
                </a:cxn>
              </a:cxnLst>
              <a:rect l="0" t="0" r="r" b="b"/>
              <a:pathLst>
                <a:path w="27" h="26">
                  <a:moveTo>
                    <a:pt x="5" y="0"/>
                  </a:moveTo>
                  <a:lnTo>
                    <a:pt x="22" y="0"/>
                  </a:lnTo>
                  <a:lnTo>
                    <a:pt x="23" y="0"/>
                  </a:lnTo>
                  <a:lnTo>
                    <a:pt x="24" y="1"/>
                  </a:lnTo>
                  <a:lnTo>
                    <a:pt x="25" y="1"/>
                  </a:lnTo>
                  <a:lnTo>
                    <a:pt x="26" y="2"/>
                  </a:lnTo>
                  <a:lnTo>
                    <a:pt x="26" y="3"/>
                  </a:lnTo>
                  <a:lnTo>
                    <a:pt x="27" y="4"/>
                  </a:lnTo>
                  <a:lnTo>
                    <a:pt x="27" y="22"/>
                  </a:lnTo>
                  <a:lnTo>
                    <a:pt x="26" y="23"/>
                  </a:lnTo>
                  <a:lnTo>
                    <a:pt x="26" y="24"/>
                  </a:lnTo>
                  <a:lnTo>
                    <a:pt x="25" y="25"/>
                  </a:lnTo>
                  <a:lnTo>
                    <a:pt x="24" y="26"/>
                  </a:lnTo>
                  <a:lnTo>
                    <a:pt x="23" y="26"/>
                  </a:lnTo>
                  <a:lnTo>
                    <a:pt x="22" y="26"/>
                  </a:lnTo>
                  <a:lnTo>
                    <a:pt x="5" y="26"/>
                  </a:lnTo>
                  <a:lnTo>
                    <a:pt x="3" y="26"/>
                  </a:lnTo>
                  <a:lnTo>
                    <a:pt x="2" y="26"/>
                  </a:lnTo>
                  <a:lnTo>
                    <a:pt x="2" y="25"/>
                  </a:lnTo>
                  <a:lnTo>
                    <a:pt x="1" y="24"/>
                  </a:lnTo>
                  <a:lnTo>
                    <a:pt x="1" y="23"/>
                  </a:lnTo>
                  <a:lnTo>
                    <a:pt x="0" y="22"/>
                  </a:lnTo>
                  <a:lnTo>
                    <a:pt x="0" y="4"/>
                  </a:lnTo>
                  <a:lnTo>
                    <a:pt x="1" y="3"/>
                  </a:lnTo>
                  <a:lnTo>
                    <a:pt x="1" y="2"/>
                  </a:lnTo>
                  <a:lnTo>
                    <a:pt x="2" y="1"/>
                  </a:lnTo>
                  <a:lnTo>
                    <a:pt x="2" y="1"/>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Rectangle 416"/>
            <p:cNvSpPr>
              <a:spLocks noChangeArrowheads="1"/>
            </p:cNvSpPr>
            <p:nvPr/>
          </p:nvSpPr>
          <p:spPr bwMode="auto">
            <a:xfrm>
              <a:off x="8810626" y="1419225"/>
              <a:ext cx="150813"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8" name="Freeform 417"/>
            <p:cNvSpPr>
              <a:spLocks noEditPoints="1"/>
            </p:cNvSpPr>
            <p:nvPr/>
          </p:nvSpPr>
          <p:spPr bwMode="auto">
            <a:xfrm>
              <a:off x="8753476" y="1481138"/>
              <a:ext cx="42863" cy="41275"/>
            </a:xfrm>
            <a:custGeom>
              <a:avLst/>
              <a:gdLst/>
              <a:ahLst/>
              <a:cxnLst>
                <a:cxn ang="0">
                  <a:pos x="5" y="3"/>
                </a:cxn>
                <a:cxn ang="0">
                  <a:pos x="4" y="3"/>
                </a:cxn>
                <a:cxn ang="0">
                  <a:pos x="4" y="3"/>
                </a:cxn>
                <a:cxn ang="0">
                  <a:pos x="4" y="3"/>
                </a:cxn>
                <a:cxn ang="0">
                  <a:pos x="4" y="4"/>
                </a:cxn>
                <a:cxn ang="0">
                  <a:pos x="4" y="4"/>
                </a:cxn>
                <a:cxn ang="0">
                  <a:pos x="4" y="22"/>
                </a:cxn>
                <a:cxn ang="0">
                  <a:pos x="4" y="22"/>
                </a:cxn>
                <a:cxn ang="0">
                  <a:pos x="4" y="22"/>
                </a:cxn>
                <a:cxn ang="0">
                  <a:pos x="4" y="22"/>
                </a:cxn>
                <a:cxn ang="0">
                  <a:pos x="4" y="22"/>
                </a:cxn>
                <a:cxn ang="0">
                  <a:pos x="5" y="22"/>
                </a:cxn>
                <a:cxn ang="0">
                  <a:pos x="22" y="22"/>
                </a:cxn>
                <a:cxn ang="0">
                  <a:pos x="23" y="22"/>
                </a:cxn>
                <a:cxn ang="0">
                  <a:pos x="23" y="22"/>
                </a:cxn>
                <a:cxn ang="0">
                  <a:pos x="23" y="22"/>
                </a:cxn>
                <a:cxn ang="0">
                  <a:pos x="23" y="22"/>
                </a:cxn>
                <a:cxn ang="0">
                  <a:pos x="23" y="22"/>
                </a:cxn>
                <a:cxn ang="0">
                  <a:pos x="23" y="4"/>
                </a:cxn>
                <a:cxn ang="0">
                  <a:pos x="23" y="4"/>
                </a:cxn>
                <a:cxn ang="0">
                  <a:pos x="23" y="3"/>
                </a:cxn>
                <a:cxn ang="0">
                  <a:pos x="23" y="3"/>
                </a:cxn>
                <a:cxn ang="0">
                  <a:pos x="23" y="3"/>
                </a:cxn>
                <a:cxn ang="0">
                  <a:pos x="22" y="3"/>
                </a:cxn>
                <a:cxn ang="0">
                  <a:pos x="5" y="3"/>
                </a:cxn>
                <a:cxn ang="0">
                  <a:pos x="5" y="0"/>
                </a:cxn>
                <a:cxn ang="0">
                  <a:pos x="22" y="0"/>
                </a:cxn>
                <a:cxn ang="0">
                  <a:pos x="23" y="0"/>
                </a:cxn>
                <a:cxn ang="0">
                  <a:pos x="24" y="0"/>
                </a:cxn>
                <a:cxn ang="0">
                  <a:pos x="25" y="1"/>
                </a:cxn>
                <a:cxn ang="0">
                  <a:pos x="26" y="2"/>
                </a:cxn>
                <a:cxn ang="0">
                  <a:pos x="26" y="3"/>
                </a:cxn>
                <a:cxn ang="0">
                  <a:pos x="27" y="4"/>
                </a:cxn>
                <a:cxn ang="0">
                  <a:pos x="27" y="22"/>
                </a:cxn>
                <a:cxn ang="0">
                  <a:pos x="26" y="23"/>
                </a:cxn>
                <a:cxn ang="0">
                  <a:pos x="26" y="24"/>
                </a:cxn>
                <a:cxn ang="0">
                  <a:pos x="25" y="24"/>
                </a:cxn>
                <a:cxn ang="0">
                  <a:pos x="24" y="25"/>
                </a:cxn>
                <a:cxn ang="0">
                  <a:pos x="23" y="26"/>
                </a:cxn>
                <a:cxn ang="0">
                  <a:pos x="22" y="26"/>
                </a:cxn>
                <a:cxn ang="0">
                  <a:pos x="5" y="26"/>
                </a:cxn>
                <a:cxn ang="0">
                  <a:pos x="3" y="26"/>
                </a:cxn>
                <a:cxn ang="0">
                  <a:pos x="2" y="25"/>
                </a:cxn>
                <a:cxn ang="0">
                  <a:pos x="2" y="24"/>
                </a:cxn>
                <a:cxn ang="0">
                  <a:pos x="1" y="24"/>
                </a:cxn>
                <a:cxn ang="0">
                  <a:pos x="1" y="23"/>
                </a:cxn>
                <a:cxn ang="0">
                  <a:pos x="0" y="22"/>
                </a:cxn>
                <a:cxn ang="0">
                  <a:pos x="0" y="4"/>
                </a:cxn>
                <a:cxn ang="0">
                  <a:pos x="1" y="3"/>
                </a:cxn>
                <a:cxn ang="0">
                  <a:pos x="1" y="2"/>
                </a:cxn>
                <a:cxn ang="0">
                  <a:pos x="2" y="1"/>
                </a:cxn>
                <a:cxn ang="0">
                  <a:pos x="2" y="0"/>
                </a:cxn>
                <a:cxn ang="0">
                  <a:pos x="3" y="0"/>
                </a:cxn>
                <a:cxn ang="0">
                  <a:pos x="5" y="0"/>
                </a:cxn>
              </a:cxnLst>
              <a:rect l="0" t="0" r="r" b="b"/>
              <a:pathLst>
                <a:path w="27" h="26">
                  <a:moveTo>
                    <a:pt x="5" y="3"/>
                  </a:moveTo>
                  <a:lnTo>
                    <a:pt x="4" y="3"/>
                  </a:lnTo>
                  <a:lnTo>
                    <a:pt x="4" y="3"/>
                  </a:lnTo>
                  <a:lnTo>
                    <a:pt x="4" y="3"/>
                  </a:lnTo>
                  <a:lnTo>
                    <a:pt x="4" y="4"/>
                  </a:lnTo>
                  <a:lnTo>
                    <a:pt x="4" y="4"/>
                  </a:lnTo>
                  <a:lnTo>
                    <a:pt x="4" y="22"/>
                  </a:lnTo>
                  <a:lnTo>
                    <a:pt x="4" y="22"/>
                  </a:lnTo>
                  <a:lnTo>
                    <a:pt x="4" y="22"/>
                  </a:lnTo>
                  <a:lnTo>
                    <a:pt x="4" y="22"/>
                  </a:lnTo>
                  <a:lnTo>
                    <a:pt x="4" y="22"/>
                  </a:lnTo>
                  <a:lnTo>
                    <a:pt x="5" y="22"/>
                  </a:lnTo>
                  <a:lnTo>
                    <a:pt x="22" y="22"/>
                  </a:lnTo>
                  <a:lnTo>
                    <a:pt x="23" y="22"/>
                  </a:lnTo>
                  <a:lnTo>
                    <a:pt x="23" y="22"/>
                  </a:lnTo>
                  <a:lnTo>
                    <a:pt x="23" y="22"/>
                  </a:lnTo>
                  <a:lnTo>
                    <a:pt x="23" y="22"/>
                  </a:lnTo>
                  <a:lnTo>
                    <a:pt x="23" y="22"/>
                  </a:lnTo>
                  <a:lnTo>
                    <a:pt x="23" y="4"/>
                  </a:lnTo>
                  <a:lnTo>
                    <a:pt x="23" y="4"/>
                  </a:lnTo>
                  <a:lnTo>
                    <a:pt x="23" y="3"/>
                  </a:lnTo>
                  <a:lnTo>
                    <a:pt x="23" y="3"/>
                  </a:lnTo>
                  <a:lnTo>
                    <a:pt x="23" y="3"/>
                  </a:lnTo>
                  <a:lnTo>
                    <a:pt x="22" y="3"/>
                  </a:lnTo>
                  <a:lnTo>
                    <a:pt x="5" y="3"/>
                  </a:lnTo>
                  <a:close/>
                  <a:moveTo>
                    <a:pt x="5" y="0"/>
                  </a:moveTo>
                  <a:lnTo>
                    <a:pt x="22" y="0"/>
                  </a:lnTo>
                  <a:lnTo>
                    <a:pt x="23" y="0"/>
                  </a:lnTo>
                  <a:lnTo>
                    <a:pt x="24" y="0"/>
                  </a:lnTo>
                  <a:lnTo>
                    <a:pt x="25" y="1"/>
                  </a:lnTo>
                  <a:lnTo>
                    <a:pt x="26" y="2"/>
                  </a:lnTo>
                  <a:lnTo>
                    <a:pt x="26" y="3"/>
                  </a:lnTo>
                  <a:lnTo>
                    <a:pt x="27" y="4"/>
                  </a:lnTo>
                  <a:lnTo>
                    <a:pt x="27" y="22"/>
                  </a:lnTo>
                  <a:lnTo>
                    <a:pt x="26" y="23"/>
                  </a:lnTo>
                  <a:lnTo>
                    <a:pt x="26" y="24"/>
                  </a:lnTo>
                  <a:lnTo>
                    <a:pt x="25" y="24"/>
                  </a:lnTo>
                  <a:lnTo>
                    <a:pt x="24" y="25"/>
                  </a:lnTo>
                  <a:lnTo>
                    <a:pt x="23" y="26"/>
                  </a:lnTo>
                  <a:lnTo>
                    <a:pt x="22" y="26"/>
                  </a:lnTo>
                  <a:lnTo>
                    <a:pt x="5" y="26"/>
                  </a:lnTo>
                  <a:lnTo>
                    <a:pt x="3" y="26"/>
                  </a:lnTo>
                  <a:lnTo>
                    <a:pt x="2" y="25"/>
                  </a:lnTo>
                  <a:lnTo>
                    <a:pt x="2" y="24"/>
                  </a:lnTo>
                  <a:lnTo>
                    <a:pt x="1" y="24"/>
                  </a:lnTo>
                  <a:lnTo>
                    <a:pt x="1" y="23"/>
                  </a:lnTo>
                  <a:lnTo>
                    <a:pt x="0" y="22"/>
                  </a:lnTo>
                  <a:lnTo>
                    <a:pt x="0" y="4"/>
                  </a:lnTo>
                  <a:lnTo>
                    <a:pt x="1" y="3"/>
                  </a:lnTo>
                  <a:lnTo>
                    <a:pt x="1" y="2"/>
                  </a:lnTo>
                  <a:lnTo>
                    <a:pt x="2" y="1"/>
                  </a:lnTo>
                  <a:lnTo>
                    <a:pt x="2" y="0"/>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9" name="Rectangle 418"/>
            <p:cNvSpPr>
              <a:spLocks noChangeArrowheads="1"/>
            </p:cNvSpPr>
            <p:nvPr/>
          </p:nvSpPr>
          <p:spPr bwMode="auto">
            <a:xfrm>
              <a:off x="8810626" y="1492250"/>
              <a:ext cx="150813"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01749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500"/>
                                        <p:tgtEl>
                                          <p:spTgt spid="70"/>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right)">
                                      <p:cBhvr>
                                        <p:cTn id="35" dur="500"/>
                                        <p:tgtEl>
                                          <p:spTgt spid="72"/>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right)">
                                      <p:cBhvr>
                                        <p:cTn id="39" dur="500"/>
                                        <p:tgtEl>
                                          <p:spTgt spid="73"/>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500"/>
                                        <p:tgtEl>
                                          <p:spTgt spid="52"/>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left)">
                                      <p:cBhvr>
                                        <p:cTn id="67" dur="500"/>
                                        <p:tgtEl>
                                          <p:spTgt spid="53"/>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2"/>
          <p:cNvSpPr txBox="1">
            <a:spLocks/>
          </p:cNvSpPr>
          <p:nvPr/>
        </p:nvSpPr>
        <p:spPr>
          <a:xfrm>
            <a:off x="1" y="5622925"/>
            <a:ext cx="5968999" cy="123507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lnSpc>
                <a:spcPct val="100000"/>
              </a:lnSpc>
            </a:pPr>
            <a:r>
              <a:rPr lang="es-PE" sz="2800" dirty="0" smtClean="0">
                <a:solidFill>
                  <a:schemeClr val="tx1"/>
                </a:solidFill>
                <a:latin typeface="+mj-lt"/>
              </a:rPr>
              <a:t>4.2 (i)(a)   Iniciar </a:t>
            </a:r>
            <a:r>
              <a:rPr lang="es-PE" sz="2800" dirty="0" smtClean="0">
                <a:solidFill>
                  <a:schemeClr val="tx1"/>
                </a:solidFill>
                <a:latin typeface="+mj-lt"/>
              </a:rPr>
              <a:t>canales de comunicación del SMS/seguridad operacional</a:t>
            </a:r>
            <a:endParaRPr lang="en-US" sz="2800" dirty="0" smtClean="0">
              <a:solidFill>
                <a:schemeClr val="tx1"/>
              </a:solidFill>
              <a:latin typeface="+mj-lt"/>
            </a:endParaRPr>
          </a:p>
          <a:p>
            <a:pPr algn="ctr">
              <a:lnSpc>
                <a:spcPct val="100000"/>
              </a:lnSpc>
            </a:pPr>
            <a:endParaRPr lang="en-US" sz="2800" dirty="0">
              <a:solidFill>
                <a:schemeClr val="tx1"/>
              </a:solidFill>
              <a:latin typeface="+mj-lt"/>
            </a:endParaRPr>
          </a:p>
        </p:txBody>
      </p:sp>
      <p:pic>
        <p:nvPicPr>
          <p:cNvPr id="7"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410" b="15410"/>
          <a:stretch>
            <a:fillRect/>
          </a:stretch>
        </p:blipFill>
        <p:spPr>
          <a:xfrm>
            <a:off x="0" y="0"/>
            <a:ext cx="12192000" cy="5622925"/>
          </a:xfrm>
        </p:spPr>
      </p:pic>
      <p:sp>
        <p:nvSpPr>
          <p:cNvPr id="8" name="Text Placeholder 9"/>
          <p:cNvSpPr txBox="1">
            <a:spLocks/>
          </p:cNvSpPr>
          <p:nvPr/>
        </p:nvSpPr>
        <p:spPr>
          <a:xfrm>
            <a:off x="5969000" y="4379228"/>
            <a:ext cx="60579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lgn="just">
              <a:lnSpc>
                <a:spcPct val="100000"/>
              </a:lnSpc>
              <a:spcBef>
                <a:spcPts val="0"/>
              </a:spcBef>
              <a:buNone/>
            </a:pPr>
            <a:r>
              <a:rPr lang="es-PE" sz="2000" i="1" dirty="0">
                <a:solidFill>
                  <a:srgbClr val="FFFFFF"/>
                </a:solidFill>
                <a:latin typeface="Georgia"/>
                <a:cs typeface="Georgia"/>
              </a:rPr>
              <a:t>Se deberá comunicar los objetivos y procedimientos del SMS de la organización a todo el personal apropiado, por medio de una estrategia que permita que la comunicación  de SO sea entregada por el método más apropiado basado en el rol del individuo y la necesidad de recibir información de seguridad </a:t>
            </a:r>
            <a:r>
              <a:rPr lang="es-PE" sz="2000" i="1" dirty="0" smtClean="0">
                <a:solidFill>
                  <a:srgbClr val="FFFFFF"/>
                </a:solidFill>
                <a:latin typeface="Georgia"/>
                <a:cs typeface="Georgia"/>
              </a:rPr>
              <a:t>operacional</a:t>
            </a:r>
            <a:endParaRPr lang="es-PE" sz="2000" i="1" dirty="0">
              <a:solidFill>
                <a:srgbClr val="FFFFFF"/>
              </a:solidFill>
              <a:latin typeface="Georgia"/>
              <a:cs typeface="Georgia"/>
            </a:endParaRPr>
          </a:p>
        </p:txBody>
      </p:sp>
    </p:spTree>
    <p:extLst>
      <p:ext uri="{BB962C8B-B14F-4D97-AF65-F5344CB8AC3E}">
        <p14:creationId xmlns:p14="http://schemas.microsoft.com/office/powerpoint/2010/main" val="36158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PE" b="1" dirty="0"/>
              <a:t>Ejemplos de iniciativas de comunicación</a:t>
            </a:r>
          </a:p>
        </p:txBody>
      </p:sp>
      <p:grpSp>
        <p:nvGrpSpPr>
          <p:cNvPr id="4" name="Group 3"/>
          <p:cNvGrpSpPr>
            <a:grpSpLocks/>
          </p:cNvGrpSpPr>
          <p:nvPr/>
        </p:nvGrpSpPr>
        <p:grpSpPr bwMode="auto">
          <a:xfrm>
            <a:off x="8939213" y="4106412"/>
            <a:ext cx="2236787" cy="1567764"/>
            <a:chOff x="3433260" y="3287722"/>
            <a:chExt cx="2237290" cy="1174633"/>
          </a:xfrm>
        </p:grpSpPr>
        <p:sp>
          <p:nvSpPr>
            <p:cNvPr id="5"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6"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04</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8" name="Group 7"/>
          <p:cNvGrpSpPr>
            <a:grpSpLocks/>
          </p:cNvGrpSpPr>
          <p:nvPr/>
        </p:nvGrpSpPr>
        <p:grpSpPr bwMode="auto">
          <a:xfrm>
            <a:off x="8939213" y="3253697"/>
            <a:ext cx="2236787" cy="1567764"/>
            <a:chOff x="3433260" y="3287722"/>
            <a:chExt cx="2237290" cy="1174633"/>
          </a:xfrm>
        </p:grpSpPr>
        <p:sp>
          <p:nvSpPr>
            <p:cNvPr id="9"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0"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1"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03</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12" name="Group 11"/>
          <p:cNvGrpSpPr>
            <a:grpSpLocks/>
          </p:cNvGrpSpPr>
          <p:nvPr/>
        </p:nvGrpSpPr>
        <p:grpSpPr bwMode="auto">
          <a:xfrm>
            <a:off x="8939213" y="2400980"/>
            <a:ext cx="2236787" cy="1565647"/>
            <a:chOff x="3433260" y="3287731"/>
            <a:chExt cx="2237290" cy="1174624"/>
          </a:xfrm>
        </p:grpSpPr>
        <p:sp>
          <p:nvSpPr>
            <p:cNvPr id="13"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4"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74747"/>
                </a:solidFill>
                <a:effectLst/>
                <a:uLnTx/>
                <a:uFillTx/>
              </a:endParaRPr>
            </a:p>
          </p:txBody>
        </p:sp>
        <p:sp>
          <p:nvSpPr>
            <p:cNvPr id="15"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0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0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02</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16" name="Group 15"/>
          <p:cNvGrpSpPr>
            <a:grpSpLocks/>
          </p:cNvGrpSpPr>
          <p:nvPr/>
        </p:nvGrpSpPr>
        <p:grpSpPr bwMode="auto">
          <a:xfrm>
            <a:off x="8939213" y="1528784"/>
            <a:ext cx="2236787" cy="1574240"/>
            <a:chOff x="3433260" y="1508627"/>
            <a:chExt cx="2237290" cy="1181491"/>
          </a:xfrm>
        </p:grpSpPr>
        <p:sp>
          <p:nvSpPr>
            <p:cNvPr id="17"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74747"/>
                </a:solidFill>
                <a:effectLst/>
                <a:uLnTx/>
                <a:uFillTx/>
              </a:endParaRPr>
            </a:p>
          </p:txBody>
        </p:sp>
        <p:sp>
          <p:nvSpPr>
            <p:cNvPr id="18"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74747"/>
                </a:solidFill>
                <a:effectLst/>
                <a:uLnTx/>
                <a:uFillTx/>
              </a:endParaRPr>
            </a:p>
          </p:txBody>
        </p:sp>
        <p:sp>
          <p:nvSpPr>
            <p:cNvPr id="19"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8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01</a:t>
              </a:r>
              <a:endParaRPr kumimoji="0" lang="en-US" altLang="ko-KR" sz="18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20" name="Group 19"/>
          <p:cNvGrpSpPr/>
          <p:nvPr/>
        </p:nvGrpSpPr>
        <p:grpSpPr>
          <a:xfrm>
            <a:off x="845156" y="2089144"/>
            <a:ext cx="7994160" cy="441875"/>
            <a:chOff x="-95985" y="1528757"/>
            <a:chExt cx="5940988" cy="331406"/>
          </a:xfrm>
        </p:grpSpPr>
        <p:sp>
          <p:nvSpPr>
            <p:cNvPr id="21" name="Text Placeholder 22"/>
            <p:cNvSpPr txBox="1">
              <a:spLocks/>
            </p:cNvSpPr>
            <p:nvPr/>
          </p:nvSpPr>
          <p:spPr>
            <a:xfrm>
              <a:off x="-95985" y="1528757"/>
              <a:ext cx="5197424" cy="33140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pPr>
              <a:r>
                <a:rPr lang="es-PE" sz="2400" dirty="0">
                  <a:solidFill>
                    <a:schemeClr val="tx1"/>
                  </a:solidFill>
                  <a:latin typeface="+mj-lt"/>
                </a:rPr>
                <a:t>La diseminación del manual o documento de SMS</a:t>
              </a: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400" i="0" u="none" strike="noStrike" kern="1200" cap="none" spc="0" normalizeH="0" baseline="0" noProof="0" dirty="0" smtClean="0">
                <a:ln>
                  <a:noFill/>
                </a:ln>
                <a:solidFill>
                  <a:schemeClr val="tx1"/>
                </a:solidFill>
                <a:effectLst/>
                <a:uLnTx/>
                <a:uFillTx/>
                <a:latin typeface="+mj-lt"/>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400" i="0" u="none" strike="noStrike" kern="1200" cap="none" spc="0" normalizeH="0" baseline="0" noProof="0" dirty="0">
                <a:ln>
                  <a:noFill/>
                </a:ln>
                <a:solidFill>
                  <a:schemeClr val="tx1"/>
                </a:solidFill>
                <a:effectLst/>
                <a:uLnTx/>
                <a:uFillTx/>
                <a:latin typeface="+mj-lt"/>
              </a:endParaRPr>
            </a:p>
          </p:txBody>
        </p:sp>
        <p:cxnSp>
          <p:nvCxnSpPr>
            <p:cNvPr id="22" name="Straight Connector 21"/>
            <p:cNvCxnSpPr/>
            <p:nvPr/>
          </p:nvCxnSpPr>
          <p:spPr>
            <a:xfrm flipH="1">
              <a:off x="5139549" y="1694599"/>
              <a:ext cx="705454" cy="0"/>
            </a:xfrm>
            <a:prstGeom prst="line">
              <a:avLst/>
            </a:prstGeom>
            <a:noFill/>
            <a:ln w="12700" cap="flat" cmpd="sng" algn="ctr">
              <a:solidFill>
                <a:srgbClr val="9E9E9E"/>
              </a:solidFill>
              <a:prstDash val="sysDash"/>
              <a:headEnd type="oval" w="sm" len="sm"/>
              <a:tailEnd type="oval" w="sm" len="sm"/>
            </a:ln>
            <a:effectLst/>
          </p:spPr>
        </p:cxnSp>
      </p:grpSp>
      <p:grpSp>
        <p:nvGrpSpPr>
          <p:cNvPr id="23" name="Group 22"/>
          <p:cNvGrpSpPr/>
          <p:nvPr/>
        </p:nvGrpSpPr>
        <p:grpSpPr>
          <a:xfrm>
            <a:off x="826681" y="2741187"/>
            <a:ext cx="8012635" cy="685997"/>
            <a:chOff x="-109715" y="1960640"/>
            <a:chExt cx="5954718" cy="514498"/>
          </a:xfrm>
        </p:grpSpPr>
        <p:sp>
          <p:nvSpPr>
            <p:cNvPr id="24" name="Text Placeholder 22"/>
            <p:cNvSpPr txBox="1">
              <a:spLocks/>
            </p:cNvSpPr>
            <p:nvPr/>
          </p:nvSpPr>
          <p:spPr>
            <a:xfrm>
              <a:off x="-109715" y="1960640"/>
              <a:ext cx="521115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pPr>
              <a:r>
                <a:rPr lang="es-PE" sz="2400" dirty="0">
                  <a:solidFill>
                    <a:schemeClr val="tx1"/>
                  </a:solidFill>
                  <a:latin typeface="+mj-lt"/>
                </a:rPr>
                <a:t>Los procesos y procedimientos de seguridad operacional</a:t>
              </a:r>
            </a:p>
            <a:p>
              <a:pPr lvl="0" algn="r">
                <a:lnSpc>
                  <a:spcPct val="100000"/>
                </a:lnSpc>
              </a:pPr>
              <a:endParaRPr lang="es-PE" sz="2400" dirty="0">
                <a:solidFill>
                  <a:schemeClr val="tx1"/>
                </a:solidFill>
                <a:latin typeface="+mj-lt"/>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400" i="0" u="none" strike="noStrike" kern="1200" cap="none" spc="0" normalizeH="0" baseline="0" noProof="0" dirty="0">
                <a:ln>
                  <a:noFill/>
                </a:ln>
                <a:solidFill>
                  <a:schemeClr val="tx1"/>
                </a:solidFill>
                <a:effectLst/>
                <a:uLnTx/>
                <a:uFillTx/>
                <a:latin typeface="+mj-lt"/>
              </a:endParaRPr>
            </a:p>
          </p:txBody>
        </p:sp>
        <p:cxnSp>
          <p:nvCxnSpPr>
            <p:cNvPr id="25" name="Straight Connector 24"/>
            <p:cNvCxnSpPr/>
            <p:nvPr/>
          </p:nvCxnSpPr>
          <p:spPr>
            <a:xfrm flipH="1">
              <a:off x="5140451" y="2264034"/>
              <a:ext cx="704552" cy="0"/>
            </a:xfrm>
            <a:prstGeom prst="line">
              <a:avLst/>
            </a:prstGeom>
            <a:noFill/>
            <a:ln w="12700" cap="flat" cmpd="sng" algn="ctr">
              <a:solidFill>
                <a:srgbClr val="9E9E9E"/>
              </a:solidFill>
              <a:prstDash val="sysDash"/>
              <a:headEnd type="oval" w="sm" len="sm"/>
              <a:tailEnd type="oval" w="sm" len="sm"/>
            </a:ln>
            <a:effectLst/>
          </p:spPr>
        </p:cxnSp>
      </p:grpSp>
      <p:grpSp>
        <p:nvGrpSpPr>
          <p:cNvPr id="26" name="Group 25"/>
          <p:cNvGrpSpPr/>
          <p:nvPr/>
        </p:nvGrpSpPr>
        <p:grpSpPr>
          <a:xfrm>
            <a:off x="817443" y="3741764"/>
            <a:ext cx="8021873" cy="685997"/>
            <a:chOff x="-116580" y="2662085"/>
            <a:chExt cx="5961583" cy="514498"/>
          </a:xfrm>
        </p:grpSpPr>
        <p:sp>
          <p:nvSpPr>
            <p:cNvPr id="27" name="Text Placeholder 22"/>
            <p:cNvSpPr txBox="1">
              <a:spLocks/>
            </p:cNvSpPr>
            <p:nvPr/>
          </p:nvSpPr>
          <p:spPr>
            <a:xfrm>
              <a:off x="-116580" y="2662085"/>
              <a:ext cx="522488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pPr>
              <a:r>
                <a:rPr lang="es-PE" sz="2400" dirty="0">
                  <a:solidFill>
                    <a:schemeClr val="tx1"/>
                  </a:solidFill>
                  <a:latin typeface="+mj-lt"/>
                </a:rPr>
                <a:t>Los folletos informativos, las noticias y los boletines de seguridad operacional</a:t>
              </a:r>
            </a:p>
          </p:txBody>
        </p:sp>
        <p:cxnSp>
          <p:nvCxnSpPr>
            <p:cNvPr id="28" name="Straight Connector 27"/>
            <p:cNvCxnSpPr/>
            <p:nvPr/>
          </p:nvCxnSpPr>
          <p:spPr>
            <a:xfrm flipH="1">
              <a:off x="5155067" y="2876377"/>
              <a:ext cx="689936" cy="0"/>
            </a:xfrm>
            <a:prstGeom prst="line">
              <a:avLst/>
            </a:prstGeom>
            <a:noFill/>
            <a:ln w="12700" cap="flat" cmpd="sng" algn="ctr">
              <a:solidFill>
                <a:srgbClr val="9E9E9E"/>
              </a:solidFill>
              <a:prstDash val="sysDash"/>
              <a:headEnd type="oval" w="sm" len="sm"/>
              <a:tailEnd type="oval" w="sm" len="sm"/>
            </a:ln>
            <a:effectLst/>
          </p:spPr>
        </p:cxnSp>
      </p:grpSp>
      <p:grpSp>
        <p:nvGrpSpPr>
          <p:cNvPr id="29" name="Group 28"/>
          <p:cNvGrpSpPr/>
          <p:nvPr/>
        </p:nvGrpSpPr>
        <p:grpSpPr>
          <a:xfrm>
            <a:off x="787399" y="4732563"/>
            <a:ext cx="8051919" cy="474500"/>
            <a:chOff x="-138909" y="3356192"/>
            <a:chExt cx="5983912" cy="355875"/>
          </a:xfrm>
        </p:grpSpPr>
        <p:sp>
          <p:nvSpPr>
            <p:cNvPr id="30" name="Text Placeholder 22"/>
            <p:cNvSpPr txBox="1">
              <a:spLocks/>
            </p:cNvSpPr>
            <p:nvPr/>
          </p:nvSpPr>
          <p:spPr>
            <a:xfrm>
              <a:off x="-138909" y="3356192"/>
              <a:ext cx="5240347" cy="35587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pPr>
              <a:r>
                <a:rPr lang="es-PE" sz="2400" dirty="0">
                  <a:solidFill>
                    <a:schemeClr val="tx1"/>
                  </a:solidFill>
                  <a:latin typeface="+mj-lt"/>
                </a:rPr>
                <a:t>Sitios web o correo electrónico</a:t>
              </a:r>
            </a:p>
          </p:txBody>
        </p:sp>
        <p:cxnSp>
          <p:nvCxnSpPr>
            <p:cNvPr id="31" name="Straight Connector 30"/>
            <p:cNvCxnSpPr/>
            <p:nvPr/>
          </p:nvCxnSpPr>
          <p:spPr>
            <a:xfrm flipH="1">
              <a:off x="5146414" y="3534637"/>
              <a:ext cx="698589" cy="0"/>
            </a:xfrm>
            <a:prstGeom prst="line">
              <a:avLst/>
            </a:prstGeom>
            <a:noFill/>
            <a:ln w="12700" cap="flat" cmpd="sng" algn="ctr">
              <a:solidFill>
                <a:srgbClr val="9E9E9E"/>
              </a:solidFill>
              <a:prstDash val="sysDash"/>
              <a:headEnd type="oval" w="sm" len="sm"/>
              <a:tailEnd type="oval" w="sm" len="sm"/>
            </a:ln>
            <a:effectLst/>
          </p:spPr>
        </p:cxnSp>
      </p:grpSp>
    </p:spTree>
    <p:extLst>
      <p:ext uri="{BB962C8B-B14F-4D97-AF65-F5344CB8AC3E}">
        <p14:creationId xmlns:p14="http://schemas.microsoft.com/office/powerpoint/2010/main" val="131409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right)">
                                      <p:cBhvr>
                                        <p:cTn id="30" dur="500"/>
                                        <p:tgtEl>
                                          <p:spTgt spid="26"/>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id-ID" dirty="0"/>
          </a:p>
        </p:txBody>
      </p:sp>
      <p:graphicFrame>
        <p:nvGraphicFramePr>
          <p:cNvPr id="3" name="Table 2"/>
          <p:cNvGraphicFramePr>
            <a:graphicFrameLocks noGrp="1"/>
          </p:cNvGraphicFramePr>
          <p:nvPr>
            <p:extLst>
              <p:ext uri="{D42A27DB-BD31-4B8C-83A1-F6EECF244321}">
                <p14:modId xmlns:p14="http://schemas.microsoft.com/office/powerpoint/2010/main" val="3779730894"/>
              </p:ext>
            </p:extLst>
          </p:nvPr>
        </p:nvGraphicFramePr>
        <p:xfrm>
          <a:off x="1" y="-161926"/>
          <a:ext cx="12191998" cy="7019926"/>
        </p:xfrm>
        <a:graphic>
          <a:graphicData uri="http://schemas.openxmlformats.org/drawingml/2006/table">
            <a:tbl>
              <a:tblPr firstRow="1" bandRow="1"/>
              <a:tblGrid>
                <a:gridCol w="2116665">
                  <a:extLst>
                    <a:ext uri="{9D8B030D-6E8A-4147-A177-3AD203B41FA5}">
                      <a16:colId xmlns:a16="http://schemas.microsoft.com/office/drawing/2014/main" val="20000"/>
                    </a:ext>
                  </a:extLst>
                </a:gridCol>
                <a:gridCol w="3725334">
                  <a:extLst>
                    <a:ext uri="{9D8B030D-6E8A-4147-A177-3AD203B41FA5}">
                      <a16:colId xmlns:a16="http://schemas.microsoft.com/office/drawing/2014/main" val="20001"/>
                    </a:ext>
                  </a:extLst>
                </a:gridCol>
                <a:gridCol w="2870199">
                  <a:extLst>
                    <a:ext uri="{9D8B030D-6E8A-4147-A177-3AD203B41FA5}">
                      <a16:colId xmlns:a16="http://schemas.microsoft.com/office/drawing/2014/main" val="20002"/>
                    </a:ext>
                  </a:extLst>
                </a:gridCol>
                <a:gridCol w="3479800">
                  <a:extLst>
                    <a:ext uri="{9D8B030D-6E8A-4147-A177-3AD203B41FA5}">
                      <a16:colId xmlns:a16="http://schemas.microsoft.com/office/drawing/2014/main" val="20003"/>
                    </a:ext>
                  </a:extLst>
                </a:gridCol>
              </a:tblGrid>
              <a:tr h="420819">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000" dirty="0" smtClean="0"/>
                        <a:t>Tema</a:t>
                      </a:r>
                      <a:endParaRPr lang="es-PE" sz="20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000" dirty="0" smtClean="0"/>
                        <a:t>Tamaño de la organización</a:t>
                      </a:r>
                      <a:endParaRPr lang="es-PE" sz="20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492667">
                <a:tc vMerge="1">
                  <a:txBody>
                    <a:bodyPr/>
                    <a:lstStyle/>
                    <a:p>
                      <a:endParaRPr lang="es-PE" dirty="0"/>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000" b="1" kern="1200" dirty="0" smtClean="0">
                          <a:solidFill>
                            <a:schemeClr val="lt1"/>
                          </a:solidFill>
                          <a:latin typeface="+mn-lt"/>
                          <a:ea typeface="+mn-ea"/>
                          <a:cs typeface="+mn-cs"/>
                        </a:rPr>
                        <a:t>Pequeña</a:t>
                      </a:r>
                      <a:endParaRPr lang="es-PE" sz="2000" b="1" kern="1200" dirty="0">
                        <a:solidFill>
                          <a:schemeClr val="lt1"/>
                        </a:solidFill>
                        <a:latin typeface="+mn-lt"/>
                        <a:ea typeface="+mn-ea"/>
                        <a:cs typeface="+mn-cs"/>
                      </a:endParaRPr>
                    </a:p>
                  </a:txBody>
                  <a:tcPr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000" b="1" kern="1200" dirty="0" smtClean="0">
                          <a:solidFill>
                            <a:schemeClr val="lt1"/>
                          </a:solidFill>
                          <a:latin typeface="+mn-lt"/>
                          <a:ea typeface="+mn-ea"/>
                          <a:cs typeface="+mn-cs"/>
                        </a:rPr>
                        <a:t>Mediana</a:t>
                      </a:r>
                      <a:endParaRPr lang="es-PE" sz="2000" b="1" kern="1200" dirty="0">
                        <a:solidFill>
                          <a:schemeClr val="lt1"/>
                        </a:solidFill>
                        <a:latin typeface="+mn-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000" b="1" kern="1200" dirty="0" smtClean="0">
                          <a:solidFill>
                            <a:schemeClr val="lt1"/>
                          </a:solidFill>
                          <a:latin typeface="+mn-lt"/>
                          <a:ea typeface="+mn-ea"/>
                          <a:cs typeface="+mn-cs"/>
                        </a:rPr>
                        <a:t>Grande</a:t>
                      </a:r>
                      <a:endParaRPr lang="es-PE" sz="2000" b="1" kern="1200" dirty="0">
                        <a:solidFill>
                          <a:schemeClr val="lt1"/>
                        </a:solidFill>
                        <a:latin typeface="+mn-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extLst>
                  <a:ext uri="{0D108BD9-81ED-4DB2-BD59-A6C34878D82A}">
                    <a16:rowId xmlns:a16="http://schemas.microsoft.com/office/drawing/2014/main" val="10001"/>
                  </a:ext>
                </a:extLst>
              </a:tr>
              <a:tr h="2108516">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150" dirty="0" smtClean="0"/>
                        <a:t>Promoción y comunicación de la seguridad operacional</a:t>
                      </a:r>
                      <a:endParaRPr lang="es-PE" sz="215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b="1" dirty="0" smtClean="0">
                          <a:solidFill>
                            <a:srgbClr val="C00000"/>
                          </a:solidFill>
                        </a:rPr>
                        <a:t>Estructura de la comunicación </a:t>
                      </a:r>
                      <a:r>
                        <a:rPr lang="es-PE" sz="2150" dirty="0" smtClean="0"/>
                        <a:t>de seguridad operacional en su lugar (por ejemplo: permitir que la información se transmita a todo el personal).</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b="1" dirty="0" smtClean="0">
                          <a:solidFill>
                            <a:srgbClr val="C00000"/>
                          </a:solidFill>
                        </a:rPr>
                        <a:t>Sistemas</a:t>
                      </a:r>
                      <a:r>
                        <a:rPr lang="es-PE" sz="2150" dirty="0" smtClean="0"/>
                        <a:t> de promoción y comunicación de la seguridad operacional formales.</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457200" rtl="0" eaLnBrk="1" latinLnBrk="0" hangingPunct="1"/>
                      <a:r>
                        <a:rPr lang="es-PE" sz="2150" b="1" kern="1200" dirty="0" smtClean="0">
                          <a:solidFill>
                            <a:srgbClr val="C00000"/>
                          </a:solidFill>
                          <a:latin typeface="+mn-lt"/>
                          <a:ea typeface="+mn-ea"/>
                          <a:cs typeface="+mn-cs"/>
                        </a:rPr>
                        <a:t>Sistemas</a:t>
                      </a:r>
                      <a:r>
                        <a:rPr lang="es-PE" sz="2150" kern="1200" dirty="0" smtClean="0">
                          <a:solidFill>
                            <a:schemeClr val="dk1"/>
                          </a:solidFill>
                          <a:latin typeface="+mn-lt"/>
                          <a:ea typeface="+mn-ea"/>
                          <a:cs typeface="+mn-cs"/>
                        </a:rPr>
                        <a:t> de promoción y comunicación de la seguridad operacional formal y </a:t>
                      </a:r>
                      <a:r>
                        <a:rPr lang="es-PE" sz="2150" b="1" kern="1200" dirty="0" smtClean="0">
                          <a:solidFill>
                            <a:srgbClr val="C00000"/>
                          </a:solidFill>
                          <a:latin typeface="+mn-lt"/>
                          <a:ea typeface="+mn-ea"/>
                          <a:cs typeface="+mn-cs"/>
                        </a:rPr>
                        <a:t>estrategias</a:t>
                      </a:r>
                      <a:r>
                        <a:rPr lang="es-PE" sz="2150" kern="1200" dirty="0" smtClean="0">
                          <a:solidFill>
                            <a:schemeClr val="dk1"/>
                          </a:solidFill>
                          <a:latin typeface="+mn-lt"/>
                          <a:ea typeface="+mn-ea"/>
                          <a:cs typeface="+mn-cs"/>
                        </a:rPr>
                        <a:t> monitoreadas constantemente por su eficacia.</a:t>
                      </a:r>
                      <a:endParaRPr lang="es-PE" sz="2150" kern="1200" dirty="0">
                        <a:solidFill>
                          <a:schemeClr val="dk1"/>
                        </a:solidFill>
                        <a:latin typeface="+mn-lt"/>
                        <a:ea typeface="+mn-ea"/>
                        <a:cs typeface="+mn-cs"/>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extLst>
                  <a:ext uri="{0D108BD9-81ED-4DB2-BD59-A6C34878D82A}">
                    <a16:rowId xmlns:a16="http://schemas.microsoft.com/office/drawing/2014/main" val="10002"/>
                  </a:ext>
                </a:extLst>
              </a:tr>
              <a:tr h="1772715">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b="1" dirty="0" smtClean="0">
                          <a:solidFill>
                            <a:srgbClr val="C00000"/>
                          </a:solidFill>
                        </a:rPr>
                        <a:t>Sesiones </a:t>
                      </a:r>
                      <a:r>
                        <a:rPr lang="es-PE" sz="2150" dirty="0" smtClean="0"/>
                        <a:t>informativas regulares relacionadas con la seguridad operacional para el personal, basadas en el alcance de su responsabilidad.</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b="1" dirty="0" smtClean="0">
                          <a:solidFill>
                            <a:srgbClr val="C00000"/>
                          </a:solidFill>
                        </a:rPr>
                        <a:t>Sesiones</a:t>
                      </a:r>
                      <a:r>
                        <a:rPr lang="es-PE" sz="2150" dirty="0" smtClean="0"/>
                        <a:t> informativas relacionadas con la seguridad operacional </a:t>
                      </a:r>
                      <a:r>
                        <a:rPr lang="es-PE" sz="2150" b="1" dirty="0" smtClean="0">
                          <a:solidFill>
                            <a:srgbClr val="C00000"/>
                          </a:solidFill>
                        </a:rPr>
                        <a:t>regulares</a:t>
                      </a:r>
                      <a:r>
                        <a:rPr lang="es-PE" sz="2150" dirty="0" smtClean="0"/>
                        <a:t> para el personal, basadas en el alcance de su responsabilidad.</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p>
                      <a:endParaRPr lang="es-PE" sz="1400" dirty="0"/>
                    </a:p>
                  </a:txBody>
                  <a:tcPr/>
                </a:tc>
                <a:extLst>
                  <a:ext uri="{0D108BD9-81ED-4DB2-BD59-A6C34878D82A}">
                    <a16:rowId xmlns:a16="http://schemas.microsoft.com/office/drawing/2014/main" val="10003"/>
                  </a:ext>
                </a:extLst>
              </a:tr>
              <a:tr h="1436914">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dirty="0" smtClean="0"/>
                        <a:t>Iniciativas tanto de la promoción activa y pasiva en funcionamiento, donde sea posible.</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dirty="0" smtClean="0"/>
                        <a:t>Iniciativas de promoción pasiva y activa en la operación, donde sea posible.</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a:p>
                  </a:txBody>
                  <a:tcPr/>
                </a:tc>
                <a:extLst>
                  <a:ext uri="{0D108BD9-81ED-4DB2-BD59-A6C34878D82A}">
                    <a16:rowId xmlns:a16="http://schemas.microsoft.com/office/drawing/2014/main" val="10004"/>
                  </a:ext>
                </a:extLst>
              </a:tr>
              <a:tr h="788295">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dirty="0" smtClean="0"/>
                        <a:t>N/A</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150" dirty="0" smtClean="0"/>
                        <a:t>Métodos para </a:t>
                      </a:r>
                      <a:r>
                        <a:rPr lang="es-PE" sz="2150" b="1" dirty="0" smtClean="0">
                          <a:solidFill>
                            <a:srgbClr val="C00000"/>
                          </a:solidFill>
                        </a:rPr>
                        <a:t>determinar la eficacia </a:t>
                      </a:r>
                      <a:r>
                        <a:rPr lang="es-PE" sz="2150" dirty="0" smtClean="0"/>
                        <a:t>de la promoción y la comunicación en el lugar.</a:t>
                      </a:r>
                      <a:endParaRPr lang="es-PE" sz="215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p>
                      <a:endParaRPr lang="es-PE"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11069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p:cNvSpPr/>
          <p:nvPr/>
        </p:nvSpPr>
        <p:spPr>
          <a:xfrm>
            <a:off x="81578" y="20132"/>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8900000" scaled="1"/>
            <a:tileRect/>
          </a:gra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584183"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Nomina ejecutivo responsable</a:t>
            </a:r>
            <a:endParaRPr lang="es-PE" sz="1800" kern="1200" dirty="0">
              <a:solidFill>
                <a:srgbClr val="FFFFFF"/>
              </a:solidFill>
              <a:latin typeface="Calibri"/>
              <a:ea typeface="+mn-ea"/>
              <a:cs typeface="+mn-cs"/>
            </a:endParaRPr>
          </a:p>
        </p:txBody>
      </p:sp>
      <p:sp>
        <p:nvSpPr>
          <p:cNvPr id="50" name="Freeform 49"/>
          <p:cNvSpPr/>
          <p:nvPr/>
        </p:nvSpPr>
        <p:spPr>
          <a:xfrm>
            <a:off x="489494" y="557339"/>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785274"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Determina responsabilidad de ejecutivos</a:t>
            </a:r>
            <a:endParaRPr lang="es-PE" sz="1800" kern="1200" dirty="0">
              <a:solidFill>
                <a:srgbClr val="FFFFFF"/>
              </a:solidFill>
              <a:latin typeface="Calibri"/>
              <a:ea typeface="+mn-ea"/>
              <a:cs typeface="+mn-cs"/>
            </a:endParaRPr>
          </a:p>
        </p:txBody>
      </p:sp>
      <p:sp>
        <p:nvSpPr>
          <p:cNvPr id="51" name="Freeform 50"/>
          <p:cNvSpPr/>
          <p:nvPr/>
        </p:nvSpPr>
        <p:spPr>
          <a:xfrm>
            <a:off x="891322" y="1094547"/>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779186"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Establecer equipo de implementación</a:t>
            </a:r>
            <a:endParaRPr lang="es-PE" sz="1800" kern="1200" dirty="0">
              <a:solidFill>
                <a:srgbClr val="FFFFFF"/>
              </a:solidFill>
              <a:latin typeface="Calibri"/>
              <a:ea typeface="+mn-ea"/>
              <a:cs typeface="+mn-cs"/>
            </a:endParaRPr>
          </a:p>
        </p:txBody>
      </p:sp>
      <p:sp>
        <p:nvSpPr>
          <p:cNvPr id="52" name="Freeform 51"/>
          <p:cNvSpPr/>
          <p:nvPr/>
        </p:nvSpPr>
        <p:spPr>
          <a:xfrm>
            <a:off x="1299238" y="1631755"/>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785274"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Definir el alcance del SMS</a:t>
            </a:r>
            <a:endParaRPr lang="es-PE" sz="1800" kern="1200" dirty="0">
              <a:solidFill>
                <a:srgbClr val="FFFFFF"/>
              </a:solidFill>
              <a:latin typeface="Calibri"/>
              <a:ea typeface="+mn-ea"/>
              <a:cs typeface="+mn-cs"/>
            </a:endParaRPr>
          </a:p>
        </p:txBody>
      </p:sp>
      <p:sp>
        <p:nvSpPr>
          <p:cNvPr id="53" name="Freeform 52"/>
          <p:cNvSpPr/>
          <p:nvPr/>
        </p:nvSpPr>
        <p:spPr>
          <a:xfrm>
            <a:off x="4656754" y="368284"/>
            <a:ext cx="295464" cy="295464"/>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FF9933"/>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89339" tIns="22860" rIns="89339" bIns="95987" numCol="1" spcCol="1270" anchor="ctr" anchorCtr="0">
            <a:noAutofit/>
          </a:bodyPr>
          <a:lstStyle/>
          <a:p>
            <a:pPr lvl="0" algn="ctr" defTabSz="800100">
              <a:lnSpc>
                <a:spcPct val="90000"/>
              </a:lnSpc>
              <a:spcBef>
                <a:spcPct val="0"/>
              </a:spcBef>
              <a:spcAft>
                <a:spcPct val="35000"/>
              </a:spcAft>
            </a:pPr>
            <a:endParaRPr lang="es-PE" sz="1800" kern="1200">
              <a:solidFill>
                <a:srgbClr val="474747">
                  <a:hueOff val="0"/>
                  <a:satOff val="0"/>
                  <a:lumOff val="0"/>
                  <a:alphaOff val="0"/>
                </a:srgbClr>
              </a:solidFill>
              <a:latin typeface="Calibri"/>
              <a:ea typeface="+mn-ea"/>
              <a:cs typeface="+mn-cs"/>
            </a:endParaRPr>
          </a:p>
        </p:txBody>
      </p:sp>
      <p:sp>
        <p:nvSpPr>
          <p:cNvPr id="54" name="Freeform 53"/>
          <p:cNvSpPr/>
          <p:nvPr/>
        </p:nvSpPr>
        <p:spPr>
          <a:xfrm>
            <a:off x="5064670" y="905491"/>
            <a:ext cx="295464" cy="295464"/>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00B050"/>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89339" tIns="22860" rIns="89339" bIns="95987" numCol="1" spcCol="1270" anchor="ctr" anchorCtr="0">
            <a:noAutofit/>
          </a:bodyPr>
          <a:lstStyle/>
          <a:p>
            <a:pPr lvl="0" algn="ctr" defTabSz="800100">
              <a:lnSpc>
                <a:spcPct val="90000"/>
              </a:lnSpc>
              <a:spcBef>
                <a:spcPct val="0"/>
              </a:spcBef>
              <a:spcAft>
                <a:spcPct val="35000"/>
              </a:spcAft>
            </a:pPr>
            <a:endParaRPr lang="es-PE" sz="1800" kern="1200">
              <a:solidFill>
                <a:srgbClr val="474747">
                  <a:hueOff val="0"/>
                  <a:satOff val="0"/>
                  <a:lumOff val="0"/>
                  <a:alphaOff val="0"/>
                </a:srgbClr>
              </a:solidFill>
              <a:latin typeface="Calibri"/>
              <a:ea typeface="+mn-ea"/>
              <a:cs typeface="+mn-cs"/>
            </a:endParaRPr>
          </a:p>
        </p:txBody>
      </p:sp>
      <p:sp>
        <p:nvSpPr>
          <p:cNvPr id="55" name="Freeform 54"/>
          <p:cNvSpPr/>
          <p:nvPr/>
        </p:nvSpPr>
        <p:spPr>
          <a:xfrm>
            <a:off x="5466498" y="1442699"/>
            <a:ext cx="295464" cy="295464"/>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00B050"/>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89339" tIns="22860" rIns="89339" bIns="95987" numCol="1" spcCol="1270" anchor="ctr" anchorCtr="0">
            <a:noAutofit/>
          </a:bodyPr>
          <a:lstStyle/>
          <a:p>
            <a:pPr lvl="0" algn="ctr" defTabSz="800100">
              <a:lnSpc>
                <a:spcPct val="90000"/>
              </a:lnSpc>
              <a:spcBef>
                <a:spcPct val="0"/>
              </a:spcBef>
              <a:spcAft>
                <a:spcPct val="35000"/>
              </a:spcAft>
            </a:pPr>
            <a:endParaRPr lang="es-PE" sz="1800" kern="1200">
              <a:solidFill>
                <a:srgbClr val="474747">
                  <a:hueOff val="0"/>
                  <a:satOff val="0"/>
                  <a:lumOff val="0"/>
                  <a:alphaOff val="0"/>
                </a:srgbClr>
              </a:solidFill>
              <a:latin typeface="Calibri"/>
              <a:ea typeface="+mn-ea"/>
              <a:cs typeface="+mn-cs"/>
            </a:endParaRPr>
          </a:p>
        </p:txBody>
      </p:sp>
      <p:grpSp>
        <p:nvGrpSpPr>
          <p:cNvPr id="31" name="Group 30"/>
          <p:cNvGrpSpPr/>
          <p:nvPr/>
        </p:nvGrpSpPr>
        <p:grpSpPr>
          <a:xfrm>
            <a:off x="1777789" y="2272585"/>
            <a:ext cx="4307150" cy="2455394"/>
            <a:chOff x="2311400" y="215900"/>
            <a:chExt cx="5245100" cy="3683001"/>
          </a:xfrm>
        </p:grpSpPr>
        <p:sp>
          <p:nvSpPr>
            <p:cNvPr id="32" name="Rectangle 31"/>
            <p:cNvSpPr/>
            <p:nvPr/>
          </p:nvSpPr>
          <p:spPr>
            <a:xfrm>
              <a:off x="3797300" y="215900"/>
              <a:ext cx="1854200" cy="10541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1" i="0" u="none" strike="noStrike" kern="0" cap="none" spc="0" normalizeH="0" baseline="0" noProof="0" dirty="0" smtClean="0">
                  <a:ln>
                    <a:noFill/>
                  </a:ln>
                  <a:solidFill>
                    <a:srgbClr val="FFFFFF"/>
                  </a:solidFill>
                  <a:effectLst/>
                  <a:uLnTx/>
                  <a:uFillTx/>
                  <a:latin typeface="Calibri"/>
                  <a:ea typeface="+mn-ea"/>
                  <a:cs typeface="+mn-cs"/>
                </a:rPr>
                <a:t>Ejecutivo responsable</a:t>
              </a:r>
            </a:p>
          </p:txBody>
        </p:sp>
        <p:sp>
          <p:nvSpPr>
            <p:cNvPr id="33" name="Rectangle 32"/>
            <p:cNvSpPr/>
            <p:nvPr/>
          </p:nvSpPr>
          <p:spPr>
            <a:xfrm>
              <a:off x="2311400" y="1790700"/>
              <a:ext cx="1739900" cy="8636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smtClean="0">
                  <a:ln>
                    <a:noFill/>
                  </a:ln>
                  <a:solidFill>
                    <a:srgbClr val="FFFFFF"/>
                  </a:solidFill>
                  <a:effectLst/>
                  <a:uLnTx/>
                  <a:uFillTx/>
                  <a:latin typeface="Calibri"/>
                  <a:ea typeface="+mn-ea"/>
                  <a:cs typeface="+mn-cs"/>
                </a:rPr>
                <a:t>Responsable Operacional</a:t>
              </a:r>
            </a:p>
          </p:txBody>
        </p:sp>
        <p:sp>
          <p:nvSpPr>
            <p:cNvPr id="34" name="Rectangle 33"/>
            <p:cNvSpPr/>
            <p:nvPr/>
          </p:nvSpPr>
          <p:spPr>
            <a:xfrm>
              <a:off x="5410200" y="1790700"/>
              <a:ext cx="1739900" cy="8636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srgbClr val="FFFFFF"/>
                  </a:solidFill>
                  <a:effectLst/>
                  <a:uLnTx/>
                  <a:uFillTx/>
                  <a:latin typeface="Calibri"/>
                  <a:ea typeface="+mn-ea"/>
                  <a:cs typeface="+mn-cs"/>
                </a:rPr>
                <a:t>Aseguramiento de la calidad</a:t>
              </a:r>
            </a:p>
          </p:txBody>
        </p:sp>
        <p:cxnSp>
          <p:nvCxnSpPr>
            <p:cNvPr id="35" name="Elbow Connector 34"/>
            <p:cNvCxnSpPr>
              <a:stCxn id="32" idx="2"/>
              <a:endCxn id="33" idx="0"/>
            </p:cNvCxnSpPr>
            <p:nvPr/>
          </p:nvCxnSpPr>
          <p:spPr>
            <a:xfrm rot="5400000">
              <a:off x="3692525" y="758825"/>
              <a:ext cx="520700" cy="1543050"/>
            </a:xfrm>
            <a:prstGeom prst="bentConnector3">
              <a:avLst/>
            </a:prstGeom>
            <a:noFill/>
            <a:ln w="12700" cap="flat" cmpd="sng" algn="ctr">
              <a:solidFill>
                <a:srgbClr val="3C3C3C"/>
              </a:solidFill>
              <a:prstDash val="solid"/>
            </a:ln>
            <a:effectLst>
              <a:outerShdw blurRad="40000" dist="20000" dir="5400000" rotWithShape="0">
                <a:srgbClr val="000000">
                  <a:alpha val="38000"/>
                </a:srgbClr>
              </a:outerShdw>
            </a:effectLst>
          </p:spPr>
        </p:cxnSp>
        <p:cxnSp>
          <p:nvCxnSpPr>
            <p:cNvPr id="36" name="Elbow Connector 35"/>
            <p:cNvCxnSpPr>
              <a:stCxn id="34" idx="0"/>
            </p:cNvCxnSpPr>
            <p:nvPr/>
          </p:nvCxnSpPr>
          <p:spPr>
            <a:xfrm rot="16200000" flipV="1">
              <a:off x="5372100" y="882650"/>
              <a:ext cx="260350" cy="1555750"/>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sp>
          <p:nvSpPr>
            <p:cNvPr id="37" name="Rectangle 36"/>
            <p:cNvSpPr/>
            <p:nvPr/>
          </p:nvSpPr>
          <p:spPr>
            <a:xfrm>
              <a:off x="3153424" y="3124200"/>
              <a:ext cx="1685926" cy="774701"/>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i="0" u="none" strike="noStrike" kern="0" cap="none" spc="0" normalizeH="0" baseline="0" noProof="0" dirty="0" smtClean="0">
                  <a:ln>
                    <a:noFill/>
                  </a:ln>
                  <a:solidFill>
                    <a:srgbClr val="FFFFFF"/>
                  </a:solidFill>
                  <a:effectLst/>
                  <a:uLnTx/>
                  <a:uFillTx/>
                  <a:latin typeface="Calibri"/>
                  <a:ea typeface="+mn-ea"/>
                  <a:cs typeface="+mn-cs"/>
                </a:rPr>
                <a:t>Capacitación</a:t>
              </a:r>
            </a:p>
          </p:txBody>
        </p:sp>
        <p:cxnSp>
          <p:nvCxnSpPr>
            <p:cNvPr id="38" name="Elbow Connector 37"/>
            <p:cNvCxnSpPr>
              <a:endCxn id="37" idx="1"/>
            </p:cNvCxnSpPr>
            <p:nvPr/>
          </p:nvCxnSpPr>
          <p:spPr>
            <a:xfrm rot="16200000" flipH="1">
              <a:off x="2577162" y="2935288"/>
              <a:ext cx="857251" cy="295273"/>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sp>
          <p:nvSpPr>
            <p:cNvPr id="39" name="Rectangle 38"/>
            <p:cNvSpPr/>
            <p:nvPr/>
          </p:nvSpPr>
          <p:spPr>
            <a:xfrm>
              <a:off x="5870574" y="3111500"/>
              <a:ext cx="1685926" cy="7747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smtClean="0">
                  <a:ln>
                    <a:noFill/>
                  </a:ln>
                  <a:solidFill>
                    <a:srgbClr val="FFFFFF"/>
                  </a:solidFill>
                  <a:effectLst/>
                  <a:uLnTx/>
                  <a:uFillTx/>
                  <a:latin typeface="Calibri"/>
                  <a:ea typeface="+mn-ea"/>
                  <a:cs typeface="+mn-cs"/>
                </a:rPr>
                <a:t>Auditorias</a:t>
              </a:r>
            </a:p>
          </p:txBody>
        </p:sp>
        <p:cxnSp>
          <p:nvCxnSpPr>
            <p:cNvPr id="40" name="Elbow Connector 39"/>
            <p:cNvCxnSpPr>
              <a:endCxn id="39" idx="1"/>
            </p:cNvCxnSpPr>
            <p:nvPr/>
          </p:nvCxnSpPr>
          <p:spPr>
            <a:xfrm rot="16200000" flipH="1">
              <a:off x="5289549" y="2917824"/>
              <a:ext cx="857251" cy="304799"/>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grpSp>
      <p:sp>
        <p:nvSpPr>
          <p:cNvPr id="42" name="Rectangle 41"/>
          <p:cNvSpPr/>
          <p:nvPr/>
        </p:nvSpPr>
        <p:spPr>
          <a:xfrm>
            <a:off x="7453172" y="3322478"/>
            <a:ext cx="1428764" cy="575748"/>
          </a:xfrm>
          <a:prstGeom prst="rect">
            <a:avLst/>
          </a:prstGeom>
          <a:solidFill>
            <a:srgbClr val="FF5050"/>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1" i="0" u="none" strike="noStrike" kern="0" cap="none" spc="0" normalizeH="0" baseline="0" noProof="0" dirty="0" smtClean="0">
                <a:ln>
                  <a:noFill/>
                </a:ln>
                <a:solidFill>
                  <a:srgbClr val="FFFFFF"/>
                </a:solidFill>
                <a:effectLst/>
                <a:uLnTx/>
                <a:uFillTx/>
                <a:latin typeface="Calibri"/>
                <a:ea typeface="+mn-ea"/>
                <a:cs typeface="+mn-cs"/>
              </a:rPr>
              <a:t>Organización SMS</a:t>
            </a:r>
          </a:p>
        </p:txBody>
      </p:sp>
      <p:cxnSp>
        <p:nvCxnSpPr>
          <p:cNvPr id="43" name="Elbow Connector 42"/>
          <p:cNvCxnSpPr>
            <a:stCxn id="42" idx="0"/>
          </p:cNvCxnSpPr>
          <p:nvPr/>
        </p:nvCxnSpPr>
        <p:spPr>
          <a:xfrm rot="16200000" flipV="1">
            <a:off x="6515408" y="1670331"/>
            <a:ext cx="173572" cy="3130722"/>
          </a:xfrm>
          <a:prstGeom prst="bentConnector2">
            <a:avLst/>
          </a:prstGeom>
          <a:noFill/>
          <a:ln w="25400" cap="flat" cmpd="sng" algn="ctr">
            <a:solidFill>
              <a:srgbClr val="FF5050"/>
            </a:solidFill>
            <a:prstDash val="solid"/>
          </a:ln>
          <a:effectLst>
            <a:outerShdw blurRad="40000" dist="20000" dir="5400000" rotWithShape="0">
              <a:srgbClr val="000000">
                <a:alpha val="38000"/>
              </a:srgbClr>
            </a:outerShdw>
          </a:effectLst>
        </p:spPr>
      </p:cxnSp>
      <p:sp>
        <p:nvSpPr>
          <p:cNvPr id="45" name="TextBox 44"/>
          <p:cNvSpPr txBox="1"/>
          <p:nvPr/>
        </p:nvSpPr>
        <p:spPr>
          <a:xfrm>
            <a:off x="8629650" y="382271"/>
            <a:ext cx="3028950"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600" b="1" i="0" u="none" strike="noStrike" kern="0" cap="none" spc="0" normalizeH="0" baseline="0" noProof="0" dirty="0" smtClean="0">
                <a:ln>
                  <a:noFill/>
                </a:ln>
                <a:effectLst/>
                <a:uLnTx/>
                <a:uFillTx/>
              </a:rPr>
              <a:t>	ETAPA 1</a:t>
            </a:r>
          </a:p>
        </p:txBody>
      </p:sp>
      <p:sp>
        <p:nvSpPr>
          <p:cNvPr id="58" name="Oval 57"/>
          <p:cNvSpPr/>
          <p:nvPr/>
        </p:nvSpPr>
        <p:spPr>
          <a:xfrm>
            <a:off x="6931182" y="6192095"/>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59" name="Oval 58"/>
          <p:cNvSpPr/>
          <p:nvPr/>
        </p:nvSpPr>
        <p:spPr>
          <a:xfrm>
            <a:off x="6834936" y="6231211"/>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0" name="Oval 59"/>
          <p:cNvSpPr/>
          <p:nvPr/>
        </p:nvSpPr>
        <p:spPr>
          <a:xfrm>
            <a:off x="6736566" y="6263546"/>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1" name="Oval 60"/>
          <p:cNvSpPr/>
          <p:nvPr/>
        </p:nvSpPr>
        <p:spPr>
          <a:xfrm>
            <a:off x="6636677" y="6288580"/>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2" name="Oval 61"/>
          <p:cNvSpPr/>
          <p:nvPr/>
        </p:nvSpPr>
        <p:spPr>
          <a:xfrm>
            <a:off x="7456432" y="5813460"/>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3" name="Oval 62"/>
          <p:cNvSpPr/>
          <p:nvPr/>
        </p:nvSpPr>
        <p:spPr>
          <a:xfrm>
            <a:off x="7380225" y="5890647"/>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4" name="Oval 63"/>
          <p:cNvSpPr/>
          <p:nvPr/>
        </p:nvSpPr>
        <p:spPr>
          <a:xfrm>
            <a:off x="7771885" y="5344076"/>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5" name="Oval 64"/>
          <p:cNvSpPr/>
          <p:nvPr/>
        </p:nvSpPr>
        <p:spPr>
          <a:xfrm>
            <a:off x="7941301" y="4772211"/>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6" name="Oval 65"/>
          <p:cNvSpPr/>
          <p:nvPr/>
        </p:nvSpPr>
        <p:spPr>
          <a:xfrm>
            <a:off x="7856593" y="4095778"/>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7" name="Oval 66"/>
          <p:cNvSpPr/>
          <p:nvPr/>
        </p:nvSpPr>
        <p:spPr>
          <a:xfrm>
            <a:off x="7919745" y="4047014"/>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8" name="Oval 67"/>
          <p:cNvSpPr/>
          <p:nvPr/>
        </p:nvSpPr>
        <p:spPr>
          <a:xfrm>
            <a:off x="7982896" y="3997990"/>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9" name="Oval 68"/>
          <p:cNvSpPr/>
          <p:nvPr/>
        </p:nvSpPr>
        <p:spPr>
          <a:xfrm>
            <a:off x="8046351" y="4047014"/>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0" name="Oval 69"/>
          <p:cNvSpPr/>
          <p:nvPr/>
        </p:nvSpPr>
        <p:spPr>
          <a:xfrm>
            <a:off x="8109502" y="4095778"/>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1" name="Oval 70"/>
          <p:cNvSpPr/>
          <p:nvPr/>
        </p:nvSpPr>
        <p:spPr>
          <a:xfrm>
            <a:off x="7982896" y="4101254"/>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2" name="Oval 71"/>
          <p:cNvSpPr/>
          <p:nvPr/>
        </p:nvSpPr>
        <p:spPr>
          <a:xfrm>
            <a:off x="7982896" y="4204518"/>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3" name="Freeform 72"/>
          <p:cNvSpPr/>
          <p:nvPr/>
        </p:nvSpPr>
        <p:spPr>
          <a:xfrm>
            <a:off x="6377520" y="6382691"/>
            <a:ext cx="2992489" cy="396748"/>
          </a:xfrm>
          <a:custGeom>
            <a:avLst/>
            <a:gdLst>
              <a:gd name="connsiteX0" fmla="*/ 0 w 2992489"/>
              <a:gd name="connsiteY0" fmla="*/ 66126 h 396748"/>
              <a:gd name="connsiteX1" fmla="*/ 66126 w 2992489"/>
              <a:gd name="connsiteY1" fmla="*/ 0 h 396748"/>
              <a:gd name="connsiteX2" fmla="*/ 2926363 w 2992489"/>
              <a:gd name="connsiteY2" fmla="*/ 0 h 396748"/>
              <a:gd name="connsiteX3" fmla="*/ 2992489 w 2992489"/>
              <a:gd name="connsiteY3" fmla="*/ 66126 h 396748"/>
              <a:gd name="connsiteX4" fmla="*/ 2992489 w 2992489"/>
              <a:gd name="connsiteY4" fmla="*/ 330622 h 396748"/>
              <a:gd name="connsiteX5" fmla="*/ 2926363 w 2992489"/>
              <a:gd name="connsiteY5" fmla="*/ 396748 h 396748"/>
              <a:gd name="connsiteX6" fmla="*/ 66126 w 2992489"/>
              <a:gd name="connsiteY6" fmla="*/ 396748 h 396748"/>
              <a:gd name="connsiteX7" fmla="*/ 0 w 2992489"/>
              <a:gd name="connsiteY7" fmla="*/ 330622 h 396748"/>
              <a:gd name="connsiteX8" fmla="*/ 0 w 2992489"/>
              <a:gd name="connsiteY8" fmla="*/ 66126 h 39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489" h="396748">
                <a:moveTo>
                  <a:pt x="0" y="66126"/>
                </a:moveTo>
                <a:cubicBezTo>
                  <a:pt x="0" y="29606"/>
                  <a:pt x="29606" y="0"/>
                  <a:pt x="66126" y="0"/>
                </a:cubicBezTo>
                <a:lnTo>
                  <a:pt x="2926363" y="0"/>
                </a:lnTo>
                <a:cubicBezTo>
                  <a:pt x="2962883" y="0"/>
                  <a:pt x="2992489" y="29606"/>
                  <a:pt x="2992489" y="66126"/>
                </a:cubicBezTo>
                <a:lnTo>
                  <a:pt x="2992489" y="330622"/>
                </a:lnTo>
                <a:cubicBezTo>
                  <a:pt x="2992489" y="367142"/>
                  <a:pt x="2962883" y="396748"/>
                  <a:pt x="2926363" y="396748"/>
                </a:cubicBezTo>
                <a:lnTo>
                  <a:pt x="66126" y="396748"/>
                </a:lnTo>
                <a:cubicBezTo>
                  <a:pt x="29606" y="396748"/>
                  <a:pt x="0" y="367142"/>
                  <a:pt x="0" y="330622"/>
                </a:cubicBezTo>
                <a:lnTo>
                  <a:pt x="0" y="66126"/>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7367" tIns="95568" rIns="95568" bIns="95568"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Plan de capacitación</a:t>
            </a:r>
            <a:endParaRPr lang="es-PE" sz="2000" kern="1200" dirty="0">
              <a:solidFill>
                <a:srgbClr val="FFFFFF"/>
              </a:solidFill>
              <a:latin typeface="Calibri"/>
              <a:ea typeface="+mn-ea"/>
              <a:cs typeface="+mn-cs"/>
            </a:endParaRPr>
          </a:p>
        </p:txBody>
      </p:sp>
      <p:sp>
        <p:nvSpPr>
          <p:cNvPr id="74" name="Oval 73"/>
          <p:cNvSpPr/>
          <p:nvPr/>
        </p:nvSpPr>
        <p:spPr>
          <a:xfrm>
            <a:off x="6136020" y="6126055"/>
            <a:ext cx="433862" cy="433657"/>
          </a:xfrm>
          <a:prstGeom prst="ellipse">
            <a:avLst/>
          </a:prstGeom>
          <a:blipFill>
            <a:blip r:embed="rId2" cstate="print">
              <a:extLst>
                <a:ext uri="{28A0092B-C50C-407E-A947-70E740481C1C}">
                  <a14:useLocalDpi xmlns:a14="http://schemas.microsoft.com/office/drawing/2010/main" val="0"/>
                </a:ext>
              </a:extLst>
            </a:blip>
            <a:srcRect/>
            <a:stretch>
              <a:fillRect l="-21000" r="-21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5" name="Freeform 74"/>
          <p:cNvSpPr/>
          <p:nvPr/>
        </p:nvSpPr>
        <p:spPr>
          <a:xfrm>
            <a:off x="7212374" y="5960909"/>
            <a:ext cx="3025491" cy="365266"/>
          </a:xfrm>
          <a:custGeom>
            <a:avLst/>
            <a:gdLst>
              <a:gd name="connsiteX0" fmla="*/ 0 w 3025491"/>
              <a:gd name="connsiteY0" fmla="*/ 60879 h 365266"/>
              <a:gd name="connsiteX1" fmla="*/ 60879 w 3025491"/>
              <a:gd name="connsiteY1" fmla="*/ 0 h 365266"/>
              <a:gd name="connsiteX2" fmla="*/ 2964612 w 3025491"/>
              <a:gd name="connsiteY2" fmla="*/ 0 h 365266"/>
              <a:gd name="connsiteX3" fmla="*/ 3025491 w 3025491"/>
              <a:gd name="connsiteY3" fmla="*/ 60879 h 365266"/>
              <a:gd name="connsiteX4" fmla="*/ 3025491 w 3025491"/>
              <a:gd name="connsiteY4" fmla="*/ 304387 h 365266"/>
              <a:gd name="connsiteX5" fmla="*/ 2964612 w 3025491"/>
              <a:gd name="connsiteY5" fmla="*/ 365266 h 365266"/>
              <a:gd name="connsiteX6" fmla="*/ 60879 w 3025491"/>
              <a:gd name="connsiteY6" fmla="*/ 365266 h 365266"/>
              <a:gd name="connsiteX7" fmla="*/ 0 w 3025491"/>
              <a:gd name="connsiteY7" fmla="*/ 304387 h 365266"/>
              <a:gd name="connsiteX8" fmla="*/ 0 w 3025491"/>
              <a:gd name="connsiteY8" fmla="*/ 60879 h 36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5491" h="365266">
                <a:moveTo>
                  <a:pt x="0" y="60879"/>
                </a:moveTo>
                <a:cubicBezTo>
                  <a:pt x="0" y="27256"/>
                  <a:pt x="27256" y="0"/>
                  <a:pt x="60879" y="0"/>
                </a:cubicBezTo>
                <a:lnTo>
                  <a:pt x="2964612" y="0"/>
                </a:lnTo>
                <a:cubicBezTo>
                  <a:pt x="2998235" y="0"/>
                  <a:pt x="3025491" y="27256"/>
                  <a:pt x="3025491" y="60879"/>
                </a:cubicBezTo>
                <a:lnTo>
                  <a:pt x="3025491" y="304387"/>
                </a:lnTo>
                <a:cubicBezTo>
                  <a:pt x="3025491" y="338010"/>
                  <a:pt x="2998235" y="365266"/>
                  <a:pt x="2964612" y="365266"/>
                </a:cubicBezTo>
                <a:lnTo>
                  <a:pt x="60879" y="365266"/>
                </a:lnTo>
                <a:cubicBezTo>
                  <a:pt x="27256" y="365266"/>
                  <a:pt x="0" y="338010"/>
                  <a:pt x="0" y="304387"/>
                </a:cubicBezTo>
                <a:lnTo>
                  <a:pt x="0" y="60879"/>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5830" tIns="94031" rIns="94031" bIns="94031"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Programa de difusión</a:t>
            </a:r>
            <a:endParaRPr lang="es-PE" sz="2000" kern="1200" dirty="0">
              <a:solidFill>
                <a:srgbClr val="FFFFFF"/>
              </a:solidFill>
              <a:latin typeface="Calibri"/>
              <a:ea typeface="+mn-ea"/>
              <a:cs typeface="+mn-cs"/>
            </a:endParaRPr>
          </a:p>
        </p:txBody>
      </p:sp>
      <p:sp>
        <p:nvSpPr>
          <p:cNvPr id="76" name="Oval 75"/>
          <p:cNvSpPr/>
          <p:nvPr/>
        </p:nvSpPr>
        <p:spPr>
          <a:xfrm>
            <a:off x="6957900" y="5829561"/>
            <a:ext cx="433862" cy="433657"/>
          </a:xfrm>
          <a:prstGeom prst="ellipse">
            <a:avLst/>
          </a:prstGeom>
          <a:blipFill>
            <a:blip r:embed="rId3" cstate="print">
              <a:extLst>
                <a:ext uri="{28A0092B-C50C-407E-A947-70E740481C1C}">
                  <a14:useLocalDpi xmlns:a14="http://schemas.microsoft.com/office/drawing/2010/main" val="0"/>
                </a:ext>
              </a:extLst>
            </a:blip>
            <a:srcRect/>
            <a:stretch>
              <a:fillRect t="-12000" b="-12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7" name="Freeform 76"/>
          <p:cNvSpPr/>
          <p:nvPr/>
        </p:nvSpPr>
        <p:spPr>
          <a:xfrm>
            <a:off x="7685392" y="5480226"/>
            <a:ext cx="3033031" cy="417362"/>
          </a:xfrm>
          <a:custGeom>
            <a:avLst/>
            <a:gdLst>
              <a:gd name="connsiteX0" fmla="*/ 0 w 3033031"/>
              <a:gd name="connsiteY0" fmla="*/ 69562 h 417362"/>
              <a:gd name="connsiteX1" fmla="*/ 69562 w 3033031"/>
              <a:gd name="connsiteY1" fmla="*/ 0 h 417362"/>
              <a:gd name="connsiteX2" fmla="*/ 2963469 w 3033031"/>
              <a:gd name="connsiteY2" fmla="*/ 0 h 417362"/>
              <a:gd name="connsiteX3" fmla="*/ 3033031 w 3033031"/>
              <a:gd name="connsiteY3" fmla="*/ 69562 h 417362"/>
              <a:gd name="connsiteX4" fmla="*/ 3033031 w 3033031"/>
              <a:gd name="connsiteY4" fmla="*/ 347800 h 417362"/>
              <a:gd name="connsiteX5" fmla="*/ 2963469 w 3033031"/>
              <a:gd name="connsiteY5" fmla="*/ 417362 h 417362"/>
              <a:gd name="connsiteX6" fmla="*/ 69562 w 3033031"/>
              <a:gd name="connsiteY6" fmla="*/ 417362 h 417362"/>
              <a:gd name="connsiteX7" fmla="*/ 0 w 3033031"/>
              <a:gd name="connsiteY7" fmla="*/ 347800 h 417362"/>
              <a:gd name="connsiteX8" fmla="*/ 0 w 3033031"/>
              <a:gd name="connsiteY8" fmla="*/ 69562 h 41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3031" h="417362">
                <a:moveTo>
                  <a:pt x="0" y="69562"/>
                </a:moveTo>
                <a:cubicBezTo>
                  <a:pt x="0" y="31144"/>
                  <a:pt x="31144" y="0"/>
                  <a:pt x="69562" y="0"/>
                </a:cubicBezTo>
                <a:lnTo>
                  <a:pt x="2963469" y="0"/>
                </a:lnTo>
                <a:cubicBezTo>
                  <a:pt x="3001887" y="0"/>
                  <a:pt x="3033031" y="31144"/>
                  <a:pt x="3033031" y="69562"/>
                </a:cubicBezTo>
                <a:lnTo>
                  <a:pt x="3033031" y="347800"/>
                </a:lnTo>
                <a:cubicBezTo>
                  <a:pt x="3033031" y="386218"/>
                  <a:pt x="3001887" y="417362"/>
                  <a:pt x="2963469" y="417362"/>
                </a:cubicBezTo>
                <a:lnTo>
                  <a:pt x="69562" y="417362"/>
                </a:lnTo>
                <a:cubicBezTo>
                  <a:pt x="31144" y="417362"/>
                  <a:pt x="0" y="386218"/>
                  <a:pt x="0" y="347800"/>
                </a:cubicBezTo>
                <a:lnTo>
                  <a:pt x="0" y="69562"/>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8373" tIns="96574" rIns="96574" bIns="96574"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Plan de implementación</a:t>
            </a:r>
            <a:endParaRPr lang="es-PE" sz="2000" kern="1200" dirty="0">
              <a:solidFill>
                <a:srgbClr val="FFFFFF"/>
              </a:solidFill>
              <a:latin typeface="Calibri"/>
              <a:ea typeface="+mn-ea"/>
              <a:cs typeface="+mn-cs"/>
            </a:endParaRPr>
          </a:p>
        </p:txBody>
      </p:sp>
      <p:sp>
        <p:nvSpPr>
          <p:cNvPr id="78" name="Oval 77"/>
          <p:cNvSpPr/>
          <p:nvPr/>
        </p:nvSpPr>
        <p:spPr>
          <a:xfrm>
            <a:off x="7403603" y="5401119"/>
            <a:ext cx="433862" cy="433657"/>
          </a:xfrm>
          <a:prstGeom prst="ellipse">
            <a:avLst/>
          </a:prstGeom>
          <a:blipFill>
            <a:blip r:embed="rId4" cstate="print">
              <a:extLst>
                <a:ext uri="{28A0092B-C50C-407E-A947-70E740481C1C}">
                  <a14:useLocalDpi xmlns:a14="http://schemas.microsoft.com/office/drawing/2010/main" val="0"/>
                </a:ext>
              </a:extLst>
            </a:blip>
            <a:srcRect/>
            <a:stretch>
              <a:fillRect l="-86000" r="-86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9" name="Freeform 78"/>
          <p:cNvSpPr/>
          <p:nvPr/>
        </p:nvSpPr>
        <p:spPr>
          <a:xfrm>
            <a:off x="7848536" y="4944834"/>
            <a:ext cx="3221052" cy="427910"/>
          </a:xfrm>
          <a:custGeom>
            <a:avLst/>
            <a:gdLst>
              <a:gd name="connsiteX0" fmla="*/ 0 w 3221052"/>
              <a:gd name="connsiteY0" fmla="*/ 71320 h 427910"/>
              <a:gd name="connsiteX1" fmla="*/ 71320 w 3221052"/>
              <a:gd name="connsiteY1" fmla="*/ 0 h 427910"/>
              <a:gd name="connsiteX2" fmla="*/ 3149732 w 3221052"/>
              <a:gd name="connsiteY2" fmla="*/ 0 h 427910"/>
              <a:gd name="connsiteX3" fmla="*/ 3221052 w 3221052"/>
              <a:gd name="connsiteY3" fmla="*/ 71320 h 427910"/>
              <a:gd name="connsiteX4" fmla="*/ 3221052 w 3221052"/>
              <a:gd name="connsiteY4" fmla="*/ 356590 h 427910"/>
              <a:gd name="connsiteX5" fmla="*/ 3149732 w 3221052"/>
              <a:gd name="connsiteY5" fmla="*/ 427910 h 427910"/>
              <a:gd name="connsiteX6" fmla="*/ 71320 w 3221052"/>
              <a:gd name="connsiteY6" fmla="*/ 427910 h 427910"/>
              <a:gd name="connsiteX7" fmla="*/ 0 w 3221052"/>
              <a:gd name="connsiteY7" fmla="*/ 356590 h 427910"/>
              <a:gd name="connsiteX8" fmla="*/ 0 w 3221052"/>
              <a:gd name="connsiteY8" fmla="*/ 71320 h 4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1052" h="427910">
                <a:moveTo>
                  <a:pt x="0" y="71320"/>
                </a:moveTo>
                <a:cubicBezTo>
                  <a:pt x="0" y="31931"/>
                  <a:pt x="31931" y="0"/>
                  <a:pt x="71320" y="0"/>
                </a:cubicBezTo>
                <a:lnTo>
                  <a:pt x="3149732" y="0"/>
                </a:lnTo>
                <a:cubicBezTo>
                  <a:pt x="3189121" y="0"/>
                  <a:pt x="3221052" y="31931"/>
                  <a:pt x="3221052" y="71320"/>
                </a:cubicBezTo>
                <a:lnTo>
                  <a:pt x="3221052" y="356590"/>
                </a:lnTo>
                <a:cubicBezTo>
                  <a:pt x="3221052" y="395979"/>
                  <a:pt x="3189121" y="427910"/>
                  <a:pt x="3149732" y="427910"/>
                </a:cubicBezTo>
                <a:lnTo>
                  <a:pt x="71320" y="427910"/>
                </a:lnTo>
                <a:cubicBezTo>
                  <a:pt x="31931" y="427910"/>
                  <a:pt x="0" y="395979"/>
                  <a:pt x="0" y="356590"/>
                </a:cubicBezTo>
                <a:lnTo>
                  <a:pt x="0" y="71320"/>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8888" tIns="97089" rIns="97089" bIns="97089"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Análisis de brechas</a:t>
            </a:r>
            <a:endParaRPr lang="es-PE" sz="2000" kern="1200" dirty="0">
              <a:solidFill>
                <a:srgbClr val="FFFFFF"/>
              </a:solidFill>
              <a:latin typeface="Calibri"/>
              <a:ea typeface="+mn-ea"/>
              <a:cs typeface="+mn-cs"/>
            </a:endParaRPr>
          </a:p>
        </p:txBody>
      </p:sp>
      <p:sp>
        <p:nvSpPr>
          <p:cNvPr id="80" name="Oval 79"/>
          <p:cNvSpPr/>
          <p:nvPr/>
        </p:nvSpPr>
        <p:spPr>
          <a:xfrm>
            <a:off x="7636474" y="4850376"/>
            <a:ext cx="433862" cy="433657"/>
          </a:xfrm>
          <a:prstGeom prst="ellipse">
            <a:avLst/>
          </a:prstGeom>
          <a:blipFill>
            <a:blip r:embed="rId5" cstate="print">
              <a:extLst>
                <a:ext uri="{28A0092B-C50C-407E-A947-70E740481C1C}">
                  <a14:useLocalDpi xmlns:a14="http://schemas.microsoft.com/office/drawing/2010/main" val="0"/>
                </a:ext>
              </a:extLst>
            </a:blip>
            <a:srcRect/>
            <a:stretch>
              <a:fillRect l="-19000" r="-19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81" name="Freeform 80"/>
          <p:cNvSpPr/>
          <p:nvPr/>
        </p:nvSpPr>
        <p:spPr>
          <a:xfrm>
            <a:off x="8032976" y="4453419"/>
            <a:ext cx="3273174" cy="415016"/>
          </a:xfrm>
          <a:custGeom>
            <a:avLst/>
            <a:gdLst>
              <a:gd name="connsiteX0" fmla="*/ 0 w 3273174"/>
              <a:gd name="connsiteY0" fmla="*/ 69171 h 415016"/>
              <a:gd name="connsiteX1" fmla="*/ 69171 w 3273174"/>
              <a:gd name="connsiteY1" fmla="*/ 0 h 415016"/>
              <a:gd name="connsiteX2" fmla="*/ 3204003 w 3273174"/>
              <a:gd name="connsiteY2" fmla="*/ 0 h 415016"/>
              <a:gd name="connsiteX3" fmla="*/ 3273174 w 3273174"/>
              <a:gd name="connsiteY3" fmla="*/ 69171 h 415016"/>
              <a:gd name="connsiteX4" fmla="*/ 3273174 w 3273174"/>
              <a:gd name="connsiteY4" fmla="*/ 345845 h 415016"/>
              <a:gd name="connsiteX5" fmla="*/ 3204003 w 3273174"/>
              <a:gd name="connsiteY5" fmla="*/ 415016 h 415016"/>
              <a:gd name="connsiteX6" fmla="*/ 69171 w 3273174"/>
              <a:gd name="connsiteY6" fmla="*/ 415016 h 415016"/>
              <a:gd name="connsiteX7" fmla="*/ 0 w 3273174"/>
              <a:gd name="connsiteY7" fmla="*/ 345845 h 415016"/>
              <a:gd name="connsiteX8" fmla="*/ 0 w 3273174"/>
              <a:gd name="connsiteY8" fmla="*/ 69171 h 41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174" h="415016">
                <a:moveTo>
                  <a:pt x="0" y="69171"/>
                </a:moveTo>
                <a:cubicBezTo>
                  <a:pt x="0" y="30969"/>
                  <a:pt x="30969" y="0"/>
                  <a:pt x="69171" y="0"/>
                </a:cubicBezTo>
                <a:lnTo>
                  <a:pt x="3204003" y="0"/>
                </a:lnTo>
                <a:cubicBezTo>
                  <a:pt x="3242205" y="0"/>
                  <a:pt x="3273174" y="30969"/>
                  <a:pt x="3273174" y="69171"/>
                </a:cubicBezTo>
                <a:lnTo>
                  <a:pt x="3273174" y="345845"/>
                </a:lnTo>
                <a:cubicBezTo>
                  <a:pt x="3273174" y="384047"/>
                  <a:pt x="3242205" y="415016"/>
                  <a:pt x="3204003" y="415016"/>
                </a:cubicBezTo>
                <a:lnTo>
                  <a:pt x="69171" y="415016"/>
                </a:lnTo>
                <a:cubicBezTo>
                  <a:pt x="30969" y="415016"/>
                  <a:pt x="0" y="384047"/>
                  <a:pt x="0" y="345845"/>
                </a:cubicBezTo>
                <a:lnTo>
                  <a:pt x="0" y="69171"/>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8258" tIns="96459" rIns="96459" bIns="96459"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Responsable del SMS</a:t>
            </a:r>
            <a:endParaRPr lang="es-PE" sz="2000" kern="1200" dirty="0">
              <a:solidFill>
                <a:srgbClr val="FFFFFF"/>
              </a:solidFill>
              <a:latin typeface="Calibri"/>
              <a:ea typeface="+mn-ea"/>
              <a:cs typeface="+mn-cs"/>
            </a:endParaRPr>
          </a:p>
        </p:txBody>
      </p:sp>
      <p:sp>
        <p:nvSpPr>
          <p:cNvPr id="82" name="Oval 81"/>
          <p:cNvSpPr/>
          <p:nvPr/>
        </p:nvSpPr>
        <p:spPr>
          <a:xfrm>
            <a:off x="7766117" y="4289724"/>
            <a:ext cx="433862" cy="433657"/>
          </a:xfrm>
          <a:prstGeom prst="ellipse">
            <a:avLst/>
          </a:prstGeom>
          <a:blipFill>
            <a:blip r:embed="rId6" cstate="print">
              <a:extLst>
                <a:ext uri="{28A0092B-C50C-407E-A947-70E740481C1C}">
                  <a14:useLocalDpi xmlns:a14="http://schemas.microsoft.com/office/drawing/2010/main" val="0"/>
                </a:ext>
              </a:extLst>
            </a:blip>
            <a:srcRect/>
            <a:stretch>
              <a:fillRect l="-34000" r="-34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15235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9">
                                            <p:bg/>
                                          </p:spTgt>
                                        </p:tgtEl>
                                        <p:attrNameLst>
                                          <p:attrName>style.visibility</p:attrName>
                                        </p:attrNameLst>
                                      </p:cBhvr>
                                      <p:to>
                                        <p:strVal val="visible"/>
                                      </p:to>
                                    </p:set>
                                    <p:animEffect transition="in" filter="fade">
                                      <p:cBhvr>
                                        <p:cTn id="20" dur="1000"/>
                                        <p:tgtEl>
                                          <p:spTgt spid="49">
                                            <p:bg/>
                                          </p:spTgt>
                                        </p:tgtEl>
                                      </p:cBhvr>
                                    </p:animEffect>
                                    <p:anim calcmode="lin" valueType="num">
                                      <p:cBhvr>
                                        <p:cTn id="21" dur="1000" fill="hold"/>
                                        <p:tgtEl>
                                          <p:spTgt spid="49">
                                            <p:bg/>
                                          </p:spTgt>
                                        </p:tgtEl>
                                        <p:attrNameLst>
                                          <p:attrName>ppt_x</p:attrName>
                                        </p:attrNameLst>
                                      </p:cBhvr>
                                      <p:tavLst>
                                        <p:tav tm="0">
                                          <p:val>
                                            <p:strVal val="#ppt_x"/>
                                          </p:val>
                                        </p:tav>
                                        <p:tav tm="100000">
                                          <p:val>
                                            <p:strVal val="#ppt_x"/>
                                          </p:val>
                                        </p:tav>
                                      </p:tavLst>
                                    </p:anim>
                                    <p:anim calcmode="lin" valueType="num">
                                      <p:cBhvr>
                                        <p:cTn id="22" dur="1000" fill="hold"/>
                                        <p:tgtEl>
                                          <p:spTgt spid="49">
                                            <p:bg/>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49">
                                            <p:txEl>
                                              <p:pRg st="0" end="0"/>
                                            </p:txEl>
                                          </p:spTgt>
                                        </p:tgtEl>
                                        <p:attrNameLst>
                                          <p:attrName>style.visibility</p:attrName>
                                        </p:attrNameLst>
                                      </p:cBhvr>
                                      <p:to>
                                        <p:strVal val="visible"/>
                                      </p:to>
                                    </p:set>
                                    <p:animEffect transition="in" filter="fade">
                                      <p:cBhvr>
                                        <p:cTn id="26" dur="1000"/>
                                        <p:tgtEl>
                                          <p:spTgt spid="49">
                                            <p:txEl>
                                              <p:pRg st="0" end="0"/>
                                            </p:txEl>
                                          </p:spTgt>
                                        </p:tgtEl>
                                      </p:cBhvr>
                                    </p:animEffect>
                                    <p:anim calcmode="lin" valueType="num">
                                      <p:cBhvr>
                                        <p:cTn id="27"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7" presetClass="entr" presetSubtype="0" fill="hold" grpId="0" nodeType="afterEffect">
                                  <p:stCondLst>
                                    <p:cond delay="0"/>
                                  </p:stCondLst>
                                  <p:childTnLst>
                                    <p:set>
                                      <p:cBhvr>
                                        <p:cTn id="31" dur="1" fill="hold">
                                          <p:stCondLst>
                                            <p:cond delay="0"/>
                                          </p:stCondLst>
                                        </p:cTn>
                                        <p:tgtEl>
                                          <p:spTgt spid="50">
                                            <p:bg/>
                                          </p:spTgt>
                                        </p:tgtEl>
                                        <p:attrNameLst>
                                          <p:attrName>style.visibility</p:attrName>
                                        </p:attrNameLst>
                                      </p:cBhvr>
                                      <p:to>
                                        <p:strVal val="visible"/>
                                      </p:to>
                                    </p:set>
                                    <p:animEffect transition="in" filter="fade">
                                      <p:cBhvr>
                                        <p:cTn id="32" dur="1000"/>
                                        <p:tgtEl>
                                          <p:spTgt spid="50">
                                            <p:bg/>
                                          </p:spTgt>
                                        </p:tgtEl>
                                      </p:cBhvr>
                                    </p:animEffect>
                                    <p:anim calcmode="lin" valueType="num">
                                      <p:cBhvr>
                                        <p:cTn id="33" dur="1000" fill="hold"/>
                                        <p:tgtEl>
                                          <p:spTgt spid="50">
                                            <p:bg/>
                                          </p:spTgt>
                                        </p:tgtEl>
                                        <p:attrNameLst>
                                          <p:attrName>ppt_x</p:attrName>
                                        </p:attrNameLst>
                                      </p:cBhvr>
                                      <p:tavLst>
                                        <p:tav tm="0">
                                          <p:val>
                                            <p:strVal val="#ppt_x"/>
                                          </p:val>
                                        </p:tav>
                                        <p:tav tm="100000">
                                          <p:val>
                                            <p:strVal val="#ppt_x"/>
                                          </p:val>
                                        </p:tav>
                                      </p:tavLst>
                                    </p:anim>
                                    <p:anim calcmode="lin" valueType="num">
                                      <p:cBhvr>
                                        <p:cTn id="34" dur="1000" fill="hold"/>
                                        <p:tgtEl>
                                          <p:spTgt spid="50">
                                            <p:bg/>
                                          </p:spTgt>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7" presetClass="entr" presetSubtype="0" fill="hold" grpId="0" nodeType="afterEffect">
                                  <p:stCondLst>
                                    <p:cond delay="0"/>
                                  </p:stCondLst>
                                  <p:childTnLst>
                                    <p:set>
                                      <p:cBhvr>
                                        <p:cTn id="37" dur="1" fill="hold">
                                          <p:stCondLst>
                                            <p:cond delay="0"/>
                                          </p:stCondLst>
                                        </p:cTn>
                                        <p:tgtEl>
                                          <p:spTgt spid="50">
                                            <p:txEl>
                                              <p:pRg st="0" end="0"/>
                                            </p:txEl>
                                          </p:spTgt>
                                        </p:tgtEl>
                                        <p:attrNameLst>
                                          <p:attrName>style.visibility</p:attrName>
                                        </p:attrNameLst>
                                      </p:cBhvr>
                                      <p:to>
                                        <p:strVal val="visible"/>
                                      </p:to>
                                    </p:set>
                                    <p:animEffect transition="in" filter="fade">
                                      <p:cBhvr>
                                        <p:cTn id="38" dur="1000"/>
                                        <p:tgtEl>
                                          <p:spTgt spid="50">
                                            <p:txEl>
                                              <p:pRg st="0" end="0"/>
                                            </p:txEl>
                                          </p:spTgt>
                                        </p:tgtEl>
                                      </p:cBhvr>
                                    </p:animEffect>
                                    <p:anim calcmode="lin" valueType="num">
                                      <p:cBhvr>
                                        <p:cTn id="39"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7" presetClass="entr" presetSubtype="0" fill="hold" grpId="0" nodeType="afterEffect">
                                  <p:stCondLst>
                                    <p:cond delay="0"/>
                                  </p:stCondLst>
                                  <p:childTnLst>
                                    <p:set>
                                      <p:cBhvr>
                                        <p:cTn id="43" dur="1" fill="hold">
                                          <p:stCondLst>
                                            <p:cond delay="0"/>
                                          </p:stCondLst>
                                        </p:cTn>
                                        <p:tgtEl>
                                          <p:spTgt spid="51">
                                            <p:bg/>
                                          </p:spTgt>
                                        </p:tgtEl>
                                        <p:attrNameLst>
                                          <p:attrName>style.visibility</p:attrName>
                                        </p:attrNameLst>
                                      </p:cBhvr>
                                      <p:to>
                                        <p:strVal val="visible"/>
                                      </p:to>
                                    </p:set>
                                    <p:animEffect transition="in" filter="fade">
                                      <p:cBhvr>
                                        <p:cTn id="44" dur="1000"/>
                                        <p:tgtEl>
                                          <p:spTgt spid="51">
                                            <p:bg/>
                                          </p:spTgt>
                                        </p:tgtEl>
                                      </p:cBhvr>
                                    </p:animEffect>
                                    <p:anim calcmode="lin" valueType="num">
                                      <p:cBhvr>
                                        <p:cTn id="45" dur="1000" fill="hold"/>
                                        <p:tgtEl>
                                          <p:spTgt spid="51">
                                            <p:bg/>
                                          </p:spTgt>
                                        </p:tgtEl>
                                        <p:attrNameLst>
                                          <p:attrName>ppt_x</p:attrName>
                                        </p:attrNameLst>
                                      </p:cBhvr>
                                      <p:tavLst>
                                        <p:tav tm="0">
                                          <p:val>
                                            <p:strVal val="#ppt_x"/>
                                          </p:val>
                                        </p:tav>
                                        <p:tav tm="100000">
                                          <p:val>
                                            <p:strVal val="#ppt_x"/>
                                          </p:val>
                                        </p:tav>
                                      </p:tavLst>
                                    </p:anim>
                                    <p:anim calcmode="lin" valueType="num">
                                      <p:cBhvr>
                                        <p:cTn id="46" dur="1000" fill="hold"/>
                                        <p:tgtEl>
                                          <p:spTgt spid="51">
                                            <p:bg/>
                                          </p:spTgt>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7" presetClass="entr" presetSubtype="0" fill="hold" grpId="0" nodeType="afterEffect">
                                  <p:stCondLst>
                                    <p:cond delay="0"/>
                                  </p:stCondLst>
                                  <p:childTnLst>
                                    <p:set>
                                      <p:cBhvr>
                                        <p:cTn id="49" dur="1" fill="hold">
                                          <p:stCondLst>
                                            <p:cond delay="0"/>
                                          </p:stCondLst>
                                        </p:cTn>
                                        <p:tgtEl>
                                          <p:spTgt spid="51">
                                            <p:txEl>
                                              <p:pRg st="0" end="0"/>
                                            </p:txEl>
                                          </p:spTgt>
                                        </p:tgtEl>
                                        <p:attrNameLst>
                                          <p:attrName>style.visibility</p:attrName>
                                        </p:attrNameLst>
                                      </p:cBhvr>
                                      <p:to>
                                        <p:strVal val="visible"/>
                                      </p:to>
                                    </p:set>
                                    <p:animEffect transition="in" filter="fade">
                                      <p:cBhvr>
                                        <p:cTn id="50" dur="1000"/>
                                        <p:tgtEl>
                                          <p:spTgt spid="51">
                                            <p:txEl>
                                              <p:pRg st="0" end="0"/>
                                            </p:txEl>
                                          </p:spTgt>
                                        </p:tgtEl>
                                      </p:cBhvr>
                                    </p:animEffect>
                                    <p:anim calcmode="lin" valueType="num">
                                      <p:cBhvr>
                                        <p:cTn id="51"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47" presetClass="entr" presetSubtype="0" fill="hold" grpId="0" nodeType="afterEffect">
                                  <p:stCondLst>
                                    <p:cond delay="0"/>
                                  </p:stCondLst>
                                  <p:childTnLst>
                                    <p:set>
                                      <p:cBhvr>
                                        <p:cTn id="55" dur="1" fill="hold">
                                          <p:stCondLst>
                                            <p:cond delay="0"/>
                                          </p:stCondLst>
                                        </p:cTn>
                                        <p:tgtEl>
                                          <p:spTgt spid="52">
                                            <p:bg/>
                                          </p:spTgt>
                                        </p:tgtEl>
                                        <p:attrNameLst>
                                          <p:attrName>style.visibility</p:attrName>
                                        </p:attrNameLst>
                                      </p:cBhvr>
                                      <p:to>
                                        <p:strVal val="visible"/>
                                      </p:to>
                                    </p:set>
                                    <p:animEffect transition="in" filter="fade">
                                      <p:cBhvr>
                                        <p:cTn id="56" dur="1000"/>
                                        <p:tgtEl>
                                          <p:spTgt spid="52">
                                            <p:bg/>
                                          </p:spTgt>
                                        </p:tgtEl>
                                      </p:cBhvr>
                                    </p:animEffect>
                                    <p:anim calcmode="lin" valueType="num">
                                      <p:cBhvr>
                                        <p:cTn id="57" dur="1000" fill="hold"/>
                                        <p:tgtEl>
                                          <p:spTgt spid="52">
                                            <p:bg/>
                                          </p:spTgt>
                                        </p:tgtEl>
                                        <p:attrNameLst>
                                          <p:attrName>ppt_x</p:attrName>
                                        </p:attrNameLst>
                                      </p:cBhvr>
                                      <p:tavLst>
                                        <p:tav tm="0">
                                          <p:val>
                                            <p:strVal val="#ppt_x"/>
                                          </p:val>
                                        </p:tav>
                                        <p:tav tm="100000">
                                          <p:val>
                                            <p:strVal val="#ppt_x"/>
                                          </p:val>
                                        </p:tav>
                                      </p:tavLst>
                                    </p:anim>
                                    <p:anim calcmode="lin" valueType="num">
                                      <p:cBhvr>
                                        <p:cTn id="58" dur="1000" fill="hold"/>
                                        <p:tgtEl>
                                          <p:spTgt spid="52">
                                            <p:bg/>
                                          </p:spTgt>
                                        </p:tgtEl>
                                        <p:attrNameLst>
                                          <p:attrName>ppt_y</p:attrName>
                                        </p:attrNameLst>
                                      </p:cBhvr>
                                      <p:tavLst>
                                        <p:tav tm="0">
                                          <p:val>
                                            <p:strVal val="#ppt_y-.1"/>
                                          </p:val>
                                        </p:tav>
                                        <p:tav tm="100000">
                                          <p:val>
                                            <p:strVal val="#ppt_y"/>
                                          </p:val>
                                        </p:tav>
                                      </p:tavLst>
                                    </p:anim>
                                  </p:childTnLst>
                                </p:cTn>
                              </p:par>
                            </p:childTnLst>
                          </p:cTn>
                        </p:par>
                        <p:par>
                          <p:cTn id="59" fill="hold">
                            <p:stCondLst>
                              <p:cond delay="7000"/>
                            </p:stCondLst>
                            <p:childTnLst>
                              <p:par>
                                <p:cTn id="60" presetID="47" presetClass="entr" presetSubtype="0" fill="hold" grpId="0" nodeType="afterEffect">
                                  <p:stCondLst>
                                    <p:cond delay="0"/>
                                  </p:stCondLst>
                                  <p:childTnLst>
                                    <p:set>
                                      <p:cBhvr>
                                        <p:cTn id="61" dur="1" fill="hold">
                                          <p:stCondLst>
                                            <p:cond delay="0"/>
                                          </p:stCondLst>
                                        </p:cTn>
                                        <p:tgtEl>
                                          <p:spTgt spid="52">
                                            <p:txEl>
                                              <p:pRg st="0" end="0"/>
                                            </p:txEl>
                                          </p:spTgt>
                                        </p:tgtEl>
                                        <p:attrNameLst>
                                          <p:attrName>style.visibility</p:attrName>
                                        </p:attrNameLst>
                                      </p:cBhvr>
                                      <p:to>
                                        <p:strVal val="visible"/>
                                      </p:to>
                                    </p:set>
                                    <p:animEffect transition="in" filter="fade">
                                      <p:cBhvr>
                                        <p:cTn id="62" dur="1000"/>
                                        <p:tgtEl>
                                          <p:spTgt spid="52">
                                            <p:txEl>
                                              <p:pRg st="0" end="0"/>
                                            </p:txEl>
                                          </p:spTgt>
                                        </p:tgtEl>
                                      </p:cBhvr>
                                    </p:animEffect>
                                    <p:anim calcmode="lin" valueType="num">
                                      <p:cBhvr>
                                        <p:cTn id="63"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52">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8000"/>
                            </p:stCondLst>
                            <p:childTnLst>
                              <p:par>
                                <p:cTn id="66" presetID="47" presetClass="entr" presetSubtype="0" fill="hold" grpId="0" nodeType="afterEffect">
                                  <p:stCondLst>
                                    <p:cond delay="0"/>
                                  </p:stCondLst>
                                  <p:childTnLst>
                                    <p:set>
                                      <p:cBhvr>
                                        <p:cTn id="67" dur="1" fill="hold">
                                          <p:stCondLst>
                                            <p:cond delay="0"/>
                                          </p:stCondLst>
                                        </p:cTn>
                                        <p:tgtEl>
                                          <p:spTgt spid="53">
                                            <p:bg/>
                                          </p:spTgt>
                                        </p:tgtEl>
                                        <p:attrNameLst>
                                          <p:attrName>style.visibility</p:attrName>
                                        </p:attrNameLst>
                                      </p:cBhvr>
                                      <p:to>
                                        <p:strVal val="visible"/>
                                      </p:to>
                                    </p:set>
                                    <p:animEffect transition="in" filter="fade">
                                      <p:cBhvr>
                                        <p:cTn id="68" dur="1000"/>
                                        <p:tgtEl>
                                          <p:spTgt spid="53">
                                            <p:bg/>
                                          </p:spTgt>
                                        </p:tgtEl>
                                      </p:cBhvr>
                                    </p:animEffect>
                                    <p:anim calcmode="lin" valueType="num">
                                      <p:cBhvr>
                                        <p:cTn id="69" dur="1000" fill="hold"/>
                                        <p:tgtEl>
                                          <p:spTgt spid="53">
                                            <p:bg/>
                                          </p:spTgt>
                                        </p:tgtEl>
                                        <p:attrNameLst>
                                          <p:attrName>ppt_x</p:attrName>
                                        </p:attrNameLst>
                                      </p:cBhvr>
                                      <p:tavLst>
                                        <p:tav tm="0">
                                          <p:val>
                                            <p:strVal val="#ppt_x"/>
                                          </p:val>
                                        </p:tav>
                                        <p:tav tm="100000">
                                          <p:val>
                                            <p:strVal val="#ppt_x"/>
                                          </p:val>
                                        </p:tav>
                                      </p:tavLst>
                                    </p:anim>
                                    <p:anim calcmode="lin" valueType="num">
                                      <p:cBhvr>
                                        <p:cTn id="70" dur="1000" fill="hold"/>
                                        <p:tgtEl>
                                          <p:spTgt spid="53">
                                            <p:bg/>
                                          </p:spTgt>
                                        </p:tgtEl>
                                        <p:attrNameLst>
                                          <p:attrName>ppt_y</p:attrName>
                                        </p:attrNameLst>
                                      </p:cBhvr>
                                      <p:tavLst>
                                        <p:tav tm="0">
                                          <p:val>
                                            <p:strVal val="#ppt_y-.1"/>
                                          </p:val>
                                        </p:tav>
                                        <p:tav tm="100000">
                                          <p:val>
                                            <p:strVal val="#ppt_y"/>
                                          </p:val>
                                        </p:tav>
                                      </p:tavLst>
                                    </p:anim>
                                  </p:childTnLst>
                                </p:cTn>
                              </p:par>
                            </p:childTnLst>
                          </p:cTn>
                        </p:par>
                        <p:par>
                          <p:cTn id="71" fill="hold">
                            <p:stCondLst>
                              <p:cond delay="9000"/>
                            </p:stCondLst>
                            <p:childTnLst>
                              <p:par>
                                <p:cTn id="72" presetID="47" presetClass="entr" presetSubtype="0" fill="hold" grpId="0" nodeType="afterEffect" nodePh="1">
                                  <p:stCondLst>
                                    <p:cond delay="0"/>
                                  </p:stCondLst>
                                  <p:endCondLst>
                                    <p:cond evt="begin" delay="0">
                                      <p:tn val="72"/>
                                    </p:cond>
                                  </p:endCondLst>
                                  <p:childTnLst>
                                    <p:set>
                                      <p:cBhvr>
                                        <p:cTn id="73" dur="1" fill="hold">
                                          <p:stCondLst>
                                            <p:cond delay="0"/>
                                          </p:stCondLst>
                                        </p:cTn>
                                        <p:tgtEl>
                                          <p:spTgt spid="53">
                                            <p:txEl>
                                              <p:pRg st="0" end="0"/>
                                            </p:txEl>
                                          </p:spTgt>
                                        </p:tgtEl>
                                        <p:attrNameLst>
                                          <p:attrName>style.visibility</p:attrName>
                                        </p:attrNameLst>
                                      </p:cBhvr>
                                      <p:to>
                                        <p:strVal val="visible"/>
                                      </p:to>
                                    </p:set>
                                    <p:animEffect transition="in" filter="fade">
                                      <p:cBhvr>
                                        <p:cTn id="74" dur="1000"/>
                                        <p:tgtEl>
                                          <p:spTgt spid="53">
                                            <p:txEl>
                                              <p:pRg st="0" end="0"/>
                                            </p:txEl>
                                          </p:spTgt>
                                        </p:tgtEl>
                                      </p:cBhvr>
                                    </p:animEffect>
                                    <p:anim calcmode="lin" valueType="num">
                                      <p:cBhvr>
                                        <p:cTn id="7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7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par>
                          <p:cTn id="77" fill="hold">
                            <p:stCondLst>
                              <p:cond delay="10000"/>
                            </p:stCondLst>
                            <p:childTnLst>
                              <p:par>
                                <p:cTn id="78" presetID="47" presetClass="entr" presetSubtype="0" fill="hold" grpId="0" nodeType="afterEffect">
                                  <p:stCondLst>
                                    <p:cond delay="0"/>
                                  </p:stCondLst>
                                  <p:childTnLst>
                                    <p:set>
                                      <p:cBhvr>
                                        <p:cTn id="79" dur="1" fill="hold">
                                          <p:stCondLst>
                                            <p:cond delay="0"/>
                                          </p:stCondLst>
                                        </p:cTn>
                                        <p:tgtEl>
                                          <p:spTgt spid="54">
                                            <p:bg/>
                                          </p:spTgt>
                                        </p:tgtEl>
                                        <p:attrNameLst>
                                          <p:attrName>style.visibility</p:attrName>
                                        </p:attrNameLst>
                                      </p:cBhvr>
                                      <p:to>
                                        <p:strVal val="visible"/>
                                      </p:to>
                                    </p:set>
                                    <p:animEffect transition="in" filter="fade">
                                      <p:cBhvr>
                                        <p:cTn id="80" dur="1000"/>
                                        <p:tgtEl>
                                          <p:spTgt spid="54">
                                            <p:bg/>
                                          </p:spTgt>
                                        </p:tgtEl>
                                      </p:cBhvr>
                                    </p:animEffect>
                                    <p:anim calcmode="lin" valueType="num">
                                      <p:cBhvr>
                                        <p:cTn id="81" dur="1000" fill="hold"/>
                                        <p:tgtEl>
                                          <p:spTgt spid="54">
                                            <p:bg/>
                                          </p:spTgt>
                                        </p:tgtEl>
                                        <p:attrNameLst>
                                          <p:attrName>ppt_x</p:attrName>
                                        </p:attrNameLst>
                                      </p:cBhvr>
                                      <p:tavLst>
                                        <p:tav tm="0">
                                          <p:val>
                                            <p:strVal val="#ppt_x"/>
                                          </p:val>
                                        </p:tav>
                                        <p:tav tm="100000">
                                          <p:val>
                                            <p:strVal val="#ppt_x"/>
                                          </p:val>
                                        </p:tav>
                                      </p:tavLst>
                                    </p:anim>
                                    <p:anim calcmode="lin" valueType="num">
                                      <p:cBhvr>
                                        <p:cTn id="82" dur="1000" fill="hold"/>
                                        <p:tgtEl>
                                          <p:spTgt spid="54">
                                            <p:bg/>
                                          </p:spTgt>
                                        </p:tgtEl>
                                        <p:attrNameLst>
                                          <p:attrName>ppt_y</p:attrName>
                                        </p:attrNameLst>
                                      </p:cBhvr>
                                      <p:tavLst>
                                        <p:tav tm="0">
                                          <p:val>
                                            <p:strVal val="#ppt_y-.1"/>
                                          </p:val>
                                        </p:tav>
                                        <p:tav tm="100000">
                                          <p:val>
                                            <p:strVal val="#ppt_y"/>
                                          </p:val>
                                        </p:tav>
                                      </p:tavLst>
                                    </p:anim>
                                  </p:childTnLst>
                                </p:cTn>
                              </p:par>
                            </p:childTnLst>
                          </p:cTn>
                        </p:par>
                        <p:par>
                          <p:cTn id="83" fill="hold">
                            <p:stCondLst>
                              <p:cond delay="11000"/>
                            </p:stCondLst>
                            <p:childTnLst>
                              <p:par>
                                <p:cTn id="84" presetID="47" presetClass="entr" presetSubtype="0" fill="hold" grpId="0" nodeType="afterEffect" nodePh="1">
                                  <p:stCondLst>
                                    <p:cond delay="0"/>
                                  </p:stCondLst>
                                  <p:endCondLst>
                                    <p:cond evt="begin" delay="0">
                                      <p:tn val="84"/>
                                    </p:cond>
                                  </p:endCondLst>
                                  <p:childTnLst>
                                    <p:set>
                                      <p:cBhvr>
                                        <p:cTn id="85" dur="1" fill="hold">
                                          <p:stCondLst>
                                            <p:cond delay="0"/>
                                          </p:stCondLst>
                                        </p:cTn>
                                        <p:tgtEl>
                                          <p:spTgt spid="54">
                                            <p:txEl>
                                              <p:pRg st="0" end="0"/>
                                            </p:txEl>
                                          </p:spTgt>
                                        </p:tgtEl>
                                        <p:attrNameLst>
                                          <p:attrName>style.visibility</p:attrName>
                                        </p:attrNameLst>
                                      </p:cBhvr>
                                      <p:to>
                                        <p:strVal val="visible"/>
                                      </p:to>
                                    </p:set>
                                    <p:animEffect transition="in" filter="fade">
                                      <p:cBhvr>
                                        <p:cTn id="86" dur="1000"/>
                                        <p:tgtEl>
                                          <p:spTgt spid="54">
                                            <p:txEl>
                                              <p:pRg st="0" end="0"/>
                                            </p:txEl>
                                          </p:spTgt>
                                        </p:tgtEl>
                                      </p:cBhvr>
                                    </p:animEffect>
                                    <p:anim calcmode="lin" valueType="num">
                                      <p:cBhvr>
                                        <p:cTn id="87"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12000"/>
                            </p:stCondLst>
                            <p:childTnLst>
                              <p:par>
                                <p:cTn id="90" presetID="47" presetClass="entr" presetSubtype="0" fill="hold" grpId="0" nodeType="afterEffect">
                                  <p:stCondLst>
                                    <p:cond delay="0"/>
                                  </p:stCondLst>
                                  <p:childTnLst>
                                    <p:set>
                                      <p:cBhvr>
                                        <p:cTn id="91" dur="1" fill="hold">
                                          <p:stCondLst>
                                            <p:cond delay="0"/>
                                          </p:stCondLst>
                                        </p:cTn>
                                        <p:tgtEl>
                                          <p:spTgt spid="55">
                                            <p:bg/>
                                          </p:spTgt>
                                        </p:tgtEl>
                                        <p:attrNameLst>
                                          <p:attrName>style.visibility</p:attrName>
                                        </p:attrNameLst>
                                      </p:cBhvr>
                                      <p:to>
                                        <p:strVal val="visible"/>
                                      </p:to>
                                    </p:set>
                                    <p:animEffect transition="in" filter="fade">
                                      <p:cBhvr>
                                        <p:cTn id="92" dur="1000"/>
                                        <p:tgtEl>
                                          <p:spTgt spid="55">
                                            <p:bg/>
                                          </p:spTgt>
                                        </p:tgtEl>
                                      </p:cBhvr>
                                    </p:animEffect>
                                    <p:anim calcmode="lin" valueType="num">
                                      <p:cBhvr>
                                        <p:cTn id="93" dur="1000" fill="hold"/>
                                        <p:tgtEl>
                                          <p:spTgt spid="55">
                                            <p:bg/>
                                          </p:spTgt>
                                        </p:tgtEl>
                                        <p:attrNameLst>
                                          <p:attrName>ppt_x</p:attrName>
                                        </p:attrNameLst>
                                      </p:cBhvr>
                                      <p:tavLst>
                                        <p:tav tm="0">
                                          <p:val>
                                            <p:strVal val="#ppt_x"/>
                                          </p:val>
                                        </p:tav>
                                        <p:tav tm="100000">
                                          <p:val>
                                            <p:strVal val="#ppt_x"/>
                                          </p:val>
                                        </p:tav>
                                      </p:tavLst>
                                    </p:anim>
                                    <p:anim calcmode="lin" valueType="num">
                                      <p:cBhvr>
                                        <p:cTn id="94" dur="1000" fill="hold"/>
                                        <p:tgtEl>
                                          <p:spTgt spid="55">
                                            <p:bg/>
                                          </p:spTgt>
                                        </p:tgtEl>
                                        <p:attrNameLst>
                                          <p:attrName>ppt_y</p:attrName>
                                        </p:attrNameLst>
                                      </p:cBhvr>
                                      <p:tavLst>
                                        <p:tav tm="0">
                                          <p:val>
                                            <p:strVal val="#ppt_y-.1"/>
                                          </p:val>
                                        </p:tav>
                                        <p:tav tm="100000">
                                          <p:val>
                                            <p:strVal val="#ppt_y"/>
                                          </p:val>
                                        </p:tav>
                                      </p:tavLst>
                                    </p:anim>
                                  </p:childTnLst>
                                </p:cTn>
                              </p:par>
                            </p:childTnLst>
                          </p:cTn>
                        </p:par>
                        <p:par>
                          <p:cTn id="95" fill="hold">
                            <p:stCondLst>
                              <p:cond delay="13000"/>
                            </p:stCondLst>
                            <p:childTnLst>
                              <p:par>
                                <p:cTn id="96" presetID="47" presetClass="entr" presetSubtype="0" fill="hold" grpId="0" nodeType="afterEffect" nodePh="1">
                                  <p:stCondLst>
                                    <p:cond delay="0"/>
                                  </p:stCondLst>
                                  <p:endCondLst>
                                    <p:cond evt="begin" delay="0">
                                      <p:tn val="96"/>
                                    </p:cond>
                                  </p:endCondLst>
                                  <p:childTnLst>
                                    <p:set>
                                      <p:cBhvr>
                                        <p:cTn id="97" dur="1" fill="hold">
                                          <p:stCondLst>
                                            <p:cond delay="0"/>
                                          </p:stCondLst>
                                        </p:cTn>
                                        <p:tgtEl>
                                          <p:spTgt spid="55">
                                            <p:txEl>
                                              <p:pRg st="0" end="0"/>
                                            </p:txEl>
                                          </p:spTgt>
                                        </p:tgtEl>
                                        <p:attrNameLst>
                                          <p:attrName>style.visibility</p:attrName>
                                        </p:attrNameLst>
                                      </p:cBhvr>
                                      <p:to>
                                        <p:strVal val="visible"/>
                                      </p:to>
                                    </p:set>
                                    <p:animEffect transition="in" filter="fade">
                                      <p:cBhvr>
                                        <p:cTn id="98" dur="1000"/>
                                        <p:tgtEl>
                                          <p:spTgt spid="55">
                                            <p:txEl>
                                              <p:pRg st="0" end="0"/>
                                            </p:txEl>
                                          </p:spTgt>
                                        </p:tgtEl>
                                      </p:cBhvr>
                                    </p:animEffect>
                                    <p:anim calcmode="lin" valueType="num">
                                      <p:cBhvr>
                                        <p:cTn id="99" dur="10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500"/>
                                        <p:tgtEl>
                                          <p:spTgt spid="81"/>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fade">
                                      <p:cBhvr>
                                        <p:cTn id="112" dur="500"/>
                                        <p:tgtEl>
                                          <p:spTgt spid="8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fade">
                                      <p:cBhvr>
                                        <p:cTn id="115" dur="500"/>
                                        <p:tgtEl>
                                          <p:spTgt spid="79"/>
                                        </p:tgtEl>
                                      </p:cBhvr>
                                    </p:animEffect>
                                  </p:childTnLst>
                                </p:cTn>
                              </p:par>
                            </p:childTnLst>
                          </p:cTn>
                        </p:par>
                        <p:par>
                          <p:cTn id="116" fill="hold">
                            <p:stCondLst>
                              <p:cond delay="1000"/>
                            </p:stCondLst>
                            <p:childTnLst>
                              <p:par>
                                <p:cTn id="117" presetID="10" presetClass="entr" presetSubtype="0" fill="hold" nodeType="afterEffect">
                                  <p:stCondLst>
                                    <p:cond delay="0"/>
                                  </p:stCondLst>
                                  <p:childTnLst>
                                    <p:set>
                                      <p:cBhvr>
                                        <p:cTn id="118" dur="1" fill="hold">
                                          <p:stCondLst>
                                            <p:cond delay="0"/>
                                          </p:stCondLst>
                                        </p:cTn>
                                        <p:tgtEl>
                                          <p:spTgt spid="78"/>
                                        </p:tgtEl>
                                        <p:attrNameLst>
                                          <p:attrName>style.visibility</p:attrName>
                                        </p:attrNameLst>
                                      </p:cBhvr>
                                      <p:to>
                                        <p:strVal val="visible"/>
                                      </p:to>
                                    </p:set>
                                    <p:animEffect transition="in" filter="fade">
                                      <p:cBhvr>
                                        <p:cTn id="119" dur="500"/>
                                        <p:tgtEl>
                                          <p:spTgt spid="7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7"/>
                                        </p:tgtEl>
                                        <p:attrNameLst>
                                          <p:attrName>style.visibility</p:attrName>
                                        </p:attrNameLst>
                                      </p:cBhvr>
                                      <p:to>
                                        <p:strVal val="visible"/>
                                      </p:to>
                                    </p:set>
                                    <p:animEffect transition="in" filter="fade">
                                      <p:cBhvr>
                                        <p:cTn id="122" dur="500"/>
                                        <p:tgtEl>
                                          <p:spTgt spid="77"/>
                                        </p:tgtEl>
                                      </p:cBhvr>
                                    </p:animEffect>
                                  </p:childTnLst>
                                </p:cTn>
                              </p:par>
                            </p:childTnLst>
                          </p:cTn>
                        </p:par>
                        <p:par>
                          <p:cTn id="123" fill="hold">
                            <p:stCondLst>
                              <p:cond delay="1500"/>
                            </p:stCondLst>
                            <p:childTnLst>
                              <p:par>
                                <p:cTn id="124" presetID="10" presetClass="entr" presetSubtype="0" fill="hold" nodeType="afterEffect">
                                  <p:stCondLst>
                                    <p:cond delay="0"/>
                                  </p:stCondLst>
                                  <p:childTnLst>
                                    <p:set>
                                      <p:cBhvr>
                                        <p:cTn id="125" dur="1" fill="hold">
                                          <p:stCondLst>
                                            <p:cond delay="0"/>
                                          </p:stCondLst>
                                        </p:cTn>
                                        <p:tgtEl>
                                          <p:spTgt spid="76"/>
                                        </p:tgtEl>
                                        <p:attrNameLst>
                                          <p:attrName>style.visibility</p:attrName>
                                        </p:attrNameLst>
                                      </p:cBhvr>
                                      <p:to>
                                        <p:strVal val="visible"/>
                                      </p:to>
                                    </p:set>
                                    <p:animEffect transition="in" filter="fade">
                                      <p:cBhvr>
                                        <p:cTn id="126" dur="500"/>
                                        <p:tgtEl>
                                          <p:spTgt spid="7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75"/>
                                        </p:tgtEl>
                                        <p:attrNameLst>
                                          <p:attrName>style.visibility</p:attrName>
                                        </p:attrNameLst>
                                      </p:cBhvr>
                                      <p:to>
                                        <p:strVal val="visible"/>
                                      </p:to>
                                    </p:set>
                                    <p:animEffect transition="in" filter="fade">
                                      <p:cBhvr>
                                        <p:cTn id="129" dur="500"/>
                                        <p:tgtEl>
                                          <p:spTgt spid="75"/>
                                        </p:tgtEl>
                                      </p:cBhvr>
                                    </p:animEffect>
                                  </p:childTnLst>
                                </p:cTn>
                              </p:par>
                            </p:childTnLst>
                          </p:cTn>
                        </p:par>
                        <p:par>
                          <p:cTn id="130" fill="hold">
                            <p:stCondLst>
                              <p:cond delay="2000"/>
                            </p:stCondLst>
                            <p:childTnLst>
                              <p:par>
                                <p:cTn id="131" presetID="10" presetClass="entr" presetSubtype="0" fill="hold" nodeType="afterEffect">
                                  <p:stCondLst>
                                    <p:cond delay="0"/>
                                  </p:stCondLst>
                                  <p:childTnLst>
                                    <p:set>
                                      <p:cBhvr>
                                        <p:cTn id="132" dur="1" fill="hold">
                                          <p:stCondLst>
                                            <p:cond delay="0"/>
                                          </p:stCondLst>
                                        </p:cTn>
                                        <p:tgtEl>
                                          <p:spTgt spid="74"/>
                                        </p:tgtEl>
                                        <p:attrNameLst>
                                          <p:attrName>style.visibility</p:attrName>
                                        </p:attrNameLst>
                                      </p:cBhvr>
                                      <p:to>
                                        <p:strVal val="visible"/>
                                      </p:to>
                                    </p:set>
                                    <p:animEffect transition="in" filter="fade">
                                      <p:cBhvr>
                                        <p:cTn id="133" dur="500"/>
                                        <p:tgtEl>
                                          <p:spTgt spid="7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73"/>
                                        </p:tgtEl>
                                        <p:attrNameLst>
                                          <p:attrName>style.visibility</p:attrName>
                                        </p:attrNameLst>
                                      </p:cBhvr>
                                      <p:to>
                                        <p:strVal val="visible"/>
                                      </p:to>
                                    </p:set>
                                    <p:animEffect transition="in" filter="fade">
                                      <p:cBhvr>
                                        <p:cTn id="136" dur="500"/>
                                        <p:tgtEl>
                                          <p:spTgt spid="73"/>
                                        </p:tgtEl>
                                      </p:cBhvr>
                                    </p:animEffect>
                                  </p:childTnLst>
                                </p:cTn>
                              </p:par>
                              <p:par>
                                <p:cTn id="137" presetID="10" presetClass="entr" presetSubtype="0" fill="hold"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500"/>
                                        <p:tgtEl>
                                          <p:spTgt spid="61"/>
                                        </p:tgtEl>
                                      </p:cBhvr>
                                    </p:animEffect>
                                  </p:childTnLst>
                                </p:cTn>
                              </p:par>
                              <p:par>
                                <p:cTn id="140" presetID="10" presetClass="entr" presetSubtype="0" fill="hold" nodeType="withEffect">
                                  <p:stCondLst>
                                    <p:cond delay="0"/>
                                  </p:stCondLst>
                                  <p:childTnLst>
                                    <p:set>
                                      <p:cBhvr>
                                        <p:cTn id="141" dur="1" fill="hold">
                                          <p:stCondLst>
                                            <p:cond delay="0"/>
                                          </p:stCondLst>
                                        </p:cTn>
                                        <p:tgtEl>
                                          <p:spTgt spid="60"/>
                                        </p:tgtEl>
                                        <p:attrNameLst>
                                          <p:attrName>style.visibility</p:attrName>
                                        </p:attrNameLst>
                                      </p:cBhvr>
                                      <p:to>
                                        <p:strVal val="visible"/>
                                      </p:to>
                                    </p:set>
                                    <p:animEffect transition="in" filter="fade">
                                      <p:cBhvr>
                                        <p:cTn id="142" dur="500"/>
                                        <p:tgtEl>
                                          <p:spTgt spid="60"/>
                                        </p:tgtEl>
                                      </p:cBhvr>
                                    </p:animEffect>
                                  </p:childTnLst>
                                </p:cTn>
                              </p:par>
                              <p:par>
                                <p:cTn id="143" presetID="10" presetClass="entr" presetSubtype="0"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fade">
                                      <p:cBhvr>
                                        <p:cTn id="145" dur="500"/>
                                        <p:tgtEl>
                                          <p:spTgt spid="59"/>
                                        </p:tgtEl>
                                      </p:cBhvr>
                                    </p:animEffect>
                                  </p:childTnLst>
                                </p:cTn>
                              </p:par>
                              <p:par>
                                <p:cTn id="146" presetID="10" presetClass="entr" presetSubtype="0" fill="hold" nodeType="with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fade">
                                      <p:cBhvr>
                                        <p:cTn id="148" dur="500"/>
                                        <p:tgtEl>
                                          <p:spTgt spid="58"/>
                                        </p:tgtEl>
                                      </p:cBhvr>
                                    </p:animEffect>
                                  </p:childTnLst>
                                </p:cTn>
                              </p:par>
                              <p:par>
                                <p:cTn id="149" presetID="10" presetClass="entr" presetSubtype="0" fill="hold" nodeType="with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fade">
                                      <p:cBhvr>
                                        <p:cTn id="151" dur="500"/>
                                        <p:tgtEl>
                                          <p:spTgt spid="63"/>
                                        </p:tgtEl>
                                      </p:cBhvr>
                                    </p:animEffect>
                                  </p:childTnLst>
                                </p:cTn>
                              </p:par>
                              <p:par>
                                <p:cTn id="152" presetID="10" presetClass="entr" presetSubtype="0" fill="hold" nodeType="withEffect">
                                  <p:stCondLst>
                                    <p:cond delay="0"/>
                                  </p:stCondLst>
                                  <p:childTnLst>
                                    <p:set>
                                      <p:cBhvr>
                                        <p:cTn id="153" dur="1" fill="hold">
                                          <p:stCondLst>
                                            <p:cond delay="0"/>
                                          </p:stCondLst>
                                        </p:cTn>
                                        <p:tgtEl>
                                          <p:spTgt spid="62"/>
                                        </p:tgtEl>
                                        <p:attrNameLst>
                                          <p:attrName>style.visibility</p:attrName>
                                        </p:attrNameLst>
                                      </p:cBhvr>
                                      <p:to>
                                        <p:strVal val="visible"/>
                                      </p:to>
                                    </p:set>
                                    <p:animEffect transition="in" filter="fade">
                                      <p:cBhvr>
                                        <p:cTn id="154" dur="500"/>
                                        <p:tgtEl>
                                          <p:spTgt spid="62"/>
                                        </p:tgtEl>
                                      </p:cBhvr>
                                    </p:animEffect>
                                  </p:childTnLst>
                                </p:cTn>
                              </p:par>
                              <p:par>
                                <p:cTn id="155" presetID="10" presetClass="entr" presetSubtype="0" fill="hold" nodeType="withEffect">
                                  <p:stCondLst>
                                    <p:cond delay="0"/>
                                  </p:stCondLst>
                                  <p:childTnLst>
                                    <p:set>
                                      <p:cBhvr>
                                        <p:cTn id="156" dur="1" fill="hold">
                                          <p:stCondLst>
                                            <p:cond delay="0"/>
                                          </p:stCondLst>
                                        </p:cTn>
                                        <p:tgtEl>
                                          <p:spTgt spid="64"/>
                                        </p:tgtEl>
                                        <p:attrNameLst>
                                          <p:attrName>style.visibility</p:attrName>
                                        </p:attrNameLst>
                                      </p:cBhvr>
                                      <p:to>
                                        <p:strVal val="visible"/>
                                      </p:to>
                                    </p:set>
                                    <p:animEffect transition="in" filter="fade">
                                      <p:cBhvr>
                                        <p:cTn id="157" dur="500"/>
                                        <p:tgtEl>
                                          <p:spTgt spid="64"/>
                                        </p:tgtEl>
                                      </p:cBhvr>
                                    </p:animEffect>
                                  </p:childTnLst>
                                </p:cTn>
                              </p:par>
                              <p:par>
                                <p:cTn id="158" presetID="10" presetClass="entr" presetSubtype="0" fill="hold" nodeType="withEffect">
                                  <p:stCondLst>
                                    <p:cond delay="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500"/>
                                        <p:tgtEl>
                                          <p:spTgt spid="65"/>
                                        </p:tgtEl>
                                      </p:cBhvr>
                                    </p:animEffect>
                                  </p:childTnLst>
                                </p:cTn>
                              </p:par>
                              <p:par>
                                <p:cTn id="161" presetID="10" presetClass="entr" presetSubtype="0" fill="hold" nodeType="withEffect">
                                  <p:stCondLst>
                                    <p:cond delay="0"/>
                                  </p:stCondLst>
                                  <p:childTnLst>
                                    <p:set>
                                      <p:cBhvr>
                                        <p:cTn id="162" dur="1" fill="hold">
                                          <p:stCondLst>
                                            <p:cond delay="0"/>
                                          </p:stCondLst>
                                        </p:cTn>
                                        <p:tgtEl>
                                          <p:spTgt spid="72"/>
                                        </p:tgtEl>
                                        <p:attrNameLst>
                                          <p:attrName>style.visibility</p:attrName>
                                        </p:attrNameLst>
                                      </p:cBhvr>
                                      <p:to>
                                        <p:strVal val="visible"/>
                                      </p:to>
                                    </p:set>
                                    <p:animEffect transition="in" filter="fade">
                                      <p:cBhvr>
                                        <p:cTn id="163" dur="500"/>
                                        <p:tgtEl>
                                          <p:spTgt spid="72"/>
                                        </p:tgtEl>
                                      </p:cBhvr>
                                    </p:animEffect>
                                  </p:childTnLst>
                                </p:cTn>
                              </p:par>
                              <p:par>
                                <p:cTn id="164" presetID="10" presetClass="entr" presetSubtype="0" fill="hold" nodeType="withEffect">
                                  <p:stCondLst>
                                    <p:cond delay="0"/>
                                  </p:stCondLst>
                                  <p:childTnLst>
                                    <p:set>
                                      <p:cBhvr>
                                        <p:cTn id="165" dur="1" fill="hold">
                                          <p:stCondLst>
                                            <p:cond delay="0"/>
                                          </p:stCondLst>
                                        </p:cTn>
                                        <p:tgtEl>
                                          <p:spTgt spid="71"/>
                                        </p:tgtEl>
                                        <p:attrNameLst>
                                          <p:attrName>style.visibility</p:attrName>
                                        </p:attrNameLst>
                                      </p:cBhvr>
                                      <p:to>
                                        <p:strVal val="visible"/>
                                      </p:to>
                                    </p:set>
                                    <p:animEffect transition="in" filter="fade">
                                      <p:cBhvr>
                                        <p:cTn id="166" dur="500"/>
                                        <p:tgtEl>
                                          <p:spTgt spid="71"/>
                                        </p:tgtEl>
                                      </p:cBhvr>
                                    </p:animEffect>
                                  </p:childTnLst>
                                </p:cTn>
                              </p:par>
                              <p:par>
                                <p:cTn id="167" presetID="10" presetClass="entr" presetSubtype="0" fill="hold" nodeType="withEffect">
                                  <p:stCondLst>
                                    <p:cond delay="0"/>
                                  </p:stCondLst>
                                  <p:childTnLst>
                                    <p:set>
                                      <p:cBhvr>
                                        <p:cTn id="168" dur="1" fill="hold">
                                          <p:stCondLst>
                                            <p:cond delay="0"/>
                                          </p:stCondLst>
                                        </p:cTn>
                                        <p:tgtEl>
                                          <p:spTgt spid="70"/>
                                        </p:tgtEl>
                                        <p:attrNameLst>
                                          <p:attrName>style.visibility</p:attrName>
                                        </p:attrNameLst>
                                      </p:cBhvr>
                                      <p:to>
                                        <p:strVal val="visible"/>
                                      </p:to>
                                    </p:set>
                                    <p:animEffect transition="in" filter="fade">
                                      <p:cBhvr>
                                        <p:cTn id="169" dur="500"/>
                                        <p:tgtEl>
                                          <p:spTgt spid="70"/>
                                        </p:tgtEl>
                                      </p:cBhvr>
                                    </p:animEffect>
                                  </p:childTnLst>
                                </p:cTn>
                              </p:par>
                              <p:par>
                                <p:cTn id="170" presetID="10" presetClass="entr" presetSubtype="0" fill="hold" nodeType="withEffect">
                                  <p:stCondLst>
                                    <p:cond delay="0"/>
                                  </p:stCondLst>
                                  <p:childTnLst>
                                    <p:set>
                                      <p:cBhvr>
                                        <p:cTn id="171" dur="1" fill="hold">
                                          <p:stCondLst>
                                            <p:cond delay="0"/>
                                          </p:stCondLst>
                                        </p:cTn>
                                        <p:tgtEl>
                                          <p:spTgt spid="66"/>
                                        </p:tgtEl>
                                        <p:attrNameLst>
                                          <p:attrName>style.visibility</p:attrName>
                                        </p:attrNameLst>
                                      </p:cBhvr>
                                      <p:to>
                                        <p:strVal val="visible"/>
                                      </p:to>
                                    </p:set>
                                    <p:animEffect transition="in" filter="fade">
                                      <p:cBhvr>
                                        <p:cTn id="172" dur="500"/>
                                        <p:tgtEl>
                                          <p:spTgt spid="66"/>
                                        </p:tgtEl>
                                      </p:cBhvr>
                                    </p:animEffect>
                                  </p:childTnLst>
                                </p:cTn>
                              </p:par>
                              <p:par>
                                <p:cTn id="173" presetID="10" presetClass="entr" presetSubtype="0" fill="hold" nodeType="withEffect">
                                  <p:stCondLst>
                                    <p:cond delay="0"/>
                                  </p:stCondLst>
                                  <p:childTnLst>
                                    <p:set>
                                      <p:cBhvr>
                                        <p:cTn id="174" dur="1" fill="hold">
                                          <p:stCondLst>
                                            <p:cond delay="0"/>
                                          </p:stCondLst>
                                        </p:cTn>
                                        <p:tgtEl>
                                          <p:spTgt spid="69"/>
                                        </p:tgtEl>
                                        <p:attrNameLst>
                                          <p:attrName>style.visibility</p:attrName>
                                        </p:attrNameLst>
                                      </p:cBhvr>
                                      <p:to>
                                        <p:strVal val="visible"/>
                                      </p:to>
                                    </p:set>
                                    <p:animEffect transition="in" filter="fade">
                                      <p:cBhvr>
                                        <p:cTn id="175" dur="500"/>
                                        <p:tgtEl>
                                          <p:spTgt spid="69"/>
                                        </p:tgtEl>
                                      </p:cBhvr>
                                    </p:animEffect>
                                  </p:childTnLst>
                                </p:cTn>
                              </p:par>
                              <p:par>
                                <p:cTn id="176" presetID="10" presetClass="entr" presetSubtype="0" fill="hold" nodeType="with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fade">
                                      <p:cBhvr>
                                        <p:cTn id="178" dur="500"/>
                                        <p:tgtEl>
                                          <p:spTgt spid="67"/>
                                        </p:tgtEl>
                                      </p:cBhvr>
                                    </p:animEffect>
                                  </p:childTnLst>
                                </p:cTn>
                              </p:par>
                              <p:par>
                                <p:cTn id="179" presetID="10" presetClass="entr" presetSubtype="0" fill="hold" nodeType="withEffect">
                                  <p:stCondLst>
                                    <p:cond delay="0"/>
                                  </p:stCondLst>
                                  <p:childTnLst>
                                    <p:set>
                                      <p:cBhvr>
                                        <p:cTn id="180" dur="1" fill="hold">
                                          <p:stCondLst>
                                            <p:cond delay="0"/>
                                          </p:stCondLst>
                                        </p:cTn>
                                        <p:tgtEl>
                                          <p:spTgt spid="68"/>
                                        </p:tgtEl>
                                        <p:attrNameLst>
                                          <p:attrName>style.visibility</p:attrName>
                                        </p:attrNameLst>
                                      </p:cBhvr>
                                      <p:to>
                                        <p:strVal val="visible"/>
                                      </p:to>
                                    </p:set>
                                    <p:animEffect transition="in" filter="fade">
                                      <p:cBhvr>
                                        <p:cTn id="18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animBg="1"/>
      <p:bldP spid="50" grpId="0" uiExpand="1" build="p" animBg="1"/>
      <p:bldP spid="51" grpId="0" build="p" animBg="1"/>
      <p:bldP spid="52" grpId="0" build="p" animBg="1"/>
      <p:bldP spid="53" grpId="0" build="p" animBg="1"/>
      <p:bldP spid="54" grpId="0" build="p" animBg="1"/>
      <p:bldP spid="55" grpId="0" uiExpand="1" build="p" animBg="1"/>
      <p:bldP spid="42" grpId="0" animBg="1"/>
      <p:bldP spid="73" grpId="0" animBg="1"/>
      <p:bldP spid="75" grpId="0" animBg="1"/>
      <p:bldP spid="77" grpId="0" animBg="1"/>
      <p:bldP spid="79" grpId="0" animBg="1"/>
      <p:bldP spid="8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a:t>PREGUNTAS?</a:t>
            </a:r>
          </a:p>
        </p:txBody>
      </p:sp>
      <p:pic>
        <p:nvPicPr>
          <p:cNvPr id="21" name="Picture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9379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6" name="TextBox 25"/>
          <p:cNvSpPr txBox="1"/>
          <p:nvPr/>
        </p:nvSpPr>
        <p:spPr>
          <a:xfrm>
            <a:off x="3872121" y="3130114"/>
            <a:ext cx="4527991" cy="1323439"/>
          </a:xfrm>
          <a:prstGeom prst="rect">
            <a:avLst/>
          </a:prstGeom>
          <a:noFill/>
        </p:spPr>
        <p:txBody>
          <a:bodyPr wrap="square" rtlCol="0">
            <a:spAutoFit/>
          </a:bodyPr>
          <a:lstStyle/>
          <a:p>
            <a:pPr algn="ctr"/>
            <a:r>
              <a:rPr lang="es-PE" sz="2000" i="1" dirty="0">
                <a:solidFill>
                  <a:schemeClr val="tx1">
                    <a:lumMod val="65000"/>
                    <a:lumOff val="35000"/>
                  </a:schemeClr>
                </a:solidFill>
                <a:cs typeface="Raavi" panose="02000500000000000000" pitchFamily="2"/>
              </a:rPr>
              <a:t>Los procesos de </a:t>
            </a:r>
            <a:r>
              <a:rPr lang="es-PE" sz="2000" i="1" dirty="0" smtClean="0">
                <a:solidFill>
                  <a:schemeClr val="tx1">
                    <a:lumMod val="65000"/>
                    <a:lumOff val="35000"/>
                  </a:schemeClr>
                </a:solidFill>
                <a:cs typeface="Raavi" panose="02000500000000000000" pitchFamily="2"/>
              </a:rPr>
              <a:t>implementación del  SMS se simplifican </a:t>
            </a:r>
            <a:r>
              <a:rPr lang="es-PE" sz="2000" i="1" dirty="0">
                <a:solidFill>
                  <a:schemeClr val="tx1">
                    <a:lumMod val="65000"/>
                    <a:lumOff val="35000"/>
                  </a:schemeClr>
                </a:solidFill>
                <a:cs typeface="Raavi" panose="02000500000000000000" pitchFamily="2"/>
              </a:rPr>
              <a:t>cuando conocemos las acciones que debemos realizar</a:t>
            </a:r>
          </a:p>
          <a:p>
            <a:pPr algn="ctr"/>
            <a:endParaRPr lang="id-ID" sz="2000" i="1" dirty="0">
              <a:solidFill>
                <a:schemeClr val="tx1">
                  <a:lumMod val="50000"/>
                  <a:lumOff val="50000"/>
                </a:schemeClr>
              </a:solidFill>
              <a:cs typeface="Raavi" panose="02000500000000000000" pitchFamily="2"/>
            </a:endParaRPr>
          </a:p>
        </p:txBody>
      </p:sp>
      <p:sp>
        <p:nvSpPr>
          <p:cNvPr id="27" name="TextBox 26"/>
          <p:cNvSpPr txBox="1"/>
          <p:nvPr/>
        </p:nvSpPr>
        <p:spPr>
          <a:xfrm>
            <a:off x="7653436" y="4057667"/>
            <a:ext cx="288862" cy="400110"/>
          </a:xfrm>
          <a:prstGeom prst="rect">
            <a:avLst/>
          </a:prstGeom>
          <a:noFill/>
        </p:spPr>
        <p:txBody>
          <a:bodyPr wrap="none" rtlCol="0">
            <a:spAutoFit/>
          </a:bodyPr>
          <a:lstStyle/>
          <a:p>
            <a:r>
              <a:rPr lang="id-ID" sz="2000">
                <a:solidFill>
                  <a:schemeClr val="tx1">
                    <a:lumMod val="65000"/>
                    <a:lumOff val="35000"/>
                  </a:schemeClr>
                </a:solidFill>
                <a:latin typeface="+mj-lt"/>
              </a:rPr>
              <a:t>”</a:t>
            </a:r>
          </a:p>
        </p:txBody>
      </p:sp>
      <p:sp>
        <p:nvSpPr>
          <p:cNvPr id="28" name="TextBox 27"/>
          <p:cNvSpPr txBox="1"/>
          <p:nvPr/>
        </p:nvSpPr>
        <p:spPr>
          <a:xfrm>
            <a:off x="4348940" y="3090863"/>
            <a:ext cx="288862" cy="400110"/>
          </a:xfrm>
          <a:prstGeom prst="rect">
            <a:avLst/>
          </a:prstGeom>
          <a:noFill/>
        </p:spPr>
        <p:txBody>
          <a:bodyPr wrap="none" rtlCol="0">
            <a:spAutoFit/>
          </a:bodyPr>
          <a:lstStyle/>
          <a:p>
            <a:r>
              <a:rPr lang="id-ID" sz="2000">
                <a:solidFill>
                  <a:schemeClr val="tx1">
                    <a:lumMod val="65000"/>
                    <a:lumOff val="35000"/>
                  </a:schemeClr>
                </a:solidFill>
                <a:latin typeface="+mj-lt"/>
              </a:rPr>
              <a:t>“</a:t>
            </a:r>
          </a:p>
        </p:txBody>
      </p:sp>
      <p:sp>
        <p:nvSpPr>
          <p:cNvPr id="43" name="TextBox 42"/>
          <p:cNvSpPr txBox="1"/>
          <p:nvPr/>
        </p:nvSpPr>
        <p:spPr>
          <a:xfrm>
            <a:off x="5131680" y="4520744"/>
            <a:ext cx="2061590" cy="461665"/>
          </a:xfrm>
          <a:prstGeom prst="rect">
            <a:avLst/>
          </a:prstGeom>
          <a:noFill/>
        </p:spPr>
        <p:txBody>
          <a:bodyPr wrap="none" rtlCol="0">
            <a:spAutoFit/>
          </a:bodyPr>
          <a:lstStyle/>
          <a:p>
            <a:pPr algn="ctr"/>
            <a:r>
              <a:rPr lang="es-PE" sz="2400" dirty="0">
                <a:latin typeface="+mj-lt"/>
              </a:rPr>
              <a:t>C</a:t>
            </a:r>
            <a:r>
              <a:rPr lang="es-PE" sz="2400" dirty="0" smtClean="0">
                <a:latin typeface="+mj-lt"/>
              </a:rPr>
              <a:t>omité </a:t>
            </a:r>
            <a:r>
              <a:rPr lang="es-PE" sz="2400" dirty="0">
                <a:latin typeface="+mj-lt"/>
              </a:rPr>
              <a:t>Técnico</a:t>
            </a:r>
            <a:endParaRPr lang="id-ID" sz="2400" dirty="0">
              <a:latin typeface="+mj-lt"/>
            </a:endParaRPr>
          </a:p>
        </p:txBody>
      </p:sp>
      <p:sp>
        <p:nvSpPr>
          <p:cNvPr id="44" name="TextBox 43"/>
          <p:cNvSpPr txBox="1"/>
          <p:nvPr/>
        </p:nvSpPr>
        <p:spPr>
          <a:xfrm>
            <a:off x="5580230" y="4797974"/>
            <a:ext cx="1164486" cy="461665"/>
          </a:xfrm>
          <a:prstGeom prst="rect">
            <a:avLst/>
          </a:prstGeom>
          <a:noFill/>
        </p:spPr>
        <p:txBody>
          <a:bodyPr wrap="none" rtlCol="0">
            <a:spAutoFit/>
          </a:bodyPr>
          <a:lstStyle/>
          <a:p>
            <a:pPr algn="ctr"/>
            <a:r>
              <a:rPr lang="es-PE" sz="2400">
                <a:solidFill>
                  <a:schemeClr val="accent1"/>
                </a:solidFill>
              </a:rPr>
              <a:t>SRVSOP</a:t>
            </a:r>
            <a:endParaRPr lang="id-ID" sz="2400">
              <a:solidFill>
                <a:schemeClr val="accent1"/>
              </a:solidFill>
            </a:endParaRPr>
          </a:p>
        </p:txBody>
      </p:sp>
      <p:grpSp>
        <p:nvGrpSpPr>
          <p:cNvPr id="176" name="Group 175"/>
          <p:cNvGrpSpPr/>
          <p:nvPr/>
        </p:nvGrpSpPr>
        <p:grpSpPr>
          <a:xfrm>
            <a:off x="5790481" y="2405881"/>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grpSp>
      <p:pic>
        <p:nvPicPr>
          <p:cNvPr id="45" name="Picture 2" descr="G:\2016\LOGO\Logo-SRVSOP-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51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ETAPA 1</a:t>
            </a:r>
            <a:endParaRPr lang="en-US" b="1" dirty="0"/>
          </a:p>
        </p:txBody>
      </p:sp>
      <p:grpSp>
        <p:nvGrpSpPr>
          <p:cNvPr id="4" name="Group 3"/>
          <p:cNvGrpSpPr/>
          <p:nvPr/>
        </p:nvGrpSpPr>
        <p:grpSpPr>
          <a:xfrm>
            <a:off x="1160032" y="164927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931913" y="2701784"/>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599844" y="3863804"/>
            <a:ext cx="944170" cy="715392"/>
            <a:chOff x="8411004" y="202797"/>
            <a:chExt cx="429795" cy="325652"/>
          </a:xfrm>
        </p:grpSpPr>
        <p:sp>
          <p:nvSpPr>
            <p:cNvPr id="40" name="Chevron 39"/>
            <p:cNvSpPr/>
            <p:nvPr/>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p:nvSpPr>
          <p:spPr>
            <a:xfrm>
              <a:off x="8411004" y="355106"/>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3381903" y="5203038"/>
            <a:ext cx="884057" cy="715394"/>
            <a:chOff x="8438368" y="202797"/>
            <a:chExt cx="402431" cy="325654"/>
          </a:xfrm>
        </p:grpSpPr>
        <p:sp>
          <p:nvSpPr>
            <p:cNvPr id="49" name="Chevron 48"/>
            <p:cNvSpPr/>
            <p:nvPr/>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058510" y="1670369"/>
            <a:ext cx="7602747" cy="646331"/>
          </a:xfrm>
          <a:prstGeom prst="rect">
            <a:avLst/>
          </a:prstGeom>
        </p:spPr>
        <p:txBody>
          <a:bodyPr wrap="square">
            <a:spAutoFit/>
          </a:bodyPr>
          <a:lstStyle/>
          <a:p>
            <a:pPr algn="just">
              <a:lnSpc>
                <a:spcPct val="150000"/>
              </a:lnSpc>
            </a:pPr>
            <a:r>
              <a:rPr lang="es-PE" sz="2400" dirty="0">
                <a:latin typeface="+mj-lt"/>
              </a:rPr>
              <a:t>Desarrollar plan de implementación del SMS</a:t>
            </a:r>
          </a:p>
        </p:txBody>
      </p:sp>
      <p:sp>
        <p:nvSpPr>
          <p:cNvPr id="52" name="Rectangle 51"/>
          <p:cNvSpPr/>
          <p:nvPr/>
        </p:nvSpPr>
        <p:spPr>
          <a:xfrm>
            <a:off x="2832509" y="2644572"/>
            <a:ext cx="7602747" cy="830997"/>
          </a:xfrm>
          <a:prstGeom prst="rect">
            <a:avLst/>
          </a:prstGeom>
        </p:spPr>
        <p:txBody>
          <a:bodyPr wrap="square">
            <a:spAutoFit/>
          </a:bodyPr>
          <a:lstStyle/>
          <a:p>
            <a:pPr algn="just"/>
            <a:r>
              <a:rPr lang="es-PE" sz="2400" dirty="0">
                <a:latin typeface="+mj-lt"/>
              </a:rPr>
              <a:t>Establecer una persona/oficina clave responsable de la administración y el mantenimiento del SMS</a:t>
            </a:r>
          </a:p>
        </p:txBody>
      </p:sp>
      <p:sp>
        <p:nvSpPr>
          <p:cNvPr id="53" name="Rectangle 52"/>
          <p:cNvSpPr/>
          <p:nvPr/>
        </p:nvSpPr>
        <p:spPr>
          <a:xfrm>
            <a:off x="3560553" y="3623602"/>
            <a:ext cx="7602747" cy="1200329"/>
          </a:xfrm>
          <a:prstGeom prst="rect">
            <a:avLst/>
          </a:prstGeom>
        </p:spPr>
        <p:txBody>
          <a:bodyPr wrap="square">
            <a:spAutoFit/>
          </a:bodyPr>
          <a:lstStyle/>
          <a:p>
            <a:pPr algn="just"/>
            <a:r>
              <a:rPr lang="es-PE" sz="2400" dirty="0">
                <a:latin typeface="+mj-lt"/>
              </a:rPr>
              <a:t>Establecer un programa de capacitación de SMS para el personal, con prioridad para el equipo de implementación del SMS</a:t>
            </a:r>
          </a:p>
        </p:txBody>
      </p:sp>
      <p:sp>
        <p:nvSpPr>
          <p:cNvPr id="54" name="Rectangle 53"/>
          <p:cNvSpPr/>
          <p:nvPr/>
        </p:nvSpPr>
        <p:spPr>
          <a:xfrm>
            <a:off x="4264210" y="5128802"/>
            <a:ext cx="7602747" cy="830997"/>
          </a:xfrm>
          <a:prstGeom prst="rect">
            <a:avLst/>
          </a:prstGeom>
        </p:spPr>
        <p:txBody>
          <a:bodyPr wrap="square">
            <a:spAutoFit/>
          </a:bodyPr>
          <a:lstStyle/>
          <a:p>
            <a:pPr algn="just"/>
            <a:r>
              <a:rPr lang="es-PE" sz="2400" dirty="0">
                <a:latin typeface="+mj-lt"/>
              </a:rPr>
              <a:t>Iniciar canales de comunicación del SMS/seguridad operacional</a:t>
            </a:r>
          </a:p>
        </p:txBody>
      </p:sp>
      <p:sp>
        <p:nvSpPr>
          <p:cNvPr id="70" name="TextBox 69"/>
          <p:cNvSpPr txBox="1"/>
          <p:nvPr/>
        </p:nvSpPr>
        <p:spPr>
          <a:xfrm>
            <a:off x="377994" y="1731425"/>
            <a:ext cx="857035" cy="523220"/>
          </a:xfrm>
          <a:prstGeom prst="rect">
            <a:avLst/>
          </a:prstGeom>
          <a:noFill/>
        </p:spPr>
        <p:txBody>
          <a:bodyPr wrap="square" rtlCol="0">
            <a:spAutoFit/>
          </a:bodyPr>
          <a:lstStyle/>
          <a:p>
            <a:pPr algn="r"/>
            <a:r>
              <a:rPr lang="en-US" sz="2800" dirty="0" smtClean="0">
                <a:solidFill>
                  <a:schemeClr val="accent1"/>
                </a:solidFill>
                <a:latin typeface="Bebas" pitchFamily="2" charset="0"/>
              </a:rPr>
              <a:t>05</a:t>
            </a:r>
            <a:endParaRPr lang="id-ID" sz="2800" dirty="0">
              <a:solidFill>
                <a:schemeClr val="accent1"/>
              </a:solidFill>
              <a:latin typeface="Bebas" pitchFamily="2" charset="0"/>
            </a:endParaRPr>
          </a:p>
        </p:txBody>
      </p:sp>
      <p:sp>
        <p:nvSpPr>
          <p:cNvPr id="71" name="TextBox 70"/>
          <p:cNvSpPr txBox="1"/>
          <p:nvPr/>
        </p:nvSpPr>
        <p:spPr>
          <a:xfrm>
            <a:off x="1135706" y="2785677"/>
            <a:ext cx="857035" cy="523220"/>
          </a:xfrm>
          <a:prstGeom prst="rect">
            <a:avLst/>
          </a:prstGeom>
          <a:noFill/>
        </p:spPr>
        <p:txBody>
          <a:bodyPr wrap="square" rtlCol="0">
            <a:spAutoFit/>
          </a:bodyPr>
          <a:lstStyle/>
          <a:p>
            <a:pPr algn="r"/>
            <a:r>
              <a:rPr lang="en-US" sz="2800" dirty="0" smtClean="0">
                <a:solidFill>
                  <a:schemeClr val="accent2"/>
                </a:solidFill>
                <a:latin typeface="Bebas" pitchFamily="2" charset="0"/>
              </a:rPr>
              <a:t>06</a:t>
            </a:r>
            <a:endParaRPr lang="id-ID" sz="2800" dirty="0">
              <a:solidFill>
                <a:schemeClr val="accent2"/>
              </a:solidFill>
              <a:latin typeface="Bebas" pitchFamily="2" charset="0"/>
            </a:endParaRPr>
          </a:p>
        </p:txBody>
      </p:sp>
      <p:sp>
        <p:nvSpPr>
          <p:cNvPr id="72" name="TextBox 71"/>
          <p:cNvSpPr txBox="1"/>
          <p:nvPr/>
        </p:nvSpPr>
        <p:spPr>
          <a:xfrm>
            <a:off x="1908225" y="3947696"/>
            <a:ext cx="857035" cy="523220"/>
          </a:xfrm>
          <a:prstGeom prst="rect">
            <a:avLst/>
          </a:prstGeom>
          <a:noFill/>
        </p:spPr>
        <p:txBody>
          <a:bodyPr wrap="square" rtlCol="0">
            <a:spAutoFit/>
          </a:bodyPr>
          <a:lstStyle/>
          <a:p>
            <a:pPr algn="r"/>
            <a:r>
              <a:rPr lang="en-US" sz="2800" dirty="0" smtClean="0">
                <a:solidFill>
                  <a:schemeClr val="accent3"/>
                </a:solidFill>
                <a:latin typeface="Bebas" pitchFamily="2" charset="0"/>
              </a:rPr>
              <a:t>07</a:t>
            </a:r>
            <a:endParaRPr lang="id-ID" sz="2800" dirty="0">
              <a:solidFill>
                <a:schemeClr val="accent3"/>
              </a:solidFill>
              <a:latin typeface="Bebas" pitchFamily="2" charset="0"/>
            </a:endParaRPr>
          </a:p>
        </p:txBody>
      </p:sp>
      <p:sp>
        <p:nvSpPr>
          <p:cNvPr id="73" name="TextBox 72"/>
          <p:cNvSpPr txBox="1"/>
          <p:nvPr/>
        </p:nvSpPr>
        <p:spPr>
          <a:xfrm>
            <a:off x="2620137" y="5286229"/>
            <a:ext cx="857035" cy="523220"/>
          </a:xfrm>
          <a:prstGeom prst="rect">
            <a:avLst/>
          </a:prstGeom>
          <a:noFill/>
        </p:spPr>
        <p:txBody>
          <a:bodyPr wrap="square" rtlCol="0">
            <a:spAutoFit/>
          </a:bodyPr>
          <a:lstStyle/>
          <a:p>
            <a:pPr algn="r"/>
            <a:r>
              <a:rPr lang="en-US" sz="2800" dirty="0" smtClean="0">
                <a:solidFill>
                  <a:schemeClr val="accent4"/>
                </a:solidFill>
                <a:latin typeface="Bebas" pitchFamily="2" charset="0"/>
              </a:rPr>
              <a:t>08</a:t>
            </a:r>
            <a:endParaRPr lang="id-ID" sz="2800" dirty="0">
              <a:solidFill>
                <a:schemeClr val="accent4"/>
              </a:solidFill>
              <a:latin typeface="Bebas" pitchFamily="2" charset="0"/>
            </a:endParaRPr>
          </a:p>
        </p:txBody>
      </p:sp>
      <p:grpSp>
        <p:nvGrpSpPr>
          <p:cNvPr id="55" name="Group 54"/>
          <p:cNvGrpSpPr/>
          <p:nvPr/>
        </p:nvGrpSpPr>
        <p:grpSpPr>
          <a:xfrm>
            <a:off x="1452234" y="1775018"/>
            <a:ext cx="374650" cy="421217"/>
            <a:chOff x="8758238" y="3370263"/>
            <a:chExt cx="374650" cy="315913"/>
          </a:xfrm>
          <a:solidFill>
            <a:schemeClr val="bg1"/>
          </a:solidFill>
        </p:grpSpPr>
        <p:sp>
          <p:nvSpPr>
            <p:cNvPr id="56" name="Freeform 1063"/>
            <p:cNvSpPr>
              <a:spLocks noEditPoints="1"/>
            </p:cNvSpPr>
            <p:nvPr/>
          </p:nvSpPr>
          <p:spPr bwMode="auto">
            <a:xfrm>
              <a:off x="8758238" y="3370263"/>
              <a:ext cx="374650" cy="315913"/>
            </a:xfrm>
            <a:custGeom>
              <a:avLst/>
              <a:gdLst/>
              <a:ahLst/>
              <a:cxnLst>
                <a:cxn ang="0">
                  <a:pos x="166" y="135"/>
                </a:cxn>
                <a:cxn ang="0">
                  <a:pos x="176" y="136"/>
                </a:cxn>
                <a:cxn ang="0">
                  <a:pos x="187" y="132"/>
                </a:cxn>
                <a:cxn ang="0">
                  <a:pos x="196" y="126"/>
                </a:cxn>
                <a:cxn ang="0">
                  <a:pos x="202" y="118"/>
                </a:cxn>
                <a:cxn ang="0">
                  <a:pos x="206" y="108"/>
                </a:cxn>
                <a:cxn ang="0">
                  <a:pos x="207" y="97"/>
                </a:cxn>
                <a:cxn ang="0">
                  <a:pos x="205" y="87"/>
                </a:cxn>
                <a:cxn ang="0">
                  <a:pos x="200" y="77"/>
                </a:cxn>
                <a:cxn ang="0">
                  <a:pos x="192" y="70"/>
                </a:cxn>
                <a:cxn ang="0">
                  <a:pos x="183" y="65"/>
                </a:cxn>
                <a:cxn ang="0">
                  <a:pos x="173" y="63"/>
                </a:cxn>
                <a:cxn ang="0">
                  <a:pos x="18" y="9"/>
                </a:cxn>
                <a:cxn ang="0">
                  <a:pos x="12" y="11"/>
                </a:cxn>
                <a:cxn ang="0">
                  <a:pos x="9" y="16"/>
                </a:cxn>
                <a:cxn ang="0">
                  <a:pos x="8" y="179"/>
                </a:cxn>
                <a:cxn ang="0">
                  <a:pos x="9" y="185"/>
                </a:cxn>
                <a:cxn ang="0">
                  <a:pos x="14" y="189"/>
                </a:cxn>
                <a:cxn ang="0">
                  <a:pos x="20" y="191"/>
                </a:cxn>
                <a:cxn ang="0">
                  <a:pos x="150" y="190"/>
                </a:cxn>
                <a:cxn ang="0">
                  <a:pos x="155" y="187"/>
                </a:cxn>
                <a:cxn ang="0">
                  <a:pos x="158" y="181"/>
                </a:cxn>
                <a:cxn ang="0">
                  <a:pos x="158" y="18"/>
                </a:cxn>
                <a:cxn ang="0">
                  <a:pos x="155" y="13"/>
                </a:cxn>
                <a:cxn ang="0">
                  <a:pos x="150" y="9"/>
                </a:cxn>
                <a:cxn ang="0">
                  <a:pos x="20" y="8"/>
                </a:cxn>
                <a:cxn ang="0">
                  <a:pos x="149" y="1"/>
                </a:cxn>
                <a:cxn ang="0">
                  <a:pos x="157" y="4"/>
                </a:cxn>
                <a:cxn ang="0">
                  <a:pos x="163" y="9"/>
                </a:cxn>
                <a:cxn ang="0">
                  <a:pos x="166" y="17"/>
                </a:cxn>
                <a:cxn ang="0">
                  <a:pos x="169" y="46"/>
                </a:cxn>
                <a:cxn ang="0">
                  <a:pos x="195" y="38"/>
                </a:cxn>
                <a:cxn ang="0">
                  <a:pos x="200" y="55"/>
                </a:cxn>
                <a:cxn ang="0">
                  <a:pos x="210" y="63"/>
                </a:cxn>
                <a:cxn ang="0">
                  <a:pos x="220" y="80"/>
                </a:cxn>
                <a:cxn ang="0">
                  <a:pos x="224" y="93"/>
                </a:cxn>
                <a:cxn ang="0">
                  <a:pos x="236" y="104"/>
                </a:cxn>
                <a:cxn ang="0">
                  <a:pos x="218" y="125"/>
                </a:cxn>
                <a:cxn ang="0">
                  <a:pos x="210" y="136"/>
                </a:cxn>
                <a:cxn ang="0">
                  <a:pos x="197" y="160"/>
                </a:cxn>
                <a:cxn ang="0">
                  <a:pos x="182" y="152"/>
                </a:cxn>
                <a:cxn ang="0">
                  <a:pos x="169" y="153"/>
                </a:cxn>
                <a:cxn ang="0">
                  <a:pos x="166" y="179"/>
                </a:cxn>
                <a:cxn ang="0">
                  <a:pos x="164" y="187"/>
                </a:cxn>
                <a:cxn ang="0">
                  <a:pos x="159" y="194"/>
                </a:cxn>
                <a:cxn ang="0">
                  <a:pos x="152" y="198"/>
                </a:cxn>
                <a:cxn ang="0">
                  <a:pos x="20" y="199"/>
                </a:cxn>
                <a:cxn ang="0">
                  <a:pos x="11" y="197"/>
                </a:cxn>
                <a:cxn ang="0">
                  <a:pos x="5" y="192"/>
                </a:cxn>
                <a:cxn ang="0">
                  <a:pos x="1" y="185"/>
                </a:cxn>
                <a:cxn ang="0">
                  <a:pos x="0" y="20"/>
                </a:cxn>
                <a:cxn ang="0">
                  <a:pos x="2" y="12"/>
                </a:cxn>
                <a:cxn ang="0">
                  <a:pos x="7" y="5"/>
                </a:cxn>
                <a:cxn ang="0">
                  <a:pos x="14" y="1"/>
                </a:cxn>
              </a:cxnLst>
              <a:rect l="0" t="0" r="r" b="b"/>
              <a:pathLst>
                <a:path w="236" h="199">
                  <a:moveTo>
                    <a:pt x="169" y="63"/>
                  </a:moveTo>
                  <a:lnTo>
                    <a:pt x="166" y="64"/>
                  </a:lnTo>
                  <a:lnTo>
                    <a:pt x="166" y="135"/>
                  </a:lnTo>
                  <a:lnTo>
                    <a:pt x="169" y="136"/>
                  </a:lnTo>
                  <a:lnTo>
                    <a:pt x="173" y="136"/>
                  </a:lnTo>
                  <a:lnTo>
                    <a:pt x="176" y="136"/>
                  </a:lnTo>
                  <a:lnTo>
                    <a:pt x="180" y="135"/>
                  </a:lnTo>
                  <a:lnTo>
                    <a:pt x="183" y="134"/>
                  </a:lnTo>
                  <a:lnTo>
                    <a:pt x="187" y="132"/>
                  </a:lnTo>
                  <a:lnTo>
                    <a:pt x="190" y="131"/>
                  </a:lnTo>
                  <a:lnTo>
                    <a:pt x="193" y="128"/>
                  </a:lnTo>
                  <a:lnTo>
                    <a:pt x="196" y="126"/>
                  </a:lnTo>
                  <a:lnTo>
                    <a:pt x="198" y="123"/>
                  </a:lnTo>
                  <a:lnTo>
                    <a:pt x="200" y="121"/>
                  </a:lnTo>
                  <a:lnTo>
                    <a:pt x="202" y="118"/>
                  </a:lnTo>
                  <a:lnTo>
                    <a:pt x="204" y="114"/>
                  </a:lnTo>
                  <a:lnTo>
                    <a:pt x="205" y="111"/>
                  </a:lnTo>
                  <a:lnTo>
                    <a:pt x="206" y="108"/>
                  </a:lnTo>
                  <a:lnTo>
                    <a:pt x="207" y="104"/>
                  </a:lnTo>
                  <a:lnTo>
                    <a:pt x="207" y="101"/>
                  </a:lnTo>
                  <a:lnTo>
                    <a:pt x="207" y="97"/>
                  </a:lnTo>
                  <a:lnTo>
                    <a:pt x="207" y="94"/>
                  </a:lnTo>
                  <a:lnTo>
                    <a:pt x="206" y="90"/>
                  </a:lnTo>
                  <a:lnTo>
                    <a:pt x="205" y="87"/>
                  </a:lnTo>
                  <a:lnTo>
                    <a:pt x="203" y="84"/>
                  </a:lnTo>
                  <a:lnTo>
                    <a:pt x="202" y="80"/>
                  </a:lnTo>
                  <a:lnTo>
                    <a:pt x="200" y="77"/>
                  </a:lnTo>
                  <a:lnTo>
                    <a:pt x="197" y="75"/>
                  </a:lnTo>
                  <a:lnTo>
                    <a:pt x="195" y="72"/>
                  </a:lnTo>
                  <a:lnTo>
                    <a:pt x="192" y="70"/>
                  </a:lnTo>
                  <a:lnTo>
                    <a:pt x="189" y="68"/>
                  </a:lnTo>
                  <a:lnTo>
                    <a:pt x="186" y="67"/>
                  </a:lnTo>
                  <a:lnTo>
                    <a:pt x="183" y="65"/>
                  </a:lnTo>
                  <a:lnTo>
                    <a:pt x="179" y="64"/>
                  </a:lnTo>
                  <a:lnTo>
                    <a:pt x="176" y="64"/>
                  </a:lnTo>
                  <a:lnTo>
                    <a:pt x="173" y="63"/>
                  </a:lnTo>
                  <a:lnTo>
                    <a:pt x="169" y="63"/>
                  </a:lnTo>
                  <a:close/>
                  <a:moveTo>
                    <a:pt x="20" y="8"/>
                  </a:moveTo>
                  <a:lnTo>
                    <a:pt x="18" y="9"/>
                  </a:lnTo>
                  <a:lnTo>
                    <a:pt x="16" y="9"/>
                  </a:lnTo>
                  <a:lnTo>
                    <a:pt x="14" y="10"/>
                  </a:lnTo>
                  <a:lnTo>
                    <a:pt x="12" y="11"/>
                  </a:lnTo>
                  <a:lnTo>
                    <a:pt x="11" y="13"/>
                  </a:lnTo>
                  <a:lnTo>
                    <a:pt x="9" y="14"/>
                  </a:lnTo>
                  <a:lnTo>
                    <a:pt x="9" y="16"/>
                  </a:lnTo>
                  <a:lnTo>
                    <a:pt x="8" y="18"/>
                  </a:lnTo>
                  <a:lnTo>
                    <a:pt x="8" y="20"/>
                  </a:lnTo>
                  <a:lnTo>
                    <a:pt x="8" y="179"/>
                  </a:lnTo>
                  <a:lnTo>
                    <a:pt x="8" y="181"/>
                  </a:lnTo>
                  <a:lnTo>
                    <a:pt x="9" y="183"/>
                  </a:lnTo>
                  <a:lnTo>
                    <a:pt x="9" y="185"/>
                  </a:lnTo>
                  <a:lnTo>
                    <a:pt x="11" y="187"/>
                  </a:lnTo>
                  <a:lnTo>
                    <a:pt x="12" y="188"/>
                  </a:lnTo>
                  <a:lnTo>
                    <a:pt x="14" y="189"/>
                  </a:lnTo>
                  <a:lnTo>
                    <a:pt x="16" y="190"/>
                  </a:lnTo>
                  <a:lnTo>
                    <a:pt x="18" y="191"/>
                  </a:lnTo>
                  <a:lnTo>
                    <a:pt x="20" y="191"/>
                  </a:lnTo>
                  <a:lnTo>
                    <a:pt x="146" y="191"/>
                  </a:lnTo>
                  <a:lnTo>
                    <a:pt x="148" y="191"/>
                  </a:lnTo>
                  <a:lnTo>
                    <a:pt x="150" y="190"/>
                  </a:lnTo>
                  <a:lnTo>
                    <a:pt x="152" y="189"/>
                  </a:lnTo>
                  <a:lnTo>
                    <a:pt x="154" y="188"/>
                  </a:lnTo>
                  <a:lnTo>
                    <a:pt x="155" y="187"/>
                  </a:lnTo>
                  <a:lnTo>
                    <a:pt x="156" y="185"/>
                  </a:lnTo>
                  <a:lnTo>
                    <a:pt x="157" y="183"/>
                  </a:lnTo>
                  <a:lnTo>
                    <a:pt x="158" y="181"/>
                  </a:lnTo>
                  <a:lnTo>
                    <a:pt x="158" y="179"/>
                  </a:lnTo>
                  <a:lnTo>
                    <a:pt x="158" y="20"/>
                  </a:lnTo>
                  <a:lnTo>
                    <a:pt x="158" y="18"/>
                  </a:lnTo>
                  <a:lnTo>
                    <a:pt x="157" y="16"/>
                  </a:lnTo>
                  <a:lnTo>
                    <a:pt x="156" y="14"/>
                  </a:lnTo>
                  <a:lnTo>
                    <a:pt x="155" y="13"/>
                  </a:lnTo>
                  <a:lnTo>
                    <a:pt x="154" y="11"/>
                  </a:lnTo>
                  <a:lnTo>
                    <a:pt x="152" y="10"/>
                  </a:lnTo>
                  <a:lnTo>
                    <a:pt x="150" y="9"/>
                  </a:lnTo>
                  <a:lnTo>
                    <a:pt x="148" y="9"/>
                  </a:lnTo>
                  <a:lnTo>
                    <a:pt x="146" y="8"/>
                  </a:lnTo>
                  <a:lnTo>
                    <a:pt x="20" y="8"/>
                  </a:lnTo>
                  <a:close/>
                  <a:moveTo>
                    <a:pt x="20" y="0"/>
                  </a:moveTo>
                  <a:lnTo>
                    <a:pt x="146" y="0"/>
                  </a:lnTo>
                  <a:lnTo>
                    <a:pt x="149" y="1"/>
                  </a:lnTo>
                  <a:lnTo>
                    <a:pt x="152" y="1"/>
                  </a:lnTo>
                  <a:lnTo>
                    <a:pt x="154" y="2"/>
                  </a:lnTo>
                  <a:lnTo>
                    <a:pt x="157" y="4"/>
                  </a:lnTo>
                  <a:lnTo>
                    <a:pt x="159" y="5"/>
                  </a:lnTo>
                  <a:lnTo>
                    <a:pt x="161" y="7"/>
                  </a:lnTo>
                  <a:lnTo>
                    <a:pt x="163" y="9"/>
                  </a:lnTo>
                  <a:lnTo>
                    <a:pt x="164" y="12"/>
                  </a:lnTo>
                  <a:lnTo>
                    <a:pt x="165" y="15"/>
                  </a:lnTo>
                  <a:lnTo>
                    <a:pt x="166" y="17"/>
                  </a:lnTo>
                  <a:lnTo>
                    <a:pt x="166" y="20"/>
                  </a:lnTo>
                  <a:lnTo>
                    <a:pt x="166" y="47"/>
                  </a:lnTo>
                  <a:lnTo>
                    <a:pt x="169" y="46"/>
                  </a:lnTo>
                  <a:lnTo>
                    <a:pt x="173" y="46"/>
                  </a:lnTo>
                  <a:lnTo>
                    <a:pt x="176" y="34"/>
                  </a:lnTo>
                  <a:lnTo>
                    <a:pt x="195" y="38"/>
                  </a:lnTo>
                  <a:lnTo>
                    <a:pt x="192" y="51"/>
                  </a:lnTo>
                  <a:lnTo>
                    <a:pt x="196" y="53"/>
                  </a:lnTo>
                  <a:lnTo>
                    <a:pt x="200" y="55"/>
                  </a:lnTo>
                  <a:lnTo>
                    <a:pt x="203" y="57"/>
                  </a:lnTo>
                  <a:lnTo>
                    <a:pt x="207" y="60"/>
                  </a:lnTo>
                  <a:lnTo>
                    <a:pt x="210" y="63"/>
                  </a:lnTo>
                  <a:lnTo>
                    <a:pt x="221" y="56"/>
                  </a:lnTo>
                  <a:lnTo>
                    <a:pt x="231" y="74"/>
                  </a:lnTo>
                  <a:lnTo>
                    <a:pt x="220" y="80"/>
                  </a:lnTo>
                  <a:lnTo>
                    <a:pt x="222" y="85"/>
                  </a:lnTo>
                  <a:lnTo>
                    <a:pt x="223" y="89"/>
                  </a:lnTo>
                  <a:lnTo>
                    <a:pt x="224" y="93"/>
                  </a:lnTo>
                  <a:lnTo>
                    <a:pt x="224" y="97"/>
                  </a:lnTo>
                  <a:lnTo>
                    <a:pt x="224" y="102"/>
                  </a:lnTo>
                  <a:lnTo>
                    <a:pt x="236" y="104"/>
                  </a:lnTo>
                  <a:lnTo>
                    <a:pt x="232" y="124"/>
                  </a:lnTo>
                  <a:lnTo>
                    <a:pt x="219" y="121"/>
                  </a:lnTo>
                  <a:lnTo>
                    <a:pt x="218" y="125"/>
                  </a:lnTo>
                  <a:lnTo>
                    <a:pt x="215" y="129"/>
                  </a:lnTo>
                  <a:lnTo>
                    <a:pt x="213" y="132"/>
                  </a:lnTo>
                  <a:lnTo>
                    <a:pt x="210" y="136"/>
                  </a:lnTo>
                  <a:lnTo>
                    <a:pt x="207" y="139"/>
                  </a:lnTo>
                  <a:lnTo>
                    <a:pt x="214" y="150"/>
                  </a:lnTo>
                  <a:lnTo>
                    <a:pt x="197" y="160"/>
                  </a:lnTo>
                  <a:lnTo>
                    <a:pt x="190" y="149"/>
                  </a:lnTo>
                  <a:lnTo>
                    <a:pt x="186" y="151"/>
                  </a:lnTo>
                  <a:lnTo>
                    <a:pt x="182" y="152"/>
                  </a:lnTo>
                  <a:lnTo>
                    <a:pt x="177" y="153"/>
                  </a:lnTo>
                  <a:lnTo>
                    <a:pt x="173" y="153"/>
                  </a:lnTo>
                  <a:lnTo>
                    <a:pt x="169" y="153"/>
                  </a:lnTo>
                  <a:lnTo>
                    <a:pt x="166" y="166"/>
                  </a:lnTo>
                  <a:lnTo>
                    <a:pt x="166" y="165"/>
                  </a:lnTo>
                  <a:lnTo>
                    <a:pt x="166" y="179"/>
                  </a:lnTo>
                  <a:lnTo>
                    <a:pt x="166" y="182"/>
                  </a:lnTo>
                  <a:lnTo>
                    <a:pt x="165" y="185"/>
                  </a:lnTo>
                  <a:lnTo>
                    <a:pt x="164" y="187"/>
                  </a:lnTo>
                  <a:lnTo>
                    <a:pt x="163" y="190"/>
                  </a:lnTo>
                  <a:lnTo>
                    <a:pt x="161" y="192"/>
                  </a:lnTo>
                  <a:lnTo>
                    <a:pt x="159" y="194"/>
                  </a:lnTo>
                  <a:lnTo>
                    <a:pt x="157" y="196"/>
                  </a:lnTo>
                  <a:lnTo>
                    <a:pt x="154" y="197"/>
                  </a:lnTo>
                  <a:lnTo>
                    <a:pt x="152" y="198"/>
                  </a:lnTo>
                  <a:lnTo>
                    <a:pt x="149" y="199"/>
                  </a:lnTo>
                  <a:lnTo>
                    <a:pt x="146" y="199"/>
                  </a:lnTo>
                  <a:lnTo>
                    <a:pt x="20" y="199"/>
                  </a:lnTo>
                  <a:lnTo>
                    <a:pt x="17" y="199"/>
                  </a:lnTo>
                  <a:lnTo>
                    <a:pt x="14" y="198"/>
                  </a:lnTo>
                  <a:lnTo>
                    <a:pt x="11" y="197"/>
                  </a:lnTo>
                  <a:lnTo>
                    <a:pt x="9" y="196"/>
                  </a:lnTo>
                  <a:lnTo>
                    <a:pt x="7" y="194"/>
                  </a:lnTo>
                  <a:lnTo>
                    <a:pt x="5" y="192"/>
                  </a:lnTo>
                  <a:lnTo>
                    <a:pt x="3" y="190"/>
                  </a:lnTo>
                  <a:lnTo>
                    <a:pt x="2" y="187"/>
                  </a:lnTo>
                  <a:lnTo>
                    <a:pt x="1" y="185"/>
                  </a:lnTo>
                  <a:lnTo>
                    <a:pt x="0" y="182"/>
                  </a:lnTo>
                  <a:lnTo>
                    <a:pt x="0" y="179"/>
                  </a:lnTo>
                  <a:lnTo>
                    <a:pt x="0" y="20"/>
                  </a:lnTo>
                  <a:lnTo>
                    <a:pt x="0" y="17"/>
                  </a:lnTo>
                  <a:lnTo>
                    <a:pt x="1" y="15"/>
                  </a:lnTo>
                  <a:lnTo>
                    <a:pt x="2" y="12"/>
                  </a:lnTo>
                  <a:lnTo>
                    <a:pt x="3" y="9"/>
                  </a:lnTo>
                  <a:lnTo>
                    <a:pt x="5" y="7"/>
                  </a:lnTo>
                  <a:lnTo>
                    <a:pt x="7" y="5"/>
                  </a:lnTo>
                  <a:lnTo>
                    <a:pt x="9" y="4"/>
                  </a:lnTo>
                  <a:lnTo>
                    <a:pt x="11" y="2"/>
                  </a:lnTo>
                  <a:lnTo>
                    <a:pt x="14" y="1"/>
                  </a:lnTo>
                  <a:lnTo>
                    <a:pt x="17" y="1"/>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7" name="Freeform 1064"/>
            <p:cNvSpPr>
              <a:spLocks/>
            </p:cNvSpPr>
            <p:nvPr/>
          </p:nvSpPr>
          <p:spPr bwMode="auto">
            <a:xfrm>
              <a:off x="8809038" y="3425826"/>
              <a:ext cx="161925" cy="11113"/>
            </a:xfrm>
            <a:custGeom>
              <a:avLst/>
              <a:gdLst/>
              <a:ahLst/>
              <a:cxnLst>
                <a:cxn ang="0">
                  <a:pos x="3" y="0"/>
                </a:cxn>
                <a:cxn ang="0">
                  <a:pos x="99" y="0"/>
                </a:cxn>
                <a:cxn ang="0">
                  <a:pos x="100" y="0"/>
                </a:cxn>
                <a:cxn ang="0">
                  <a:pos x="101" y="0"/>
                </a:cxn>
                <a:cxn ang="0">
                  <a:pos x="102" y="1"/>
                </a:cxn>
                <a:cxn ang="0">
                  <a:pos x="102" y="2"/>
                </a:cxn>
                <a:cxn ang="0">
                  <a:pos x="102" y="3"/>
                </a:cxn>
                <a:cxn ang="0">
                  <a:pos x="102" y="5"/>
                </a:cxn>
                <a:cxn ang="0">
                  <a:pos x="102" y="6"/>
                </a:cxn>
                <a:cxn ang="0">
                  <a:pos x="101" y="6"/>
                </a:cxn>
                <a:cxn ang="0">
                  <a:pos x="100" y="7"/>
                </a:cxn>
                <a:cxn ang="0">
                  <a:pos x="99" y="7"/>
                </a:cxn>
                <a:cxn ang="0">
                  <a:pos x="3" y="7"/>
                </a:cxn>
                <a:cxn ang="0">
                  <a:pos x="2" y="7"/>
                </a:cxn>
                <a:cxn ang="0">
                  <a:pos x="1" y="6"/>
                </a:cxn>
                <a:cxn ang="0">
                  <a:pos x="0" y="6"/>
                </a:cxn>
                <a:cxn ang="0">
                  <a:pos x="0" y="5"/>
                </a:cxn>
                <a:cxn ang="0">
                  <a:pos x="0" y="3"/>
                </a:cxn>
                <a:cxn ang="0">
                  <a:pos x="0" y="2"/>
                </a:cxn>
                <a:cxn ang="0">
                  <a:pos x="0" y="1"/>
                </a:cxn>
                <a:cxn ang="0">
                  <a:pos x="1" y="0"/>
                </a:cxn>
                <a:cxn ang="0">
                  <a:pos x="2" y="0"/>
                </a:cxn>
                <a:cxn ang="0">
                  <a:pos x="3" y="0"/>
                </a:cxn>
              </a:cxnLst>
              <a:rect l="0" t="0" r="r" b="b"/>
              <a:pathLst>
                <a:path w="102" h="7">
                  <a:moveTo>
                    <a:pt x="3" y="0"/>
                  </a:moveTo>
                  <a:lnTo>
                    <a:pt x="99" y="0"/>
                  </a:lnTo>
                  <a:lnTo>
                    <a:pt x="100" y="0"/>
                  </a:lnTo>
                  <a:lnTo>
                    <a:pt x="101" y="0"/>
                  </a:lnTo>
                  <a:lnTo>
                    <a:pt x="102" y="1"/>
                  </a:lnTo>
                  <a:lnTo>
                    <a:pt x="102" y="2"/>
                  </a:lnTo>
                  <a:lnTo>
                    <a:pt x="102" y="3"/>
                  </a:lnTo>
                  <a:lnTo>
                    <a:pt x="102" y="5"/>
                  </a:lnTo>
                  <a:lnTo>
                    <a:pt x="102" y="6"/>
                  </a:lnTo>
                  <a:lnTo>
                    <a:pt x="101" y="6"/>
                  </a:lnTo>
                  <a:lnTo>
                    <a:pt x="100" y="7"/>
                  </a:lnTo>
                  <a:lnTo>
                    <a:pt x="99" y="7"/>
                  </a:lnTo>
                  <a:lnTo>
                    <a:pt x="3" y="7"/>
                  </a:lnTo>
                  <a:lnTo>
                    <a:pt x="2" y="7"/>
                  </a:lnTo>
                  <a:lnTo>
                    <a:pt x="1" y="6"/>
                  </a:lnTo>
                  <a:lnTo>
                    <a:pt x="0" y="6"/>
                  </a:lnTo>
                  <a:lnTo>
                    <a:pt x="0" y="5"/>
                  </a:lnTo>
                  <a:lnTo>
                    <a:pt x="0" y="3"/>
                  </a:lnTo>
                  <a:lnTo>
                    <a:pt x="0" y="2"/>
                  </a:lnTo>
                  <a:lnTo>
                    <a:pt x="0" y="1"/>
                  </a:lnTo>
                  <a:lnTo>
                    <a:pt x="1" y="0"/>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8" name="Freeform 1065"/>
            <p:cNvSpPr>
              <a:spLocks/>
            </p:cNvSpPr>
            <p:nvPr/>
          </p:nvSpPr>
          <p:spPr bwMode="auto">
            <a:xfrm>
              <a:off x="8809038" y="3457576"/>
              <a:ext cx="161925" cy="11113"/>
            </a:xfrm>
            <a:custGeom>
              <a:avLst/>
              <a:gdLst/>
              <a:ahLst/>
              <a:cxnLst>
                <a:cxn ang="0">
                  <a:pos x="3" y="0"/>
                </a:cxn>
                <a:cxn ang="0">
                  <a:pos x="99" y="0"/>
                </a:cxn>
                <a:cxn ang="0">
                  <a:pos x="100" y="0"/>
                </a:cxn>
                <a:cxn ang="0">
                  <a:pos x="101" y="1"/>
                </a:cxn>
                <a:cxn ang="0">
                  <a:pos x="102" y="2"/>
                </a:cxn>
                <a:cxn ang="0">
                  <a:pos x="102" y="3"/>
                </a:cxn>
                <a:cxn ang="0">
                  <a:pos x="102" y="4"/>
                </a:cxn>
                <a:cxn ang="0">
                  <a:pos x="102" y="5"/>
                </a:cxn>
                <a:cxn ang="0">
                  <a:pos x="102" y="6"/>
                </a:cxn>
                <a:cxn ang="0">
                  <a:pos x="101" y="7"/>
                </a:cxn>
                <a:cxn ang="0">
                  <a:pos x="100" y="7"/>
                </a:cxn>
                <a:cxn ang="0">
                  <a:pos x="99" y="7"/>
                </a:cxn>
                <a:cxn ang="0">
                  <a:pos x="3" y="7"/>
                </a:cxn>
                <a:cxn ang="0">
                  <a:pos x="2" y="7"/>
                </a:cxn>
                <a:cxn ang="0">
                  <a:pos x="1" y="7"/>
                </a:cxn>
                <a:cxn ang="0">
                  <a:pos x="0" y="6"/>
                </a:cxn>
                <a:cxn ang="0">
                  <a:pos x="0" y="5"/>
                </a:cxn>
                <a:cxn ang="0">
                  <a:pos x="0" y="4"/>
                </a:cxn>
                <a:cxn ang="0">
                  <a:pos x="0" y="3"/>
                </a:cxn>
                <a:cxn ang="0">
                  <a:pos x="0" y="2"/>
                </a:cxn>
                <a:cxn ang="0">
                  <a:pos x="1" y="1"/>
                </a:cxn>
                <a:cxn ang="0">
                  <a:pos x="2" y="0"/>
                </a:cxn>
                <a:cxn ang="0">
                  <a:pos x="3" y="0"/>
                </a:cxn>
              </a:cxnLst>
              <a:rect l="0" t="0" r="r" b="b"/>
              <a:pathLst>
                <a:path w="102" h="7">
                  <a:moveTo>
                    <a:pt x="3" y="0"/>
                  </a:moveTo>
                  <a:lnTo>
                    <a:pt x="99" y="0"/>
                  </a:lnTo>
                  <a:lnTo>
                    <a:pt x="100" y="0"/>
                  </a:lnTo>
                  <a:lnTo>
                    <a:pt x="101" y="1"/>
                  </a:lnTo>
                  <a:lnTo>
                    <a:pt x="102" y="2"/>
                  </a:lnTo>
                  <a:lnTo>
                    <a:pt x="102" y="3"/>
                  </a:lnTo>
                  <a:lnTo>
                    <a:pt x="102" y="4"/>
                  </a:lnTo>
                  <a:lnTo>
                    <a:pt x="102" y="5"/>
                  </a:lnTo>
                  <a:lnTo>
                    <a:pt x="102" y="6"/>
                  </a:lnTo>
                  <a:lnTo>
                    <a:pt x="101" y="7"/>
                  </a:lnTo>
                  <a:lnTo>
                    <a:pt x="100" y="7"/>
                  </a:lnTo>
                  <a:lnTo>
                    <a:pt x="99" y="7"/>
                  </a:lnTo>
                  <a:lnTo>
                    <a:pt x="3" y="7"/>
                  </a:lnTo>
                  <a:lnTo>
                    <a:pt x="2" y="7"/>
                  </a:lnTo>
                  <a:lnTo>
                    <a:pt x="1" y="7"/>
                  </a:lnTo>
                  <a:lnTo>
                    <a:pt x="0" y="6"/>
                  </a:lnTo>
                  <a:lnTo>
                    <a:pt x="0" y="5"/>
                  </a:lnTo>
                  <a:lnTo>
                    <a:pt x="0" y="4"/>
                  </a:lnTo>
                  <a:lnTo>
                    <a:pt x="0" y="3"/>
                  </a:lnTo>
                  <a:lnTo>
                    <a:pt x="0" y="2"/>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9" name="Freeform 1066"/>
            <p:cNvSpPr>
              <a:spLocks/>
            </p:cNvSpPr>
            <p:nvPr/>
          </p:nvSpPr>
          <p:spPr bwMode="auto">
            <a:xfrm>
              <a:off x="8809038" y="3490913"/>
              <a:ext cx="161925" cy="11113"/>
            </a:xfrm>
            <a:custGeom>
              <a:avLst/>
              <a:gdLst/>
              <a:ahLst/>
              <a:cxnLst>
                <a:cxn ang="0">
                  <a:pos x="3" y="0"/>
                </a:cxn>
                <a:cxn ang="0">
                  <a:pos x="99" y="0"/>
                </a:cxn>
                <a:cxn ang="0">
                  <a:pos x="100" y="0"/>
                </a:cxn>
                <a:cxn ang="0">
                  <a:pos x="101" y="0"/>
                </a:cxn>
                <a:cxn ang="0">
                  <a:pos x="102" y="1"/>
                </a:cxn>
                <a:cxn ang="0">
                  <a:pos x="102" y="2"/>
                </a:cxn>
                <a:cxn ang="0">
                  <a:pos x="102" y="3"/>
                </a:cxn>
                <a:cxn ang="0">
                  <a:pos x="102" y="4"/>
                </a:cxn>
                <a:cxn ang="0">
                  <a:pos x="102" y="5"/>
                </a:cxn>
                <a:cxn ang="0">
                  <a:pos x="101" y="6"/>
                </a:cxn>
                <a:cxn ang="0">
                  <a:pos x="100" y="7"/>
                </a:cxn>
                <a:cxn ang="0">
                  <a:pos x="99" y="7"/>
                </a:cxn>
                <a:cxn ang="0">
                  <a:pos x="3" y="7"/>
                </a:cxn>
                <a:cxn ang="0">
                  <a:pos x="2" y="7"/>
                </a:cxn>
                <a:cxn ang="0">
                  <a:pos x="1" y="6"/>
                </a:cxn>
                <a:cxn ang="0">
                  <a:pos x="0" y="5"/>
                </a:cxn>
                <a:cxn ang="0">
                  <a:pos x="0" y="4"/>
                </a:cxn>
                <a:cxn ang="0">
                  <a:pos x="0" y="3"/>
                </a:cxn>
                <a:cxn ang="0">
                  <a:pos x="0" y="2"/>
                </a:cxn>
                <a:cxn ang="0">
                  <a:pos x="0" y="1"/>
                </a:cxn>
                <a:cxn ang="0">
                  <a:pos x="1" y="0"/>
                </a:cxn>
                <a:cxn ang="0">
                  <a:pos x="2" y="0"/>
                </a:cxn>
                <a:cxn ang="0">
                  <a:pos x="3" y="0"/>
                </a:cxn>
              </a:cxnLst>
              <a:rect l="0" t="0" r="r" b="b"/>
              <a:pathLst>
                <a:path w="102" h="7">
                  <a:moveTo>
                    <a:pt x="3" y="0"/>
                  </a:moveTo>
                  <a:lnTo>
                    <a:pt x="99" y="0"/>
                  </a:lnTo>
                  <a:lnTo>
                    <a:pt x="100" y="0"/>
                  </a:lnTo>
                  <a:lnTo>
                    <a:pt x="101" y="0"/>
                  </a:lnTo>
                  <a:lnTo>
                    <a:pt x="102" y="1"/>
                  </a:lnTo>
                  <a:lnTo>
                    <a:pt x="102" y="2"/>
                  </a:lnTo>
                  <a:lnTo>
                    <a:pt x="102" y="3"/>
                  </a:lnTo>
                  <a:lnTo>
                    <a:pt x="102" y="4"/>
                  </a:lnTo>
                  <a:lnTo>
                    <a:pt x="102" y="5"/>
                  </a:lnTo>
                  <a:lnTo>
                    <a:pt x="101" y="6"/>
                  </a:lnTo>
                  <a:lnTo>
                    <a:pt x="100" y="7"/>
                  </a:lnTo>
                  <a:lnTo>
                    <a:pt x="99" y="7"/>
                  </a:lnTo>
                  <a:lnTo>
                    <a:pt x="3" y="7"/>
                  </a:lnTo>
                  <a:lnTo>
                    <a:pt x="2" y="7"/>
                  </a:lnTo>
                  <a:lnTo>
                    <a:pt x="1" y="6"/>
                  </a:lnTo>
                  <a:lnTo>
                    <a:pt x="0" y="5"/>
                  </a:lnTo>
                  <a:lnTo>
                    <a:pt x="0" y="4"/>
                  </a:lnTo>
                  <a:lnTo>
                    <a:pt x="0" y="3"/>
                  </a:lnTo>
                  <a:lnTo>
                    <a:pt x="0" y="2"/>
                  </a:lnTo>
                  <a:lnTo>
                    <a:pt x="0" y="1"/>
                  </a:lnTo>
                  <a:lnTo>
                    <a:pt x="1" y="0"/>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0" name="Freeform 1067"/>
            <p:cNvSpPr>
              <a:spLocks/>
            </p:cNvSpPr>
            <p:nvPr/>
          </p:nvSpPr>
          <p:spPr bwMode="auto">
            <a:xfrm>
              <a:off x="8809038" y="3522663"/>
              <a:ext cx="161925" cy="11113"/>
            </a:xfrm>
            <a:custGeom>
              <a:avLst/>
              <a:gdLst/>
              <a:ahLst/>
              <a:cxnLst>
                <a:cxn ang="0">
                  <a:pos x="3" y="0"/>
                </a:cxn>
                <a:cxn ang="0">
                  <a:pos x="99" y="0"/>
                </a:cxn>
                <a:cxn ang="0">
                  <a:pos x="100" y="0"/>
                </a:cxn>
                <a:cxn ang="0">
                  <a:pos x="101" y="1"/>
                </a:cxn>
                <a:cxn ang="0">
                  <a:pos x="102" y="1"/>
                </a:cxn>
                <a:cxn ang="0">
                  <a:pos x="102" y="2"/>
                </a:cxn>
                <a:cxn ang="0">
                  <a:pos x="102" y="4"/>
                </a:cxn>
                <a:cxn ang="0">
                  <a:pos x="102" y="5"/>
                </a:cxn>
                <a:cxn ang="0">
                  <a:pos x="102" y="6"/>
                </a:cxn>
                <a:cxn ang="0">
                  <a:pos x="101" y="7"/>
                </a:cxn>
                <a:cxn ang="0">
                  <a:pos x="100" y="7"/>
                </a:cxn>
                <a:cxn ang="0">
                  <a:pos x="99" y="7"/>
                </a:cxn>
                <a:cxn ang="0">
                  <a:pos x="3" y="7"/>
                </a:cxn>
                <a:cxn ang="0">
                  <a:pos x="2" y="7"/>
                </a:cxn>
                <a:cxn ang="0">
                  <a:pos x="1" y="7"/>
                </a:cxn>
                <a:cxn ang="0">
                  <a:pos x="0" y="6"/>
                </a:cxn>
                <a:cxn ang="0">
                  <a:pos x="0" y="5"/>
                </a:cxn>
                <a:cxn ang="0">
                  <a:pos x="0" y="4"/>
                </a:cxn>
                <a:cxn ang="0">
                  <a:pos x="0" y="2"/>
                </a:cxn>
                <a:cxn ang="0">
                  <a:pos x="0" y="1"/>
                </a:cxn>
                <a:cxn ang="0">
                  <a:pos x="1" y="1"/>
                </a:cxn>
                <a:cxn ang="0">
                  <a:pos x="2" y="0"/>
                </a:cxn>
                <a:cxn ang="0">
                  <a:pos x="3" y="0"/>
                </a:cxn>
              </a:cxnLst>
              <a:rect l="0" t="0" r="r" b="b"/>
              <a:pathLst>
                <a:path w="102" h="7">
                  <a:moveTo>
                    <a:pt x="3" y="0"/>
                  </a:moveTo>
                  <a:lnTo>
                    <a:pt x="99" y="0"/>
                  </a:lnTo>
                  <a:lnTo>
                    <a:pt x="100" y="0"/>
                  </a:lnTo>
                  <a:lnTo>
                    <a:pt x="101" y="1"/>
                  </a:lnTo>
                  <a:lnTo>
                    <a:pt x="102" y="1"/>
                  </a:lnTo>
                  <a:lnTo>
                    <a:pt x="102" y="2"/>
                  </a:lnTo>
                  <a:lnTo>
                    <a:pt x="102" y="4"/>
                  </a:lnTo>
                  <a:lnTo>
                    <a:pt x="102" y="5"/>
                  </a:lnTo>
                  <a:lnTo>
                    <a:pt x="102" y="6"/>
                  </a:lnTo>
                  <a:lnTo>
                    <a:pt x="101" y="7"/>
                  </a:lnTo>
                  <a:lnTo>
                    <a:pt x="100" y="7"/>
                  </a:lnTo>
                  <a:lnTo>
                    <a:pt x="99" y="7"/>
                  </a:lnTo>
                  <a:lnTo>
                    <a:pt x="3" y="7"/>
                  </a:lnTo>
                  <a:lnTo>
                    <a:pt x="2" y="7"/>
                  </a:lnTo>
                  <a:lnTo>
                    <a:pt x="1" y="7"/>
                  </a:lnTo>
                  <a:lnTo>
                    <a:pt x="0" y="6"/>
                  </a:lnTo>
                  <a:lnTo>
                    <a:pt x="0" y="5"/>
                  </a:lnTo>
                  <a:lnTo>
                    <a:pt x="0" y="4"/>
                  </a:lnTo>
                  <a:lnTo>
                    <a:pt x="0" y="2"/>
                  </a:lnTo>
                  <a:lnTo>
                    <a:pt x="0" y="1"/>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1" name="Freeform 1068"/>
            <p:cNvSpPr>
              <a:spLocks/>
            </p:cNvSpPr>
            <p:nvPr/>
          </p:nvSpPr>
          <p:spPr bwMode="auto">
            <a:xfrm>
              <a:off x="8809038" y="3554413"/>
              <a:ext cx="161925" cy="12700"/>
            </a:xfrm>
            <a:custGeom>
              <a:avLst/>
              <a:gdLst/>
              <a:ahLst/>
              <a:cxnLst>
                <a:cxn ang="0">
                  <a:pos x="3" y="0"/>
                </a:cxn>
                <a:cxn ang="0">
                  <a:pos x="99" y="0"/>
                </a:cxn>
                <a:cxn ang="0">
                  <a:pos x="100" y="1"/>
                </a:cxn>
                <a:cxn ang="0">
                  <a:pos x="101" y="1"/>
                </a:cxn>
                <a:cxn ang="0">
                  <a:pos x="102" y="2"/>
                </a:cxn>
                <a:cxn ang="0">
                  <a:pos x="102" y="3"/>
                </a:cxn>
                <a:cxn ang="0">
                  <a:pos x="102" y="4"/>
                </a:cxn>
                <a:cxn ang="0">
                  <a:pos x="102" y="5"/>
                </a:cxn>
                <a:cxn ang="0">
                  <a:pos x="102" y="6"/>
                </a:cxn>
                <a:cxn ang="0">
                  <a:pos x="101" y="7"/>
                </a:cxn>
                <a:cxn ang="0">
                  <a:pos x="100" y="8"/>
                </a:cxn>
                <a:cxn ang="0">
                  <a:pos x="99" y="8"/>
                </a:cxn>
                <a:cxn ang="0">
                  <a:pos x="3" y="8"/>
                </a:cxn>
                <a:cxn ang="0">
                  <a:pos x="2" y="8"/>
                </a:cxn>
                <a:cxn ang="0">
                  <a:pos x="1" y="7"/>
                </a:cxn>
                <a:cxn ang="0">
                  <a:pos x="0" y="6"/>
                </a:cxn>
                <a:cxn ang="0">
                  <a:pos x="0" y="5"/>
                </a:cxn>
                <a:cxn ang="0">
                  <a:pos x="0" y="4"/>
                </a:cxn>
                <a:cxn ang="0">
                  <a:pos x="0" y="3"/>
                </a:cxn>
                <a:cxn ang="0">
                  <a:pos x="0" y="2"/>
                </a:cxn>
                <a:cxn ang="0">
                  <a:pos x="1" y="1"/>
                </a:cxn>
                <a:cxn ang="0">
                  <a:pos x="2" y="1"/>
                </a:cxn>
                <a:cxn ang="0">
                  <a:pos x="3" y="0"/>
                </a:cxn>
              </a:cxnLst>
              <a:rect l="0" t="0" r="r" b="b"/>
              <a:pathLst>
                <a:path w="102" h="8">
                  <a:moveTo>
                    <a:pt x="3" y="0"/>
                  </a:moveTo>
                  <a:lnTo>
                    <a:pt x="99" y="0"/>
                  </a:lnTo>
                  <a:lnTo>
                    <a:pt x="100" y="1"/>
                  </a:lnTo>
                  <a:lnTo>
                    <a:pt x="101" y="1"/>
                  </a:lnTo>
                  <a:lnTo>
                    <a:pt x="102" y="2"/>
                  </a:lnTo>
                  <a:lnTo>
                    <a:pt x="102" y="3"/>
                  </a:lnTo>
                  <a:lnTo>
                    <a:pt x="102" y="4"/>
                  </a:lnTo>
                  <a:lnTo>
                    <a:pt x="102" y="5"/>
                  </a:lnTo>
                  <a:lnTo>
                    <a:pt x="102" y="6"/>
                  </a:lnTo>
                  <a:lnTo>
                    <a:pt x="101" y="7"/>
                  </a:lnTo>
                  <a:lnTo>
                    <a:pt x="100" y="8"/>
                  </a:lnTo>
                  <a:lnTo>
                    <a:pt x="99" y="8"/>
                  </a:lnTo>
                  <a:lnTo>
                    <a:pt x="3" y="8"/>
                  </a:lnTo>
                  <a:lnTo>
                    <a:pt x="2" y="8"/>
                  </a:lnTo>
                  <a:lnTo>
                    <a:pt x="1" y="7"/>
                  </a:lnTo>
                  <a:lnTo>
                    <a:pt x="0" y="6"/>
                  </a:lnTo>
                  <a:lnTo>
                    <a:pt x="0" y="5"/>
                  </a:lnTo>
                  <a:lnTo>
                    <a:pt x="0" y="4"/>
                  </a:lnTo>
                  <a:lnTo>
                    <a:pt x="0" y="3"/>
                  </a:lnTo>
                  <a:lnTo>
                    <a:pt x="0" y="2"/>
                  </a:lnTo>
                  <a:lnTo>
                    <a:pt x="1" y="1"/>
                  </a:lnTo>
                  <a:lnTo>
                    <a:pt x="2"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2" name="Freeform 1069"/>
            <p:cNvSpPr>
              <a:spLocks/>
            </p:cNvSpPr>
            <p:nvPr/>
          </p:nvSpPr>
          <p:spPr bwMode="auto">
            <a:xfrm>
              <a:off x="8809038" y="3587751"/>
              <a:ext cx="161925" cy="11113"/>
            </a:xfrm>
            <a:custGeom>
              <a:avLst/>
              <a:gdLst/>
              <a:ahLst/>
              <a:cxnLst>
                <a:cxn ang="0">
                  <a:pos x="3" y="0"/>
                </a:cxn>
                <a:cxn ang="0">
                  <a:pos x="99" y="0"/>
                </a:cxn>
                <a:cxn ang="0">
                  <a:pos x="100" y="0"/>
                </a:cxn>
                <a:cxn ang="0">
                  <a:pos x="101" y="1"/>
                </a:cxn>
                <a:cxn ang="0">
                  <a:pos x="102" y="1"/>
                </a:cxn>
                <a:cxn ang="0">
                  <a:pos x="102" y="2"/>
                </a:cxn>
                <a:cxn ang="0">
                  <a:pos x="102" y="4"/>
                </a:cxn>
                <a:cxn ang="0">
                  <a:pos x="102" y="5"/>
                </a:cxn>
                <a:cxn ang="0">
                  <a:pos x="102" y="6"/>
                </a:cxn>
                <a:cxn ang="0">
                  <a:pos x="101" y="6"/>
                </a:cxn>
                <a:cxn ang="0">
                  <a:pos x="100" y="7"/>
                </a:cxn>
                <a:cxn ang="0">
                  <a:pos x="99" y="7"/>
                </a:cxn>
                <a:cxn ang="0">
                  <a:pos x="3" y="7"/>
                </a:cxn>
                <a:cxn ang="0">
                  <a:pos x="2" y="7"/>
                </a:cxn>
                <a:cxn ang="0">
                  <a:pos x="1" y="6"/>
                </a:cxn>
                <a:cxn ang="0">
                  <a:pos x="0" y="6"/>
                </a:cxn>
                <a:cxn ang="0">
                  <a:pos x="0" y="5"/>
                </a:cxn>
                <a:cxn ang="0">
                  <a:pos x="0" y="4"/>
                </a:cxn>
                <a:cxn ang="0">
                  <a:pos x="0" y="2"/>
                </a:cxn>
                <a:cxn ang="0">
                  <a:pos x="0" y="1"/>
                </a:cxn>
                <a:cxn ang="0">
                  <a:pos x="1" y="1"/>
                </a:cxn>
                <a:cxn ang="0">
                  <a:pos x="2" y="0"/>
                </a:cxn>
                <a:cxn ang="0">
                  <a:pos x="3" y="0"/>
                </a:cxn>
              </a:cxnLst>
              <a:rect l="0" t="0" r="r" b="b"/>
              <a:pathLst>
                <a:path w="102" h="7">
                  <a:moveTo>
                    <a:pt x="3" y="0"/>
                  </a:moveTo>
                  <a:lnTo>
                    <a:pt x="99" y="0"/>
                  </a:lnTo>
                  <a:lnTo>
                    <a:pt x="100" y="0"/>
                  </a:lnTo>
                  <a:lnTo>
                    <a:pt x="101" y="1"/>
                  </a:lnTo>
                  <a:lnTo>
                    <a:pt x="102" y="1"/>
                  </a:lnTo>
                  <a:lnTo>
                    <a:pt x="102" y="2"/>
                  </a:lnTo>
                  <a:lnTo>
                    <a:pt x="102" y="4"/>
                  </a:lnTo>
                  <a:lnTo>
                    <a:pt x="102" y="5"/>
                  </a:lnTo>
                  <a:lnTo>
                    <a:pt x="102" y="6"/>
                  </a:lnTo>
                  <a:lnTo>
                    <a:pt x="101" y="6"/>
                  </a:lnTo>
                  <a:lnTo>
                    <a:pt x="100" y="7"/>
                  </a:lnTo>
                  <a:lnTo>
                    <a:pt x="99" y="7"/>
                  </a:lnTo>
                  <a:lnTo>
                    <a:pt x="3" y="7"/>
                  </a:lnTo>
                  <a:lnTo>
                    <a:pt x="2" y="7"/>
                  </a:lnTo>
                  <a:lnTo>
                    <a:pt x="1" y="6"/>
                  </a:lnTo>
                  <a:lnTo>
                    <a:pt x="0" y="6"/>
                  </a:lnTo>
                  <a:lnTo>
                    <a:pt x="0" y="5"/>
                  </a:lnTo>
                  <a:lnTo>
                    <a:pt x="0" y="4"/>
                  </a:lnTo>
                  <a:lnTo>
                    <a:pt x="0" y="2"/>
                  </a:lnTo>
                  <a:lnTo>
                    <a:pt x="0" y="1"/>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3" name="Freeform 1070"/>
            <p:cNvSpPr>
              <a:spLocks/>
            </p:cNvSpPr>
            <p:nvPr/>
          </p:nvSpPr>
          <p:spPr bwMode="auto">
            <a:xfrm>
              <a:off x="8809038" y="3619501"/>
              <a:ext cx="84137" cy="12700"/>
            </a:xfrm>
            <a:custGeom>
              <a:avLst/>
              <a:gdLst/>
              <a:ahLst/>
              <a:cxnLst>
                <a:cxn ang="0">
                  <a:pos x="3" y="0"/>
                </a:cxn>
                <a:cxn ang="0">
                  <a:pos x="50" y="0"/>
                </a:cxn>
                <a:cxn ang="0">
                  <a:pos x="51" y="0"/>
                </a:cxn>
                <a:cxn ang="0">
                  <a:pos x="52" y="1"/>
                </a:cxn>
                <a:cxn ang="0">
                  <a:pos x="53" y="2"/>
                </a:cxn>
                <a:cxn ang="0">
                  <a:pos x="53" y="3"/>
                </a:cxn>
                <a:cxn ang="0">
                  <a:pos x="53" y="4"/>
                </a:cxn>
                <a:cxn ang="0">
                  <a:pos x="53" y="5"/>
                </a:cxn>
                <a:cxn ang="0">
                  <a:pos x="53" y="6"/>
                </a:cxn>
                <a:cxn ang="0">
                  <a:pos x="52" y="7"/>
                </a:cxn>
                <a:cxn ang="0">
                  <a:pos x="51" y="7"/>
                </a:cxn>
                <a:cxn ang="0">
                  <a:pos x="50" y="8"/>
                </a:cxn>
                <a:cxn ang="0">
                  <a:pos x="3" y="8"/>
                </a:cxn>
                <a:cxn ang="0">
                  <a:pos x="2" y="7"/>
                </a:cxn>
                <a:cxn ang="0">
                  <a:pos x="1" y="7"/>
                </a:cxn>
                <a:cxn ang="0">
                  <a:pos x="0" y="6"/>
                </a:cxn>
                <a:cxn ang="0">
                  <a:pos x="0" y="5"/>
                </a:cxn>
                <a:cxn ang="0">
                  <a:pos x="0" y="4"/>
                </a:cxn>
                <a:cxn ang="0">
                  <a:pos x="0" y="3"/>
                </a:cxn>
                <a:cxn ang="0">
                  <a:pos x="0" y="2"/>
                </a:cxn>
                <a:cxn ang="0">
                  <a:pos x="1" y="1"/>
                </a:cxn>
                <a:cxn ang="0">
                  <a:pos x="2" y="0"/>
                </a:cxn>
                <a:cxn ang="0">
                  <a:pos x="3" y="0"/>
                </a:cxn>
              </a:cxnLst>
              <a:rect l="0" t="0" r="r" b="b"/>
              <a:pathLst>
                <a:path w="53" h="8">
                  <a:moveTo>
                    <a:pt x="3" y="0"/>
                  </a:moveTo>
                  <a:lnTo>
                    <a:pt x="50" y="0"/>
                  </a:lnTo>
                  <a:lnTo>
                    <a:pt x="51" y="0"/>
                  </a:lnTo>
                  <a:lnTo>
                    <a:pt x="52" y="1"/>
                  </a:lnTo>
                  <a:lnTo>
                    <a:pt x="53" y="2"/>
                  </a:lnTo>
                  <a:lnTo>
                    <a:pt x="53" y="3"/>
                  </a:lnTo>
                  <a:lnTo>
                    <a:pt x="53" y="4"/>
                  </a:lnTo>
                  <a:lnTo>
                    <a:pt x="53" y="5"/>
                  </a:lnTo>
                  <a:lnTo>
                    <a:pt x="53" y="6"/>
                  </a:lnTo>
                  <a:lnTo>
                    <a:pt x="52" y="7"/>
                  </a:lnTo>
                  <a:lnTo>
                    <a:pt x="51" y="7"/>
                  </a:lnTo>
                  <a:lnTo>
                    <a:pt x="50" y="8"/>
                  </a:lnTo>
                  <a:lnTo>
                    <a:pt x="3" y="8"/>
                  </a:lnTo>
                  <a:lnTo>
                    <a:pt x="2" y="7"/>
                  </a:lnTo>
                  <a:lnTo>
                    <a:pt x="1" y="7"/>
                  </a:lnTo>
                  <a:lnTo>
                    <a:pt x="0" y="6"/>
                  </a:lnTo>
                  <a:lnTo>
                    <a:pt x="0" y="5"/>
                  </a:lnTo>
                  <a:lnTo>
                    <a:pt x="0" y="4"/>
                  </a:lnTo>
                  <a:lnTo>
                    <a:pt x="0" y="3"/>
                  </a:lnTo>
                  <a:lnTo>
                    <a:pt x="0" y="2"/>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65" name="Group 64"/>
          <p:cNvGrpSpPr/>
          <p:nvPr/>
        </p:nvGrpSpPr>
        <p:grpSpPr>
          <a:xfrm>
            <a:off x="2194715" y="2803361"/>
            <a:ext cx="419100" cy="512235"/>
            <a:chOff x="7286625" y="2435225"/>
            <a:chExt cx="419100" cy="384176"/>
          </a:xfrm>
          <a:solidFill>
            <a:schemeClr val="bg1"/>
          </a:solidFill>
        </p:grpSpPr>
        <p:sp>
          <p:nvSpPr>
            <p:cNvPr id="66" name="Freeform 24"/>
            <p:cNvSpPr>
              <a:spLocks/>
            </p:cNvSpPr>
            <p:nvPr/>
          </p:nvSpPr>
          <p:spPr bwMode="auto">
            <a:xfrm>
              <a:off x="7339013" y="2465388"/>
              <a:ext cx="63500" cy="63500"/>
            </a:xfrm>
            <a:custGeom>
              <a:avLst/>
              <a:gdLst/>
              <a:ahLst/>
              <a:cxnLst>
                <a:cxn ang="0">
                  <a:pos x="20" y="0"/>
                </a:cxn>
                <a:cxn ang="0">
                  <a:pos x="23" y="0"/>
                </a:cxn>
                <a:cxn ang="0">
                  <a:pos x="26" y="1"/>
                </a:cxn>
                <a:cxn ang="0">
                  <a:pos x="28" y="2"/>
                </a:cxn>
                <a:cxn ang="0">
                  <a:pos x="31" y="3"/>
                </a:cxn>
                <a:cxn ang="0">
                  <a:pos x="33" y="5"/>
                </a:cxn>
                <a:cxn ang="0">
                  <a:pos x="35" y="7"/>
                </a:cxn>
                <a:cxn ang="0">
                  <a:pos x="37" y="9"/>
                </a:cxn>
                <a:cxn ang="0">
                  <a:pos x="38" y="11"/>
                </a:cxn>
                <a:cxn ang="0">
                  <a:pos x="39" y="14"/>
                </a:cxn>
                <a:cxn ang="0">
                  <a:pos x="40" y="17"/>
                </a:cxn>
                <a:cxn ang="0">
                  <a:pos x="40" y="20"/>
                </a:cxn>
                <a:cxn ang="0">
                  <a:pos x="40" y="23"/>
                </a:cxn>
                <a:cxn ang="0">
                  <a:pos x="39" y="26"/>
                </a:cxn>
                <a:cxn ang="0">
                  <a:pos x="38" y="28"/>
                </a:cxn>
                <a:cxn ang="0">
                  <a:pos x="37" y="31"/>
                </a:cxn>
                <a:cxn ang="0">
                  <a:pos x="35" y="33"/>
                </a:cxn>
                <a:cxn ang="0">
                  <a:pos x="33" y="35"/>
                </a:cxn>
                <a:cxn ang="0">
                  <a:pos x="31" y="36"/>
                </a:cxn>
                <a:cxn ang="0">
                  <a:pos x="28" y="38"/>
                </a:cxn>
                <a:cxn ang="0">
                  <a:pos x="26" y="39"/>
                </a:cxn>
                <a:cxn ang="0">
                  <a:pos x="23" y="39"/>
                </a:cxn>
                <a:cxn ang="0">
                  <a:pos x="20" y="40"/>
                </a:cxn>
                <a:cxn ang="0">
                  <a:pos x="17" y="39"/>
                </a:cxn>
                <a:cxn ang="0">
                  <a:pos x="14" y="39"/>
                </a:cxn>
                <a:cxn ang="0">
                  <a:pos x="12" y="38"/>
                </a:cxn>
                <a:cxn ang="0">
                  <a:pos x="9" y="36"/>
                </a:cxn>
                <a:cxn ang="0">
                  <a:pos x="7" y="35"/>
                </a:cxn>
                <a:cxn ang="0">
                  <a:pos x="5" y="33"/>
                </a:cxn>
                <a:cxn ang="0">
                  <a:pos x="3" y="31"/>
                </a:cxn>
                <a:cxn ang="0">
                  <a:pos x="2" y="28"/>
                </a:cxn>
                <a:cxn ang="0">
                  <a:pos x="1" y="26"/>
                </a:cxn>
                <a:cxn ang="0">
                  <a:pos x="0" y="23"/>
                </a:cxn>
                <a:cxn ang="0">
                  <a:pos x="0" y="20"/>
                </a:cxn>
                <a:cxn ang="0">
                  <a:pos x="0" y="17"/>
                </a:cxn>
                <a:cxn ang="0">
                  <a:pos x="1" y="14"/>
                </a:cxn>
                <a:cxn ang="0">
                  <a:pos x="2" y="11"/>
                </a:cxn>
                <a:cxn ang="0">
                  <a:pos x="3" y="9"/>
                </a:cxn>
                <a:cxn ang="0">
                  <a:pos x="5" y="7"/>
                </a:cxn>
                <a:cxn ang="0">
                  <a:pos x="7" y="5"/>
                </a:cxn>
                <a:cxn ang="0">
                  <a:pos x="9" y="3"/>
                </a:cxn>
                <a:cxn ang="0">
                  <a:pos x="12" y="2"/>
                </a:cxn>
                <a:cxn ang="0">
                  <a:pos x="14" y="1"/>
                </a:cxn>
                <a:cxn ang="0">
                  <a:pos x="17" y="0"/>
                </a:cxn>
                <a:cxn ang="0">
                  <a:pos x="20" y="0"/>
                </a:cxn>
              </a:cxnLst>
              <a:rect l="0" t="0" r="r" b="b"/>
              <a:pathLst>
                <a:path w="40" h="40">
                  <a:moveTo>
                    <a:pt x="20" y="0"/>
                  </a:moveTo>
                  <a:lnTo>
                    <a:pt x="23" y="0"/>
                  </a:lnTo>
                  <a:lnTo>
                    <a:pt x="26" y="1"/>
                  </a:lnTo>
                  <a:lnTo>
                    <a:pt x="28" y="2"/>
                  </a:lnTo>
                  <a:lnTo>
                    <a:pt x="31" y="3"/>
                  </a:lnTo>
                  <a:lnTo>
                    <a:pt x="33" y="5"/>
                  </a:lnTo>
                  <a:lnTo>
                    <a:pt x="35" y="7"/>
                  </a:lnTo>
                  <a:lnTo>
                    <a:pt x="37" y="9"/>
                  </a:lnTo>
                  <a:lnTo>
                    <a:pt x="38" y="11"/>
                  </a:lnTo>
                  <a:lnTo>
                    <a:pt x="39" y="14"/>
                  </a:lnTo>
                  <a:lnTo>
                    <a:pt x="40" y="17"/>
                  </a:lnTo>
                  <a:lnTo>
                    <a:pt x="40" y="20"/>
                  </a:lnTo>
                  <a:lnTo>
                    <a:pt x="40" y="23"/>
                  </a:lnTo>
                  <a:lnTo>
                    <a:pt x="39" y="26"/>
                  </a:lnTo>
                  <a:lnTo>
                    <a:pt x="38" y="28"/>
                  </a:lnTo>
                  <a:lnTo>
                    <a:pt x="37" y="31"/>
                  </a:lnTo>
                  <a:lnTo>
                    <a:pt x="35" y="33"/>
                  </a:lnTo>
                  <a:lnTo>
                    <a:pt x="33" y="35"/>
                  </a:lnTo>
                  <a:lnTo>
                    <a:pt x="31" y="36"/>
                  </a:lnTo>
                  <a:lnTo>
                    <a:pt x="28" y="38"/>
                  </a:lnTo>
                  <a:lnTo>
                    <a:pt x="26" y="39"/>
                  </a:lnTo>
                  <a:lnTo>
                    <a:pt x="23" y="39"/>
                  </a:lnTo>
                  <a:lnTo>
                    <a:pt x="20" y="40"/>
                  </a:lnTo>
                  <a:lnTo>
                    <a:pt x="17" y="39"/>
                  </a:lnTo>
                  <a:lnTo>
                    <a:pt x="14" y="39"/>
                  </a:lnTo>
                  <a:lnTo>
                    <a:pt x="12" y="38"/>
                  </a:lnTo>
                  <a:lnTo>
                    <a:pt x="9" y="36"/>
                  </a:lnTo>
                  <a:lnTo>
                    <a:pt x="7" y="35"/>
                  </a:lnTo>
                  <a:lnTo>
                    <a:pt x="5" y="33"/>
                  </a:lnTo>
                  <a:lnTo>
                    <a:pt x="3" y="31"/>
                  </a:lnTo>
                  <a:lnTo>
                    <a:pt x="2" y="28"/>
                  </a:lnTo>
                  <a:lnTo>
                    <a:pt x="1" y="26"/>
                  </a:lnTo>
                  <a:lnTo>
                    <a:pt x="0" y="23"/>
                  </a:lnTo>
                  <a:lnTo>
                    <a:pt x="0" y="20"/>
                  </a:lnTo>
                  <a:lnTo>
                    <a:pt x="0" y="17"/>
                  </a:lnTo>
                  <a:lnTo>
                    <a:pt x="1" y="14"/>
                  </a:lnTo>
                  <a:lnTo>
                    <a:pt x="2" y="11"/>
                  </a:lnTo>
                  <a:lnTo>
                    <a:pt x="3" y="9"/>
                  </a:lnTo>
                  <a:lnTo>
                    <a:pt x="5" y="7"/>
                  </a:lnTo>
                  <a:lnTo>
                    <a:pt x="7" y="5"/>
                  </a:lnTo>
                  <a:lnTo>
                    <a:pt x="9" y="3"/>
                  </a:lnTo>
                  <a:lnTo>
                    <a:pt x="12" y="2"/>
                  </a:lnTo>
                  <a:lnTo>
                    <a:pt x="14" y="1"/>
                  </a:lnTo>
                  <a:lnTo>
                    <a:pt x="17"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7" name="Freeform 25"/>
            <p:cNvSpPr>
              <a:spLocks/>
            </p:cNvSpPr>
            <p:nvPr/>
          </p:nvSpPr>
          <p:spPr bwMode="auto">
            <a:xfrm>
              <a:off x="7286625" y="2536825"/>
              <a:ext cx="133350" cy="252413"/>
            </a:xfrm>
            <a:custGeom>
              <a:avLst/>
              <a:gdLst/>
              <a:ahLst/>
              <a:cxnLst>
                <a:cxn ang="0">
                  <a:pos x="42" y="0"/>
                </a:cxn>
                <a:cxn ang="0">
                  <a:pos x="47" y="1"/>
                </a:cxn>
                <a:cxn ang="0">
                  <a:pos x="50" y="3"/>
                </a:cxn>
                <a:cxn ang="0">
                  <a:pos x="57" y="2"/>
                </a:cxn>
                <a:cxn ang="0">
                  <a:pos x="60" y="1"/>
                </a:cxn>
                <a:cxn ang="0">
                  <a:pos x="63" y="0"/>
                </a:cxn>
                <a:cxn ang="0">
                  <a:pos x="76" y="0"/>
                </a:cxn>
                <a:cxn ang="0">
                  <a:pos x="79" y="1"/>
                </a:cxn>
                <a:cxn ang="0">
                  <a:pos x="57" y="59"/>
                </a:cxn>
                <a:cxn ang="0">
                  <a:pos x="56" y="66"/>
                </a:cxn>
                <a:cxn ang="0">
                  <a:pos x="57" y="73"/>
                </a:cxn>
                <a:cxn ang="0">
                  <a:pos x="60" y="79"/>
                </a:cxn>
                <a:cxn ang="0">
                  <a:pos x="64" y="85"/>
                </a:cxn>
                <a:cxn ang="0">
                  <a:pos x="70" y="89"/>
                </a:cxn>
                <a:cxn ang="0">
                  <a:pos x="75" y="91"/>
                </a:cxn>
                <a:cxn ang="0">
                  <a:pos x="80" y="92"/>
                </a:cxn>
                <a:cxn ang="0">
                  <a:pos x="72" y="147"/>
                </a:cxn>
                <a:cxn ang="0">
                  <a:pos x="32" y="151"/>
                </a:cxn>
                <a:cxn ang="0">
                  <a:pos x="30" y="155"/>
                </a:cxn>
                <a:cxn ang="0">
                  <a:pos x="27" y="157"/>
                </a:cxn>
                <a:cxn ang="0">
                  <a:pos x="23" y="159"/>
                </a:cxn>
                <a:cxn ang="0">
                  <a:pos x="20" y="159"/>
                </a:cxn>
                <a:cxn ang="0">
                  <a:pos x="17" y="158"/>
                </a:cxn>
                <a:cxn ang="0">
                  <a:pos x="13" y="155"/>
                </a:cxn>
                <a:cxn ang="0">
                  <a:pos x="11" y="152"/>
                </a:cxn>
                <a:cxn ang="0">
                  <a:pos x="10" y="149"/>
                </a:cxn>
                <a:cxn ang="0">
                  <a:pos x="11" y="145"/>
                </a:cxn>
                <a:cxn ang="0">
                  <a:pos x="31" y="43"/>
                </a:cxn>
                <a:cxn ang="0">
                  <a:pos x="21" y="70"/>
                </a:cxn>
                <a:cxn ang="0">
                  <a:pos x="18" y="73"/>
                </a:cxn>
                <a:cxn ang="0">
                  <a:pos x="15" y="75"/>
                </a:cxn>
                <a:cxn ang="0">
                  <a:pos x="11" y="75"/>
                </a:cxn>
                <a:cxn ang="0">
                  <a:pos x="7" y="75"/>
                </a:cxn>
                <a:cxn ang="0">
                  <a:pos x="4" y="73"/>
                </a:cxn>
                <a:cxn ang="0">
                  <a:pos x="1" y="70"/>
                </a:cxn>
                <a:cxn ang="0">
                  <a:pos x="0" y="66"/>
                </a:cxn>
                <a:cxn ang="0">
                  <a:pos x="0" y="64"/>
                </a:cxn>
                <a:cxn ang="0">
                  <a:pos x="1" y="60"/>
                </a:cxn>
                <a:cxn ang="0">
                  <a:pos x="22" y="6"/>
                </a:cxn>
                <a:cxn ang="0">
                  <a:pos x="25" y="3"/>
                </a:cxn>
                <a:cxn ang="0">
                  <a:pos x="28" y="1"/>
                </a:cxn>
                <a:cxn ang="0">
                  <a:pos x="32" y="0"/>
                </a:cxn>
              </a:cxnLst>
              <a:rect l="0" t="0" r="r" b="b"/>
              <a:pathLst>
                <a:path w="84" h="159">
                  <a:moveTo>
                    <a:pt x="32" y="0"/>
                  </a:moveTo>
                  <a:lnTo>
                    <a:pt x="42" y="0"/>
                  </a:lnTo>
                  <a:lnTo>
                    <a:pt x="45" y="0"/>
                  </a:lnTo>
                  <a:lnTo>
                    <a:pt x="47" y="1"/>
                  </a:lnTo>
                  <a:lnTo>
                    <a:pt x="49" y="2"/>
                  </a:lnTo>
                  <a:lnTo>
                    <a:pt x="50" y="3"/>
                  </a:lnTo>
                  <a:lnTo>
                    <a:pt x="56" y="3"/>
                  </a:lnTo>
                  <a:lnTo>
                    <a:pt x="57" y="2"/>
                  </a:lnTo>
                  <a:lnTo>
                    <a:pt x="58" y="1"/>
                  </a:lnTo>
                  <a:lnTo>
                    <a:pt x="60" y="1"/>
                  </a:lnTo>
                  <a:lnTo>
                    <a:pt x="62" y="0"/>
                  </a:lnTo>
                  <a:lnTo>
                    <a:pt x="63" y="0"/>
                  </a:lnTo>
                  <a:lnTo>
                    <a:pt x="74" y="0"/>
                  </a:lnTo>
                  <a:lnTo>
                    <a:pt x="76" y="0"/>
                  </a:lnTo>
                  <a:lnTo>
                    <a:pt x="78" y="1"/>
                  </a:lnTo>
                  <a:lnTo>
                    <a:pt x="79" y="1"/>
                  </a:lnTo>
                  <a:lnTo>
                    <a:pt x="58" y="56"/>
                  </a:lnTo>
                  <a:lnTo>
                    <a:pt x="57" y="59"/>
                  </a:lnTo>
                  <a:lnTo>
                    <a:pt x="56" y="63"/>
                  </a:lnTo>
                  <a:lnTo>
                    <a:pt x="56" y="66"/>
                  </a:lnTo>
                  <a:lnTo>
                    <a:pt x="56" y="70"/>
                  </a:lnTo>
                  <a:lnTo>
                    <a:pt x="57" y="73"/>
                  </a:lnTo>
                  <a:lnTo>
                    <a:pt x="58" y="76"/>
                  </a:lnTo>
                  <a:lnTo>
                    <a:pt x="60" y="79"/>
                  </a:lnTo>
                  <a:lnTo>
                    <a:pt x="62" y="82"/>
                  </a:lnTo>
                  <a:lnTo>
                    <a:pt x="64" y="85"/>
                  </a:lnTo>
                  <a:lnTo>
                    <a:pt x="67" y="87"/>
                  </a:lnTo>
                  <a:lnTo>
                    <a:pt x="70" y="89"/>
                  </a:lnTo>
                  <a:lnTo>
                    <a:pt x="73" y="90"/>
                  </a:lnTo>
                  <a:lnTo>
                    <a:pt x="75" y="91"/>
                  </a:lnTo>
                  <a:lnTo>
                    <a:pt x="78" y="92"/>
                  </a:lnTo>
                  <a:lnTo>
                    <a:pt x="80" y="92"/>
                  </a:lnTo>
                  <a:lnTo>
                    <a:pt x="84" y="106"/>
                  </a:lnTo>
                  <a:lnTo>
                    <a:pt x="72" y="147"/>
                  </a:lnTo>
                  <a:lnTo>
                    <a:pt x="53" y="78"/>
                  </a:lnTo>
                  <a:lnTo>
                    <a:pt x="32" y="151"/>
                  </a:lnTo>
                  <a:lnTo>
                    <a:pt x="31" y="153"/>
                  </a:lnTo>
                  <a:lnTo>
                    <a:pt x="30" y="155"/>
                  </a:lnTo>
                  <a:lnTo>
                    <a:pt x="29" y="156"/>
                  </a:lnTo>
                  <a:lnTo>
                    <a:pt x="27" y="157"/>
                  </a:lnTo>
                  <a:lnTo>
                    <a:pt x="26" y="158"/>
                  </a:lnTo>
                  <a:lnTo>
                    <a:pt x="23" y="159"/>
                  </a:lnTo>
                  <a:lnTo>
                    <a:pt x="21" y="159"/>
                  </a:lnTo>
                  <a:lnTo>
                    <a:pt x="20" y="159"/>
                  </a:lnTo>
                  <a:lnTo>
                    <a:pt x="18" y="158"/>
                  </a:lnTo>
                  <a:lnTo>
                    <a:pt x="17" y="158"/>
                  </a:lnTo>
                  <a:lnTo>
                    <a:pt x="15" y="157"/>
                  </a:lnTo>
                  <a:lnTo>
                    <a:pt x="13" y="155"/>
                  </a:lnTo>
                  <a:lnTo>
                    <a:pt x="12" y="154"/>
                  </a:lnTo>
                  <a:lnTo>
                    <a:pt x="11" y="152"/>
                  </a:lnTo>
                  <a:lnTo>
                    <a:pt x="11" y="151"/>
                  </a:lnTo>
                  <a:lnTo>
                    <a:pt x="10" y="149"/>
                  </a:lnTo>
                  <a:lnTo>
                    <a:pt x="10" y="147"/>
                  </a:lnTo>
                  <a:lnTo>
                    <a:pt x="11" y="145"/>
                  </a:lnTo>
                  <a:lnTo>
                    <a:pt x="31" y="73"/>
                  </a:lnTo>
                  <a:lnTo>
                    <a:pt x="31" y="43"/>
                  </a:lnTo>
                  <a:lnTo>
                    <a:pt x="22" y="68"/>
                  </a:lnTo>
                  <a:lnTo>
                    <a:pt x="21" y="70"/>
                  </a:lnTo>
                  <a:lnTo>
                    <a:pt x="20" y="72"/>
                  </a:lnTo>
                  <a:lnTo>
                    <a:pt x="18" y="73"/>
                  </a:lnTo>
                  <a:lnTo>
                    <a:pt x="17" y="74"/>
                  </a:lnTo>
                  <a:lnTo>
                    <a:pt x="15" y="75"/>
                  </a:lnTo>
                  <a:lnTo>
                    <a:pt x="13" y="75"/>
                  </a:lnTo>
                  <a:lnTo>
                    <a:pt x="11" y="75"/>
                  </a:lnTo>
                  <a:lnTo>
                    <a:pt x="9" y="75"/>
                  </a:lnTo>
                  <a:lnTo>
                    <a:pt x="7" y="75"/>
                  </a:lnTo>
                  <a:lnTo>
                    <a:pt x="5" y="74"/>
                  </a:lnTo>
                  <a:lnTo>
                    <a:pt x="4" y="73"/>
                  </a:lnTo>
                  <a:lnTo>
                    <a:pt x="2" y="71"/>
                  </a:lnTo>
                  <a:lnTo>
                    <a:pt x="1" y="70"/>
                  </a:lnTo>
                  <a:lnTo>
                    <a:pt x="1" y="68"/>
                  </a:lnTo>
                  <a:lnTo>
                    <a:pt x="0" y="66"/>
                  </a:lnTo>
                  <a:lnTo>
                    <a:pt x="0" y="64"/>
                  </a:lnTo>
                  <a:lnTo>
                    <a:pt x="0" y="64"/>
                  </a:lnTo>
                  <a:lnTo>
                    <a:pt x="0" y="62"/>
                  </a:lnTo>
                  <a:lnTo>
                    <a:pt x="1" y="60"/>
                  </a:lnTo>
                  <a:lnTo>
                    <a:pt x="21" y="7"/>
                  </a:lnTo>
                  <a:lnTo>
                    <a:pt x="22" y="6"/>
                  </a:lnTo>
                  <a:lnTo>
                    <a:pt x="23" y="4"/>
                  </a:lnTo>
                  <a:lnTo>
                    <a:pt x="25" y="3"/>
                  </a:lnTo>
                  <a:lnTo>
                    <a:pt x="26" y="2"/>
                  </a:lnTo>
                  <a:lnTo>
                    <a:pt x="28" y="1"/>
                  </a:lnTo>
                  <a:lnTo>
                    <a:pt x="30"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8" name="Freeform 26"/>
            <p:cNvSpPr>
              <a:spLocks/>
            </p:cNvSpPr>
            <p:nvPr/>
          </p:nvSpPr>
          <p:spPr bwMode="auto">
            <a:xfrm>
              <a:off x="7591425" y="2465388"/>
              <a:ext cx="61913" cy="63500"/>
            </a:xfrm>
            <a:custGeom>
              <a:avLst/>
              <a:gdLst/>
              <a:ahLst/>
              <a:cxnLst>
                <a:cxn ang="0">
                  <a:pos x="19" y="0"/>
                </a:cxn>
                <a:cxn ang="0">
                  <a:pos x="22" y="0"/>
                </a:cxn>
                <a:cxn ang="0">
                  <a:pos x="25" y="1"/>
                </a:cxn>
                <a:cxn ang="0">
                  <a:pos x="28" y="2"/>
                </a:cxn>
                <a:cxn ang="0">
                  <a:pos x="30" y="3"/>
                </a:cxn>
                <a:cxn ang="0">
                  <a:pos x="32" y="5"/>
                </a:cxn>
                <a:cxn ang="0">
                  <a:pos x="34" y="7"/>
                </a:cxn>
                <a:cxn ang="0">
                  <a:pos x="36" y="9"/>
                </a:cxn>
                <a:cxn ang="0">
                  <a:pos x="37" y="11"/>
                </a:cxn>
                <a:cxn ang="0">
                  <a:pos x="38" y="14"/>
                </a:cxn>
                <a:cxn ang="0">
                  <a:pos x="39" y="17"/>
                </a:cxn>
                <a:cxn ang="0">
                  <a:pos x="39" y="20"/>
                </a:cxn>
                <a:cxn ang="0">
                  <a:pos x="39" y="23"/>
                </a:cxn>
                <a:cxn ang="0">
                  <a:pos x="38" y="26"/>
                </a:cxn>
                <a:cxn ang="0">
                  <a:pos x="37" y="28"/>
                </a:cxn>
                <a:cxn ang="0">
                  <a:pos x="36" y="31"/>
                </a:cxn>
                <a:cxn ang="0">
                  <a:pos x="34" y="33"/>
                </a:cxn>
                <a:cxn ang="0">
                  <a:pos x="32" y="35"/>
                </a:cxn>
                <a:cxn ang="0">
                  <a:pos x="30" y="36"/>
                </a:cxn>
                <a:cxn ang="0">
                  <a:pos x="28" y="38"/>
                </a:cxn>
                <a:cxn ang="0">
                  <a:pos x="25" y="39"/>
                </a:cxn>
                <a:cxn ang="0">
                  <a:pos x="22" y="39"/>
                </a:cxn>
                <a:cxn ang="0">
                  <a:pos x="19" y="40"/>
                </a:cxn>
                <a:cxn ang="0">
                  <a:pos x="17" y="39"/>
                </a:cxn>
                <a:cxn ang="0">
                  <a:pos x="14" y="39"/>
                </a:cxn>
                <a:cxn ang="0">
                  <a:pos x="11" y="38"/>
                </a:cxn>
                <a:cxn ang="0">
                  <a:pos x="9" y="36"/>
                </a:cxn>
                <a:cxn ang="0">
                  <a:pos x="6" y="35"/>
                </a:cxn>
                <a:cxn ang="0">
                  <a:pos x="5" y="33"/>
                </a:cxn>
                <a:cxn ang="0">
                  <a:pos x="3" y="31"/>
                </a:cxn>
                <a:cxn ang="0">
                  <a:pos x="2" y="28"/>
                </a:cxn>
                <a:cxn ang="0">
                  <a:pos x="0" y="26"/>
                </a:cxn>
                <a:cxn ang="0">
                  <a:pos x="0" y="23"/>
                </a:cxn>
                <a:cxn ang="0">
                  <a:pos x="0" y="20"/>
                </a:cxn>
                <a:cxn ang="0">
                  <a:pos x="0" y="17"/>
                </a:cxn>
                <a:cxn ang="0">
                  <a:pos x="0" y="14"/>
                </a:cxn>
                <a:cxn ang="0">
                  <a:pos x="2" y="11"/>
                </a:cxn>
                <a:cxn ang="0">
                  <a:pos x="3" y="9"/>
                </a:cxn>
                <a:cxn ang="0">
                  <a:pos x="5" y="7"/>
                </a:cxn>
                <a:cxn ang="0">
                  <a:pos x="6" y="5"/>
                </a:cxn>
                <a:cxn ang="0">
                  <a:pos x="9" y="3"/>
                </a:cxn>
                <a:cxn ang="0">
                  <a:pos x="11" y="2"/>
                </a:cxn>
                <a:cxn ang="0">
                  <a:pos x="14" y="1"/>
                </a:cxn>
                <a:cxn ang="0">
                  <a:pos x="17" y="0"/>
                </a:cxn>
                <a:cxn ang="0">
                  <a:pos x="19" y="0"/>
                </a:cxn>
              </a:cxnLst>
              <a:rect l="0" t="0" r="r" b="b"/>
              <a:pathLst>
                <a:path w="39" h="40">
                  <a:moveTo>
                    <a:pt x="19" y="0"/>
                  </a:moveTo>
                  <a:lnTo>
                    <a:pt x="22" y="0"/>
                  </a:lnTo>
                  <a:lnTo>
                    <a:pt x="25" y="1"/>
                  </a:lnTo>
                  <a:lnTo>
                    <a:pt x="28" y="2"/>
                  </a:lnTo>
                  <a:lnTo>
                    <a:pt x="30" y="3"/>
                  </a:lnTo>
                  <a:lnTo>
                    <a:pt x="32" y="5"/>
                  </a:lnTo>
                  <a:lnTo>
                    <a:pt x="34" y="7"/>
                  </a:lnTo>
                  <a:lnTo>
                    <a:pt x="36" y="9"/>
                  </a:lnTo>
                  <a:lnTo>
                    <a:pt x="37" y="11"/>
                  </a:lnTo>
                  <a:lnTo>
                    <a:pt x="38" y="14"/>
                  </a:lnTo>
                  <a:lnTo>
                    <a:pt x="39" y="17"/>
                  </a:lnTo>
                  <a:lnTo>
                    <a:pt x="39" y="20"/>
                  </a:lnTo>
                  <a:lnTo>
                    <a:pt x="39" y="23"/>
                  </a:lnTo>
                  <a:lnTo>
                    <a:pt x="38" y="26"/>
                  </a:lnTo>
                  <a:lnTo>
                    <a:pt x="37" y="28"/>
                  </a:lnTo>
                  <a:lnTo>
                    <a:pt x="36" y="31"/>
                  </a:lnTo>
                  <a:lnTo>
                    <a:pt x="34" y="33"/>
                  </a:lnTo>
                  <a:lnTo>
                    <a:pt x="32" y="35"/>
                  </a:lnTo>
                  <a:lnTo>
                    <a:pt x="30" y="36"/>
                  </a:lnTo>
                  <a:lnTo>
                    <a:pt x="28" y="38"/>
                  </a:lnTo>
                  <a:lnTo>
                    <a:pt x="25" y="39"/>
                  </a:lnTo>
                  <a:lnTo>
                    <a:pt x="22" y="39"/>
                  </a:lnTo>
                  <a:lnTo>
                    <a:pt x="19" y="40"/>
                  </a:lnTo>
                  <a:lnTo>
                    <a:pt x="17" y="39"/>
                  </a:lnTo>
                  <a:lnTo>
                    <a:pt x="14" y="39"/>
                  </a:lnTo>
                  <a:lnTo>
                    <a:pt x="11" y="38"/>
                  </a:lnTo>
                  <a:lnTo>
                    <a:pt x="9" y="36"/>
                  </a:lnTo>
                  <a:lnTo>
                    <a:pt x="6" y="35"/>
                  </a:lnTo>
                  <a:lnTo>
                    <a:pt x="5" y="33"/>
                  </a:lnTo>
                  <a:lnTo>
                    <a:pt x="3" y="31"/>
                  </a:lnTo>
                  <a:lnTo>
                    <a:pt x="2" y="28"/>
                  </a:lnTo>
                  <a:lnTo>
                    <a:pt x="0" y="26"/>
                  </a:lnTo>
                  <a:lnTo>
                    <a:pt x="0" y="23"/>
                  </a:lnTo>
                  <a:lnTo>
                    <a:pt x="0" y="20"/>
                  </a:lnTo>
                  <a:lnTo>
                    <a:pt x="0" y="17"/>
                  </a:lnTo>
                  <a:lnTo>
                    <a:pt x="0" y="14"/>
                  </a:lnTo>
                  <a:lnTo>
                    <a:pt x="2" y="11"/>
                  </a:lnTo>
                  <a:lnTo>
                    <a:pt x="3" y="9"/>
                  </a:lnTo>
                  <a:lnTo>
                    <a:pt x="5" y="7"/>
                  </a:lnTo>
                  <a:lnTo>
                    <a:pt x="6" y="5"/>
                  </a:lnTo>
                  <a:lnTo>
                    <a:pt x="9" y="3"/>
                  </a:lnTo>
                  <a:lnTo>
                    <a:pt x="11" y="2"/>
                  </a:lnTo>
                  <a:lnTo>
                    <a:pt x="14" y="1"/>
                  </a:lnTo>
                  <a:lnTo>
                    <a:pt x="17"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9" name="Freeform 27"/>
            <p:cNvSpPr>
              <a:spLocks/>
            </p:cNvSpPr>
            <p:nvPr/>
          </p:nvSpPr>
          <p:spPr bwMode="auto">
            <a:xfrm>
              <a:off x="7572375" y="2536825"/>
              <a:ext cx="133350" cy="252413"/>
            </a:xfrm>
            <a:custGeom>
              <a:avLst/>
              <a:gdLst/>
              <a:ahLst/>
              <a:cxnLst>
                <a:cxn ang="0">
                  <a:pos x="21" y="0"/>
                </a:cxn>
                <a:cxn ang="0">
                  <a:pos x="24" y="1"/>
                </a:cxn>
                <a:cxn ang="0">
                  <a:pos x="27" y="2"/>
                </a:cxn>
                <a:cxn ang="0">
                  <a:pos x="34" y="3"/>
                </a:cxn>
                <a:cxn ang="0">
                  <a:pos x="37" y="1"/>
                </a:cxn>
                <a:cxn ang="0">
                  <a:pos x="40" y="0"/>
                </a:cxn>
                <a:cxn ang="0">
                  <a:pos x="53" y="0"/>
                </a:cxn>
                <a:cxn ang="0">
                  <a:pos x="57" y="1"/>
                </a:cxn>
                <a:cxn ang="0">
                  <a:pos x="60" y="3"/>
                </a:cxn>
                <a:cxn ang="0">
                  <a:pos x="62" y="6"/>
                </a:cxn>
                <a:cxn ang="0">
                  <a:pos x="84" y="60"/>
                </a:cxn>
                <a:cxn ang="0">
                  <a:pos x="84" y="64"/>
                </a:cxn>
                <a:cxn ang="0">
                  <a:pos x="84" y="68"/>
                </a:cxn>
                <a:cxn ang="0">
                  <a:pos x="82" y="71"/>
                </a:cxn>
                <a:cxn ang="0">
                  <a:pos x="79" y="74"/>
                </a:cxn>
                <a:cxn ang="0">
                  <a:pos x="75" y="75"/>
                </a:cxn>
                <a:cxn ang="0">
                  <a:pos x="72" y="75"/>
                </a:cxn>
                <a:cxn ang="0">
                  <a:pos x="68" y="74"/>
                </a:cxn>
                <a:cxn ang="0">
                  <a:pos x="65" y="72"/>
                </a:cxn>
                <a:cxn ang="0">
                  <a:pos x="63" y="68"/>
                </a:cxn>
                <a:cxn ang="0">
                  <a:pos x="53" y="73"/>
                </a:cxn>
                <a:cxn ang="0">
                  <a:pos x="74" y="147"/>
                </a:cxn>
                <a:cxn ang="0">
                  <a:pos x="74" y="151"/>
                </a:cxn>
                <a:cxn ang="0">
                  <a:pos x="72" y="154"/>
                </a:cxn>
                <a:cxn ang="0">
                  <a:pos x="70" y="157"/>
                </a:cxn>
                <a:cxn ang="0">
                  <a:pos x="66" y="158"/>
                </a:cxn>
                <a:cxn ang="0">
                  <a:pos x="63" y="159"/>
                </a:cxn>
                <a:cxn ang="0">
                  <a:pos x="59" y="158"/>
                </a:cxn>
                <a:cxn ang="0">
                  <a:pos x="55" y="156"/>
                </a:cxn>
                <a:cxn ang="0">
                  <a:pos x="53" y="153"/>
                </a:cxn>
                <a:cxn ang="0">
                  <a:pos x="31" y="78"/>
                </a:cxn>
                <a:cxn ang="0">
                  <a:pos x="0" y="106"/>
                </a:cxn>
                <a:cxn ang="0">
                  <a:pos x="7" y="92"/>
                </a:cxn>
                <a:cxn ang="0">
                  <a:pos x="11" y="90"/>
                </a:cxn>
                <a:cxn ang="0">
                  <a:pos x="17" y="88"/>
                </a:cxn>
                <a:cxn ang="0">
                  <a:pos x="21" y="84"/>
                </a:cxn>
                <a:cxn ang="0">
                  <a:pos x="25" y="79"/>
                </a:cxn>
                <a:cxn ang="0">
                  <a:pos x="27" y="73"/>
                </a:cxn>
                <a:cxn ang="0">
                  <a:pos x="28" y="66"/>
                </a:cxn>
                <a:cxn ang="0">
                  <a:pos x="28" y="59"/>
                </a:cxn>
                <a:cxn ang="0">
                  <a:pos x="5" y="1"/>
                </a:cxn>
                <a:cxn ang="0">
                  <a:pos x="8" y="0"/>
                </a:cxn>
              </a:cxnLst>
              <a:rect l="0" t="0" r="r" b="b"/>
              <a:pathLst>
                <a:path w="84" h="159">
                  <a:moveTo>
                    <a:pt x="10" y="0"/>
                  </a:moveTo>
                  <a:lnTo>
                    <a:pt x="21" y="0"/>
                  </a:lnTo>
                  <a:lnTo>
                    <a:pt x="23" y="0"/>
                  </a:lnTo>
                  <a:lnTo>
                    <a:pt x="24" y="1"/>
                  </a:lnTo>
                  <a:lnTo>
                    <a:pt x="26" y="1"/>
                  </a:lnTo>
                  <a:lnTo>
                    <a:pt x="27" y="2"/>
                  </a:lnTo>
                  <a:lnTo>
                    <a:pt x="29" y="3"/>
                  </a:lnTo>
                  <a:lnTo>
                    <a:pt x="34" y="3"/>
                  </a:lnTo>
                  <a:lnTo>
                    <a:pt x="35" y="2"/>
                  </a:lnTo>
                  <a:lnTo>
                    <a:pt x="37" y="1"/>
                  </a:lnTo>
                  <a:lnTo>
                    <a:pt x="38" y="1"/>
                  </a:lnTo>
                  <a:lnTo>
                    <a:pt x="40" y="0"/>
                  </a:lnTo>
                  <a:lnTo>
                    <a:pt x="42" y="0"/>
                  </a:lnTo>
                  <a:lnTo>
                    <a:pt x="53" y="0"/>
                  </a:lnTo>
                  <a:lnTo>
                    <a:pt x="55" y="0"/>
                  </a:lnTo>
                  <a:lnTo>
                    <a:pt x="57" y="1"/>
                  </a:lnTo>
                  <a:lnTo>
                    <a:pt x="58" y="2"/>
                  </a:lnTo>
                  <a:lnTo>
                    <a:pt x="60" y="3"/>
                  </a:lnTo>
                  <a:lnTo>
                    <a:pt x="61" y="4"/>
                  </a:lnTo>
                  <a:lnTo>
                    <a:pt x="62" y="6"/>
                  </a:lnTo>
                  <a:lnTo>
                    <a:pt x="63" y="7"/>
                  </a:lnTo>
                  <a:lnTo>
                    <a:pt x="84" y="60"/>
                  </a:lnTo>
                  <a:lnTo>
                    <a:pt x="84" y="62"/>
                  </a:lnTo>
                  <a:lnTo>
                    <a:pt x="84" y="64"/>
                  </a:lnTo>
                  <a:lnTo>
                    <a:pt x="84" y="66"/>
                  </a:lnTo>
                  <a:lnTo>
                    <a:pt x="84" y="68"/>
                  </a:lnTo>
                  <a:lnTo>
                    <a:pt x="83" y="70"/>
                  </a:lnTo>
                  <a:lnTo>
                    <a:pt x="82" y="71"/>
                  </a:lnTo>
                  <a:lnTo>
                    <a:pt x="81" y="73"/>
                  </a:lnTo>
                  <a:lnTo>
                    <a:pt x="79" y="74"/>
                  </a:lnTo>
                  <a:lnTo>
                    <a:pt x="77" y="75"/>
                  </a:lnTo>
                  <a:lnTo>
                    <a:pt x="75" y="75"/>
                  </a:lnTo>
                  <a:lnTo>
                    <a:pt x="73" y="75"/>
                  </a:lnTo>
                  <a:lnTo>
                    <a:pt x="72" y="75"/>
                  </a:lnTo>
                  <a:lnTo>
                    <a:pt x="70" y="75"/>
                  </a:lnTo>
                  <a:lnTo>
                    <a:pt x="68" y="74"/>
                  </a:lnTo>
                  <a:lnTo>
                    <a:pt x="66" y="73"/>
                  </a:lnTo>
                  <a:lnTo>
                    <a:pt x="65" y="72"/>
                  </a:lnTo>
                  <a:lnTo>
                    <a:pt x="64" y="70"/>
                  </a:lnTo>
                  <a:lnTo>
                    <a:pt x="63" y="68"/>
                  </a:lnTo>
                  <a:lnTo>
                    <a:pt x="53" y="43"/>
                  </a:lnTo>
                  <a:lnTo>
                    <a:pt x="53" y="73"/>
                  </a:lnTo>
                  <a:lnTo>
                    <a:pt x="74" y="145"/>
                  </a:lnTo>
                  <a:lnTo>
                    <a:pt x="74" y="147"/>
                  </a:lnTo>
                  <a:lnTo>
                    <a:pt x="74" y="149"/>
                  </a:lnTo>
                  <a:lnTo>
                    <a:pt x="74" y="151"/>
                  </a:lnTo>
                  <a:lnTo>
                    <a:pt x="73" y="152"/>
                  </a:lnTo>
                  <a:lnTo>
                    <a:pt x="72" y="154"/>
                  </a:lnTo>
                  <a:lnTo>
                    <a:pt x="71" y="155"/>
                  </a:lnTo>
                  <a:lnTo>
                    <a:pt x="70" y="157"/>
                  </a:lnTo>
                  <a:lnTo>
                    <a:pt x="68" y="158"/>
                  </a:lnTo>
                  <a:lnTo>
                    <a:pt x="66" y="158"/>
                  </a:lnTo>
                  <a:lnTo>
                    <a:pt x="64" y="159"/>
                  </a:lnTo>
                  <a:lnTo>
                    <a:pt x="63" y="159"/>
                  </a:lnTo>
                  <a:lnTo>
                    <a:pt x="61" y="159"/>
                  </a:lnTo>
                  <a:lnTo>
                    <a:pt x="59" y="158"/>
                  </a:lnTo>
                  <a:lnTo>
                    <a:pt x="57" y="157"/>
                  </a:lnTo>
                  <a:lnTo>
                    <a:pt x="55" y="156"/>
                  </a:lnTo>
                  <a:lnTo>
                    <a:pt x="54" y="155"/>
                  </a:lnTo>
                  <a:lnTo>
                    <a:pt x="53" y="153"/>
                  </a:lnTo>
                  <a:lnTo>
                    <a:pt x="52" y="151"/>
                  </a:lnTo>
                  <a:lnTo>
                    <a:pt x="31" y="78"/>
                  </a:lnTo>
                  <a:lnTo>
                    <a:pt x="12" y="147"/>
                  </a:lnTo>
                  <a:lnTo>
                    <a:pt x="0" y="106"/>
                  </a:lnTo>
                  <a:lnTo>
                    <a:pt x="4" y="92"/>
                  </a:lnTo>
                  <a:lnTo>
                    <a:pt x="7" y="92"/>
                  </a:lnTo>
                  <a:lnTo>
                    <a:pt x="9" y="91"/>
                  </a:lnTo>
                  <a:lnTo>
                    <a:pt x="11" y="90"/>
                  </a:lnTo>
                  <a:lnTo>
                    <a:pt x="14" y="89"/>
                  </a:lnTo>
                  <a:lnTo>
                    <a:pt x="17" y="88"/>
                  </a:lnTo>
                  <a:lnTo>
                    <a:pt x="19" y="86"/>
                  </a:lnTo>
                  <a:lnTo>
                    <a:pt x="21" y="84"/>
                  </a:lnTo>
                  <a:lnTo>
                    <a:pt x="23" y="81"/>
                  </a:lnTo>
                  <a:lnTo>
                    <a:pt x="25" y="79"/>
                  </a:lnTo>
                  <a:lnTo>
                    <a:pt x="26" y="76"/>
                  </a:lnTo>
                  <a:lnTo>
                    <a:pt x="27" y="73"/>
                  </a:lnTo>
                  <a:lnTo>
                    <a:pt x="28" y="70"/>
                  </a:lnTo>
                  <a:lnTo>
                    <a:pt x="28" y="66"/>
                  </a:lnTo>
                  <a:lnTo>
                    <a:pt x="28" y="63"/>
                  </a:lnTo>
                  <a:lnTo>
                    <a:pt x="28" y="59"/>
                  </a:lnTo>
                  <a:lnTo>
                    <a:pt x="27" y="56"/>
                  </a:lnTo>
                  <a:lnTo>
                    <a:pt x="5" y="1"/>
                  </a:lnTo>
                  <a:lnTo>
                    <a:pt x="7" y="1"/>
                  </a:lnTo>
                  <a:lnTo>
                    <a:pt x="8"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0" name="Freeform 28"/>
            <p:cNvSpPr>
              <a:spLocks/>
            </p:cNvSpPr>
            <p:nvPr/>
          </p:nvSpPr>
          <p:spPr bwMode="auto">
            <a:xfrm>
              <a:off x="7459663" y="2435225"/>
              <a:ext cx="74613" cy="74613"/>
            </a:xfrm>
            <a:custGeom>
              <a:avLst/>
              <a:gdLst/>
              <a:ahLst/>
              <a:cxnLst>
                <a:cxn ang="0">
                  <a:pos x="23" y="0"/>
                </a:cxn>
                <a:cxn ang="0">
                  <a:pos x="27" y="0"/>
                </a:cxn>
                <a:cxn ang="0">
                  <a:pos x="30" y="1"/>
                </a:cxn>
                <a:cxn ang="0">
                  <a:pos x="33" y="2"/>
                </a:cxn>
                <a:cxn ang="0">
                  <a:pos x="36" y="4"/>
                </a:cxn>
                <a:cxn ang="0">
                  <a:pos x="39" y="6"/>
                </a:cxn>
                <a:cxn ang="0">
                  <a:pos x="41" y="8"/>
                </a:cxn>
                <a:cxn ang="0">
                  <a:pos x="43" y="11"/>
                </a:cxn>
                <a:cxn ang="0">
                  <a:pos x="45" y="13"/>
                </a:cxn>
                <a:cxn ang="0">
                  <a:pos x="46" y="17"/>
                </a:cxn>
                <a:cxn ang="0">
                  <a:pos x="46" y="20"/>
                </a:cxn>
                <a:cxn ang="0">
                  <a:pos x="47" y="23"/>
                </a:cxn>
                <a:cxn ang="0">
                  <a:pos x="46" y="27"/>
                </a:cxn>
                <a:cxn ang="0">
                  <a:pos x="46" y="30"/>
                </a:cxn>
                <a:cxn ang="0">
                  <a:pos x="45" y="33"/>
                </a:cxn>
                <a:cxn ang="0">
                  <a:pos x="43" y="36"/>
                </a:cxn>
                <a:cxn ang="0">
                  <a:pos x="41" y="39"/>
                </a:cxn>
                <a:cxn ang="0">
                  <a:pos x="39" y="41"/>
                </a:cxn>
                <a:cxn ang="0">
                  <a:pos x="36" y="43"/>
                </a:cxn>
                <a:cxn ang="0">
                  <a:pos x="33" y="45"/>
                </a:cxn>
                <a:cxn ang="0">
                  <a:pos x="30" y="46"/>
                </a:cxn>
                <a:cxn ang="0">
                  <a:pos x="27" y="47"/>
                </a:cxn>
                <a:cxn ang="0">
                  <a:pos x="23" y="47"/>
                </a:cxn>
                <a:cxn ang="0">
                  <a:pos x="20" y="47"/>
                </a:cxn>
                <a:cxn ang="0">
                  <a:pos x="16" y="46"/>
                </a:cxn>
                <a:cxn ang="0">
                  <a:pos x="13" y="45"/>
                </a:cxn>
                <a:cxn ang="0">
                  <a:pos x="10" y="43"/>
                </a:cxn>
                <a:cxn ang="0">
                  <a:pos x="8" y="41"/>
                </a:cxn>
                <a:cxn ang="0">
                  <a:pos x="6" y="39"/>
                </a:cxn>
                <a:cxn ang="0">
                  <a:pos x="3" y="36"/>
                </a:cxn>
                <a:cxn ang="0">
                  <a:pos x="2" y="33"/>
                </a:cxn>
                <a:cxn ang="0">
                  <a:pos x="1" y="30"/>
                </a:cxn>
                <a:cxn ang="0">
                  <a:pos x="0" y="27"/>
                </a:cxn>
                <a:cxn ang="0">
                  <a:pos x="0" y="23"/>
                </a:cxn>
                <a:cxn ang="0">
                  <a:pos x="0" y="20"/>
                </a:cxn>
                <a:cxn ang="0">
                  <a:pos x="1" y="17"/>
                </a:cxn>
                <a:cxn ang="0">
                  <a:pos x="2" y="13"/>
                </a:cxn>
                <a:cxn ang="0">
                  <a:pos x="3" y="11"/>
                </a:cxn>
                <a:cxn ang="0">
                  <a:pos x="6" y="8"/>
                </a:cxn>
                <a:cxn ang="0">
                  <a:pos x="8" y="6"/>
                </a:cxn>
                <a:cxn ang="0">
                  <a:pos x="10" y="4"/>
                </a:cxn>
                <a:cxn ang="0">
                  <a:pos x="13" y="2"/>
                </a:cxn>
                <a:cxn ang="0">
                  <a:pos x="16" y="1"/>
                </a:cxn>
                <a:cxn ang="0">
                  <a:pos x="20" y="0"/>
                </a:cxn>
                <a:cxn ang="0">
                  <a:pos x="23" y="0"/>
                </a:cxn>
              </a:cxnLst>
              <a:rect l="0" t="0" r="r" b="b"/>
              <a:pathLst>
                <a:path w="47" h="47">
                  <a:moveTo>
                    <a:pt x="23" y="0"/>
                  </a:moveTo>
                  <a:lnTo>
                    <a:pt x="27" y="0"/>
                  </a:lnTo>
                  <a:lnTo>
                    <a:pt x="30" y="1"/>
                  </a:lnTo>
                  <a:lnTo>
                    <a:pt x="33" y="2"/>
                  </a:lnTo>
                  <a:lnTo>
                    <a:pt x="36" y="4"/>
                  </a:lnTo>
                  <a:lnTo>
                    <a:pt x="39" y="6"/>
                  </a:lnTo>
                  <a:lnTo>
                    <a:pt x="41" y="8"/>
                  </a:lnTo>
                  <a:lnTo>
                    <a:pt x="43" y="11"/>
                  </a:lnTo>
                  <a:lnTo>
                    <a:pt x="45" y="13"/>
                  </a:lnTo>
                  <a:lnTo>
                    <a:pt x="46" y="17"/>
                  </a:lnTo>
                  <a:lnTo>
                    <a:pt x="46" y="20"/>
                  </a:lnTo>
                  <a:lnTo>
                    <a:pt x="47" y="23"/>
                  </a:lnTo>
                  <a:lnTo>
                    <a:pt x="46" y="27"/>
                  </a:lnTo>
                  <a:lnTo>
                    <a:pt x="46" y="30"/>
                  </a:lnTo>
                  <a:lnTo>
                    <a:pt x="45" y="33"/>
                  </a:lnTo>
                  <a:lnTo>
                    <a:pt x="43" y="36"/>
                  </a:lnTo>
                  <a:lnTo>
                    <a:pt x="41" y="39"/>
                  </a:lnTo>
                  <a:lnTo>
                    <a:pt x="39" y="41"/>
                  </a:lnTo>
                  <a:lnTo>
                    <a:pt x="36" y="43"/>
                  </a:lnTo>
                  <a:lnTo>
                    <a:pt x="33" y="45"/>
                  </a:lnTo>
                  <a:lnTo>
                    <a:pt x="30" y="46"/>
                  </a:lnTo>
                  <a:lnTo>
                    <a:pt x="27" y="47"/>
                  </a:lnTo>
                  <a:lnTo>
                    <a:pt x="23" y="47"/>
                  </a:lnTo>
                  <a:lnTo>
                    <a:pt x="20" y="47"/>
                  </a:lnTo>
                  <a:lnTo>
                    <a:pt x="16" y="46"/>
                  </a:lnTo>
                  <a:lnTo>
                    <a:pt x="13" y="45"/>
                  </a:lnTo>
                  <a:lnTo>
                    <a:pt x="10" y="43"/>
                  </a:lnTo>
                  <a:lnTo>
                    <a:pt x="8" y="41"/>
                  </a:lnTo>
                  <a:lnTo>
                    <a:pt x="6" y="39"/>
                  </a:lnTo>
                  <a:lnTo>
                    <a:pt x="3" y="36"/>
                  </a:lnTo>
                  <a:lnTo>
                    <a:pt x="2" y="33"/>
                  </a:lnTo>
                  <a:lnTo>
                    <a:pt x="1" y="30"/>
                  </a:lnTo>
                  <a:lnTo>
                    <a:pt x="0" y="27"/>
                  </a:lnTo>
                  <a:lnTo>
                    <a:pt x="0" y="23"/>
                  </a:lnTo>
                  <a:lnTo>
                    <a:pt x="0" y="20"/>
                  </a:lnTo>
                  <a:lnTo>
                    <a:pt x="1" y="17"/>
                  </a:lnTo>
                  <a:lnTo>
                    <a:pt x="2" y="13"/>
                  </a:lnTo>
                  <a:lnTo>
                    <a:pt x="3" y="11"/>
                  </a:lnTo>
                  <a:lnTo>
                    <a:pt x="6" y="8"/>
                  </a:lnTo>
                  <a:lnTo>
                    <a:pt x="8" y="6"/>
                  </a:lnTo>
                  <a:lnTo>
                    <a:pt x="10" y="4"/>
                  </a:lnTo>
                  <a:lnTo>
                    <a:pt x="13" y="2"/>
                  </a:lnTo>
                  <a:lnTo>
                    <a:pt x="16"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1" name="Freeform 29"/>
            <p:cNvSpPr>
              <a:spLocks/>
            </p:cNvSpPr>
            <p:nvPr/>
          </p:nvSpPr>
          <p:spPr bwMode="auto">
            <a:xfrm>
              <a:off x="7396163" y="2519363"/>
              <a:ext cx="200025" cy="300038"/>
            </a:xfrm>
            <a:custGeom>
              <a:avLst/>
              <a:gdLst/>
              <a:ahLst/>
              <a:cxnLst>
                <a:cxn ang="0">
                  <a:pos x="51" y="0"/>
                </a:cxn>
                <a:cxn ang="0">
                  <a:pos x="55" y="1"/>
                </a:cxn>
                <a:cxn ang="0">
                  <a:pos x="58" y="3"/>
                </a:cxn>
                <a:cxn ang="0">
                  <a:pos x="54" y="50"/>
                </a:cxn>
                <a:cxn ang="0">
                  <a:pos x="73" y="50"/>
                </a:cxn>
                <a:cxn ang="0">
                  <a:pos x="68" y="3"/>
                </a:cxn>
                <a:cxn ang="0">
                  <a:pos x="72" y="1"/>
                </a:cxn>
                <a:cxn ang="0">
                  <a:pos x="76" y="0"/>
                </a:cxn>
                <a:cxn ang="0">
                  <a:pos x="91" y="1"/>
                </a:cxn>
                <a:cxn ang="0">
                  <a:pos x="95" y="2"/>
                </a:cxn>
                <a:cxn ang="0">
                  <a:pos x="99" y="5"/>
                </a:cxn>
                <a:cxn ang="0">
                  <a:pos x="101" y="9"/>
                </a:cxn>
                <a:cxn ang="0">
                  <a:pos x="126" y="74"/>
                </a:cxn>
                <a:cxn ang="0">
                  <a:pos x="126" y="79"/>
                </a:cxn>
                <a:cxn ang="0">
                  <a:pos x="125" y="83"/>
                </a:cxn>
                <a:cxn ang="0">
                  <a:pos x="122" y="86"/>
                </a:cxn>
                <a:cxn ang="0">
                  <a:pos x="118" y="89"/>
                </a:cxn>
                <a:cxn ang="0">
                  <a:pos x="113" y="90"/>
                </a:cxn>
                <a:cxn ang="0">
                  <a:pos x="109" y="89"/>
                </a:cxn>
                <a:cxn ang="0">
                  <a:pos x="105" y="87"/>
                </a:cxn>
                <a:cxn ang="0">
                  <a:pos x="102" y="83"/>
                </a:cxn>
                <a:cxn ang="0">
                  <a:pos x="89" y="51"/>
                </a:cxn>
                <a:cxn ang="0">
                  <a:pos x="113" y="172"/>
                </a:cxn>
                <a:cxn ang="0">
                  <a:pos x="114" y="177"/>
                </a:cxn>
                <a:cxn ang="0">
                  <a:pos x="113" y="181"/>
                </a:cxn>
                <a:cxn ang="0">
                  <a:pos x="110" y="185"/>
                </a:cxn>
                <a:cxn ang="0">
                  <a:pos x="106" y="188"/>
                </a:cxn>
                <a:cxn ang="0">
                  <a:pos x="102" y="189"/>
                </a:cxn>
                <a:cxn ang="0">
                  <a:pos x="98" y="189"/>
                </a:cxn>
                <a:cxn ang="0">
                  <a:pos x="95" y="188"/>
                </a:cxn>
                <a:cxn ang="0">
                  <a:pos x="91" y="185"/>
                </a:cxn>
                <a:cxn ang="0">
                  <a:pos x="89" y="182"/>
                </a:cxn>
                <a:cxn ang="0">
                  <a:pos x="63" y="93"/>
                </a:cxn>
                <a:cxn ang="0">
                  <a:pos x="38" y="182"/>
                </a:cxn>
                <a:cxn ang="0">
                  <a:pos x="35" y="185"/>
                </a:cxn>
                <a:cxn ang="0">
                  <a:pos x="32" y="188"/>
                </a:cxn>
                <a:cxn ang="0">
                  <a:pos x="28" y="189"/>
                </a:cxn>
                <a:cxn ang="0">
                  <a:pos x="24" y="189"/>
                </a:cxn>
                <a:cxn ang="0">
                  <a:pos x="20" y="188"/>
                </a:cxn>
                <a:cxn ang="0">
                  <a:pos x="16" y="185"/>
                </a:cxn>
                <a:cxn ang="0">
                  <a:pos x="14" y="181"/>
                </a:cxn>
                <a:cxn ang="0">
                  <a:pos x="13" y="177"/>
                </a:cxn>
                <a:cxn ang="0">
                  <a:pos x="13" y="172"/>
                </a:cxn>
                <a:cxn ang="0">
                  <a:pos x="37" y="51"/>
                </a:cxn>
                <a:cxn ang="0">
                  <a:pos x="25" y="83"/>
                </a:cxn>
                <a:cxn ang="0">
                  <a:pos x="22" y="87"/>
                </a:cxn>
                <a:cxn ang="0">
                  <a:pos x="18" y="89"/>
                </a:cxn>
                <a:cxn ang="0">
                  <a:pos x="13" y="90"/>
                </a:cxn>
                <a:cxn ang="0">
                  <a:pos x="9" y="89"/>
                </a:cxn>
                <a:cxn ang="0">
                  <a:pos x="5" y="86"/>
                </a:cxn>
                <a:cxn ang="0">
                  <a:pos x="2" y="83"/>
                </a:cxn>
                <a:cxn ang="0">
                  <a:pos x="0" y="79"/>
                </a:cxn>
                <a:cxn ang="0">
                  <a:pos x="0" y="74"/>
                </a:cxn>
                <a:cxn ang="0">
                  <a:pos x="26" y="9"/>
                </a:cxn>
                <a:cxn ang="0">
                  <a:pos x="28" y="5"/>
                </a:cxn>
                <a:cxn ang="0">
                  <a:pos x="31" y="2"/>
                </a:cxn>
                <a:cxn ang="0">
                  <a:pos x="36" y="1"/>
                </a:cxn>
              </a:cxnLst>
              <a:rect l="0" t="0" r="r" b="b"/>
              <a:pathLst>
                <a:path w="126" h="189">
                  <a:moveTo>
                    <a:pt x="38" y="0"/>
                  </a:moveTo>
                  <a:lnTo>
                    <a:pt x="51" y="0"/>
                  </a:lnTo>
                  <a:lnTo>
                    <a:pt x="53" y="1"/>
                  </a:lnTo>
                  <a:lnTo>
                    <a:pt x="55" y="1"/>
                  </a:lnTo>
                  <a:lnTo>
                    <a:pt x="57" y="2"/>
                  </a:lnTo>
                  <a:lnTo>
                    <a:pt x="58" y="3"/>
                  </a:lnTo>
                  <a:lnTo>
                    <a:pt x="60" y="4"/>
                  </a:lnTo>
                  <a:lnTo>
                    <a:pt x="54" y="50"/>
                  </a:lnTo>
                  <a:lnTo>
                    <a:pt x="63" y="58"/>
                  </a:lnTo>
                  <a:lnTo>
                    <a:pt x="73" y="50"/>
                  </a:lnTo>
                  <a:lnTo>
                    <a:pt x="66" y="4"/>
                  </a:lnTo>
                  <a:lnTo>
                    <a:pt x="68" y="3"/>
                  </a:lnTo>
                  <a:lnTo>
                    <a:pt x="70" y="2"/>
                  </a:lnTo>
                  <a:lnTo>
                    <a:pt x="72" y="1"/>
                  </a:lnTo>
                  <a:lnTo>
                    <a:pt x="74" y="1"/>
                  </a:lnTo>
                  <a:lnTo>
                    <a:pt x="76" y="0"/>
                  </a:lnTo>
                  <a:lnTo>
                    <a:pt x="89" y="0"/>
                  </a:lnTo>
                  <a:lnTo>
                    <a:pt x="91" y="1"/>
                  </a:lnTo>
                  <a:lnTo>
                    <a:pt x="93" y="1"/>
                  </a:lnTo>
                  <a:lnTo>
                    <a:pt x="95" y="2"/>
                  </a:lnTo>
                  <a:lnTo>
                    <a:pt x="97" y="3"/>
                  </a:lnTo>
                  <a:lnTo>
                    <a:pt x="99" y="5"/>
                  </a:lnTo>
                  <a:lnTo>
                    <a:pt x="100" y="7"/>
                  </a:lnTo>
                  <a:lnTo>
                    <a:pt x="101" y="9"/>
                  </a:lnTo>
                  <a:lnTo>
                    <a:pt x="125" y="72"/>
                  </a:lnTo>
                  <a:lnTo>
                    <a:pt x="126" y="74"/>
                  </a:lnTo>
                  <a:lnTo>
                    <a:pt x="126" y="76"/>
                  </a:lnTo>
                  <a:lnTo>
                    <a:pt x="126" y="79"/>
                  </a:lnTo>
                  <a:lnTo>
                    <a:pt x="125" y="81"/>
                  </a:lnTo>
                  <a:lnTo>
                    <a:pt x="125" y="83"/>
                  </a:lnTo>
                  <a:lnTo>
                    <a:pt x="123" y="85"/>
                  </a:lnTo>
                  <a:lnTo>
                    <a:pt x="122" y="86"/>
                  </a:lnTo>
                  <a:lnTo>
                    <a:pt x="120" y="88"/>
                  </a:lnTo>
                  <a:lnTo>
                    <a:pt x="118" y="89"/>
                  </a:lnTo>
                  <a:lnTo>
                    <a:pt x="115" y="90"/>
                  </a:lnTo>
                  <a:lnTo>
                    <a:pt x="113" y="90"/>
                  </a:lnTo>
                  <a:lnTo>
                    <a:pt x="111" y="90"/>
                  </a:lnTo>
                  <a:lnTo>
                    <a:pt x="109" y="89"/>
                  </a:lnTo>
                  <a:lnTo>
                    <a:pt x="107" y="88"/>
                  </a:lnTo>
                  <a:lnTo>
                    <a:pt x="105" y="87"/>
                  </a:lnTo>
                  <a:lnTo>
                    <a:pt x="103" y="85"/>
                  </a:lnTo>
                  <a:lnTo>
                    <a:pt x="102" y="83"/>
                  </a:lnTo>
                  <a:lnTo>
                    <a:pt x="101" y="81"/>
                  </a:lnTo>
                  <a:lnTo>
                    <a:pt x="89" y="51"/>
                  </a:lnTo>
                  <a:lnTo>
                    <a:pt x="89" y="87"/>
                  </a:lnTo>
                  <a:lnTo>
                    <a:pt x="113" y="172"/>
                  </a:lnTo>
                  <a:lnTo>
                    <a:pt x="114" y="175"/>
                  </a:lnTo>
                  <a:lnTo>
                    <a:pt x="114" y="177"/>
                  </a:lnTo>
                  <a:lnTo>
                    <a:pt x="113" y="179"/>
                  </a:lnTo>
                  <a:lnTo>
                    <a:pt x="113" y="181"/>
                  </a:lnTo>
                  <a:lnTo>
                    <a:pt x="112" y="183"/>
                  </a:lnTo>
                  <a:lnTo>
                    <a:pt x="110" y="185"/>
                  </a:lnTo>
                  <a:lnTo>
                    <a:pt x="109" y="187"/>
                  </a:lnTo>
                  <a:lnTo>
                    <a:pt x="106" y="188"/>
                  </a:lnTo>
                  <a:lnTo>
                    <a:pt x="104" y="189"/>
                  </a:lnTo>
                  <a:lnTo>
                    <a:pt x="102" y="189"/>
                  </a:lnTo>
                  <a:lnTo>
                    <a:pt x="101" y="189"/>
                  </a:lnTo>
                  <a:lnTo>
                    <a:pt x="98" y="189"/>
                  </a:lnTo>
                  <a:lnTo>
                    <a:pt x="96" y="188"/>
                  </a:lnTo>
                  <a:lnTo>
                    <a:pt x="95" y="188"/>
                  </a:lnTo>
                  <a:lnTo>
                    <a:pt x="93" y="187"/>
                  </a:lnTo>
                  <a:lnTo>
                    <a:pt x="91" y="185"/>
                  </a:lnTo>
                  <a:lnTo>
                    <a:pt x="90" y="184"/>
                  </a:lnTo>
                  <a:lnTo>
                    <a:pt x="89" y="182"/>
                  </a:lnTo>
                  <a:lnTo>
                    <a:pt x="88" y="180"/>
                  </a:lnTo>
                  <a:lnTo>
                    <a:pt x="63" y="93"/>
                  </a:lnTo>
                  <a:lnTo>
                    <a:pt x="39" y="180"/>
                  </a:lnTo>
                  <a:lnTo>
                    <a:pt x="38" y="182"/>
                  </a:lnTo>
                  <a:lnTo>
                    <a:pt x="37" y="184"/>
                  </a:lnTo>
                  <a:lnTo>
                    <a:pt x="35" y="185"/>
                  </a:lnTo>
                  <a:lnTo>
                    <a:pt x="34" y="187"/>
                  </a:lnTo>
                  <a:lnTo>
                    <a:pt x="32" y="188"/>
                  </a:lnTo>
                  <a:lnTo>
                    <a:pt x="30" y="188"/>
                  </a:lnTo>
                  <a:lnTo>
                    <a:pt x="28" y="189"/>
                  </a:lnTo>
                  <a:lnTo>
                    <a:pt x="26" y="189"/>
                  </a:lnTo>
                  <a:lnTo>
                    <a:pt x="24" y="189"/>
                  </a:lnTo>
                  <a:lnTo>
                    <a:pt x="22" y="189"/>
                  </a:lnTo>
                  <a:lnTo>
                    <a:pt x="20" y="188"/>
                  </a:lnTo>
                  <a:lnTo>
                    <a:pt x="18" y="187"/>
                  </a:lnTo>
                  <a:lnTo>
                    <a:pt x="16" y="185"/>
                  </a:lnTo>
                  <a:lnTo>
                    <a:pt x="15" y="183"/>
                  </a:lnTo>
                  <a:lnTo>
                    <a:pt x="14" y="181"/>
                  </a:lnTo>
                  <a:lnTo>
                    <a:pt x="13" y="179"/>
                  </a:lnTo>
                  <a:lnTo>
                    <a:pt x="13" y="177"/>
                  </a:lnTo>
                  <a:lnTo>
                    <a:pt x="13" y="175"/>
                  </a:lnTo>
                  <a:lnTo>
                    <a:pt x="13" y="172"/>
                  </a:lnTo>
                  <a:lnTo>
                    <a:pt x="37" y="87"/>
                  </a:lnTo>
                  <a:lnTo>
                    <a:pt x="37" y="51"/>
                  </a:lnTo>
                  <a:lnTo>
                    <a:pt x="26" y="81"/>
                  </a:lnTo>
                  <a:lnTo>
                    <a:pt x="25" y="83"/>
                  </a:lnTo>
                  <a:lnTo>
                    <a:pt x="23" y="85"/>
                  </a:lnTo>
                  <a:lnTo>
                    <a:pt x="22" y="87"/>
                  </a:lnTo>
                  <a:lnTo>
                    <a:pt x="20" y="88"/>
                  </a:lnTo>
                  <a:lnTo>
                    <a:pt x="18" y="89"/>
                  </a:lnTo>
                  <a:lnTo>
                    <a:pt x="16" y="90"/>
                  </a:lnTo>
                  <a:lnTo>
                    <a:pt x="13" y="90"/>
                  </a:lnTo>
                  <a:lnTo>
                    <a:pt x="11" y="90"/>
                  </a:lnTo>
                  <a:lnTo>
                    <a:pt x="9" y="89"/>
                  </a:lnTo>
                  <a:lnTo>
                    <a:pt x="7" y="88"/>
                  </a:lnTo>
                  <a:lnTo>
                    <a:pt x="5" y="86"/>
                  </a:lnTo>
                  <a:lnTo>
                    <a:pt x="3" y="85"/>
                  </a:lnTo>
                  <a:lnTo>
                    <a:pt x="2" y="83"/>
                  </a:lnTo>
                  <a:lnTo>
                    <a:pt x="1" y="81"/>
                  </a:lnTo>
                  <a:lnTo>
                    <a:pt x="0" y="79"/>
                  </a:lnTo>
                  <a:lnTo>
                    <a:pt x="0" y="76"/>
                  </a:lnTo>
                  <a:lnTo>
                    <a:pt x="0" y="74"/>
                  </a:lnTo>
                  <a:lnTo>
                    <a:pt x="1" y="72"/>
                  </a:lnTo>
                  <a:lnTo>
                    <a:pt x="26" y="9"/>
                  </a:lnTo>
                  <a:lnTo>
                    <a:pt x="26" y="7"/>
                  </a:lnTo>
                  <a:lnTo>
                    <a:pt x="28" y="5"/>
                  </a:lnTo>
                  <a:lnTo>
                    <a:pt x="29" y="3"/>
                  </a:lnTo>
                  <a:lnTo>
                    <a:pt x="31" y="2"/>
                  </a:lnTo>
                  <a:lnTo>
                    <a:pt x="33" y="1"/>
                  </a:lnTo>
                  <a:lnTo>
                    <a:pt x="36"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2" name="Group 91"/>
          <p:cNvGrpSpPr/>
          <p:nvPr/>
        </p:nvGrpSpPr>
        <p:grpSpPr>
          <a:xfrm>
            <a:off x="2921655" y="4016183"/>
            <a:ext cx="393700" cy="410633"/>
            <a:chOff x="5786438" y="1717675"/>
            <a:chExt cx="393700" cy="307975"/>
          </a:xfrm>
          <a:solidFill>
            <a:schemeClr val="bg1"/>
          </a:solidFill>
        </p:grpSpPr>
        <p:sp>
          <p:nvSpPr>
            <p:cNvPr id="93" name="Freeform 167"/>
            <p:cNvSpPr>
              <a:spLocks/>
            </p:cNvSpPr>
            <p:nvPr/>
          </p:nvSpPr>
          <p:spPr bwMode="auto">
            <a:xfrm>
              <a:off x="5916613" y="1719263"/>
              <a:ext cx="71438" cy="69850"/>
            </a:xfrm>
            <a:custGeom>
              <a:avLst/>
              <a:gdLst/>
              <a:ahLst/>
              <a:cxnLst>
                <a:cxn ang="0">
                  <a:pos x="22" y="0"/>
                </a:cxn>
                <a:cxn ang="0">
                  <a:pos x="26" y="0"/>
                </a:cxn>
                <a:cxn ang="0">
                  <a:pos x="29" y="1"/>
                </a:cxn>
                <a:cxn ang="0">
                  <a:pos x="32" y="2"/>
                </a:cxn>
                <a:cxn ang="0">
                  <a:pos x="34" y="4"/>
                </a:cxn>
                <a:cxn ang="0">
                  <a:pos x="37" y="5"/>
                </a:cxn>
                <a:cxn ang="0">
                  <a:pos x="39" y="8"/>
                </a:cxn>
                <a:cxn ang="0">
                  <a:pos x="41" y="10"/>
                </a:cxn>
                <a:cxn ang="0">
                  <a:pos x="42" y="13"/>
                </a:cxn>
                <a:cxn ang="0">
                  <a:pos x="44" y="16"/>
                </a:cxn>
                <a:cxn ang="0">
                  <a:pos x="44" y="19"/>
                </a:cxn>
                <a:cxn ang="0">
                  <a:pos x="45" y="22"/>
                </a:cxn>
                <a:cxn ang="0">
                  <a:pos x="44" y="25"/>
                </a:cxn>
                <a:cxn ang="0">
                  <a:pos x="44" y="29"/>
                </a:cxn>
                <a:cxn ang="0">
                  <a:pos x="42" y="31"/>
                </a:cxn>
                <a:cxn ang="0">
                  <a:pos x="41" y="34"/>
                </a:cxn>
                <a:cxn ang="0">
                  <a:pos x="39" y="37"/>
                </a:cxn>
                <a:cxn ang="0">
                  <a:pos x="37" y="39"/>
                </a:cxn>
                <a:cxn ang="0">
                  <a:pos x="34" y="41"/>
                </a:cxn>
                <a:cxn ang="0">
                  <a:pos x="32" y="42"/>
                </a:cxn>
                <a:cxn ang="0">
                  <a:pos x="29" y="43"/>
                </a:cxn>
                <a:cxn ang="0">
                  <a:pos x="26" y="44"/>
                </a:cxn>
                <a:cxn ang="0">
                  <a:pos x="22" y="44"/>
                </a:cxn>
                <a:cxn ang="0">
                  <a:pos x="19" y="44"/>
                </a:cxn>
                <a:cxn ang="0">
                  <a:pos x="16" y="43"/>
                </a:cxn>
                <a:cxn ang="0">
                  <a:pos x="13" y="42"/>
                </a:cxn>
                <a:cxn ang="0">
                  <a:pos x="10" y="41"/>
                </a:cxn>
                <a:cxn ang="0">
                  <a:pos x="8" y="39"/>
                </a:cxn>
                <a:cxn ang="0">
                  <a:pos x="6" y="37"/>
                </a:cxn>
                <a:cxn ang="0">
                  <a:pos x="4" y="34"/>
                </a:cxn>
                <a:cxn ang="0">
                  <a:pos x="2" y="31"/>
                </a:cxn>
                <a:cxn ang="0">
                  <a:pos x="1" y="29"/>
                </a:cxn>
                <a:cxn ang="0">
                  <a:pos x="1" y="25"/>
                </a:cxn>
                <a:cxn ang="0">
                  <a:pos x="0" y="22"/>
                </a:cxn>
                <a:cxn ang="0">
                  <a:pos x="1" y="19"/>
                </a:cxn>
                <a:cxn ang="0">
                  <a:pos x="1" y="16"/>
                </a:cxn>
                <a:cxn ang="0">
                  <a:pos x="2" y="13"/>
                </a:cxn>
                <a:cxn ang="0">
                  <a:pos x="4" y="10"/>
                </a:cxn>
                <a:cxn ang="0">
                  <a:pos x="6" y="8"/>
                </a:cxn>
                <a:cxn ang="0">
                  <a:pos x="8" y="5"/>
                </a:cxn>
                <a:cxn ang="0">
                  <a:pos x="10" y="4"/>
                </a:cxn>
                <a:cxn ang="0">
                  <a:pos x="13" y="2"/>
                </a:cxn>
                <a:cxn ang="0">
                  <a:pos x="16" y="1"/>
                </a:cxn>
                <a:cxn ang="0">
                  <a:pos x="19" y="0"/>
                </a:cxn>
                <a:cxn ang="0">
                  <a:pos x="22" y="0"/>
                </a:cxn>
              </a:cxnLst>
              <a:rect l="0" t="0" r="r" b="b"/>
              <a:pathLst>
                <a:path w="45" h="44">
                  <a:moveTo>
                    <a:pt x="22" y="0"/>
                  </a:moveTo>
                  <a:lnTo>
                    <a:pt x="26" y="0"/>
                  </a:lnTo>
                  <a:lnTo>
                    <a:pt x="29" y="1"/>
                  </a:lnTo>
                  <a:lnTo>
                    <a:pt x="32" y="2"/>
                  </a:lnTo>
                  <a:lnTo>
                    <a:pt x="34" y="4"/>
                  </a:lnTo>
                  <a:lnTo>
                    <a:pt x="37" y="5"/>
                  </a:lnTo>
                  <a:lnTo>
                    <a:pt x="39" y="8"/>
                  </a:lnTo>
                  <a:lnTo>
                    <a:pt x="41" y="10"/>
                  </a:lnTo>
                  <a:lnTo>
                    <a:pt x="42" y="13"/>
                  </a:lnTo>
                  <a:lnTo>
                    <a:pt x="44" y="16"/>
                  </a:lnTo>
                  <a:lnTo>
                    <a:pt x="44" y="19"/>
                  </a:lnTo>
                  <a:lnTo>
                    <a:pt x="45" y="22"/>
                  </a:lnTo>
                  <a:lnTo>
                    <a:pt x="44" y="25"/>
                  </a:lnTo>
                  <a:lnTo>
                    <a:pt x="44" y="29"/>
                  </a:lnTo>
                  <a:lnTo>
                    <a:pt x="42" y="31"/>
                  </a:lnTo>
                  <a:lnTo>
                    <a:pt x="41" y="34"/>
                  </a:lnTo>
                  <a:lnTo>
                    <a:pt x="39" y="37"/>
                  </a:lnTo>
                  <a:lnTo>
                    <a:pt x="37" y="39"/>
                  </a:lnTo>
                  <a:lnTo>
                    <a:pt x="34" y="41"/>
                  </a:lnTo>
                  <a:lnTo>
                    <a:pt x="32" y="42"/>
                  </a:lnTo>
                  <a:lnTo>
                    <a:pt x="29" y="43"/>
                  </a:lnTo>
                  <a:lnTo>
                    <a:pt x="26" y="44"/>
                  </a:lnTo>
                  <a:lnTo>
                    <a:pt x="22" y="44"/>
                  </a:lnTo>
                  <a:lnTo>
                    <a:pt x="19" y="44"/>
                  </a:lnTo>
                  <a:lnTo>
                    <a:pt x="16" y="43"/>
                  </a:lnTo>
                  <a:lnTo>
                    <a:pt x="13" y="42"/>
                  </a:lnTo>
                  <a:lnTo>
                    <a:pt x="10" y="41"/>
                  </a:lnTo>
                  <a:lnTo>
                    <a:pt x="8" y="39"/>
                  </a:lnTo>
                  <a:lnTo>
                    <a:pt x="6" y="37"/>
                  </a:lnTo>
                  <a:lnTo>
                    <a:pt x="4" y="34"/>
                  </a:lnTo>
                  <a:lnTo>
                    <a:pt x="2" y="31"/>
                  </a:lnTo>
                  <a:lnTo>
                    <a:pt x="1" y="29"/>
                  </a:lnTo>
                  <a:lnTo>
                    <a:pt x="1" y="25"/>
                  </a:lnTo>
                  <a:lnTo>
                    <a:pt x="0" y="22"/>
                  </a:lnTo>
                  <a:lnTo>
                    <a:pt x="1" y="19"/>
                  </a:lnTo>
                  <a:lnTo>
                    <a:pt x="1" y="16"/>
                  </a:lnTo>
                  <a:lnTo>
                    <a:pt x="2" y="13"/>
                  </a:lnTo>
                  <a:lnTo>
                    <a:pt x="4" y="10"/>
                  </a:lnTo>
                  <a:lnTo>
                    <a:pt x="6" y="8"/>
                  </a:lnTo>
                  <a:lnTo>
                    <a:pt x="8" y="5"/>
                  </a:lnTo>
                  <a:lnTo>
                    <a:pt x="10" y="4"/>
                  </a:lnTo>
                  <a:lnTo>
                    <a:pt x="13" y="2"/>
                  </a:lnTo>
                  <a:lnTo>
                    <a:pt x="16" y="1"/>
                  </a:lnTo>
                  <a:lnTo>
                    <a:pt x="19"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4" name="Freeform 168"/>
            <p:cNvSpPr>
              <a:spLocks/>
            </p:cNvSpPr>
            <p:nvPr/>
          </p:nvSpPr>
          <p:spPr bwMode="auto">
            <a:xfrm>
              <a:off x="5834063" y="1774825"/>
              <a:ext cx="188913" cy="249238"/>
            </a:xfrm>
            <a:custGeom>
              <a:avLst/>
              <a:gdLst/>
              <a:ahLst/>
              <a:cxnLst>
                <a:cxn ang="0">
                  <a:pos x="53" y="2"/>
                </a:cxn>
                <a:cxn ang="0">
                  <a:pos x="61" y="9"/>
                </a:cxn>
                <a:cxn ang="0">
                  <a:pos x="65" y="19"/>
                </a:cxn>
                <a:cxn ang="0">
                  <a:pos x="65" y="29"/>
                </a:cxn>
                <a:cxn ang="0">
                  <a:pos x="69" y="35"/>
                </a:cxn>
                <a:cxn ang="0">
                  <a:pos x="78" y="39"/>
                </a:cxn>
                <a:cxn ang="0">
                  <a:pos x="89" y="39"/>
                </a:cxn>
                <a:cxn ang="0">
                  <a:pos x="100" y="36"/>
                </a:cxn>
                <a:cxn ang="0">
                  <a:pos x="107" y="34"/>
                </a:cxn>
                <a:cxn ang="0">
                  <a:pos x="114" y="36"/>
                </a:cxn>
                <a:cxn ang="0">
                  <a:pos x="118" y="42"/>
                </a:cxn>
                <a:cxn ang="0">
                  <a:pos x="119" y="45"/>
                </a:cxn>
                <a:cxn ang="0">
                  <a:pos x="118" y="51"/>
                </a:cxn>
                <a:cxn ang="0">
                  <a:pos x="115" y="57"/>
                </a:cxn>
                <a:cxn ang="0">
                  <a:pos x="108" y="60"/>
                </a:cxn>
                <a:cxn ang="0">
                  <a:pos x="100" y="62"/>
                </a:cxn>
                <a:cxn ang="0">
                  <a:pos x="90" y="64"/>
                </a:cxn>
                <a:cxn ang="0">
                  <a:pos x="82" y="65"/>
                </a:cxn>
                <a:cxn ang="0">
                  <a:pos x="66" y="62"/>
                </a:cxn>
                <a:cxn ang="0">
                  <a:pos x="53" y="55"/>
                </a:cxn>
                <a:cxn ang="0">
                  <a:pos x="46" y="56"/>
                </a:cxn>
                <a:cxn ang="0">
                  <a:pos x="49" y="66"/>
                </a:cxn>
                <a:cxn ang="0">
                  <a:pos x="63" y="66"/>
                </a:cxn>
                <a:cxn ang="0">
                  <a:pos x="70" y="69"/>
                </a:cxn>
                <a:cxn ang="0">
                  <a:pos x="77" y="75"/>
                </a:cxn>
                <a:cxn ang="0">
                  <a:pos x="81" y="85"/>
                </a:cxn>
                <a:cxn ang="0">
                  <a:pos x="82" y="95"/>
                </a:cxn>
                <a:cxn ang="0">
                  <a:pos x="82" y="109"/>
                </a:cxn>
                <a:cxn ang="0">
                  <a:pos x="82" y="126"/>
                </a:cxn>
                <a:cxn ang="0">
                  <a:pos x="82" y="143"/>
                </a:cxn>
                <a:cxn ang="0">
                  <a:pos x="81" y="152"/>
                </a:cxn>
                <a:cxn ang="0">
                  <a:pos x="77" y="157"/>
                </a:cxn>
                <a:cxn ang="0">
                  <a:pos x="64" y="157"/>
                </a:cxn>
                <a:cxn ang="0">
                  <a:pos x="59" y="153"/>
                </a:cxn>
                <a:cxn ang="0">
                  <a:pos x="58" y="143"/>
                </a:cxn>
                <a:cxn ang="0">
                  <a:pos x="58" y="126"/>
                </a:cxn>
                <a:cxn ang="0">
                  <a:pos x="58" y="109"/>
                </a:cxn>
                <a:cxn ang="0">
                  <a:pos x="58" y="95"/>
                </a:cxn>
                <a:cxn ang="0">
                  <a:pos x="58" y="90"/>
                </a:cxn>
                <a:cxn ang="0">
                  <a:pos x="53" y="90"/>
                </a:cxn>
                <a:cxn ang="0">
                  <a:pos x="41" y="90"/>
                </a:cxn>
                <a:cxn ang="0">
                  <a:pos x="27" y="90"/>
                </a:cxn>
                <a:cxn ang="0">
                  <a:pos x="16" y="90"/>
                </a:cxn>
                <a:cxn ang="0">
                  <a:pos x="10" y="89"/>
                </a:cxn>
                <a:cxn ang="0">
                  <a:pos x="3" y="86"/>
                </a:cxn>
                <a:cxn ang="0">
                  <a:pos x="1" y="82"/>
                </a:cxn>
                <a:cxn ang="0">
                  <a:pos x="0" y="78"/>
                </a:cxn>
                <a:cxn ang="0">
                  <a:pos x="1" y="70"/>
                </a:cxn>
                <a:cxn ang="0">
                  <a:pos x="4" y="51"/>
                </a:cxn>
                <a:cxn ang="0">
                  <a:pos x="11" y="32"/>
                </a:cxn>
                <a:cxn ang="0">
                  <a:pos x="19" y="16"/>
                </a:cxn>
                <a:cxn ang="0">
                  <a:pos x="30" y="5"/>
                </a:cxn>
                <a:cxn ang="0">
                  <a:pos x="40" y="0"/>
                </a:cxn>
              </a:cxnLst>
              <a:rect l="0" t="0" r="r" b="b"/>
              <a:pathLst>
                <a:path w="119" h="157">
                  <a:moveTo>
                    <a:pt x="46" y="0"/>
                  </a:moveTo>
                  <a:lnTo>
                    <a:pt x="48" y="0"/>
                  </a:lnTo>
                  <a:lnTo>
                    <a:pt x="51" y="1"/>
                  </a:lnTo>
                  <a:lnTo>
                    <a:pt x="53" y="2"/>
                  </a:lnTo>
                  <a:lnTo>
                    <a:pt x="56" y="3"/>
                  </a:lnTo>
                  <a:lnTo>
                    <a:pt x="58" y="5"/>
                  </a:lnTo>
                  <a:lnTo>
                    <a:pt x="60" y="7"/>
                  </a:lnTo>
                  <a:lnTo>
                    <a:pt x="61" y="9"/>
                  </a:lnTo>
                  <a:lnTo>
                    <a:pt x="63" y="12"/>
                  </a:lnTo>
                  <a:lnTo>
                    <a:pt x="64" y="14"/>
                  </a:lnTo>
                  <a:lnTo>
                    <a:pt x="64" y="17"/>
                  </a:lnTo>
                  <a:lnTo>
                    <a:pt x="65" y="19"/>
                  </a:lnTo>
                  <a:lnTo>
                    <a:pt x="65" y="22"/>
                  </a:lnTo>
                  <a:lnTo>
                    <a:pt x="64" y="24"/>
                  </a:lnTo>
                  <a:lnTo>
                    <a:pt x="64" y="27"/>
                  </a:lnTo>
                  <a:lnTo>
                    <a:pt x="65" y="29"/>
                  </a:lnTo>
                  <a:lnTo>
                    <a:pt x="66" y="30"/>
                  </a:lnTo>
                  <a:lnTo>
                    <a:pt x="67" y="32"/>
                  </a:lnTo>
                  <a:lnTo>
                    <a:pt x="68" y="34"/>
                  </a:lnTo>
                  <a:lnTo>
                    <a:pt x="69" y="35"/>
                  </a:lnTo>
                  <a:lnTo>
                    <a:pt x="71" y="36"/>
                  </a:lnTo>
                  <a:lnTo>
                    <a:pt x="73" y="38"/>
                  </a:lnTo>
                  <a:lnTo>
                    <a:pt x="75" y="38"/>
                  </a:lnTo>
                  <a:lnTo>
                    <a:pt x="78" y="39"/>
                  </a:lnTo>
                  <a:lnTo>
                    <a:pt x="80" y="39"/>
                  </a:lnTo>
                  <a:lnTo>
                    <a:pt x="83" y="39"/>
                  </a:lnTo>
                  <a:lnTo>
                    <a:pt x="86" y="39"/>
                  </a:lnTo>
                  <a:lnTo>
                    <a:pt x="89" y="39"/>
                  </a:lnTo>
                  <a:lnTo>
                    <a:pt x="91" y="38"/>
                  </a:lnTo>
                  <a:lnTo>
                    <a:pt x="94" y="38"/>
                  </a:lnTo>
                  <a:lnTo>
                    <a:pt x="97" y="37"/>
                  </a:lnTo>
                  <a:lnTo>
                    <a:pt x="100" y="36"/>
                  </a:lnTo>
                  <a:lnTo>
                    <a:pt x="102" y="35"/>
                  </a:lnTo>
                  <a:lnTo>
                    <a:pt x="104" y="35"/>
                  </a:lnTo>
                  <a:lnTo>
                    <a:pt x="106" y="35"/>
                  </a:lnTo>
                  <a:lnTo>
                    <a:pt x="107" y="34"/>
                  </a:lnTo>
                  <a:lnTo>
                    <a:pt x="109" y="35"/>
                  </a:lnTo>
                  <a:lnTo>
                    <a:pt x="111" y="35"/>
                  </a:lnTo>
                  <a:lnTo>
                    <a:pt x="112" y="35"/>
                  </a:lnTo>
                  <a:lnTo>
                    <a:pt x="114" y="36"/>
                  </a:lnTo>
                  <a:lnTo>
                    <a:pt x="115" y="37"/>
                  </a:lnTo>
                  <a:lnTo>
                    <a:pt x="116" y="38"/>
                  </a:lnTo>
                  <a:lnTo>
                    <a:pt x="117" y="40"/>
                  </a:lnTo>
                  <a:lnTo>
                    <a:pt x="118" y="42"/>
                  </a:lnTo>
                  <a:lnTo>
                    <a:pt x="119" y="44"/>
                  </a:lnTo>
                  <a:lnTo>
                    <a:pt x="119" y="44"/>
                  </a:lnTo>
                  <a:lnTo>
                    <a:pt x="119" y="45"/>
                  </a:lnTo>
                  <a:lnTo>
                    <a:pt x="119" y="45"/>
                  </a:lnTo>
                  <a:lnTo>
                    <a:pt x="119" y="47"/>
                  </a:lnTo>
                  <a:lnTo>
                    <a:pt x="119" y="48"/>
                  </a:lnTo>
                  <a:lnTo>
                    <a:pt x="119" y="50"/>
                  </a:lnTo>
                  <a:lnTo>
                    <a:pt x="118" y="51"/>
                  </a:lnTo>
                  <a:lnTo>
                    <a:pt x="118" y="53"/>
                  </a:lnTo>
                  <a:lnTo>
                    <a:pt x="117" y="55"/>
                  </a:lnTo>
                  <a:lnTo>
                    <a:pt x="116" y="56"/>
                  </a:lnTo>
                  <a:lnTo>
                    <a:pt x="115" y="57"/>
                  </a:lnTo>
                  <a:lnTo>
                    <a:pt x="113" y="58"/>
                  </a:lnTo>
                  <a:lnTo>
                    <a:pt x="111" y="59"/>
                  </a:lnTo>
                  <a:lnTo>
                    <a:pt x="109" y="60"/>
                  </a:lnTo>
                  <a:lnTo>
                    <a:pt x="108" y="60"/>
                  </a:lnTo>
                  <a:lnTo>
                    <a:pt x="107" y="61"/>
                  </a:lnTo>
                  <a:lnTo>
                    <a:pt x="105" y="61"/>
                  </a:lnTo>
                  <a:lnTo>
                    <a:pt x="102" y="62"/>
                  </a:lnTo>
                  <a:lnTo>
                    <a:pt x="100" y="62"/>
                  </a:lnTo>
                  <a:lnTo>
                    <a:pt x="98" y="63"/>
                  </a:lnTo>
                  <a:lnTo>
                    <a:pt x="95" y="63"/>
                  </a:lnTo>
                  <a:lnTo>
                    <a:pt x="93" y="64"/>
                  </a:lnTo>
                  <a:lnTo>
                    <a:pt x="90" y="64"/>
                  </a:lnTo>
                  <a:lnTo>
                    <a:pt x="88" y="64"/>
                  </a:lnTo>
                  <a:lnTo>
                    <a:pt x="86" y="65"/>
                  </a:lnTo>
                  <a:lnTo>
                    <a:pt x="84" y="65"/>
                  </a:lnTo>
                  <a:lnTo>
                    <a:pt x="82" y="65"/>
                  </a:lnTo>
                  <a:lnTo>
                    <a:pt x="78" y="65"/>
                  </a:lnTo>
                  <a:lnTo>
                    <a:pt x="74" y="64"/>
                  </a:lnTo>
                  <a:lnTo>
                    <a:pt x="70" y="63"/>
                  </a:lnTo>
                  <a:lnTo>
                    <a:pt x="66" y="62"/>
                  </a:lnTo>
                  <a:lnTo>
                    <a:pt x="63" y="61"/>
                  </a:lnTo>
                  <a:lnTo>
                    <a:pt x="59" y="59"/>
                  </a:lnTo>
                  <a:lnTo>
                    <a:pt x="56" y="57"/>
                  </a:lnTo>
                  <a:lnTo>
                    <a:pt x="53" y="55"/>
                  </a:lnTo>
                  <a:lnTo>
                    <a:pt x="51" y="53"/>
                  </a:lnTo>
                  <a:lnTo>
                    <a:pt x="48" y="50"/>
                  </a:lnTo>
                  <a:lnTo>
                    <a:pt x="47" y="53"/>
                  </a:lnTo>
                  <a:lnTo>
                    <a:pt x="46" y="56"/>
                  </a:lnTo>
                  <a:lnTo>
                    <a:pt x="45" y="59"/>
                  </a:lnTo>
                  <a:lnTo>
                    <a:pt x="44" y="62"/>
                  </a:lnTo>
                  <a:lnTo>
                    <a:pt x="43" y="66"/>
                  </a:lnTo>
                  <a:lnTo>
                    <a:pt x="49" y="66"/>
                  </a:lnTo>
                  <a:lnTo>
                    <a:pt x="54" y="66"/>
                  </a:lnTo>
                  <a:lnTo>
                    <a:pt x="59" y="66"/>
                  </a:lnTo>
                  <a:lnTo>
                    <a:pt x="61" y="66"/>
                  </a:lnTo>
                  <a:lnTo>
                    <a:pt x="63" y="66"/>
                  </a:lnTo>
                  <a:lnTo>
                    <a:pt x="65" y="67"/>
                  </a:lnTo>
                  <a:lnTo>
                    <a:pt x="66" y="67"/>
                  </a:lnTo>
                  <a:lnTo>
                    <a:pt x="68" y="68"/>
                  </a:lnTo>
                  <a:lnTo>
                    <a:pt x="70" y="69"/>
                  </a:lnTo>
                  <a:lnTo>
                    <a:pt x="72" y="70"/>
                  </a:lnTo>
                  <a:lnTo>
                    <a:pt x="74" y="72"/>
                  </a:lnTo>
                  <a:lnTo>
                    <a:pt x="75" y="74"/>
                  </a:lnTo>
                  <a:lnTo>
                    <a:pt x="77" y="75"/>
                  </a:lnTo>
                  <a:lnTo>
                    <a:pt x="78" y="77"/>
                  </a:lnTo>
                  <a:lnTo>
                    <a:pt x="80" y="80"/>
                  </a:lnTo>
                  <a:lnTo>
                    <a:pt x="81" y="82"/>
                  </a:lnTo>
                  <a:lnTo>
                    <a:pt x="81" y="85"/>
                  </a:lnTo>
                  <a:lnTo>
                    <a:pt x="82" y="88"/>
                  </a:lnTo>
                  <a:lnTo>
                    <a:pt x="82" y="91"/>
                  </a:lnTo>
                  <a:lnTo>
                    <a:pt x="82" y="93"/>
                  </a:lnTo>
                  <a:lnTo>
                    <a:pt x="82" y="95"/>
                  </a:lnTo>
                  <a:lnTo>
                    <a:pt x="82" y="98"/>
                  </a:lnTo>
                  <a:lnTo>
                    <a:pt x="82" y="102"/>
                  </a:lnTo>
                  <a:lnTo>
                    <a:pt x="82" y="105"/>
                  </a:lnTo>
                  <a:lnTo>
                    <a:pt x="82" y="109"/>
                  </a:lnTo>
                  <a:lnTo>
                    <a:pt x="82" y="113"/>
                  </a:lnTo>
                  <a:lnTo>
                    <a:pt x="82" y="118"/>
                  </a:lnTo>
                  <a:lnTo>
                    <a:pt x="82" y="122"/>
                  </a:lnTo>
                  <a:lnTo>
                    <a:pt x="82" y="126"/>
                  </a:lnTo>
                  <a:lnTo>
                    <a:pt x="82" y="131"/>
                  </a:lnTo>
                  <a:lnTo>
                    <a:pt x="82" y="135"/>
                  </a:lnTo>
                  <a:lnTo>
                    <a:pt x="82" y="139"/>
                  </a:lnTo>
                  <a:lnTo>
                    <a:pt x="82" y="143"/>
                  </a:lnTo>
                  <a:lnTo>
                    <a:pt x="82" y="146"/>
                  </a:lnTo>
                  <a:lnTo>
                    <a:pt x="82" y="149"/>
                  </a:lnTo>
                  <a:lnTo>
                    <a:pt x="82" y="151"/>
                  </a:lnTo>
                  <a:lnTo>
                    <a:pt x="81" y="152"/>
                  </a:lnTo>
                  <a:lnTo>
                    <a:pt x="81" y="154"/>
                  </a:lnTo>
                  <a:lnTo>
                    <a:pt x="80" y="155"/>
                  </a:lnTo>
                  <a:lnTo>
                    <a:pt x="78" y="156"/>
                  </a:lnTo>
                  <a:lnTo>
                    <a:pt x="77" y="157"/>
                  </a:lnTo>
                  <a:lnTo>
                    <a:pt x="75" y="157"/>
                  </a:lnTo>
                  <a:lnTo>
                    <a:pt x="74" y="157"/>
                  </a:lnTo>
                  <a:lnTo>
                    <a:pt x="66" y="157"/>
                  </a:lnTo>
                  <a:lnTo>
                    <a:pt x="64" y="157"/>
                  </a:lnTo>
                  <a:lnTo>
                    <a:pt x="62" y="156"/>
                  </a:lnTo>
                  <a:lnTo>
                    <a:pt x="61" y="156"/>
                  </a:lnTo>
                  <a:lnTo>
                    <a:pt x="60" y="154"/>
                  </a:lnTo>
                  <a:lnTo>
                    <a:pt x="59" y="153"/>
                  </a:lnTo>
                  <a:lnTo>
                    <a:pt x="58" y="151"/>
                  </a:lnTo>
                  <a:lnTo>
                    <a:pt x="58" y="149"/>
                  </a:lnTo>
                  <a:lnTo>
                    <a:pt x="58" y="146"/>
                  </a:lnTo>
                  <a:lnTo>
                    <a:pt x="58" y="143"/>
                  </a:lnTo>
                  <a:lnTo>
                    <a:pt x="58" y="139"/>
                  </a:lnTo>
                  <a:lnTo>
                    <a:pt x="58" y="135"/>
                  </a:lnTo>
                  <a:lnTo>
                    <a:pt x="58" y="131"/>
                  </a:lnTo>
                  <a:lnTo>
                    <a:pt x="58" y="126"/>
                  </a:lnTo>
                  <a:lnTo>
                    <a:pt x="58" y="122"/>
                  </a:lnTo>
                  <a:lnTo>
                    <a:pt x="58" y="118"/>
                  </a:lnTo>
                  <a:lnTo>
                    <a:pt x="58" y="113"/>
                  </a:lnTo>
                  <a:lnTo>
                    <a:pt x="58" y="109"/>
                  </a:lnTo>
                  <a:lnTo>
                    <a:pt x="58" y="105"/>
                  </a:lnTo>
                  <a:lnTo>
                    <a:pt x="58" y="102"/>
                  </a:lnTo>
                  <a:lnTo>
                    <a:pt x="58" y="98"/>
                  </a:lnTo>
                  <a:lnTo>
                    <a:pt x="58" y="95"/>
                  </a:lnTo>
                  <a:lnTo>
                    <a:pt x="58" y="93"/>
                  </a:lnTo>
                  <a:lnTo>
                    <a:pt x="58" y="91"/>
                  </a:lnTo>
                  <a:lnTo>
                    <a:pt x="58" y="91"/>
                  </a:lnTo>
                  <a:lnTo>
                    <a:pt x="58" y="90"/>
                  </a:lnTo>
                  <a:lnTo>
                    <a:pt x="58" y="90"/>
                  </a:lnTo>
                  <a:lnTo>
                    <a:pt x="58" y="90"/>
                  </a:lnTo>
                  <a:lnTo>
                    <a:pt x="56" y="90"/>
                  </a:lnTo>
                  <a:lnTo>
                    <a:pt x="53" y="90"/>
                  </a:lnTo>
                  <a:lnTo>
                    <a:pt x="51" y="90"/>
                  </a:lnTo>
                  <a:lnTo>
                    <a:pt x="48" y="90"/>
                  </a:lnTo>
                  <a:lnTo>
                    <a:pt x="44" y="90"/>
                  </a:lnTo>
                  <a:lnTo>
                    <a:pt x="41" y="90"/>
                  </a:lnTo>
                  <a:lnTo>
                    <a:pt x="38" y="90"/>
                  </a:lnTo>
                  <a:lnTo>
                    <a:pt x="34" y="90"/>
                  </a:lnTo>
                  <a:lnTo>
                    <a:pt x="31" y="90"/>
                  </a:lnTo>
                  <a:lnTo>
                    <a:pt x="27" y="90"/>
                  </a:lnTo>
                  <a:lnTo>
                    <a:pt x="24" y="90"/>
                  </a:lnTo>
                  <a:lnTo>
                    <a:pt x="21" y="90"/>
                  </a:lnTo>
                  <a:lnTo>
                    <a:pt x="18" y="90"/>
                  </a:lnTo>
                  <a:lnTo>
                    <a:pt x="16" y="90"/>
                  </a:lnTo>
                  <a:lnTo>
                    <a:pt x="14" y="90"/>
                  </a:lnTo>
                  <a:lnTo>
                    <a:pt x="13" y="90"/>
                  </a:lnTo>
                  <a:lnTo>
                    <a:pt x="12" y="90"/>
                  </a:lnTo>
                  <a:lnTo>
                    <a:pt x="10" y="89"/>
                  </a:lnTo>
                  <a:lnTo>
                    <a:pt x="8" y="89"/>
                  </a:lnTo>
                  <a:lnTo>
                    <a:pt x="6" y="88"/>
                  </a:lnTo>
                  <a:lnTo>
                    <a:pt x="5" y="87"/>
                  </a:lnTo>
                  <a:lnTo>
                    <a:pt x="3" y="86"/>
                  </a:lnTo>
                  <a:lnTo>
                    <a:pt x="3" y="85"/>
                  </a:lnTo>
                  <a:lnTo>
                    <a:pt x="2" y="84"/>
                  </a:lnTo>
                  <a:lnTo>
                    <a:pt x="1" y="83"/>
                  </a:lnTo>
                  <a:lnTo>
                    <a:pt x="1" y="82"/>
                  </a:lnTo>
                  <a:lnTo>
                    <a:pt x="1" y="81"/>
                  </a:lnTo>
                  <a:lnTo>
                    <a:pt x="0" y="80"/>
                  </a:lnTo>
                  <a:lnTo>
                    <a:pt x="0" y="79"/>
                  </a:lnTo>
                  <a:lnTo>
                    <a:pt x="0" y="78"/>
                  </a:lnTo>
                  <a:lnTo>
                    <a:pt x="0" y="78"/>
                  </a:lnTo>
                  <a:lnTo>
                    <a:pt x="0" y="78"/>
                  </a:lnTo>
                  <a:lnTo>
                    <a:pt x="0" y="74"/>
                  </a:lnTo>
                  <a:lnTo>
                    <a:pt x="1" y="70"/>
                  </a:lnTo>
                  <a:lnTo>
                    <a:pt x="1" y="65"/>
                  </a:lnTo>
                  <a:lnTo>
                    <a:pt x="2" y="61"/>
                  </a:lnTo>
                  <a:lnTo>
                    <a:pt x="3" y="56"/>
                  </a:lnTo>
                  <a:lnTo>
                    <a:pt x="4" y="51"/>
                  </a:lnTo>
                  <a:lnTo>
                    <a:pt x="6" y="46"/>
                  </a:lnTo>
                  <a:lnTo>
                    <a:pt x="7" y="42"/>
                  </a:lnTo>
                  <a:lnTo>
                    <a:pt x="9" y="37"/>
                  </a:lnTo>
                  <a:lnTo>
                    <a:pt x="11" y="32"/>
                  </a:lnTo>
                  <a:lnTo>
                    <a:pt x="13" y="28"/>
                  </a:lnTo>
                  <a:lnTo>
                    <a:pt x="15" y="23"/>
                  </a:lnTo>
                  <a:lnTo>
                    <a:pt x="17" y="19"/>
                  </a:lnTo>
                  <a:lnTo>
                    <a:pt x="19" y="16"/>
                  </a:lnTo>
                  <a:lnTo>
                    <a:pt x="22" y="12"/>
                  </a:lnTo>
                  <a:lnTo>
                    <a:pt x="25" y="9"/>
                  </a:lnTo>
                  <a:lnTo>
                    <a:pt x="27" y="7"/>
                  </a:lnTo>
                  <a:lnTo>
                    <a:pt x="30" y="5"/>
                  </a:lnTo>
                  <a:lnTo>
                    <a:pt x="32" y="3"/>
                  </a:lnTo>
                  <a:lnTo>
                    <a:pt x="35" y="2"/>
                  </a:lnTo>
                  <a:lnTo>
                    <a:pt x="38" y="1"/>
                  </a:lnTo>
                  <a:lnTo>
                    <a:pt x="40" y="0"/>
                  </a:lnTo>
                  <a:lnTo>
                    <a:pt x="43"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5" name="Freeform 169"/>
            <p:cNvSpPr>
              <a:spLocks/>
            </p:cNvSpPr>
            <p:nvPr/>
          </p:nvSpPr>
          <p:spPr bwMode="auto">
            <a:xfrm>
              <a:off x="5786438" y="1738313"/>
              <a:ext cx="127000" cy="285750"/>
            </a:xfrm>
            <a:custGeom>
              <a:avLst/>
              <a:gdLst/>
              <a:ahLst/>
              <a:cxnLst>
                <a:cxn ang="0">
                  <a:pos x="14" y="1"/>
                </a:cxn>
                <a:cxn ang="0">
                  <a:pos x="18" y="2"/>
                </a:cxn>
                <a:cxn ang="0">
                  <a:pos x="21" y="5"/>
                </a:cxn>
                <a:cxn ang="0">
                  <a:pos x="23" y="8"/>
                </a:cxn>
                <a:cxn ang="0">
                  <a:pos x="24" y="12"/>
                </a:cxn>
                <a:cxn ang="0">
                  <a:pos x="80" y="120"/>
                </a:cxn>
                <a:cxn ang="0">
                  <a:pos x="72" y="144"/>
                </a:cxn>
                <a:cxn ang="0">
                  <a:pos x="72" y="174"/>
                </a:cxn>
                <a:cxn ang="0">
                  <a:pos x="70" y="177"/>
                </a:cxn>
                <a:cxn ang="0">
                  <a:pos x="68" y="179"/>
                </a:cxn>
                <a:cxn ang="0">
                  <a:pos x="64" y="180"/>
                </a:cxn>
                <a:cxn ang="0">
                  <a:pos x="61" y="179"/>
                </a:cxn>
                <a:cxn ang="0">
                  <a:pos x="58" y="177"/>
                </a:cxn>
                <a:cxn ang="0">
                  <a:pos x="56" y="174"/>
                </a:cxn>
                <a:cxn ang="0">
                  <a:pos x="56" y="144"/>
                </a:cxn>
                <a:cxn ang="0">
                  <a:pos x="31" y="172"/>
                </a:cxn>
                <a:cxn ang="0">
                  <a:pos x="30" y="176"/>
                </a:cxn>
                <a:cxn ang="0">
                  <a:pos x="28" y="179"/>
                </a:cxn>
                <a:cxn ang="0">
                  <a:pos x="25" y="180"/>
                </a:cxn>
                <a:cxn ang="0">
                  <a:pos x="21" y="180"/>
                </a:cxn>
                <a:cxn ang="0">
                  <a:pos x="18" y="179"/>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80" h="180">
                  <a:moveTo>
                    <a:pt x="12" y="0"/>
                  </a:moveTo>
                  <a:lnTo>
                    <a:pt x="14" y="1"/>
                  </a:lnTo>
                  <a:lnTo>
                    <a:pt x="16" y="1"/>
                  </a:lnTo>
                  <a:lnTo>
                    <a:pt x="18" y="2"/>
                  </a:lnTo>
                  <a:lnTo>
                    <a:pt x="20" y="3"/>
                  </a:lnTo>
                  <a:lnTo>
                    <a:pt x="21" y="5"/>
                  </a:lnTo>
                  <a:lnTo>
                    <a:pt x="22" y="6"/>
                  </a:lnTo>
                  <a:lnTo>
                    <a:pt x="23" y="8"/>
                  </a:lnTo>
                  <a:lnTo>
                    <a:pt x="24" y="10"/>
                  </a:lnTo>
                  <a:lnTo>
                    <a:pt x="24" y="12"/>
                  </a:lnTo>
                  <a:lnTo>
                    <a:pt x="24" y="120"/>
                  </a:lnTo>
                  <a:lnTo>
                    <a:pt x="80" y="120"/>
                  </a:lnTo>
                  <a:lnTo>
                    <a:pt x="80" y="144"/>
                  </a:lnTo>
                  <a:lnTo>
                    <a:pt x="72" y="144"/>
                  </a:lnTo>
                  <a:lnTo>
                    <a:pt x="72" y="172"/>
                  </a:lnTo>
                  <a:lnTo>
                    <a:pt x="72" y="174"/>
                  </a:lnTo>
                  <a:lnTo>
                    <a:pt x="71" y="176"/>
                  </a:lnTo>
                  <a:lnTo>
                    <a:pt x="70" y="177"/>
                  </a:lnTo>
                  <a:lnTo>
                    <a:pt x="69" y="179"/>
                  </a:lnTo>
                  <a:lnTo>
                    <a:pt x="68" y="179"/>
                  </a:lnTo>
                  <a:lnTo>
                    <a:pt x="66" y="180"/>
                  </a:lnTo>
                  <a:lnTo>
                    <a:pt x="64" y="180"/>
                  </a:lnTo>
                  <a:lnTo>
                    <a:pt x="62" y="180"/>
                  </a:lnTo>
                  <a:lnTo>
                    <a:pt x="61" y="179"/>
                  </a:lnTo>
                  <a:lnTo>
                    <a:pt x="59" y="179"/>
                  </a:lnTo>
                  <a:lnTo>
                    <a:pt x="58" y="177"/>
                  </a:lnTo>
                  <a:lnTo>
                    <a:pt x="57" y="176"/>
                  </a:lnTo>
                  <a:lnTo>
                    <a:pt x="56" y="174"/>
                  </a:lnTo>
                  <a:lnTo>
                    <a:pt x="56" y="172"/>
                  </a:lnTo>
                  <a:lnTo>
                    <a:pt x="56" y="144"/>
                  </a:lnTo>
                  <a:lnTo>
                    <a:pt x="31" y="144"/>
                  </a:lnTo>
                  <a:lnTo>
                    <a:pt x="31" y="172"/>
                  </a:lnTo>
                  <a:lnTo>
                    <a:pt x="31" y="174"/>
                  </a:lnTo>
                  <a:lnTo>
                    <a:pt x="30" y="176"/>
                  </a:lnTo>
                  <a:lnTo>
                    <a:pt x="29" y="177"/>
                  </a:lnTo>
                  <a:lnTo>
                    <a:pt x="28" y="179"/>
                  </a:lnTo>
                  <a:lnTo>
                    <a:pt x="26" y="179"/>
                  </a:lnTo>
                  <a:lnTo>
                    <a:pt x="25" y="180"/>
                  </a:lnTo>
                  <a:lnTo>
                    <a:pt x="23" y="180"/>
                  </a:lnTo>
                  <a:lnTo>
                    <a:pt x="21" y="180"/>
                  </a:lnTo>
                  <a:lnTo>
                    <a:pt x="19" y="179"/>
                  </a:lnTo>
                  <a:lnTo>
                    <a:pt x="18" y="179"/>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9"/>
                  </a:lnTo>
                  <a:lnTo>
                    <a:pt x="1" y="137"/>
                  </a:lnTo>
                  <a:lnTo>
                    <a:pt x="0" y="135"/>
                  </a:lnTo>
                  <a:lnTo>
                    <a:pt x="0" y="132"/>
                  </a:lnTo>
                  <a:lnTo>
                    <a:pt x="0" y="12"/>
                  </a:lnTo>
                  <a:lnTo>
                    <a:pt x="0" y="10"/>
                  </a:lnTo>
                  <a:lnTo>
                    <a:pt x="1" y="8"/>
                  </a:lnTo>
                  <a:lnTo>
                    <a:pt x="2" y="6"/>
                  </a:lnTo>
                  <a:lnTo>
                    <a:pt x="3" y="5"/>
                  </a:lnTo>
                  <a:lnTo>
                    <a:pt x="4" y="3"/>
                  </a:lnTo>
                  <a:lnTo>
                    <a:pt x="6" y="2"/>
                  </a:lnTo>
                  <a:lnTo>
                    <a:pt x="8" y="1"/>
                  </a:lnTo>
                  <a:lnTo>
                    <a:pt x="1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6" name="Freeform 170"/>
            <p:cNvSpPr>
              <a:spLocks/>
            </p:cNvSpPr>
            <p:nvPr/>
          </p:nvSpPr>
          <p:spPr bwMode="auto">
            <a:xfrm>
              <a:off x="5976938" y="1717675"/>
              <a:ext cx="203200" cy="307975"/>
            </a:xfrm>
            <a:custGeom>
              <a:avLst/>
              <a:gdLst/>
              <a:ahLst/>
              <a:cxnLst>
                <a:cxn ang="0">
                  <a:pos x="56" y="0"/>
                </a:cxn>
                <a:cxn ang="0">
                  <a:pos x="72" y="0"/>
                </a:cxn>
                <a:cxn ang="0">
                  <a:pos x="72" y="7"/>
                </a:cxn>
                <a:cxn ang="0">
                  <a:pos x="115" y="23"/>
                </a:cxn>
                <a:cxn ang="0">
                  <a:pos x="115" y="76"/>
                </a:cxn>
                <a:cxn ang="0">
                  <a:pos x="104" y="76"/>
                </a:cxn>
                <a:cxn ang="0">
                  <a:pos x="104" y="83"/>
                </a:cxn>
                <a:cxn ang="0">
                  <a:pos x="107" y="85"/>
                </a:cxn>
                <a:cxn ang="0">
                  <a:pos x="110" y="87"/>
                </a:cxn>
                <a:cxn ang="0">
                  <a:pos x="112" y="90"/>
                </a:cxn>
                <a:cxn ang="0">
                  <a:pos x="114" y="92"/>
                </a:cxn>
                <a:cxn ang="0">
                  <a:pos x="116" y="95"/>
                </a:cxn>
                <a:cxn ang="0">
                  <a:pos x="118" y="98"/>
                </a:cxn>
                <a:cxn ang="0">
                  <a:pos x="119" y="102"/>
                </a:cxn>
                <a:cxn ang="0">
                  <a:pos x="120" y="105"/>
                </a:cxn>
                <a:cxn ang="0">
                  <a:pos x="122" y="105"/>
                </a:cxn>
                <a:cxn ang="0">
                  <a:pos x="123" y="106"/>
                </a:cxn>
                <a:cxn ang="0">
                  <a:pos x="125" y="107"/>
                </a:cxn>
                <a:cxn ang="0">
                  <a:pos x="126" y="108"/>
                </a:cxn>
                <a:cxn ang="0">
                  <a:pos x="127" y="110"/>
                </a:cxn>
                <a:cxn ang="0">
                  <a:pos x="128" y="111"/>
                </a:cxn>
                <a:cxn ang="0">
                  <a:pos x="128" y="113"/>
                </a:cxn>
                <a:cxn ang="0">
                  <a:pos x="128" y="115"/>
                </a:cxn>
                <a:cxn ang="0">
                  <a:pos x="127" y="117"/>
                </a:cxn>
                <a:cxn ang="0">
                  <a:pos x="126" y="118"/>
                </a:cxn>
                <a:cxn ang="0">
                  <a:pos x="125" y="120"/>
                </a:cxn>
                <a:cxn ang="0">
                  <a:pos x="123" y="121"/>
                </a:cxn>
                <a:cxn ang="0">
                  <a:pos x="122" y="121"/>
                </a:cxn>
                <a:cxn ang="0">
                  <a:pos x="120" y="121"/>
                </a:cxn>
                <a:cxn ang="0">
                  <a:pos x="112" y="121"/>
                </a:cxn>
                <a:cxn ang="0">
                  <a:pos x="112" y="194"/>
                </a:cxn>
                <a:cxn ang="0">
                  <a:pos x="24" y="194"/>
                </a:cxn>
                <a:cxn ang="0">
                  <a:pos x="24" y="121"/>
                </a:cxn>
                <a:cxn ang="0">
                  <a:pos x="8" y="121"/>
                </a:cxn>
                <a:cxn ang="0">
                  <a:pos x="6" y="121"/>
                </a:cxn>
                <a:cxn ang="0">
                  <a:pos x="4" y="121"/>
                </a:cxn>
                <a:cxn ang="0">
                  <a:pos x="3" y="120"/>
                </a:cxn>
                <a:cxn ang="0">
                  <a:pos x="2" y="118"/>
                </a:cxn>
                <a:cxn ang="0">
                  <a:pos x="1" y="117"/>
                </a:cxn>
                <a:cxn ang="0">
                  <a:pos x="0" y="115"/>
                </a:cxn>
                <a:cxn ang="0">
                  <a:pos x="0" y="113"/>
                </a:cxn>
                <a:cxn ang="0">
                  <a:pos x="0" y="111"/>
                </a:cxn>
                <a:cxn ang="0">
                  <a:pos x="1" y="110"/>
                </a:cxn>
                <a:cxn ang="0">
                  <a:pos x="2" y="108"/>
                </a:cxn>
                <a:cxn ang="0">
                  <a:pos x="3" y="107"/>
                </a:cxn>
                <a:cxn ang="0">
                  <a:pos x="4" y="106"/>
                </a:cxn>
                <a:cxn ang="0">
                  <a:pos x="6" y="105"/>
                </a:cxn>
                <a:cxn ang="0">
                  <a:pos x="8" y="105"/>
                </a:cxn>
                <a:cxn ang="0">
                  <a:pos x="59" y="105"/>
                </a:cxn>
                <a:cxn ang="0">
                  <a:pos x="60" y="101"/>
                </a:cxn>
                <a:cxn ang="0">
                  <a:pos x="61" y="98"/>
                </a:cxn>
                <a:cxn ang="0">
                  <a:pos x="63" y="95"/>
                </a:cxn>
                <a:cxn ang="0">
                  <a:pos x="65" y="92"/>
                </a:cxn>
                <a:cxn ang="0">
                  <a:pos x="67" y="89"/>
                </a:cxn>
                <a:cxn ang="0">
                  <a:pos x="70" y="86"/>
                </a:cxn>
                <a:cxn ang="0">
                  <a:pos x="73" y="84"/>
                </a:cxn>
                <a:cxn ang="0">
                  <a:pos x="76" y="83"/>
                </a:cxn>
                <a:cxn ang="0">
                  <a:pos x="80" y="81"/>
                </a:cxn>
                <a:cxn ang="0">
                  <a:pos x="80" y="76"/>
                </a:cxn>
                <a:cxn ang="0">
                  <a:pos x="72" y="76"/>
                </a:cxn>
                <a:cxn ang="0">
                  <a:pos x="72" y="80"/>
                </a:cxn>
                <a:cxn ang="0">
                  <a:pos x="56" y="80"/>
                </a:cxn>
                <a:cxn ang="0">
                  <a:pos x="56" y="0"/>
                </a:cxn>
              </a:cxnLst>
              <a:rect l="0" t="0" r="r" b="b"/>
              <a:pathLst>
                <a:path w="128" h="194">
                  <a:moveTo>
                    <a:pt x="56" y="0"/>
                  </a:moveTo>
                  <a:lnTo>
                    <a:pt x="72" y="0"/>
                  </a:lnTo>
                  <a:lnTo>
                    <a:pt x="72" y="7"/>
                  </a:lnTo>
                  <a:lnTo>
                    <a:pt x="115" y="23"/>
                  </a:lnTo>
                  <a:lnTo>
                    <a:pt x="115" y="76"/>
                  </a:lnTo>
                  <a:lnTo>
                    <a:pt x="104" y="76"/>
                  </a:lnTo>
                  <a:lnTo>
                    <a:pt x="104" y="83"/>
                  </a:lnTo>
                  <a:lnTo>
                    <a:pt x="107" y="85"/>
                  </a:lnTo>
                  <a:lnTo>
                    <a:pt x="110" y="87"/>
                  </a:lnTo>
                  <a:lnTo>
                    <a:pt x="112" y="90"/>
                  </a:lnTo>
                  <a:lnTo>
                    <a:pt x="114" y="92"/>
                  </a:lnTo>
                  <a:lnTo>
                    <a:pt x="116" y="95"/>
                  </a:lnTo>
                  <a:lnTo>
                    <a:pt x="118" y="98"/>
                  </a:lnTo>
                  <a:lnTo>
                    <a:pt x="119" y="102"/>
                  </a:lnTo>
                  <a:lnTo>
                    <a:pt x="120" y="105"/>
                  </a:lnTo>
                  <a:lnTo>
                    <a:pt x="122" y="105"/>
                  </a:lnTo>
                  <a:lnTo>
                    <a:pt x="123" y="106"/>
                  </a:lnTo>
                  <a:lnTo>
                    <a:pt x="125" y="107"/>
                  </a:lnTo>
                  <a:lnTo>
                    <a:pt x="126" y="108"/>
                  </a:lnTo>
                  <a:lnTo>
                    <a:pt x="127" y="110"/>
                  </a:lnTo>
                  <a:lnTo>
                    <a:pt x="128" y="111"/>
                  </a:lnTo>
                  <a:lnTo>
                    <a:pt x="128" y="113"/>
                  </a:lnTo>
                  <a:lnTo>
                    <a:pt x="128" y="115"/>
                  </a:lnTo>
                  <a:lnTo>
                    <a:pt x="127" y="117"/>
                  </a:lnTo>
                  <a:lnTo>
                    <a:pt x="126" y="118"/>
                  </a:lnTo>
                  <a:lnTo>
                    <a:pt x="125" y="120"/>
                  </a:lnTo>
                  <a:lnTo>
                    <a:pt x="123" y="121"/>
                  </a:lnTo>
                  <a:lnTo>
                    <a:pt x="122" y="121"/>
                  </a:lnTo>
                  <a:lnTo>
                    <a:pt x="120" y="121"/>
                  </a:lnTo>
                  <a:lnTo>
                    <a:pt x="112" y="121"/>
                  </a:lnTo>
                  <a:lnTo>
                    <a:pt x="112" y="194"/>
                  </a:lnTo>
                  <a:lnTo>
                    <a:pt x="24" y="194"/>
                  </a:lnTo>
                  <a:lnTo>
                    <a:pt x="24" y="121"/>
                  </a:lnTo>
                  <a:lnTo>
                    <a:pt x="8" y="121"/>
                  </a:lnTo>
                  <a:lnTo>
                    <a:pt x="6" y="121"/>
                  </a:lnTo>
                  <a:lnTo>
                    <a:pt x="4" y="121"/>
                  </a:lnTo>
                  <a:lnTo>
                    <a:pt x="3" y="120"/>
                  </a:lnTo>
                  <a:lnTo>
                    <a:pt x="2" y="118"/>
                  </a:lnTo>
                  <a:lnTo>
                    <a:pt x="1" y="117"/>
                  </a:lnTo>
                  <a:lnTo>
                    <a:pt x="0" y="115"/>
                  </a:lnTo>
                  <a:lnTo>
                    <a:pt x="0" y="113"/>
                  </a:lnTo>
                  <a:lnTo>
                    <a:pt x="0" y="111"/>
                  </a:lnTo>
                  <a:lnTo>
                    <a:pt x="1" y="110"/>
                  </a:lnTo>
                  <a:lnTo>
                    <a:pt x="2" y="108"/>
                  </a:lnTo>
                  <a:lnTo>
                    <a:pt x="3" y="107"/>
                  </a:lnTo>
                  <a:lnTo>
                    <a:pt x="4" y="106"/>
                  </a:lnTo>
                  <a:lnTo>
                    <a:pt x="6" y="105"/>
                  </a:lnTo>
                  <a:lnTo>
                    <a:pt x="8" y="105"/>
                  </a:lnTo>
                  <a:lnTo>
                    <a:pt x="59" y="105"/>
                  </a:lnTo>
                  <a:lnTo>
                    <a:pt x="60" y="101"/>
                  </a:lnTo>
                  <a:lnTo>
                    <a:pt x="61" y="98"/>
                  </a:lnTo>
                  <a:lnTo>
                    <a:pt x="63" y="95"/>
                  </a:lnTo>
                  <a:lnTo>
                    <a:pt x="65" y="92"/>
                  </a:lnTo>
                  <a:lnTo>
                    <a:pt x="67" y="89"/>
                  </a:lnTo>
                  <a:lnTo>
                    <a:pt x="70" y="86"/>
                  </a:lnTo>
                  <a:lnTo>
                    <a:pt x="73" y="84"/>
                  </a:lnTo>
                  <a:lnTo>
                    <a:pt x="76" y="83"/>
                  </a:lnTo>
                  <a:lnTo>
                    <a:pt x="80" y="81"/>
                  </a:lnTo>
                  <a:lnTo>
                    <a:pt x="80" y="76"/>
                  </a:lnTo>
                  <a:lnTo>
                    <a:pt x="72" y="76"/>
                  </a:lnTo>
                  <a:lnTo>
                    <a:pt x="72" y="80"/>
                  </a:lnTo>
                  <a:lnTo>
                    <a:pt x="56" y="80"/>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7" name="Group 96"/>
          <p:cNvGrpSpPr/>
          <p:nvPr/>
        </p:nvGrpSpPr>
        <p:grpSpPr>
          <a:xfrm>
            <a:off x="3687071" y="5358397"/>
            <a:ext cx="384174" cy="419100"/>
            <a:chOff x="7072313" y="514351"/>
            <a:chExt cx="384174" cy="314325"/>
          </a:xfrm>
          <a:solidFill>
            <a:schemeClr val="bg1"/>
          </a:solidFill>
        </p:grpSpPr>
        <p:sp>
          <p:nvSpPr>
            <p:cNvPr id="98" name="Freeform 684"/>
            <p:cNvSpPr>
              <a:spLocks/>
            </p:cNvSpPr>
            <p:nvPr/>
          </p:nvSpPr>
          <p:spPr bwMode="auto">
            <a:xfrm>
              <a:off x="7212013" y="514351"/>
              <a:ext cx="68262" cy="66675"/>
            </a:xfrm>
            <a:custGeom>
              <a:avLst/>
              <a:gdLst/>
              <a:ahLst/>
              <a:cxnLst>
                <a:cxn ang="0">
                  <a:pos x="21" y="0"/>
                </a:cxn>
                <a:cxn ang="0">
                  <a:pos x="24" y="0"/>
                </a:cxn>
                <a:cxn ang="0">
                  <a:pos x="28" y="1"/>
                </a:cxn>
                <a:cxn ang="0">
                  <a:pos x="30" y="2"/>
                </a:cxn>
                <a:cxn ang="0">
                  <a:pos x="33" y="3"/>
                </a:cxn>
                <a:cxn ang="0">
                  <a:pos x="35" y="5"/>
                </a:cxn>
                <a:cxn ang="0">
                  <a:pos x="37" y="7"/>
                </a:cxn>
                <a:cxn ang="0">
                  <a:pos x="39" y="9"/>
                </a:cxn>
                <a:cxn ang="0">
                  <a:pos x="41" y="12"/>
                </a:cxn>
                <a:cxn ang="0">
                  <a:pos x="42" y="15"/>
                </a:cxn>
                <a:cxn ang="0">
                  <a:pos x="42" y="18"/>
                </a:cxn>
                <a:cxn ang="0">
                  <a:pos x="43" y="21"/>
                </a:cxn>
                <a:cxn ang="0">
                  <a:pos x="42" y="24"/>
                </a:cxn>
                <a:cxn ang="0">
                  <a:pos x="42" y="27"/>
                </a:cxn>
                <a:cxn ang="0">
                  <a:pos x="41" y="30"/>
                </a:cxn>
                <a:cxn ang="0">
                  <a:pos x="39" y="32"/>
                </a:cxn>
                <a:cxn ang="0">
                  <a:pos x="37" y="35"/>
                </a:cxn>
                <a:cxn ang="0">
                  <a:pos x="35" y="37"/>
                </a:cxn>
                <a:cxn ang="0">
                  <a:pos x="33" y="39"/>
                </a:cxn>
                <a:cxn ang="0">
                  <a:pos x="30" y="40"/>
                </a:cxn>
                <a:cxn ang="0">
                  <a:pos x="28" y="41"/>
                </a:cxn>
                <a:cxn ang="0">
                  <a:pos x="24" y="42"/>
                </a:cxn>
                <a:cxn ang="0">
                  <a:pos x="21" y="42"/>
                </a:cxn>
                <a:cxn ang="0">
                  <a:pos x="18" y="42"/>
                </a:cxn>
                <a:cxn ang="0">
                  <a:pos x="15" y="41"/>
                </a:cxn>
                <a:cxn ang="0">
                  <a:pos x="12" y="40"/>
                </a:cxn>
                <a:cxn ang="0">
                  <a:pos x="10" y="39"/>
                </a:cxn>
                <a:cxn ang="0">
                  <a:pos x="7" y="37"/>
                </a:cxn>
                <a:cxn ang="0">
                  <a:pos x="5" y="35"/>
                </a:cxn>
                <a:cxn ang="0">
                  <a:pos x="4" y="32"/>
                </a:cxn>
                <a:cxn ang="0">
                  <a:pos x="2" y="30"/>
                </a:cxn>
                <a:cxn ang="0">
                  <a:pos x="1" y="27"/>
                </a:cxn>
                <a:cxn ang="0">
                  <a:pos x="0" y="24"/>
                </a:cxn>
                <a:cxn ang="0">
                  <a:pos x="0" y="21"/>
                </a:cxn>
                <a:cxn ang="0">
                  <a:pos x="0" y="18"/>
                </a:cxn>
                <a:cxn ang="0">
                  <a:pos x="1" y="15"/>
                </a:cxn>
                <a:cxn ang="0">
                  <a:pos x="2" y="12"/>
                </a:cxn>
                <a:cxn ang="0">
                  <a:pos x="4" y="9"/>
                </a:cxn>
                <a:cxn ang="0">
                  <a:pos x="5" y="7"/>
                </a:cxn>
                <a:cxn ang="0">
                  <a:pos x="7" y="5"/>
                </a:cxn>
                <a:cxn ang="0">
                  <a:pos x="10" y="3"/>
                </a:cxn>
                <a:cxn ang="0">
                  <a:pos x="12" y="2"/>
                </a:cxn>
                <a:cxn ang="0">
                  <a:pos x="15" y="1"/>
                </a:cxn>
                <a:cxn ang="0">
                  <a:pos x="18" y="0"/>
                </a:cxn>
                <a:cxn ang="0">
                  <a:pos x="21" y="0"/>
                </a:cxn>
              </a:cxnLst>
              <a:rect l="0" t="0" r="r" b="b"/>
              <a:pathLst>
                <a:path w="43" h="42">
                  <a:moveTo>
                    <a:pt x="21" y="0"/>
                  </a:moveTo>
                  <a:lnTo>
                    <a:pt x="24" y="0"/>
                  </a:lnTo>
                  <a:lnTo>
                    <a:pt x="28" y="1"/>
                  </a:lnTo>
                  <a:lnTo>
                    <a:pt x="30" y="2"/>
                  </a:lnTo>
                  <a:lnTo>
                    <a:pt x="33" y="3"/>
                  </a:lnTo>
                  <a:lnTo>
                    <a:pt x="35" y="5"/>
                  </a:lnTo>
                  <a:lnTo>
                    <a:pt x="37" y="7"/>
                  </a:lnTo>
                  <a:lnTo>
                    <a:pt x="39" y="9"/>
                  </a:lnTo>
                  <a:lnTo>
                    <a:pt x="41" y="12"/>
                  </a:lnTo>
                  <a:lnTo>
                    <a:pt x="42" y="15"/>
                  </a:lnTo>
                  <a:lnTo>
                    <a:pt x="42" y="18"/>
                  </a:lnTo>
                  <a:lnTo>
                    <a:pt x="43" y="21"/>
                  </a:lnTo>
                  <a:lnTo>
                    <a:pt x="42" y="24"/>
                  </a:lnTo>
                  <a:lnTo>
                    <a:pt x="42" y="27"/>
                  </a:lnTo>
                  <a:lnTo>
                    <a:pt x="41" y="30"/>
                  </a:lnTo>
                  <a:lnTo>
                    <a:pt x="39" y="32"/>
                  </a:lnTo>
                  <a:lnTo>
                    <a:pt x="37" y="35"/>
                  </a:lnTo>
                  <a:lnTo>
                    <a:pt x="35" y="37"/>
                  </a:lnTo>
                  <a:lnTo>
                    <a:pt x="33" y="39"/>
                  </a:lnTo>
                  <a:lnTo>
                    <a:pt x="30" y="40"/>
                  </a:lnTo>
                  <a:lnTo>
                    <a:pt x="28" y="41"/>
                  </a:lnTo>
                  <a:lnTo>
                    <a:pt x="24" y="42"/>
                  </a:lnTo>
                  <a:lnTo>
                    <a:pt x="21" y="42"/>
                  </a:lnTo>
                  <a:lnTo>
                    <a:pt x="18" y="42"/>
                  </a:lnTo>
                  <a:lnTo>
                    <a:pt x="15" y="41"/>
                  </a:lnTo>
                  <a:lnTo>
                    <a:pt x="12" y="40"/>
                  </a:lnTo>
                  <a:lnTo>
                    <a:pt x="10" y="39"/>
                  </a:lnTo>
                  <a:lnTo>
                    <a:pt x="7" y="37"/>
                  </a:lnTo>
                  <a:lnTo>
                    <a:pt x="5" y="35"/>
                  </a:lnTo>
                  <a:lnTo>
                    <a:pt x="4" y="32"/>
                  </a:lnTo>
                  <a:lnTo>
                    <a:pt x="2" y="30"/>
                  </a:lnTo>
                  <a:lnTo>
                    <a:pt x="1" y="27"/>
                  </a:lnTo>
                  <a:lnTo>
                    <a:pt x="0" y="24"/>
                  </a:lnTo>
                  <a:lnTo>
                    <a:pt x="0" y="21"/>
                  </a:lnTo>
                  <a:lnTo>
                    <a:pt x="0" y="18"/>
                  </a:lnTo>
                  <a:lnTo>
                    <a:pt x="1" y="15"/>
                  </a:lnTo>
                  <a:lnTo>
                    <a:pt x="2" y="12"/>
                  </a:lnTo>
                  <a:lnTo>
                    <a:pt x="4" y="9"/>
                  </a:lnTo>
                  <a:lnTo>
                    <a:pt x="5" y="7"/>
                  </a:lnTo>
                  <a:lnTo>
                    <a:pt x="7" y="5"/>
                  </a:lnTo>
                  <a:lnTo>
                    <a:pt x="10" y="3"/>
                  </a:lnTo>
                  <a:lnTo>
                    <a:pt x="12" y="2"/>
                  </a:lnTo>
                  <a:lnTo>
                    <a:pt x="15" y="1"/>
                  </a:lnTo>
                  <a:lnTo>
                    <a:pt x="18"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9" name="Freeform 685"/>
            <p:cNvSpPr>
              <a:spLocks/>
            </p:cNvSpPr>
            <p:nvPr/>
          </p:nvSpPr>
          <p:spPr bwMode="auto">
            <a:xfrm>
              <a:off x="7072313" y="536576"/>
              <a:ext cx="322262" cy="292100"/>
            </a:xfrm>
            <a:custGeom>
              <a:avLst/>
              <a:gdLst/>
              <a:ahLst/>
              <a:cxnLst>
                <a:cxn ang="0">
                  <a:pos x="198" y="20"/>
                </a:cxn>
                <a:cxn ang="0">
                  <a:pos x="202" y="23"/>
                </a:cxn>
                <a:cxn ang="0">
                  <a:pos x="203" y="27"/>
                </a:cxn>
                <a:cxn ang="0">
                  <a:pos x="202" y="31"/>
                </a:cxn>
                <a:cxn ang="0">
                  <a:pos x="198" y="34"/>
                </a:cxn>
                <a:cxn ang="0">
                  <a:pos x="156" y="38"/>
                </a:cxn>
                <a:cxn ang="0">
                  <a:pos x="158" y="45"/>
                </a:cxn>
                <a:cxn ang="0">
                  <a:pos x="156" y="51"/>
                </a:cxn>
                <a:cxn ang="0">
                  <a:pos x="123" y="78"/>
                </a:cxn>
                <a:cxn ang="0">
                  <a:pos x="119" y="80"/>
                </a:cxn>
                <a:cxn ang="0">
                  <a:pos x="116" y="80"/>
                </a:cxn>
                <a:cxn ang="0">
                  <a:pos x="112" y="78"/>
                </a:cxn>
                <a:cxn ang="0">
                  <a:pos x="79" y="95"/>
                </a:cxn>
                <a:cxn ang="0">
                  <a:pos x="107" y="127"/>
                </a:cxn>
                <a:cxn ang="0">
                  <a:pos x="107" y="174"/>
                </a:cxn>
                <a:cxn ang="0">
                  <a:pos x="105" y="180"/>
                </a:cxn>
                <a:cxn ang="0">
                  <a:pos x="100" y="183"/>
                </a:cxn>
                <a:cxn ang="0">
                  <a:pos x="96" y="184"/>
                </a:cxn>
                <a:cxn ang="0">
                  <a:pos x="90" y="182"/>
                </a:cxn>
                <a:cxn ang="0">
                  <a:pos x="87" y="177"/>
                </a:cxn>
                <a:cxn ang="0">
                  <a:pos x="87" y="135"/>
                </a:cxn>
                <a:cxn ang="0">
                  <a:pos x="48" y="146"/>
                </a:cxn>
                <a:cxn ang="0">
                  <a:pos x="16" y="177"/>
                </a:cxn>
                <a:cxn ang="0">
                  <a:pos x="10" y="178"/>
                </a:cxn>
                <a:cxn ang="0">
                  <a:pos x="5" y="177"/>
                </a:cxn>
                <a:cxn ang="0">
                  <a:pos x="2" y="173"/>
                </a:cxn>
                <a:cxn ang="0">
                  <a:pos x="0" y="168"/>
                </a:cxn>
                <a:cxn ang="0">
                  <a:pos x="1" y="163"/>
                </a:cxn>
                <a:cxn ang="0">
                  <a:pos x="32" y="134"/>
                </a:cxn>
                <a:cxn ang="0">
                  <a:pos x="53" y="90"/>
                </a:cxn>
                <a:cxn ang="0">
                  <a:pos x="54" y="84"/>
                </a:cxn>
                <a:cxn ang="0">
                  <a:pos x="41" y="85"/>
                </a:cxn>
                <a:cxn ang="0">
                  <a:pos x="39" y="89"/>
                </a:cxn>
                <a:cxn ang="0">
                  <a:pos x="35" y="91"/>
                </a:cxn>
                <a:cxn ang="0">
                  <a:pos x="31" y="91"/>
                </a:cxn>
                <a:cxn ang="0">
                  <a:pos x="27" y="88"/>
                </a:cxn>
                <a:cxn ang="0">
                  <a:pos x="25" y="84"/>
                </a:cxn>
                <a:cxn ang="0">
                  <a:pos x="34" y="46"/>
                </a:cxn>
                <a:cxn ang="0">
                  <a:pos x="37" y="41"/>
                </a:cxn>
                <a:cxn ang="0">
                  <a:pos x="79" y="28"/>
                </a:cxn>
                <a:cxn ang="0">
                  <a:pos x="83" y="25"/>
                </a:cxn>
                <a:cxn ang="0">
                  <a:pos x="88" y="23"/>
                </a:cxn>
                <a:cxn ang="0">
                  <a:pos x="94" y="25"/>
                </a:cxn>
                <a:cxn ang="0">
                  <a:pos x="97" y="28"/>
                </a:cxn>
                <a:cxn ang="0">
                  <a:pos x="100" y="33"/>
                </a:cxn>
                <a:cxn ang="0">
                  <a:pos x="144" y="39"/>
                </a:cxn>
                <a:cxn ang="0">
                  <a:pos x="146" y="34"/>
                </a:cxn>
              </a:cxnLst>
              <a:rect l="0" t="0" r="r" b="b"/>
              <a:pathLst>
                <a:path w="203" h="184">
                  <a:moveTo>
                    <a:pt x="196" y="0"/>
                  </a:moveTo>
                  <a:lnTo>
                    <a:pt x="196" y="20"/>
                  </a:lnTo>
                  <a:lnTo>
                    <a:pt x="198" y="20"/>
                  </a:lnTo>
                  <a:lnTo>
                    <a:pt x="199" y="21"/>
                  </a:lnTo>
                  <a:lnTo>
                    <a:pt x="201" y="22"/>
                  </a:lnTo>
                  <a:lnTo>
                    <a:pt x="202" y="23"/>
                  </a:lnTo>
                  <a:lnTo>
                    <a:pt x="203" y="24"/>
                  </a:lnTo>
                  <a:lnTo>
                    <a:pt x="203" y="25"/>
                  </a:lnTo>
                  <a:lnTo>
                    <a:pt x="203" y="27"/>
                  </a:lnTo>
                  <a:lnTo>
                    <a:pt x="203" y="29"/>
                  </a:lnTo>
                  <a:lnTo>
                    <a:pt x="203" y="30"/>
                  </a:lnTo>
                  <a:lnTo>
                    <a:pt x="202" y="31"/>
                  </a:lnTo>
                  <a:lnTo>
                    <a:pt x="201" y="32"/>
                  </a:lnTo>
                  <a:lnTo>
                    <a:pt x="199" y="33"/>
                  </a:lnTo>
                  <a:lnTo>
                    <a:pt x="198" y="34"/>
                  </a:lnTo>
                  <a:lnTo>
                    <a:pt x="196" y="34"/>
                  </a:lnTo>
                  <a:lnTo>
                    <a:pt x="196" y="55"/>
                  </a:lnTo>
                  <a:lnTo>
                    <a:pt x="156" y="38"/>
                  </a:lnTo>
                  <a:lnTo>
                    <a:pt x="156" y="42"/>
                  </a:lnTo>
                  <a:lnTo>
                    <a:pt x="157" y="43"/>
                  </a:lnTo>
                  <a:lnTo>
                    <a:pt x="158" y="45"/>
                  </a:lnTo>
                  <a:lnTo>
                    <a:pt x="158" y="47"/>
                  </a:lnTo>
                  <a:lnTo>
                    <a:pt x="157" y="49"/>
                  </a:lnTo>
                  <a:lnTo>
                    <a:pt x="156" y="51"/>
                  </a:lnTo>
                  <a:lnTo>
                    <a:pt x="156" y="57"/>
                  </a:lnTo>
                  <a:lnTo>
                    <a:pt x="149" y="57"/>
                  </a:lnTo>
                  <a:lnTo>
                    <a:pt x="123" y="78"/>
                  </a:lnTo>
                  <a:lnTo>
                    <a:pt x="121" y="79"/>
                  </a:lnTo>
                  <a:lnTo>
                    <a:pt x="120" y="79"/>
                  </a:lnTo>
                  <a:lnTo>
                    <a:pt x="119" y="80"/>
                  </a:lnTo>
                  <a:lnTo>
                    <a:pt x="117" y="80"/>
                  </a:lnTo>
                  <a:lnTo>
                    <a:pt x="117" y="80"/>
                  </a:lnTo>
                  <a:lnTo>
                    <a:pt x="116" y="80"/>
                  </a:lnTo>
                  <a:lnTo>
                    <a:pt x="115" y="79"/>
                  </a:lnTo>
                  <a:lnTo>
                    <a:pt x="113" y="79"/>
                  </a:lnTo>
                  <a:lnTo>
                    <a:pt x="112" y="78"/>
                  </a:lnTo>
                  <a:lnTo>
                    <a:pt x="111" y="77"/>
                  </a:lnTo>
                  <a:lnTo>
                    <a:pt x="95" y="56"/>
                  </a:lnTo>
                  <a:lnTo>
                    <a:pt x="79" y="95"/>
                  </a:lnTo>
                  <a:lnTo>
                    <a:pt x="105" y="124"/>
                  </a:lnTo>
                  <a:lnTo>
                    <a:pt x="106" y="126"/>
                  </a:lnTo>
                  <a:lnTo>
                    <a:pt x="107" y="127"/>
                  </a:lnTo>
                  <a:lnTo>
                    <a:pt x="108" y="129"/>
                  </a:lnTo>
                  <a:lnTo>
                    <a:pt x="108" y="131"/>
                  </a:lnTo>
                  <a:lnTo>
                    <a:pt x="107" y="174"/>
                  </a:lnTo>
                  <a:lnTo>
                    <a:pt x="106" y="176"/>
                  </a:lnTo>
                  <a:lnTo>
                    <a:pt x="106" y="178"/>
                  </a:lnTo>
                  <a:lnTo>
                    <a:pt x="105" y="180"/>
                  </a:lnTo>
                  <a:lnTo>
                    <a:pt x="104" y="181"/>
                  </a:lnTo>
                  <a:lnTo>
                    <a:pt x="102" y="182"/>
                  </a:lnTo>
                  <a:lnTo>
                    <a:pt x="100" y="183"/>
                  </a:lnTo>
                  <a:lnTo>
                    <a:pt x="98" y="184"/>
                  </a:lnTo>
                  <a:lnTo>
                    <a:pt x="96" y="184"/>
                  </a:lnTo>
                  <a:lnTo>
                    <a:pt x="96" y="184"/>
                  </a:lnTo>
                  <a:lnTo>
                    <a:pt x="94" y="184"/>
                  </a:lnTo>
                  <a:lnTo>
                    <a:pt x="92" y="183"/>
                  </a:lnTo>
                  <a:lnTo>
                    <a:pt x="90" y="182"/>
                  </a:lnTo>
                  <a:lnTo>
                    <a:pt x="89" y="181"/>
                  </a:lnTo>
                  <a:lnTo>
                    <a:pt x="88" y="179"/>
                  </a:lnTo>
                  <a:lnTo>
                    <a:pt x="87" y="177"/>
                  </a:lnTo>
                  <a:lnTo>
                    <a:pt x="86" y="175"/>
                  </a:lnTo>
                  <a:lnTo>
                    <a:pt x="86" y="173"/>
                  </a:lnTo>
                  <a:lnTo>
                    <a:pt x="87" y="135"/>
                  </a:lnTo>
                  <a:lnTo>
                    <a:pt x="67" y="112"/>
                  </a:lnTo>
                  <a:lnTo>
                    <a:pt x="49" y="145"/>
                  </a:lnTo>
                  <a:lnTo>
                    <a:pt x="48" y="146"/>
                  </a:lnTo>
                  <a:lnTo>
                    <a:pt x="47" y="148"/>
                  </a:lnTo>
                  <a:lnTo>
                    <a:pt x="17" y="175"/>
                  </a:lnTo>
                  <a:lnTo>
                    <a:pt x="16" y="177"/>
                  </a:lnTo>
                  <a:lnTo>
                    <a:pt x="14" y="177"/>
                  </a:lnTo>
                  <a:lnTo>
                    <a:pt x="12" y="178"/>
                  </a:lnTo>
                  <a:lnTo>
                    <a:pt x="10" y="178"/>
                  </a:lnTo>
                  <a:lnTo>
                    <a:pt x="9" y="178"/>
                  </a:lnTo>
                  <a:lnTo>
                    <a:pt x="7" y="178"/>
                  </a:lnTo>
                  <a:lnTo>
                    <a:pt x="5" y="177"/>
                  </a:lnTo>
                  <a:lnTo>
                    <a:pt x="4" y="176"/>
                  </a:lnTo>
                  <a:lnTo>
                    <a:pt x="3" y="175"/>
                  </a:lnTo>
                  <a:lnTo>
                    <a:pt x="2" y="173"/>
                  </a:lnTo>
                  <a:lnTo>
                    <a:pt x="1" y="172"/>
                  </a:lnTo>
                  <a:lnTo>
                    <a:pt x="0" y="170"/>
                  </a:lnTo>
                  <a:lnTo>
                    <a:pt x="0" y="168"/>
                  </a:lnTo>
                  <a:lnTo>
                    <a:pt x="0" y="166"/>
                  </a:lnTo>
                  <a:lnTo>
                    <a:pt x="0" y="165"/>
                  </a:lnTo>
                  <a:lnTo>
                    <a:pt x="1" y="163"/>
                  </a:lnTo>
                  <a:lnTo>
                    <a:pt x="2" y="162"/>
                  </a:lnTo>
                  <a:lnTo>
                    <a:pt x="3" y="160"/>
                  </a:lnTo>
                  <a:lnTo>
                    <a:pt x="32" y="134"/>
                  </a:lnTo>
                  <a:lnTo>
                    <a:pt x="54" y="94"/>
                  </a:lnTo>
                  <a:lnTo>
                    <a:pt x="53" y="92"/>
                  </a:lnTo>
                  <a:lnTo>
                    <a:pt x="53" y="90"/>
                  </a:lnTo>
                  <a:lnTo>
                    <a:pt x="53" y="88"/>
                  </a:lnTo>
                  <a:lnTo>
                    <a:pt x="53" y="86"/>
                  </a:lnTo>
                  <a:lnTo>
                    <a:pt x="54" y="84"/>
                  </a:lnTo>
                  <a:lnTo>
                    <a:pt x="68" y="49"/>
                  </a:lnTo>
                  <a:lnTo>
                    <a:pt x="49" y="55"/>
                  </a:lnTo>
                  <a:lnTo>
                    <a:pt x="41" y="85"/>
                  </a:lnTo>
                  <a:lnTo>
                    <a:pt x="41" y="86"/>
                  </a:lnTo>
                  <a:lnTo>
                    <a:pt x="40" y="88"/>
                  </a:lnTo>
                  <a:lnTo>
                    <a:pt x="39" y="89"/>
                  </a:lnTo>
                  <a:lnTo>
                    <a:pt x="37" y="90"/>
                  </a:lnTo>
                  <a:lnTo>
                    <a:pt x="36" y="90"/>
                  </a:lnTo>
                  <a:lnTo>
                    <a:pt x="35" y="91"/>
                  </a:lnTo>
                  <a:lnTo>
                    <a:pt x="33" y="91"/>
                  </a:lnTo>
                  <a:lnTo>
                    <a:pt x="32" y="91"/>
                  </a:lnTo>
                  <a:lnTo>
                    <a:pt x="31" y="91"/>
                  </a:lnTo>
                  <a:lnTo>
                    <a:pt x="29" y="90"/>
                  </a:lnTo>
                  <a:lnTo>
                    <a:pt x="28" y="89"/>
                  </a:lnTo>
                  <a:lnTo>
                    <a:pt x="27" y="88"/>
                  </a:lnTo>
                  <a:lnTo>
                    <a:pt x="26" y="87"/>
                  </a:lnTo>
                  <a:lnTo>
                    <a:pt x="25" y="85"/>
                  </a:lnTo>
                  <a:lnTo>
                    <a:pt x="25" y="84"/>
                  </a:lnTo>
                  <a:lnTo>
                    <a:pt x="24" y="82"/>
                  </a:lnTo>
                  <a:lnTo>
                    <a:pt x="25" y="80"/>
                  </a:lnTo>
                  <a:lnTo>
                    <a:pt x="34" y="46"/>
                  </a:lnTo>
                  <a:lnTo>
                    <a:pt x="35" y="44"/>
                  </a:lnTo>
                  <a:lnTo>
                    <a:pt x="35" y="43"/>
                  </a:lnTo>
                  <a:lnTo>
                    <a:pt x="37" y="41"/>
                  </a:lnTo>
                  <a:lnTo>
                    <a:pt x="38" y="40"/>
                  </a:lnTo>
                  <a:lnTo>
                    <a:pt x="40" y="40"/>
                  </a:lnTo>
                  <a:lnTo>
                    <a:pt x="79" y="28"/>
                  </a:lnTo>
                  <a:lnTo>
                    <a:pt x="80" y="26"/>
                  </a:lnTo>
                  <a:lnTo>
                    <a:pt x="82" y="26"/>
                  </a:lnTo>
                  <a:lnTo>
                    <a:pt x="83" y="25"/>
                  </a:lnTo>
                  <a:lnTo>
                    <a:pt x="85" y="24"/>
                  </a:lnTo>
                  <a:lnTo>
                    <a:pt x="87" y="23"/>
                  </a:lnTo>
                  <a:lnTo>
                    <a:pt x="88" y="23"/>
                  </a:lnTo>
                  <a:lnTo>
                    <a:pt x="90" y="23"/>
                  </a:lnTo>
                  <a:lnTo>
                    <a:pt x="92" y="24"/>
                  </a:lnTo>
                  <a:lnTo>
                    <a:pt x="94" y="25"/>
                  </a:lnTo>
                  <a:lnTo>
                    <a:pt x="95" y="26"/>
                  </a:lnTo>
                  <a:lnTo>
                    <a:pt x="96" y="27"/>
                  </a:lnTo>
                  <a:lnTo>
                    <a:pt x="97" y="28"/>
                  </a:lnTo>
                  <a:lnTo>
                    <a:pt x="98" y="30"/>
                  </a:lnTo>
                  <a:lnTo>
                    <a:pt x="99" y="32"/>
                  </a:lnTo>
                  <a:lnTo>
                    <a:pt x="100" y="33"/>
                  </a:lnTo>
                  <a:lnTo>
                    <a:pt x="100" y="35"/>
                  </a:lnTo>
                  <a:lnTo>
                    <a:pt x="119" y="59"/>
                  </a:lnTo>
                  <a:lnTo>
                    <a:pt x="144" y="39"/>
                  </a:lnTo>
                  <a:lnTo>
                    <a:pt x="145" y="39"/>
                  </a:lnTo>
                  <a:lnTo>
                    <a:pt x="146" y="38"/>
                  </a:lnTo>
                  <a:lnTo>
                    <a:pt x="146" y="34"/>
                  </a:lnTo>
                  <a:lnTo>
                    <a:pt x="131" y="27"/>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0" name="Freeform 686"/>
            <p:cNvSpPr>
              <a:spLocks/>
            </p:cNvSpPr>
            <p:nvPr/>
          </p:nvSpPr>
          <p:spPr bwMode="auto">
            <a:xfrm>
              <a:off x="7394575" y="517526"/>
              <a:ext cx="61912" cy="123825"/>
            </a:xfrm>
            <a:custGeom>
              <a:avLst/>
              <a:gdLst/>
              <a:ahLst/>
              <a:cxnLst>
                <a:cxn ang="0">
                  <a:pos x="0" y="0"/>
                </a:cxn>
                <a:cxn ang="0">
                  <a:pos x="4" y="1"/>
                </a:cxn>
                <a:cxn ang="0">
                  <a:pos x="9" y="1"/>
                </a:cxn>
                <a:cxn ang="0">
                  <a:pos x="12" y="2"/>
                </a:cxn>
                <a:cxn ang="0">
                  <a:pos x="16" y="4"/>
                </a:cxn>
                <a:cxn ang="0">
                  <a:pos x="20" y="6"/>
                </a:cxn>
                <a:cxn ang="0">
                  <a:pos x="23" y="8"/>
                </a:cxn>
                <a:cxn ang="0">
                  <a:pos x="26" y="10"/>
                </a:cxn>
                <a:cxn ang="0">
                  <a:pos x="29" y="13"/>
                </a:cxn>
                <a:cxn ang="0">
                  <a:pos x="31" y="16"/>
                </a:cxn>
                <a:cxn ang="0">
                  <a:pos x="34" y="20"/>
                </a:cxn>
                <a:cxn ang="0">
                  <a:pos x="35" y="23"/>
                </a:cxn>
                <a:cxn ang="0">
                  <a:pos x="37" y="27"/>
                </a:cxn>
                <a:cxn ang="0">
                  <a:pos x="38" y="31"/>
                </a:cxn>
                <a:cxn ang="0">
                  <a:pos x="39" y="35"/>
                </a:cxn>
                <a:cxn ang="0">
                  <a:pos x="39" y="39"/>
                </a:cxn>
                <a:cxn ang="0">
                  <a:pos x="39" y="43"/>
                </a:cxn>
                <a:cxn ang="0">
                  <a:pos x="38" y="47"/>
                </a:cxn>
                <a:cxn ang="0">
                  <a:pos x="37" y="51"/>
                </a:cxn>
                <a:cxn ang="0">
                  <a:pos x="35" y="55"/>
                </a:cxn>
                <a:cxn ang="0">
                  <a:pos x="34" y="59"/>
                </a:cxn>
                <a:cxn ang="0">
                  <a:pos x="31" y="62"/>
                </a:cxn>
                <a:cxn ang="0">
                  <a:pos x="29" y="65"/>
                </a:cxn>
                <a:cxn ang="0">
                  <a:pos x="26" y="68"/>
                </a:cxn>
                <a:cxn ang="0">
                  <a:pos x="23" y="70"/>
                </a:cxn>
                <a:cxn ang="0">
                  <a:pos x="20" y="72"/>
                </a:cxn>
                <a:cxn ang="0">
                  <a:pos x="16" y="74"/>
                </a:cxn>
                <a:cxn ang="0">
                  <a:pos x="12" y="76"/>
                </a:cxn>
                <a:cxn ang="0">
                  <a:pos x="9" y="77"/>
                </a:cxn>
                <a:cxn ang="0">
                  <a:pos x="4" y="78"/>
                </a:cxn>
                <a:cxn ang="0">
                  <a:pos x="0" y="78"/>
                </a:cxn>
                <a:cxn ang="0">
                  <a:pos x="0" y="75"/>
                </a:cxn>
                <a:cxn ang="0">
                  <a:pos x="4" y="75"/>
                </a:cxn>
                <a:cxn ang="0">
                  <a:pos x="8" y="74"/>
                </a:cxn>
                <a:cxn ang="0">
                  <a:pos x="12" y="73"/>
                </a:cxn>
                <a:cxn ang="0">
                  <a:pos x="15" y="72"/>
                </a:cxn>
                <a:cxn ang="0">
                  <a:pos x="18" y="70"/>
                </a:cxn>
                <a:cxn ang="0">
                  <a:pos x="21" y="68"/>
                </a:cxn>
                <a:cxn ang="0">
                  <a:pos x="24" y="66"/>
                </a:cxn>
                <a:cxn ang="0">
                  <a:pos x="27" y="63"/>
                </a:cxn>
                <a:cxn ang="0">
                  <a:pos x="29" y="60"/>
                </a:cxn>
                <a:cxn ang="0">
                  <a:pos x="31" y="57"/>
                </a:cxn>
                <a:cxn ang="0">
                  <a:pos x="33" y="54"/>
                </a:cxn>
                <a:cxn ang="0">
                  <a:pos x="34" y="50"/>
                </a:cxn>
                <a:cxn ang="0">
                  <a:pos x="35" y="47"/>
                </a:cxn>
                <a:cxn ang="0">
                  <a:pos x="36" y="43"/>
                </a:cxn>
                <a:cxn ang="0">
                  <a:pos x="36" y="39"/>
                </a:cxn>
                <a:cxn ang="0">
                  <a:pos x="36" y="35"/>
                </a:cxn>
                <a:cxn ang="0">
                  <a:pos x="35" y="31"/>
                </a:cxn>
                <a:cxn ang="0">
                  <a:pos x="34" y="28"/>
                </a:cxn>
                <a:cxn ang="0">
                  <a:pos x="33" y="24"/>
                </a:cxn>
                <a:cxn ang="0">
                  <a:pos x="31" y="21"/>
                </a:cxn>
                <a:cxn ang="0">
                  <a:pos x="29" y="18"/>
                </a:cxn>
                <a:cxn ang="0">
                  <a:pos x="27" y="15"/>
                </a:cxn>
                <a:cxn ang="0">
                  <a:pos x="24" y="12"/>
                </a:cxn>
                <a:cxn ang="0">
                  <a:pos x="21" y="10"/>
                </a:cxn>
                <a:cxn ang="0">
                  <a:pos x="18" y="8"/>
                </a:cxn>
                <a:cxn ang="0">
                  <a:pos x="15" y="6"/>
                </a:cxn>
                <a:cxn ang="0">
                  <a:pos x="12" y="5"/>
                </a:cxn>
                <a:cxn ang="0">
                  <a:pos x="8" y="4"/>
                </a:cxn>
                <a:cxn ang="0">
                  <a:pos x="4" y="3"/>
                </a:cxn>
                <a:cxn ang="0">
                  <a:pos x="0" y="3"/>
                </a:cxn>
                <a:cxn ang="0">
                  <a:pos x="0" y="0"/>
                </a:cxn>
              </a:cxnLst>
              <a:rect l="0" t="0" r="r" b="b"/>
              <a:pathLst>
                <a:path w="39" h="78">
                  <a:moveTo>
                    <a:pt x="0" y="0"/>
                  </a:moveTo>
                  <a:lnTo>
                    <a:pt x="4" y="1"/>
                  </a:lnTo>
                  <a:lnTo>
                    <a:pt x="9" y="1"/>
                  </a:lnTo>
                  <a:lnTo>
                    <a:pt x="12" y="2"/>
                  </a:lnTo>
                  <a:lnTo>
                    <a:pt x="16" y="4"/>
                  </a:lnTo>
                  <a:lnTo>
                    <a:pt x="20" y="6"/>
                  </a:lnTo>
                  <a:lnTo>
                    <a:pt x="23" y="8"/>
                  </a:lnTo>
                  <a:lnTo>
                    <a:pt x="26" y="10"/>
                  </a:lnTo>
                  <a:lnTo>
                    <a:pt x="29" y="13"/>
                  </a:lnTo>
                  <a:lnTo>
                    <a:pt x="31" y="16"/>
                  </a:lnTo>
                  <a:lnTo>
                    <a:pt x="34" y="20"/>
                  </a:lnTo>
                  <a:lnTo>
                    <a:pt x="35" y="23"/>
                  </a:lnTo>
                  <a:lnTo>
                    <a:pt x="37" y="27"/>
                  </a:lnTo>
                  <a:lnTo>
                    <a:pt x="38" y="31"/>
                  </a:lnTo>
                  <a:lnTo>
                    <a:pt x="39" y="35"/>
                  </a:lnTo>
                  <a:lnTo>
                    <a:pt x="39" y="39"/>
                  </a:lnTo>
                  <a:lnTo>
                    <a:pt x="39" y="43"/>
                  </a:lnTo>
                  <a:lnTo>
                    <a:pt x="38" y="47"/>
                  </a:lnTo>
                  <a:lnTo>
                    <a:pt x="37" y="51"/>
                  </a:lnTo>
                  <a:lnTo>
                    <a:pt x="35" y="55"/>
                  </a:lnTo>
                  <a:lnTo>
                    <a:pt x="34" y="59"/>
                  </a:lnTo>
                  <a:lnTo>
                    <a:pt x="31" y="62"/>
                  </a:lnTo>
                  <a:lnTo>
                    <a:pt x="29" y="65"/>
                  </a:lnTo>
                  <a:lnTo>
                    <a:pt x="26" y="68"/>
                  </a:lnTo>
                  <a:lnTo>
                    <a:pt x="23" y="70"/>
                  </a:lnTo>
                  <a:lnTo>
                    <a:pt x="20" y="72"/>
                  </a:lnTo>
                  <a:lnTo>
                    <a:pt x="16" y="74"/>
                  </a:lnTo>
                  <a:lnTo>
                    <a:pt x="12" y="76"/>
                  </a:lnTo>
                  <a:lnTo>
                    <a:pt x="9" y="77"/>
                  </a:lnTo>
                  <a:lnTo>
                    <a:pt x="4" y="78"/>
                  </a:lnTo>
                  <a:lnTo>
                    <a:pt x="0" y="78"/>
                  </a:lnTo>
                  <a:lnTo>
                    <a:pt x="0" y="75"/>
                  </a:lnTo>
                  <a:lnTo>
                    <a:pt x="4" y="75"/>
                  </a:lnTo>
                  <a:lnTo>
                    <a:pt x="8" y="74"/>
                  </a:lnTo>
                  <a:lnTo>
                    <a:pt x="12" y="73"/>
                  </a:lnTo>
                  <a:lnTo>
                    <a:pt x="15" y="72"/>
                  </a:lnTo>
                  <a:lnTo>
                    <a:pt x="18" y="70"/>
                  </a:lnTo>
                  <a:lnTo>
                    <a:pt x="21" y="68"/>
                  </a:lnTo>
                  <a:lnTo>
                    <a:pt x="24" y="66"/>
                  </a:lnTo>
                  <a:lnTo>
                    <a:pt x="27" y="63"/>
                  </a:lnTo>
                  <a:lnTo>
                    <a:pt x="29" y="60"/>
                  </a:lnTo>
                  <a:lnTo>
                    <a:pt x="31" y="57"/>
                  </a:lnTo>
                  <a:lnTo>
                    <a:pt x="33" y="54"/>
                  </a:lnTo>
                  <a:lnTo>
                    <a:pt x="34" y="50"/>
                  </a:lnTo>
                  <a:lnTo>
                    <a:pt x="35" y="47"/>
                  </a:lnTo>
                  <a:lnTo>
                    <a:pt x="36" y="43"/>
                  </a:lnTo>
                  <a:lnTo>
                    <a:pt x="36" y="39"/>
                  </a:lnTo>
                  <a:lnTo>
                    <a:pt x="36" y="35"/>
                  </a:lnTo>
                  <a:lnTo>
                    <a:pt x="35" y="31"/>
                  </a:lnTo>
                  <a:lnTo>
                    <a:pt x="34" y="28"/>
                  </a:lnTo>
                  <a:lnTo>
                    <a:pt x="33" y="24"/>
                  </a:lnTo>
                  <a:lnTo>
                    <a:pt x="31" y="21"/>
                  </a:lnTo>
                  <a:lnTo>
                    <a:pt x="29" y="18"/>
                  </a:lnTo>
                  <a:lnTo>
                    <a:pt x="27" y="15"/>
                  </a:lnTo>
                  <a:lnTo>
                    <a:pt x="24" y="12"/>
                  </a:lnTo>
                  <a:lnTo>
                    <a:pt x="21" y="10"/>
                  </a:lnTo>
                  <a:lnTo>
                    <a:pt x="18" y="8"/>
                  </a:lnTo>
                  <a:lnTo>
                    <a:pt x="15" y="6"/>
                  </a:lnTo>
                  <a:lnTo>
                    <a:pt x="12" y="5"/>
                  </a:lnTo>
                  <a:lnTo>
                    <a:pt x="8" y="4"/>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1" name="Freeform 687"/>
            <p:cNvSpPr>
              <a:spLocks/>
            </p:cNvSpPr>
            <p:nvPr/>
          </p:nvSpPr>
          <p:spPr bwMode="auto">
            <a:xfrm>
              <a:off x="7394575" y="534988"/>
              <a:ext cx="44450" cy="88900"/>
            </a:xfrm>
            <a:custGeom>
              <a:avLst/>
              <a:gdLst/>
              <a:ahLst/>
              <a:cxnLst>
                <a:cxn ang="0">
                  <a:pos x="0" y="0"/>
                </a:cxn>
                <a:cxn ang="0">
                  <a:pos x="4" y="0"/>
                </a:cxn>
                <a:cxn ang="0">
                  <a:pos x="7" y="1"/>
                </a:cxn>
                <a:cxn ang="0">
                  <a:pos x="10" y="2"/>
                </a:cxn>
                <a:cxn ang="0">
                  <a:pos x="13" y="3"/>
                </a:cxn>
                <a:cxn ang="0">
                  <a:pos x="16" y="5"/>
                </a:cxn>
                <a:cxn ang="0">
                  <a:pos x="19" y="7"/>
                </a:cxn>
                <a:cxn ang="0">
                  <a:pos x="21" y="10"/>
                </a:cxn>
                <a:cxn ang="0">
                  <a:pos x="23" y="12"/>
                </a:cxn>
                <a:cxn ang="0">
                  <a:pos x="25" y="15"/>
                </a:cxn>
                <a:cxn ang="0">
                  <a:pos x="26" y="18"/>
                </a:cxn>
                <a:cxn ang="0">
                  <a:pos x="27" y="21"/>
                </a:cxn>
                <a:cxn ang="0">
                  <a:pos x="28" y="25"/>
                </a:cxn>
                <a:cxn ang="0">
                  <a:pos x="28" y="28"/>
                </a:cxn>
                <a:cxn ang="0">
                  <a:pos x="28" y="32"/>
                </a:cxn>
                <a:cxn ang="0">
                  <a:pos x="27" y="35"/>
                </a:cxn>
                <a:cxn ang="0">
                  <a:pos x="26" y="38"/>
                </a:cxn>
                <a:cxn ang="0">
                  <a:pos x="25" y="41"/>
                </a:cxn>
                <a:cxn ang="0">
                  <a:pos x="23" y="44"/>
                </a:cxn>
                <a:cxn ang="0">
                  <a:pos x="21" y="47"/>
                </a:cxn>
                <a:cxn ang="0">
                  <a:pos x="19" y="49"/>
                </a:cxn>
                <a:cxn ang="0">
                  <a:pos x="16" y="51"/>
                </a:cxn>
                <a:cxn ang="0">
                  <a:pos x="13" y="53"/>
                </a:cxn>
                <a:cxn ang="0">
                  <a:pos x="10" y="54"/>
                </a:cxn>
                <a:cxn ang="0">
                  <a:pos x="7" y="55"/>
                </a:cxn>
                <a:cxn ang="0">
                  <a:pos x="4" y="56"/>
                </a:cxn>
                <a:cxn ang="0">
                  <a:pos x="0" y="56"/>
                </a:cxn>
                <a:cxn ang="0">
                  <a:pos x="0" y="53"/>
                </a:cxn>
                <a:cxn ang="0">
                  <a:pos x="4" y="53"/>
                </a:cxn>
                <a:cxn ang="0">
                  <a:pos x="7" y="53"/>
                </a:cxn>
                <a:cxn ang="0">
                  <a:pos x="10" y="51"/>
                </a:cxn>
                <a:cxn ang="0">
                  <a:pos x="13" y="50"/>
                </a:cxn>
                <a:cxn ang="0">
                  <a:pos x="16" y="48"/>
                </a:cxn>
                <a:cxn ang="0">
                  <a:pos x="18" y="46"/>
                </a:cxn>
                <a:cxn ang="0">
                  <a:pos x="20" y="44"/>
                </a:cxn>
                <a:cxn ang="0">
                  <a:pos x="22" y="41"/>
                </a:cxn>
                <a:cxn ang="0">
                  <a:pos x="23" y="38"/>
                </a:cxn>
                <a:cxn ang="0">
                  <a:pos x="25" y="35"/>
                </a:cxn>
                <a:cxn ang="0">
                  <a:pos x="25" y="32"/>
                </a:cxn>
                <a:cxn ang="0">
                  <a:pos x="25" y="28"/>
                </a:cxn>
                <a:cxn ang="0">
                  <a:pos x="25" y="25"/>
                </a:cxn>
                <a:cxn ang="0">
                  <a:pos x="25" y="21"/>
                </a:cxn>
                <a:cxn ang="0">
                  <a:pos x="23" y="18"/>
                </a:cxn>
                <a:cxn ang="0">
                  <a:pos x="22" y="15"/>
                </a:cxn>
                <a:cxn ang="0">
                  <a:pos x="20" y="13"/>
                </a:cxn>
                <a:cxn ang="0">
                  <a:pos x="18" y="10"/>
                </a:cxn>
                <a:cxn ang="0">
                  <a:pos x="16" y="8"/>
                </a:cxn>
                <a:cxn ang="0">
                  <a:pos x="13" y="6"/>
                </a:cxn>
                <a:cxn ang="0">
                  <a:pos x="10" y="5"/>
                </a:cxn>
                <a:cxn ang="0">
                  <a:pos x="7" y="4"/>
                </a:cxn>
                <a:cxn ang="0">
                  <a:pos x="4" y="3"/>
                </a:cxn>
                <a:cxn ang="0">
                  <a:pos x="0" y="3"/>
                </a:cxn>
                <a:cxn ang="0">
                  <a:pos x="0" y="0"/>
                </a:cxn>
              </a:cxnLst>
              <a:rect l="0" t="0" r="r" b="b"/>
              <a:pathLst>
                <a:path w="28" h="56">
                  <a:moveTo>
                    <a:pt x="0" y="0"/>
                  </a:moveTo>
                  <a:lnTo>
                    <a:pt x="4" y="0"/>
                  </a:lnTo>
                  <a:lnTo>
                    <a:pt x="7" y="1"/>
                  </a:lnTo>
                  <a:lnTo>
                    <a:pt x="10" y="2"/>
                  </a:lnTo>
                  <a:lnTo>
                    <a:pt x="13" y="3"/>
                  </a:lnTo>
                  <a:lnTo>
                    <a:pt x="16" y="5"/>
                  </a:lnTo>
                  <a:lnTo>
                    <a:pt x="19" y="7"/>
                  </a:lnTo>
                  <a:lnTo>
                    <a:pt x="21" y="10"/>
                  </a:lnTo>
                  <a:lnTo>
                    <a:pt x="23" y="12"/>
                  </a:lnTo>
                  <a:lnTo>
                    <a:pt x="25" y="15"/>
                  </a:lnTo>
                  <a:lnTo>
                    <a:pt x="26" y="18"/>
                  </a:lnTo>
                  <a:lnTo>
                    <a:pt x="27" y="21"/>
                  </a:lnTo>
                  <a:lnTo>
                    <a:pt x="28" y="25"/>
                  </a:lnTo>
                  <a:lnTo>
                    <a:pt x="28" y="28"/>
                  </a:lnTo>
                  <a:lnTo>
                    <a:pt x="28" y="32"/>
                  </a:lnTo>
                  <a:lnTo>
                    <a:pt x="27" y="35"/>
                  </a:lnTo>
                  <a:lnTo>
                    <a:pt x="26" y="38"/>
                  </a:lnTo>
                  <a:lnTo>
                    <a:pt x="25" y="41"/>
                  </a:lnTo>
                  <a:lnTo>
                    <a:pt x="23" y="44"/>
                  </a:lnTo>
                  <a:lnTo>
                    <a:pt x="21" y="47"/>
                  </a:lnTo>
                  <a:lnTo>
                    <a:pt x="19" y="49"/>
                  </a:lnTo>
                  <a:lnTo>
                    <a:pt x="16" y="51"/>
                  </a:lnTo>
                  <a:lnTo>
                    <a:pt x="13" y="53"/>
                  </a:lnTo>
                  <a:lnTo>
                    <a:pt x="10" y="54"/>
                  </a:lnTo>
                  <a:lnTo>
                    <a:pt x="7" y="55"/>
                  </a:lnTo>
                  <a:lnTo>
                    <a:pt x="4" y="56"/>
                  </a:lnTo>
                  <a:lnTo>
                    <a:pt x="0" y="56"/>
                  </a:lnTo>
                  <a:lnTo>
                    <a:pt x="0" y="53"/>
                  </a:lnTo>
                  <a:lnTo>
                    <a:pt x="4" y="53"/>
                  </a:lnTo>
                  <a:lnTo>
                    <a:pt x="7" y="53"/>
                  </a:lnTo>
                  <a:lnTo>
                    <a:pt x="10" y="51"/>
                  </a:lnTo>
                  <a:lnTo>
                    <a:pt x="13" y="50"/>
                  </a:lnTo>
                  <a:lnTo>
                    <a:pt x="16" y="48"/>
                  </a:lnTo>
                  <a:lnTo>
                    <a:pt x="18" y="46"/>
                  </a:lnTo>
                  <a:lnTo>
                    <a:pt x="20" y="44"/>
                  </a:lnTo>
                  <a:lnTo>
                    <a:pt x="22" y="41"/>
                  </a:lnTo>
                  <a:lnTo>
                    <a:pt x="23" y="38"/>
                  </a:lnTo>
                  <a:lnTo>
                    <a:pt x="25" y="35"/>
                  </a:lnTo>
                  <a:lnTo>
                    <a:pt x="25" y="32"/>
                  </a:lnTo>
                  <a:lnTo>
                    <a:pt x="25" y="28"/>
                  </a:lnTo>
                  <a:lnTo>
                    <a:pt x="25" y="25"/>
                  </a:lnTo>
                  <a:lnTo>
                    <a:pt x="25" y="21"/>
                  </a:lnTo>
                  <a:lnTo>
                    <a:pt x="23" y="18"/>
                  </a:lnTo>
                  <a:lnTo>
                    <a:pt x="22" y="15"/>
                  </a:lnTo>
                  <a:lnTo>
                    <a:pt x="20" y="13"/>
                  </a:lnTo>
                  <a:lnTo>
                    <a:pt x="18" y="10"/>
                  </a:lnTo>
                  <a:lnTo>
                    <a:pt x="16" y="8"/>
                  </a:lnTo>
                  <a:lnTo>
                    <a:pt x="13" y="6"/>
                  </a:lnTo>
                  <a:lnTo>
                    <a:pt x="10" y="5"/>
                  </a:lnTo>
                  <a:lnTo>
                    <a:pt x="7" y="4"/>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2" name="Freeform 688"/>
            <p:cNvSpPr>
              <a:spLocks/>
            </p:cNvSpPr>
            <p:nvPr/>
          </p:nvSpPr>
          <p:spPr bwMode="auto">
            <a:xfrm>
              <a:off x="7394575" y="552451"/>
              <a:ext cx="28575" cy="53975"/>
            </a:xfrm>
            <a:custGeom>
              <a:avLst/>
              <a:gdLst/>
              <a:ahLst/>
              <a:cxnLst>
                <a:cxn ang="0">
                  <a:pos x="0" y="0"/>
                </a:cxn>
                <a:cxn ang="0">
                  <a:pos x="3" y="0"/>
                </a:cxn>
                <a:cxn ang="0">
                  <a:pos x="6" y="1"/>
                </a:cxn>
                <a:cxn ang="0">
                  <a:pos x="8" y="2"/>
                </a:cxn>
                <a:cxn ang="0">
                  <a:pos x="10" y="3"/>
                </a:cxn>
                <a:cxn ang="0">
                  <a:pos x="12" y="5"/>
                </a:cxn>
                <a:cxn ang="0">
                  <a:pos x="14" y="7"/>
                </a:cxn>
                <a:cxn ang="0">
                  <a:pos x="16" y="9"/>
                </a:cxn>
                <a:cxn ang="0">
                  <a:pos x="17" y="12"/>
                </a:cxn>
                <a:cxn ang="0">
                  <a:pos x="17" y="14"/>
                </a:cxn>
                <a:cxn ang="0">
                  <a:pos x="18" y="17"/>
                </a:cxn>
                <a:cxn ang="0">
                  <a:pos x="17" y="20"/>
                </a:cxn>
                <a:cxn ang="0">
                  <a:pos x="17" y="23"/>
                </a:cxn>
                <a:cxn ang="0">
                  <a:pos x="16" y="25"/>
                </a:cxn>
                <a:cxn ang="0">
                  <a:pos x="14" y="27"/>
                </a:cxn>
                <a:cxn ang="0">
                  <a:pos x="12" y="29"/>
                </a:cxn>
                <a:cxn ang="0">
                  <a:pos x="10" y="31"/>
                </a:cxn>
                <a:cxn ang="0">
                  <a:pos x="8" y="33"/>
                </a:cxn>
                <a:cxn ang="0">
                  <a:pos x="6" y="34"/>
                </a:cxn>
                <a:cxn ang="0">
                  <a:pos x="3" y="34"/>
                </a:cxn>
                <a:cxn ang="0">
                  <a:pos x="0" y="34"/>
                </a:cxn>
                <a:cxn ang="0">
                  <a:pos x="0" y="32"/>
                </a:cxn>
                <a:cxn ang="0">
                  <a:pos x="3" y="32"/>
                </a:cxn>
                <a:cxn ang="0">
                  <a:pos x="5" y="31"/>
                </a:cxn>
                <a:cxn ang="0">
                  <a:pos x="7" y="30"/>
                </a:cxn>
                <a:cxn ang="0">
                  <a:pos x="9" y="29"/>
                </a:cxn>
                <a:cxn ang="0">
                  <a:pos x="11" y="27"/>
                </a:cxn>
                <a:cxn ang="0">
                  <a:pos x="12" y="26"/>
                </a:cxn>
                <a:cxn ang="0">
                  <a:pos x="13" y="24"/>
                </a:cxn>
                <a:cxn ang="0">
                  <a:pos x="14" y="22"/>
                </a:cxn>
                <a:cxn ang="0">
                  <a:pos x="15" y="19"/>
                </a:cxn>
                <a:cxn ang="0">
                  <a:pos x="15" y="17"/>
                </a:cxn>
                <a:cxn ang="0">
                  <a:pos x="15" y="15"/>
                </a:cxn>
                <a:cxn ang="0">
                  <a:pos x="14" y="12"/>
                </a:cxn>
                <a:cxn ang="0">
                  <a:pos x="13" y="10"/>
                </a:cxn>
                <a:cxn ang="0">
                  <a:pos x="12" y="8"/>
                </a:cxn>
                <a:cxn ang="0">
                  <a:pos x="11" y="7"/>
                </a:cxn>
                <a:cxn ang="0">
                  <a:pos x="9" y="5"/>
                </a:cxn>
                <a:cxn ang="0">
                  <a:pos x="7" y="4"/>
                </a:cxn>
                <a:cxn ang="0">
                  <a:pos x="5" y="3"/>
                </a:cxn>
                <a:cxn ang="0">
                  <a:pos x="3" y="3"/>
                </a:cxn>
                <a:cxn ang="0">
                  <a:pos x="0" y="2"/>
                </a:cxn>
                <a:cxn ang="0">
                  <a:pos x="0" y="0"/>
                </a:cxn>
              </a:cxnLst>
              <a:rect l="0" t="0" r="r" b="b"/>
              <a:pathLst>
                <a:path w="18" h="34">
                  <a:moveTo>
                    <a:pt x="0" y="0"/>
                  </a:moveTo>
                  <a:lnTo>
                    <a:pt x="3" y="0"/>
                  </a:lnTo>
                  <a:lnTo>
                    <a:pt x="6" y="1"/>
                  </a:lnTo>
                  <a:lnTo>
                    <a:pt x="8" y="2"/>
                  </a:lnTo>
                  <a:lnTo>
                    <a:pt x="10" y="3"/>
                  </a:lnTo>
                  <a:lnTo>
                    <a:pt x="12" y="5"/>
                  </a:lnTo>
                  <a:lnTo>
                    <a:pt x="14" y="7"/>
                  </a:lnTo>
                  <a:lnTo>
                    <a:pt x="16" y="9"/>
                  </a:lnTo>
                  <a:lnTo>
                    <a:pt x="17" y="12"/>
                  </a:lnTo>
                  <a:lnTo>
                    <a:pt x="17" y="14"/>
                  </a:lnTo>
                  <a:lnTo>
                    <a:pt x="18" y="17"/>
                  </a:lnTo>
                  <a:lnTo>
                    <a:pt x="17" y="20"/>
                  </a:lnTo>
                  <a:lnTo>
                    <a:pt x="17" y="23"/>
                  </a:lnTo>
                  <a:lnTo>
                    <a:pt x="16" y="25"/>
                  </a:lnTo>
                  <a:lnTo>
                    <a:pt x="14" y="27"/>
                  </a:lnTo>
                  <a:lnTo>
                    <a:pt x="12" y="29"/>
                  </a:lnTo>
                  <a:lnTo>
                    <a:pt x="10" y="31"/>
                  </a:lnTo>
                  <a:lnTo>
                    <a:pt x="8" y="33"/>
                  </a:lnTo>
                  <a:lnTo>
                    <a:pt x="6" y="34"/>
                  </a:lnTo>
                  <a:lnTo>
                    <a:pt x="3" y="34"/>
                  </a:lnTo>
                  <a:lnTo>
                    <a:pt x="0" y="34"/>
                  </a:lnTo>
                  <a:lnTo>
                    <a:pt x="0" y="32"/>
                  </a:lnTo>
                  <a:lnTo>
                    <a:pt x="3" y="32"/>
                  </a:lnTo>
                  <a:lnTo>
                    <a:pt x="5" y="31"/>
                  </a:lnTo>
                  <a:lnTo>
                    <a:pt x="7" y="30"/>
                  </a:lnTo>
                  <a:lnTo>
                    <a:pt x="9" y="29"/>
                  </a:lnTo>
                  <a:lnTo>
                    <a:pt x="11" y="27"/>
                  </a:lnTo>
                  <a:lnTo>
                    <a:pt x="12" y="26"/>
                  </a:lnTo>
                  <a:lnTo>
                    <a:pt x="13" y="24"/>
                  </a:lnTo>
                  <a:lnTo>
                    <a:pt x="14" y="22"/>
                  </a:lnTo>
                  <a:lnTo>
                    <a:pt x="15" y="19"/>
                  </a:lnTo>
                  <a:lnTo>
                    <a:pt x="15" y="17"/>
                  </a:lnTo>
                  <a:lnTo>
                    <a:pt x="15" y="15"/>
                  </a:lnTo>
                  <a:lnTo>
                    <a:pt x="14" y="12"/>
                  </a:lnTo>
                  <a:lnTo>
                    <a:pt x="13" y="10"/>
                  </a:lnTo>
                  <a:lnTo>
                    <a:pt x="12" y="8"/>
                  </a:lnTo>
                  <a:lnTo>
                    <a:pt x="11" y="7"/>
                  </a:lnTo>
                  <a:lnTo>
                    <a:pt x="9" y="5"/>
                  </a:lnTo>
                  <a:lnTo>
                    <a:pt x="7" y="4"/>
                  </a:lnTo>
                  <a:lnTo>
                    <a:pt x="5" y="3"/>
                  </a:lnTo>
                  <a:lnTo>
                    <a:pt x="3" y="3"/>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38631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500"/>
                                        <p:tgtEl>
                                          <p:spTgt spid="70"/>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right)">
                                      <p:cBhvr>
                                        <p:cTn id="35" dur="500"/>
                                        <p:tgtEl>
                                          <p:spTgt spid="72"/>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right)">
                                      <p:cBhvr>
                                        <p:cTn id="39" dur="500"/>
                                        <p:tgtEl>
                                          <p:spTgt spid="73"/>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500"/>
                                        <p:tgtEl>
                                          <p:spTgt spid="97"/>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500"/>
                                        <p:tgtEl>
                                          <p:spTgt spid="52"/>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left)">
                                      <p:cBhvr>
                                        <p:cTn id="67" dur="500"/>
                                        <p:tgtEl>
                                          <p:spTgt spid="53"/>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 b="27123"/>
          <a:stretch/>
        </p:blipFill>
        <p:spPr>
          <a:xfrm>
            <a:off x="0" y="0"/>
            <a:ext cx="12192000" cy="5913438"/>
          </a:xfrm>
        </p:spPr>
      </p:pic>
      <p:sp>
        <p:nvSpPr>
          <p:cNvPr id="4" name="Text Placeholder 9"/>
          <p:cNvSpPr txBox="1">
            <a:spLocks/>
          </p:cNvSpPr>
          <p:nvPr/>
        </p:nvSpPr>
        <p:spPr>
          <a:xfrm>
            <a:off x="6248401" y="4267200"/>
            <a:ext cx="59436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200" i="1" dirty="0" smtClean="0">
                <a:solidFill>
                  <a:srgbClr val="FFFFFF"/>
                </a:solidFill>
                <a:latin typeface="Georgia"/>
                <a:cs typeface="Georgia"/>
              </a:rPr>
              <a:t>El ejecutivo responsable </a:t>
            </a:r>
            <a:r>
              <a:rPr lang="es-PE" sz="2200" i="1" dirty="0" smtClean="0">
                <a:solidFill>
                  <a:srgbClr val="FFFFFF"/>
                </a:solidFill>
                <a:latin typeface="Georgia"/>
                <a:cs typeface="Georgia"/>
              </a:rPr>
              <a:t>es </a:t>
            </a:r>
            <a:r>
              <a:rPr lang="es-PE" sz="2200" i="1" dirty="0" smtClean="0">
                <a:solidFill>
                  <a:srgbClr val="FFFFFF"/>
                </a:solidFill>
                <a:latin typeface="Georgia"/>
                <a:cs typeface="Georgia"/>
              </a:rPr>
              <a:t>la única persona con </a:t>
            </a:r>
            <a:r>
              <a:rPr lang="es-PE" sz="2200" b="1" i="1" dirty="0" smtClean="0">
                <a:solidFill>
                  <a:srgbClr val="FFFF00"/>
                </a:solidFill>
                <a:latin typeface="Georgia"/>
                <a:cs typeface="Georgia"/>
              </a:rPr>
              <a:t>total responsabilidad </a:t>
            </a:r>
            <a:r>
              <a:rPr lang="es-PE" sz="2200" i="1" dirty="0" smtClean="0">
                <a:solidFill>
                  <a:srgbClr val="FFFFFF"/>
                </a:solidFill>
                <a:latin typeface="Georgia"/>
                <a:cs typeface="Georgia"/>
              </a:rPr>
              <a:t>del SMS, incluida la responsabilidad de proporcionar los recursos esenciales para su implementación y mantenimiento.</a:t>
            </a:r>
            <a:endParaRPr lang="en-US" sz="2200" i="1" dirty="0">
              <a:solidFill>
                <a:srgbClr val="FFFFFF"/>
              </a:solidFill>
              <a:latin typeface="Georgia"/>
              <a:cs typeface="Georgia"/>
            </a:endParaRPr>
          </a:p>
        </p:txBody>
      </p:sp>
      <p:sp>
        <p:nvSpPr>
          <p:cNvPr id="5" name="Text Placeholder 22"/>
          <p:cNvSpPr txBox="1">
            <a:spLocks/>
          </p:cNvSpPr>
          <p:nvPr/>
        </p:nvSpPr>
        <p:spPr>
          <a:xfrm>
            <a:off x="393700" y="5913438"/>
            <a:ext cx="4851400" cy="94456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800" dirty="0" smtClean="0">
                <a:solidFill>
                  <a:schemeClr val="tx1"/>
                </a:solidFill>
                <a:latin typeface="+mj-lt"/>
              </a:rPr>
              <a:t>1.1(i)(a)   Identificar </a:t>
            </a:r>
            <a:r>
              <a:rPr lang="es-PE" sz="2800" dirty="0" smtClean="0">
                <a:solidFill>
                  <a:schemeClr val="tx1"/>
                </a:solidFill>
                <a:latin typeface="+mj-lt"/>
              </a:rPr>
              <a:t>el ejecutivo responsable del SMS</a:t>
            </a:r>
            <a:endParaRPr lang="es-PE" sz="2800" dirty="0">
              <a:solidFill>
                <a:schemeClr val="tx1"/>
              </a:solidFill>
              <a:latin typeface="+mj-lt"/>
            </a:endParaRPr>
          </a:p>
          <a:p>
            <a:pPr algn="ctr">
              <a:lnSpc>
                <a:spcPct val="100000"/>
              </a:lnSpc>
            </a:pPr>
            <a:endParaRPr lang="en-US" sz="2800" dirty="0">
              <a:solidFill>
                <a:schemeClr val="tx1"/>
              </a:solidFill>
              <a:latin typeface="+mj-lt"/>
            </a:endParaRPr>
          </a:p>
        </p:txBody>
      </p:sp>
    </p:spTree>
    <p:extLst>
      <p:ext uri="{BB962C8B-B14F-4D97-AF65-F5344CB8AC3E}">
        <p14:creationId xmlns:p14="http://schemas.microsoft.com/office/powerpoint/2010/main" val="211354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04801"/>
            <a:ext cx="10755312" cy="827314"/>
          </a:xfrm>
        </p:spPr>
        <p:txBody>
          <a:bodyPr/>
          <a:lstStyle/>
          <a:p>
            <a:r>
              <a:rPr lang="en-US" dirty="0" smtClean="0"/>
              <a:t>¿</a:t>
            </a:r>
            <a:r>
              <a:rPr lang="en-US" dirty="0" err="1" smtClean="0"/>
              <a:t>Quién</a:t>
            </a:r>
            <a:r>
              <a:rPr lang="en-US" dirty="0" smtClean="0"/>
              <a:t> </a:t>
            </a:r>
            <a:r>
              <a:rPr lang="en-US" dirty="0" err="1" smtClean="0"/>
              <a:t>identifica</a:t>
            </a:r>
            <a:r>
              <a:rPr lang="en-US" dirty="0" smtClean="0"/>
              <a:t> al </a:t>
            </a:r>
            <a:r>
              <a:rPr lang="en-US" dirty="0" err="1" smtClean="0"/>
              <a:t>ejecutivo</a:t>
            </a:r>
            <a:r>
              <a:rPr lang="en-US" dirty="0" smtClean="0"/>
              <a:t> responsible?</a:t>
            </a:r>
            <a:endParaRPr lang="es-PE"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73775" y="1997340"/>
            <a:ext cx="5521325" cy="3680883"/>
          </a:xfrm>
        </p:spPr>
      </p:pic>
      <p:sp>
        <p:nvSpPr>
          <p:cNvPr id="4" name="Text Placeholder 3"/>
          <p:cNvSpPr>
            <a:spLocks noGrp="1"/>
          </p:cNvSpPr>
          <p:nvPr>
            <p:ph type="body" sz="half" idx="2"/>
          </p:nvPr>
        </p:nvSpPr>
        <p:spPr>
          <a:xfrm>
            <a:off x="839788" y="1460158"/>
            <a:ext cx="4962298" cy="5180128"/>
          </a:xfrm>
        </p:spPr>
        <p:txBody>
          <a:bodyPr>
            <a:noAutofit/>
          </a:bodyPr>
          <a:lstStyle/>
          <a:p>
            <a:pPr marL="342900" indent="-342900" algn="just">
              <a:buFont typeface="Arial" panose="020B0604020202020204" pitchFamily="34" charset="0"/>
              <a:buChar char="•"/>
            </a:pPr>
            <a:r>
              <a:rPr lang="es-PE" sz="2600" dirty="0" smtClean="0">
                <a:latin typeface="+mj-lt"/>
              </a:rPr>
              <a:t>El </a:t>
            </a:r>
            <a:r>
              <a:rPr lang="es-PE" sz="2600" dirty="0">
                <a:latin typeface="+mj-lt"/>
              </a:rPr>
              <a:t>proveedor del servicio </a:t>
            </a:r>
            <a:r>
              <a:rPr lang="es-PE" sz="2600" dirty="0" smtClean="0">
                <a:latin typeface="+mj-lt"/>
              </a:rPr>
              <a:t>identifica </a:t>
            </a:r>
            <a:r>
              <a:rPr lang="es-PE" sz="2600" dirty="0">
                <a:latin typeface="+mj-lt"/>
              </a:rPr>
              <a:t>al ejecutivo responsable, colocando la responsabilidad del rendimiento de seguridad operacional general a un nivel en la organización con la autoridad para tomar medidas para garantizar que el SMS sea </a:t>
            </a:r>
            <a:r>
              <a:rPr lang="es-PE" sz="2600" dirty="0" smtClean="0">
                <a:latin typeface="+mj-lt"/>
              </a:rPr>
              <a:t>efectivo.</a:t>
            </a:r>
          </a:p>
          <a:p>
            <a:pPr marL="342900" indent="-342900" algn="just">
              <a:buFont typeface="Arial" panose="020B0604020202020204" pitchFamily="34" charset="0"/>
              <a:buChar char="•"/>
            </a:pPr>
            <a:r>
              <a:rPr lang="es-PE" sz="2600" dirty="0" smtClean="0">
                <a:latin typeface="+mj-lt"/>
              </a:rPr>
              <a:t>Las </a:t>
            </a:r>
            <a:r>
              <a:rPr lang="es-PE" sz="2600" dirty="0">
                <a:latin typeface="+mj-lt"/>
              </a:rPr>
              <a:t>responsabilidades y las autoridades deben documentarse y </a:t>
            </a:r>
            <a:r>
              <a:rPr lang="es-PE" sz="2600" dirty="0" smtClean="0">
                <a:latin typeface="+mj-lt"/>
              </a:rPr>
              <a:t>comunicarse </a:t>
            </a:r>
            <a:r>
              <a:rPr lang="es-PE" sz="2600" dirty="0">
                <a:latin typeface="+mj-lt"/>
              </a:rPr>
              <a:t>en toda la </a:t>
            </a:r>
            <a:r>
              <a:rPr lang="es-PE" sz="2600" dirty="0" smtClean="0">
                <a:latin typeface="+mj-lt"/>
              </a:rPr>
              <a:t>organización.</a:t>
            </a:r>
            <a:endParaRPr lang="es-PE" sz="2600" dirty="0">
              <a:latin typeface="+mj-lt"/>
            </a:endParaRPr>
          </a:p>
        </p:txBody>
      </p:sp>
    </p:spTree>
    <p:extLst>
      <p:ext uri="{BB962C8B-B14F-4D97-AF65-F5344CB8AC3E}">
        <p14:creationId xmlns:p14="http://schemas.microsoft.com/office/powerpoint/2010/main" val="154309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1421" y="94889"/>
            <a:ext cx="10515600" cy="1325563"/>
          </a:xfrm>
        </p:spPr>
        <p:txBody>
          <a:bodyPr/>
          <a:lstStyle/>
          <a:p>
            <a:r>
              <a:rPr lang="es-PE" dirty="0" smtClean="0"/>
              <a:t>Responsabilidad </a:t>
            </a:r>
            <a:r>
              <a:rPr lang="es-PE" dirty="0"/>
              <a:t>y rendición de cuentas </a:t>
            </a:r>
            <a:r>
              <a:rPr lang="es-PE" dirty="0" smtClean="0"/>
              <a:t>del ejecutivo responsable</a:t>
            </a:r>
            <a:endParaRPr lang="id-ID" dirty="0"/>
          </a:p>
        </p:txBody>
      </p:sp>
      <p:sp>
        <p:nvSpPr>
          <p:cNvPr id="5" name="Rectangle 4"/>
          <p:cNvSpPr/>
          <p:nvPr/>
        </p:nvSpPr>
        <p:spPr>
          <a:xfrm>
            <a:off x="1691814" y="1752733"/>
            <a:ext cx="9860751" cy="461665"/>
          </a:xfrm>
          <a:prstGeom prst="rect">
            <a:avLst/>
          </a:prstGeom>
        </p:spPr>
        <p:txBody>
          <a:bodyPr wrap="square">
            <a:spAutoFit/>
          </a:bodyPr>
          <a:lstStyle/>
          <a:p>
            <a:r>
              <a:rPr lang="es-PE" sz="2400" dirty="0"/>
              <a:t>E</a:t>
            </a:r>
            <a:r>
              <a:rPr lang="es-PE" sz="2400" dirty="0" smtClean="0"/>
              <a:t>stablece </a:t>
            </a:r>
            <a:r>
              <a:rPr lang="es-PE" sz="2400" dirty="0"/>
              <a:t>y promueve la política y los objetivos de seguridad operacional </a:t>
            </a:r>
            <a:r>
              <a:rPr lang="id-ID" sz="2400" dirty="0" smtClean="0"/>
              <a:t>.</a:t>
            </a:r>
            <a:endParaRPr lang="id-ID" sz="2400" dirty="0"/>
          </a:p>
        </p:txBody>
      </p:sp>
      <p:sp>
        <p:nvSpPr>
          <p:cNvPr id="7" name="Rectangle 6"/>
          <p:cNvSpPr/>
          <p:nvPr/>
        </p:nvSpPr>
        <p:spPr>
          <a:xfrm>
            <a:off x="1721647" y="2827332"/>
            <a:ext cx="9860753" cy="461665"/>
          </a:xfrm>
          <a:prstGeom prst="rect">
            <a:avLst/>
          </a:prstGeom>
        </p:spPr>
        <p:txBody>
          <a:bodyPr wrap="square">
            <a:spAutoFit/>
          </a:bodyPr>
          <a:lstStyle/>
          <a:p>
            <a:r>
              <a:rPr lang="es-PE" sz="2400" dirty="0" smtClean="0"/>
              <a:t>Tener </a:t>
            </a:r>
            <a:r>
              <a:rPr lang="es-PE" sz="2400" dirty="0"/>
              <a:t>la autoridad para tomar decisiones en nombre de la organización</a:t>
            </a:r>
            <a:r>
              <a:rPr lang="id-ID" sz="2400" dirty="0" smtClean="0"/>
              <a:t>.</a:t>
            </a:r>
            <a:endParaRPr lang="id-ID" sz="2400" dirty="0"/>
          </a:p>
        </p:txBody>
      </p:sp>
      <p:sp>
        <p:nvSpPr>
          <p:cNvPr id="9" name="Rectangle 8"/>
          <p:cNvSpPr/>
          <p:nvPr/>
        </p:nvSpPr>
        <p:spPr>
          <a:xfrm>
            <a:off x="1721647" y="3885771"/>
            <a:ext cx="9860753" cy="461665"/>
          </a:xfrm>
          <a:prstGeom prst="rect">
            <a:avLst/>
          </a:prstGeom>
        </p:spPr>
        <p:txBody>
          <a:bodyPr wrap="square">
            <a:spAutoFit/>
          </a:bodyPr>
          <a:lstStyle/>
          <a:p>
            <a:r>
              <a:rPr lang="es-PE" sz="2400" dirty="0" smtClean="0"/>
              <a:t>Tener </a:t>
            </a:r>
            <a:r>
              <a:rPr lang="es-PE" sz="2400" dirty="0"/>
              <a:t>el control de los recursos, tanto financieros como humanos</a:t>
            </a:r>
            <a:endParaRPr lang="id-ID" sz="2400" dirty="0"/>
          </a:p>
        </p:txBody>
      </p:sp>
      <p:sp>
        <p:nvSpPr>
          <p:cNvPr id="11" name="Rectangle 10"/>
          <p:cNvSpPr/>
          <p:nvPr/>
        </p:nvSpPr>
        <p:spPr>
          <a:xfrm>
            <a:off x="1721649" y="4851527"/>
            <a:ext cx="9860751" cy="830997"/>
          </a:xfrm>
          <a:prstGeom prst="rect">
            <a:avLst/>
          </a:prstGeom>
        </p:spPr>
        <p:txBody>
          <a:bodyPr wrap="square">
            <a:spAutoFit/>
          </a:bodyPr>
          <a:lstStyle/>
          <a:p>
            <a:r>
              <a:rPr lang="es-PE" sz="2400" dirty="0" smtClean="0"/>
              <a:t>Ser </a:t>
            </a:r>
            <a:r>
              <a:rPr lang="es-PE" sz="2400" dirty="0"/>
              <a:t>responsable de garantizar que se tomen las medidas adecuadas para abordar los problemas y los riesgos de </a:t>
            </a:r>
            <a:r>
              <a:rPr lang="es-PE" sz="2400" dirty="0" smtClean="0"/>
              <a:t>SO</a:t>
            </a:r>
            <a:endParaRPr lang="id-ID" sz="2400" dirty="0"/>
          </a:p>
        </p:txBody>
      </p:sp>
      <p:sp>
        <p:nvSpPr>
          <p:cNvPr id="13" name="Rectangle 12"/>
          <p:cNvSpPr/>
          <p:nvPr/>
        </p:nvSpPr>
        <p:spPr>
          <a:xfrm>
            <a:off x="1721649" y="6120889"/>
            <a:ext cx="9860751" cy="461665"/>
          </a:xfrm>
          <a:prstGeom prst="rect">
            <a:avLst/>
          </a:prstGeom>
        </p:spPr>
        <p:txBody>
          <a:bodyPr wrap="square">
            <a:spAutoFit/>
          </a:bodyPr>
          <a:lstStyle/>
          <a:p>
            <a:r>
              <a:rPr lang="en-US" sz="2400" dirty="0" smtClean="0"/>
              <a:t>R</a:t>
            </a:r>
            <a:r>
              <a:rPr lang="id-ID" sz="2400" dirty="0" smtClean="0"/>
              <a:t>esponder </a:t>
            </a:r>
            <a:r>
              <a:rPr lang="id-ID" sz="2400" dirty="0"/>
              <a:t>a los accidentes e incidentes.</a:t>
            </a:r>
            <a:endParaRPr lang="id-ID" sz="2400" dirty="0"/>
          </a:p>
        </p:txBody>
      </p:sp>
      <p:grpSp>
        <p:nvGrpSpPr>
          <p:cNvPr id="64" name="Group 63"/>
          <p:cNvGrpSpPr/>
          <p:nvPr/>
        </p:nvGrpSpPr>
        <p:grpSpPr>
          <a:xfrm>
            <a:off x="949381" y="1638106"/>
            <a:ext cx="667294" cy="670733"/>
            <a:chOff x="993179" y="1475750"/>
            <a:chExt cx="667294" cy="670733"/>
          </a:xfrm>
        </p:grpSpPr>
        <p:sp>
          <p:nvSpPr>
            <p:cNvPr id="17" name="Rectangle 5"/>
            <p:cNvSpPr>
              <a:spLocks noChangeArrowheads="1"/>
            </p:cNvSpPr>
            <p:nvPr/>
          </p:nvSpPr>
          <p:spPr bwMode="auto">
            <a:xfrm>
              <a:off x="993179" y="1475750"/>
              <a:ext cx="667294" cy="67073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p:cNvSpPr>
            <p:nvPr/>
          </p:nvSpPr>
          <p:spPr bwMode="auto">
            <a:xfrm>
              <a:off x="993179" y="1475750"/>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3" name="Group 62"/>
          <p:cNvGrpSpPr/>
          <p:nvPr/>
        </p:nvGrpSpPr>
        <p:grpSpPr>
          <a:xfrm>
            <a:off x="951790" y="4931662"/>
            <a:ext cx="667294" cy="670733"/>
            <a:chOff x="4852444" y="1475750"/>
            <a:chExt cx="667294" cy="670733"/>
          </a:xfrm>
        </p:grpSpPr>
        <p:sp>
          <p:nvSpPr>
            <p:cNvPr id="20" name="Rectangle 5"/>
            <p:cNvSpPr>
              <a:spLocks noChangeArrowheads="1"/>
            </p:cNvSpPr>
            <p:nvPr/>
          </p:nvSpPr>
          <p:spPr bwMode="auto">
            <a:xfrm>
              <a:off x="4852444" y="1475750"/>
              <a:ext cx="667294" cy="67073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6"/>
            <p:cNvSpPr>
              <a:spLocks/>
            </p:cNvSpPr>
            <p:nvPr/>
          </p:nvSpPr>
          <p:spPr bwMode="auto">
            <a:xfrm>
              <a:off x="4852444" y="1475750"/>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2">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5" name="Group 64"/>
          <p:cNvGrpSpPr/>
          <p:nvPr/>
        </p:nvGrpSpPr>
        <p:grpSpPr>
          <a:xfrm>
            <a:off x="949381" y="2708291"/>
            <a:ext cx="667294" cy="670733"/>
            <a:chOff x="993179" y="2545935"/>
            <a:chExt cx="667294" cy="670733"/>
          </a:xfrm>
        </p:grpSpPr>
        <p:sp>
          <p:nvSpPr>
            <p:cNvPr id="23" name="Rectangle 5"/>
            <p:cNvSpPr>
              <a:spLocks noChangeArrowheads="1"/>
            </p:cNvSpPr>
            <p:nvPr/>
          </p:nvSpPr>
          <p:spPr bwMode="auto">
            <a:xfrm>
              <a:off x="993179" y="2545935"/>
              <a:ext cx="667294" cy="67073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6"/>
            <p:cNvSpPr>
              <a:spLocks/>
            </p:cNvSpPr>
            <p:nvPr/>
          </p:nvSpPr>
          <p:spPr bwMode="auto">
            <a:xfrm>
              <a:off x="993179" y="2545935"/>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3">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2" name="Group 61"/>
          <p:cNvGrpSpPr/>
          <p:nvPr/>
        </p:nvGrpSpPr>
        <p:grpSpPr>
          <a:xfrm>
            <a:off x="951790" y="6001847"/>
            <a:ext cx="667294" cy="670733"/>
            <a:chOff x="4852444" y="2545935"/>
            <a:chExt cx="667294" cy="670733"/>
          </a:xfrm>
        </p:grpSpPr>
        <p:sp>
          <p:nvSpPr>
            <p:cNvPr id="26" name="Rectangle 5"/>
            <p:cNvSpPr>
              <a:spLocks noChangeArrowheads="1"/>
            </p:cNvSpPr>
            <p:nvPr/>
          </p:nvSpPr>
          <p:spPr bwMode="auto">
            <a:xfrm>
              <a:off x="4852444" y="2545935"/>
              <a:ext cx="667294" cy="670733"/>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6"/>
            <p:cNvSpPr>
              <a:spLocks/>
            </p:cNvSpPr>
            <p:nvPr/>
          </p:nvSpPr>
          <p:spPr bwMode="auto">
            <a:xfrm>
              <a:off x="4852444" y="2545935"/>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6" name="Group 65"/>
          <p:cNvGrpSpPr/>
          <p:nvPr/>
        </p:nvGrpSpPr>
        <p:grpSpPr>
          <a:xfrm>
            <a:off x="949381" y="3783688"/>
            <a:ext cx="667294" cy="670733"/>
            <a:chOff x="993179" y="3621332"/>
            <a:chExt cx="667294" cy="670733"/>
          </a:xfrm>
        </p:grpSpPr>
        <p:sp>
          <p:nvSpPr>
            <p:cNvPr id="29" name="Rectangle 5"/>
            <p:cNvSpPr>
              <a:spLocks noChangeArrowheads="1"/>
            </p:cNvSpPr>
            <p:nvPr/>
          </p:nvSpPr>
          <p:spPr bwMode="auto">
            <a:xfrm>
              <a:off x="993179" y="3621332"/>
              <a:ext cx="667294" cy="670733"/>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6"/>
            <p:cNvSpPr>
              <a:spLocks/>
            </p:cNvSpPr>
            <p:nvPr/>
          </p:nvSpPr>
          <p:spPr bwMode="auto">
            <a:xfrm>
              <a:off x="993179" y="3621332"/>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5">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0" name="Group 59"/>
          <p:cNvGrpSpPr/>
          <p:nvPr/>
        </p:nvGrpSpPr>
        <p:grpSpPr>
          <a:xfrm>
            <a:off x="1129767" y="1784227"/>
            <a:ext cx="419100" cy="430171"/>
            <a:chOff x="6286500" y="1362075"/>
            <a:chExt cx="419100" cy="417512"/>
          </a:xfrm>
          <a:solidFill>
            <a:schemeClr val="bg2"/>
          </a:solidFill>
        </p:grpSpPr>
        <p:sp>
          <p:nvSpPr>
            <p:cNvPr id="94" name="Freeform 620"/>
            <p:cNvSpPr>
              <a:spLocks/>
            </p:cNvSpPr>
            <p:nvPr/>
          </p:nvSpPr>
          <p:spPr bwMode="auto">
            <a:xfrm>
              <a:off x="6357938" y="1436688"/>
              <a:ext cx="180975" cy="38100"/>
            </a:xfrm>
            <a:custGeom>
              <a:avLst/>
              <a:gdLst/>
              <a:ahLst/>
              <a:cxnLst>
                <a:cxn ang="0">
                  <a:pos x="12" y="0"/>
                </a:cxn>
                <a:cxn ang="0">
                  <a:pos x="102" y="0"/>
                </a:cxn>
                <a:cxn ang="0">
                  <a:pos x="105" y="0"/>
                </a:cxn>
                <a:cxn ang="0">
                  <a:pos x="107" y="1"/>
                </a:cxn>
                <a:cxn ang="0">
                  <a:pos x="109" y="2"/>
                </a:cxn>
                <a:cxn ang="0">
                  <a:pos x="111" y="3"/>
                </a:cxn>
                <a:cxn ang="0">
                  <a:pos x="112" y="5"/>
                </a:cxn>
                <a:cxn ang="0">
                  <a:pos x="113" y="7"/>
                </a:cxn>
                <a:cxn ang="0">
                  <a:pos x="114" y="9"/>
                </a:cxn>
                <a:cxn ang="0">
                  <a:pos x="114" y="12"/>
                </a:cxn>
                <a:cxn ang="0">
                  <a:pos x="114" y="14"/>
                </a:cxn>
                <a:cxn ang="0">
                  <a:pos x="113" y="16"/>
                </a:cxn>
                <a:cxn ang="0">
                  <a:pos x="112" y="18"/>
                </a:cxn>
                <a:cxn ang="0">
                  <a:pos x="111" y="20"/>
                </a:cxn>
                <a:cxn ang="0">
                  <a:pos x="109" y="22"/>
                </a:cxn>
                <a:cxn ang="0">
                  <a:pos x="107" y="23"/>
                </a:cxn>
                <a:cxn ang="0">
                  <a:pos x="105" y="23"/>
                </a:cxn>
                <a:cxn ang="0">
                  <a:pos x="102" y="24"/>
                </a:cxn>
                <a:cxn ang="0">
                  <a:pos x="12" y="24"/>
                </a:cxn>
                <a:cxn ang="0">
                  <a:pos x="10" y="23"/>
                </a:cxn>
                <a:cxn ang="0">
                  <a:pos x="7" y="23"/>
                </a:cxn>
                <a:cxn ang="0">
                  <a:pos x="5" y="22"/>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114" h="24">
                  <a:moveTo>
                    <a:pt x="12" y="0"/>
                  </a:moveTo>
                  <a:lnTo>
                    <a:pt x="102" y="0"/>
                  </a:lnTo>
                  <a:lnTo>
                    <a:pt x="105" y="0"/>
                  </a:lnTo>
                  <a:lnTo>
                    <a:pt x="107" y="1"/>
                  </a:lnTo>
                  <a:lnTo>
                    <a:pt x="109" y="2"/>
                  </a:lnTo>
                  <a:lnTo>
                    <a:pt x="111" y="3"/>
                  </a:lnTo>
                  <a:lnTo>
                    <a:pt x="112" y="5"/>
                  </a:lnTo>
                  <a:lnTo>
                    <a:pt x="113" y="7"/>
                  </a:lnTo>
                  <a:lnTo>
                    <a:pt x="114" y="9"/>
                  </a:lnTo>
                  <a:lnTo>
                    <a:pt x="114" y="12"/>
                  </a:lnTo>
                  <a:lnTo>
                    <a:pt x="114" y="14"/>
                  </a:lnTo>
                  <a:lnTo>
                    <a:pt x="113" y="16"/>
                  </a:lnTo>
                  <a:lnTo>
                    <a:pt x="112" y="18"/>
                  </a:lnTo>
                  <a:lnTo>
                    <a:pt x="111" y="20"/>
                  </a:lnTo>
                  <a:lnTo>
                    <a:pt x="109" y="22"/>
                  </a:lnTo>
                  <a:lnTo>
                    <a:pt x="107" y="23"/>
                  </a:lnTo>
                  <a:lnTo>
                    <a:pt x="105" y="23"/>
                  </a:lnTo>
                  <a:lnTo>
                    <a:pt x="102" y="24"/>
                  </a:lnTo>
                  <a:lnTo>
                    <a:pt x="12" y="24"/>
                  </a:lnTo>
                  <a:lnTo>
                    <a:pt x="10" y="23"/>
                  </a:lnTo>
                  <a:lnTo>
                    <a:pt x="7" y="23"/>
                  </a:lnTo>
                  <a:lnTo>
                    <a:pt x="5" y="22"/>
                  </a:lnTo>
                  <a:lnTo>
                    <a:pt x="3" y="20"/>
                  </a:lnTo>
                  <a:lnTo>
                    <a:pt x="2" y="18"/>
                  </a:lnTo>
                  <a:lnTo>
                    <a:pt x="1" y="16"/>
                  </a:lnTo>
                  <a:lnTo>
                    <a:pt x="0" y="14"/>
                  </a:lnTo>
                  <a:lnTo>
                    <a:pt x="0" y="12"/>
                  </a:lnTo>
                  <a:lnTo>
                    <a:pt x="0" y="9"/>
                  </a:lnTo>
                  <a:lnTo>
                    <a:pt x="1" y="7"/>
                  </a:lnTo>
                  <a:lnTo>
                    <a:pt x="2" y="5"/>
                  </a:lnTo>
                  <a:lnTo>
                    <a:pt x="3" y="3"/>
                  </a:lnTo>
                  <a:lnTo>
                    <a:pt x="5" y="2"/>
                  </a:lnTo>
                  <a:lnTo>
                    <a:pt x="7"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5" name="Freeform 621"/>
            <p:cNvSpPr>
              <a:spLocks/>
            </p:cNvSpPr>
            <p:nvPr/>
          </p:nvSpPr>
          <p:spPr bwMode="auto">
            <a:xfrm>
              <a:off x="6357938" y="1508125"/>
              <a:ext cx="180975" cy="38100"/>
            </a:xfrm>
            <a:custGeom>
              <a:avLst/>
              <a:gdLst/>
              <a:ahLst/>
              <a:cxnLst>
                <a:cxn ang="0">
                  <a:pos x="12" y="0"/>
                </a:cxn>
                <a:cxn ang="0">
                  <a:pos x="102" y="0"/>
                </a:cxn>
                <a:cxn ang="0">
                  <a:pos x="105" y="0"/>
                </a:cxn>
                <a:cxn ang="0">
                  <a:pos x="107" y="1"/>
                </a:cxn>
                <a:cxn ang="0">
                  <a:pos x="109" y="2"/>
                </a:cxn>
                <a:cxn ang="0">
                  <a:pos x="111" y="3"/>
                </a:cxn>
                <a:cxn ang="0">
                  <a:pos x="112" y="5"/>
                </a:cxn>
                <a:cxn ang="0">
                  <a:pos x="113" y="7"/>
                </a:cxn>
                <a:cxn ang="0">
                  <a:pos x="114" y="9"/>
                </a:cxn>
                <a:cxn ang="0">
                  <a:pos x="114" y="12"/>
                </a:cxn>
                <a:cxn ang="0">
                  <a:pos x="114" y="14"/>
                </a:cxn>
                <a:cxn ang="0">
                  <a:pos x="113" y="16"/>
                </a:cxn>
                <a:cxn ang="0">
                  <a:pos x="112" y="18"/>
                </a:cxn>
                <a:cxn ang="0">
                  <a:pos x="111" y="20"/>
                </a:cxn>
                <a:cxn ang="0">
                  <a:pos x="109" y="22"/>
                </a:cxn>
                <a:cxn ang="0">
                  <a:pos x="107" y="23"/>
                </a:cxn>
                <a:cxn ang="0">
                  <a:pos x="105" y="23"/>
                </a:cxn>
                <a:cxn ang="0">
                  <a:pos x="102" y="24"/>
                </a:cxn>
                <a:cxn ang="0">
                  <a:pos x="12" y="24"/>
                </a:cxn>
                <a:cxn ang="0">
                  <a:pos x="10" y="23"/>
                </a:cxn>
                <a:cxn ang="0">
                  <a:pos x="7" y="23"/>
                </a:cxn>
                <a:cxn ang="0">
                  <a:pos x="5" y="22"/>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114" h="24">
                  <a:moveTo>
                    <a:pt x="12" y="0"/>
                  </a:moveTo>
                  <a:lnTo>
                    <a:pt x="102" y="0"/>
                  </a:lnTo>
                  <a:lnTo>
                    <a:pt x="105" y="0"/>
                  </a:lnTo>
                  <a:lnTo>
                    <a:pt x="107" y="1"/>
                  </a:lnTo>
                  <a:lnTo>
                    <a:pt x="109" y="2"/>
                  </a:lnTo>
                  <a:lnTo>
                    <a:pt x="111" y="3"/>
                  </a:lnTo>
                  <a:lnTo>
                    <a:pt x="112" y="5"/>
                  </a:lnTo>
                  <a:lnTo>
                    <a:pt x="113" y="7"/>
                  </a:lnTo>
                  <a:lnTo>
                    <a:pt x="114" y="9"/>
                  </a:lnTo>
                  <a:lnTo>
                    <a:pt x="114" y="12"/>
                  </a:lnTo>
                  <a:lnTo>
                    <a:pt x="114" y="14"/>
                  </a:lnTo>
                  <a:lnTo>
                    <a:pt x="113" y="16"/>
                  </a:lnTo>
                  <a:lnTo>
                    <a:pt x="112" y="18"/>
                  </a:lnTo>
                  <a:lnTo>
                    <a:pt x="111" y="20"/>
                  </a:lnTo>
                  <a:lnTo>
                    <a:pt x="109" y="22"/>
                  </a:lnTo>
                  <a:lnTo>
                    <a:pt x="107" y="23"/>
                  </a:lnTo>
                  <a:lnTo>
                    <a:pt x="105" y="23"/>
                  </a:lnTo>
                  <a:lnTo>
                    <a:pt x="102" y="24"/>
                  </a:lnTo>
                  <a:lnTo>
                    <a:pt x="12" y="24"/>
                  </a:lnTo>
                  <a:lnTo>
                    <a:pt x="10" y="23"/>
                  </a:lnTo>
                  <a:lnTo>
                    <a:pt x="7" y="23"/>
                  </a:lnTo>
                  <a:lnTo>
                    <a:pt x="5" y="22"/>
                  </a:lnTo>
                  <a:lnTo>
                    <a:pt x="3" y="20"/>
                  </a:lnTo>
                  <a:lnTo>
                    <a:pt x="2" y="18"/>
                  </a:lnTo>
                  <a:lnTo>
                    <a:pt x="1" y="16"/>
                  </a:lnTo>
                  <a:lnTo>
                    <a:pt x="0" y="14"/>
                  </a:lnTo>
                  <a:lnTo>
                    <a:pt x="0" y="12"/>
                  </a:lnTo>
                  <a:lnTo>
                    <a:pt x="0" y="9"/>
                  </a:lnTo>
                  <a:lnTo>
                    <a:pt x="1" y="7"/>
                  </a:lnTo>
                  <a:lnTo>
                    <a:pt x="2" y="5"/>
                  </a:lnTo>
                  <a:lnTo>
                    <a:pt x="3" y="3"/>
                  </a:lnTo>
                  <a:lnTo>
                    <a:pt x="5" y="2"/>
                  </a:lnTo>
                  <a:lnTo>
                    <a:pt x="7"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6" name="Freeform 622"/>
            <p:cNvSpPr>
              <a:spLocks/>
            </p:cNvSpPr>
            <p:nvPr/>
          </p:nvSpPr>
          <p:spPr bwMode="auto">
            <a:xfrm>
              <a:off x="6357938" y="1579563"/>
              <a:ext cx="109538" cy="36512"/>
            </a:xfrm>
            <a:custGeom>
              <a:avLst/>
              <a:gdLst/>
              <a:ahLst/>
              <a:cxnLst>
                <a:cxn ang="0">
                  <a:pos x="12" y="0"/>
                </a:cxn>
                <a:cxn ang="0">
                  <a:pos x="57" y="0"/>
                </a:cxn>
                <a:cxn ang="0">
                  <a:pos x="60" y="0"/>
                </a:cxn>
                <a:cxn ang="0">
                  <a:pos x="62" y="0"/>
                </a:cxn>
                <a:cxn ang="0">
                  <a:pos x="64" y="2"/>
                </a:cxn>
                <a:cxn ang="0">
                  <a:pos x="66" y="3"/>
                </a:cxn>
                <a:cxn ang="0">
                  <a:pos x="67" y="5"/>
                </a:cxn>
                <a:cxn ang="0">
                  <a:pos x="68" y="7"/>
                </a:cxn>
                <a:cxn ang="0">
                  <a:pos x="69" y="9"/>
                </a:cxn>
                <a:cxn ang="0">
                  <a:pos x="69" y="12"/>
                </a:cxn>
                <a:cxn ang="0">
                  <a:pos x="69" y="14"/>
                </a:cxn>
                <a:cxn ang="0">
                  <a:pos x="68" y="16"/>
                </a:cxn>
                <a:cxn ang="0">
                  <a:pos x="67" y="18"/>
                </a:cxn>
                <a:cxn ang="0">
                  <a:pos x="66" y="20"/>
                </a:cxn>
                <a:cxn ang="0">
                  <a:pos x="64" y="21"/>
                </a:cxn>
                <a:cxn ang="0">
                  <a:pos x="62" y="23"/>
                </a:cxn>
                <a:cxn ang="0">
                  <a:pos x="60" y="23"/>
                </a:cxn>
                <a:cxn ang="0">
                  <a:pos x="57" y="23"/>
                </a:cxn>
                <a:cxn ang="0">
                  <a:pos x="12" y="23"/>
                </a:cxn>
                <a:cxn ang="0">
                  <a:pos x="10" y="23"/>
                </a:cxn>
                <a:cxn ang="0">
                  <a:pos x="7" y="23"/>
                </a:cxn>
                <a:cxn ang="0">
                  <a:pos x="5" y="21"/>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0"/>
                </a:cxn>
                <a:cxn ang="0">
                  <a:pos x="10" y="0"/>
                </a:cxn>
                <a:cxn ang="0">
                  <a:pos x="12" y="0"/>
                </a:cxn>
              </a:cxnLst>
              <a:rect l="0" t="0" r="r" b="b"/>
              <a:pathLst>
                <a:path w="69" h="23">
                  <a:moveTo>
                    <a:pt x="12" y="0"/>
                  </a:moveTo>
                  <a:lnTo>
                    <a:pt x="57" y="0"/>
                  </a:lnTo>
                  <a:lnTo>
                    <a:pt x="60" y="0"/>
                  </a:lnTo>
                  <a:lnTo>
                    <a:pt x="62" y="0"/>
                  </a:lnTo>
                  <a:lnTo>
                    <a:pt x="64" y="2"/>
                  </a:lnTo>
                  <a:lnTo>
                    <a:pt x="66" y="3"/>
                  </a:lnTo>
                  <a:lnTo>
                    <a:pt x="67" y="5"/>
                  </a:lnTo>
                  <a:lnTo>
                    <a:pt x="68" y="7"/>
                  </a:lnTo>
                  <a:lnTo>
                    <a:pt x="69" y="9"/>
                  </a:lnTo>
                  <a:lnTo>
                    <a:pt x="69" y="12"/>
                  </a:lnTo>
                  <a:lnTo>
                    <a:pt x="69" y="14"/>
                  </a:lnTo>
                  <a:lnTo>
                    <a:pt x="68" y="16"/>
                  </a:lnTo>
                  <a:lnTo>
                    <a:pt x="67" y="18"/>
                  </a:lnTo>
                  <a:lnTo>
                    <a:pt x="66" y="20"/>
                  </a:lnTo>
                  <a:lnTo>
                    <a:pt x="64" y="21"/>
                  </a:lnTo>
                  <a:lnTo>
                    <a:pt x="62" y="23"/>
                  </a:lnTo>
                  <a:lnTo>
                    <a:pt x="60" y="23"/>
                  </a:lnTo>
                  <a:lnTo>
                    <a:pt x="57" y="23"/>
                  </a:lnTo>
                  <a:lnTo>
                    <a:pt x="12" y="23"/>
                  </a:lnTo>
                  <a:lnTo>
                    <a:pt x="10" y="23"/>
                  </a:lnTo>
                  <a:lnTo>
                    <a:pt x="7" y="23"/>
                  </a:lnTo>
                  <a:lnTo>
                    <a:pt x="5" y="21"/>
                  </a:lnTo>
                  <a:lnTo>
                    <a:pt x="3" y="20"/>
                  </a:lnTo>
                  <a:lnTo>
                    <a:pt x="2" y="18"/>
                  </a:lnTo>
                  <a:lnTo>
                    <a:pt x="1" y="16"/>
                  </a:lnTo>
                  <a:lnTo>
                    <a:pt x="0" y="14"/>
                  </a:lnTo>
                  <a:lnTo>
                    <a:pt x="0" y="12"/>
                  </a:lnTo>
                  <a:lnTo>
                    <a:pt x="0" y="9"/>
                  </a:lnTo>
                  <a:lnTo>
                    <a:pt x="1" y="7"/>
                  </a:lnTo>
                  <a:lnTo>
                    <a:pt x="2" y="5"/>
                  </a:lnTo>
                  <a:lnTo>
                    <a:pt x="3" y="3"/>
                  </a:lnTo>
                  <a:lnTo>
                    <a:pt x="5" y="2"/>
                  </a:lnTo>
                  <a:lnTo>
                    <a:pt x="7" y="0"/>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7" name="Freeform 623"/>
            <p:cNvSpPr>
              <a:spLocks/>
            </p:cNvSpPr>
            <p:nvPr/>
          </p:nvSpPr>
          <p:spPr bwMode="auto">
            <a:xfrm>
              <a:off x="6286500" y="1362075"/>
              <a:ext cx="323850" cy="417512"/>
            </a:xfrm>
            <a:custGeom>
              <a:avLst/>
              <a:gdLst/>
              <a:ahLst/>
              <a:cxnLst>
                <a:cxn ang="0">
                  <a:pos x="12" y="0"/>
                </a:cxn>
                <a:cxn ang="0">
                  <a:pos x="192" y="0"/>
                </a:cxn>
                <a:cxn ang="0">
                  <a:pos x="195" y="0"/>
                </a:cxn>
                <a:cxn ang="0">
                  <a:pos x="197" y="1"/>
                </a:cxn>
                <a:cxn ang="0">
                  <a:pos x="199" y="2"/>
                </a:cxn>
                <a:cxn ang="0">
                  <a:pos x="201" y="3"/>
                </a:cxn>
                <a:cxn ang="0">
                  <a:pos x="202" y="5"/>
                </a:cxn>
                <a:cxn ang="0">
                  <a:pos x="203" y="7"/>
                </a:cxn>
                <a:cxn ang="0">
                  <a:pos x="204" y="9"/>
                </a:cxn>
                <a:cxn ang="0">
                  <a:pos x="204" y="12"/>
                </a:cxn>
                <a:cxn ang="0">
                  <a:pos x="204" y="30"/>
                </a:cxn>
                <a:cxn ang="0">
                  <a:pos x="180" y="71"/>
                </a:cxn>
                <a:cxn ang="0">
                  <a:pos x="180" y="24"/>
                </a:cxn>
                <a:cxn ang="0">
                  <a:pos x="24" y="24"/>
                </a:cxn>
                <a:cxn ang="0">
                  <a:pos x="24" y="239"/>
                </a:cxn>
                <a:cxn ang="0">
                  <a:pos x="180" y="239"/>
                </a:cxn>
                <a:cxn ang="0">
                  <a:pos x="180" y="209"/>
                </a:cxn>
                <a:cxn ang="0">
                  <a:pos x="193" y="201"/>
                </a:cxn>
                <a:cxn ang="0">
                  <a:pos x="195" y="199"/>
                </a:cxn>
                <a:cxn ang="0">
                  <a:pos x="197" y="197"/>
                </a:cxn>
                <a:cxn ang="0">
                  <a:pos x="198" y="195"/>
                </a:cxn>
                <a:cxn ang="0">
                  <a:pos x="204" y="185"/>
                </a:cxn>
                <a:cxn ang="0">
                  <a:pos x="204" y="251"/>
                </a:cxn>
                <a:cxn ang="0">
                  <a:pos x="204" y="254"/>
                </a:cxn>
                <a:cxn ang="0">
                  <a:pos x="203" y="256"/>
                </a:cxn>
                <a:cxn ang="0">
                  <a:pos x="202" y="258"/>
                </a:cxn>
                <a:cxn ang="0">
                  <a:pos x="201" y="260"/>
                </a:cxn>
                <a:cxn ang="0">
                  <a:pos x="199" y="261"/>
                </a:cxn>
                <a:cxn ang="0">
                  <a:pos x="197" y="262"/>
                </a:cxn>
                <a:cxn ang="0">
                  <a:pos x="195" y="263"/>
                </a:cxn>
                <a:cxn ang="0">
                  <a:pos x="192" y="263"/>
                </a:cxn>
                <a:cxn ang="0">
                  <a:pos x="12" y="263"/>
                </a:cxn>
                <a:cxn ang="0">
                  <a:pos x="10" y="263"/>
                </a:cxn>
                <a:cxn ang="0">
                  <a:pos x="7" y="262"/>
                </a:cxn>
                <a:cxn ang="0">
                  <a:pos x="5" y="261"/>
                </a:cxn>
                <a:cxn ang="0">
                  <a:pos x="3" y="260"/>
                </a:cxn>
                <a:cxn ang="0">
                  <a:pos x="2" y="258"/>
                </a:cxn>
                <a:cxn ang="0">
                  <a:pos x="1" y="256"/>
                </a:cxn>
                <a:cxn ang="0">
                  <a:pos x="0" y="254"/>
                </a:cxn>
                <a:cxn ang="0">
                  <a:pos x="0" y="251"/>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204" h="263">
                  <a:moveTo>
                    <a:pt x="12" y="0"/>
                  </a:moveTo>
                  <a:lnTo>
                    <a:pt x="192" y="0"/>
                  </a:lnTo>
                  <a:lnTo>
                    <a:pt x="195" y="0"/>
                  </a:lnTo>
                  <a:lnTo>
                    <a:pt x="197" y="1"/>
                  </a:lnTo>
                  <a:lnTo>
                    <a:pt x="199" y="2"/>
                  </a:lnTo>
                  <a:lnTo>
                    <a:pt x="201" y="3"/>
                  </a:lnTo>
                  <a:lnTo>
                    <a:pt x="202" y="5"/>
                  </a:lnTo>
                  <a:lnTo>
                    <a:pt x="203" y="7"/>
                  </a:lnTo>
                  <a:lnTo>
                    <a:pt x="204" y="9"/>
                  </a:lnTo>
                  <a:lnTo>
                    <a:pt x="204" y="12"/>
                  </a:lnTo>
                  <a:lnTo>
                    <a:pt x="204" y="30"/>
                  </a:lnTo>
                  <a:lnTo>
                    <a:pt x="180" y="71"/>
                  </a:lnTo>
                  <a:lnTo>
                    <a:pt x="180" y="24"/>
                  </a:lnTo>
                  <a:lnTo>
                    <a:pt x="24" y="24"/>
                  </a:lnTo>
                  <a:lnTo>
                    <a:pt x="24" y="239"/>
                  </a:lnTo>
                  <a:lnTo>
                    <a:pt x="180" y="239"/>
                  </a:lnTo>
                  <a:lnTo>
                    <a:pt x="180" y="209"/>
                  </a:lnTo>
                  <a:lnTo>
                    <a:pt x="193" y="201"/>
                  </a:lnTo>
                  <a:lnTo>
                    <a:pt x="195" y="199"/>
                  </a:lnTo>
                  <a:lnTo>
                    <a:pt x="197" y="197"/>
                  </a:lnTo>
                  <a:lnTo>
                    <a:pt x="198" y="195"/>
                  </a:lnTo>
                  <a:lnTo>
                    <a:pt x="204" y="185"/>
                  </a:lnTo>
                  <a:lnTo>
                    <a:pt x="204" y="251"/>
                  </a:lnTo>
                  <a:lnTo>
                    <a:pt x="204" y="254"/>
                  </a:lnTo>
                  <a:lnTo>
                    <a:pt x="203" y="256"/>
                  </a:lnTo>
                  <a:lnTo>
                    <a:pt x="202" y="258"/>
                  </a:lnTo>
                  <a:lnTo>
                    <a:pt x="201" y="260"/>
                  </a:lnTo>
                  <a:lnTo>
                    <a:pt x="199" y="261"/>
                  </a:lnTo>
                  <a:lnTo>
                    <a:pt x="197" y="262"/>
                  </a:lnTo>
                  <a:lnTo>
                    <a:pt x="195" y="263"/>
                  </a:lnTo>
                  <a:lnTo>
                    <a:pt x="192" y="263"/>
                  </a:lnTo>
                  <a:lnTo>
                    <a:pt x="12" y="263"/>
                  </a:lnTo>
                  <a:lnTo>
                    <a:pt x="10" y="263"/>
                  </a:lnTo>
                  <a:lnTo>
                    <a:pt x="7" y="262"/>
                  </a:lnTo>
                  <a:lnTo>
                    <a:pt x="5" y="261"/>
                  </a:lnTo>
                  <a:lnTo>
                    <a:pt x="3" y="260"/>
                  </a:lnTo>
                  <a:lnTo>
                    <a:pt x="2" y="258"/>
                  </a:lnTo>
                  <a:lnTo>
                    <a:pt x="1" y="256"/>
                  </a:lnTo>
                  <a:lnTo>
                    <a:pt x="0" y="254"/>
                  </a:lnTo>
                  <a:lnTo>
                    <a:pt x="0" y="251"/>
                  </a:lnTo>
                  <a:lnTo>
                    <a:pt x="0" y="12"/>
                  </a:lnTo>
                  <a:lnTo>
                    <a:pt x="0" y="9"/>
                  </a:lnTo>
                  <a:lnTo>
                    <a:pt x="1" y="7"/>
                  </a:lnTo>
                  <a:lnTo>
                    <a:pt x="2" y="5"/>
                  </a:lnTo>
                  <a:lnTo>
                    <a:pt x="3" y="3"/>
                  </a:lnTo>
                  <a:lnTo>
                    <a:pt x="5" y="2"/>
                  </a:lnTo>
                  <a:lnTo>
                    <a:pt x="7"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8" name="Freeform 624"/>
            <p:cNvSpPr>
              <a:spLocks noEditPoints="1"/>
            </p:cNvSpPr>
            <p:nvPr/>
          </p:nvSpPr>
          <p:spPr bwMode="auto">
            <a:xfrm>
              <a:off x="6505575" y="1408113"/>
              <a:ext cx="200025" cy="300037"/>
            </a:xfrm>
            <a:custGeom>
              <a:avLst/>
              <a:gdLst/>
              <a:ahLst/>
              <a:cxnLst>
                <a:cxn ang="0">
                  <a:pos x="10" y="159"/>
                </a:cxn>
                <a:cxn ang="0">
                  <a:pos x="17" y="163"/>
                </a:cxn>
                <a:cxn ang="0">
                  <a:pos x="24" y="167"/>
                </a:cxn>
                <a:cxn ang="0">
                  <a:pos x="34" y="158"/>
                </a:cxn>
                <a:cxn ang="0">
                  <a:pos x="31" y="154"/>
                </a:cxn>
                <a:cxn ang="0">
                  <a:pos x="25" y="150"/>
                </a:cxn>
                <a:cxn ang="0">
                  <a:pos x="19" y="148"/>
                </a:cxn>
                <a:cxn ang="0">
                  <a:pos x="15" y="146"/>
                </a:cxn>
                <a:cxn ang="0">
                  <a:pos x="11" y="145"/>
                </a:cxn>
                <a:cxn ang="0">
                  <a:pos x="88" y="0"/>
                </a:cxn>
                <a:cxn ang="0">
                  <a:pos x="93" y="1"/>
                </a:cxn>
                <a:cxn ang="0">
                  <a:pos x="98" y="2"/>
                </a:cxn>
                <a:cxn ang="0">
                  <a:pos x="104" y="5"/>
                </a:cxn>
                <a:cxn ang="0">
                  <a:pos x="111" y="9"/>
                </a:cxn>
                <a:cxn ang="0">
                  <a:pos x="117" y="13"/>
                </a:cxn>
                <a:cxn ang="0">
                  <a:pos x="121" y="17"/>
                </a:cxn>
                <a:cxn ang="0">
                  <a:pos x="124" y="21"/>
                </a:cxn>
                <a:cxn ang="0">
                  <a:pos x="125" y="24"/>
                </a:cxn>
                <a:cxn ang="0">
                  <a:pos x="126" y="26"/>
                </a:cxn>
                <a:cxn ang="0">
                  <a:pos x="126" y="28"/>
                </a:cxn>
                <a:cxn ang="0">
                  <a:pos x="125" y="31"/>
                </a:cxn>
                <a:cxn ang="0">
                  <a:pos x="49" y="161"/>
                </a:cxn>
                <a:cxn ang="0">
                  <a:pos x="9" y="188"/>
                </a:cxn>
                <a:cxn ang="0">
                  <a:pos x="6" y="189"/>
                </a:cxn>
                <a:cxn ang="0">
                  <a:pos x="3" y="188"/>
                </a:cxn>
                <a:cxn ang="0">
                  <a:pos x="1" y="186"/>
                </a:cxn>
                <a:cxn ang="0">
                  <a:pos x="0" y="184"/>
                </a:cxn>
                <a:cxn ang="0">
                  <a:pos x="2" y="136"/>
                </a:cxn>
                <a:cxn ang="0">
                  <a:pos x="3" y="133"/>
                </a:cxn>
                <a:cxn ang="0">
                  <a:pos x="79" y="2"/>
                </a:cxn>
                <a:cxn ang="0">
                  <a:pos x="82" y="1"/>
                </a:cxn>
                <a:cxn ang="0">
                  <a:pos x="83" y="1"/>
                </a:cxn>
                <a:cxn ang="0">
                  <a:pos x="85" y="0"/>
                </a:cxn>
              </a:cxnLst>
              <a:rect l="0" t="0" r="r" b="b"/>
              <a:pathLst>
                <a:path w="126" h="189">
                  <a:moveTo>
                    <a:pt x="11" y="145"/>
                  </a:moveTo>
                  <a:lnTo>
                    <a:pt x="10" y="159"/>
                  </a:lnTo>
                  <a:lnTo>
                    <a:pt x="14" y="161"/>
                  </a:lnTo>
                  <a:lnTo>
                    <a:pt x="17" y="163"/>
                  </a:lnTo>
                  <a:lnTo>
                    <a:pt x="21" y="165"/>
                  </a:lnTo>
                  <a:lnTo>
                    <a:pt x="24" y="167"/>
                  </a:lnTo>
                  <a:lnTo>
                    <a:pt x="36" y="160"/>
                  </a:lnTo>
                  <a:lnTo>
                    <a:pt x="34" y="158"/>
                  </a:lnTo>
                  <a:lnTo>
                    <a:pt x="33" y="156"/>
                  </a:lnTo>
                  <a:lnTo>
                    <a:pt x="31" y="154"/>
                  </a:lnTo>
                  <a:lnTo>
                    <a:pt x="28" y="152"/>
                  </a:lnTo>
                  <a:lnTo>
                    <a:pt x="25" y="150"/>
                  </a:lnTo>
                  <a:lnTo>
                    <a:pt x="22" y="149"/>
                  </a:lnTo>
                  <a:lnTo>
                    <a:pt x="19" y="148"/>
                  </a:lnTo>
                  <a:lnTo>
                    <a:pt x="17" y="147"/>
                  </a:lnTo>
                  <a:lnTo>
                    <a:pt x="15" y="146"/>
                  </a:lnTo>
                  <a:lnTo>
                    <a:pt x="13" y="146"/>
                  </a:lnTo>
                  <a:lnTo>
                    <a:pt x="11" y="145"/>
                  </a:lnTo>
                  <a:close/>
                  <a:moveTo>
                    <a:pt x="87" y="0"/>
                  </a:moveTo>
                  <a:lnTo>
                    <a:pt x="88" y="0"/>
                  </a:lnTo>
                  <a:lnTo>
                    <a:pt x="90" y="0"/>
                  </a:lnTo>
                  <a:lnTo>
                    <a:pt x="93" y="1"/>
                  </a:lnTo>
                  <a:lnTo>
                    <a:pt x="95" y="1"/>
                  </a:lnTo>
                  <a:lnTo>
                    <a:pt x="98" y="2"/>
                  </a:lnTo>
                  <a:lnTo>
                    <a:pt x="101" y="3"/>
                  </a:lnTo>
                  <a:lnTo>
                    <a:pt x="104" y="5"/>
                  </a:lnTo>
                  <a:lnTo>
                    <a:pt x="108" y="7"/>
                  </a:lnTo>
                  <a:lnTo>
                    <a:pt x="111" y="9"/>
                  </a:lnTo>
                  <a:lnTo>
                    <a:pt x="114" y="11"/>
                  </a:lnTo>
                  <a:lnTo>
                    <a:pt x="117" y="13"/>
                  </a:lnTo>
                  <a:lnTo>
                    <a:pt x="119" y="15"/>
                  </a:lnTo>
                  <a:lnTo>
                    <a:pt x="121" y="17"/>
                  </a:lnTo>
                  <a:lnTo>
                    <a:pt x="122" y="19"/>
                  </a:lnTo>
                  <a:lnTo>
                    <a:pt x="124" y="21"/>
                  </a:lnTo>
                  <a:lnTo>
                    <a:pt x="124" y="23"/>
                  </a:lnTo>
                  <a:lnTo>
                    <a:pt x="125" y="24"/>
                  </a:lnTo>
                  <a:lnTo>
                    <a:pt x="125" y="25"/>
                  </a:lnTo>
                  <a:lnTo>
                    <a:pt x="126" y="26"/>
                  </a:lnTo>
                  <a:lnTo>
                    <a:pt x="126" y="26"/>
                  </a:lnTo>
                  <a:lnTo>
                    <a:pt x="126" y="28"/>
                  </a:lnTo>
                  <a:lnTo>
                    <a:pt x="126" y="29"/>
                  </a:lnTo>
                  <a:lnTo>
                    <a:pt x="125" y="31"/>
                  </a:lnTo>
                  <a:lnTo>
                    <a:pt x="50" y="160"/>
                  </a:lnTo>
                  <a:lnTo>
                    <a:pt x="49" y="161"/>
                  </a:lnTo>
                  <a:lnTo>
                    <a:pt x="48" y="162"/>
                  </a:lnTo>
                  <a:lnTo>
                    <a:pt x="9" y="188"/>
                  </a:lnTo>
                  <a:lnTo>
                    <a:pt x="7" y="189"/>
                  </a:lnTo>
                  <a:lnTo>
                    <a:pt x="6" y="189"/>
                  </a:lnTo>
                  <a:lnTo>
                    <a:pt x="4" y="189"/>
                  </a:lnTo>
                  <a:lnTo>
                    <a:pt x="3" y="188"/>
                  </a:lnTo>
                  <a:lnTo>
                    <a:pt x="1" y="187"/>
                  </a:lnTo>
                  <a:lnTo>
                    <a:pt x="1" y="186"/>
                  </a:lnTo>
                  <a:lnTo>
                    <a:pt x="0" y="185"/>
                  </a:lnTo>
                  <a:lnTo>
                    <a:pt x="0" y="184"/>
                  </a:lnTo>
                  <a:lnTo>
                    <a:pt x="0" y="183"/>
                  </a:lnTo>
                  <a:lnTo>
                    <a:pt x="2" y="136"/>
                  </a:lnTo>
                  <a:lnTo>
                    <a:pt x="3" y="135"/>
                  </a:lnTo>
                  <a:lnTo>
                    <a:pt x="3" y="133"/>
                  </a:lnTo>
                  <a:lnTo>
                    <a:pt x="78" y="4"/>
                  </a:lnTo>
                  <a:lnTo>
                    <a:pt x="79" y="2"/>
                  </a:lnTo>
                  <a:lnTo>
                    <a:pt x="80" y="2"/>
                  </a:lnTo>
                  <a:lnTo>
                    <a:pt x="82" y="1"/>
                  </a:lnTo>
                  <a:lnTo>
                    <a:pt x="82" y="1"/>
                  </a:lnTo>
                  <a:lnTo>
                    <a:pt x="83" y="1"/>
                  </a:lnTo>
                  <a:lnTo>
                    <a:pt x="84" y="0"/>
                  </a:lnTo>
                  <a:lnTo>
                    <a:pt x="85"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9" name="Freeform 625"/>
            <p:cNvSpPr>
              <a:spLocks/>
            </p:cNvSpPr>
            <p:nvPr/>
          </p:nvSpPr>
          <p:spPr bwMode="auto">
            <a:xfrm>
              <a:off x="6346825" y="1649413"/>
              <a:ext cx="146050" cy="74612"/>
            </a:xfrm>
            <a:custGeom>
              <a:avLst/>
              <a:gdLst/>
              <a:ahLst/>
              <a:cxnLst>
                <a:cxn ang="0">
                  <a:pos x="44" y="0"/>
                </a:cxn>
                <a:cxn ang="0">
                  <a:pos x="46" y="2"/>
                </a:cxn>
                <a:cxn ang="0">
                  <a:pos x="47" y="8"/>
                </a:cxn>
                <a:cxn ang="0">
                  <a:pos x="45" y="15"/>
                </a:cxn>
                <a:cxn ang="0">
                  <a:pos x="45" y="19"/>
                </a:cxn>
                <a:cxn ang="0">
                  <a:pos x="47" y="21"/>
                </a:cxn>
                <a:cxn ang="0">
                  <a:pos x="51" y="22"/>
                </a:cxn>
                <a:cxn ang="0">
                  <a:pos x="54" y="25"/>
                </a:cxn>
                <a:cxn ang="0">
                  <a:pos x="55" y="28"/>
                </a:cxn>
                <a:cxn ang="0">
                  <a:pos x="67" y="28"/>
                </a:cxn>
                <a:cxn ang="0">
                  <a:pos x="79" y="29"/>
                </a:cxn>
                <a:cxn ang="0">
                  <a:pos x="89" y="29"/>
                </a:cxn>
                <a:cxn ang="0">
                  <a:pos x="91" y="31"/>
                </a:cxn>
                <a:cxn ang="0">
                  <a:pos x="92" y="35"/>
                </a:cxn>
                <a:cxn ang="0">
                  <a:pos x="90" y="37"/>
                </a:cxn>
                <a:cxn ang="0">
                  <a:pos x="85" y="38"/>
                </a:cxn>
                <a:cxn ang="0">
                  <a:pos x="76" y="37"/>
                </a:cxn>
                <a:cxn ang="0">
                  <a:pos x="67" y="36"/>
                </a:cxn>
                <a:cxn ang="0">
                  <a:pos x="59" y="36"/>
                </a:cxn>
                <a:cxn ang="0">
                  <a:pos x="54" y="38"/>
                </a:cxn>
                <a:cxn ang="0">
                  <a:pos x="51" y="39"/>
                </a:cxn>
                <a:cxn ang="0">
                  <a:pos x="48" y="38"/>
                </a:cxn>
                <a:cxn ang="0">
                  <a:pos x="46" y="36"/>
                </a:cxn>
                <a:cxn ang="0">
                  <a:pos x="46" y="32"/>
                </a:cxn>
                <a:cxn ang="0">
                  <a:pos x="43" y="36"/>
                </a:cxn>
                <a:cxn ang="0">
                  <a:pos x="39" y="37"/>
                </a:cxn>
                <a:cxn ang="0">
                  <a:pos x="36" y="36"/>
                </a:cxn>
                <a:cxn ang="0">
                  <a:pos x="35" y="33"/>
                </a:cxn>
                <a:cxn ang="0">
                  <a:pos x="36" y="31"/>
                </a:cxn>
                <a:cxn ang="0">
                  <a:pos x="37" y="29"/>
                </a:cxn>
                <a:cxn ang="0">
                  <a:pos x="34" y="32"/>
                </a:cxn>
                <a:cxn ang="0">
                  <a:pos x="30" y="34"/>
                </a:cxn>
                <a:cxn ang="0">
                  <a:pos x="27" y="33"/>
                </a:cxn>
                <a:cxn ang="0">
                  <a:pos x="25" y="30"/>
                </a:cxn>
                <a:cxn ang="0">
                  <a:pos x="29" y="22"/>
                </a:cxn>
                <a:cxn ang="0">
                  <a:pos x="20" y="31"/>
                </a:cxn>
                <a:cxn ang="0">
                  <a:pos x="8" y="46"/>
                </a:cxn>
                <a:cxn ang="0">
                  <a:pos x="4" y="47"/>
                </a:cxn>
                <a:cxn ang="0">
                  <a:pos x="1" y="45"/>
                </a:cxn>
                <a:cxn ang="0">
                  <a:pos x="0" y="42"/>
                </a:cxn>
                <a:cxn ang="0">
                  <a:pos x="11" y="28"/>
                </a:cxn>
                <a:cxn ang="0">
                  <a:pos x="28" y="9"/>
                </a:cxn>
                <a:cxn ang="0">
                  <a:pos x="32" y="5"/>
                </a:cxn>
                <a:cxn ang="0">
                  <a:pos x="37" y="1"/>
                </a:cxn>
                <a:cxn ang="0">
                  <a:pos x="43" y="0"/>
                </a:cxn>
              </a:cxnLst>
              <a:rect l="0" t="0" r="r" b="b"/>
              <a:pathLst>
                <a:path w="92" h="47">
                  <a:moveTo>
                    <a:pt x="43" y="0"/>
                  </a:moveTo>
                  <a:lnTo>
                    <a:pt x="43" y="0"/>
                  </a:lnTo>
                  <a:lnTo>
                    <a:pt x="44" y="0"/>
                  </a:lnTo>
                  <a:lnTo>
                    <a:pt x="45" y="0"/>
                  </a:lnTo>
                  <a:lnTo>
                    <a:pt x="46" y="1"/>
                  </a:lnTo>
                  <a:lnTo>
                    <a:pt x="46" y="2"/>
                  </a:lnTo>
                  <a:lnTo>
                    <a:pt x="47" y="4"/>
                  </a:lnTo>
                  <a:lnTo>
                    <a:pt x="47" y="6"/>
                  </a:lnTo>
                  <a:lnTo>
                    <a:pt x="47" y="8"/>
                  </a:lnTo>
                  <a:lnTo>
                    <a:pt x="47" y="11"/>
                  </a:lnTo>
                  <a:lnTo>
                    <a:pt x="46" y="13"/>
                  </a:lnTo>
                  <a:lnTo>
                    <a:pt x="45" y="15"/>
                  </a:lnTo>
                  <a:lnTo>
                    <a:pt x="43" y="18"/>
                  </a:lnTo>
                  <a:lnTo>
                    <a:pt x="44" y="18"/>
                  </a:lnTo>
                  <a:lnTo>
                    <a:pt x="45" y="19"/>
                  </a:lnTo>
                  <a:lnTo>
                    <a:pt x="46" y="20"/>
                  </a:lnTo>
                  <a:lnTo>
                    <a:pt x="46" y="21"/>
                  </a:lnTo>
                  <a:lnTo>
                    <a:pt x="47" y="21"/>
                  </a:lnTo>
                  <a:lnTo>
                    <a:pt x="48" y="21"/>
                  </a:lnTo>
                  <a:lnTo>
                    <a:pt x="49" y="21"/>
                  </a:lnTo>
                  <a:lnTo>
                    <a:pt x="51" y="22"/>
                  </a:lnTo>
                  <a:lnTo>
                    <a:pt x="52" y="23"/>
                  </a:lnTo>
                  <a:lnTo>
                    <a:pt x="53" y="24"/>
                  </a:lnTo>
                  <a:lnTo>
                    <a:pt x="54" y="25"/>
                  </a:lnTo>
                  <a:lnTo>
                    <a:pt x="55" y="26"/>
                  </a:lnTo>
                  <a:lnTo>
                    <a:pt x="55" y="27"/>
                  </a:lnTo>
                  <a:lnTo>
                    <a:pt x="55" y="28"/>
                  </a:lnTo>
                  <a:lnTo>
                    <a:pt x="59" y="28"/>
                  </a:lnTo>
                  <a:lnTo>
                    <a:pt x="64" y="27"/>
                  </a:lnTo>
                  <a:lnTo>
                    <a:pt x="67" y="28"/>
                  </a:lnTo>
                  <a:lnTo>
                    <a:pt x="71" y="28"/>
                  </a:lnTo>
                  <a:lnTo>
                    <a:pt x="75" y="28"/>
                  </a:lnTo>
                  <a:lnTo>
                    <a:pt x="79" y="29"/>
                  </a:lnTo>
                  <a:lnTo>
                    <a:pt x="83" y="29"/>
                  </a:lnTo>
                  <a:lnTo>
                    <a:pt x="88" y="29"/>
                  </a:lnTo>
                  <a:lnTo>
                    <a:pt x="89" y="29"/>
                  </a:lnTo>
                  <a:lnTo>
                    <a:pt x="90" y="30"/>
                  </a:lnTo>
                  <a:lnTo>
                    <a:pt x="91" y="31"/>
                  </a:lnTo>
                  <a:lnTo>
                    <a:pt x="91" y="31"/>
                  </a:lnTo>
                  <a:lnTo>
                    <a:pt x="92" y="32"/>
                  </a:lnTo>
                  <a:lnTo>
                    <a:pt x="92" y="34"/>
                  </a:lnTo>
                  <a:lnTo>
                    <a:pt x="92" y="35"/>
                  </a:lnTo>
                  <a:lnTo>
                    <a:pt x="91" y="36"/>
                  </a:lnTo>
                  <a:lnTo>
                    <a:pt x="91" y="37"/>
                  </a:lnTo>
                  <a:lnTo>
                    <a:pt x="90" y="37"/>
                  </a:lnTo>
                  <a:lnTo>
                    <a:pt x="89" y="38"/>
                  </a:lnTo>
                  <a:lnTo>
                    <a:pt x="88" y="38"/>
                  </a:lnTo>
                  <a:lnTo>
                    <a:pt x="85" y="38"/>
                  </a:lnTo>
                  <a:lnTo>
                    <a:pt x="82" y="38"/>
                  </a:lnTo>
                  <a:lnTo>
                    <a:pt x="79" y="37"/>
                  </a:lnTo>
                  <a:lnTo>
                    <a:pt x="76" y="37"/>
                  </a:lnTo>
                  <a:lnTo>
                    <a:pt x="73" y="36"/>
                  </a:lnTo>
                  <a:lnTo>
                    <a:pt x="70" y="36"/>
                  </a:lnTo>
                  <a:lnTo>
                    <a:pt x="67" y="36"/>
                  </a:lnTo>
                  <a:lnTo>
                    <a:pt x="64" y="35"/>
                  </a:lnTo>
                  <a:lnTo>
                    <a:pt x="61" y="36"/>
                  </a:lnTo>
                  <a:lnTo>
                    <a:pt x="59" y="36"/>
                  </a:lnTo>
                  <a:lnTo>
                    <a:pt x="56" y="37"/>
                  </a:lnTo>
                  <a:lnTo>
                    <a:pt x="55" y="38"/>
                  </a:lnTo>
                  <a:lnTo>
                    <a:pt x="54" y="38"/>
                  </a:lnTo>
                  <a:lnTo>
                    <a:pt x="53" y="39"/>
                  </a:lnTo>
                  <a:lnTo>
                    <a:pt x="52" y="39"/>
                  </a:lnTo>
                  <a:lnTo>
                    <a:pt x="51" y="39"/>
                  </a:lnTo>
                  <a:lnTo>
                    <a:pt x="50" y="38"/>
                  </a:lnTo>
                  <a:lnTo>
                    <a:pt x="49" y="38"/>
                  </a:lnTo>
                  <a:lnTo>
                    <a:pt x="48" y="38"/>
                  </a:lnTo>
                  <a:lnTo>
                    <a:pt x="47" y="37"/>
                  </a:lnTo>
                  <a:lnTo>
                    <a:pt x="47" y="36"/>
                  </a:lnTo>
                  <a:lnTo>
                    <a:pt x="46" y="36"/>
                  </a:lnTo>
                  <a:lnTo>
                    <a:pt x="46" y="35"/>
                  </a:lnTo>
                  <a:lnTo>
                    <a:pt x="46" y="33"/>
                  </a:lnTo>
                  <a:lnTo>
                    <a:pt x="46" y="32"/>
                  </a:lnTo>
                  <a:lnTo>
                    <a:pt x="45" y="34"/>
                  </a:lnTo>
                  <a:lnTo>
                    <a:pt x="44" y="35"/>
                  </a:lnTo>
                  <a:lnTo>
                    <a:pt x="43" y="36"/>
                  </a:lnTo>
                  <a:lnTo>
                    <a:pt x="42" y="37"/>
                  </a:lnTo>
                  <a:lnTo>
                    <a:pt x="41" y="37"/>
                  </a:lnTo>
                  <a:lnTo>
                    <a:pt x="39" y="37"/>
                  </a:lnTo>
                  <a:lnTo>
                    <a:pt x="38" y="37"/>
                  </a:lnTo>
                  <a:lnTo>
                    <a:pt x="37" y="36"/>
                  </a:lnTo>
                  <a:lnTo>
                    <a:pt x="36" y="36"/>
                  </a:lnTo>
                  <a:lnTo>
                    <a:pt x="36" y="35"/>
                  </a:lnTo>
                  <a:lnTo>
                    <a:pt x="35" y="34"/>
                  </a:lnTo>
                  <a:lnTo>
                    <a:pt x="35" y="33"/>
                  </a:lnTo>
                  <a:lnTo>
                    <a:pt x="35" y="32"/>
                  </a:lnTo>
                  <a:lnTo>
                    <a:pt x="36" y="31"/>
                  </a:lnTo>
                  <a:lnTo>
                    <a:pt x="36" y="31"/>
                  </a:lnTo>
                  <a:lnTo>
                    <a:pt x="36" y="31"/>
                  </a:lnTo>
                  <a:lnTo>
                    <a:pt x="36" y="31"/>
                  </a:lnTo>
                  <a:lnTo>
                    <a:pt x="37" y="29"/>
                  </a:lnTo>
                  <a:lnTo>
                    <a:pt x="36" y="30"/>
                  </a:lnTo>
                  <a:lnTo>
                    <a:pt x="35" y="31"/>
                  </a:lnTo>
                  <a:lnTo>
                    <a:pt x="34" y="32"/>
                  </a:lnTo>
                  <a:lnTo>
                    <a:pt x="33" y="33"/>
                  </a:lnTo>
                  <a:lnTo>
                    <a:pt x="32" y="33"/>
                  </a:lnTo>
                  <a:lnTo>
                    <a:pt x="30" y="34"/>
                  </a:lnTo>
                  <a:lnTo>
                    <a:pt x="29" y="34"/>
                  </a:lnTo>
                  <a:lnTo>
                    <a:pt x="28" y="33"/>
                  </a:lnTo>
                  <a:lnTo>
                    <a:pt x="27" y="33"/>
                  </a:lnTo>
                  <a:lnTo>
                    <a:pt x="26" y="32"/>
                  </a:lnTo>
                  <a:lnTo>
                    <a:pt x="25" y="31"/>
                  </a:lnTo>
                  <a:lnTo>
                    <a:pt x="25" y="30"/>
                  </a:lnTo>
                  <a:lnTo>
                    <a:pt x="25" y="29"/>
                  </a:lnTo>
                  <a:lnTo>
                    <a:pt x="26" y="27"/>
                  </a:lnTo>
                  <a:lnTo>
                    <a:pt x="29" y="22"/>
                  </a:lnTo>
                  <a:lnTo>
                    <a:pt x="32" y="18"/>
                  </a:lnTo>
                  <a:lnTo>
                    <a:pt x="26" y="24"/>
                  </a:lnTo>
                  <a:lnTo>
                    <a:pt x="20" y="31"/>
                  </a:lnTo>
                  <a:lnTo>
                    <a:pt x="14" y="38"/>
                  </a:lnTo>
                  <a:lnTo>
                    <a:pt x="9" y="45"/>
                  </a:lnTo>
                  <a:lnTo>
                    <a:pt x="8" y="46"/>
                  </a:lnTo>
                  <a:lnTo>
                    <a:pt x="7" y="46"/>
                  </a:lnTo>
                  <a:lnTo>
                    <a:pt x="5" y="47"/>
                  </a:lnTo>
                  <a:lnTo>
                    <a:pt x="4" y="47"/>
                  </a:lnTo>
                  <a:lnTo>
                    <a:pt x="3" y="46"/>
                  </a:lnTo>
                  <a:lnTo>
                    <a:pt x="2" y="46"/>
                  </a:lnTo>
                  <a:lnTo>
                    <a:pt x="1" y="45"/>
                  </a:lnTo>
                  <a:lnTo>
                    <a:pt x="0" y="44"/>
                  </a:lnTo>
                  <a:lnTo>
                    <a:pt x="0" y="43"/>
                  </a:lnTo>
                  <a:lnTo>
                    <a:pt x="0" y="42"/>
                  </a:lnTo>
                  <a:lnTo>
                    <a:pt x="1" y="40"/>
                  </a:lnTo>
                  <a:lnTo>
                    <a:pt x="6" y="34"/>
                  </a:lnTo>
                  <a:lnTo>
                    <a:pt x="11" y="28"/>
                  </a:lnTo>
                  <a:lnTo>
                    <a:pt x="16" y="21"/>
                  </a:lnTo>
                  <a:lnTo>
                    <a:pt x="22" y="15"/>
                  </a:lnTo>
                  <a:lnTo>
                    <a:pt x="28" y="9"/>
                  </a:lnTo>
                  <a:lnTo>
                    <a:pt x="29" y="8"/>
                  </a:lnTo>
                  <a:lnTo>
                    <a:pt x="30" y="7"/>
                  </a:lnTo>
                  <a:lnTo>
                    <a:pt x="32" y="5"/>
                  </a:lnTo>
                  <a:lnTo>
                    <a:pt x="33" y="4"/>
                  </a:lnTo>
                  <a:lnTo>
                    <a:pt x="35" y="2"/>
                  </a:lnTo>
                  <a:lnTo>
                    <a:pt x="37" y="1"/>
                  </a:lnTo>
                  <a:lnTo>
                    <a:pt x="39" y="0"/>
                  </a:lnTo>
                  <a:lnTo>
                    <a:pt x="41" y="0"/>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00" name="Group 99"/>
          <p:cNvGrpSpPr/>
          <p:nvPr/>
        </p:nvGrpSpPr>
        <p:grpSpPr>
          <a:xfrm>
            <a:off x="1139772" y="2861391"/>
            <a:ext cx="286512" cy="346499"/>
            <a:chOff x="3214688" y="1584325"/>
            <a:chExt cx="339725" cy="295276"/>
          </a:xfrm>
          <a:solidFill>
            <a:schemeClr val="bg2"/>
          </a:solidFill>
        </p:grpSpPr>
        <p:sp>
          <p:nvSpPr>
            <p:cNvPr id="101" name="Freeform 66"/>
            <p:cNvSpPr>
              <a:spLocks/>
            </p:cNvSpPr>
            <p:nvPr/>
          </p:nvSpPr>
          <p:spPr bwMode="auto">
            <a:xfrm>
              <a:off x="3300413" y="1624013"/>
              <a:ext cx="55563" cy="92075"/>
            </a:xfrm>
            <a:custGeom>
              <a:avLst/>
              <a:gdLst/>
              <a:ahLst/>
              <a:cxnLst>
                <a:cxn ang="0">
                  <a:pos x="26" y="0"/>
                </a:cxn>
                <a:cxn ang="0">
                  <a:pos x="27" y="3"/>
                </a:cxn>
                <a:cxn ang="0">
                  <a:pos x="28" y="6"/>
                </a:cxn>
                <a:cxn ang="0">
                  <a:pos x="29" y="9"/>
                </a:cxn>
                <a:cxn ang="0">
                  <a:pos x="30" y="12"/>
                </a:cxn>
                <a:cxn ang="0">
                  <a:pos x="31" y="15"/>
                </a:cxn>
                <a:cxn ang="0">
                  <a:pos x="33" y="17"/>
                </a:cxn>
                <a:cxn ang="0">
                  <a:pos x="35" y="20"/>
                </a:cxn>
                <a:cxn ang="0">
                  <a:pos x="32" y="21"/>
                </a:cxn>
                <a:cxn ang="0">
                  <a:pos x="28" y="23"/>
                </a:cxn>
                <a:cxn ang="0">
                  <a:pos x="25" y="25"/>
                </a:cxn>
                <a:cxn ang="0">
                  <a:pos x="22" y="28"/>
                </a:cxn>
                <a:cxn ang="0">
                  <a:pos x="19" y="30"/>
                </a:cxn>
                <a:cxn ang="0">
                  <a:pos x="16" y="33"/>
                </a:cxn>
                <a:cxn ang="0">
                  <a:pos x="14" y="36"/>
                </a:cxn>
                <a:cxn ang="0">
                  <a:pos x="12" y="38"/>
                </a:cxn>
                <a:cxn ang="0">
                  <a:pos x="11" y="41"/>
                </a:cxn>
                <a:cxn ang="0">
                  <a:pos x="9" y="44"/>
                </a:cxn>
                <a:cxn ang="0">
                  <a:pos x="9" y="47"/>
                </a:cxn>
                <a:cxn ang="0">
                  <a:pos x="8" y="50"/>
                </a:cxn>
                <a:cxn ang="0">
                  <a:pos x="8" y="52"/>
                </a:cxn>
                <a:cxn ang="0">
                  <a:pos x="8" y="54"/>
                </a:cxn>
                <a:cxn ang="0">
                  <a:pos x="8" y="55"/>
                </a:cxn>
                <a:cxn ang="0">
                  <a:pos x="9" y="56"/>
                </a:cxn>
                <a:cxn ang="0">
                  <a:pos x="10" y="58"/>
                </a:cxn>
                <a:cxn ang="0">
                  <a:pos x="8" y="57"/>
                </a:cxn>
                <a:cxn ang="0">
                  <a:pos x="7" y="57"/>
                </a:cxn>
                <a:cxn ang="0">
                  <a:pos x="5" y="56"/>
                </a:cxn>
                <a:cxn ang="0">
                  <a:pos x="4" y="55"/>
                </a:cxn>
                <a:cxn ang="0">
                  <a:pos x="2" y="54"/>
                </a:cxn>
                <a:cxn ang="0">
                  <a:pos x="1" y="52"/>
                </a:cxn>
                <a:cxn ang="0">
                  <a:pos x="1" y="51"/>
                </a:cxn>
                <a:cxn ang="0">
                  <a:pos x="0" y="49"/>
                </a:cxn>
                <a:cxn ang="0">
                  <a:pos x="0" y="48"/>
                </a:cxn>
                <a:cxn ang="0">
                  <a:pos x="0" y="46"/>
                </a:cxn>
                <a:cxn ang="0">
                  <a:pos x="1" y="44"/>
                </a:cxn>
                <a:cxn ang="0">
                  <a:pos x="12" y="13"/>
                </a:cxn>
                <a:cxn ang="0">
                  <a:pos x="13" y="11"/>
                </a:cxn>
                <a:cxn ang="0">
                  <a:pos x="14" y="9"/>
                </a:cxn>
                <a:cxn ang="0">
                  <a:pos x="16" y="7"/>
                </a:cxn>
                <a:cxn ang="0">
                  <a:pos x="17" y="5"/>
                </a:cxn>
                <a:cxn ang="0">
                  <a:pos x="19" y="3"/>
                </a:cxn>
                <a:cxn ang="0">
                  <a:pos x="22" y="2"/>
                </a:cxn>
                <a:cxn ang="0">
                  <a:pos x="24" y="1"/>
                </a:cxn>
                <a:cxn ang="0">
                  <a:pos x="26" y="0"/>
                </a:cxn>
              </a:cxnLst>
              <a:rect l="0" t="0" r="r" b="b"/>
              <a:pathLst>
                <a:path w="35" h="58">
                  <a:moveTo>
                    <a:pt x="26" y="0"/>
                  </a:moveTo>
                  <a:lnTo>
                    <a:pt x="27" y="3"/>
                  </a:lnTo>
                  <a:lnTo>
                    <a:pt x="28" y="6"/>
                  </a:lnTo>
                  <a:lnTo>
                    <a:pt x="29" y="9"/>
                  </a:lnTo>
                  <a:lnTo>
                    <a:pt x="30" y="12"/>
                  </a:lnTo>
                  <a:lnTo>
                    <a:pt x="31" y="15"/>
                  </a:lnTo>
                  <a:lnTo>
                    <a:pt x="33" y="17"/>
                  </a:lnTo>
                  <a:lnTo>
                    <a:pt x="35" y="20"/>
                  </a:lnTo>
                  <a:lnTo>
                    <a:pt x="32" y="21"/>
                  </a:lnTo>
                  <a:lnTo>
                    <a:pt x="28" y="23"/>
                  </a:lnTo>
                  <a:lnTo>
                    <a:pt x="25" y="25"/>
                  </a:lnTo>
                  <a:lnTo>
                    <a:pt x="22" y="28"/>
                  </a:lnTo>
                  <a:lnTo>
                    <a:pt x="19" y="30"/>
                  </a:lnTo>
                  <a:lnTo>
                    <a:pt x="16" y="33"/>
                  </a:lnTo>
                  <a:lnTo>
                    <a:pt x="14" y="36"/>
                  </a:lnTo>
                  <a:lnTo>
                    <a:pt x="12" y="38"/>
                  </a:lnTo>
                  <a:lnTo>
                    <a:pt x="11" y="41"/>
                  </a:lnTo>
                  <a:lnTo>
                    <a:pt x="9" y="44"/>
                  </a:lnTo>
                  <a:lnTo>
                    <a:pt x="9" y="47"/>
                  </a:lnTo>
                  <a:lnTo>
                    <a:pt x="8" y="50"/>
                  </a:lnTo>
                  <a:lnTo>
                    <a:pt x="8" y="52"/>
                  </a:lnTo>
                  <a:lnTo>
                    <a:pt x="8" y="54"/>
                  </a:lnTo>
                  <a:lnTo>
                    <a:pt x="8" y="55"/>
                  </a:lnTo>
                  <a:lnTo>
                    <a:pt x="9" y="56"/>
                  </a:lnTo>
                  <a:lnTo>
                    <a:pt x="10" y="58"/>
                  </a:lnTo>
                  <a:lnTo>
                    <a:pt x="8" y="57"/>
                  </a:lnTo>
                  <a:lnTo>
                    <a:pt x="7" y="57"/>
                  </a:lnTo>
                  <a:lnTo>
                    <a:pt x="5" y="56"/>
                  </a:lnTo>
                  <a:lnTo>
                    <a:pt x="4" y="55"/>
                  </a:lnTo>
                  <a:lnTo>
                    <a:pt x="2" y="54"/>
                  </a:lnTo>
                  <a:lnTo>
                    <a:pt x="1" y="52"/>
                  </a:lnTo>
                  <a:lnTo>
                    <a:pt x="1" y="51"/>
                  </a:lnTo>
                  <a:lnTo>
                    <a:pt x="0" y="49"/>
                  </a:lnTo>
                  <a:lnTo>
                    <a:pt x="0" y="48"/>
                  </a:lnTo>
                  <a:lnTo>
                    <a:pt x="0" y="46"/>
                  </a:lnTo>
                  <a:lnTo>
                    <a:pt x="1" y="44"/>
                  </a:lnTo>
                  <a:lnTo>
                    <a:pt x="12" y="13"/>
                  </a:lnTo>
                  <a:lnTo>
                    <a:pt x="13" y="11"/>
                  </a:lnTo>
                  <a:lnTo>
                    <a:pt x="14" y="9"/>
                  </a:lnTo>
                  <a:lnTo>
                    <a:pt x="16" y="7"/>
                  </a:lnTo>
                  <a:lnTo>
                    <a:pt x="17" y="5"/>
                  </a:lnTo>
                  <a:lnTo>
                    <a:pt x="19" y="3"/>
                  </a:lnTo>
                  <a:lnTo>
                    <a:pt x="22" y="2"/>
                  </a:lnTo>
                  <a:lnTo>
                    <a:pt x="24" y="1"/>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2" name="Freeform 67"/>
            <p:cNvSpPr>
              <a:spLocks/>
            </p:cNvSpPr>
            <p:nvPr/>
          </p:nvSpPr>
          <p:spPr bwMode="auto">
            <a:xfrm>
              <a:off x="3411538" y="1624013"/>
              <a:ext cx="55563" cy="92075"/>
            </a:xfrm>
            <a:custGeom>
              <a:avLst/>
              <a:gdLst/>
              <a:ahLst/>
              <a:cxnLst>
                <a:cxn ang="0">
                  <a:pos x="9" y="0"/>
                </a:cxn>
                <a:cxn ang="0">
                  <a:pos x="12" y="1"/>
                </a:cxn>
                <a:cxn ang="0">
                  <a:pos x="14" y="2"/>
                </a:cxn>
                <a:cxn ang="0">
                  <a:pos x="16" y="3"/>
                </a:cxn>
                <a:cxn ang="0">
                  <a:pos x="18" y="5"/>
                </a:cxn>
                <a:cxn ang="0">
                  <a:pos x="20" y="7"/>
                </a:cxn>
                <a:cxn ang="0">
                  <a:pos x="22" y="9"/>
                </a:cxn>
                <a:cxn ang="0">
                  <a:pos x="23" y="11"/>
                </a:cxn>
                <a:cxn ang="0">
                  <a:pos x="24" y="13"/>
                </a:cxn>
                <a:cxn ang="0">
                  <a:pos x="35" y="44"/>
                </a:cxn>
                <a:cxn ang="0">
                  <a:pos x="35" y="46"/>
                </a:cxn>
                <a:cxn ang="0">
                  <a:pos x="35" y="48"/>
                </a:cxn>
                <a:cxn ang="0">
                  <a:pos x="35" y="50"/>
                </a:cxn>
                <a:cxn ang="0">
                  <a:pos x="35" y="52"/>
                </a:cxn>
                <a:cxn ang="0">
                  <a:pos x="34" y="53"/>
                </a:cxn>
                <a:cxn ang="0">
                  <a:pos x="33" y="55"/>
                </a:cxn>
                <a:cxn ang="0">
                  <a:pos x="31" y="56"/>
                </a:cxn>
                <a:cxn ang="0">
                  <a:pos x="29" y="57"/>
                </a:cxn>
                <a:cxn ang="0">
                  <a:pos x="28" y="57"/>
                </a:cxn>
                <a:cxn ang="0">
                  <a:pos x="25" y="58"/>
                </a:cxn>
                <a:cxn ang="0">
                  <a:pos x="26" y="56"/>
                </a:cxn>
                <a:cxn ang="0">
                  <a:pos x="27" y="55"/>
                </a:cxn>
                <a:cxn ang="0">
                  <a:pos x="28" y="54"/>
                </a:cxn>
                <a:cxn ang="0">
                  <a:pos x="28" y="52"/>
                </a:cxn>
                <a:cxn ang="0">
                  <a:pos x="28" y="50"/>
                </a:cxn>
                <a:cxn ang="0">
                  <a:pos x="27" y="47"/>
                </a:cxn>
                <a:cxn ang="0">
                  <a:pos x="26" y="44"/>
                </a:cxn>
                <a:cxn ang="0">
                  <a:pos x="25" y="41"/>
                </a:cxn>
                <a:cxn ang="0">
                  <a:pos x="23" y="38"/>
                </a:cxn>
                <a:cxn ang="0">
                  <a:pos x="22" y="36"/>
                </a:cxn>
                <a:cxn ang="0">
                  <a:pos x="19" y="33"/>
                </a:cxn>
                <a:cxn ang="0">
                  <a:pos x="17" y="30"/>
                </a:cxn>
                <a:cxn ang="0">
                  <a:pos x="14" y="28"/>
                </a:cxn>
                <a:cxn ang="0">
                  <a:pos x="11" y="25"/>
                </a:cxn>
                <a:cxn ang="0">
                  <a:pos x="8" y="23"/>
                </a:cxn>
                <a:cxn ang="0">
                  <a:pos x="4" y="21"/>
                </a:cxn>
                <a:cxn ang="0">
                  <a:pos x="0" y="20"/>
                </a:cxn>
                <a:cxn ang="0">
                  <a:pos x="2" y="17"/>
                </a:cxn>
                <a:cxn ang="0">
                  <a:pos x="4" y="15"/>
                </a:cxn>
                <a:cxn ang="0">
                  <a:pos x="6" y="12"/>
                </a:cxn>
                <a:cxn ang="0">
                  <a:pos x="7" y="9"/>
                </a:cxn>
                <a:cxn ang="0">
                  <a:pos x="8" y="6"/>
                </a:cxn>
                <a:cxn ang="0">
                  <a:pos x="9" y="3"/>
                </a:cxn>
                <a:cxn ang="0">
                  <a:pos x="9" y="0"/>
                </a:cxn>
              </a:cxnLst>
              <a:rect l="0" t="0" r="r" b="b"/>
              <a:pathLst>
                <a:path w="35" h="58">
                  <a:moveTo>
                    <a:pt x="9" y="0"/>
                  </a:moveTo>
                  <a:lnTo>
                    <a:pt x="12" y="1"/>
                  </a:lnTo>
                  <a:lnTo>
                    <a:pt x="14" y="2"/>
                  </a:lnTo>
                  <a:lnTo>
                    <a:pt x="16" y="3"/>
                  </a:lnTo>
                  <a:lnTo>
                    <a:pt x="18" y="5"/>
                  </a:lnTo>
                  <a:lnTo>
                    <a:pt x="20" y="7"/>
                  </a:lnTo>
                  <a:lnTo>
                    <a:pt x="22" y="9"/>
                  </a:lnTo>
                  <a:lnTo>
                    <a:pt x="23" y="11"/>
                  </a:lnTo>
                  <a:lnTo>
                    <a:pt x="24" y="13"/>
                  </a:lnTo>
                  <a:lnTo>
                    <a:pt x="35" y="44"/>
                  </a:lnTo>
                  <a:lnTo>
                    <a:pt x="35" y="46"/>
                  </a:lnTo>
                  <a:lnTo>
                    <a:pt x="35" y="48"/>
                  </a:lnTo>
                  <a:lnTo>
                    <a:pt x="35" y="50"/>
                  </a:lnTo>
                  <a:lnTo>
                    <a:pt x="35" y="52"/>
                  </a:lnTo>
                  <a:lnTo>
                    <a:pt x="34" y="53"/>
                  </a:lnTo>
                  <a:lnTo>
                    <a:pt x="33" y="55"/>
                  </a:lnTo>
                  <a:lnTo>
                    <a:pt x="31" y="56"/>
                  </a:lnTo>
                  <a:lnTo>
                    <a:pt x="29" y="57"/>
                  </a:lnTo>
                  <a:lnTo>
                    <a:pt x="28" y="57"/>
                  </a:lnTo>
                  <a:lnTo>
                    <a:pt x="25" y="58"/>
                  </a:lnTo>
                  <a:lnTo>
                    <a:pt x="26" y="56"/>
                  </a:lnTo>
                  <a:lnTo>
                    <a:pt x="27" y="55"/>
                  </a:lnTo>
                  <a:lnTo>
                    <a:pt x="28" y="54"/>
                  </a:lnTo>
                  <a:lnTo>
                    <a:pt x="28" y="52"/>
                  </a:lnTo>
                  <a:lnTo>
                    <a:pt x="28" y="50"/>
                  </a:lnTo>
                  <a:lnTo>
                    <a:pt x="27" y="47"/>
                  </a:lnTo>
                  <a:lnTo>
                    <a:pt x="26" y="44"/>
                  </a:lnTo>
                  <a:lnTo>
                    <a:pt x="25" y="41"/>
                  </a:lnTo>
                  <a:lnTo>
                    <a:pt x="23" y="38"/>
                  </a:lnTo>
                  <a:lnTo>
                    <a:pt x="22" y="36"/>
                  </a:lnTo>
                  <a:lnTo>
                    <a:pt x="19" y="33"/>
                  </a:lnTo>
                  <a:lnTo>
                    <a:pt x="17" y="30"/>
                  </a:lnTo>
                  <a:lnTo>
                    <a:pt x="14" y="28"/>
                  </a:lnTo>
                  <a:lnTo>
                    <a:pt x="11" y="25"/>
                  </a:lnTo>
                  <a:lnTo>
                    <a:pt x="8" y="23"/>
                  </a:lnTo>
                  <a:lnTo>
                    <a:pt x="4" y="21"/>
                  </a:lnTo>
                  <a:lnTo>
                    <a:pt x="0" y="20"/>
                  </a:lnTo>
                  <a:lnTo>
                    <a:pt x="2" y="17"/>
                  </a:lnTo>
                  <a:lnTo>
                    <a:pt x="4" y="15"/>
                  </a:lnTo>
                  <a:lnTo>
                    <a:pt x="6" y="12"/>
                  </a:lnTo>
                  <a:lnTo>
                    <a:pt x="7" y="9"/>
                  </a:lnTo>
                  <a:lnTo>
                    <a:pt x="8" y="6"/>
                  </a:lnTo>
                  <a:lnTo>
                    <a:pt x="9" y="3"/>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3" name="Freeform 68"/>
            <p:cNvSpPr>
              <a:spLocks noEditPoints="1"/>
            </p:cNvSpPr>
            <p:nvPr/>
          </p:nvSpPr>
          <p:spPr bwMode="auto">
            <a:xfrm>
              <a:off x="3319463" y="1584325"/>
              <a:ext cx="130175" cy="138113"/>
            </a:xfrm>
            <a:custGeom>
              <a:avLst/>
              <a:gdLst/>
              <a:ahLst/>
              <a:cxnLst>
                <a:cxn ang="0">
                  <a:pos x="39" y="53"/>
                </a:cxn>
                <a:cxn ang="0">
                  <a:pos x="29" y="76"/>
                </a:cxn>
                <a:cxn ang="0">
                  <a:pos x="52" y="76"/>
                </a:cxn>
                <a:cxn ang="0">
                  <a:pos x="43" y="53"/>
                </a:cxn>
                <a:cxn ang="0">
                  <a:pos x="45" y="49"/>
                </a:cxn>
                <a:cxn ang="0">
                  <a:pos x="41" y="49"/>
                </a:cxn>
                <a:cxn ang="0">
                  <a:pos x="37" y="49"/>
                </a:cxn>
                <a:cxn ang="0">
                  <a:pos x="41" y="0"/>
                </a:cxn>
                <a:cxn ang="0">
                  <a:pos x="47" y="1"/>
                </a:cxn>
                <a:cxn ang="0">
                  <a:pos x="52" y="3"/>
                </a:cxn>
                <a:cxn ang="0">
                  <a:pos x="56" y="6"/>
                </a:cxn>
                <a:cxn ang="0">
                  <a:pos x="60" y="10"/>
                </a:cxn>
                <a:cxn ang="0">
                  <a:pos x="62" y="15"/>
                </a:cxn>
                <a:cxn ang="0">
                  <a:pos x="64" y="20"/>
                </a:cxn>
                <a:cxn ang="0">
                  <a:pos x="64" y="25"/>
                </a:cxn>
                <a:cxn ang="0">
                  <a:pos x="62" y="31"/>
                </a:cxn>
                <a:cxn ang="0">
                  <a:pos x="60" y="36"/>
                </a:cxn>
                <a:cxn ang="0">
                  <a:pos x="57" y="41"/>
                </a:cxn>
                <a:cxn ang="0">
                  <a:pos x="53" y="44"/>
                </a:cxn>
                <a:cxn ang="0">
                  <a:pos x="55" y="47"/>
                </a:cxn>
                <a:cxn ang="0">
                  <a:pos x="61" y="50"/>
                </a:cxn>
                <a:cxn ang="0">
                  <a:pos x="67" y="54"/>
                </a:cxn>
                <a:cxn ang="0">
                  <a:pos x="72" y="58"/>
                </a:cxn>
                <a:cxn ang="0">
                  <a:pos x="76" y="63"/>
                </a:cxn>
                <a:cxn ang="0">
                  <a:pos x="80" y="67"/>
                </a:cxn>
                <a:cxn ang="0">
                  <a:pos x="82" y="72"/>
                </a:cxn>
                <a:cxn ang="0">
                  <a:pos x="82" y="77"/>
                </a:cxn>
                <a:cxn ang="0">
                  <a:pos x="81" y="79"/>
                </a:cxn>
                <a:cxn ang="0">
                  <a:pos x="79" y="81"/>
                </a:cxn>
                <a:cxn ang="0">
                  <a:pos x="75" y="83"/>
                </a:cxn>
                <a:cxn ang="0">
                  <a:pos x="71" y="84"/>
                </a:cxn>
                <a:cxn ang="0">
                  <a:pos x="65" y="85"/>
                </a:cxn>
                <a:cxn ang="0">
                  <a:pos x="59" y="86"/>
                </a:cxn>
                <a:cxn ang="0">
                  <a:pos x="52" y="87"/>
                </a:cxn>
                <a:cxn ang="0">
                  <a:pos x="45" y="87"/>
                </a:cxn>
                <a:cxn ang="0">
                  <a:pos x="37" y="87"/>
                </a:cxn>
                <a:cxn ang="0">
                  <a:pos x="30" y="87"/>
                </a:cxn>
                <a:cxn ang="0">
                  <a:pos x="23" y="86"/>
                </a:cxn>
                <a:cxn ang="0">
                  <a:pos x="17" y="85"/>
                </a:cxn>
                <a:cxn ang="0">
                  <a:pos x="11" y="84"/>
                </a:cxn>
                <a:cxn ang="0">
                  <a:pos x="6" y="83"/>
                </a:cxn>
                <a:cxn ang="0">
                  <a:pos x="3" y="81"/>
                </a:cxn>
                <a:cxn ang="0">
                  <a:pos x="0" y="79"/>
                </a:cxn>
                <a:cxn ang="0">
                  <a:pos x="0" y="77"/>
                </a:cxn>
                <a:cxn ang="0">
                  <a:pos x="0" y="72"/>
                </a:cxn>
                <a:cxn ang="0">
                  <a:pos x="2" y="67"/>
                </a:cxn>
                <a:cxn ang="0">
                  <a:pos x="5" y="63"/>
                </a:cxn>
                <a:cxn ang="0">
                  <a:pos x="10" y="58"/>
                </a:cxn>
                <a:cxn ang="0">
                  <a:pos x="15" y="54"/>
                </a:cxn>
                <a:cxn ang="0">
                  <a:pos x="21" y="50"/>
                </a:cxn>
                <a:cxn ang="0">
                  <a:pos x="27" y="47"/>
                </a:cxn>
                <a:cxn ang="0">
                  <a:pos x="28" y="44"/>
                </a:cxn>
                <a:cxn ang="0">
                  <a:pos x="25" y="41"/>
                </a:cxn>
                <a:cxn ang="0">
                  <a:pos x="22" y="36"/>
                </a:cxn>
                <a:cxn ang="0">
                  <a:pos x="19" y="31"/>
                </a:cxn>
                <a:cxn ang="0">
                  <a:pos x="18" y="25"/>
                </a:cxn>
                <a:cxn ang="0">
                  <a:pos x="18" y="20"/>
                </a:cxn>
                <a:cxn ang="0">
                  <a:pos x="20" y="15"/>
                </a:cxn>
                <a:cxn ang="0">
                  <a:pos x="22" y="10"/>
                </a:cxn>
                <a:cxn ang="0">
                  <a:pos x="26" y="6"/>
                </a:cxn>
                <a:cxn ang="0">
                  <a:pos x="30" y="3"/>
                </a:cxn>
                <a:cxn ang="0">
                  <a:pos x="35" y="1"/>
                </a:cxn>
                <a:cxn ang="0">
                  <a:pos x="41" y="0"/>
                </a:cxn>
              </a:cxnLst>
              <a:rect l="0" t="0" r="r" b="b"/>
              <a:pathLst>
                <a:path w="82" h="87">
                  <a:moveTo>
                    <a:pt x="35" y="48"/>
                  </a:moveTo>
                  <a:lnTo>
                    <a:pt x="39" y="53"/>
                  </a:lnTo>
                  <a:lnTo>
                    <a:pt x="39" y="53"/>
                  </a:lnTo>
                  <a:lnTo>
                    <a:pt x="29" y="76"/>
                  </a:lnTo>
                  <a:lnTo>
                    <a:pt x="41" y="87"/>
                  </a:lnTo>
                  <a:lnTo>
                    <a:pt x="52" y="76"/>
                  </a:lnTo>
                  <a:lnTo>
                    <a:pt x="43" y="53"/>
                  </a:lnTo>
                  <a:lnTo>
                    <a:pt x="43" y="53"/>
                  </a:lnTo>
                  <a:lnTo>
                    <a:pt x="47" y="48"/>
                  </a:lnTo>
                  <a:lnTo>
                    <a:pt x="45" y="49"/>
                  </a:lnTo>
                  <a:lnTo>
                    <a:pt x="43" y="49"/>
                  </a:lnTo>
                  <a:lnTo>
                    <a:pt x="41" y="49"/>
                  </a:lnTo>
                  <a:lnTo>
                    <a:pt x="39" y="49"/>
                  </a:lnTo>
                  <a:lnTo>
                    <a:pt x="37" y="49"/>
                  </a:lnTo>
                  <a:lnTo>
                    <a:pt x="35" y="48"/>
                  </a:lnTo>
                  <a:close/>
                  <a:moveTo>
                    <a:pt x="41" y="0"/>
                  </a:moveTo>
                  <a:lnTo>
                    <a:pt x="44" y="0"/>
                  </a:lnTo>
                  <a:lnTo>
                    <a:pt x="47" y="1"/>
                  </a:lnTo>
                  <a:lnTo>
                    <a:pt x="49" y="2"/>
                  </a:lnTo>
                  <a:lnTo>
                    <a:pt x="52" y="3"/>
                  </a:lnTo>
                  <a:lnTo>
                    <a:pt x="54" y="4"/>
                  </a:lnTo>
                  <a:lnTo>
                    <a:pt x="56" y="6"/>
                  </a:lnTo>
                  <a:lnTo>
                    <a:pt x="58" y="8"/>
                  </a:lnTo>
                  <a:lnTo>
                    <a:pt x="60" y="10"/>
                  </a:lnTo>
                  <a:lnTo>
                    <a:pt x="61" y="12"/>
                  </a:lnTo>
                  <a:lnTo>
                    <a:pt x="62" y="15"/>
                  </a:lnTo>
                  <a:lnTo>
                    <a:pt x="63" y="17"/>
                  </a:lnTo>
                  <a:lnTo>
                    <a:pt x="64" y="20"/>
                  </a:lnTo>
                  <a:lnTo>
                    <a:pt x="64" y="23"/>
                  </a:lnTo>
                  <a:lnTo>
                    <a:pt x="64" y="25"/>
                  </a:lnTo>
                  <a:lnTo>
                    <a:pt x="63" y="28"/>
                  </a:lnTo>
                  <a:lnTo>
                    <a:pt x="62" y="31"/>
                  </a:lnTo>
                  <a:lnTo>
                    <a:pt x="61" y="33"/>
                  </a:lnTo>
                  <a:lnTo>
                    <a:pt x="60" y="36"/>
                  </a:lnTo>
                  <a:lnTo>
                    <a:pt x="59" y="38"/>
                  </a:lnTo>
                  <a:lnTo>
                    <a:pt x="57" y="41"/>
                  </a:lnTo>
                  <a:lnTo>
                    <a:pt x="55" y="43"/>
                  </a:lnTo>
                  <a:lnTo>
                    <a:pt x="53" y="44"/>
                  </a:lnTo>
                  <a:lnTo>
                    <a:pt x="51" y="46"/>
                  </a:lnTo>
                  <a:lnTo>
                    <a:pt x="55" y="47"/>
                  </a:lnTo>
                  <a:lnTo>
                    <a:pt x="58" y="48"/>
                  </a:lnTo>
                  <a:lnTo>
                    <a:pt x="61" y="50"/>
                  </a:lnTo>
                  <a:lnTo>
                    <a:pt x="64" y="52"/>
                  </a:lnTo>
                  <a:lnTo>
                    <a:pt x="67" y="54"/>
                  </a:lnTo>
                  <a:lnTo>
                    <a:pt x="70" y="56"/>
                  </a:lnTo>
                  <a:lnTo>
                    <a:pt x="72" y="58"/>
                  </a:lnTo>
                  <a:lnTo>
                    <a:pt x="74" y="60"/>
                  </a:lnTo>
                  <a:lnTo>
                    <a:pt x="76" y="63"/>
                  </a:lnTo>
                  <a:lnTo>
                    <a:pt x="78" y="65"/>
                  </a:lnTo>
                  <a:lnTo>
                    <a:pt x="80" y="67"/>
                  </a:lnTo>
                  <a:lnTo>
                    <a:pt x="81" y="70"/>
                  </a:lnTo>
                  <a:lnTo>
                    <a:pt x="82" y="72"/>
                  </a:lnTo>
                  <a:lnTo>
                    <a:pt x="82" y="75"/>
                  </a:lnTo>
                  <a:lnTo>
                    <a:pt x="82" y="77"/>
                  </a:lnTo>
                  <a:lnTo>
                    <a:pt x="82" y="78"/>
                  </a:lnTo>
                  <a:lnTo>
                    <a:pt x="81" y="79"/>
                  </a:lnTo>
                  <a:lnTo>
                    <a:pt x="80" y="80"/>
                  </a:lnTo>
                  <a:lnTo>
                    <a:pt x="79" y="81"/>
                  </a:lnTo>
                  <a:lnTo>
                    <a:pt x="77" y="82"/>
                  </a:lnTo>
                  <a:lnTo>
                    <a:pt x="75" y="83"/>
                  </a:lnTo>
                  <a:lnTo>
                    <a:pt x="73" y="84"/>
                  </a:lnTo>
                  <a:lnTo>
                    <a:pt x="71" y="84"/>
                  </a:lnTo>
                  <a:lnTo>
                    <a:pt x="68" y="85"/>
                  </a:lnTo>
                  <a:lnTo>
                    <a:pt x="65" y="85"/>
                  </a:lnTo>
                  <a:lnTo>
                    <a:pt x="62" y="86"/>
                  </a:lnTo>
                  <a:lnTo>
                    <a:pt x="59" y="86"/>
                  </a:lnTo>
                  <a:lnTo>
                    <a:pt x="55" y="87"/>
                  </a:lnTo>
                  <a:lnTo>
                    <a:pt x="52" y="87"/>
                  </a:lnTo>
                  <a:lnTo>
                    <a:pt x="48" y="87"/>
                  </a:lnTo>
                  <a:lnTo>
                    <a:pt x="45" y="87"/>
                  </a:lnTo>
                  <a:lnTo>
                    <a:pt x="41" y="87"/>
                  </a:lnTo>
                  <a:lnTo>
                    <a:pt x="37" y="87"/>
                  </a:lnTo>
                  <a:lnTo>
                    <a:pt x="34" y="87"/>
                  </a:lnTo>
                  <a:lnTo>
                    <a:pt x="30" y="87"/>
                  </a:lnTo>
                  <a:lnTo>
                    <a:pt x="27" y="87"/>
                  </a:lnTo>
                  <a:lnTo>
                    <a:pt x="23" y="86"/>
                  </a:lnTo>
                  <a:lnTo>
                    <a:pt x="20" y="86"/>
                  </a:lnTo>
                  <a:lnTo>
                    <a:pt x="17" y="85"/>
                  </a:lnTo>
                  <a:lnTo>
                    <a:pt x="14" y="85"/>
                  </a:lnTo>
                  <a:lnTo>
                    <a:pt x="11" y="84"/>
                  </a:lnTo>
                  <a:lnTo>
                    <a:pt x="9" y="84"/>
                  </a:lnTo>
                  <a:lnTo>
                    <a:pt x="6" y="83"/>
                  </a:lnTo>
                  <a:lnTo>
                    <a:pt x="4" y="82"/>
                  </a:lnTo>
                  <a:lnTo>
                    <a:pt x="3" y="81"/>
                  </a:lnTo>
                  <a:lnTo>
                    <a:pt x="1" y="80"/>
                  </a:lnTo>
                  <a:lnTo>
                    <a:pt x="0" y="79"/>
                  </a:lnTo>
                  <a:lnTo>
                    <a:pt x="0" y="78"/>
                  </a:lnTo>
                  <a:lnTo>
                    <a:pt x="0" y="77"/>
                  </a:lnTo>
                  <a:lnTo>
                    <a:pt x="0" y="75"/>
                  </a:lnTo>
                  <a:lnTo>
                    <a:pt x="0" y="72"/>
                  </a:lnTo>
                  <a:lnTo>
                    <a:pt x="1" y="70"/>
                  </a:lnTo>
                  <a:lnTo>
                    <a:pt x="2" y="67"/>
                  </a:lnTo>
                  <a:lnTo>
                    <a:pt x="4" y="65"/>
                  </a:lnTo>
                  <a:lnTo>
                    <a:pt x="5" y="63"/>
                  </a:lnTo>
                  <a:lnTo>
                    <a:pt x="7" y="60"/>
                  </a:lnTo>
                  <a:lnTo>
                    <a:pt x="10" y="58"/>
                  </a:lnTo>
                  <a:lnTo>
                    <a:pt x="12" y="56"/>
                  </a:lnTo>
                  <a:lnTo>
                    <a:pt x="15" y="54"/>
                  </a:lnTo>
                  <a:lnTo>
                    <a:pt x="17" y="52"/>
                  </a:lnTo>
                  <a:lnTo>
                    <a:pt x="21" y="50"/>
                  </a:lnTo>
                  <a:lnTo>
                    <a:pt x="24" y="48"/>
                  </a:lnTo>
                  <a:lnTo>
                    <a:pt x="27" y="47"/>
                  </a:lnTo>
                  <a:lnTo>
                    <a:pt x="31" y="46"/>
                  </a:lnTo>
                  <a:lnTo>
                    <a:pt x="28" y="44"/>
                  </a:lnTo>
                  <a:lnTo>
                    <a:pt x="26" y="43"/>
                  </a:lnTo>
                  <a:lnTo>
                    <a:pt x="25" y="41"/>
                  </a:lnTo>
                  <a:lnTo>
                    <a:pt x="23" y="38"/>
                  </a:lnTo>
                  <a:lnTo>
                    <a:pt x="22" y="36"/>
                  </a:lnTo>
                  <a:lnTo>
                    <a:pt x="20" y="33"/>
                  </a:lnTo>
                  <a:lnTo>
                    <a:pt x="19" y="31"/>
                  </a:lnTo>
                  <a:lnTo>
                    <a:pt x="19" y="28"/>
                  </a:lnTo>
                  <a:lnTo>
                    <a:pt x="18" y="25"/>
                  </a:lnTo>
                  <a:lnTo>
                    <a:pt x="18" y="23"/>
                  </a:lnTo>
                  <a:lnTo>
                    <a:pt x="18" y="20"/>
                  </a:lnTo>
                  <a:lnTo>
                    <a:pt x="19" y="17"/>
                  </a:lnTo>
                  <a:lnTo>
                    <a:pt x="20" y="15"/>
                  </a:lnTo>
                  <a:lnTo>
                    <a:pt x="21" y="12"/>
                  </a:lnTo>
                  <a:lnTo>
                    <a:pt x="22" y="10"/>
                  </a:lnTo>
                  <a:lnTo>
                    <a:pt x="24" y="8"/>
                  </a:lnTo>
                  <a:lnTo>
                    <a:pt x="26" y="6"/>
                  </a:lnTo>
                  <a:lnTo>
                    <a:pt x="28" y="4"/>
                  </a:lnTo>
                  <a:lnTo>
                    <a:pt x="30" y="3"/>
                  </a:lnTo>
                  <a:lnTo>
                    <a:pt x="33" y="2"/>
                  </a:lnTo>
                  <a:lnTo>
                    <a:pt x="35" y="1"/>
                  </a:lnTo>
                  <a:lnTo>
                    <a:pt x="38" y="0"/>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4" name="Freeform 69"/>
            <p:cNvSpPr>
              <a:spLocks/>
            </p:cNvSpPr>
            <p:nvPr/>
          </p:nvSpPr>
          <p:spPr bwMode="auto">
            <a:xfrm>
              <a:off x="3214688" y="1722438"/>
              <a:ext cx="339725" cy="157163"/>
            </a:xfrm>
            <a:custGeom>
              <a:avLst/>
              <a:gdLst/>
              <a:ahLst/>
              <a:cxnLst>
                <a:cxn ang="0">
                  <a:pos x="27" y="0"/>
                </a:cxn>
                <a:cxn ang="0">
                  <a:pos x="6" y="20"/>
                </a:cxn>
                <a:cxn ang="0">
                  <a:pos x="208" y="20"/>
                </a:cxn>
                <a:cxn ang="0">
                  <a:pos x="186" y="0"/>
                </a:cxn>
                <a:cxn ang="0">
                  <a:pos x="214" y="20"/>
                </a:cxn>
                <a:cxn ang="0">
                  <a:pos x="214" y="30"/>
                </a:cxn>
                <a:cxn ang="0">
                  <a:pos x="194" y="30"/>
                </a:cxn>
                <a:cxn ang="0">
                  <a:pos x="194" y="88"/>
                </a:cxn>
                <a:cxn ang="0">
                  <a:pos x="199" y="88"/>
                </a:cxn>
                <a:cxn ang="0">
                  <a:pos x="199" y="94"/>
                </a:cxn>
                <a:cxn ang="0">
                  <a:pos x="206" y="94"/>
                </a:cxn>
                <a:cxn ang="0">
                  <a:pos x="206" y="99"/>
                </a:cxn>
                <a:cxn ang="0">
                  <a:pos x="8" y="99"/>
                </a:cxn>
                <a:cxn ang="0">
                  <a:pos x="8" y="94"/>
                </a:cxn>
                <a:cxn ang="0">
                  <a:pos x="15" y="94"/>
                </a:cxn>
                <a:cxn ang="0">
                  <a:pos x="15" y="88"/>
                </a:cxn>
                <a:cxn ang="0">
                  <a:pos x="20" y="88"/>
                </a:cxn>
                <a:cxn ang="0">
                  <a:pos x="20" y="30"/>
                </a:cxn>
                <a:cxn ang="0">
                  <a:pos x="0" y="30"/>
                </a:cxn>
                <a:cxn ang="0">
                  <a:pos x="0" y="20"/>
                </a:cxn>
                <a:cxn ang="0">
                  <a:pos x="27" y="0"/>
                </a:cxn>
              </a:cxnLst>
              <a:rect l="0" t="0" r="r" b="b"/>
              <a:pathLst>
                <a:path w="214" h="99">
                  <a:moveTo>
                    <a:pt x="27" y="0"/>
                  </a:moveTo>
                  <a:lnTo>
                    <a:pt x="6" y="20"/>
                  </a:lnTo>
                  <a:lnTo>
                    <a:pt x="208" y="20"/>
                  </a:lnTo>
                  <a:lnTo>
                    <a:pt x="186" y="0"/>
                  </a:lnTo>
                  <a:lnTo>
                    <a:pt x="214" y="20"/>
                  </a:lnTo>
                  <a:lnTo>
                    <a:pt x="214" y="30"/>
                  </a:lnTo>
                  <a:lnTo>
                    <a:pt x="194" y="30"/>
                  </a:lnTo>
                  <a:lnTo>
                    <a:pt x="194" y="88"/>
                  </a:lnTo>
                  <a:lnTo>
                    <a:pt x="199" y="88"/>
                  </a:lnTo>
                  <a:lnTo>
                    <a:pt x="199" y="94"/>
                  </a:lnTo>
                  <a:lnTo>
                    <a:pt x="206" y="94"/>
                  </a:lnTo>
                  <a:lnTo>
                    <a:pt x="206" y="99"/>
                  </a:lnTo>
                  <a:lnTo>
                    <a:pt x="8" y="99"/>
                  </a:lnTo>
                  <a:lnTo>
                    <a:pt x="8" y="94"/>
                  </a:lnTo>
                  <a:lnTo>
                    <a:pt x="15" y="94"/>
                  </a:lnTo>
                  <a:lnTo>
                    <a:pt x="15" y="88"/>
                  </a:lnTo>
                  <a:lnTo>
                    <a:pt x="20" y="88"/>
                  </a:lnTo>
                  <a:lnTo>
                    <a:pt x="20" y="30"/>
                  </a:lnTo>
                  <a:lnTo>
                    <a:pt x="0" y="30"/>
                  </a:lnTo>
                  <a:lnTo>
                    <a:pt x="0" y="20"/>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05" name="Group 104"/>
          <p:cNvGrpSpPr/>
          <p:nvPr/>
        </p:nvGrpSpPr>
        <p:grpSpPr>
          <a:xfrm>
            <a:off x="1161778" y="3885771"/>
            <a:ext cx="292893" cy="457196"/>
            <a:chOff x="5357813" y="2511425"/>
            <a:chExt cx="395288" cy="382588"/>
          </a:xfrm>
          <a:solidFill>
            <a:schemeClr val="bg2"/>
          </a:solidFill>
        </p:grpSpPr>
        <p:sp>
          <p:nvSpPr>
            <p:cNvPr id="106" name="Freeform 258"/>
            <p:cNvSpPr>
              <a:spLocks noEditPoints="1"/>
            </p:cNvSpPr>
            <p:nvPr/>
          </p:nvSpPr>
          <p:spPr bwMode="auto">
            <a:xfrm>
              <a:off x="5599113" y="2568575"/>
              <a:ext cx="153988" cy="152400"/>
            </a:xfrm>
            <a:custGeom>
              <a:avLst/>
              <a:gdLst/>
              <a:ahLst/>
              <a:cxnLst>
                <a:cxn ang="0">
                  <a:pos x="42" y="22"/>
                </a:cxn>
                <a:cxn ang="0">
                  <a:pos x="35" y="26"/>
                </a:cxn>
                <a:cxn ang="0">
                  <a:pos x="31" y="32"/>
                </a:cxn>
                <a:cxn ang="0">
                  <a:pos x="30" y="39"/>
                </a:cxn>
                <a:cxn ang="0">
                  <a:pos x="33" y="45"/>
                </a:cxn>
                <a:cxn ang="0">
                  <a:pos x="38" y="49"/>
                </a:cxn>
                <a:cxn ang="0">
                  <a:pos x="45" y="52"/>
                </a:cxn>
                <a:cxn ang="0">
                  <a:pos x="52" y="55"/>
                </a:cxn>
                <a:cxn ang="0">
                  <a:pos x="54" y="58"/>
                </a:cxn>
                <a:cxn ang="0">
                  <a:pos x="54" y="62"/>
                </a:cxn>
                <a:cxn ang="0">
                  <a:pos x="50" y="64"/>
                </a:cxn>
                <a:cxn ang="0">
                  <a:pos x="43" y="64"/>
                </a:cxn>
                <a:cxn ang="0">
                  <a:pos x="35" y="62"/>
                </a:cxn>
                <a:cxn ang="0">
                  <a:pos x="31" y="71"/>
                </a:cxn>
                <a:cxn ang="0">
                  <a:pos x="39" y="73"/>
                </a:cxn>
                <a:cxn ang="0">
                  <a:pos x="44" y="82"/>
                </a:cxn>
                <a:cxn ang="0">
                  <a:pos x="55" y="73"/>
                </a:cxn>
                <a:cxn ang="0">
                  <a:pos x="62" y="69"/>
                </a:cxn>
                <a:cxn ang="0">
                  <a:pos x="66" y="64"/>
                </a:cxn>
                <a:cxn ang="0">
                  <a:pos x="67" y="58"/>
                </a:cxn>
                <a:cxn ang="0">
                  <a:pos x="66" y="51"/>
                </a:cxn>
                <a:cxn ang="0">
                  <a:pos x="61" y="46"/>
                </a:cxn>
                <a:cxn ang="0">
                  <a:pos x="53" y="42"/>
                </a:cxn>
                <a:cxn ang="0">
                  <a:pos x="47" y="40"/>
                </a:cxn>
                <a:cxn ang="0">
                  <a:pos x="44" y="37"/>
                </a:cxn>
                <a:cxn ang="0">
                  <a:pos x="43" y="34"/>
                </a:cxn>
                <a:cxn ang="0">
                  <a:pos x="45" y="32"/>
                </a:cxn>
                <a:cxn ang="0">
                  <a:pos x="48" y="31"/>
                </a:cxn>
                <a:cxn ang="0">
                  <a:pos x="55" y="31"/>
                </a:cxn>
                <a:cxn ang="0">
                  <a:pos x="60" y="32"/>
                </a:cxn>
                <a:cxn ang="0">
                  <a:pos x="65" y="24"/>
                </a:cxn>
                <a:cxn ang="0">
                  <a:pos x="60" y="22"/>
                </a:cxn>
                <a:cxn ang="0">
                  <a:pos x="53" y="21"/>
                </a:cxn>
                <a:cxn ang="0">
                  <a:pos x="49" y="0"/>
                </a:cxn>
                <a:cxn ang="0">
                  <a:pos x="62" y="1"/>
                </a:cxn>
                <a:cxn ang="0">
                  <a:pos x="74" y="7"/>
                </a:cxn>
                <a:cxn ang="0">
                  <a:pos x="84" y="15"/>
                </a:cxn>
                <a:cxn ang="0">
                  <a:pos x="92" y="26"/>
                </a:cxn>
                <a:cxn ang="0">
                  <a:pos x="96" y="39"/>
                </a:cxn>
                <a:cxn ang="0">
                  <a:pos x="97" y="52"/>
                </a:cxn>
                <a:cxn ang="0">
                  <a:pos x="94" y="66"/>
                </a:cxn>
                <a:cxn ang="0">
                  <a:pos x="87" y="77"/>
                </a:cxn>
                <a:cxn ang="0">
                  <a:pos x="78" y="86"/>
                </a:cxn>
                <a:cxn ang="0">
                  <a:pos x="66" y="93"/>
                </a:cxn>
                <a:cxn ang="0">
                  <a:pos x="53" y="96"/>
                </a:cxn>
                <a:cxn ang="0">
                  <a:pos x="39" y="95"/>
                </a:cxn>
                <a:cxn ang="0">
                  <a:pos x="27" y="91"/>
                </a:cxn>
                <a:cxn ang="0">
                  <a:pos x="16" y="83"/>
                </a:cxn>
                <a:cxn ang="0">
                  <a:pos x="7" y="73"/>
                </a:cxn>
                <a:cxn ang="0">
                  <a:pos x="2" y="61"/>
                </a:cxn>
                <a:cxn ang="0">
                  <a:pos x="0" y="48"/>
                </a:cxn>
                <a:cxn ang="0">
                  <a:pos x="2" y="34"/>
                </a:cxn>
                <a:cxn ang="0">
                  <a:pos x="7" y="22"/>
                </a:cxn>
                <a:cxn ang="0">
                  <a:pos x="16" y="12"/>
                </a:cxn>
                <a:cxn ang="0">
                  <a:pos x="27" y="5"/>
                </a:cxn>
                <a:cxn ang="0">
                  <a:pos x="39" y="0"/>
                </a:cxn>
              </a:cxnLst>
              <a:rect l="0" t="0" r="r" b="b"/>
              <a:pathLst>
                <a:path w="97" h="96">
                  <a:moveTo>
                    <a:pt x="44" y="14"/>
                  </a:moveTo>
                  <a:lnTo>
                    <a:pt x="44" y="22"/>
                  </a:lnTo>
                  <a:lnTo>
                    <a:pt x="42" y="22"/>
                  </a:lnTo>
                  <a:lnTo>
                    <a:pt x="39" y="23"/>
                  </a:lnTo>
                  <a:lnTo>
                    <a:pt x="37" y="25"/>
                  </a:lnTo>
                  <a:lnTo>
                    <a:pt x="35" y="26"/>
                  </a:lnTo>
                  <a:lnTo>
                    <a:pt x="33" y="28"/>
                  </a:lnTo>
                  <a:lnTo>
                    <a:pt x="32" y="30"/>
                  </a:lnTo>
                  <a:lnTo>
                    <a:pt x="31" y="32"/>
                  </a:lnTo>
                  <a:lnTo>
                    <a:pt x="30" y="34"/>
                  </a:lnTo>
                  <a:lnTo>
                    <a:pt x="30" y="37"/>
                  </a:lnTo>
                  <a:lnTo>
                    <a:pt x="30" y="39"/>
                  </a:lnTo>
                  <a:lnTo>
                    <a:pt x="31" y="41"/>
                  </a:lnTo>
                  <a:lnTo>
                    <a:pt x="32" y="43"/>
                  </a:lnTo>
                  <a:lnTo>
                    <a:pt x="33" y="45"/>
                  </a:lnTo>
                  <a:lnTo>
                    <a:pt x="34" y="46"/>
                  </a:lnTo>
                  <a:lnTo>
                    <a:pt x="36" y="48"/>
                  </a:lnTo>
                  <a:lnTo>
                    <a:pt x="38" y="49"/>
                  </a:lnTo>
                  <a:lnTo>
                    <a:pt x="40" y="50"/>
                  </a:lnTo>
                  <a:lnTo>
                    <a:pt x="43" y="51"/>
                  </a:lnTo>
                  <a:lnTo>
                    <a:pt x="45" y="52"/>
                  </a:lnTo>
                  <a:lnTo>
                    <a:pt x="48" y="53"/>
                  </a:lnTo>
                  <a:lnTo>
                    <a:pt x="50" y="54"/>
                  </a:lnTo>
                  <a:lnTo>
                    <a:pt x="52" y="55"/>
                  </a:lnTo>
                  <a:lnTo>
                    <a:pt x="53" y="56"/>
                  </a:lnTo>
                  <a:lnTo>
                    <a:pt x="54" y="57"/>
                  </a:lnTo>
                  <a:lnTo>
                    <a:pt x="54" y="58"/>
                  </a:lnTo>
                  <a:lnTo>
                    <a:pt x="54" y="59"/>
                  </a:lnTo>
                  <a:lnTo>
                    <a:pt x="54" y="60"/>
                  </a:lnTo>
                  <a:lnTo>
                    <a:pt x="54" y="62"/>
                  </a:lnTo>
                  <a:lnTo>
                    <a:pt x="53" y="63"/>
                  </a:lnTo>
                  <a:lnTo>
                    <a:pt x="51" y="63"/>
                  </a:lnTo>
                  <a:lnTo>
                    <a:pt x="50" y="64"/>
                  </a:lnTo>
                  <a:lnTo>
                    <a:pt x="48" y="64"/>
                  </a:lnTo>
                  <a:lnTo>
                    <a:pt x="46" y="64"/>
                  </a:lnTo>
                  <a:lnTo>
                    <a:pt x="43" y="64"/>
                  </a:lnTo>
                  <a:lnTo>
                    <a:pt x="40" y="64"/>
                  </a:lnTo>
                  <a:lnTo>
                    <a:pt x="37" y="63"/>
                  </a:lnTo>
                  <a:lnTo>
                    <a:pt x="35" y="62"/>
                  </a:lnTo>
                  <a:lnTo>
                    <a:pt x="32" y="61"/>
                  </a:lnTo>
                  <a:lnTo>
                    <a:pt x="30" y="70"/>
                  </a:lnTo>
                  <a:lnTo>
                    <a:pt x="31" y="71"/>
                  </a:lnTo>
                  <a:lnTo>
                    <a:pt x="34" y="72"/>
                  </a:lnTo>
                  <a:lnTo>
                    <a:pt x="36" y="73"/>
                  </a:lnTo>
                  <a:lnTo>
                    <a:pt x="39" y="73"/>
                  </a:lnTo>
                  <a:lnTo>
                    <a:pt x="41" y="74"/>
                  </a:lnTo>
                  <a:lnTo>
                    <a:pt x="44" y="74"/>
                  </a:lnTo>
                  <a:lnTo>
                    <a:pt x="44" y="82"/>
                  </a:lnTo>
                  <a:lnTo>
                    <a:pt x="52" y="82"/>
                  </a:lnTo>
                  <a:lnTo>
                    <a:pt x="52" y="73"/>
                  </a:lnTo>
                  <a:lnTo>
                    <a:pt x="55" y="73"/>
                  </a:lnTo>
                  <a:lnTo>
                    <a:pt x="58" y="72"/>
                  </a:lnTo>
                  <a:lnTo>
                    <a:pt x="60" y="71"/>
                  </a:lnTo>
                  <a:lnTo>
                    <a:pt x="62" y="69"/>
                  </a:lnTo>
                  <a:lnTo>
                    <a:pt x="63" y="68"/>
                  </a:lnTo>
                  <a:lnTo>
                    <a:pt x="65" y="66"/>
                  </a:lnTo>
                  <a:lnTo>
                    <a:pt x="66" y="64"/>
                  </a:lnTo>
                  <a:lnTo>
                    <a:pt x="67" y="62"/>
                  </a:lnTo>
                  <a:lnTo>
                    <a:pt x="67" y="60"/>
                  </a:lnTo>
                  <a:lnTo>
                    <a:pt x="67" y="58"/>
                  </a:lnTo>
                  <a:lnTo>
                    <a:pt x="67" y="56"/>
                  </a:lnTo>
                  <a:lnTo>
                    <a:pt x="67" y="53"/>
                  </a:lnTo>
                  <a:lnTo>
                    <a:pt x="66" y="51"/>
                  </a:lnTo>
                  <a:lnTo>
                    <a:pt x="65" y="49"/>
                  </a:lnTo>
                  <a:lnTo>
                    <a:pt x="63" y="48"/>
                  </a:lnTo>
                  <a:lnTo>
                    <a:pt x="61" y="46"/>
                  </a:lnTo>
                  <a:lnTo>
                    <a:pt x="59" y="45"/>
                  </a:lnTo>
                  <a:lnTo>
                    <a:pt x="56" y="44"/>
                  </a:lnTo>
                  <a:lnTo>
                    <a:pt x="53" y="42"/>
                  </a:lnTo>
                  <a:lnTo>
                    <a:pt x="51" y="41"/>
                  </a:lnTo>
                  <a:lnTo>
                    <a:pt x="49" y="40"/>
                  </a:lnTo>
                  <a:lnTo>
                    <a:pt x="47" y="40"/>
                  </a:lnTo>
                  <a:lnTo>
                    <a:pt x="45" y="39"/>
                  </a:lnTo>
                  <a:lnTo>
                    <a:pt x="44" y="38"/>
                  </a:lnTo>
                  <a:lnTo>
                    <a:pt x="44" y="37"/>
                  </a:lnTo>
                  <a:lnTo>
                    <a:pt x="43" y="36"/>
                  </a:lnTo>
                  <a:lnTo>
                    <a:pt x="43" y="35"/>
                  </a:lnTo>
                  <a:lnTo>
                    <a:pt x="43" y="34"/>
                  </a:lnTo>
                  <a:lnTo>
                    <a:pt x="44" y="33"/>
                  </a:lnTo>
                  <a:lnTo>
                    <a:pt x="44" y="33"/>
                  </a:lnTo>
                  <a:lnTo>
                    <a:pt x="45" y="32"/>
                  </a:lnTo>
                  <a:lnTo>
                    <a:pt x="46" y="31"/>
                  </a:lnTo>
                  <a:lnTo>
                    <a:pt x="47" y="31"/>
                  </a:lnTo>
                  <a:lnTo>
                    <a:pt x="48" y="31"/>
                  </a:lnTo>
                  <a:lnTo>
                    <a:pt x="50" y="30"/>
                  </a:lnTo>
                  <a:lnTo>
                    <a:pt x="53" y="31"/>
                  </a:lnTo>
                  <a:lnTo>
                    <a:pt x="55" y="31"/>
                  </a:lnTo>
                  <a:lnTo>
                    <a:pt x="57" y="31"/>
                  </a:lnTo>
                  <a:lnTo>
                    <a:pt x="59" y="32"/>
                  </a:lnTo>
                  <a:lnTo>
                    <a:pt x="60" y="32"/>
                  </a:lnTo>
                  <a:lnTo>
                    <a:pt x="62" y="33"/>
                  </a:lnTo>
                  <a:lnTo>
                    <a:pt x="63" y="33"/>
                  </a:lnTo>
                  <a:lnTo>
                    <a:pt x="65" y="24"/>
                  </a:lnTo>
                  <a:lnTo>
                    <a:pt x="64" y="23"/>
                  </a:lnTo>
                  <a:lnTo>
                    <a:pt x="62" y="23"/>
                  </a:lnTo>
                  <a:lnTo>
                    <a:pt x="60" y="22"/>
                  </a:lnTo>
                  <a:lnTo>
                    <a:pt x="58" y="22"/>
                  </a:lnTo>
                  <a:lnTo>
                    <a:pt x="55" y="21"/>
                  </a:lnTo>
                  <a:lnTo>
                    <a:pt x="53" y="21"/>
                  </a:lnTo>
                  <a:lnTo>
                    <a:pt x="53" y="14"/>
                  </a:lnTo>
                  <a:lnTo>
                    <a:pt x="44" y="14"/>
                  </a:lnTo>
                  <a:close/>
                  <a:moveTo>
                    <a:pt x="49" y="0"/>
                  </a:moveTo>
                  <a:lnTo>
                    <a:pt x="53" y="0"/>
                  </a:lnTo>
                  <a:lnTo>
                    <a:pt x="58" y="0"/>
                  </a:lnTo>
                  <a:lnTo>
                    <a:pt x="62" y="1"/>
                  </a:lnTo>
                  <a:lnTo>
                    <a:pt x="66" y="3"/>
                  </a:lnTo>
                  <a:lnTo>
                    <a:pt x="70" y="5"/>
                  </a:lnTo>
                  <a:lnTo>
                    <a:pt x="74" y="7"/>
                  </a:lnTo>
                  <a:lnTo>
                    <a:pt x="78" y="9"/>
                  </a:lnTo>
                  <a:lnTo>
                    <a:pt x="81" y="12"/>
                  </a:lnTo>
                  <a:lnTo>
                    <a:pt x="84" y="15"/>
                  </a:lnTo>
                  <a:lnTo>
                    <a:pt x="87" y="19"/>
                  </a:lnTo>
                  <a:lnTo>
                    <a:pt x="90" y="22"/>
                  </a:lnTo>
                  <a:lnTo>
                    <a:pt x="92" y="26"/>
                  </a:lnTo>
                  <a:lnTo>
                    <a:pt x="94" y="30"/>
                  </a:lnTo>
                  <a:lnTo>
                    <a:pt x="95" y="34"/>
                  </a:lnTo>
                  <a:lnTo>
                    <a:pt x="96" y="39"/>
                  </a:lnTo>
                  <a:lnTo>
                    <a:pt x="97" y="43"/>
                  </a:lnTo>
                  <a:lnTo>
                    <a:pt x="97" y="48"/>
                  </a:lnTo>
                  <a:lnTo>
                    <a:pt x="97" y="52"/>
                  </a:lnTo>
                  <a:lnTo>
                    <a:pt x="96" y="57"/>
                  </a:lnTo>
                  <a:lnTo>
                    <a:pt x="95" y="61"/>
                  </a:lnTo>
                  <a:lnTo>
                    <a:pt x="94" y="66"/>
                  </a:lnTo>
                  <a:lnTo>
                    <a:pt x="92" y="70"/>
                  </a:lnTo>
                  <a:lnTo>
                    <a:pt x="90" y="73"/>
                  </a:lnTo>
                  <a:lnTo>
                    <a:pt x="87" y="77"/>
                  </a:lnTo>
                  <a:lnTo>
                    <a:pt x="84" y="80"/>
                  </a:lnTo>
                  <a:lnTo>
                    <a:pt x="81" y="83"/>
                  </a:lnTo>
                  <a:lnTo>
                    <a:pt x="78" y="86"/>
                  </a:lnTo>
                  <a:lnTo>
                    <a:pt x="74" y="89"/>
                  </a:lnTo>
                  <a:lnTo>
                    <a:pt x="70" y="91"/>
                  </a:lnTo>
                  <a:lnTo>
                    <a:pt x="66" y="93"/>
                  </a:lnTo>
                  <a:lnTo>
                    <a:pt x="62" y="94"/>
                  </a:lnTo>
                  <a:lnTo>
                    <a:pt x="58" y="95"/>
                  </a:lnTo>
                  <a:lnTo>
                    <a:pt x="53" y="96"/>
                  </a:lnTo>
                  <a:lnTo>
                    <a:pt x="49" y="96"/>
                  </a:lnTo>
                  <a:lnTo>
                    <a:pt x="44" y="96"/>
                  </a:lnTo>
                  <a:lnTo>
                    <a:pt x="39" y="95"/>
                  </a:lnTo>
                  <a:lnTo>
                    <a:pt x="35" y="94"/>
                  </a:lnTo>
                  <a:lnTo>
                    <a:pt x="31" y="93"/>
                  </a:lnTo>
                  <a:lnTo>
                    <a:pt x="27" y="91"/>
                  </a:lnTo>
                  <a:lnTo>
                    <a:pt x="23" y="89"/>
                  </a:lnTo>
                  <a:lnTo>
                    <a:pt x="19" y="86"/>
                  </a:lnTo>
                  <a:lnTo>
                    <a:pt x="16" y="83"/>
                  </a:lnTo>
                  <a:lnTo>
                    <a:pt x="13" y="80"/>
                  </a:lnTo>
                  <a:lnTo>
                    <a:pt x="10" y="77"/>
                  </a:lnTo>
                  <a:lnTo>
                    <a:pt x="7" y="73"/>
                  </a:lnTo>
                  <a:lnTo>
                    <a:pt x="5" y="70"/>
                  </a:lnTo>
                  <a:lnTo>
                    <a:pt x="3" y="66"/>
                  </a:lnTo>
                  <a:lnTo>
                    <a:pt x="2" y="61"/>
                  </a:lnTo>
                  <a:lnTo>
                    <a:pt x="1" y="57"/>
                  </a:lnTo>
                  <a:lnTo>
                    <a:pt x="0" y="52"/>
                  </a:lnTo>
                  <a:lnTo>
                    <a:pt x="0" y="48"/>
                  </a:lnTo>
                  <a:lnTo>
                    <a:pt x="0" y="43"/>
                  </a:lnTo>
                  <a:lnTo>
                    <a:pt x="1" y="39"/>
                  </a:lnTo>
                  <a:lnTo>
                    <a:pt x="2" y="34"/>
                  </a:lnTo>
                  <a:lnTo>
                    <a:pt x="3" y="30"/>
                  </a:lnTo>
                  <a:lnTo>
                    <a:pt x="5" y="26"/>
                  </a:lnTo>
                  <a:lnTo>
                    <a:pt x="7" y="22"/>
                  </a:lnTo>
                  <a:lnTo>
                    <a:pt x="10" y="19"/>
                  </a:lnTo>
                  <a:lnTo>
                    <a:pt x="13" y="15"/>
                  </a:lnTo>
                  <a:lnTo>
                    <a:pt x="16" y="12"/>
                  </a:lnTo>
                  <a:lnTo>
                    <a:pt x="19" y="9"/>
                  </a:lnTo>
                  <a:lnTo>
                    <a:pt x="23" y="7"/>
                  </a:lnTo>
                  <a:lnTo>
                    <a:pt x="27" y="5"/>
                  </a:lnTo>
                  <a:lnTo>
                    <a:pt x="31" y="3"/>
                  </a:lnTo>
                  <a:lnTo>
                    <a:pt x="35" y="1"/>
                  </a:lnTo>
                  <a:lnTo>
                    <a:pt x="39" y="0"/>
                  </a:lnTo>
                  <a:lnTo>
                    <a:pt x="44" y="0"/>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7" name="Freeform 259"/>
            <p:cNvSpPr>
              <a:spLocks/>
            </p:cNvSpPr>
            <p:nvPr/>
          </p:nvSpPr>
          <p:spPr bwMode="auto">
            <a:xfrm>
              <a:off x="5537201" y="2757488"/>
              <a:ext cx="95250" cy="38100"/>
            </a:xfrm>
            <a:custGeom>
              <a:avLst/>
              <a:gdLst/>
              <a:ahLst/>
              <a:cxnLst>
                <a:cxn ang="0">
                  <a:pos x="0" y="0"/>
                </a:cxn>
                <a:cxn ang="0">
                  <a:pos x="0" y="1"/>
                </a:cxn>
                <a:cxn ang="0">
                  <a:pos x="1" y="3"/>
                </a:cxn>
                <a:cxn ang="0">
                  <a:pos x="2" y="4"/>
                </a:cxn>
                <a:cxn ang="0">
                  <a:pos x="4" y="6"/>
                </a:cxn>
                <a:cxn ang="0">
                  <a:pos x="6" y="7"/>
                </a:cxn>
                <a:cxn ang="0">
                  <a:pos x="8" y="8"/>
                </a:cxn>
                <a:cxn ang="0">
                  <a:pos x="11" y="9"/>
                </a:cxn>
                <a:cxn ang="0">
                  <a:pos x="14" y="10"/>
                </a:cxn>
                <a:cxn ang="0">
                  <a:pos x="18" y="11"/>
                </a:cxn>
                <a:cxn ang="0">
                  <a:pos x="22" y="11"/>
                </a:cxn>
                <a:cxn ang="0">
                  <a:pos x="26" y="12"/>
                </a:cxn>
                <a:cxn ang="0">
                  <a:pos x="30" y="12"/>
                </a:cxn>
                <a:cxn ang="0">
                  <a:pos x="34" y="12"/>
                </a:cxn>
                <a:cxn ang="0">
                  <a:pos x="38" y="11"/>
                </a:cxn>
                <a:cxn ang="0">
                  <a:pos x="41" y="11"/>
                </a:cxn>
                <a:cxn ang="0">
                  <a:pos x="45" y="10"/>
                </a:cxn>
                <a:cxn ang="0">
                  <a:pos x="48" y="9"/>
                </a:cxn>
                <a:cxn ang="0">
                  <a:pos x="51" y="8"/>
                </a:cxn>
                <a:cxn ang="0">
                  <a:pos x="54" y="7"/>
                </a:cxn>
                <a:cxn ang="0">
                  <a:pos x="56" y="6"/>
                </a:cxn>
                <a:cxn ang="0">
                  <a:pos x="57" y="4"/>
                </a:cxn>
                <a:cxn ang="0">
                  <a:pos x="59" y="3"/>
                </a:cxn>
                <a:cxn ang="0">
                  <a:pos x="60" y="1"/>
                </a:cxn>
                <a:cxn ang="0">
                  <a:pos x="60" y="0"/>
                </a:cxn>
                <a:cxn ang="0">
                  <a:pos x="60" y="12"/>
                </a:cxn>
                <a:cxn ang="0">
                  <a:pos x="60" y="13"/>
                </a:cxn>
                <a:cxn ang="0">
                  <a:pos x="59" y="15"/>
                </a:cxn>
                <a:cxn ang="0">
                  <a:pos x="57" y="16"/>
                </a:cxn>
                <a:cxn ang="0">
                  <a:pos x="56" y="18"/>
                </a:cxn>
                <a:cxn ang="0">
                  <a:pos x="54" y="19"/>
                </a:cxn>
                <a:cxn ang="0">
                  <a:pos x="51" y="20"/>
                </a:cxn>
                <a:cxn ang="0">
                  <a:pos x="48" y="21"/>
                </a:cxn>
                <a:cxn ang="0">
                  <a:pos x="45" y="22"/>
                </a:cxn>
                <a:cxn ang="0">
                  <a:pos x="41" y="23"/>
                </a:cxn>
                <a:cxn ang="0">
                  <a:pos x="38" y="23"/>
                </a:cxn>
                <a:cxn ang="0">
                  <a:pos x="34" y="24"/>
                </a:cxn>
                <a:cxn ang="0">
                  <a:pos x="30" y="24"/>
                </a:cxn>
                <a:cxn ang="0">
                  <a:pos x="26" y="24"/>
                </a:cxn>
                <a:cxn ang="0">
                  <a:pos x="22" y="23"/>
                </a:cxn>
                <a:cxn ang="0">
                  <a:pos x="18" y="23"/>
                </a:cxn>
                <a:cxn ang="0">
                  <a:pos x="14" y="22"/>
                </a:cxn>
                <a:cxn ang="0">
                  <a:pos x="11" y="21"/>
                </a:cxn>
                <a:cxn ang="0">
                  <a:pos x="8" y="20"/>
                </a:cxn>
                <a:cxn ang="0">
                  <a:pos x="6" y="19"/>
                </a:cxn>
                <a:cxn ang="0">
                  <a:pos x="4" y="18"/>
                </a:cxn>
                <a:cxn ang="0">
                  <a:pos x="2" y="16"/>
                </a:cxn>
                <a:cxn ang="0">
                  <a:pos x="1" y="15"/>
                </a:cxn>
                <a:cxn ang="0">
                  <a:pos x="0" y="13"/>
                </a:cxn>
                <a:cxn ang="0">
                  <a:pos x="0" y="12"/>
                </a:cxn>
                <a:cxn ang="0">
                  <a:pos x="0" y="0"/>
                </a:cxn>
              </a:cxnLst>
              <a:rect l="0" t="0" r="r" b="b"/>
              <a:pathLst>
                <a:path w="60" h="24">
                  <a:moveTo>
                    <a:pt x="0" y="0"/>
                  </a:moveTo>
                  <a:lnTo>
                    <a:pt x="0" y="1"/>
                  </a:lnTo>
                  <a:lnTo>
                    <a:pt x="1" y="3"/>
                  </a:lnTo>
                  <a:lnTo>
                    <a:pt x="2" y="4"/>
                  </a:lnTo>
                  <a:lnTo>
                    <a:pt x="4" y="6"/>
                  </a:lnTo>
                  <a:lnTo>
                    <a:pt x="6" y="7"/>
                  </a:lnTo>
                  <a:lnTo>
                    <a:pt x="8" y="8"/>
                  </a:lnTo>
                  <a:lnTo>
                    <a:pt x="11" y="9"/>
                  </a:lnTo>
                  <a:lnTo>
                    <a:pt x="14" y="10"/>
                  </a:lnTo>
                  <a:lnTo>
                    <a:pt x="18" y="11"/>
                  </a:lnTo>
                  <a:lnTo>
                    <a:pt x="22" y="11"/>
                  </a:lnTo>
                  <a:lnTo>
                    <a:pt x="26" y="12"/>
                  </a:lnTo>
                  <a:lnTo>
                    <a:pt x="30" y="12"/>
                  </a:lnTo>
                  <a:lnTo>
                    <a:pt x="34" y="12"/>
                  </a:lnTo>
                  <a:lnTo>
                    <a:pt x="38" y="11"/>
                  </a:lnTo>
                  <a:lnTo>
                    <a:pt x="41" y="11"/>
                  </a:lnTo>
                  <a:lnTo>
                    <a:pt x="45" y="10"/>
                  </a:lnTo>
                  <a:lnTo>
                    <a:pt x="48" y="9"/>
                  </a:lnTo>
                  <a:lnTo>
                    <a:pt x="51" y="8"/>
                  </a:lnTo>
                  <a:lnTo>
                    <a:pt x="54" y="7"/>
                  </a:lnTo>
                  <a:lnTo>
                    <a:pt x="56" y="6"/>
                  </a:lnTo>
                  <a:lnTo>
                    <a:pt x="57" y="4"/>
                  </a:lnTo>
                  <a:lnTo>
                    <a:pt x="59" y="3"/>
                  </a:lnTo>
                  <a:lnTo>
                    <a:pt x="60" y="1"/>
                  </a:lnTo>
                  <a:lnTo>
                    <a:pt x="60" y="0"/>
                  </a:lnTo>
                  <a:lnTo>
                    <a:pt x="60" y="12"/>
                  </a:lnTo>
                  <a:lnTo>
                    <a:pt x="60" y="13"/>
                  </a:lnTo>
                  <a:lnTo>
                    <a:pt x="59" y="15"/>
                  </a:lnTo>
                  <a:lnTo>
                    <a:pt x="57" y="16"/>
                  </a:lnTo>
                  <a:lnTo>
                    <a:pt x="56" y="18"/>
                  </a:lnTo>
                  <a:lnTo>
                    <a:pt x="54" y="19"/>
                  </a:lnTo>
                  <a:lnTo>
                    <a:pt x="51" y="20"/>
                  </a:lnTo>
                  <a:lnTo>
                    <a:pt x="48" y="21"/>
                  </a:lnTo>
                  <a:lnTo>
                    <a:pt x="45" y="22"/>
                  </a:lnTo>
                  <a:lnTo>
                    <a:pt x="41" y="23"/>
                  </a:lnTo>
                  <a:lnTo>
                    <a:pt x="38" y="23"/>
                  </a:lnTo>
                  <a:lnTo>
                    <a:pt x="34" y="24"/>
                  </a:lnTo>
                  <a:lnTo>
                    <a:pt x="30" y="24"/>
                  </a:lnTo>
                  <a:lnTo>
                    <a:pt x="26" y="24"/>
                  </a:lnTo>
                  <a:lnTo>
                    <a:pt x="22" y="23"/>
                  </a:lnTo>
                  <a:lnTo>
                    <a:pt x="18" y="23"/>
                  </a:lnTo>
                  <a:lnTo>
                    <a:pt x="14" y="22"/>
                  </a:lnTo>
                  <a:lnTo>
                    <a:pt x="11" y="21"/>
                  </a:lnTo>
                  <a:lnTo>
                    <a:pt x="8" y="20"/>
                  </a:lnTo>
                  <a:lnTo>
                    <a:pt x="6" y="19"/>
                  </a:lnTo>
                  <a:lnTo>
                    <a:pt x="4" y="18"/>
                  </a:lnTo>
                  <a:lnTo>
                    <a:pt x="2" y="16"/>
                  </a:lnTo>
                  <a:lnTo>
                    <a:pt x="1" y="15"/>
                  </a:lnTo>
                  <a:lnTo>
                    <a:pt x="0" y="13"/>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8" name="Freeform 260"/>
            <p:cNvSpPr>
              <a:spLocks/>
            </p:cNvSpPr>
            <p:nvPr/>
          </p:nvSpPr>
          <p:spPr bwMode="auto">
            <a:xfrm>
              <a:off x="5537201" y="2781300"/>
              <a:ext cx="95250" cy="38100"/>
            </a:xfrm>
            <a:custGeom>
              <a:avLst/>
              <a:gdLst/>
              <a:ahLst/>
              <a:cxnLst>
                <a:cxn ang="0">
                  <a:pos x="0" y="0"/>
                </a:cxn>
                <a:cxn ang="0">
                  <a:pos x="0" y="2"/>
                </a:cxn>
                <a:cxn ang="0">
                  <a:pos x="1" y="3"/>
                </a:cxn>
                <a:cxn ang="0">
                  <a:pos x="2" y="5"/>
                </a:cxn>
                <a:cxn ang="0">
                  <a:pos x="4" y="6"/>
                </a:cxn>
                <a:cxn ang="0">
                  <a:pos x="6" y="8"/>
                </a:cxn>
                <a:cxn ang="0">
                  <a:pos x="8" y="9"/>
                </a:cxn>
                <a:cxn ang="0">
                  <a:pos x="11" y="10"/>
                </a:cxn>
                <a:cxn ang="0">
                  <a:pos x="14" y="11"/>
                </a:cxn>
                <a:cxn ang="0">
                  <a:pos x="18" y="11"/>
                </a:cxn>
                <a:cxn ang="0">
                  <a:pos x="22" y="12"/>
                </a:cxn>
                <a:cxn ang="0">
                  <a:pos x="26" y="12"/>
                </a:cxn>
                <a:cxn ang="0">
                  <a:pos x="30" y="12"/>
                </a:cxn>
                <a:cxn ang="0">
                  <a:pos x="34" y="12"/>
                </a:cxn>
                <a:cxn ang="0">
                  <a:pos x="38" y="12"/>
                </a:cxn>
                <a:cxn ang="0">
                  <a:pos x="41" y="11"/>
                </a:cxn>
                <a:cxn ang="0">
                  <a:pos x="45" y="11"/>
                </a:cxn>
                <a:cxn ang="0">
                  <a:pos x="48" y="10"/>
                </a:cxn>
                <a:cxn ang="0">
                  <a:pos x="51" y="9"/>
                </a:cxn>
                <a:cxn ang="0">
                  <a:pos x="54" y="8"/>
                </a:cxn>
                <a:cxn ang="0">
                  <a:pos x="56" y="6"/>
                </a:cxn>
                <a:cxn ang="0">
                  <a:pos x="57" y="5"/>
                </a:cxn>
                <a:cxn ang="0">
                  <a:pos x="59" y="3"/>
                </a:cxn>
                <a:cxn ang="0">
                  <a:pos x="60" y="2"/>
                </a:cxn>
                <a:cxn ang="0">
                  <a:pos x="60" y="0"/>
                </a:cxn>
                <a:cxn ang="0">
                  <a:pos x="60" y="12"/>
                </a:cxn>
                <a:cxn ang="0">
                  <a:pos x="60" y="14"/>
                </a:cxn>
                <a:cxn ang="0">
                  <a:pos x="59" y="16"/>
                </a:cxn>
                <a:cxn ang="0">
                  <a:pos x="57" y="17"/>
                </a:cxn>
                <a:cxn ang="0">
                  <a:pos x="56" y="18"/>
                </a:cxn>
                <a:cxn ang="0">
                  <a:pos x="54" y="20"/>
                </a:cxn>
                <a:cxn ang="0">
                  <a:pos x="51" y="21"/>
                </a:cxn>
                <a:cxn ang="0">
                  <a:pos x="48" y="22"/>
                </a:cxn>
                <a:cxn ang="0">
                  <a:pos x="45" y="23"/>
                </a:cxn>
                <a:cxn ang="0">
                  <a:pos x="41" y="23"/>
                </a:cxn>
                <a:cxn ang="0">
                  <a:pos x="38" y="24"/>
                </a:cxn>
                <a:cxn ang="0">
                  <a:pos x="34" y="24"/>
                </a:cxn>
                <a:cxn ang="0">
                  <a:pos x="30" y="24"/>
                </a:cxn>
                <a:cxn ang="0">
                  <a:pos x="26" y="24"/>
                </a:cxn>
                <a:cxn ang="0">
                  <a:pos x="22" y="24"/>
                </a:cxn>
                <a:cxn ang="0">
                  <a:pos x="18" y="23"/>
                </a:cxn>
                <a:cxn ang="0">
                  <a:pos x="14" y="23"/>
                </a:cxn>
                <a:cxn ang="0">
                  <a:pos x="11" y="22"/>
                </a:cxn>
                <a:cxn ang="0">
                  <a:pos x="8" y="21"/>
                </a:cxn>
                <a:cxn ang="0">
                  <a:pos x="6" y="20"/>
                </a:cxn>
                <a:cxn ang="0">
                  <a:pos x="4" y="18"/>
                </a:cxn>
                <a:cxn ang="0">
                  <a:pos x="2" y="17"/>
                </a:cxn>
                <a:cxn ang="0">
                  <a:pos x="1" y="16"/>
                </a:cxn>
                <a:cxn ang="0">
                  <a:pos x="0" y="14"/>
                </a:cxn>
                <a:cxn ang="0">
                  <a:pos x="0" y="12"/>
                </a:cxn>
                <a:cxn ang="0">
                  <a:pos x="0" y="0"/>
                </a:cxn>
              </a:cxnLst>
              <a:rect l="0" t="0" r="r" b="b"/>
              <a:pathLst>
                <a:path w="60" h="24">
                  <a:moveTo>
                    <a:pt x="0" y="0"/>
                  </a:moveTo>
                  <a:lnTo>
                    <a:pt x="0" y="2"/>
                  </a:lnTo>
                  <a:lnTo>
                    <a:pt x="1" y="3"/>
                  </a:lnTo>
                  <a:lnTo>
                    <a:pt x="2" y="5"/>
                  </a:lnTo>
                  <a:lnTo>
                    <a:pt x="4" y="6"/>
                  </a:lnTo>
                  <a:lnTo>
                    <a:pt x="6" y="8"/>
                  </a:lnTo>
                  <a:lnTo>
                    <a:pt x="8" y="9"/>
                  </a:lnTo>
                  <a:lnTo>
                    <a:pt x="11" y="10"/>
                  </a:lnTo>
                  <a:lnTo>
                    <a:pt x="14" y="11"/>
                  </a:lnTo>
                  <a:lnTo>
                    <a:pt x="18" y="11"/>
                  </a:lnTo>
                  <a:lnTo>
                    <a:pt x="22" y="12"/>
                  </a:lnTo>
                  <a:lnTo>
                    <a:pt x="26" y="12"/>
                  </a:lnTo>
                  <a:lnTo>
                    <a:pt x="30" y="12"/>
                  </a:lnTo>
                  <a:lnTo>
                    <a:pt x="34" y="12"/>
                  </a:lnTo>
                  <a:lnTo>
                    <a:pt x="38" y="12"/>
                  </a:lnTo>
                  <a:lnTo>
                    <a:pt x="41" y="11"/>
                  </a:lnTo>
                  <a:lnTo>
                    <a:pt x="45" y="11"/>
                  </a:lnTo>
                  <a:lnTo>
                    <a:pt x="48" y="10"/>
                  </a:lnTo>
                  <a:lnTo>
                    <a:pt x="51" y="9"/>
                  </a:lnTo>
                  <a:lnTo>
                    <a:pt x="54" y="8"/>
                  </a:lnTo>
                  <a:lnTo>
                    <a:pt x="56" y="6"/>
                  </a:lnTo>
                  <a:lnTo>
                    <a:pt x="57" y="5"/>
                  </a:lnTo>
                  <a:lnTo>
                    <a:pt x="59" y="3"/>
                  </a:lnTo>
                  <a:lnTo>
                    <a:pt x="60" y="2"/>
                  </a:lnTo>
                  <a:lnTo>
                    <a:pt x="60" y="0"/>
                  </a:lnTo>
                  <a:lnTo>
                    <a:pt x="60" y="12"/>
                  </a:lnTo>
                  <a:lnTo>
                    <a:pt x="60" y="14"/>
                  </a:lnTo>
                  <a:lnTo>
                    <a:pt x="59" y="16"/>
                  </a:lnTo>
                  <a:lnTo>
                    <a:pt x="57" y="17"/>
                  </a:lnTo>
                  <a:lnTo>
                    <a:pt x="56" y="18"/>
                  </a:lnTo>
                  <a:lnTo>
                    <a:pt x="54" y="20"/>
                  </a:lnTo>
                  <a:lnTo>
                    <a:pt x="51" y="21"/>
                  </a:lnTo>
                  <a:lnTo>
                    <a:pt x="48" y="22"/>
                  </a:lnTo>
                  <a:lnTo>
                    <a:pt x="45" y="23"/>
                  </a:lnTo>
                  <a:lnTo>
                    <a:pt x="41" y="23"/>
                  </a:lnTo>
                  <a:lnTo>
                    <a:pt x="38" y="24"/>
                  </a:lnTo>
                  <a:lnTo>
                    <a:pt x="34" y="24"/>
                  </a:lnTo>
                  <a:lnTo>
                    <a:pt x="30" y="24"/>
                  </a:lnTo>
                  <a:lnTo>
                    <a:pt x="26" y="24"/>
                  </a:lnTo>
                  <a:lnTo>
                    <a:pt x="22" y="24"/>
                  </a:lnTo>
                  <a:lnTo>
                    <a:pt x="18" y="23"/>
                  </a:lnTo>
                  <a:lnTo>
                    <a:pt x="14" y="23"/>
                  </a:lnTo>
                  <a:lnTo>
                    <a:pt x="11" y="22"/>
                  </a:lnTo>
                  <a:lnTo>
                    <a:pt x="8" y="21"/>
                  </a:lnTo>
                  <a:lnTo>
                    <a:pt x="6" y="20"/>
                  </a:lnTo>
                  <a:lnTo>
                    <a:pt x="4" y="18"/>
                  </a:lnTo>
                  <a:lnTo>
                    <a:pt x="2" y="17"/>
                  </a:lnTo>
                  <a:lnTo>
                    <a:pt x="1" y="16"/>
                  </a:lnTo>
                  <a:lnTo>
                    <a:pt x="0"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9" name="Freeform 261"/>
            <p:cNvSpPr>
              <a:spLocks/>
            </p:cNvSpPr>
            <p:nvPr/>
          </p:nvSpPr>
          <p:spPr bwMode="auto">
            <a:xfrm>
              <a:off x="5537201" y="2806700"/>
              <a:ext cx="95250" cy="38100"/>
            </a:xfrm>
            <a:custGeom>
              <a:avLst/>
              <a:gdLst/>
              <a:ahLst/>
              <a:cxnLst>
                <a:cxn ang="0">
                  <a:pos x="0" y="0"/>
                </a:cxn>
                <a:cxn ang="0">
                  <a:pos x="0" y="2"/>
                </a:cxn>
                <a:cxn ang="0">
                  <a:pos x="1" y="3"/>
                </a:cxn>
                <a:cxn ang="0">
                  <a:pos x="2" y="5"/>
                </a:cxn>
                <a:cxn ang="0">
                  <a:pos x="4" y="6"/>
                </a:cxn>
                <a:cxn ang="0">
                  <a:pos x="6" y="7"/>
                </a:cxn>
                <a:cxn ang="0">
                  <a:pos x="8" y="8"/>
                </a:cxn>
                <a:cxn ang="0">
                  <a:pos x="11" y="9"/>
                </a:cxn>
                <a:cxn ang="0">
                  <a:pos x="14" y="10"/>
                </a:cxn>
                <a:cxn ang="0">
                  <a:pos x="18" y="11"/>
                </a:cxn>
                <a:cxn ang="0">
                  <a:pos x="22" y="11"/>
                </a:cxn>
                <a:cxn ang="0">
                  <a:pos x="26" y="12"/>
                </a:cxn>
                <a:cxn ang="0">
                  <a:pos x="30" y="12"/>
                </a:cxn>
                <a:cxn ang="0">
                  <a:pos x="34" y="12"/>
                </a:cxn>
                <a:cxn ang="0">
                  <a:pos x="38" y="11"/>
                </a:cxn>
                <a:cxn ang="0">
                  <a:pos x="41" y="11"/>
                </a:cxn>
                <a:cxn ang="0">
                  <a:pos x="45" y="10"/>
                </a:cxn>
                <a:cxn ang="0">
                  <a:pos x="48" y="9"/>
                </a:cxn>
                <a:cxn ang="0">
                  <a:pos x="51" y="8"/>
                </a:cxn>
                <a:cxn ang="0">
                  <a:pos x="54" y="7"/>
                </a:cxn>
                <a:cxn ang="0">
                  <a:pos x="56" y="6"/>
                </a:cxn>
                <a:cxn ang="0">
                  <a:pos x="57" y="5"/>
                </a:cxn>
                <a:cxn ang="0">
                  <a:pos x="59" y="3"/>
                </a:cxn>
                <a:cxn ang="0">
                  <a:pos x="60" y="2"/>
                </a:cxn>
                <a:cxn ang="0">
                  <a:pos x="60" y="0"/>
                </a:cxn>
                <a:cxn ang="0">
                  <a:pos x="60" y="12"/>
                </a:cxn>
                <a:cxn ang="0">
                  <a:pos x="60" y="14"/>
                </a:cxn>
                <a:cxn ang="0">
                  <a:pos x="59" y="15"/>
                </a:cxn>
                <a:cxn ang="0">
                  <a:pos x="57" y="17"/>
                </a:cxn>
                <a:cxn ang="0">
                  <a:pos x="56" y="18"/>
                </a:cxn>
                <a:cxn ang="0">
                  <a:pos x="54" y="19"/>
                </a:cxn>
                <a:cxn ang="0">
                  <a:pos x="51" y="20"/>
                </a:cxn>
                <a:cxn ang="0">
                  <a:pos x="48" y="21"/>
                </a:cxn>
                <a:cxn ang="0">
                  <a:pos x="45" y="22"/>
                </a:cxn>
                <a:cxn ang="0">
                  <a:pos x="41" y="23"/>
                </a:cxn>
                <a:cxn ang="0">
                  <a:pos x="38" y="23"/>
                </a:cxn>
                <a:cxn ang="0">
                  <a:pos x="34" y="24"/>
                </a:cxn>
                <a:cxn ang="0">
                  <a:pos x="30" y="24"/>
                </a:cxn>
                <a:cxn ang="0">
                  <a:pos x="26" y="24"/>
                </a:cxn>
                <a:cxn ang="0">
                  <a:pos x="22" y="23"/>
                </a:cxn>
                <a:cxn ang="0">
                  <a:pos x="18" y="23"/>
                </a:cxn>
                <a:cxn ang="0">
                  <a:pos x="14" y="22"/>
                </a:cxn>
                <a:cxn ang="0">
                  <a:pos x="11" y="21"/>
                </a:cxn>
                <a:cxn ang="0">
                  <a:pos x="8" y="20"/>
                </a:cxn>
                <a:cxn ang="0">
                  <a:pos x="6" y="19"/>
                </a:cxn>
                <a:cxn ang="0">
                  <a:pos x="4" y="18"/>
                </a:cxn>
                <a:cxn ang="0">
                  <a:pos x="2" y="17"/>
                </a:cxn>
                <a:cxn ang="0">
                  <a:pos x="1" y="15"/>
                </a:cxn>
                <a:cxn ang="0">
                  <a:pos x="0" y="14"/>
                </a:cxn>
                <a:cxn ang="0">
                  <a:pos x="0" y="12"/>
                </a:cxn>
                <a:cxn ang="0">
                  <a:pos x="0" y="0"/>
                </a:cxn>
              </a:cxnLst>
              <a:rect l="0" t="0" r="r" b="b"/>
              <a:pathLst>
                <a:path w="60" h="24">
                  <a:moveTo>
                    <a:pt x="0" y="0"/>
                  </a:moveTo>
                  <a:lnTo>
                    <a:pt x="0" y="2"/>
                  </a:lnTo>
                  <a:lnTo>
                    <a:pt x="1" y="3"/>
                  </a:lnTo>
                  <a:lnTo>
                    <a:pt x="2" y="5"/>
                  </a:lnTo>
                  <a:lnTo>
                    <a:pt x="4" y="6"/>
                  </a:lnTo>
                  <a:lnTo>
                    <a:pt x="6" y="7"/>
                  </a:lnTo>
                  <a:lnTo>
                    <a:pt x="8" y="8"/>
                  </a:lnTo>
                  <a:lnTo>
                    <a:pt x="11" y="9"/>
                  </a:lnTo>
                  <a:lnTo>
                    <a:pt x="14" y="10"/>
                  </a:lnTo>
                  <a:lnTo>
                    <a:pt x="18" y="11"/>
                  </a:lnTo>
                  <a:lnTo>
                    <a:pt x="22" y="11"/>
                  </a:lnTo>
                  <a:lnTo>
                    <a:pt x="26" y="12"/>
                  </a:lnTo>
                  <a:lnTo>
                    <a:pt x="30" y="12"/>
                  </a:lnTo>
                  <a:lnTo>
                    <a:pt x="34" y="12"/>
                  </a:lnTo>
                  <a:lnTo>
                    <a:pt x="38" y="11"/>
                  </a:lnTo>
                  <a:lnTo>
                    <a:pt x="41" y="11"/>
                  </a:lnTo>
                  <a:lnTo>
                    <a:pt x="45" y="10"/>
                  </a:lnTo>
                  <a:lnTo>
                    <a:pt x="48" y="9"/>
                  </a:lnTo>
                  <a:lnTo>
                    <a:pt x="51" y="8"/>
                  </a:lnTo>
                  <a:lnTo>
                    <a:pt x="54" y="7"/>
                  </a:lnTo>
                  <a:lnTo>
                    <a:pt x="56" y="6"/>
                  </a:lnTo>
                  <a:lnTo>
                    <a:pt x="57" y="5"/>
                  </a:lnTo>
                  <a:lnTo>
                    <a:pt x="59" y="3"/>
                  </a:lnTo>
                  <a:lnTo>
                    <a:pt x="60" y="2"/>
                  </a:lnTo>
                  <a:lnTo>
                    <a:pt x="60" y="0"/>
                  </a:lnTo>
                  <a:lnTo>
                    <a:pt x="60" y="12"/>
                  </a:lnTo>
                  <a:lnTo>
                    <a:pt x="60" y="14"/>
                  </a:lnTo>
                  <a:lnTo>
                    <a:pt x="59" y="15"/>
                  </a:lnTo>
                  <a:lnTo>
                    <a:pt x="57" y="17"/>
                  </a:lnTo>
                  <a:lnTo>
                    <a:pt x="56" y="18"/>
                  </a:lnTo>
                  <a:lnTo>
                    <a:pt x="54" y="19"/>
                  </a:lnTo>
                  <a:lnTo>
                    <a:pt x="51" y="20"/>
                  </a:lnTo>
                  <a:lnTo>
                    <a:pt x="48" y="21"/>
                  </a:lnTo>
                  <a:lnTo>
                    <a:pt x="45" y="22"/>
                  </a:lnTo>
                  <a:lnTo>
                    <a:pt x="41" y="23"/>
                  </a:lnTo>
                  <a:lnTo>
                    <a:pt x="38" y="23"/>
                  </a:lnTo>
                  <a:lnTo>
                    <a:pt x="34" y="24"/>
                  </a:lnTo>
                  <a:lnTo>
                    <a:pt x="30" y="24"/>
                  </a:lnTo>
                  <a:lnTo>
                    <a:pt x="26" y="24"/>
                  </a:lnTo>
                  <a:lnTo>
                    <a:pt x="22" y="23"/>
                  </a:lnTo>
                  <a:lnTo>
                    <a:pt x="18" y="23"/>
                  </a:lnTo>
                  <a:lnTo>
                    <a:pt x="14" y="22"/>
                  </a:lnTo>
                  <a:lnTo>
                    <a:pt x="11" y="21"/>
                  </a:lnTo>
                  <a:lnTo>
                    <a:pt x="8" y="20"/>
                  </a:lnTo>
                  <a:lnTo>
                    <a:pt x="6" y="19"/>
                  </a:lnTo>
                  <a:lnTo>
                    <a:pt x="4" y="18"/>
                  </a:lnTo>
                  <a:lnTo>
                    <a:pt x="2" y="17"/>
                  </a:lnTo>
                  <a:lnTo>
                    <a:pt x="1" y="15"/>
                  </a:lnTo>
                  <a:lnTo>
                    <a:pt x="0"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0" name="Freeform 262"/>
            <p:cNvSpPr>
              <a:spLocks/>
            </p:cNvSpPr>
            <p:nvPr/>
          </p:nvSpPr>
          <p:spPr bwMode="auto">
            <a:xfrm>
              <a:off x="5537201" y="2830513"/>
              <a:ext cx="95250" cy="38100"/>
            </a:xfrm>
            <a:custGeom>
              <a:avLst/>
              <a:gdLst/>
              <a:ahLst/>
              <a:cxnLst>
                <a:cxn ang="0">
                  <a:pos x="0" y="0"/>
                </a:cxn>
                <a:cxn ang="0">
                  <a:pos x="0" y="2"/>
                </a:cxn>
                <a:cxn ang="0">
                  <a:pos x="1" y="4"/>
                </a:cxn>
                <a:cxn ang="0">
                  <a:pos x="2" y="5"/>
                </a:cxn>
                <a:cxn ang="0">
                  <a:pos x="4" y="7"/>
                </a:cxn>
                <a:cxn ang="0">
                  <a:pos x="6" y="8"/>
                </a:cxn>
                <a:cxn ang="0">
                  <a:pos x="8" y="9"/>
                </a:cxn>
                <a:cxn ang="0">
                  <a:pos x="11" y="10"/>
                </a:cxn>
                <a:cxn ang="0">
                  <a:pos x="14" y="11"/>
                </a:cxn>
                <a:cxn ang="0">
                  <a:pos x="18" y="11"/>
                </a:cxn>
                <a:cxn ang="0">
                  <a:pos x="22" y="12"/>
                </a:cxn>
                <a:cxn ang="0">
                  <a:pos x="26" y="12"/>
                </a:cxn>
                <a:cxn ang="0">
                  <a:pos x="30" y="12"/>
                </a:cxn>
                <a:cxn ang="0">
                  <a:pos x="34" y="12"/>
                </a:cxn>
                <a:cxn ang="0">
                  <a:pos x="38" y="12"/>
                </a:cxn>
                <a:cxn ang="0">
                  <a:pos x="41" y="11"/>
                </a:cxn>
                <a:cxn ang="0">
                  <a:pos x="45" y="11"/>
                </a:cxn>
                <a:cxn ang="0">
                  <a:pos x="48" y="10"/>
                </a:cxn>
                <a:cxn ang="0">
                  <a:pos x="51" y="9"/>
                </a:cxn>
                <a:cxn ang="0">
                  <a:pos x="54" y="8"/>
                </a:cxn>
                <a:cxn ang="0">
                  <a:pos x="56" y="7"/>
                </a:cxn>
                <a:cxn ang="0">
                  <a:pos x="57" y="5"/>
                </a:cxn>
                <a:cxn ang="0">
                  <a:pos x="59" y="4"/>
                </a:cxn>
                <a:cxn ang="0">
                  <a:pos x="60" y="2"/>
                </a:cxn>
                <a:cxn ang="0">
                  <a:pos x="60" y="0"/>
                </a:cxn>
                <a:cxn ang="0">
                  <a:pos x="60" y="12"/>
                </a:cxn>
                <a:cxn ang="0">
                  <a:pos x="60" y="14"/>
                </a:cxn>
                <a:cxn ang="0">
                  <a:pos x="59" y="16"/>
                </a:cxn>
                <a:cxn ang="0">
                  <a:pos x="57" y="17"/>
                </a:cxn>
                <a:cxn ang="0">
                  <a:pos x="56" y="19"/>
                </a:cxn>
                <a:cxn ang="0">
                  <a:pos x="54" y="20"/>
                </a:cxn>
                <a:cxn ang="0">
                  <a:pos x="51" y="21"/>
                </a:cxn>
                <a:cxn ang="0">
                  <a:pos x="48" y="22"/>
                </a:cxn>
                <a:cxn ang="0">
                  <a:pos x="45" y="23"/>
                </a:cxn>
                <a:cxn ang="0">
                  <a:pos x="41" y="23"/>
                </a:cxn>
                <a:cxn ang="0">
                  <a:pos x="38" y="24"/>
                </a:cxn>
                <a:cxn ang="0">
                  <a:pos x="34" y="24"/>
                </a:cxn>
                <a:cxn ang="0">
                  <a:pos x="30" y="24"/>
                </a:cxn>
                <a:cxn ang="0">
                  <a:pos x="26" y="24"/>
                </a:cxn>
                <a:cxn ang="0">
                  <a:pos x="22" y="24"/>
                </a:cxn>
                <a:cxn ang="0">
                  <a:pos x="18" y="23"/>
                </a:cxn>
                <a:cxn ang="0">
                  <a:pos x="14" y="23"/>
                </a:cxn>
                <a:cxn ang="0">
                  <a:pos x="11" y="22"/>
                </a:cxn>
                <a:cxn ang="0">
                  <a:pos x="8" y="21"/>
                </a:cxn>
                <a:cxn ang="0">
                  <a:pos x="6" y="20"/>
                </a:cxn>
                <a:cxn ang="0">
                  <a:pos x="4" y="19"/>
                </a:cxn>
                <a:cxn ang="0">
                  <a:pos x="2" y="17"/>
                </a:cxn>
                <a:cxn ang="0">
                  <a:pos x="1" y="16"/>
                </a:cxn>
                <a:cxn ang="0">
                  <a:pos x="0" y="14"/>
                </a:cxn>
                <a:cxn ang="0">
                  <a:pos x="0" y="12"/>
                </a:cxn>
                <a:cxn ang="0">
                  <a:pos x="0" y="0"/>
                </a:cxn>
              </a:cxnLst>
              <a:rect l="0" t="0" r="r" b="b"/>
              <a:pathLst>
                <a:path w="60" h="24">
                  <a:moveTo>
                    <a:pt x="0" y="0"/>
                  </a:moveTo>
                  <a:lnTo>
                    <a:pt x="0" y="2"/>
                  </a:lnTo>
                  <a:lnTo>
                    <a:pt x="1" y="4"/>
                  </a:lnTo>
                  <a:lnTo>
                    <a:pt x="2" y="5"/>
                  </a:lnTo>
                  <a:lnTo>
                    <a:pt x="4" y="7"/>
                  </a:lnTo>
                  <a:lnTo>
                    <a:pt x="6" y="8"/>
                  </a:lnTo>
                  <a:lnTo>
                    <a:pt x="8" y="9"/>
                  </a:lnTo>
                  <a:lnTo>
                    <a:pt x="11" y="10"/>
                  </a:lnTo>
                  <a:lnTo>
                    <a:pt x="14" y="11"/>
                  </a:lnTo>
                  <a:lnTo>
                    <a:pt x="18" y="11"/>
                  </a:lnTo>
                  <a:lnTo>
                    <a:pt x="22" y="12"/>
                  </a:lnTo>
                  <a:lnTo>
                    <a:pt x="26" y="12"/>
                  </a:lnTo>
                  <a:lnTo>
                    <a:pt x="30" y="12"/>
                  </a:lnTo>
                  <a:lnTo>
                    <a:pt x="34" y="12"/>
                  </a:lnTo>
                  <a:lnTo>
                    <a:pt x="38" y="12"/>
                  </a:lnTo>
                  <a:lnTo>
                    <a:pt x="41" y="11"/>
                  </a:lnTo>
                  <a:lnTo>
                    <a:pt x="45" y="11"/>
                  </a:lnTo>
                  <a:lnTo>
                    <a:pt x="48" y="10"/>
                  </a:lnTo>
                  <a:lnTo>
                    <a:pt x="51" y="9"/>
                  </a:lnTo>
                  <a:lnTo>
                    <a:pt x="54" y="8"/>
                  </a:lnTo>
                  <a:lnTo>
                    <a:pt x="56" y="7"/>
                  </a:lnTo>
                  <a:lnTo>
                    <a:pt x="57" y="5"/>
                  </a:lnTo>
                  <a:lnTo>
                    <a:pt x="59" y="4"/>
                  </a:lnTo>
                  <a:lnTo>
                    <a:pt x="60" y="2"/>
                  </a:lnTo>
                  <a:lnTo>
                    <a:pt x="60" y="0"/>
                  </a:lnTo>
                  <a:lnTo>
                    <a:pt x="60" y="12"/>
                  </a:lnTo>
                  <a:lnTo>
                    <a:pt x="60" y="14"/>
                  </a:lnTo>
                  <a:lnTo>
                    <a:pt x="59" y="16"/>
                  </a:lnTo>
                  <a:lnTo>
                    <a:pt x="57" y="17"/>
                  </a:lnTo>
                  <a:lnTo>
                    <a:pt x="56" y="19"/>
                  </a:lnTo>
                  <a:lnTo>
                    <a:pt x="54" y="20"/>
                  </a:lnTo>
                  <a:lnTo>
                    <a:pt x="51" y="21"/>
                  </a:lnTo>
                  <a:lnTo>
                    <a:pt x="48" y="22"/>
                  </a:lnTo>
                  <a:lnTo>
                    <a:pt x="45" y="23"/>
                  </a:lnTo>
                  <a:lnTo>
                    <a:pt x="41" y="23"/>
                  </a:lnTo>
                  <a:lnTo>
                    <a:pt x="38" y="24"/>
                  </a:lnTo>
                  <a:lnTo>
                    <a:pt x="34" y="24"/>
                  </a:lnTo>
                  <a:lnTo>
                    <a:pt x="30" y="24"/>
                  </a:lnTo>
                  <a:lnTo>
                    <a:pt x="26" y="24"/>
                  </a:lnTo>
                  <a:lnTo>
                    <a:pt x="22" y="24"/>
                  </a:lnTo>
                  <a:lnTo>
                    <a:pt x="18" y="23"/>
                  </a:lnTo>
                  <a:lnTo>
                    <a:pt x="14" y="23"/>
                  </a:lnTo>
                  <a:lnTo>
                    <a:pt x="11" y="22"/>
                  </a:lnTo>
                  <a:lnTo>
                    <a:pt x="8" y="21"/>
                  </a:lnTo>
                  <a:lnTo>
                    <a:pt x="6" y="20"/>
                  </a:lnTo>
                  <a:lnTo>
                    <a:pt x="4" y="19"/>
                  </a:lnTo>
                  <a:lnTo>
                    <a:pt x="2" y="17"/>
                  </a:lnTo>
                  <a:lnTo>
                    <a:pt x="1" y="16"/>
                  </a:lnTo>
                  <a:lnTo>
                    <a:pt x="0"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1" name="Freeform 263"/>
            <p:cNvSpPr>
              <a:spLocks/>
            </p:cNvSpPr>
            <p:nvPr/>
          </p:nvSpPr>
          <p:spPr bwMode="auto">
            <a:xfrm>
              <a:off x="5537201" y="2855913"/>
              <a:ext cx="95250" cy="38100"/>
            </a:xfrm>
            <a:custGeom>
              <a:avLst/>
              <a:gdLst/>
              <a:ahLst/>
              <a:cxnLst>
                <a:cxn ang="0">
                  <a:pos x="0" y="0"/>
                </a:cxn>
                <a:cxn ang="0">
                  <a:pos x="0" y="2"/>
                </a:cxn>
                <a:cxn ang="0">
                  <a:pos x="1" y="3"/>
                </a:cxn>
                <a:cxn ang="0">
                  <a:pos x="2" y="5"/>
                </a:cxn>
                <a:cxn ang="0">
                  <a:pos x="4" y="6"/>
                </a:cxn>
                <a:cxn ang="0">
                  <a:pos x="6" y="7"/>
                </a:cxn>
                <a:cxn ang="0">
                  <a:pos x="8" y="9"/>
                </a:cxn>
                <a:cxn ang="0">
                  <a:pos x="11" y="10"/>
                </a:cxn>
                <a:cxn ang="0">
                  <a:pos x="14" y="10"/>
                </a:cxn>
                <a:cxn ang="0">
                  <a:pos x="18" y="11"/>
                </a:cxn>
                <a:cxn ang="0">
                  <a:pos x="22" y="12"/>
                </a:cxn>
                <a:cxn ang="0">
                  <a:pos x="26" y="12"/>
                </a:cxn>
                <a:cxn ang="0">
                  <a:pos x="30" y="12"/>
                </a:cxn>
                <a:cxn ang="0">
                  <a:pos x="34" y="12"/>
                </a:cxn>
                <a:cxn ang="0">
                  <a:pos x="38" y="12"/>
                </a:cxn>
                <a:cxn ang="0">
                  <a:pos x="41" y="11"/>
                </a:cxn>
                <a:cxn ang="0">
                  <a:pos x="45" y="10"/>
                </a:cxn>
                <a:cxn ang="0">
                  <a:pos x="48" y="10"/>
                </a:cxn>
                <a:cxn ang="0">
                  <a:pos x="51" y="9"/>
                </a:cxn>
                <a:cxn ang="0">
                  <a:pos x="54" y="7"/>
                </a:cxn>
                <a:cxn ang="0">
                  <a:pos x="56" y="6"/>
                </a:cxn>
                <a:cxn ang="0">
                  <a:pos x="57" y="5"/>
                </a:cxn>
                <a:cxn ang="0">
                  <a:pos x="59" y="3"/>
                </a:cxn>
                <a:cxn ang="0">
                  <a:pos x="60" y="2"/>
                </a:cxn>
                <a:cxn ang="0">
                  <a:pos x="60" y="0"/>
                </a:cxn>
                <a:cxn ang="0">
                  <a:pos x="60" y="12"/>
                </a:cxn>
                <a:cxn ang="0">
                  <a:pos x="60" y="14"/>
                </a:cxn>
                <a:cxn ang="0">
                  <a:pos x="59" y="15"/>
                </a:cxn>
                <a:cxn ang="0">
                  <a:pos x="57" y="17"/>
                </a:cxn>
                <a:cxn ang="0">
                  <a:pos x="56" y="18"/>
                </a:cxn>
                <a:cxn ang="0">
                  <a:pos x="54" y="19"/>
                </a:cxn>
                <a:cxn ang="0">
                  <a:pos x="51" y="21"/>
                </a:cxn>
                <a:cxn ang="0">
                  <a:pos x="48" y="22"/>
                </a:cxn>
                <a:cxn ang="0">
                  <a:pos x="45" y="22"/>
                </a:cxn>
                <a:cxn ang="0">
                  <a:pos x="41" y="23"/>
                </a:cxn>
                <a:cxn ang="0">
                  <a:pos x="38" y="24"/>
                </a:cxn>
                <a:cxn ang="0">
                  <a:pos x="34" y="24"/>
                </a:cxn>
                <a:cxn ang="0">
                  <a:pos x="30" y="24"/>
                </a:cxn>
                <a:cxn ang="0">
                  <a:pos x="26" y="24"/>
                </a:cxn>
                <a:cxn ang="0">
                  <a:pos x="22" y="24"/>
                </a:cxn>
                <a:cxn ang="0">
                  <a:pos x="18" y="23"/>
                </a:cxn>
                <a:cxn ang="0">
                  <a:pos x="14" y="22"/>
                </a:cxn>
                <a:cxn ang="0">
                  <a:pos x="11" y="22"/>
                </a:cxn>
                <a:cxn ang="0">
                  <a:pos x="8" y="21"/>
                </a:cxn>
                <a:cxn ang="0">
                  <a:pos x="6" y="19"/>
                </a:cxn>
                <a:cxn ang="0">
                  <a:pos x="4" y="18"/>
                </a:cxn>
                <a:cxn ang="0">
                  <a:pos x="2" y="17"/>
                </a:cxn>
                <a:cxn ang="0">
                  <a:pos x="1" y="15"/>
                </a:cxn>
                <a:cxn ang="0">
                  <a:pos x="0" y="14"/>
                </a:cxn>
                <a:cxn ang="0">
                  <a:pos x="0" y="12"/>
                </a:cxn>
                <a:cxn ang="0">
                  <a:pos x="0" y="0"/>
                </a:cxn>
              </a:cxnLst>
              <a:rect l="0" t="0" r="r" b="b"/>
              <a:pathLst>
                <a:path w="60" h="24">
                  <a:moveTo>
                    <a:pt x="0" y="0"/>
                  </a:moveTo>
                  <a:lnTo>
                    <a:pt x="0" y="2"/>
                  </a:lnTo>
                  <a:lnTo>
                    <a:pt x="1" y="3"/>
                  </a:lnTo>
                  <a:lnTo>
                    <a:pt x="2" y="5"/>
                  </a:lnTo>
                  <a:lnTo>
                    <a:pt x="4" y="6"/>
                  </a:lnTo>
                  <a:lnTo>
                    <a:pt x="6" y="7"/>
                  </a:lnTo>
                  <a:lnTo>
                    <a:pt x="8" y="9"/>
                  </a:lnTo>
                  <a:lnTo>
                    <a:pt x="11" y="10"/>
                  </a:lnTo>
                  <a:lnTo>
                    <a:pt x="14" y="10"/>
                  </a:lnTo>
                  <a:lnTo>
                    <a:pt x="18" y="11"/>
                  </a:lnTo>
                  <a:lnTo>
                    <a:pt x="22" y="12"/>
                  </a:lnTo>
                  <a:lnTo>
                    <a:pt x="26" y="12"/>
                  </a:lnTo>
                  <a:lnTo>
                    <a:pt x="30" y="12"/>
                  </a:lnTo>
                  <a:lnTo>
                    <a:pt x="34" y="12"/>
                  </a:lnTo>
                  <a:lnTo>
                    <a:pt x="38" y="12"/>
                  </a:lnTo>
                  <a:lnTo>
                    <a:pt x="41" y="11"/>
                  </a:lnTo>
                  <a:lnTo>
                    <a:pt x="45" y="10"/>
                  </a:lnTo>
                  <a:lnTo>
                    <a:pt x="48" y="10"/>
                  </a:lnTo>
                  <a:lnTo>
                    <a:pt x="51" y="9"/>
                  </a:lnTo>
                  <a:lnTo>
                    <a:pt x="54" y="7"/>
                  </a:lnTo>
                  <a:lnTo>
                    <a:pt x="56" y="6"/>
                  </a:lnTo>
                  <a:lnTo>
                    <a:pt x="57" y="5"/>
                  </a:lnTo>
                  <a:lnTo>
                    <a:pt x="59" y="3"/>
                  </a:lnTo>
                  <a:lnTo>
                    <a:pt x="60" y="2"/>
                  </a:lnTo>
                  <a:lnTo>
                    <a:pt x="60" y="0"/>
                  </a:lnTo>
                  <a:lnTo>
                    <a:pt x="60" y="12"/>
                  </a:lnTo>
                  <a:lnTo>
                    <a:pt x="60" y="14"/>
                  </a:lnTo>
                  <a:lnTo>
                    <a:pt x="59" y="15"/>
                  </a:lnTo>
                  <a:lnTo>
                    <a:pt x="57" y="17"/>
                  </a:lnTo>
                  <a:lnTo>
                    <a:pt x="56" y="18"/>
                  </a:lnTo>
                  <a:lnTo>
                    <a:pt x="54" y="19"/>
                  </a:lnTo>
                  <a:lnTo>
                    <a:pt x="51" y="21"/>
                  </a:lnTo>
                  <a:lnTo>
                    <a:pt x="48" y="22"/>
                  </a:lnTo>
                  <a:lnTo>
                    <a:pt x="45" y="22"/>
                  </a:lnTo>
                  <a:lnTo>
                    <a:pt x="41" y="23"/>
                  </a:lnTo>
                  <a:lnTo>
                    <a:pt x="38" y="24"/>
                  </a:lnTo>
                  <a:lnTo>
                    <a:pt x="34" y="24"/>
                  </a:lnTo>
                  <a:lnTo>
                    <a:pt x="30" y="24"/>
                  </a:lnTo>
                  <a:lnTo>
                    <a:pt x="26" y="24"/>
                  </a:lnTo>
                  <a:lnTo>
                    <a:pt x="22" y="24"/>
                  </a:lnTo>
                  <a:lnTo>
                    <a:pt x="18" y="23"/>
                  </a:lnTo>
                  <a:lnTo>
                    <a:pt x="14" y="22"/>
                  </a:lnTo>
                  <a:lnTo>
                    <a:pt x="11" y="22"/>
                  </a:lnTo>
                  <a:lnTo>
                    <a:pt x="8" y="21"/>
                  </a:lnTo>
                  <a:lnTo>
                    <a:pt x="6" y="19"/>
                  </a:lnTo>
                  <a:lnTo>
                    <a:pt x="4" y="18"/>
                  </a:lnTo>
                  <a:lnTo>
                    <a:pt x="2" y="17"/>
                  </a:lnTo>
                  <a:lnTo>
                    <a:pt x="1" y="15"/>
                  </a:lnTo>
                  <a:lnTo>
                    <a:pt x="0"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2" name="Freeform 264"/>
            <p:cNvSpPr>
              <a:spLocks noEditPoints="1"/>
            </p:cNvSpPr>
            <p:nvPr/>
          </p:nvSpPr>
          <p:spPr bwMode="auto">
            <a:xfrm>
              <a:off x="5537201" y="2713038"/>
              <a:ext cx="95250" cy="57150"/>
            </a:xfrm>
            <a:custGeom>
              <a:avLst/>
              <a:gdLst/>
              <a:ahLst/>
              <a:cxnLst>
                <a:cxn ang="0">
                  <a:pos x="25" y="3"/>
                </a:cxn>
                <a:cxn ang="0">
                  <a:pos x="18" y="4"/>
                </a:cxn>
                <a:cxn ang="0">
                  <a:pos x="11" y="6"/>
                </a:cxn>
                <a:cxn ang="0">
                  <a:pos x="7" y="8"/>
                </a:cxn>
                <a:cxn ang="0">
                  <a:pos x="4" y="10"/>
                </a:cxn>
                <a:cxn ang="0">
                  <a:pos x="3" y="12"/>
                </a:cxn>
                <a:cxn ang="0">
                  <a:pos x="4" y="14"/>
                </a:cxn>
                <a:cxn ang="0">
                  <a:pos x="7" y="17"/>
                </a:cxn>
                <a:cxn ang="0">
                  <a:pos x="11" y="19"/>
                </a:cxn>
                <a:cxn ang="0">
                  <a:pos x="18" y="20"/>
                </a:cxn>
                <a:cxn ang="0">
                  <a:pos x="25" y="21"/>
                </a:cxn>
                <a:cxn ang="0">
                  <a:pos x="34" y="21"/>
                </a:cxn>
                <a:cxn ang="0">
                  <a:pos x="42" y="20"/>
                </a:cxn>
                <a:cxn ang="0">
                  <a:pos x="48" y="19"/>
                </a:cxn>
                <a:cxn ang="0">
                  <a:pos x="53" y="17"/>
                </a:cxn>
                <a:cxn ang="0">
                  <a:pos x="56" y="14"/>
                </a:cxn>
                <a:cxn ang="0">
                  <a:pos x="57" y="12"/>
                </a:cxn>
                <a:cxn ang="0">
                  <a:pos x="56" y="10"/>
                </a:cxn>
                <a:cxn ang="0">
                  <a:pos x="53" y="8"/>
                </a:cxn>
                <a:cxn ang="0">
                  <a:pos x="48" y="6"/>
                </a:cxn>
                <a:cxn ang="0">
                  <a:pos x="42" y="4"/>
                </a:cxn>
                <a:cxn ang="0">
                  <a:pos x="34" y="3"/>
                </a:cxn>
                <a:cxn ang="0">
                  <a:pos x="30" y="0"/>
                </a:cxn>
                <a:cxn ang="0">
                  <a:pos x="38" y="1"/>
                </a:cxn>
                <a:cxn ang="0">
                  <a:pos x="45" y="2"/>
                </a:cxn>
                <a:cxn ang="0">
                  <a:pos x="51" y="4"/>
                </a:cxn>
                <a:cxn ang="0">
                  <a:pos x="56" y="6"/>
                </a:cxn>
                <a:cxn ang="0">
                  <a:pos x="59" y="9"/>
                </a:cxn>
                <a:cxn ang="0">
                  <a:pos x="60" y="12"/>
                </a:cxn>
                <a:cxn ang="0">
                  <a:pos x="60" y="26"/>
                </a:cxn>
                <a:cxn ang="0">
                  <a:pos x="57" y="29"/>
                </a:cxn>
                <a:cxn ang="0">
                  <a:pos x="54" y="32"/>
                </a:cxn>
                <a:cxn ang="0">
                  <a:pos x="48" y="34"/>
                </a:cxn>
                <a:cxn ang="0">
                  <a:pos x="41" y="35"/>
                </a:cxn>
                <a:cxn ang="0">
                  <a:pos x="34" y="36"/>
                </a:cxn>
                <a:cxn ang="0">
                  <a:pos x="26" y="36"/>
                </a:cxn>
                <a:cxn ang="0">
                  <a:pos x="18" y="35"/>
                </a:cxn>
                <a:cxn ang="0">
                  <a:pos x="11" y="34"/>
                </a:cxn>
                <a:cxn ang="0">
                  <a:pos x="6" y="32"/>
                </a:cxn>
                <a:cxn ang="0">
                  <a:pos x="2" y="29"/>
                </a:cxn>
                <a:cxn ang="0">
                  <a:pos x="0" y="26"/>
                </a:cxn>
                <a:cxn ang="0">
                  <a:pos x="0" y="12"/>
                </a:cxn>
                <a:cxn ang="0">
                  <a:pos x="1" y="9"/>
                </a:cxn>
                <a:cxn ang="0">
                  <a:pos x="4" y="6"/>
                </a:cxn>
                <a:cxn ang="0">
                  <a:pos x="8" y="4"/>
                </a:cxn>
                <a:cxn ang="0">
                  <a:pos x="14" y="2"/>
                </a:cxn>
                <a:cxn ang="0">
                  <a:pos x="22" y="1"/>
                </a:cxn>
                <a:cxn ang="0">
                  <a:pos x="30" y="0"/>
                </a:cxn>
              </a:cxnLst>
              <a:rect l="0" t="0" r="r" b="b"/>
              <a:pathLst>
                <a:path w="60" h="36">
                  <a:moveTo>
                    <a:pt x="30" y="3"/>
                  </a:moveTo>
                  <a:lnTo>
                    <a:pt x="25" y="3"/>
                  </a:lnTo>
                  <a:lnTo>
                    <a:pt x="21" y="4"/>
                  </a:lnTo>
                  <a:lnTo>
                    <a:pt x="18" y="4"/>
                  </a:lnTo>
                  <a:lnTo>
                    <a:pt x="14" y="5"/>
                  </a:lnTo>
                  <a:lnTo>
                    <a:pt x="11" y="6"/>
                  </a:lnTo>
                  <a:lnTo>
                    <a:pt x="9" y="7"/>
                  </a:lnTo>
                  <a:lnTo>
                    <a:pt x="7" y="8"/>
                  </a:lnTo>
                  <a:lnTo>
                    <a:pt x="5" y="9"/>
                  </a:lnTo>
                  <a:lnTo>
                    <a:pt x="4" y="10"/>
                  </a:lnTo>
                  <a:lnTo>
                    <a:pt x="3" y="11"/>
                  </a:lnTo>
                  <a:lnTo>
                    <a:pt x="3" y="12"/>
                  </a:lnTo>
                  <a:lnTo>
                    <a:pt x="3" y="13"/>
                  </a:lnTo>
                  <a:lnTo>
                    <a:pt x="4" y="14"/>
                  </a:lnTo>
                  <a:lnTo>
                    <a:pt x="5" y="15"/>
                  </a:lnTo>
                  <a:lnTo>
                    <a:pt x="7" y="17"/>
                  </a:lnTo>
                  <a:lnTo>
                    <a:pt x="9" y="18"/>
                  </a:lnTo>
                  <a:lnTo>
                    <a:pt x="11" y="19"/>
                  </a:lnTo>
                  <a:lnTo>
                    <a:pt x="14" y="19"/>
                  </a:lnTo>
                  <a:lnTo>
                    <a:pt x="18" y="20"/>
                  </a:lnTo>
                  <a:lnTo>
                    <a:pt x="21" y="21"/>
                  </a:lnTo>
                  <a:lnTo>
                    <a:pt x="25" y="21"/>
                  </a:lnTo>
                  <a:lnTo>
                    <a:pt x="30" y="21"/>
                  </a:lnTo>
                  <a:lnTo>
                    <a:pt x="34" y="21"/>
                  </a:lnTo>
                  <a:lnTo>
                    <a:pt x="38" y="21"/>
                  </a:lnTo>
                  <a:lnTo>
                    <a:pt x="42" y="20"/>
                  </a:lnTo>
                  <a:lnTo>
                    <a:pt x="45" y="19"/>
                  </a:lnTo>
                  <a:lnTo>
                    <a:pt x="48" y="19"/>
                  </a:lnTo>
                  <a:lnTo>
                    <a:pt x="51" y="18"/>
                  </a:lnTo>
                  <a:lnTo>
                    <a:pt x="53" y="17"/>
                  </a:lnTo>
                  <a:lnTo>
                    <a:pt x="55" y="15"/>
                  </a:lnTo>
                  <a:lnTo>
                    <a:pt x="56" y="14"/>
                  </a:lnTo>
                  <a:lnTo>
                    <a:pt x="57" y="13"/>
                  </a:lnTo>
                  <a:lnTo>
                    <a:pt x="57" y="12"/>
                  </a:lnTo>
                  <a:lnTo>
                    <a:pt x="57" y="11"/>
                  </a:lnTo>
                  <a:lnTo>
                    <a:pt x="56" y="10"/>
                  </a:lnTo>
                  <a:lnTo>
                    <a:pt x="55" y="9"/>
                  </a:lnTo>
                  <a:lnTo>
                    <a:pt x="53" y="8"/>
                  </a:lnTo>
                  <a:lnTo>
                    <a:pt x="51" y="7"/>
                  </a:lnTo>
                  <a:lnTo>
                    <a:pt x="48" y="6"/>
                  </a:lnTo>
                  <a:lnTo>
                    <a:pt x="45" y="5"/>
                  </a:lnTo>
                  <a:lnTo>
                    <a:pt x="42" y="4"/>
                  </a:lnTo>
                  <a:lnTo>
                    <a:pt x="38" y="4"/>
                  </a:lnTo>
                  <a:lnTo>
                    <a:pt x="34" y="3"/>
                  </a:lnTo>
                  <a:lnTo>
                    <a:pt x="30" y="3"/>
                  </a:lnTo>
                  <a:close/>
                  <a:moveTo>
                    <a:pt x="30" y="0"/>
                  </a:moveTo>
                  <a:lnTo>
                    <a:pt x="34" y="0"/>
                  </a:lnTo>
                  <a:lnTo>
                    <a:pt x="38" y="1"/>
                  </a:lnTo>
                  <a:lnTo>
                    <a:pt x="41" y="1"/>
                  </a:lnTo>
                  <a:lnTo>
                    <a:pt x="45" y="2"/>
                  </a:lnTo>
                  <a:lnTo>
                    <a:pt x="48" y="3"/>
                  </a:lnTo>
                  <a:lnTo>
                    <a:pt x="51" y="4"/>
                  </a:lnTo>
                  <a:lnTo>
                    <a:pt x="54" y="5"/>
                  </a:lnTo>
                  <a:lnTo>
                    <a:pt x="56" y="6"/>
                  </a:lnTo>
                  <a:lnTo>
                    <a:pt x="57" y="8"/>
                  </a:lnTo>
                  <a:lnTo>
                    <a:pt x="59" y="9"/>
                  </a:lnTo>
                  <a:lnTo>
                    <a:pt x="60" y="11"/>
                  </a:lnTo>
                  <a:lnTo>
                    <a:pt x="60" y="12"/>
                  </a:lnTo>
                  <a:lnTo>
                    <a:pt x="60" y="24"/>
                  </a:lnTo>
                  <a:lnTo>
                    <a:pt x="60" y="26"/>
                  </a:lnTo>
                  <a:lnTo>
                    <a:pt x="59" y="27"/>
                  </a:lnTo>
                  <a:lnTo>
                    <a:pt x="57" y="29"/>
                  </a:lnTo>
                  <a:lnTo>
                    <a:pt x="56" y="30"/>
                  </a:lnTo>
                  <a:lnTo>
                    <a:pt x="54" y="32"/>
                  </a:lnTo>
                  <a:lnTo>
                    <a:pt x="51" y="33"/>
                  </a:lnTo>
                  <a:lnTo>
                    <a:pt x="48" y="34"/>
                  </a:lnTo>
                  <a:lnTo>
                    <a:pt x="45" y="35"/>
                  </a:lnTo>
                  <a:lnTo>
                    <a:pt x="41" y="35"/>
                  </a:lnTo>
                  <a:lnTo>
                    <a:pt x="38" y="36"/>
                  </a:lnTo>
                  <a:lnTo>
                    <a:pt x="34" y="36"/>
                  </a:lnTo>
                  <a:lnTo>
                    <a:pt x="30" y="36"/>
                  </a:lnTo>
                  <a:lnTo>
                    <a:pt x="26" y="36"/>
                  </a:lnTo>
                  <a:lnTo>
                    <a:pt x="22" y="36"/>
                  </a:lnTo>
                  <a:lnTo>
                    <a:pt x="18" y="35"/>
                  </a:lnTo>
                  <a:lnTo>
                    <a:pt x="14" y="35"/>
                  </a:lnTo>
                  <a:lnTo>
                    <a:pt x="11" y="34"/>
                  </a:lnTo>
                  <a:lnTo>
                    <a:pt x="8" y="33"/>
                  </a:lnTo>
                  <a:lnTo>
                    <a:pt x="6" y="32"/>
                  </a:lnTo>
                  <a:lnTo>
                    <a:pt x="4" y="30"/>
                  </a:lnTo>
                  <a:lnTo>
                    <a:pt x="2" y="29"/>
                  </a:lnTo>
                  <a:lnTo>
                    <a:pt x="1" y="27"/>
                  </a:lnTo>
                  <a:lnTo>
                    <a:pt x="0" y="26"/>
                  </a:lnTo>
                  <a:lnTo>
                    <a:pt x="0" y="24"/>
                  </a:lnTo>
                  <a:lnTo>
                    <a:pt x="0" y="12"/>
                  </a:lnTo>
                  <a:lnTo>
                    <a:pt x="0" y="11"/>
                  </a:lnTo>
                  <a:lnTo>
                    <a:pt x="1" y="9"/>
                  </a:lnTo>
                  <a:lnTo>
                    <a:pt x="2" y="8"/>
                  </a:lnTo>
                  <a:lnTo>
                    <a:pt x="4" y="6"/>
                  </a:lnTo>
                  <a:lnTo>
                    <a:pt x="6" y="5"/>
                  </a:lnTo>
                  <a:lnTo>
                    <a:pt x="8" y="4"/>
                  </a:lnTo>
                  <a:lnTo>
                    <a:pt x="11" y="3"/>
                  </a:lnTo>
                  <a:lnTo>
                    <a:pt x="14" y="2"/>
                  </a:lnTo>
                  <a:lnTo>
                    <a:pt x="18" y="1"/>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3" name="Freeform 265"/>
            <p:cNvSpPr>
              <a:spLocks/>
            </p:cNvSpPr>
            <p:nvPr/>
          </p:nvSpPr>
          <p:spPr bwMode="auto">
            <a:xfrm>
              <a:off x="5570538" y="2720975"/>
              <a:ext cx="28575" cy="22225"/>
            </a:xfrm>
            <a:custGeom>
              <a:avLst/>
              <a:gdLst/>
              <a:ahLst/>
              <a:cxnLst>
                <a:cxn ang="0">
                  <a:pos x="11" y="0"/>
                </a:cxn>
                <a:cxn ang="0">
                  <a:pos x="13" y="2"/>
                </a:cxn>
                <a:cxn ang="0">
                  <a:pos x="16" y="2"/>
                </a:cxn>
                <a:cxn ang="0">
                  <a:pos x="16" y="4"/>
                </a:cxn>
                <a:cxn ang="0">
                  <a:pos x="13" y="4"/>
                </a:cxn>
                <a:cxn ang="0">
                  <a:pos x="10" y="3"/>
                </a:cxn>
                <a:cxn ang="0">
                  <a:pos x="7" y="4"/>
                </a:cxn>
                <a:cxn ang="0">
                  <a:pos x="6" y="4"/>
                </a:cxn>
                <a:cxn ang="0">
                  <a:pos x="6" y="5"/>
                </a:cxn>
                <a:cxn ang="0">
                  <a:pos x="8" y="5"/>
                </a:cxn>
                <a:cxn ang="0">
                  <a:pos x="11" y="6"/>
                </a:cxn>
                <a:cxn ang="0">
                  <a:pos x="15" y="7"/>
                </a:cxn>
                <a:cxn ang="0">
                  <a:pos x="17" y="8"/>
                </a:cxn>
                <a:cxn ang="0">
                  <a:pos x="18" y="9"/>
                </a:cxn>
                <a:cxn ang="0">
                  <a:pos x="17" y="11"/>
                </a:cxn>
                <a:cxn ang="0">
                  <a:pos x="15" y="12"/>
                </a:cxn>
                <a:cxn ang="0">
                  <a:pos x="11" y="12"/>
                </a:cxn>
                <a:cxn ang="0">
                  <a:pos x="7" y="14"/>
                </a:cxn>
                <a:cxn ang="0">
                  <a:pos x="4" y="12"/>
                </a:cxn>
                <a:cxn ang="0">
                  <a:pos x="1" y="12"/>
                </a:cxn>
                <a:cxn ang="0">
                  <a:pos x="1" y="10"/>
                </a:cxn>
                <a:cxn ang="0">
                  <a:pos x="5" y="10"/>
                </a:cxn>
                <a:cxn ang="0">
                  <a:pos x="9" y="10"/>
                </a:cxn>
                <a:cxn ang="0">
                  <a:pos x="11" y="10"/>
                </a:cxn>
                <a:cxn ang="0">
                  <a:pos x="12" y="9"/>
                </a:cxn>
                <a:cxn ang="0">
                  <a:pos x="11" y="9"/>
                </a:cxn>
                <a:cxn ang="0">
                  <a:pos x="9" y="8"/>
                </a:cxn>
                <a:cxn ang="0">
                  <a:pos x="5" y="8"/>
                </a:cxn>
                <a:cxn ang="0">
                  <a:pos x="2" y="7"/>
                </a:cxn>
                <a:cxn ang="0">
                  <a:pos x="0" y="6"/>
                </a:cxn>
                <a:cxn ang="0">
                  <a:pos x="0" y="5"/>
                </a:cxn>
                <a:cxn ang="0">
                  <a:pos x="1" y="3"/>
                </a:cxn>
                <a:cxn ang="0">
                  <a:pos x="3" y="2"/>
                </a:cxn>
                <a:cxn ang="0">
                  <a:pos x="7" y="2"/>
                </a:cxn>
              </a:cxnLst>
              <a:rect l="0" t="0" r="r" b="b"/>
              <a:pathLst>
                <a:path w="18" h="14">
                  <a:moveTo>
                    <a:pt x="7" y="0"/>
                  </a:moveTo>
                  <a:lnTo>
                    <a:pt x="11" y="0"/>
                  </a:lnTo>
                  <a:lnTo>
                    <a:pt x="11" y="1"/>
                  </a:lnTo>
                  <a:lnTo>
                    <a:pt x="13" y="2"/>
                  </a:lnTo>
                  <a:lnTo>
                    <a:pt x="14" y="2"/>
                  </a:lnTo>
                  <a:lnTo>
                    <a:pt x="16" y="2"/>
                  </a:lnTo>
                  <a:lnTo>
                    <a:pt x="17" y="2"/>
                  </a:lnTo>
                  <a:lnTo>
                    <a:pt x="16" y="4"/>
                  </a:lnTo>
                  <a:lnTo>
                    <a:pt x="15" y="4"/>
                  </a:lnTo>
                  <a:lnTo>
                    <a:pt x="13" y="4"/>
                  </a:lnTo>
                  <a:lnTo>
                    <a:pt x="12" y="3"/>
                  </a:lnTo>
                  <a:lnTo>
                    <a:pt x="10" y="3"/>
                  </a:lnTo>
                  <a:lnTo>
                    <a:pt x="8" y="3"/>
                  </a:lnTo>
                  <a:lnTo>
                    <a:pt x="7" y="4"/>
                  </a:lnTo>
                  <a:lnTo>
                    <a:pt x="7" y="4"/>
                  </a:lnTo>
                  <a:lnTo>
                    <a:pt x="6" y="4"/>
                  </a:lnTo>
                  <a:lnTo>
                    <a:pt x="6" y="4"/>
                  </a:lnTo>
                  <a:lnTo>
                    <a:pt x="6" y="5"/>
                  </a:lnTo>
                  <a:lnTo>
                    <a:pt x="7" y="5"/>
                  </a:lnTo>
                  <a:lnTo>
                    <a:pt x="8" y="5"/>
                  </a:lnTo>
                  <a:lnTo>
                    <a:pt x="9" y="6"/>
                  </a:lnTo>
                  <a:lnTo>
                    <a:pt x="11" y="6"/>
                  </a:lnTo>
                  <a:lnTo>
                    <a:pt x="13" y="6"/>
                  </a:lnTo>
                  <a:lnTo>
                    <a:pt x="15" y="7"/>
                  </a:lnTo>
                  <a:lnTo>
                    <a:pt x="16" y="7"/>
                  </a:lnTo>
                  <a:lnTo>
                    <a:pt x="17" y="8"/>
                  </a:lnTo>
                  <a:lnTo>
                    <a:pt x="18" y="8"/>
                  </a:lnTo>
                  <a:lnTo>
                    <a:pt x="18" y="9"/>
                  </a:lnTo>
                  <a:lnTo>
                    <a:pt x="18" y="10"/>
                  </a:lnTo>
                  <a:lnTo>
                    <a:pt x="17" y="11"/>
                  </a:lnTo>
                  <a:lnTo>
                    <a:pt x="16" y="11"/>
                  </a:lnTo>
                  <a:lnTo>
                    <a:pt x="15" y="12"/>
                  </a:lnTo>
                  <a:lnTo>
                    <a:pt x="13" y="12"/>
                  </a:lnTo>
                  <a:lnTo>
                    <a:pt x="11" y="12"/>
                  </a:lnTo>
                  <a:lnTo>
                    <a:pt x="11" y="14"/>
                  </a:lnTo>
                  <a:lnTo>
                    <a:pt x="7" y="14"/>
                  </a:lnTo>
                  <a:lnTo>
                    <a:pt x="7" y="12"/>
                  </a:lnTo>
                  <a:lnTo>
                    <a:pt x="4" y="12"/>
                  </a:lnTo>
                  <a:lnTo>
                    <a:pt x="3" y="12"/>
                  </a:lnTo>
                  <a:lnTo>
                    <a:pt x="1" y="12"/>
                  </a:lnTo>
                  <a:lnTo>
                    <a:pt x="0" y="12"/>
                  </a:lnTo>
                  <a:lnTo>
                    <a:pt x="1" y="10"/>
                  </a:lnTo>
                  <a:lnTo>
                    <a:pt x="3" y="10"/>
                  </a:lnTo>
                  <a:lnTo>
                    <a:pt x="5" y="10"/>
                  </a:lnTo>
                  <a:lnTo>
                    <a:pt x="8" y="10"/>
                  </a:lnTo>
                  <a:lnTo>
                    <a:pt x="9" y="10"/>
                  </a:lnTo>
                  <a:lnTo>
                    <a:pt x="10" y="10"/>
                  </a:lnTo>
                  <a:lnTo>
                    <a:pt x="11" y="10"/>
                  </a:lnTo>
                  <a:lnTo>
                    <a:pt x="11" y="10"/>
                  </a:lnTo>
                  <a:lnTo>
                    <a:pt x="12" y="9"/>
                  </a:lnTo>
                  <a:lnTo>
                    <a:pt x="11" y="9"/>
                  </a:lnTo>
                  <a:lnTo>
                    <a:pt x="11" y="9"/>
                  </a:lnTo>
                  <a:lnTo>
                    <a:pt x="10" y="8"/>
                  </a:lnTo>
                  <a:lnTo>
                    <a:pt x="9" y="8"/>
                  </a:lnTo>
                  <a:lnTo>
                    <a:pt x="7" y="8"/>
                  </a:lnTo>
                  <a:lnTo>
                    <a:pt x="5" y="8"/>
                  </a:lnTo>
                  <a:lnTo>
                    <a:pt x="4" y="7"/>
                  </a:lnTo>
                  <a:lnTo>
                    <a:pt x="2" y="7"/>
                  </a:lnTo>
                  <a:lnTo>
                    <a:pt x="1" y="6"/>
                  </a:lnTo>
                  <a:lnTo>
                    <a:pt x="0" y="6"/>
                  </a:lnTo>
                  <a:lnTo>
                    <a:pt x="0" y="5"/>
                  </a:lnTo>
                  <a:lnTo>
                    <a:pt x="0" y="5"/>
                  </a:lnTo>
                  <a:lnTo>
                    <a:pt x="0" y="4"/>
                  </a:lnTo>
                  <a:lnTo>
                    <a:pt x="1" y="3"/>
                  </a:lnTo>
                  <a:lnTo>
                    <a:pt x="2" y="3"/>
                  </a:lnTo>
                  <a:lnTo>
                    <a:pt x="3" y="2"/>
                  </a:lnTo>
                  <a:lnTo>
                    <a:pt x="5" y="2"/>
                  </a:lnTo>
                  <a:lnTo>
                    <a:pt x="7"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4" name="Freeform 266"/>
            <p:cNvSpPr>
              <a:spLocks/>
            </p:cNvSpPr>
            <p:nvPr/>
          </p:nvSpPr>
          <p:spPr bwMode="auto">
            <a:xfrm>
              <a:off x="5641976" y="2806700"/>
              <a:ext cx="96838" cy="38100"/>
            </a:xfrm>
            <a:custGeom>
              <a:avLst/>
              <a:gdLst/>
              <a:ahLst/>
              <a:cxnLst>
                <a:cxn ang="0">
                  <a:pos x="0" y="0"/>
                </a:cxn>
                <a:cxn ang="0">
                  <a:pos x="1" y="2"/>
                </a:cxn>
                <a:cxn ang="0">
                  <a:pos x="1" y="3"/>
                </a:cxn>
                <a:cxn ang="0">
                  <a:pos x="3" y="5"/>
                </a:cxn>
                <a:cxn ang="0">
                  <a:pos x="4" y="6"/>
                </a:cxn>
                <a:cxn ang="0">
                  <a:pos x="7" y="7"/>
                </a:cxn>
                <a:cxn ang="0">
                  <a:pos x="9" y="8"/>
                </a:cxn>
                <a:cxn ang="0">
                  <a:pos x="12" y="9"/>
                </a:cxn>
                <a:cxn ang="0">
                  <a:pos x="15" y="10"/>
                </a:cxn>
                <a:cxn ang="0">
                  <a:pos x="19" y="11"/>
                </a:cxn>
                <a:cxn ang="0">
                  <a:pos x="22" y="11"/>
                </a:cxn>
                <a:cxn ang="0">
                  <a:pos x="26" y="12"/>
                </a:cxn>
                <a:cxn ang="0">
                  <a:pos x="30" y="12"/>
                </a:cxn>
                <a:cxn ang="0">
                  <a:pos x="35" y="12"/>
                </a:cxn>
                <a:cxn ang="0">
                  <a:pos x="38" y="11"/>
                </a:cxn>
                <a:cxn ang="0">
                  <a:pos x="42" y="11"/>
                </a:cxn>
                <a:cxn ang="0">
                  <a:pos x="46" y="10"/>
                </a:cxn>
                <a:cxn ang="0">
                  <a:pos x="49" y="9"/>
                </a:cxn>
                <a:cxn ang="0">
                  <a:pos x="52" y="8"/>
                </a:cxn>
                <a:cxn ang="0">
                  <a:pos x="54" y="7"/>
                </a:cxn>
                <a:cxn ang="0">
                  <a:pos x="57" y="6"/>
                </a:cxn>
                <a:cxn ang="0">
                  <a:pos x="58" y="5"/>
                </a:cxn>
                <a:cxn ang="0">
                  <a:pos x="60" y="3"/>
                </a:cxn>
                <a:cxn ang="0">
                  <a:pos x="60" y="2"/>
                </a:cxn>
                <a:cxn ang="0">
                  <a:pos x="61" y="0"/>
                </a:cxn>
                <a:cxn ang="0">
                  <a:pos x="61" y="12"/>
                </a:cxn>
                <a:cxn ang="0">
                  <a:pos x="60" y="14"/>
                </a:cxn>
                <a:cxn ang="0">
                  <a:pos x="60" y="15"/>
                </a:cxn>
                <a:cxn ang="0">
                  <a:pos x="58" y="17"/>
                </a:cxn>
                <a:cxn ang="0">
                  <a:pos x="57" y="18"/>
                </a:cxn>
                <a:cxn ang="0">
                  <a:pos x="54" y="19"/>
                </a:cxn>
                <a:cxn ang="0">
                  <a:pos x="52" y="20"/>
                </a:cxn>
                <a:cxn ang="0">
                  <a:pos x="49" y="21"/>
                </a:cxn>
                <a:cxn ang="0">
                  <a:pos x="46" y="22"/>
                </a:cxn>
                <a:cxn ang="0">
                  <a:pos x="42" y="23"/>
                </a:cxn>
                <a:cxn ang="0">
                  <a:pos x="38" y="23"/>
                </a:cxn>
                <a:cxn ang="0">
                  <a:pos x="35" y="24"/>
                </a:cxn>
                <a:cxn ang="0">
                  <a:pos x="30" y="24"/>
                </a:cxn>
                <a:cxn ang="0">
                  <a:pos x="26" y="24"/>
                </a:cxn>
                <a:cxn ang="0">
                  <a:pos x="22" y="23"/>
                </a:cxn>
                <a:cxn ang="0">
                  <a:pos x="19" y="23"/>
                </a:cxn>
                <a:cxn ang="0">
                  <a:pos x="15" y="22"/>
                </a:cxn>
                <a:cxn ang="0">
                  <a:pos x="12" y="21"/>
                </a:cxn>
                <a:cxn ang="0">
                  <a:pos x="9" y="20"/>
                </a:cxn>
                <a:cxn ang="0">
                  <a:pos x="7" y="19"/>
                </a:cxn>
                <a:cxn ang="0">
                  <a:pos x="4" y="18"/>
                </a:cxn>
                <a:cxn ang="0">
                  <a:pos x="3" y="17"/>
                </a:cxn>
                <a:cxn ang="0">
                  <a:pos x="1" y="15"/>
                </a:cxn>
                <a:cxn ang="0">
                  <a:pos x="1" y="14"/>
                </a:cxn>
                <a:cxn ang="0">
                  <a:pos x="0" y="12"/>
                </a:cxn>
                <a:cxn ang="0">
                  <a:pos x="0" y="0"/>
                </a:cxn>
              </a:cxnLst>
              <a:rect l="0" t="0" r="r" b="b"/>
              <a:pathLst>
                <a:path w="61" h="24">
                  <a:moveTo>
                    <a:pt x="0" y="0"/>
                  </a:moveTo>
                  <a:lnTo>
                    <a:pt x="1" y="2"/>
                  </a:lnTo>
                  <a:lnTo>
                    <a:pt x="1" y="3"/>
                  </a:lnTo>
                  <a:lnTo>
                    <a:pt x="3" y="5"/>
                  </a:lnTo>
                  <a:lnTo>
                    <a:pt x="4" y="6"/>
                  </a:lnTo>
                  <a:lnTo>
                    <a:pt x="7" y="7"/>
                  </a:lnTo>
                  <a:lnTo>
                    <a:pt x="9" y="8"/>
                  </a:lnTo>
                  <a:lnTo>
                    <a:pt x="12" y="9"/>
                  </a:lnTo>
                  <a:lnTo>
                    <a:pt x="15" y="10"/>
                  </a:lnTo>
                  <a:lnTo>
                    <a:pt x="19" y="11"/>
                  </a:lnTo>
                  <a:lnTo>
                    <a:pt x="22" y="11"/>
                  </a:lnTo>
                  <a:lnTo>
                    <a:pt x="26" y="12"/>
                  </a:lnTo>
                  <a:lnTo>
                    <a:pt x="30" y="12"/>
                  </a:lnTo>
                  <a:lnTo>
                    <a:pt x="35" y="12"/>
                  </a:lnTo>
                  <a:lnTo>
                    <a:pt x="38" y="11"/>
                  </a:lnTo>
                  <a:lnTo>
                    <a:pt x="42" y="11"/>
                  </a:lnTo>
                  <a:lnTo>
                    <a:pt x="46" y="10"/>
                  </a:lnTo>
                  <a:lnTo>
                    <a:pt x="49" y="9"/>
                  </a:lnTo>
                  <a:lnTo>
                    <a:pt x="52" y="8"/>
                  </a:lnTo>
                  <a:lnTo>
                    <a:pt x="54" y="7"/>
                  </a:lnTo>
                  <a:lnTo>
                    <a:pt x="57" y="6"/>
                  </a:lnTo>
                  <a:lnTo>
                    <a:pt x="58" y="5"/>
                  </a:lnTo>
                  <a:lnTo>
                    <a:pt x="60" y="3"/>
                  </a:lnTo>
                  <a:lnTo>
                    <a:pt x="60" y="2"/>
                  </a:lnTo>
                  <a:lnTo>
                    <a:pt x="61" y="0"/>
                  </a:lnTo>
                  <a:lnTo>
                    <a:pt x="61" y="12"/>
                  </a:lnTo>
                  <a:lnTo>
                    <a:pt x="60" y="14"/>
                  </a:lnTo>
                  <a:lnTo>
                    <a:pt x="60" y="15"/>
                  </a:lnTo>
                  <a:lnTo>
                    <a:pt x="58" y="17"/>
                  </a:lnTo>
                  <a:lnTo>
                    <a:pt x="57" y="18"/>
                  </a:lnTo>
                  <a:lnTo>
                    <a:pt x="54" y="19"/>
                  </a:lnTo>
                  <a:lnTo>
                    <a:pt x="52" y="20"/>
                  </a:lnTo>
                  <a:lnTo>
                    <a:pt x="49" y="21"/>
                  </a:lnTo>
                  <a:lnTo>
                    <a:pt x="46" y="22"/>
                  </a:lnTo>
                  <a:lnTo>
                    <a:pt x="42" y="23"/>
                  </a:lnTo>
                  <a:lnTo>
                    <a:pt x="38" y="23"/>
                  </a:lnTo>
                  <a:lnTo>
                    <a:pt x="35" y="24"/>
                  </a:lnTo>
                  <a:lnTo>
                    <a:pt x="30" y="24"/>
                  </a:lnTo>
                  <a:lnTo>
                    <a:pt x="26" y="24"/>
                  </a:lnTo>
                  <a:lnTo>
                    <a:pt x="22" y="23"/>
                  </a:lnTo>
                  <a:lnTo>
                    <a:pt x="19" y="23"/>
                  </a:lnTo>
                  <a:lnTo>
                    <a:pt x="15" y="22"/>
                  </a:lnTo>
                  <a:lnTo>
                    <a:pt x="12" y="21"/>
                  </a:lnTo>
                  <a:lnTo>
                    <a:pt x="9" y="20"/>
                  </a:lnTo>
                  <a:lnTo>
                    <a:pt x="7" y="19"/>
                  </a:lnTo>
                  <a:lnTo>
                    <a:pt x="4" y="18"/>
                  </a:lnTo>
                  <a:lnTo>
                    <a:pt x="3" y="17"/>
                  </a:lnTo>
                  <a:lnTo>
                    <a:pt x="1" y="15"/>
                  </a:lnTo>
                  <a:lnTo>
                    <a:pt x="1"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5" name="Freeform 267"/>
            <p:cNvSpPr>
              <a:spLocks/>
            </p:cNvSpPr>
            <p:nvPr/>
          </p:nvSpPr>
          <p:spPr bwMode="auto">
            <a:xfrm>
              <a:off x="5641976" y="2830513"/>
              <a:ext cx="96838" cy="38100"/>
            </a:xfrm>
            <a:custGeom>
              <a:avLst/>
              <a:gdLst/>
              <a:ahLst/>
              <a:cxnLst>
                <a:cxn ang="0">
                  <a:pos x="0" y="0"/>
                </a:cxn>
                <a:cxn ang="0">
                  <a:pos x="1" y="2"/>
                </a:cxn>
                <a:cxn ang="0">
                  <a:pos x="1" y="4"/>
                </a:cxn>
                <a:cxn ang="0">
                  <a:pos x="3" y="5"/>
                </a:cxn>
                <a:cxn ang="0">
                  <a:pos x="4" y="7"/>
                </a:cxn>
                <a:cxn ang="0">
                  <a:pos x="7" y="8"/>
                </a:cxn>
                <a:cxn ang="0">
                  <a:pos x="9" y="9"/>
                </a:cxn>
                <a:cxn ang="0">
                  <a:pos x="12" y="10"/>
                </a:cxn>
                <a:cxn ang="0">
                  <a:pos x="15" y="11"/>
                </a:cxn>
                <a:cxn ang="0">
                  <a:pos x="19" y="11"/>
                </a:cxn>
                <a:cxn ang="0">
                  <a:pos x="22" y="12"/>
                </a:cxn>
                <a:cxn ang="0">
                  <a:pos x="26" y="12"/>
                </a:cxn>
                <a:cxn ang="0">
                  <a:pos x="30" y="12"/>
                </a:cxn>
                <a:cxn ang="0">
                  <a:pos x="35" y="12"/>
                </a:cxn>
                <a:cxn ang="0">
                  <a:pos x="38" y="12"/>
                </a:cxn>
                <a:cxn ang="0">
                  <a:pos x="42" y="11"/>
                </a:cxn>
                <a:cxn ang="0">
                  <a:pos x="46" y="11"/>
                </a:cxn>
                <a:cxn ang="0">
                  <a:pos x="49" y="10"/>
                </a:cxn>
                <a:cxn ang="0">
                  <a:pos x="52" y="9"/>
                </a:cxn>
                <a:cxn ang="0">
                  <a:pos x="54" y="8"/>
                </a:cxn>
                <a:cxn ang="0">
                  <a:pos x="57" y="7"/>
                </a:cxn>
                <a:cxn ang="0">
                  <a:pos x="58" y="5"/>
                </a:cxn>
                <a:cxn ang="0">
                  <a:pos x="60" y="4"/>
                </a:cxn>
                <a:cxn ang="0">
                  <a:pos x="60" y="2"/>
                </a:cxn>
                <a:cxn ang="0">
                  <a:pos x="61" y="0"/>
                </a:cxn>
                <a:cxn ang="0">
                  <a:pos x="61" y="12"/>
                </a:cxn>
                <a:cxn ang="0">
                  <a:pos x="60" y="14"/>
                </a:cxn>
                <a:cxn ang="0">
                  <a:pos x="60" y="16"/>
                </a:cxn>
                <a:cxn ang="0">
                  <a:pos x="58" y="17"/>
                </a:cxn>
                <a:cxn ang="0">
                  <a:pos x="57" y="19"/>
                </a:cxn>
                <a:cxn ang="0">
                  <a:pos x="54" y="20"/>
                </a:cxn>
                <a:cxn ang="0">
                  <a:pos x="52" y="21"/>
                </a:cxn>
                <a:cxn ang="0">
                  <a:pos x="49" y="22"/>
                </a:cxn>
                <a:cxn ang="0">
                  <a:pos x="46" y="23"/>
                </a:cxn>
                <a:cxn ang="0">
                  <a:pos x="42" y="23"/>
                </a:cxn>
                <a:cxn ang="0">
                  <a:pos x="38" y="24"/>
                </a:cxn>
                <a:cxn ang="0">
                  <a:pos x="35" y="24"/>
                </a:cxn>
                <a:cxn ang="0">
                  <a:pos x="30" y="24"/>
                </a:cxn>
                <a:cxn ang="0">
                  <a:pos x="26" y="24"/>
                </a:cxn>
                <a:cxn ang="0">
                  <a:pos x="22" y="24"/>
                </a:cxn>
                <a:cxn ang="0">
                  <a:pos x="19" y="23"/>
                </a:cxn>
                <a:cxn ang="0">
                  <a:pos x="15" y="23"/>
                </a:cxn>
                <a:cxn ang="0">
                  <a:pos x="12" y="22"/>
                </a:cxn>
                <a:cxn ang="0">
                  <a:pos x="9" y="21"/>
                </a:cxn>
                <a:cxn ang="0">
                  <a:pos x="7" y="20"/>
                </a:cxn>
                <a:cxn ang="0">
                  <a:pos x="4" y="19"/>
                </a:cxn>
                <a:cxn ang="0">
                  <a:pos x="3" y="17"/>
                </a:cxn>
                <a:cxn ang="0">
                  <a:pos x="1" y="16"/>
                </a:cxn>
                <a:cxn ang="0">
                  <a:pos x="1" y="14"/>
                </a:cxn>
                <a:cxn ang="0">
                  <a:pos x="0" y="12"/>
                </a:cxn>
                <a:cxn ang="0">
                  <a:pos x="0" y="0"/>
                </a:cxn>
              </a:cxnLst>
              <a:rect l="0" t="0" r="r" b="b"/>
              <a:pathLst>
                <a:path w="61" h="24">
                  <a:moveTo>
                    <a:pt x="0" y="0"/>
                  </a:moveTo>
                  <a:lnTo>
                    <a:pt x="1" y="2"/>
                  </a:lnTo>
                  <a:lnTo>
                    <a:pt x="1" y="4"/>
                  </a:lnTo>
                  <a:lnTo>
                    <a:pt x="3" y="5"/>
                  </a:lnTo>
                  <a:lnTo>
                    <a:pt x="4" y="7"/>
                  </a:lnTo>
                  <a:lnTo>
                    <a:pt x="7" y="8"/>
                  </a:lnTo>
                  <a:lnTo>
                    <a:pt x="9" y="9"/>
                  </a:lnTo>
                  <a:lnTo>
                    <a:pt x="12" y="10"/>
                  </a:lnTo>
                  <a:lnTo>
                    <a:pt x="15" y="11"/>
                  </a:lnTo>
                  <a:lnTo>
                    <a:pt x="19" y="11"/>
                  </a:lnTo>
                  <a:lnTo>
                    <a:pt x="22" y="12"/>
                  </a:lnTo>
                  <a:lnTo>
                    <a:pt x="26" y="12"/>
                  </a:lnTo>
                  <a:lnTo>
                    <a:pt x="30" y="12"/>
                  </a:lnTo>
                  <a:lnTo>
                    <a:pt x="35" y="12"/>
                  </a:lnTo>
                  <a:lnTo>
                    <a:pt x="38" y="12"/>
                  </a:lnTo>
                  <a:lnTo>
                    <a:pt x="42" y="11"/>
                  </a:lnTo>
                  <a:lnTo>
                    <a:pt x="46" y="11"/>
                  </a:lnTo>
                  <a:lnTo>
                    <a:pt x="49" y="10"/>
                  </a:lnTo>
                  <a:lnTo>
                    <a:pt x="52" y="9"/>
                  </a:lnTo>
                  <a:lnTo>
                    <a:pt x="54" y="8"/>
                  </a:lnTo>
                  <a:lnTo>
                    <a:pt x="57" y="7"/>
                  </a:lnTo>
                  <a:lnTo>
                    <a:pt x="58" y="5"/>
                  </a:lnTo>
                  <a:lnTo>
                    <a:pt x="60" y="4"/>
                  </a:lnTo>
                  <a:lnTo>
                    <a:pt x="60" y="2"/>
                  </a:lnTo>
                  <a:lnTo>
                    <a:pt x="61" y="0"/>
                  </a:lnTo>
                  <a:lnTo>
                    <a:pt x="61" y="12"/>
                  </a:lnTo>
                  <a:lnTo>
                    <a:pt x="60" y="14"/>
                  </a:lnTo>
                  <a:lnTo>
                    <a:pt x="60" y="16"/>
                  </a:lnTo>
                  <a:lnTo>
                    <a:pt x="58" y="17"/>
                  </a:lnTo>
                  <a:lnTo>
                    <a:pt x="57" y="19"/>
                  </a:lnTo>
                  <a:lnTo>
                    <a:pt x="54" y="20"/>
                  </a:lnTo>
                  <a:lnTo>
                    <a:pt x="52" y="21"/>
                  </a:lnTo>
                  <a:lnTo>
                    <a:pt x="49" y="22"/>
                  </a:lnTo>
                  <a:lnTo>
                    <a:pt x="46" y="23"/>
                  </a:lnTo>
                  <a:lnTo>
                    <a:pt x="42" y="23"/>
                  </a:lnTo>
                  <a:lnTo>
                    <a:pt x="38" y="24"/>
                  </a:lnTo>
                  <a:lnTo>
                    <a:pt x="35" y="24"/>
                  </a:lnTo>
                  <a:lnTo>
                    <a:pt x="30" y="24"/>
                  </a:lnTo>
                  <a:lnTo>
                    <a:pt x="26" y="24"/>
                  </a:lnTo>
                  <a:lnTo>
                    <a:pt x="22" y="24"/>
                  </a:lnTo>
                  <a:lnTo>
                    <a:pt x="19" y="23"/>
                  </a:lnTo>
                  <a:lnTo>
                    <a:pt x="15" y="23"/>
                  </a:lnTo>
                  <a:lnTo>
                    <a:pt x="12" y="22"/>
                  </a:lnTo>
                  <a:lnTo>
                    <a:pt x="9" y="21"/>
                  </a:lnTo>
                  <a:lnTo>
                    <a:pt x="7" y="20"/>
                  </a:lnTo>
                  <a:lnTo>
                    <a:pt x="4" y="19"/>
                  </a:lnTo>
                  <a:lnTo>
                    <a:pt x="3" y="17"/>
                  </a:lnTo>
                  <a:lnTo>
                    <a:pt x="1" y="16"/>
                  </a:lnTo>
                  <a:lnTo>
                    <a:pt x="1"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6" name="Freeform 268"/>
            <p:cNvSpPr>
              <a:spLocks/>
            </p:cNvSpPr>
            <p:nvPr/>
          </p:nvSpPr>
          <p:spPr bwMode="auto">
            <a:xfrm>
              <a:off x="5641976" y="2855913"/>
              <a:ext cx="96838" cy="38100"/>
            </a:xfrm>
            <a:custGeom>
              <a:avLst/>
              <a:gdLst/>
              <a:ahLst/>
              <a:cxnLst>
                <a:cxn ang="0">
                  <a:pos x="0" y="0"/>
                </a:cxn>
                <a:cxn ang="0">
                  <a:pos x="1" y="2"/>
                </a:cxn>
                <a:cxn ang="0">
                  <a:pos x="1" y="3"/>
                </a:cxn>
                <a:cxn ang="0">
                  <a:pos x="3" y="5"/>
                </a:cxn>
                <a:cxn ang="0">
                  <a:pos x="4" y="6"/>
                </a:cxn>
                <a:cxn ang="0">
                  <a:pos x="7" y="7"/>
                </a:cxn>
                <a:cxn ang="0">
                  <a:pos x="9" y="9"/>
                </a:cxn>
                <a:cxn ang="0">
                  <a:pos x="12" y="10"/>
                </a:cxn>
                <a:cxn ang="0">
                  <a:pos x="15" y="10"/>
                </a:cxn>
                <a:cxn ang="0">
                  <a:pos x="19" y="11"/>
                </a:cxn>
                <a:cxn ang="0">
                  <a:pos x="22" y="12"/>
                </a:cxn>
                <a:cxn ang="0">
                  <a:pos x="26" y="12"/>
                </a:cxn>
                <a:cxn ang="0">
                  <a:pos x="30" y="12"/>
                </a:cxn>
                <a:cxn ang="0">
                  <a:pos x="35" y="12"/>
                </a:cxn>
                <a:cxn ang="0">
                  <a:pos x="38" y="12"/>
                </a:cxn>
                <a:cxn ang="0">
                  <a:pos x="42" y="11"/>
                </a:cxn>
                <a:cxn ang="0">
                  <a:pos x="46" y="10"/>
                </a:cxn>
                <a:cxn ang="0">
                  <a:pos x="49" y="10"/>
                </a:cxn>
                <a:cxn ang="0">
                  <a:pos x="52" y="9"/>
                </a:cxn>
                <a:cxn ang="0">
                  <a:pos x="54" y="7"/>
                </a:cxn>
                <a:cxn ang="0">
                  <a:pos x="57" y="6"/>
                </a:cxn>
                <a:cxn ang="0">
                  <a:pos x="58" y="5"/>
                </a:cxn>
                <a:cxn ang="0">
                  <a:pos x="60" y="3"/>
                </a:cxn>
                <a:cxn ang="0">
                  <a:pos x="60" y="2"/>
                </a:cxn>
                <a:cxn ang="0">
                  <a:pos x="61" y="0"/>
                </a:cxn>
                <a:cxn ang="0">
                  <a:pos x="61" y="12"/>
                </a:cxn>
                <a:cxn ang="0">
                  <a:pos x="60" y="14"/>
                </a:cxn>
                <a:cxn ang="0">
                  <a:pos x="60" y="15"/>
                </a:cxn>
                <a:cxn ang="0">
                  <a:pos x="58" y="17"/>
                </a:cxn>
                <a:cxn ang="0">
                  <a:pos x="57" y="18"/>
                </a:cxn>
                <a:cxn ang="0">
                  <a:pos x="54" y="19"/>
                </a:cxn>
                <a:cxn ang="0">
                  <a:pos x="52" y="21"/>
                </a:cxn>
                <a:cxn ang="0">
                  <a:pos x="49" y="22"/>
                </a:cxn>
                <a:cxn ang="0">
                  <a:pos x="46" y="22"/>
                </a:cxn>
                <a:cxn ang="0">
                  <a:pos x="42" y="23"/>
                </a:cxn>
                <a:cxn ang="0">
                  <a:pos x="38" y="24"/>
                </a:cxn>
                <a:cxn ang="0">
                  <a:pos x="35" y="24"/>
                </a:cxn>
                <a:cxn ang="0">
                  <a:pos x="30" y="24"/>
                </a:cxn>
                <a:cxn ang="0">
                  <a:pos x="26" y="24"/>
                </a:cxn>
                <a:cxn ang="0">
                  <a:pos x="22" y="24"/>
                </a:cxn>
                <a:cxn ang="0">
                  <a:pos x="19" y="23"/>
                </a:cxn>
                <a:cxn ang="0">
                  <a:pos x="15" y="22"/>
                </a:cxn>
                <a:cxn ang="0">
                  <a:pos x="12" y="22"/>
                </a:cxn>
                <a:cxn ang="0">
                  <a:pos x="9" y="21"/>
                </a:cxn>
                <a:cxn ang="0">
                  <a:pos x="7" y="19"/>
                </a:cxn>
                <a:cxn ang="0">
                  <a:pos x="4" y="18"/>
                </a:cxn>
                <a:cxn ang="0">
                  <a:pos x="3" y="17"/>
                </a:cxn>
                <a:cxn ang="0">
                  <a:pos x="1" y="15"/>
                </a:cxn>
                <a:cxn ang="0">
                  <a:pos x="1" y="14"/>
                </a:cxn>
                <a:cxn ang="0">
                  <a:pos x="0" y="12"/>
                </a:cxn>
                <a:cxn ang="0">
                  <a:pos x="0" y="0"/>
                </a:cxn>
              </a:cxnLst>
              <a:rect l="0" t="0" r="r" b="b"/>
              <a:pathLst>
                <a:path w="61" h="24">
                  <a:moveTo>
                    <a:pt x="0" y="0"/>
                  </a:moveTo>
                  <a:lnTo>
                    <a:pt x="1" y="2"/>
                  </a:lnTo>
                  <a:lnTo>
                    <a:pt x="1" y="3"/>
                  </a:lnTo>
                  <a:lnTo>
                    <a:pt x="3" y="5"/>
                  </a:lnTo>
                  <a:lnTo>
                    <a:pt x="4" y="6"/>
                  </a:lnTo>
                  <a:lnTo>
                    <a:pt x="7" y="7"/>
                  </a:lnTo>
                  <a:lnTo>
                    <a:pt x="9" y="9"/>
                  </a:lnTo>
                  <a:lnTo>
                    <a:pt x="12" y="10"/>
                  </a:lnTo>
                  <a:lnTo>
                    <a:pt x="15" y="10"/>
                  </a:lnTo>
                  <a:lnTo>
                    <a:pt x="19" y="11"/>
                  </a:lnTo>
                  <a:lnTo>
                    <a:pt x="22" y="12"/>
                  </a:lnTo>
                  <a:lnTo>
                    <a:pt x="26" y="12"/>
                  </a:lnTo>
                  <a:lnTo>
                    <a:pt x="30" y="12"/>
                  </a:lnTo>
                  <a:lnTo>
                    <a:pt x="35" y="12"/>
                  </a:lnTo>
                  <a:lnTo>
                    <a:pt x="38" y="12"/>
                  </a:lnTo>
                  <a:lnTo>
                    <a:pt x="42" y="11"/>
                  </a:lnTo>
                  <a:lnTo>
                    <a:pt x="46" y="10"/>
                  </a:lnTo>
                  <a:lnTo>
                    <a:pt x="49" y="10"/>
                  </a:lnTo>
                  <a:lnTo>
                    <a:pt x="52" y="9"/>
                  </a:lnTo>
                  <a:lnTo>
                    <a:pt x="54" y="7"/>
                  </a:lnTo>
                  <a:lnTo>
                    <a:pt x="57" y="6"/>
                  </a:lnTo>
                  <a:lnTo>
                    <a:pt x="58" y="5"/>
                  </a:lnTo>
                  <a:lnTo>
                    <a:pt x="60" y="3"/>
                  </a:lnTo>
                  <a:lnTo>
                    <a:pt x="60" y="2"/>
                  </a:lnTo>
                  <a:lnTo>
                    <a:pt x="61" y="0"/>
                  </a:lnTo>
                  <a:lnTo>
                    <a:pt x="61" y="12"/>
                  </a:lnTo>
                  <a:lnTo>
                    <a:pt x="60" y="14"/>
                  </a:lnTo>
                  <a:lnTo>
                    <a:pt x="60" y="15"/>
                  </a:lnTo>
                  <a:lnTo>
                    <a:pt x="58" y="17"/>
                  </a:lnTo>
                  <a:lnTo>
                    <a:pt x="57" y="18"/>
                  </a:lnTo>
                  <a:lnTo>
                    <a:pt x="54" y="19"/>
                  </a:lnTo>
                  <a:lnTo>
                    <a:pt x="52" y="21"/>
                  </a:lnTo>
                  <a:lnTo>
                    <a:pt x="49" y="22"/>
                  </a:lnTo>
                  <a:lnTo>
                    <a:pt x="46" y="22"/>
                  </a:lnTo>
                  <a:lnTo>
                    <a:pt x="42" y="23"/>
                  </a:lnTo>
                  <a:lnTo>
                    <a:pt x="38" y="24"/>
                  </a:lnTo>
                  <a:lnTo>
                    <a:pt x="35" y="24"/>
                  </a:lnTo>
                  <a:lnTo>
                    <a:pt x="30" y="24"/>
                  </a:lnTo>
                  <a:lnTo>
                    <a:pt x="26" y="24"/>
                  </a:lnTo>
                  <a:lnTo>
                    <a:pt x="22" y="24"/>
                  </a:lnTo>
                  <a:lnTo>
                    <a:pt x="19" y="23"/>
                  </a:lnTo>
                  <a:lnTo>
                    <a:pt x="15" y="22"/>
                  </a:lnTo>
                  <a:lnTo>
                    <a:pt x="12" y="22"/>
                  </a:lnTo>
                  <a:lnTo>
                    <a:pt x="9" y="21"/>
                  </a:lnTo>
                  <a:lnTo>
                    <a:pt x="7" y="19"/>
                  </a:lnTo>
                  <a:lnTo>
                    <a:pt x="4" y="18"/>
                  </a:lnTo>
                  <a:lnTo>
                    <a:pt x="3" y="17"/>
                  </a:lnTo>
                  <a:lnTo>
                    <a:pt x="1" y="15"/>
                  </a:lnTo>
                  <a:lnTo>
                    <a:pt x="1" y="14"/>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7" name="Freeform 269"/>
            <p:cNvSpPr>
              <a:spLocks noEditPoints="1"/>
            </p:cNvSpPr>
            <p:nvPr/>
          </p:nvSpPr>
          <p:spPr bwMode="auto">
            <a:xfrm>
              <a:off x="5641976" y="2762250"/>
              <a:ext cx="96838" cy="57150"/>
            </a:xfrm>
            <a:custGeom>
              <a:avLst/>
              <a:gdLst/>
              <a:ahLst/>
              <a:cxnLst>
                <a:cxn ang="0">
                  <a:pos x="26" y="4"/>
                </a:cxn>
                <a:cxn ang="0">
                  <a:pos x="18" y="5"/>
                </a:cxn>
                <a:cxn ang="0">
                  <a:pos x="12" y="6"/>
                </a:cxn>
                <a:cxn ang="0">
                  <a:pos x="7" y="8"/>
                </a:cxn>
                <a:cxn ang="0">
                  <a:pos x="4" y="10"/>
                </a:cxn>
                <a:cxn ang="0">
                  <a:pos x="3" y="12"/>
                </a:cxn>
                <a:cxn ang="0">
                  <a:pos x="4" y="15"/>
                </a:cxn>
                <a:cxn ang="0">
                  <a:pos x="7" y="17"/>
                </a:cxn>
                <a:cxn ang="0">
                  <a:pos x="12" y="19"/>
                </a:cxn>
                <a:cxn ang="0">
                  <a:pos x="18" y="20"/>
                </a:cxn>
                <a:cxn ang="0">
                  <a:pos x="26" y="21"/>
                </a:cxn>
                <a:cxn ang="0">
                  <a:pos x="35" y="21"/>
                </a:cxn>
                <a:cxn ang="0">
                  <a:pos x="43" y="20"/>
                </a:cxn>
                <a:cxn ang="0">
                  <a:pos x="49" y="19"/>
                </a:cxn>
                <a:cxn ang="0">
                  <a:pos x="54" y="17"/>
                </a:cxn>
                <a:cxn ang="0">
                  <a:pos x="57" y="15"/>
                </a:cxn>
                <a:cxn ang="0">
                  <a:pos x="58" y="12"/>
                </a:cxn>
                <a:cxn ang="0">
                  <a:pos x="57" y="10"/>
                </a:cxn>
                <a:cxn ang="0">
                  <a:pos x="54" y="8"/>
                </a:cxn>
                <a:cxn ang="0">
                  <a:pos x="49" y="6"/>
                </a:cxn>
                <a:cxn ang="0">
                  <a:pos x="43" y="5"/>
                </a:cxn>
                <a:cxn ang="0">
                  <a:pos x="35" y="4"/>
                </a:cxn>
                <a:cxn ang="0">
                  <a:pos x="30" y="0"/>
                </a:cxn>
                <a:cxn ang="0">
                  <a:pos x="38" y="1"/>
                </a:cxn>
                <a:cxn ang="0">
                  <a:pos x="46" y="2"/>
                </a:cxn>
                <a:cxn ang="0">
                  <a:pos x="52" y="4"/>
                </a:cxn>
                <a:cxn ang="0">
                  <a:pos x="57" y="6"/>
                </a:cxn>
                <a:cxn ang="0">
                  <a:pos x="60" y="9"/>
                </a:cxn>
                <a:cxn ang="0">
                  <a:pos x="61" y="12"/>
                </a:cxn>
                <a:cxn ang="0">
                  <a:pos x="60" y="26"/>
                </a:cxn>
                <a:cxn ang="0">
                  <a:pos x="58" y="29"/>
                </a:cxn>
                <a:cxn ang="0">
                  <a:pos x="54" y="32"/>
                </a:cxn>
                <a:cxn ang="0">
                  <a:pos x="49" y="34"/>
                </a:cxn>
                <a:cxn ang="0">
                  <a:pos x="42" y="35"/>
                </a:cxn>
                <a:cxn ang="0">
                  <a:pos x="35" y="36"/>
                </a:cxn>
                <a:cxn ang="0">
                  <a:pos x="26" y="36"/>
                </a:cxn>
                <a:cxn ang="0">
                  <a:pos x="19" y="35"/>
                </a:cxn>
                <a:cxn ang="0">
                  <a:pos x="12" y="34"/>
                </a:cxn>
                <a:cxn ang="0">
                  <a:pos x="7" y="32"/>
                </a:cxn>
                <a:cxn ang="0">
                  <a:pos x="3" y="29"/>
                </a:cxn>
                <a:cxn ang="0">
                  <a:pos x="1" y="26"/>
                </a:cxn>
                <a:cxn ang="0">
                  <a:pos x="0" y="12"/>
                </a:cxn>
                <a:cxn ang="0">
                  <a:pos x="1" y="9"/>
                </a:cxn>
                <a:cxn ang="0">
                  <a:pos x="4" y="6"/>
                </a:cxn>
                <a:cxn ang="0">
                  <a:pos x="9" y="4"/>
                </a:cxn>
                <a:cxn ang="0">
                  <a:pos x="15" y="2"/>
                </a:cxn>
                <a:cxn ang="0">
                  <a:pos x="22" y="1"/>
                </a:cxn>
                <a:cxn ang="0">
                  <a:pos x="30" y="0"/>
                </a:cxn>
              </a:cxnLst>
              <a:rect l="0" t="0" r="r" b="b"/>
              <a:pathLst>
                <a:path w="61" h="36">
                  <a:moveTo>
                    <a:pt x="30" y="3"/>
                  </a:moveTo>
                  <a:lnTo>
                    <a:pt x="26" y="4"/>
                  </a:lnTo>
                  <a:lnTo>
                    <a:pt x="22" y="4"/>
                  </a:lnTo>
                  <a:lnTo>
                    <a:pt x="18" y="5"/>
                  </a:lnTo>
                  <a:lnTo>
                    <a:pt x="15" y="5"/>
                  </a:lnTo>
                  <a:lnTo>
                    <a:pt x="12" y="6"/>
                  </a:lnTo>
                  <a:lnTo>
                    <a:pt x="9" y="7"/>
                  </a:lnTo>
                  <a:lnTo>
                    <a:pt x="7" y="8"/>
                  </a:lnTo>
                  <a:lnTo>
                    <a:pt x="5" y="9"/>
                  </a:lnTo>
                  <a:lnTo>
                    <a:pt x="4" y="10"/>
                  </a:lnTo>
                  <a:lnTo>
                    <a:pt x="4" y="11"/>
                  </a:lnTo>
                  <a:lnTo>
                    <a:pt x="3" y="12"/>
                  </a:lnTo>
                  <a:lnTo>
                    <a:pt x="4" y="13"/>
                  </a:lnTo>
                  <a:lnTo>
                    <a:pt x="4" y="15"/>
                  </a:lnTo>
                  <a:lnTo>
                    <a:pt x="5" y="16"/>
                  </a:lnTo>
                  <a:lnTo>
                    <a:pt x="7" y="17"/>
                  </a:lnTo>
                  <a:lnTo>
                    <a:pt x="9" y="18"/>
                  </a:lnTo>
                  <a:lnTo>
                    <a:pt x="12" y="19"/>
                  </a:lnTo>
                  <a:lnTo>
                    <a:pt x="15" y="20"/>
                  </a:lnTo>
                  <a:lnTo>
                    <a:pt x="18" y="20"/>
                  </a:lnTo>
                  <a:lnTo>
                    <a:pt x="22" y="21"/>
                  </a:lnTo>
                  <a:lnTo>
                    <a:pt x="26" y="21"/>
                  </a:lnTo>
                  <a:lnTo>
                    <a:pt x="30" y="21"/>
                  </a:lnTo>
                  <a:lnTo>
                    <a:pt x="35" y="21"/>
                  </a:lnTo>
                  <a:lnTo>
                    <a:pt x="39" y="21"/>
                  </a:lnTo>
                  <a:lnTo>
                    <a:pt x="43" y="20"/>
                  </a:lnTo>
                  <a:lnTo>
                    <a:pt x="46" y="20"/>
                  </a:lnTo>
                  <a:lnTo>
                    <a:pt x="49" y="19"/>
                  </a:lnTo>
                  <a:lnTo>
                    <a:pt x="51" y="18"/>
                  </a:lnTo>
                  <a:lnTo>
                    <a:pt x="54" y="17"/>
                  </a:lnTo>
                  <a:lnTo>
                    <a:pt x="55" y="16"/>
                  </a:lnTo>
                  <a:lnTo>
                    <a:pt x="57" y="15"/>
                  </a:lnTo>
                  <a:lnTo>
                    <a:pt x="57" y="13"/>
                  </a:lnTo>
                  <a:lnTo>
                    <a:pt x="58" y="12"/>
                  </a:lnTo>
                  <a:lnTo>
                    <a:pt x="57" y="11"/>
                  </a:lnTo>
                  <a:lnTo>
                    <a:pt x="57" y="10"/>
                  </a:lnTo>
                  <a:lnTo>
                    <a:pt x="55" y="9"/>
                  </a:lnTo>
                  <a:lnTo>
                    <a:pt x="54" y="8"/>
                  </a:lnTo>
                  <a:lnTo>
                    <a:pt x="51" y="7"/>
                  </a:lnTo>
                  <a:lnTo>
                    <a:pt x="49" y="6"/>
                  </a:lnTo>
                  <a:lnTo>
                    <a:pt x="46" y="5"/>
                  </a:lnTo>
                  <a:lnTo>
                    <a:pt x="43" y="5"/>
                  </a:lnTo>
                  <a:lnTo>
                    <a:pt x="39" y="4"/>
                  </a:lnTo>
                  <a:lnTo>
                    <a:pt x="35" y="4"/>
                  </a:lnTo>
                  <a:lnTo>
                    <a:pt x="30" y="3"/>
                  </a:lnTo>
                  <a:close/>
                  <a:moveTo>
                    <a:pt x="30" y="0"/>
                  </a:moveTo>
                  <a:lnTo>
                    <a:pt x="35" y="1"/>
                  </a:lnTo>
                  <a:lnTo>
                    <a:pt x="38" y="1"/>
                  </a:lnTo>
                  <a:lnTo>
                    <a:pt x="42" y="1"/>
                  </a:lnTo>
                  <a:lnTo>
                    <a:pt x="46" y="2"/>
                  </a:lnTo>
                  <a:lnTo>
                    <a:pt x="49" y="3"/>
                  </a:lnTo>
                  <a:lnTo>
                    <a:pt x="52" y="4"/>
                  </a:lnTo>
                  <a:lnTo>
                    <a:pt x="54" y="5"/>
                  </a:lnTo>
                  <a:lnTo>
                    <a:pt x="57" y="6"/>
                  </a:lnTo>
                  <a:lnTo>
                    <a:pt x="58" y="8"/>
                  </a:lnTo>
                  <a:lnTo>
                    <a:pt x="60" y="9"/>
                  </a:lnTo>
                  <a:lnTo>
                    <a:pt x="60" y="11"/>
                  </a:lnTo>
                  <a:lnTo>
                    <a:pt x="61" y="12"/>
                  </a:lnTo>
                  <a:lnTo>
                    <a:pt x="61" y="24"/>
                  </a:lnTo>
                  <a:lnTo>
                    <a:pt x="60" y="26"/>
                  </a:lnTo>
                  <a:lnTo>
                    <a:pt x="60" y="28"/>
                  </a:lnTo>
                  <a:lnTo>
                    <a:pt x="58" y="29"/>
                  </a:lnTo>
                  <a:lnTo>
                    <a:pt x="57" y="30"/>
                  </a:lnTo>
                  <a:lnTo>
                    <a:pt x="54" y="32"/>
                  </a:lnTo>
                  <a:lnTo>
                    <a:pt x="52" y="33"/>
                  </a:lnTo>
                  <a:lnTo>
                    <a:pt x="49" y="34"/>
                  </a:lnTo>
                  <a:lnTo>
                    <a:pt x="46" y="35"/>
                  </a:lnTo>
                  <a:lnTo>
                    <a:pt x="42" y="35"/>
                  </a:lnTo>
                  <a:lnTo>
                    <a:pt x="38" y="36"/>
                  </a:lnTo>
                  <a:lnTo>
                    <a:pt x="35" y="36"/>
                  </a:lnTo>
                  <a:lnTo>
                    <a:pt x="30" y="36"/>
                  </a:lnTo>
                  <a:lnTo>
                    <a:pt x="26" y="36"/>
                  </a:lnTo>
                  <a:lnTo>
                    <a:pt x="22" y="36"/>
                  </a:lnTo>
                  <a:lnTo>
                    <a:pt x="19" y="35"/>
                  </a:lnTo>
                  <a:lnTo>
                    <a:pt x="15" y="35"/>
                  </a:lnTo>
                  <a:lnTo>
                    <a:pt x="12" y="34"/>
                  </a:lnTo>
                  <a:lnTo>
                    <a:pt x="9" y="33"/>
                  </a:lnTo>
                  <a:lnTo>
                    <a:pt x="7" y="32"/>
                  </a:lnTo>
                  <a:lnTo>
                    <a:pt x="4" y="30"/>
                  </a:lnTo>
                  <a:lnTo>
                    <a:pt x="3" y="29"/>
                  </a:lnTo>
                  <a:lnTo>
                    <a:pt x="1" y="28"/>
                  </a:lnTo>
                  <a:lnTo>
                    <a:pt x="1" y="26"/>
                  </a:lnTo>
                  <a:lnTo>
                    <a:pt x="0" y="24"/>
                  </a:lnTo>
                  <a:lnTo>
                    <a:pt x="0" y="12"/>
                  </a:lnTo>
                  <a:lnTo>
                    <a:pt x="1" y="11"/>
                  </a:lnTo>
                  <a:lnTo>
                    <a:pt x="1" y="9"/>
                  </a:lnTo>
                  <a:lnTo>
                    <a:pt x="3" y="8"/>
                  </a:lnTo>
                  <a:lnTo>
                    <a:pt x="4" y="6"/>
                  </a:lnTo>
                  <a:lnTo>
                    <a:pt x="7" y="5"/>
                  </a:lnTo>
                  <a:lnTo>
                    <a:pt x="9" y="4"/>
                  </a:lnTo>
                  <a:lnTo>
                    <a:pt x="12" y="3"/>
                  </a:lnTo>
                  <a:lnTo>
                    <a:pt x="15" y="2"/>
                  </a:lnTo>
                  <a:lnTo>
                    <a:pt x="19" y="1"/>
                  </a:lnTo>
                  <a:lnTo>
                    <a:pt x="22" y="1"/>
                  </a:lnTo>
                  <a:lnTo>
                    <a:pt x="26" y="1"/>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8" name="Freeform 270"/>
            <p:cNvSpPr>
              <a:spLocks/>
            </p:cNvSpPr>
            <p:nvPr/>
          </p:nvSpPr>
          <p:spPr bwMode="auto">
            <a:xfrm>
              <a:off x="5675313" y="2770188"/>
              <a:ext cx="30163" cy="22225"/>
            </a:xfrm>
            <a:custGeom>
              <a:avLst/>
              <a:gdLst/>
              <a:ahLst/>
              <a:cxnLst>
                <a:cxn ang="0">
                  <a:pos x="11" y="0"/>
                </a:cxn>
                <a:cxn ang="0">
                  <a:pos x="13" y="2"/>
                </a:cxn>
                <a:cxn ang="0">
                  <a:pos x="16" y="2"/>
                </a:cxn>
                <a:cxn ang="0">
                  <a:pos x="16" y="4"/>
                </a:cxn>
                <a:cxn ang="0">
                  <a:pos x="14" y="4"/>
                </a:cxn>
                <a:cxn ang="0">
                  <a:pos x="10" y="4"/>
                </a:cxn>
                <a:cxn ang="0">
                  <a:pos x="8" y="4"/>
                </a:cxn>
                <a:cxn ang="0">
                  <a:pos x="7" y="4"/>
                </a:cxn>
                <a:cxn ang="0">
                  <a:pos x="7" y="5"/>
                </a:cxn>
                <a:cxn ang="0">
                  <a:pos x="8" y="5"/>
                </a:cxn>
                <a:cxn ang="0">
                  <a:pos x="12" y="6"/>
                </a:cxn>
                <a:cxn ang="0">
                  <a:pos x="16" y="7"/>
                </a:cxn>
                <a:cxn ang="0">
                  <a:pos x="18" y="8"/>
                </a:cxn>
                <a:cxn ang="0">
                  <a:pos x="19" y="9"/>
                </a:cxn>
                <a:cxn ang="0">
                  <a:pos x="18" y="11"/>
                </a:cxn>
                <a:cxn ang="0">
                  <a:pos x="15" y="12"/>
                </a:cxn>
                <a:cxn ang="0">
                  <a:pos x="11" y="13"/>
                </a:cxn>
                <a:cxn ang="0">
                  <a:pos x="7" y="14"/>
                </a:cxn>
                <a:cxn ang="0">
                  <a:pos x="5" y="13"/>
                </a:cxn>
                <a:cxn ang="0">
                  <a:pos x="2" y="12"/>
                </a:cxn>
                <a:cxn ang="0">
                  <a:pos x="1" y="10"/>
                </a:cxn>
                <a:cxn ang="0">
                  <a:pos x="6" y="10"/>
                </a:cxn>
                <a:cxn ang="0">
                  <a:pos x="10" y="11"/>
                </a:cxn>
                <a:cxn ang="0">
                  <a:pos x="12" y="10"/>
                </a:cxn>
                <a:cxn ang="0">
                  <a:pos x="12" y="10"/>
                </a:cxn>
                <a:cxn ang="0">
                  <a:pos x="12" y="9"/>
                </a:cxn>
                <a:cxn ang="0">
                  <a:pos x="10" y="8"/>
                </a:cxn>
                <a:cxn ang="0">
                  <a:pos x="6" y="8"/>
                </a:cxn>
                <a:cxn ang="0">
                  <a:pos x="3" y="7"/>
                </a:cxn>
                <a:cxn ang="0">
                  <a:pos x="1" y="6"/>
                </a:cxn>
                <a:cxn ang="0">
                  <a:pos x="1" y="4"/>
                </a:cxn>
                <a:cxn ang="0">
                  <a:pos x="2" y="3"/>
                </a:cxn>
                <a:cxn ang="0">
                  <a:pos x="5" y="2"/>
                </a:cxn>
                <a:cxn ang="0">
                  <a:pos x="7" y="0"/>
                </a:cxn>
              </a:cxnLst>
              <a:rect l="0" t="0" r="r" b="b"/>
              <a:pathLst>
                <a:path w="19" h="14">
                  <a:moveTo>
                    <a:pt x="7" y="0"/>
                  </a:moveTo>
                  <a:lnTo>
                    <a:pt x="11" y="0"/>
                  </a:lnTo>
                  <a:lnTo>
                    <a:pt x="11" y="2"/>
                  </a:lnTo>
                  <a:lnTo>
                    <a:pt x="13" y="2"/>
                  </a:lnTo>
                  <a:lnTo>
                    <a:pt x="15" y="2"/>
                  </a:lnTo>
                  <a:lnTo>
                    <a:pt x="16" y="2"/>
                  </a:lnTo>
                  <a:lnTo>
                    <a:pt x="17" y="2"/>
                  </a:lnTo>
                  <a:lnTo>
                    <a:pt x="16" y="4"/>
                  </a:lnTo>
                  <a:lnTo>
                    <a:pt x="15" y="4"/>
                  </a:lnTo>
                  <a:lnTo>
                    <a:pt x="14" y="4"/>
                  </a:lnTo>
                  <a:lnTo>
                    <a:pt x="12" y="4"/>
                  </a:lnTo>
                  <a:lnTo>
                    <a:pt x="10" y="4"/>
                  </a:lnTo>
                  <a:lnTo>
                    <a:pt x="9" y="4"/>
                  </a:lnTo>
                  <a:lnTo>
                    <a:pt x="8" y="4"/>
                  </a:lnTo>
                  <a:lnTo>
                    <a:pt x="7" y="4"/>
                  </a:lnTo>
                  <a:lnTo>
                    <a:pt x="7" y="4"/>
                  </a:lnTo>
                  <a:lnTo>
                    <a:pt x="7" y="5"/>
                  </a:lnTo>
                  <a:lnTo>
                    <a:pt x="7" y="5"/>
                  </a:lnTo>
                  <a:lnTo>
                    <a:pt x="8" y="5"/>
                  </a:lnTo>
                  <a:lnTo>
                    <a:pt x="8" y="5"/>
                  </a:lnTo>
                  <a:lnTo>
                    <a:pt x="10" y="6"/>
                  </a:lnTo>
                  <a:lnTo>
                    <a:pt x="12" y="6"/>
                  </a:lnTo>
                  <a:lnTo>
                    <a:pt x="14" y="6"/>
                  </a:lnTo>
                  <a:lnTo>
                    <a:pt x="16" y="7"/>
                  </a:lnTo>
                  <a:lnTo>
                    <a:pt x="17" y="7"/>
                  </a:lnTo>
                  <a:lnTo>
                    <a:pt x="18" y="8"/>
                  </a:lnTo>
                  <a:lnTo>
                    <a:pt x="18" y="9"/>
                  </a:lnTo>
                  <a:lnTo>
                    <a:pt x="19" y="9"/>
                  </a:lnTo>
                  <a:lnTo>
                    <a:pt x="18" y="10"/>
                  </a:lnTo>
                  <a:lnTo>
                    <a:pt x="18" y="11"/>
                  </a:lnTo>
                  <a:lnTo>
                    <a:pt x="17" y="11"/>
                  </a:lnTo>
                  <a:lnTo>
                    <a:pt x="15" y="12"/>
                  </a:lnTo>
                  <a:lnTo>
                    <a:pt x="13" y="12"/>
                  </a:lnTo>
                  <a:lnTo>
                    <a:pt x="11" y="13"/>
                  </a:lnTo>
                  <a:lnTo>
                    <a:pt x="11" y="14"/>
                  </a:lnTo>
                  <a:lnTo>
                    <a:pt x="7" y="14"/>
                  </a:lnTo>
                  <a:lnTo>
                    <a:pt x="7" y="13"/>
                  </a:lnTo>
                  <a:lnTo>
                    <a:pt x="5" y="13"/>
                  </a:lnTo>
                  <a:lnTo>
                    <a:pt x="3" y="12"/>
                  </a:lnTo>
                  <a:lnTo>
                    <a:pt x="2" y="12"/>
                  </a:lnTo>
                  <a:lnTo>
                    <a:pt x="0" y="12"/>
                  </a:lnTo>
                  <a:lnTo>
                    <a:pt x="1" y="10"/>
                  </a:lnTo>
                  <a:lnTo>
                    <a:pt x="3" y="10"/>
                  </a:lnTo>
                  <a:lnTo>
                    <a:pt x="6" y="10"/>
                  </a:lnTo>
                  <a:lnTo>
                    <a:pt x="8" y="11"/>
                  </a:lnTo>
                  <a:lnTo>
                    <a:pt x="10" y="11"/>
                  </a:lnTo>
                  <a:lnTo>
                    <a:pt x="11" y="10"/>
                  </a:lnTo>
                  <a:lnTo>
                    <a:pt x="12" y="10"/>
                  </a:lnTo>
                  <a:lnTo>
                    <a:pt x="12" y="10"/>
                  </a:lnTo>
                  <a:lnTo>
                    <a:pt x="12" y="10"/>
                  </a:lnTo>
                  <a:lnTo>
                    <a:pt x="12" y="9"/>
                  </a:lnTo>
                  <a:lnTo>
                    <a:pt x="12" y="9"/>
                  </a:lnTo>
                  <a:lnTo>
                    <a:pt x="11" y="9"/>
                  </a:lnTo>
                  <a:lnTo>
                    <a:pt x="10" y="8"/>
                  </a:lnTo>
                  <a:lnTo>
                    <a:pt x="8" y="8"/>
                  </a:lnTo>
                  <a:lnTo>
                    <a:pt x="6" y="8"/>
                  </a:lnTo>
                  <a:lnTo>
                    <a:pt x="4" y="7"/>
                  </a:lnTo>
                  <a:lnTo>
                    <a:pt x="3" y="7"/>
                  </a:lnTo>
                  <a:lnTo>
                    <a:pt x="1" y="6"/>
                  </a:lnTo>
                  <a:lnTo>
                    <a:pt x="1" y="6"/>
                  </a:lnTo>
                  <a:lnTo>
                    <a:pt x="1" y="5"/>
                  </a:lnTo>
                  <a:lnTo>
                    <a:pt x="1" y="4"/>
                  </a:lnTo>
                  <a:lnTo>
                    <a:pt x="1" y="3"/>
                  </a:lnTo>
                  <a:lnTo>
                    <a:pt x="2" y="3"/>
                  </a:lnTo>
                  <a:lnTo>
                    <a:pt x="4" y="2"/>
                  </a:lnTo>
                  <a:lnTo>
                    <a:pt x="5" y="2"/>
                  </a:lnTo>
                  <a:lnTo>
                    <a:pt x="7"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9" name="Freeform 271"/>
            <p:cNvSpPr>
              <a:spLocks/>
            </p:cNvSpPr>
            <p:nvPr/>
          </p:nvSpPr>
          <p:spPr bwMode="auto">
            <a:xfrm>
              <a:off x="5418138" y="2511425"/>
              <a:ext cx="74613" cy="80962"/>
            </a:xfrm>
            <a:custGeom>
              <a:avLst/>
              <a:gdLst/>
              <a:ahLst/>
              <a:cxnLst>
                <a:cxn ang="0">
                  <a:pos x="23" y="0"/>
                </a:cxn>
                <a:cxn ang="0">
                  <a:pos x="26" y="0"/>
                </a:cxn>
                <a:cxn ang="0">
                  <a:pos x="29" y="1"/>
                </a:cxn>
                <a:cxn ang="0">
                  <a:pos x="32" y="2"/>
                </a:cxn>
                <a:cxn ang="0">
                  <a:pos x="35" y="3"/>
                </a:cxn>
                <a:cxn ang="0">
                  <a:pos x="38" y="5"/>
                </a:cxn>
                <a:cxn ang="0">
                  <a:pos x="40" y="7"/>
                </a:cxn>
                <a:cxn ang="0">
                  <a:pos x="42" y="9"/>
                </a:cxn>
                <a:cxn ang="0">
                  <a:pos x="43" y="11"/>
                </a:cxn>
                <a:cxn ang="0">
                  <a:pos x="45" y="14"/>
                </a:cxn>
                <a:cxn ang="0">
                  <a:pos x="46" y="17"/>
                </a:cxn>
                <a:cxn ang="0">
                  <a:pos x="46" y="20"/>
                </a:cxn>
                <a:cxn ang="0">
                  <a:pos x="47" y="23"/>
                </a:cxn>
                <a:cxn ang="0">
                  <a:pos x="46" y="26"/>
                </a:cxn>
                <a:cxn ang="0">
                  <a:pos x="46" y="29"/>
                </a:cxn>
                <a:cxn ang="0">
                  <a:pos x="45" y="32"/>
                </a:cxn>
                <a:cxn ang="0">
                  <a:pos x="44" y="35"/>
                </a:cxn>
                <a:cxn ang="0">
                  <a:pos x="42" y="38"/>
                </a:cxn>
                <a:cxn ang="0">
                  <a:pos x="41" y="41"/>
                </a:cxn>
                <a:cxn ang="0">
                  <a:pos x="39" y="43"/>
                </a:cxn>
                <a:cxn ang="0">
                  <a:pos x="37" y="45"/>
                </a:cxn>
                <a:cxn ang="0">
                  <a:pos x="34" y="47"/>
                </a:cxn>
                <a:cxn ang="0">
                  <a:pos x="32" y="49"/>
                </a:cxn>
                <a:cxn ang="0">
                  <a:pos x="29" y="50"/>
                </a:cxn>
                <a:cxn ang="0">
                  <a:pos x="26" y="51"/>
                </a:cxn>
                <a:cxn ang="0">
                  <a:pos x="23" y="51"/>
                </a:cxn>
                <a:cxn ang="0">
                  <a:pos x="20" y="51"/>
                </a:cxn>
                <a:cxn ang="0">
                  <a:pos x="17" y="50"/>
                </a:cxn>
                <a:cxn ang="0">
                  <a:pos x="15" y="49"/>
                </a:cxn>
                <a:cxn ang="0">
                  <a:pos x="12" y="47"/>
                </a:cxn>
                <a:cxn ang="0">
                  <a:pos x="10" y="45"/>
                </a:cxn>
                <a:cxn ang="0">
                  <a:pos x="8" y="43"/>
                </a:cxn>
                <a:cxn ang="0">
                  <a:pos x="6" y="41"/>
                </a:cxn>
                <a:cxn ang="0">
                  <a:pos x="4" y="38"/>
                </a:cxn>
                <a:cxn ang="0">
                  <a:pos x="3" y="35"/>
                </a:cxn>
                <a:cxn ang="0">
                  <a:pos x="1" y="32"/>
                </a:cxn>
                <a:cxn ang="0">
                  <a:pos x="0" y="29"/>
                </a:cxn>
                <a:cxn ang="0">
                  <a:pos x="0" y="26"/>
                </a:cxn>
                <a:cxn ang="0">
                  <a:pos x="0" y="23"/>
                </a:cxn>
                <a:cxn ang="0">
                  <a:pos x="0" y="20"/>
                </a:cxn>
                <a:cxn ang="0">
                  <a:pos x="1" y="17"/>
                </a:cxn>
                <a:cxn ang="0">
                  <a:pos x="2" y="14"/>
                </a:cxn>
                <a:cxn ang="0">
                  <a:pos x="3" y="11"/>
                </a:cxn>
                <a:cxn ang="0">
                  <a:pos x="5" y="9"/>
                </a:cxn>
                <a:cxn ang="0">
                  <a:pos x="7" y="7"/>
                </a:cxn>
                <a:cxn ang="0">
                  <a:pos x="9" y="5"/>
                </a:cxn>
                <a:cxn ang="0">
                  <a:pos x="11" y="3"/>
                </a:cxn>
                <a:cxn ang="0">
                  <a:pos x="14" y="2"/>
                </a:cxn>
                <a:cxn ang="0">
                  <a:pos x="17" y="1"/>
                </a:cxn>
                <a:cxn ang="0">
                  <a:pos x="20" y="0"/>
                </a:cxn>
                <a:cxn ang="0">
                  <a:pos x="23" y="0"/>
                </a:cxn>
              </a:cxnLst>
              <a:rect l="0" t="0" r="r" b="b"/>
              <a:pathLst>
                <a:path w="47" h="51">
                  <a:moveTo>
                    <a:pt x="23" y="0"/>
                  </a:moveTo>
                  <a:lnTo>
                    <a:pt x="26" y="0"/>
                  </a:lnTo>
                  <a:lnTo>
                    <a:pt x="29" y="1"/>
                  </a:lnTo>
                  <a:lnTo>
                    <a:pt x="32" y="2"/>
                  </a:lnTo>
                  <a:lnTo>
                    <a:pt x="35" y="3"/>
                  </a:lnTo>
                  <a:lnTo>
                    <a:pt x="38" y="5"/>
                  </a:lnTo>
                  <a:lnTo>
                    <a:pt x="40" y="7"/>
                  </a:lnTo>
                  <a:lnTo>
                    <a:pt x="42" y="9"/>
                  </a:lnTo>
                  <a:lnTo>
                    <a:pt x="43" y="11"/>
                  </a:lnTo>
                  <a:lnTo>
                    <a:pt x="45" y="14"/>
                  </a:lnTo>
                  <a:lnTo>
                    <a:pt x="46" y="17"/>
                  </a:lnTo>
                  <a:lnTo>
                    <a:pt x="46" y="20"/>
                  </a:lnTo>
                  <a:lnTo>
                    <a:pt x="47" y="23"/>
                  </a:lnTo>
                  <a:lnTo>
                    <a:pt x="46" y="26"/>
                  </a:lnTo>
                  <a:lnTo>
                    <a:pt x="46" y="29"/>
                  </a:lnTo>
                  <a:lnTo>
                    <a:pt x="45" y="32"/>
                  </a:lnTo>
                  <a:lnTo>
                    <a:pt x="44" y="35"/>
                  </a:lnTo>
                  <a:lnTo>
                    <a:pt x="42" y="38"/>
                  </a:lnTo>
                  <a:lnTo>
                    <a:pt x="41" y="41"/>
                  </a:lnTo>
                  <a:lnTo>
                    <a:pt x="39" y="43"/>
                  </a:lnTo>
                  <a:lnTo>
                    <a:pt x="37" y="45"/>
                  </a:lnTo>
                  <a:lnTo>
                    <a:pt x="34" y="47"/>
                  </a:lnTo>
                  <a:lnTo>
                    <a:pt x="32" y="49"/>
                  </a:lnTo>
                  <a:lnTo>
                    <a:pt x="29" y="50"/>
                  </a:lnTo>
                  <a:lnTo>
                    <a:pt x="26" y="51"/>
                  </a:lnTo>
                  <a:lnTo>
                    <a:pt x="23" y="51"/>
                  </a:lnTo>
                  <a:lnTo>
                    <a:pt x="20" y="51"/>
                  </a:lnTo>
                  <a:lnTo>
                    <a:pt x="17" y="50"/>
                  </a:lnTo>
                  <a:lnTo>
                    <a:pt x="15" y="49"/>
                  </a:lnTo>
                  <a:lnTo>
                    <a:pt x="12" y="47"/>
                  </a:lnTo>
                  <a:lnTo>
                    <a:pt x="10" y="45"/>
                  </a:lnTo>
                  <a:lnTo>
                    <a:pt x="8" y="43"/>
                  </a:lnTo>
                  <a:lnTo>
                    <a:pt x="6" y="41"/>
                  </a:lnTo>
                  <a:lnTo>
                    <a:pt x="4" y="38"/>
                  </a:lnTo>
                  <a:lnTo>
                    <a:pt x="3" y="35"/>
                  </a:lnTo>
                  <a:lnTo>
                    <a:pt x="1" y="32"/>
                  </a:lnTo>
                  <a:lnTo>
                    <a:pt x="0" y="29"/>
                  </a:lnTo>
                  <a:lnTo>
                    <a:pt x="0" y="26"/>
                  </a:lnTo>
                  <a:lnTo>
                    <a:pt x="0" y="23"/>
                  </a:lnTo>
                  <a:lnTo>
                    <a:pt x="0" y="20"/>
                  </a:lnTo>
                  <a:lnTo>
                    <a:pt x="1" y="17"/>
                  </a:lnTo>
                  <a:lnTo>
                    <a:pt x="2" y="14"/>
                  </a:lnTo>
                  <a:lnTo>
                    <a:pt x="3" y="11"/>
                  </a:lnTo>
                  <a:lnTo>
                    <a:pt x="5" y="9"/>
                  </a:lnTo>
                  <a:lnTo>
                    <a:pt x="7" y="7"/>
                  </a:lnTo>
                  <a:lnTo>
                    <a:pt x="9"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0" name="Freeform 272"/>
            <p:cNvSpPr>
              <a:spLocks/>
            </p:cNvSpPr>
            <p:nvPr/>
          </p:nvSpPr>
          <p:spPr bwMode="auto">
            <a:xfrm>
              <a:off x="5357813" y="2595563"/>
              <a:ext cx="230188" cy="298450"/>
            </a:xfrm>
            <a:custGeom>
              <a:avLst/>
              <a:gdLst/>
              <a:ahLst/>
              <a:cxnLst>
                <a:cxn ang="0">
                  <a:pos x="60" y="4"/>
                </a:cxn>
                <a:cxn ang="0">
                  <a:pos x="69" y="52"/>
                </a:cxn>
                <a:cxn ang="0">
                  <a:pos x="65" y="0"/>
                </a:cxn>
                <a:cxn ang="0">
                  <a:pos x="74" y="1"/>
                </a:cxn>
                <a:cxn ang="0">
                  <a:pos x="84" y="3"/>
                </a:cxn>
                <a:cxn ang="0">
                  <a:pos x="92" y="5"/>
                </a:cxn>
                <a:cxn ang="0">
                  <a:pos x="98" y="6"/>
                </a:cxn>
                <a:cxn ang="0">
                  <a:pos x="101" y="8"/>
                </a:cxn>
                <a:cxn ang="0">
                  <a:pos x="102" y="8"/>
                </a:cxn>
                <a:cxn ang="0">
                  <a:pos x="103" y="9"/>
                </a:cxn>
                <a:cxn ang="0">
                  <a:pos x="105" y="10"/>
                </a:cxn>
                <a:cxn ang="0">
                  <a:pos x="143" y="48"/>
                </a:cxn>
                <a:cxn ang="0">
                  <a:pos x="145" y="53"/>
                </a:cxn>
                <a:cxn ang="0">
                  <a:pos x="143" y="58"/>
                </a:cxn>
                <a:cxn ang="0">
                  <a:pos x="139" y="62"/>
                </a:cxn>
                <a:cxn ang="0">
                  <a:pos x="134" y="62"/>
                </a:cxn>
                <a:cxn ang="0">
                  <a:pos x="129" y="60"/>
                </a:cxn>
                <a:cxn ang="0">
                  <a:pos x="90" y="23"/>
                </a:cxn>
                <a:cxn ang="0">
                  <a:pos x="94" y="176"/>
                </a:cxn>
                <a:cxn ang="0">
                  <a:pos x="93" y="182"/>
                </a:cxn>
                <a:cxn ang="0">
                  <a:pos x="89" y="187"/>
                </a:cxn>
                <a:cxn ang="0">
                  <a:pos x="84" y="188"/>
                </a:cxn>
                <a:cxn ang="0">
                  <a:pos x="79" y="187"/>
                </a:cxn>
                <a:cxn ang="0">
                  <a:pos x="75" y="184"/>
                </a:cxn>
                <a:cxn ang="0">
                  <a:pos x="72" y="178"/>
                </a:cxn>
                <a:cxn ang="0">
                  <a:pos x="63" y="97"/>
                </a:cxn>
                <a:cxn ang="0">
                  <a:pos x="58" y="96"/>
                </a:cxn>
                <a:cxn ang="0">
                  <a:pos x="50" y="180"/>
                </a:cxn>
                <a:cxn ang="0">
                  <a:pos x="46" y="185"/>
                </a:cxn>
                <a:cxn ang="0">
                  <a:pos x="41" y="188"/>
                </a:cxn>
                <a:cxn ang="0">
                  <a:pos x="38" y="188"/>
                </a:cxn>
                <a:cxn ang="0">
                  <a:pos x="32" y="186"/>
                </a:cxn>
                <a:cxn ang="0">
                  <a:pos x="28" y="180"/>
                </a:cxn>
                <a:cxn ang="0">
                  <a:pos x="35" y="85"/>
                </a:cxn>
                <a:cxn ang="0">
                  <a:pos x="32" y="23"/>
                </a:cxn>
                <a:cxn ang="0">
                  <a:pos x="17" y="88"/>
                </a:cxn>
                <a:cxn ang="0">
                  <a:pos x="13" y="91"/>
                </a:cxn>
                <a:cxn ang="0">
                  <a:pos x="8" y="92"/>
                </a:cxn>
                <a:cxn ang="0">
                  <a:pos x="4" y="90"/>
                </a:cxn>
                <a:cxn ang="0">
                  <a:pos x="1" y="86"/>
                </a:cxn>
                <a:cxn ang="0">
                  <a:pos x="0" y="82"/>
                </a:cxn>
                <a:cxn ang="0">
                  <a:pos x="15" y="14"/>
                </a:cxn>
                <a:cxn ang="0">
                  <a:pos x="16" y="12"/>
                </a:cxn>
                <a:cxn ang="0">
                  <a:pos x="17" y="10"/>
                </a:cxn>
                <a:cxn ang="0">
                  <a:pos x="19" y="9"/>
                </a:cxn>
                <a:cxn ang="0">
                  <a:pos x="21" y="8"/>
                </a:cxn>
                <a:cxn ang="0">
                  <a:pos x="21" y="8"/>
                </a:cxn>
                <a:cxn ang="0">
                  <a:pos x="25" y="6"/>
                </a:cxn>
                <a:cxn ang="0">
                  <a:pos x="31" y="5"/>
                </a:cxn>
                <a:cxn ang="0">
                  <a:pos x="39" y="3"/>
                </a:cxn>
                <a:cxn ang="0">
                  <a:pos x="48" y="1"/>
                </a:cxn>
                <a:cxn ang="0">
                  <a:pos x="58" y="0"/>
                </a:cxn>
              </a:cxnLst>
              <a:rect l="0" t="0" r="r" b="b"/>
              <a:pathLst>
                <a:path w="145" h="188">
                  <a:moveTo>
                    <a:pt x="58" y="0"/>
                  </a:moveTo>
                  <a:lnTo>
                    <a:pt x="60" y="4"/>
                  </a:lnTo>
                  <a:lnTo>
                    <a:pt x="60" y="4"/>
                  </a:lnTo>
                  <a:lnTo>
                    <a:pt x="54" y="52"/>
                  </a:lnTo>
                  <a:lnTo>
                    <a:pt x="61" y="65"/>
                  </a:lnTo>
                  <a:lnTo>
                    <a:pt x="69" y="52"/>
                  </a:lnTo>
                  <a:lnTo>
                    <a:pt x="62" y="4"/>
                  </a:lnTo>
                  <a:lnTo>
                    <a:pt x="62" y="4"/>
                  </a:lnTo>
                  <a:lnTo>
                    <a:pt x="65" y="0"/>
                  </a:lnTo>
                  <a:lnTo>
                    <a:pt x="68" y="0"/>
                  </a:lnTo>
                  <a:lnTo>
                    <a:pt x="71" y="0"/>
                  </a:lnTo>
                  <a:lnTo>
                    <a:pt x="74" y="1"/>
                  </a:lnTo>
                  <a:lnTo>
                    <a:pt x="77" y="1"/>
                  </a:lnTo>
                  <a:lnTo>
                    <a:pt x="81" y="2"/>
                  </a:lnTo>
                  <a:lnTo>
                    <a:pt x="84" y="3"/>
                  </a:lnTo>
                  <a:lnTo>
                    <a:pt x="86" y="3"/>
                  </a:lnTo>
                  <a:lnTo>
                    <a:pt x="89" y="4"/>
                  </a:lnTo>
                  <a:lnTo>
                    <a:pt x="92" y="5"/>
                  </a:lnTo>
                  <a:lnTo>
                    <a:pt x="94" y="5"/>
                  </a:lnTo>
                  <a:lnTo>
                    <a:pt x="96" y="6"/>
                  </a:lnTo>
                  <a:lnTo>
                    <a:pt x="98" y="6"/>
                  </a:lnTo>
                  <a:lnTo>
                    <a:pt x="99" y="7"/>
                  </a:lnTo>
                  <a:lnTo>
                    <a:pt x="100" y="7"/>
                  </a:lnTo>
                  <a:lnTo>
                    <a:pt x="101" y="8"/>
                  </a:lnTo>
                  <a:lnTo>
                    <a:pt x="101" y="8"/>
                  </a:lnTo>
                  <a:lnTo>
                    <a:pt x="101" y="8"/>
                  </a:lnTo>
                  <a:lnTo>
                    <a:pt x="102" y="8"/>
                  </a:lnTo>
                  <a:lnTo>
                    <a:pt x="102" y="8"/>
                  </a:lnTo>
                  <a:lnTo>
                    <a:pt x="102" y="8"/>
                  </a:lnTo>
                  <a:lnTo>
                    <a:pt x="103" y="9"/>
                  </a:lnTo>
                  <a:lnTo>
                    <a:pt x="104" y="9"/>
                  </a:lnTo>
                  <a:lnTo>
                    <a:pt x="105" y="10"/>
                  </a:lnTo>
                  <a:lnTo>
                    <a:pt x="105" y="10"/>
                  </a:lnTo>
                  <a:lnTo>
                    <a:pt x="105" y="10"/>
                  </a:lnTo>
                  <a:lnTo>
                    <a:pt x="142" y="46"/>
                  </a:lnTo>
                  <a:lnTo>
                    <a:pt x="143" y="48"/>
                  </a:lnTo>
                  <a:lnTo>
                    <a:pt x="144" y="50"/>
                  </a:lnTo>
                  <a:lnTo>
                    <a:pt x="144" y="51"/>
                  </a:lnTo>
                  <a:lnTo>
                    <a:pt x="145" y="53"/>
                  </a:lnTo>
                  <a:lnTo>
                    <a:pt x="144" y="55"/>
                  </a:lnTo>
                  <a:lnTo>
                    <a:pt x="144" y="56"/>
                  </a:lnTo>
                  <a:lnTo>
                    <a:pt x="143" y="58"/>
                  </a:lnTo>
                  <a:lnTo>
                    <a:pt x="142" y="60"/>
                  </a:lnTo>
                  <a:lnTo>
                    <a:pt x="140" y="61"/>
                  </a:lnTo>
                  <a:lnTo>
                    <a:pt x="139" y="62"/>
                  </a:lnTo>
                  <a:lnTo>
                    <a:pt x="137" y="62"/>
                  </a:lnTo>
                  <a:lnTo>
                    <a:pt x="135" y="62"/>
                  </a:lnTo>
                  <a:lnTo>
                    <a:pt x="134" y="62"/>
                  </a:lnTo>
                  <a:lnTo>
                    <a:pt x="132" y="62"/>
                  </a:lnTo>
                  <a:lnTo>
                    <a:pt x="130" y="61"/>
                  </a:lnTo>
                  <a:lnTo>
                    <a:pt x="129" y="60"/>
                  </a:lnTo>
                  <a:lnTo>
                    <a:pt x="93" y="24"/>
                  </a:lnTo>
                  <a:lnTo>
                    <a:pt x="92" y="24"/>
                  </a:lnTo>
                  <a:lnTo>
                    <a:pt x="90" y="23"/>
                  </a:lnTo>
                  <a:lnTo>
                    <a:pt x="87" y="22"/>
                  </a:lnTo>
                  <a:lnTo>
                    <a:pt x="87" y="85"/>
                  </a:lnTo>
                  <a:lnTo>
                    <a:pt x="94" y="176"/>
                  </a:lnTo>
                  <a:lnTo>
                    <a:pt x="94" y="178"/>
                  </a:lnTo>
                  <a:lnTo>
                    <a:pt x="94" y="180"/>
                  </a:lnTo>
                  <a:lnTo>
                    <a:pt x="93" y="182"/>
                  </a:lnTo>
                  <a:lnTo>
                    <a:pt x="92" y="184"/>
                  </a:lnTo>
                  <a:lnTo>
                    <a:pt x="90" y="186"/>
                  </a:lnTo>
                  <a:lnTo>
                    <a:pt x="89" y="187"/>
                  </a:lnTo>
                  <a:lnTo>
                    <a:pt x="87" y="188"/>
                  </a:lnTo>
                  <a:lnTo>
                    <a:pt x="84" y="188"/>
                  </a:lnTo>
                  <a:lnTo>
                    <a:pt x="84" y="188"/>
                  </a:lnTo>
                  <a:lnTo>
                    <a:pt x="83" y="188"/>
                  </a:lnTo>
                  <a:lnTo>
                    <a:pt x="81" y="188"/>
                  </a:lnTo>
                  <a:lnTo>
                    <a:pt x="79" y="187"/>
                  </a:lnTo>
                  <a:lnTo>
                    <a:pt x="77" y="186"/>
                  </a:lnTo>
                  <a:lnTo>
                    <a:pt x="76" y="185"/>
                  </a:lnTo>
                  <a:lnTo>
                    <a:pt x="75" y="184"/>
                  </a:lnTo>
                  <a:lnTo>
                    <a:pt x="73" y="182"/>
                  </a:lnTo>
                  <a:lnTo>
                    <a:pt x="73" y="180"/>
                  </a:lnTo>
                  <a:lnTo>
                    <a:pt x="72" y="178"/>
                  </a:lnTo>
                  <a:lnTo>
                    <a:pt x="66" y="96"/>
                  </a:lnTo>
                  <a:lnTo>
                    <a:pt x="64" y="96"/>
                  </a:lnTo>
                  <a:lnTo>
                    <a:pt x="63" y="97"/>
                  </a:lnTo>
                  <a:lnTo>
                    <a:pt x="61" y="97"/>
                  </a:lnTo>
                  <a:lnTo>
                    <a:pt x="60" y="97"/>
                  </a:lnTo>
                  <a:lnTo>
                    <a:pt x="58" y="96"/>
                  </a:lnTo>
                  <a:lnTo>
                    <a:pt x="57" y="96"/>
                  </a:lnTo>
                  <a:lnTo>
                    <a:pt x="50" y="178"/>
                  </a:lnTo>
                  <a:lnTo>
                    <a:pt x="50" y="180"/>
                  </a:lnTo>
                  <a:lnTo>
                    <a:pt x="49" y="182"/>
                  </a:lnTo>
                  <a:lnTo>
                    <a:pt x="48" y="184"/>
                  </a:lnTo>
                  <a:lnTo>
                    <a:pt x="46" y="185"/>
                  </a:lnTo>
                  <a:lnTo>
                    <a:pt x="45" y="186"/>
                  </a:lnTo>
                  <a:lnTo>
                    <a:pt x="43" y="187"/>
                  </a:lnTo>
                  <a:lnTo>
                    <a:pt x="41" y="188"/>
                  </a:lnTo>
                  <a:lnTo>
                    <a:pt x="39" y="188"/>
                  </a:lnTo>
                  <a:lnTo>
                    <a:pt x="38" y="188"/>
                  </a:lnTo>
                  <a:lnTo>
                    <a:pt x="38" y="188"/>
                  </a:lnTo>
                  <a:lnTo>
                    <a:pt x="36" y="188"/>
                  </a:lnTo>
                  <a:lnTo>
                    <a:pt x="34" y="187"/>
                  </a:lnTo>
                  <a:lnTo>
                    <a:pt x="32" y="186"/>
                  </a:lnTo>
                  <a:lnTo>
                    <a:pt x="30" y="184"/>
                  </a:lnTo>
                  <a:lnTo>
                    <a:pt x="29" y="182"/>
                  </a:lnTo>
                  <a:lnTo>
                    <a:pt x="28" y="180"/>
                  </a:lnTo>
                  <a:lnTo>
                    <a:pt x="28" y="178"/>
                  </a:lnTo>
                  <a:lnTo>
                    <a:pt x="28" y="176"/>
                  </a:lnTo>
                  <a:lnTo>
                    <a:pt x="35" y="85"/>
                  </a:lnTo>
                  <a:lnTo>
                    <a:pt x="35" y="22"/>
                  </a:lnTo>
                  <a:lnTo>
                    <a:pt x="34" y="23"/>
                  </a:lnTo>
                  <a:lnTo>
                    <a:pt x="32" y="23"/>
                  </a:lnTo>
                  <a:lnTo>
                    <a:pt x="18" y="84"/>
                  </a:lnTo>
                  <a:lnTo>
                    <a:pt x="18" y="86"/>
                  </a:lnTo>
                  <a:lnTo>
                    <a:pt x="17" y="88"/>
                  </a:lnTo>
                  <a:lnTo>
                    <a:pt x="16" y="89"/>
                  </a:lnTo>
                  <a:lnTo>
                    <a:pt x="14" y="90"/>
                  </a:lnTo>
                  <a:lnTo>
                    <a:pt x="13" y="91"/>
                  </a:lnTo>
                  <a:lnTo>
                    <a:pt x="11" y="91"/>
                  </a:lnTo>
                  <a:lnTo>
                    <a:pt x="9" y="92"/>
                  </a:lnTo>
                  <a:lnTo>
                    <a:pt x="8" y="92"/>
                  </a:lnTo>
                  <a:lnTo>
                    <a:pt x="7" y="91"/>
                  </a:lnTo>
                  <a:lnTo>
                    <a:pt x="6" y="91"/>
                  </a:lnTo>
                  <a:lnTo>
                    <a:pt x="4" y="90"/>
                  </a:lnTo>
                  <a:lnTo>
                    <a:pt x="3" y="89"/>
                  </a:lnTo>
                  <a:lnTo>
                    <a:pt x="1" y="87"/>
                  </a:lnTo>
                  <a:lnTo>
                    <a:pt x="1" y="86"/>
                  </a:lnTo>
                  <a:lnTo>
                    <a:pt x="0" y="84"/>
                  </a:lnTo>
                  <a:lnTo>
                    <a:pt x="0" y="82"/>
                  </a:lnTo>
                  <a:lnTo>
                    <a:pt x="0" y="82"/>
                  </a:lnTo>
                  <a:lnTo>
                    <a:pt x="0" y="80"/>
                  </a:lnTo>
                  <a:lnTo>
                    <a:pt x="15" y="14"/>
                  </a:lnTo>
                  <a:lnTo>
                    <a:pt x="15" y="14"/>
                  </a:lnTo>
                  <a:lnTo>
                    <a:pt x="15" y="14"/>
                  </a:lnTo>
                  <a:lnTo>
                    <a:pt x="16" y="13"/>
                  </a:lnTo>
                  <a:lnTo>
                    <a:pt x="16" y="12"/>
                  </a:lnTo>
                  <a:lnTo>
                    <a:pt x="16" y="12"/>
                  </a:lnTo>
                  <a:lnTo>
                    <a:pt x="17" y="11"/>
                  </a:lnTo>
                  <a:lnTo>
                    <a:pt x="17" y="10"/>
                  </a:lnTo>
                  <a:lnTo>
                    <a:pt x="18" y="10"/>
                  </a:lnTo>
                  <a:lnTo>
                    <a:pt x="18" y="9"/>
                  </a:lnTo>
                  <a:lnTo>
                    <a:pt x="19" y="9"/>
                  </a:lnTo>
                  <a:lnTo>
                    <a:pt x="20" y="8"/>
                  </a:lnTo>
                  <a:lnTo>
                    <a:pt x="20" y="8"/>
                  </a:lnTo>
                  <a:lnTo>
                    <a:pt x="21" y="8"/>
                  </a:lnTo>
                  <a:lnTo>
                    <a:pt x="21" y="8"/>
                  </a:lnTo>
                  <a:lnTo>
                    <a:pt x="21" y="8"/>
                  </a:lnTo>
                  <a:lnTo>
                    <a:pt x="21" y="8"/>
                  </a:lnTo>
                  <a:lnTo>
                    <a:pt x="22" y="7"/>
                  </a:lnTo>
                  <a:lnTo>
                    <a:pt x="23" y="7"/>
                  </a:lnTo>
                  <a:lnTo>
                    <a:pt x="25" y="6"/>
                  </a:lnTo>
                  <a:lnTo>
                    <a:pt x="26" y="6"/>
                  </a:lnTo>
                  <a:lnTo>
                    <a:pt x="28" y="5"/>
                  </a:lnTo>
                  <a:lnTo>
                    <a:pt x="31" y="5"/>
                  </a:lnTo>
                  <a:lnTo>
                    <a:pt x="33" y="4"/>
                  </a:lnTo>
                  <a:lnTo>
                    <a:pt x="36" y="3"/>
                  </a:lnTo>
                  <a:lnTo>
                    <a:pt x="39" y="3"/>
                  </a:lnTo>
                  <a:lnTo>
                    <a:pt x="42" y="2"/>
                  </a:lnTo>
                  <a:lnTo>
                    <a:pt x="45" y="1"/>
                  </a:lnTo>
                  <a:lnTo>
                    <a:pt x="48" y="1"/>
                  </a:lnTo>
                  <a:lnTo>
                    <a:pt x="51" y="0"/>
                  </a:lnTo>
                  <a:lnTo>
                    <a:pt x="55" y="0"/>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21" name="Group 120"/>
          <p:cNvGrpSpPr/>
          <p:nvPr/>
        </p:nvGrpSpPr>
        <p:grpSpPr>
          <a:xfrm>
            <a:off x="1150285" y="5014906"/>
            <a:ext cx="398582" cy="456898"/>
            <a:chOff x="2357438" y="1296988"/>
            <a:chExt cx="393701" cy="382588"/>
          </a:xfrm>
          <a:solidFill>
            <a:schemeClr val="bg2"/>
          </a:solidFill>
        </p:grpSpPr>
        <p:sp>
          <p:nvSpPr>
            <p:cNvPr id="122" name="Freeform 237"/>
            <p:cNvSpPr>
              <a:spLocks/>
            </p:cNvSpPr>
            <p:nvPr/>
          </p:nvSpPr>
          <p:spPr bwMode="auto">
            <a:xfrm>
              <a:off x="2627313" y="1349375"/>
              <a:ext cx="47625" cy="46038"/>
            </a:xfrm>
            <a:custGeom>
              <a:avLst/>
              <a:gdLst/>
              <a:ahLst/>
              <a:cxnLst>
                <a:cxn ang="0">
                  <a:pos x="15" y="0"/>
                </a:cxn>
                <a:cxn ang="0">
                  <a:pos x="17" y="0"/>
                </a:cxn>
                <a:cxn ang="0">
                  <a:pos x="19" y="1"/>
                </a:cxn>
                <a:cxn ang="0">
                  <a:pos x="21" y="1"/>
                </a:cxn>
                <a:cxn ang="0">
                  <a:pos x="7" y="20"/>
                </a:cxn>
                <a:cxn ang="0">
                  <a:pos x="30" y="17"/>
                </a:cxn>
                <a:cxn ang="0">
                  <a:pos x="29" y="20"/>
                </a:cxn>
                <a:cxn ang="0">
                  <a:pos x="28" y="22"/>
                </a:cxn>
                <a:cxn ang="0">
                  <a:pos x="26" y="24"/>
                </a:cxn>
                <a:cxn ang="0">
                  <a:pos x="25" y="26"/>
                </a:cxn>
                <a:cxn ang="0">
                  <a:pos x="23" y="27"/>
                </a:cxn>
                <a:cxn ang="0">
                  <a:pos x="20" y="29"/>
                </a:cxn>
                <a:cxn ang="0">
                  <a:pos x="18" y="29"/>
                </a:cxn>
                <a:cxn ang="0">
                  <a:pos x="15" y="29"/>
                </a:cxn>
                <a:cxn ang="0">
                  <a:pos x="12" y="29"/>
                </a:cxn>
                <a:cxn ang="0">
                  <a:pos x="10" y="29"/>
                </a:cxn>
                <a:cxn ang="0">
                  <a:pos x="8" y="27"/>
                </a:cxn>
                <a:cxn ang="0">
                  <a:pos x="5" y="26"/>
                </a:cxn>
                <a:cxn ang="0">
                  <a:pos x="4" y="24"/>
                </a:cxn>
                <a:cxn ang="0">
                  <a:pos x="2" y="22"/>
                </a:cxn>
                <a:cxn ang="0">
                  <a:pos x="1" y="20"/>
                </a:cxn>
                <a:cxn ang="0">
                  <a:pos x="0" y="17"/>
                </a:cxn>
                <a:cxn ang="0">
                  <a:pos x="0" y="15"/>
                </a:cxn>
                <a:cxn ang="0">
                  <a:pos x="0" y="12"/>
                </a:cxn>
                <a:cxn ang="0">
                  <a:pos x="1" y="10"/>
                </a:cxn>
                <a:cxn ang="0">
                  <a:pos x="2" y="7"/>
                </a:cxn>
                <a:cxn ang="0">
                  <a:pos x="4" y="5"/>
                </a:cxn>
                <a:cxn ang="0">
                  <a:pos x="5" y="3"/>
                </a:cxn>
                <a:cxn ang="0">
                  <a:pos x="8" y="2"/>
                </a:cxn>
                <a:cxn ang="0">
                  <a:pos x="10" y="1"/>
                </a:cxn>
                <a:cxn ang="0">
                  <a:pos x="12" y="0"/>
                </a:cxn>
                <a:cxn ang="0">
                  <a:pos x="15" y="0"/>
                </a:cxn>
              </a:cxnLst>
              <a:rect l="0" t="0" r="r" b="b"/>
              <a:pathLst>
                <a:path w="30" h="29">
                  <a:moveTo>
                    <a:pt x="15" y="0"/>
                  </a:moveTo>
                  <a:lnTo>
                    <a:pt x="17" y="0"/>
                  </a:lnTo>
                  <a:lnTo>
                    <a:pt x="19" y="1"/>
                  </a:lnTo>
                  <a:lnTo>
                    <a:pt x="21" y="1"/>
                  </a:lnTo>
                  <a:lnTo>
                    <a:pt x="7" y="20"/>
                  </a:lnTo>
                  <a:lnTo>
                    <a:pt x="30" y="17"/>
                  </a:lnTo>
                  <a:lnTo>
                    <a:pt x="29" y="20"/>
                  </a:lnTo>
                  <a:lnTo>
                    <a:pt x="28" y="22"/>
                  </a:lnTo>
                  <a:lnTo>
                    <a:pt x="26" y="24"/>
                  </a:lnTo>
                  <a:lnTo>
                    <a:pt x="25" y="26"/>
                  </a:lnTo>
                  <a:lnTo>
                    <a:pt x="23" y="27"/>
                  </a:lnTo>
                  <a:lnTo>
                    <a:pt x="20" y="29"/>
                  </a:lnTo>
                  <a:lnTo>
                    <a:pt x="18" y="29"/>
                  </a:lnTo>
                  <a:lnTo>
                    <a:pt x="15" y="29"/>
                  </a:lnTo>
                  <a:lnTo>
                    <a:pt x="12" y="29"/>
                  </a:lnTo>
                  <a:lnTo>
                    <a:pt x="10" y="29"/>
                  </a:lnTo>
                  <a:lnTo>
                    <a:pt x="8" y="27"/>
                  </a:lnTo>
                  <a:lnTo>
                    <a:pt x="5" y="26"/>
                  </a:lnTo>
                  <a:lnTo>
                    <a:pt x="4" y="24"/>
                  </a:lnTo>
                  <a:lnTo>
                    <a:pt x="2" y="22"/>
                  </a:lnTo>
                  <a:lnTo>
                    <a:pt x="1" y="20"/>
                  </a:lnTo>
                  <a:lnTo>
                    <a:pt x="0" y="17"/>
                  </a:lnTo>
                  <a:lnTo>
                    <a:pt x="0" y="15"/>
                  </a:lnTo>
                  <a:lnTo>
                    <a:pt x="0" y="12"/>
                  </a:lnTo>
                  <a:lnTo>
                    <a:pt x="1" y="10"/>
                  </a:lnTo>
                  <a:lnTo>
                    <a:pt x="2" y="7"/>
                  </a:lnTo>
                  <a:lnTo>
                    <a:pt x="4" y="5"/>
                  </a:lnTo>
                  <a:lnTo>
                    <a:pt x="5" y="3"/>
                  </a:lnTo>
                  <a:lnTo>
                    <a:pt x="8" y="2"/>
                  </a:lnTo>
                  <a:lnTo>
                    <a:pt x="10" y="1"/>
                  </a:lnTo>
                  <a:lnTo>
                    <a:pt x="12"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3" name="Freeform 238"/>
            <p:cNvSpPr>
              <a:spLocks/>
            </p:cNvSpPr>
            <p:nvPr/>
          </p:nvSpPr>
          <p:spPr bwMode="auto">
            <a:xfrm>
              <a:off x="2695576" y="1355725"/>
              <a:ext cx="7938" cy="7938"/>
            </a:xfrm>
            <a:custGeom>
              <a:avLst/>
              <a:gdLst/>
              <a:ahLst/>
              <a:cxnLst>
                <a:cxn ang="0">
                  <a:pos x="4" y="0"/>
                </a:cxn>
                <a:cxn ang="0">
                  <a:pos x="4" y="3"/>
                </a:cxn>
                <a:cxn ang="0">
                  <a:pos x="5" y="5"/>
                </a:cxn>
                <a:cxn ang="0">
                  <a:pos x="0" y="2"/>
                </a:cxn>
                <a:cxn ang="0">
                  <a:pos x="4" y="0"/>
                </a:cxn>
              </a:cxnLst>
              <a:rect l="0" t="0" r="r" b="b"/>
              <a:pathLst>
                <a:path w="5" h="5">
                  <a:moveTo>
                    <a:pt x="4" y="0"/>
                  </a:moveTo>
                  <a:lnTo>
                    <a:pt x="4" y="3"/>
                  </a:lnTo>
                  <a:lnTo>
                    <a:pt x="5" y="5"/>
                  </a:lnTo>
                  <a:lnTo>
                    <a:pt x="0" y="2"/>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4" name="Freeform 239"/>
            <p:cNvSpPr>
              <a:spLocks/>
            </p:cNvSpPr>
            <p:nvPr/>
          </p:nvSpPr>
          <p:spPr bwMode="auto">
            <a:xfrm>
              <a:off x="2598738" y="1320800"/>
              <a:ext cx="104775" cy="104775"/>
            </a:xfrm>
            <a:custGeom>
              <a:avLst/>
              <a:gdLst/>
              <a:ahLst/>
              <a:cxnLst>
                <a:cxn ang="0">
                  <a:pos x="37" y="0"/>
                </a:cxn>
                <a:cxn ang="0">
                  <a:pos x="43" y="1"/>
                </a:cxn>
                <a:cxn ang="0">
                  <a:pos x="49" y="4"/>
                </a:cxn>
                <a:cxn ang="0">
                  <a:pos x="42" y="9"/>
                </a:cxn>
                <a:cxn ang="0">
                  <a:pos x="36" y="7"/>
                </a:cxn>
                <a:cxn ang="0">
                  <a:pos x="30" y="7"/>
                </a:cxn>
                <a:cxn ang="0">
                  <a:pos x="23" y="9"/>
                </a:cxn>
                <a:cxn ang="0">
                  <a:pos x="17" y="12"/>
                </a:cxn>
                <a:cxn ang="0">
                  <a:pos x="13" y="17"/>
                </a:cxn>
                <a:cxn ang="0">
                  <a:pos x="9" y="23"/>
                </a:cxn>
                <a:cxn ang="0">
                  <a:pos x="7" y="29"/>
                </a:cxn>
                <a:cxn ang="0">
                  <a:pos x="7" y="36"/>
                </a:cxn>
                <a:cxn ang="0">
                  <a:pos x="9" y="43"/>
                </a:cxn>
                <a:cxn ang="0">
                  <a:pos x="13" y="48"/>
                </a:cxn>
                <a:cxn ang="0">
                  <a:pos x="17" y="53"/>
                </a:cxn>
                <a:cxn ang="0">
                  <a:pos x="23" y="56"/>
                </a:cxn>
                <a:cxn ang="0">
                  <a:pos x="30" y="58"/>
                </a:cxn>
                <a:cxn ang="0">
                  <a:pos x="36" y="58"/>
                </a:cxn>
                <a:cxn ang="0">
                  <a:pos x="43" y="57"/>
                </a:cxn>
                <a:cxn ang="0">
                  <a:pos x="48" y="53"/>
                </a:cxn>
                <a:cxn ang="0">
                  <a:pos x="53" y="49"/>
                </a:cxn>
                <a:cxn ang="0">
                  <a:pos x="56" y="44"/>
                </a:cxn>
                <a:cxn ang="0">
                  <a:pos x="58" y="38"/>
                </a:cxn>
                <a:cxn ang="0">
                  <a:pos x="66" y="34"/>
                </a:cxn>
                <a:cxn ang="0">
                  <a:pos x="65" y="41"/>
                </a:cxn>
                <a:cxn ang="0">
                  <a:pos x="63" y="48"/>
                </a:cxn>
                <a:cxn ang="0">
                  <a:pos x="59" y="54"/>
                </a:cxn>
                <a:cxn ang="0">
                  <a:pos x="54" y="59"/>
                </a:cxn>
                <a:cxn ang="0">
                  <a:pos x="47" y="63"/>
                </a:cxn>
                <a:cxn ang="0">
                  <a:pos x="41" y="65"/>
                </a:cxn>
                <a:cxn ang="0">
                  <a:pos x="33" y="66"/>
                </a:cxn>
                <a:cxn ang="0">
                  <a:pos x="25" y="65"/>
                </a:cxn>
                <a:cxn ang="0">
                  <a:pos x="18" y="62"/>
                </a:cxn>
                <a:cxn ang="0">
                  <a:pos x="12" y="59"/>
                </a:cxn>
                <a:cxn ang="0">
                  <a:pos x="7" y="53"/>
                </a:cxn>
                <a:cxn ang="0">
                  <a:pos x="3" y="47"/>
                </a:cxn>
                <a:cxn ang="0">
                  <a:pos x="1" y="40"/>
                </a:cxn>
                <a:cxn ang="0">
                  <a:pos x="0" y="33"/>
                </a:cxn>
                <a:cxn ang="0">
                  <a:pos x="1" y="25"/>
                </a:cxn>
                <a:cxn ang="0">
                  <a:pos x="3" y="18"/>
                </a:cxn>
                <a:cxn ang="0">
                  <a:pos x="7" y="12"/>
                </a:cxn>
                <a:cxn ang="0">
                  <a:pos x="12" y="7"/>
                </a:cxn>
                <a:cxn ang="0">
                  <a:pos x="18" y="3"/>
                </a:cxn>
                <a:cxn ang="0">
                  <a:pos x="25" y="1"/>
                </a:cxn>
                <a:cxn ang="0">
                  <a:pos x="33" y="0"/>
                </a:cxn>
              </a:cxnLst>
              <a:rect l="0" t="0" r="r" b="b"/>
              <a:pathLst>
                <a:path w="66" h="66">
                  <a:moveTo>
                    <a:pt x="33" y="0"/>
                  </a:moveTo>
                  <a:lnTo>
                    <a:pt x="37" y="0"/>
                  </a:lnTo>
                  <a:lnTo>
                    <a:pt x="40" y="0"/>
                  </a:lnTo>
                  <a:lnTo>
                    <a:pt x="43" y="1"/>
                  </a:lnTo>
                  <a:lnTo>
                    <a:pt x="46" y="3"/>
                  </a:lnTo>
                  <a:lnTo>
                    <a:pt x="49" y="4"/>
                  </a:lnTo>
                  <a:lnTo>
                    <a:pt x="45" y="10"/>
                  </a:lnTo>
                  <a:lnTo>
                    <a:pt x="42" y="9"/>
                  </a:lnTo>
                  <a:lnTo>
                    <a:pt x="39" y="8"/>
                  </a:lnTo>
                  <a:lnTo>
                    <a:pt x="36" y="7"/>
                  </a:lnTo>
                  <a:lnTo>
                    <a:pt x="33" y="7"/>
                  </a:lnTo>
                  <a:lnTo>
                    <a:pt x="30" y="7"/>
                  </a:lnTo>
                  <a:lnTo>
                    <a:pt x="26" y="8"/>
                  </a:lnTo>
                  <a:lnTo>
                    <a:pt x="23" y="9"/>
                  </a:lnTo>
                  <a:lnTo>
                    <a:pt x="20" y="10"/>
                  </a:lnTo>
                  <a:lnTo>
                    <a:pt x="17" y="12"/>
                  </a:lnTo>
                  <a:lnTo>
                    <a:pt x="15" y="15"/>
                  </a:lnTo>
                  <a:lnTo>
                    <a:pt x="13" y="17"/>
                  </a:lnTo>
                  <a:lnTo>
                    <a:pt x="11" y="20"/>
                  </a:lnTo>
                  <a:lnTo>
                    <a:pt x="9" y="23"/>
                  </a:lnTo>
                  <a:lnTo>
                    <a:pt x="8" y="26"/>
                  </a:lnTo>
                  <a:lnTo>
                    <a:pt x="7" y="29"/>
                  </a:lnTo>
                  <a:lnTo>
                    <a:pt x="7" y="33"/>
                  </a:lnTo>
                  <a:lnTo>
                    <a:pt x="7" y="36"/>
                  </a:lnTo>
                  <a:lnTo>
                    <a:pt x="8" y="40"/>
                  </a:lnTo>
                  <a:lnTo>
                    <a:pt x="9" y="43"/>
                  </a:lnTo>
                  <a:lnTo>
                    <a:pt x="11" y="46"/>
                  </a:lnTo>
                  <a:lnTo>
                    <a:pt x="13" y="48"/>
                  </a:lnTo>
                  <a:lnTo>
                    <a:pt x="15" y="51"/>
                  </a:lnTo>
                  <a:lnTo>
                    <a:pt x="17" y="53"/>
                  </a:lnTo>
                  <a:lnTo>
                    <a:pt x="20" y="55"/>
                  </a:lnTo>
                  <a:lnTo>
                    <a:pt x="23" y="56"/>
                  </a:lnTo>
                  <a:lnTo>
                    <a:pt x="26" y="58"/>
                  </a:lnTo>
                  <a:lnTo>
                    <a:pt x="30" y="58"/>
                  </a:lnTo>
                  <a:lnTo>
                    <a:pt x="33" y="58"/>
                  </a:lnTo>
                  <a:lnTo>
                    <a:pt x="36" y="58"/>
                  </a:lnTo>
                  <a:lnTo>
                    <a:pt x="40" y="58"/>
                  </a:lnTo>
                  <a:lnTo>
                    <a:pt x="43" y="57"/>
                  </a:lnTo>
                  <a:lnTo>
                    <a:pt x="46" y="55"/>
                  </a:lnTo>
                  <a:lnTo>
                    <a:pt x="48" y="53"/>
                  </a:lnTo>
                  <a:lnTo>
                    <a:pt x="51" y="51"/>
                  </a:lnTo>
                  <a:lnTo>
                    <a:pt x="53" y="49"/>
                  </a:lnTo>
                  <a:lnTo>
                    <a:pt x="55" y="47"/>
                  </a:lnTo>
                  <a:lnTo>
                    <a:pt x="56" y="44"/>
                  </a:lnTo>
                  <a:lnTo>
                    <a:pt x="58" y="41"/>
                  </a:lnTo>
                  <a:lnTo>
                    <a:pt x="58" y="38"/>
                  </a:lnTo>
                  <a:lnTo>
                    <a:pt x="59" y="34"/>
                  </a:lnTo>
                  <a:lnTo>
                    <a:pt x="66" y="34"/>
                  </a:lnTo>
                  <a:lnTo>
                    <a:pt x="66" y="37"/>
                  </a:lnTo>
                  <a:lnTo>
                    <a:pt x="65" y="41"/>
                  </a:lnTo>
                  <a:lnTo>
                    <a:pt x="64" y="44"/>
                  </a:lnTo>
                  <a:lnTo>
                    <a:pt x="63" y="48"/>
                  </a:lnTo>
                  <a:lnTo>
                    <a:pt x="61" y="51"/>
                  </a:lnTo>
                  <a:lnTo>
                    <a:pt x="59" y="54"/>
                  </a:lnTo>
                  <a:lnTo>
                    <a:pt x="56" y="56"/>
                  </a:lnTo>
                  <a:lnTo>
                    <a:pt x="54" y="59"/>
                  </a:lnTo>
                  <a:lnTo>
                    <a:pt x="51" y="61"/>
                  </a:lnTo>
                  <a:lnTo>
                    <a:pt x="47" y="63"/>
                  </a:lnTo>
                  <a:lnTo>
                    <a:pt x="44" y="64"/>
                  </a:lnTo>
                  <a:lnTo>
                    <a:pt x="41" y="65"/>
                  </a:lnTo>
                  <a:lnTo>
                    <a:pt x="37" y="66"/>
                  </a:lnTo>
                  <a:lnTo>
                    <a:pt x="33" y="66"/>
                  </a:lnTo>
                  <a:lnTo>
                    <a:pt x="29" y="66"/>
                  </a:lnTo>
                  <a:lnTo>
                    <a:pt x="25" y="65"/>
                  </a:lnTo>
                  <a:lnTo>
                    <a:pt x="22" y="64"/>
                  </a:lnTo>
                  <a:lnTo>
                    <a:pt x="18" y="62"/>
                  </a:lnTo>
                  <a:lnTo>
                    <a:pt x="15" y="61"/>
                  </a:lnTo>
                  <a:lnTo>
                    <a:pt x="12" y="59"/>
                  </a:lnTo>
                  <a:lnTo>
                    <a:pt x="9" y="56"/>
                  </a:lnTo>
                  <a:lnTo>
                    <a:pt x="7" y="53"/>
                  </a:lnTo>
                  <a:lnTo>
                    <a:pt x="5" y="50"/>
                  </a:lnTo>
                  <a:lnTo>
                    <a:pt x="3" y="47"/>
                  </a:lnTo>
                  <a:lnTo>
                    <a:pt x="2" y="44"/>
                  </a:lnTo>
                  <a:lnTo>
                    <a:pt x="1" y="40"/>
                  </a:lnTo>
                  <a:lnTo>
                    <a:pt x="0" y="37"/>
                  </a:lnTo>
                  <a:lnTo>
                    <a:pt x="0" y="33"/>
                  </a:lnTo>
                  <a:lnTo>
                    <a:pt x="0" y="29"/>
                  </a:lnTo>
                  <a:lnTo>
                    <a:pt x="1" y="25"/>
                  </a:lnTo>
                  <a:lnTo>
                    <a:pt x="2" y="22"/>
                  </a:lnTo>
                  <a:lnTo>
                    <a:pt x="3" y="18"/>
                  </a:lnTo>
                  <a:lnTo>
                    <a:pt x="5" y="15"/>
                  </a:lnTo>
                  <a:lnTo>
                    <a:pt x="7" y="12"/>
                  </a:lnTo>
                  <a:lnTo>
                    <a:pt x="9" y="9"/>
                  </a:lnTo>
                  <a:lnTo>
                    <a:pt x="12" y="7"/>
                  </a:lnTo>
                  <a:lnTo>
                    <a:pt x="15" y="5"/>
                  </a:lnTo>
                  <a:lnTo>
                    <a:pt x="18" y="3"/>
                  </a:lnTo>
                  <a:lnTo>
                    <a:pt x="22" y="2"/>
                  </a:lnTo>
                  <a:lnTo>
                    <a:pt x="25" y="1"/>
                  </a:lnTo>
                  <a:lnTo>
                    <a:pt x="29" y="0"/>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5" name="Freeform 240"/>
            <p:cNvSpPr>
              <a:spLocks/>
            </p:cNvSpPr>
            <p:nvPr/>
          </p:nvSpPr>
          <p:spPr bwMode="auto">
            <a:xfrm>
              <a:off x="2686051" y="1333500"/>
              <a:ext cx="4763" cy="9525"/>
            </a:xfrm>
            <a:custGeom>
              <a:avLst/>
              <a:gdLst/>
              <a:ahLst/>
              <a:cxnLst>
                <a:cxn ang="0">
                  <a:pos x="0" y="0"/>
                </a:cxn>
                <a:cxn ang="0">
                  <a:pos x="2" y="1"/>
                </a:cxn>
                <a:cxn ang="0">
                  <a:pos x="3" y="3"/>
                </a:cxn>
                <a:cxn ang="0">
                  <a:pos x="0" y="6"/>
                </a:cxn>
                <a:cxn ang="0">
                  <a:pos x="0" y="0"/>
                </a:cxn>
              </a:cxnLst>
              <a:rect l="0" t="0" r="r" b="b"/>
              <a:pathLst>
                <a:path w="3" h="6">
                  <a:moveTo>
                    <a:pt x="0" y="0"/>
                  </a:moveTo>
                  <a:lnTo>
                    <a:pt x="2" y="1"/>
                  </a:lnTo>
                  <a:lnTo>
                    <a:pt x="3" y="3"/>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6" name="Freeform 241"/>
            <p:cNvSpPr>
              <a:spLocks/>
            </p:cNvSpPr>
            <p:nvPr/>
          </p:nvSpPr>
          <p:spPr bwMode="auto">
            <a:xfrm>
              <a:off x="2357438" y="1296988"/>
              <a:ext cx="369888" cy="382588"/>
            </a:xfrm>
            <a:custGeom>
              <a:avLst/>
              <a:gdLst/>
              <a:ahLst/>
              <a:cxnLst>
                <a:cxn ang="0">
                  <a:pos x="202" y="3"/>
                </a:cxn>
                <a:cxn ang="0">
                  <a:pos x="220" y="15"/>
                </a:cxn>
                <a:cxn ang="0">
                  <a:pos x="209" y="15"/>
                </a:cxn>
                <a:cxn ang="0">
                  <a:pos x="198" y="9"/>
                </a:cxn>
                <a:cxn ang="0">
                  <a:pos x="176" y="8"/>
                </a:cxn>
                <a:cxn ang="0">
                  <a:pos x="158" y="18"/>
                </a:cxn>
                <a:cxn ang="0">
                  <a:pos x="146" y="35"/>
                </a:cxn>
                <a:cxn ang="0">
                  <a:pos x="145" y="53"/>
                </a:cxn>
                <a:cxn ang="0">
                  <a:pos x="151" y="59"/>
                </a:cxn>
                <a:cxn ang="0">
                  <a:pos x="150" y="68"/>
                </a:cxn>
                <a:cxn ang="0">
                  <a:pos x="164" y="83"/>
                </a:cxn>
                <a:cxn ang="0">
                  <a:pos x="185" y="88"/>
                </a:cxn>
                <a:cxn ang="0">
                  <a:pos x="206" y="83"/>
                </a:cxn>
                <a:cxn ang="0">
                  <a:pos x="220" y="68"/>
                </a:cxn>
                <a:cxn ang="0">
                  <a:pos x="226" y="48"/>
                </a:cxn>
                <a:cxn ang="0">
                  <a:pos x="224" y="37"/>
                </a:cxn>
                <a:cxn ang="0">
                  <a:pos x="233" y="43"/>
                </a:cxn>
                <a:cxn ang="0">
                  <a:pos x="229" y="66"/>
                </a:cxn>
                <a:cxn ang="0">
                  <a:pos x="216" y="85"/>
                </a:cxn>
                <a:cxn ang="0">
                  <a:pos x="195" y="95"/>
                </a:cxn>
                <a:cxn ang="0">
                  <a:pos x="171" y="93"/>
                </a:cxn>
                <a:cxn ang="0">
                  <a:pos x="151" y="82"/>
                </a:cxn>
                <a:cxn ang="0">
                  <a:pos x="98" y="78"/>
                </a:cxn>
                <a:cxn ang="0">
                  <a:pos x="95" y="78"/>
                </a:cxn>
                <a:cxn ang="0">
                  <a:pos x="89" y="76"/>
                </a:cxn>
                <a:cxn ang="0">
                  <a:pos x="94" y="233"/>
                </a:cxn>
                <a:cxn ang="0">
                  <a:pos x="87" y="241"/>
                </a:cxn>
                <a:cxn ang="0">
                  <a:pos x="79" y="240"/>
                </a:cxn>
                <a:cxn ang="0">
                  <a:pos x="73" y="233"/>
                </a:cxn>
                <a:cxn ang="0">
                  <a:pos x="60" y="150"/>
                </a:cxn>
                <a:cxn ang="0">
                  <a:pos x="49" y="235"/>
                </a:cxn>
                <a:cxn ang="0">
                  <a:pos x="41" y="241"/>
                </a:cxn>
                <a:cxn ang="0">
                  <a:pos x="34" y="240"/>
                </a:cxn>
                <a:cxn ang="0">
                  <a:pos x="28" y="231"/>
                </a:cxn>
                <a:cxn ang="0">
                  <a:pos x="32" y="76"/>
                </a:cxn>
                <a:cxn ang="0">
                  <a:pos x="14" y="143"/>
                </a:cxn>
                <a:cxn ang="0">
                  <a:pos x="7" y="144"/>
                </a:cxn>
                <a:cxn ang="0">
                  <a:pos x="1" y="139"/>
                </a:cxn>
                <a:cxn ang="0">
                  <a:pos x="15" y="67"/>
                </a:cxn>
                <a:cxn ang="0">
                  <a:pos x="16" y="65"/>
                </a:cxn>
                <a:cxn ang="0">
                  <a:pos x="20" y="61"/>
                </a:cxn>
                <a:cxn ang="0">
                  <a:pos x="21" y="61"/>
                </a:cxn>
                <a:cxn ang="0">
                  <a:pos x="28" y="58"/>
                </a:cxn>
                <a:cxn ang="0">
                  <a:pos x="42" y="55"/>
                </a:cxn>
                <a:cxn ang="0">
                  <a:pos x="58" y="53"/>
                </a:cxn>
                <a:cxn ang="0">
                  <a:pos x="69" y="105"/>
                </a:cxn>
                <a:cxn ang="0">
                  <a:pos x="72" y="54"/>
                </a:cxn>
                <a:cxn ang="0">
                  <a:pos x="90" y="57"/>
                </a:cxn>
                <a:cxn ang="0">
                  <a:pos x="137" y="54"/>
                </a:cxn>
                <a:cxn ang="0">
                  <a:pos x="139" y="34"/>
                </a:cxn>
                <a:cxn ang="0">
                  <a:pos x="151" y="14"/>
                </a:cxn>
                <a:cxn ang="0">
                  <a:pos x="171" y="2"/>
                </a:cxn>
              </a:cxnLst>
              <a:rect l="0" t="0" r="r" b="b"/>
              <a:pathLst>
                <a:path w="233" h="241">
                  <a:moveTo>
                    <a:pt x="185" y="0"/>
                  </a:moveTo>
                  <a:lnTo>
                    <a:pt x="190" y="0"/>
                  </a:lnTo>
                  <a:lnTo>
                    <a:pt x="194" y="1"/>
                  </a:lnTo>
                  <a:lnTo>
                    <a:pt x="198" y="2"/>
                  </a:lnTo>
                  <a:lnTo>
                    <a:pt x="202" y="3"/>
                  </a:lnTo>
                  <a:lnTo>
                    <a:pt x="206" y="5"/>
                  </a:lnTo>
                  <a:lnTo>
                    <a:pt x="210" y="7"/>
                  </a:lnTo>
                  <a:lnTo>
                    <a:pt x="214" y="9"/>
                  </a:lnTo>
                  <a:lnTo>
                    <a:pt x="217" y="12"/>
                  </a:lnTo>
                  <a:lnTo>
                    <a:pt x="220" y="15"/>
                  </a:lnTo>
                  <a:lnTo>
                    <a:pt x="223" y="18"/>
                  </a:lnTo>
                  <a:lnTo>
                    <a:pt x="217" y="22"/>
                  </a:lnTo>
                  <a:lnTo>
                    <a:pt x="214" y="20"/>
                  </a:lnTo>
                  <a:lnTo>
                    <a:pt x="212" y="17"/>
                  </a:lnTo>
                  <a:lnTo>
                    <a:pt x="209" y="15"/>
                  </a:lnTo>
                  <a:lnTo>
                    <a:pt x="206" y="13"/>
                  </a:lnTo>
                  <a:lnTo>
                    <a:pt x="206" y="12"/>
                  </a:lnTo>
                  <a:lnTo>
                    <a:pt x="206" y="13"/>
                  </a:lnTo>
                  <a:lnTo>
                    <a:pt x="202" y="11"/>
                  </a:lnTo>
                  <a:lnTo>
                    <a:pt x="198" y="9"/>
                  </a:lnTo>
                  <a:lnTo>
                    <a:pt x="194" y="8"/>
                  </a:lnTo>
                  <a:lnTo>
                    <a:pt x="190" y="8"/>
                  </a:lnTo>
                  <a:lnTo>
                    <a:pt x="185" y="7"/>
                  </a:lnTo>
                  <a:lnTo>
                    <a:pt x="181" y="7"/>
                  </a:lnTo>
                  <a:lnTo>
                    <a:pt x="176" y="8"/>
                  </a:lnTo>
                  <a:lnTo>
                    <a:pt x="172" y="9"/>
                  </a:lnTo>
                  <a:lnTo>
                    <a:pt x="168" y="11"/>
                  </a:lnTo>
                  <a:lnTo>
                    <a:pt x="164" y="13"/>
                  </a:lnTo>
                  <a:lnTo>
                    <a:pt x="161" y="15"/>
                  </a:lnTo>
                  <a:lnTo>
                    <a:pt x="158" y="18"/>
                  </a:lnTo>
                  <a:lnTo>
                    <a:pt x="155" y="21"/>
                  </a:lnTo>
                  <a:lnTo>
                    <a:pt x="152" y="24"/>
                  </a:lnTo>
                  <a:lnTo>
                    <a:pt x="150" y="27"/>
                  </a:lnTo>
                  <a:lnTo>
                    <a:pt x="148" y="31"/>
                  </a:lnTo>
                  <a:lnTo>
                    <a:pt x="146" y="35"/>
                  </a:lnTo>
                  <a:lnTo>
                    <a:pt x="145" y="39"/>
                  </a:lnTo>
                  <a:lnTo>
                    <a:pt x="144" y="43"/>
                  </a:lnTo>
                  <a:lnTo>
                    <a:pt x="144" y="48"/>
                  </a:lnTo>
                  <a:lnTo>
                    <a:pt x="144" y="50"/>
                  </a:lnTo>
                  <a:lnTo>
                    <a:pt x="145" y="53"/>
                  </a:lnTo>
                  <a:lnTo>
                    <a:pt x="146" y="54"/>
                  </a:lnTo>
                  <a:lnTo>
                    <a:pt x="148" y="54"/>
                  </a:lnTo>
                  <a:lnTo>
                    <a:pt x="149" y="56"/>
                  </a:lnTo>
                  <a:lnTo>
                    <a:pt x="151" y="57"/>
                  </a:lnTo>
                  <a:lnTo>
                    <a:pt x="151" y="59"/>
                  </a:lnTo>
                  <a:lnTo>
                    <a:pt x="152" y="60"/>
                  </a:lnTo>
                  <a:lnTo>
                    <a:pt x="152" y="63"/>
                  </a:lnTo>
                  <a:lnTo>
                    <a:pt x="152" y="64"/>
                  </a:lnTo>
                  <a:lnTo>
                    <a:pt x="151" y="66"/>
                  </a:lnTo>
                  <a:lnTo>
                    <a:pt x="150" y="68"/>
                  </a:lnTo>
                  <a:lnTo>
                    <a:pt x="152" y="71"/>
                  </a:lnTo>
                  <a:lnTo>
                    <a:pt x="155" y="75"/>
                  </a:lnTo>
                  <a:lnTo>
                    <a:pt x="158" y="78"/>
                  </a:lnTo>
                  <a:lnTo>
                    <a:pt x="161" y="80"/>
                  </a:lnTo>
                  <a:lnTo>
                    <a:pt x="164" y="83"/>
                  </a:lnTo>
                  <a:lnTo>
                    <a:pt x="168" y="85"/>
                  </a:lnTo>
                  <a:lnTo>
                    <a:pt x="172" y="86"/>
                  </a:lnTo>
                  <a:lnTo>
                    <a:pt x="176" y="87"/>
                  </a:lnTo>
                  <a:lnTo>
                    <a:pt x="181" y="88"/>
                  </a:lnTo>
                  <a:lnTo>
                    <a:pt x="185" y="88"/>
                  </a:lnTo>
                  <a:lnTo>
                    <a:pt x="189" y="88"/>
                  </a:lnTo>
                  <a:lnTo>
                    <a:pt x="194" y="87"/>
                  </a:lnTo>
                  <a:lnTo>
                    <a:pt x="198" y="86"/>
                  </a:lnTo>
                  <a:lnTo>
                    <a:pt x="202" y="85"/>
                  </a:lnTo>
                  <a:lnTo>
                    <a:pt x="206" y="83"/>
                  </a:lnTo>
                  <a:lnTo>
                    <a:pt x="209" y="80"/>
                  </a:lnTo>
                  <a:lnTo>
                    <a:pt x="212" y="78"/>
                  </a:lnTo>
                  <a:lnTo>
                    <a:pt x="215" y="75"/>
                  </a:lnTo>
                  <a:lnTo>
                    <a:pt x="218" y="72"/>
                  </a:lnTo>
                  <a:lnTo>
                    <a:pt x="220" y="68"/>
                  </a:lnTo>
                  <a:lnTo>
                    <a:pt x="222" y="64"/>
                  </a:lnTo>
                  <a:lnTo>
                    <a:pt x="224" y="61"/>
                  </a:lnTo>
                  <a:lnTo>
                    <a:pt x="225" y="57"/>
                  </a:lnTo>
                  <a:lnTo>
                    <a:pt x="226" y="52"/>
                  </a:lnTo>
                  <a:lnTo>
                    <a:pt x="226" y="48"/>
                  </a:lnTo>
                  <a:lnTo>
                    <a:pt x="227" y="48"/>
                  </a:lnTo>
                  <a:lnTo>
                    <a:pt x="226" y="47"/>
                  </a:lnTo>
                  <a:lnTo>
                    <a:pt x="226" y="44"/>
                  </a:lnTo>
                  <a:lnTo>
                    <a:pt x="225" y="40"/>
                  </a:lnTo>
                  <a:lnTo>
                    <a:pt x="224" y="37"/>
                  </a:lnTo>
                  <a:lnTo>
                    <a:pt x="223" y="34"/>
                  </a:lnTo>
                  <a:lnTo>
                    <a:pt x="230" y="31"/>
                  </a:lnTo>
                  <a:lnTo>
                    <a:pt x="231" y="35"/>
                  </a:lnTo>
                  <a:lnTo>
                    <a:pt x="232" y="39"/>
                  </a:lnTo>
                  <a:lnTo>
                    <a:pt x="233" y="43"/>
                  </a:lnTo>
                  <a:lnTo>
                    <a:pt x="233" y="48"/>
                  </a:lnTo>
                  <a:lnTo>
                    <a:pt x="233" y="53"/>
                  </a:lnTo>
                  <a:lnTo>
                    <a:pt x="232" y="57"/>
                  </a:lnTo>
                  <a:lnTo>
                    <a:pt x="231" y="62"/>
                  </a:lnTo>
                  <a:lnTo>
                    <a:pt x="229" y="66"/>
                  </a:lnTo>
                  <a:lnTo>
                    <a:pt x="227" y="70"/>
                  </a:lnTo>
                  <a:lnTo>
                    <a:pt x="225" y="74"/>
                  </a:lnTo>
                  <a:lnTo>
                    <a:pt x="222" y="78"/>
                  </a:lnTo>
                  <a:lnTo>
                    <a:pt x="219" y="81"/>
                  </a:lnTo>
                  <a:lnTo>
                    <a:pt x="216" y="85"/>
                  </a:lnTo>
                  <a:lnTo>
                    <a:pt x="212" y="87"/>
                  </a:lnTo>
                  <a:lnTo>
                    <a:pt x="208" y="90"/>
                  </a:lnTo>
                  <a:lnTo>
                    <a:pt x="204" y="92"/>
                  </a:lnTo>
                  <a:lnTo>
                    <a:pt x="199" y="93"/>
                  </a:lnTo>
                  <a:lnTo>
                    <a:pt x="195" y="95"/>
                  </a:lnTo>
                  <a:lnTo>
                    <a:pt x="190" y="95"/>
                  </a:lnTo>
                  <a:lnTo>
                    <a:pt x="185" y="96"/>
                  </a:lnTo>
                  <a:lnTo>
                    <a:pt x="180" y="95"/>
                  </a:lnTo>
                  <a:lnTo>
                    <a:pt x="175" y="95"/>
                  </a:lnTo>
                  <a:lnTo>
                    <a:pt x="171" y="93"/>
                  </a:lnTo>
                  <a:lnTo>
                    <a:pt x="167" y="92"/>
                  </a:lnTo>
                  <a:lnTo>
                    <a:pt x="162" y="90"/>
                  </a:lnTo>
                  <a:lnTo>
                    <a:pt x="158" y="88"/>
                  </a:lnTo>
                  <a:lnTo>
                    <a:pt x="155" y="85"/>
                  </a:lnTo>
                  <a:lnTo>
                    <a:pt x="151" y="82"/>
                  </a:lnTo>
                  <a:lnTo>
                    <a:pt x="148" y="79"/>
                  </a:lnTo>
                  <a:lnTo>
                    <a:pt x="145" y="75"/>
                  </a:lnTo>
                  <a:lnTo>
                    <a:pt x="143" y="71"/>
                  </a:lnTo>
                  <a:lnTo>
                    <a:pt x="100" y="78"/>
                  </a:lnTo>
                  <a:lnTo>
                    <a:pt x="98" y="78"/>
                  </a:lnTo>
                  <a:lnTo>
                    <a:pt x="98" y="78"/>
                  </a:lnTo>
                  <a:lnTo>
                    <a:pt x="98" y="78"/>
                  </a:lnTo>
                  <a:lnTo>
                    <a:pt x="97" y="78"/>
                  </a:lnTo>
                  <a:lnTo>
                    <a:pt x="95" y="78"/>
                  </a:lnTo>
                  <a:lnTo>
                    <a:pt x="95" y="78"/>
                  </a:lnTo>
                  <a:lnTo>
                    <a:pt x="94" y="78"/>
                  </a:lnTo>
                  <a:lnTo>
                    <a:pt x="93" y="77"/>
                  </a:lnTo>
                  <a:lnTo>
                    <a:pt x="92" y="77"/>
                  </a:lnTo>
                  <a:lnTo>
                    <a:pt x="91" y="76"/>
                  </a:lnTo>
                  <a:lnTo>
                    <a:pt x="89" y="76"/>
                  </a:lnTo>
                  <a:lnTo>
                    <a:pt x="87" y="75"/>
                  </a:lnTo>
                  <a:lnTo>
                    <a:pt x="87" y="138"/>
                  </a:lnTo>
                  <a:lnTo>
                    <a:pt x="94" y="229"/>
                  </a:lnTo>
                  <a:lnTo>
                    <a:pt x="94" y="231"/>
                  </a:lnTo>
                  <a:lnTo>
                    <a:pt x="94" y="233"/>
                  </a:lnTo>
                  <a:lnTo>
                    <a:pt x="93" y="235"/>
                  </a:lnTo>
                  <a:lnTo>
                    <a:pt x="92" y="237"/>
                  </a:lnTo>
                  <a:lnTo>
                    <a:pt x="90" y="239"/>
                  </a:lnTo>
                  <a:lnTo>
                    <a:pt x="89" y="240"/>
                  </a:lnTo>
                  <a:lnTo>
                    <a:pt x="87" y="241"/>
                  </a:lnTo>
                  <a:lnTo>
                    <a:pt x="84" y="241"/>
                  </a:lnTo>
                  <a:lnTo>
                    <a:pt x="84" y="241"/>
                  </a:lnTo>
                  <a:lnTo>
                    <a:pt x="83" y="241"/>
                  </a:lnTo>
                  <a:lnTo>
                    <a:pt x="81" y="241"/>
                  </a:lnTo>
                  <a:lnTo>
                    <a:pt x="79" y="240"/>
                  </a:lnTo>
                  <a:lnTo>
                    <a:pt x="77" y="239"/>
                  </a:lnTo>
                  <a:lnTo>
                    <a:pt x="76" y="238"/>
                  </a:lnTo>
                  <a:lnTo>
                    <a:pt x="75" y="237"/>
                  </a:lnTo>
                  <a:lnTo>
                    <a:pt x="73" y="235"/>
                  </a:lnTo>
                  <a:lnTo>
                    <a:pt x="73" y="233"/>
                  </a:lnTo>
                  <a:lnTo>
                    <a:pt x="72" y="231"/>
                  </a:lnTo>
                  <a:lnTo>
                    <a:pt x="66" y="149"/>
                  </a:lnTo>
                  <a:lnTo>
                    <a:pt x="64" y="149"/>
                  </a:lnTo>
                  <a:lnTo>
                    <a:pt x="61" y="150"/>
                  </a:lnTo>
                  <a:lnTo>
                    <a:pt x="60" y="150"/>
                  </a:lnTo>
                  <a:lnTo>
                    <a:pt x="58" y="149"/>
                  </a:lnTo>
                  <a:lnTo>
                    <a:pt x="57" y="149"/>
                  </a:lnTo>
                  <a:lnTo>
                    <a:pt x="50" y="231"/>
                  </a:lnTo>
                  <a:lnTo>
                    <a:pt x="50" y="233"/>
                  </a:lnTo>
                  <a:lnTo>
                    <a:pt x="49" y="235"/>
                  </a:lnTo>
                  <a:lnTo>
                    <a:pt x="48" y="237"/>
                  </a:lnTo>
                  <a:lnTo>
                    <a:pt x="46" y="238"/>
                  </a:lnTo>
                  <a:lnTo>
                    <a:pt x="45" y="239"/>
                  </a:lnTo>
                  <a:lnTo>
                    <a:pt x="43" y="240"/>
                  </a:lnTo>
                  <a:lnTo>
                    <a:pt x="41" y="241"/>
                  </a:lnTo>
                  <a:lnTo>
                    <a:pt x="39" y="241"/>
                  </a:lnTo>
                  <a:lnTo>
                    <a:pt x="38" y="241"/>
                  </a:lnTo>
                  <a:lnTo>
                    <a:pt x="38" y="241"/>
                  </a:lnTo>
                  <a:lnTo>
                    <a:pt x="36" y="241"/>
                  </a:lnTo>
                  <a:lnTo>
                    <a:pt x="34" y="240"/>
                  </a:lnTo>
                  <a:lnTo>
                    <a:pt x="32" y="239"/>
                  </a:lnTo>
                  <a:lnTo>
                    <a:pt x="30" y="237"/>
                  </a:lnTo>
                  <a:lnTo>
                    <a:pt x="29" y="235"/>
                  </a:lnTo>
                  <a:lnTo>
                    <a:pt x="28" y="233"/>
                  </a:lnTo>
                  <a:lnTo>
                    <a:pt x="28" y="231"/>
                  </a:lnTo>
                  <a:lnTo>
                    <a:pt x="28" y="229"/>
                  </a:lnTo>
                  <a:lnTo>
                    <a:pt x="35" y="138"/>
                  </a:lnTo>
                  <a:lnTo>
                    <a:pt x="35" y="75"/>
                  </a:lnTo>
                  <a:lnTo>
                    <a:pt x="34" y="76"/>
                  </a:lnTo>
                  <a:lnTo>
                    <a:pt x="32" y="76"/>
                  </a:lnTo>
                  <a:lnTo>
                    <a:pt x="18" y="137"/>
                  </a:lnTo>
                  <a:lnTo>
                    <a:pt x="18" y="139"/>
                  </a:lnTo>
                  <a:lnTo>
                    <a:pt x="17" y="141"/>
                  </a:lnTo>
                  <a:lnTo>
                    <a:pt x="16" y="142"/>
                  </a:lnTo>
                  <a:lnTo>
                    <a:pt x="14" y="143"/>
                  </a:lnTo>
                  <a:lnTo>
                    <a:pt x="13" y="144"/>
                  </a:lnTo>
                  <a:lnTo>
                    <a:pt x="11" y="144"/>
                  </a:lnTo>
                  <a:lnTo>
                    <a:pt x="9" y="145"/>
                  </a:lnTo>
                  <a:lnTo>
                    <a:pt x="8" y="145"/>
                  </a:lnTo>
                  <a:lnTo>
                    <a:pt x="7" y="144"/>
                  </a:lnTo>
                  <a:lnTo>
                    <a:pt x="6" y="144"/>
                  </a:lnTo>
                  <a:lnTo>
                    <a:pt x="4" y="143"/>
                  </a:lnTo>
                  <a:lnTo>
                    <a:pt x="3" y="142"/>
                  </a:lnTo>
                  <a:lnTo>
                    <a:pt x="1" y="140"/>
                  </a:lnTo>
                  <a:lnTo>
                    <a:pt x="1" y="139"/>
                  </a:lnTo>
                  <a:lnTo>
                    <a:pt x="0" y="137"/>
                  </a:lnTo>
                  <a:lnTo>
                    <a:pt x="0" y="135"/>
                  </a:lnTo>
                  <a:lnTo>
                    <a:pt x="0" y="135"/>
                  </a:lnTo>
                  <a:lnTo>
                    <a:pt x="0" y="133"/>
                  </a:lnTo>
                  <a:lnTo>
                    <a:pt x="15" y="67"/>
                  </a:lnTo>
                  <a:lnTo>
                    <a:pt x="15" y="67"/>
                  </a:lnTo>
                  <a:lnTo>
                    <a:pt x="15" y="67"/>
                  </a:lnTo>
                  <a:lnTo>
                    <a:pt x="16" y="66"/>
                  </a:lnTo>
                  <a:lnTo>
                    <a:pt x="16" y="65"/>
                  </a:lnTo>
                  <a:lnTo>
                    <a:pt x="16" y="65"/>
                  </a:lnTo>
                  <a:lnTo>
                    <a:pt x="17" y="63"/>
                  </a:lnTo>
                  <a:lnTo>
                    <a:pt x="18" y="63"/>
                  </a:lnTo>
                  <a:lnTo>
                    <a:pt x="18" y="62"/>
                  </a:lnTo>
                  <a:lnTo>
                    <a:pt x="19" y="62"/>
                  </a:lnTo>
                  <a:lnTo>
                    <a:pt x="20" y="61"/>
                  </a:lnTo>
                  <a:lnTo>
                    <a:pt x="20" y="61"/>
                  </a:lnTo>
                  <a:lnTo>
                    <a:pt x="21" y="61"/>
                  </a:lnTo>
                  <a:lnTo>
                    <a:pt x="21" y="61"/>
                  </a:lnTo>
                  <a:lnTo>
                    <a:pt x="21" y="61"/>
                  </a:lnTo>
                  <a:lnTo>
                    <a:pt x="21" y="61"/>
                  </a:lnTo>
                  <a:lnTo>
                    <a:pt x="22" y="60"/>
                  </a:lnTo>
                  <a:lnTo>
                    <a:pt x="23" y="60"/>
                  </a:lnTo>
                  <a:lnTo>
                    <a:pt x="25" y="59"/>
                  </a:lnTo>
                  <a:lnTo>
                    <a:pt x="26" y="59"/>
                  </a:lnTo>
                  <a:lnTo>
                    <a:pt x="28" y="58"/>
                  </a:lnTo>
                  <a:lnTo>
                    <a:pt x="31" y="58"/>
                  </a:lnTo>
                  <a:lnTo>
                    <a:pt x="33" y="57"/>
                  </a:lnTo>
                  <a:lnTo>
                    <a:pt x="36" y="56"/>
                  </a:lnTo>
                  <a:lnTo>
                    <a:pt x="39" y="56"/>
                  </a:lnTo>
                  <a:lnTo>
                    <a:pt x="42" y="55"/>
                  </a:lnTo>
                  <a:lnTo>
                    <a:pt x="45" y="54"/>
                  </a:lnTo>
                  <a:lnTo>
                    <a:pt x="48" y="54"/>
                  </a:lnTo>
                  <a:lnTo>
                    <a:pt x="51" y="53"/>
                  </a:lnTo>
                  <a:lnTo>
                    <a:pt x="55" y="53"/>
                  </a:lnTo>
                  <a:lnTo>
                    <a:pt x="58" y="53"/>
                  </a:lnTo>
                  <a:lnTo>
                    <a:pt x="60" y="57"/>
                  </a:lnTo>
                  <a:lnTo>
                    <a:pt x="60" y="57"/>
                  </a:lnTo>
                  <a:lnTo>
                    <a:pt x="54" y="105"/>
                  </a:lnTo>
                  <a:lnTo>
                    <a:pt x="61" y="118"/>
                  </a:lnTo>
                  <a:lnTo>
                    <a:pt x="69" y="105"/>
                  </a:lnTo>
                  <a:lnTo>
                    <a:pt x="62" y="57"/>
                  </a:lnTo>
                  <a:lnTo>
                    <a:pt x="62" y="57"/>
                  </a:lnTo>
                  <a:lnTo>
                    <a:pt x="65" y="53"/>
                  </a:lnTo>
                  <a:lnTo>
                    <a:pt x="68" y="53"/>
                  </a:lnTo>
                  <a:lnTo>
                    <a:pt x="72" y="54"/>
                  </a:lnTo>
                  <a:lnTo>
                    <a:pt x="76" y="54"/>
                  </a:lnTo>
                  <a:lnTo>
                    <a:pt x="80" y="55"/>
                  </a:lnTo>
                  <a:lnTo>
                    <a:pt x="83" y="56"/>
                  </a:lnTo>
                  <a:lnTo>
                    <a:pt x="87" y="56"/>
                  </a:lnTo>
                  <a:lnTo>
                    <a:pt x="90" y="57"/>
                  </a:lnTo>
                  <a:lnTo>
                    <a:pt x="92" y="58"/>
                  </a:lnTo>
                  <a:lnTo>
                    <a:pt x="95" y="59"/>
                  </a:lnTo>
                  <a:lnTo>
                    <a:pt x="97" y="59"/>
                  </a:lnTo>
                  <a:lnTo>
                    <a:pt x="99" y="60"/>
                  </a:lnTo>
                  <a:lnTo>
                    <a:pt x="137" y="54"/>
                  </a:lnTo>
                  <a:lnTo>
                    <a:pt x="137" y="51"/>
                  </a:lnTo>
                  <a:lnTo>
                    <a:pt x="137" y="48"/>
                  </a:lnTo>
                  <a:lnTo>
                    <a:pt x="137" y="43"/>
                  </a:lnTo>
                  <a:lnTo>
                    <a:pt x="138" y="38"/>
                  </a:lnTo>
                  <a:lnTo>
                    <a:pt x="139" y="34"/>
                  </a:lnTo>
                  <a:lnTo>
                    <a:pt x="141" y="29"/>
                  </a:lnTo>
                  <a:lnTo>
                    <a:pt x="143" y="25"/>
                  </a:lnTo>
                  <a:lnTo>
                    <a:pt x="145" y="21"/>
                  </a:lnTo>
                  <a:lnTo>
                    <a:pt x="148" y="17"/>
                  </a:lnTo>
                  <a:lnTo>
                    <a:pt x="151" y="14"/>
                  </a:lnTo>
                  <a:lnTo>
                    <a:pt x="154" y="11"/>
                  </a:lnTo>
                  <a:lnTo>
                    <a:pt x="158" y="8"/>
                  </a:lnTo>
                  <a:lnTo>
                    <a:pt x="162" y="6"/>
                  </a:lnTo>
                  <a:lnTo>
                    <a:pt x="166" y="4"/>
                  </a:lnTo>
                  <a:lnTo>
                    <a:pt x="171" y="2"/>
                  </a:lnTo>
                  <a:lnTo>
                    <a:pt x="175" y="1"/>
                  </a:lnTo>
                  <a:lnTo>
                    <a:pt x="180" y="0"/>
                  </a:lnTo>
                  <a:lnTo>
                    <a:pt x="1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7" name="Freeform 242"/>
            <p:cNvSpPr>
              <a:spLocks/>
            </p:cNvSpPr>
            <p:nvPr/>
          </p:nvSpPr>
          <p:spPr bwMode="auto">
            <a:xfrm>
              <a:off x="2651126" y="1311275"/>
              <a:ext cx="100013" cy="61913"/>
            </a:xfrm>
            <a:custGeom>
              <a:avLst/>
              <a:gdLst/>
              <a:ahLst/>
              <a:cxnLst>
                <a:cxn ang="0">
                  <a:pos x="57" y="0"/>
                </a:cxn>
                <a:cxn ang="0">
                  <a:pos x="63" y="10"/>
                </a:cxn>
                <a:cxn ang="0">
                  <a:pos x="20" y="30"/>
                </a:cxn>
                <a:cxn ang="0">
                  <a:pos x="30" y="36"/>
                </a:cxn>
                <a:cxn ang="0">
                  <a:pos x="0" y="39"/>
                </a:cxn>
                <a:cxn ang="0">
                  <a:pos x="18" y="15"/>
                </a:cxn>
                <a:cxn ang="0">
                  <a:pos x="18" y="27"/>
                </a:cxn>
                <a:cxn ang="0">
                  <a:pos x="57" y="0"/>
                </a:cxn>
              </a:cxnLst>
              <a:rect l="0" t="0" r="r" b="b"/>
              <a:pathLst>
                <a:path w="63" h="39">
                  <a:moveTo>
                    <a:pt x="57" y="0"/>
                  </a:moveTo>
                  <a:lnTo>
                    <a:pt x="63" y="10"/>
                  </a:lnTo>
                  <a:lnTo>
                    <a:pt x="20" y="30"/>
                  </a:lnTo>
                  <a:lnTo>
                    <a:pt x="30" y="36"/>
                  </a:lnTo>
                  <a:lnTo>
                    <a:pt x="0" y="39"/>
                  </a:lnTo>
                  <a:lnTo>
                    <a:pt x="18" y="15"/>
                  </a:lnTo>
                  <a:lnTo>
                    <a:pt x="18" y="27"/>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8" name="Freeform 243"/>
            <p:cNvSpPr>
              <a:spLocks/>
            </p:cNvSpPr>
            <p:nvPr/>
          </p:nvSpPr>
          <p:spPr bwMode="auto">
            <a:xfrm>
              <a:off x="2417763" y="1296988"/>
              <a:ext cx="74613" cy="80963"/>
            </a:xfrm>
            <a:custGeom>
              <a:avLst/>
              <a:gdLst/>
              <a:ahLst/>
              <a:cxnLst>
                <a:cxn ang="0">
                  <a:pos x="23" y="0"/>
                </a:cxn>
                <a:cxn ang="0">
                  <a:pos x="26" y="0"/>
                </a:cxn>
                <a:cxn ang="0">
                  <a:pos x="29" y="1"/>
                </a:cxn>
                <a:cxn ang="0">
                  <a:pos x="32" y="2"/>
                </a:cxn>
                <a:cxn ang="0">
                  <a:pos x="35" y="3"/>
                </a:cxn>
                <a:cxn ang="0">
                  <a:pos x="38" y="5"/>
                </a:cxn>
                <a:cxn ang="0">
                  <a:pos x="40" y="7"/>
                </a:cxn>
                <a:cxn ang="0">
                  <a:pos x="42" y="9"/>
                </a:cxn>
                <a:cxn ang="0">
                  <a:pos x="43" y="11"/>
                </a:cxn>
                <a:cxn ang="0">
                  <a:pos x="45" y="14"/>
                </a:cxn>
                <a:cxn ang="0">
                  <a:pos x="46" y="17"/>
                </a:cxn>
                <a:cxn ang="0">
                  <a:pos x="46" y="20"/>
                </a:cxn>
                <a:cxn ang="0">
                  <a:pos x="47" y="23"/>
                </a:cxn>
                <a:cxn ang="0">
                  <a:pos x="46" y="26"/>
                </a:cxn>
                <a:cxn ang="0">
                  <a:pos x="46" y="29"/>
                </a:cxn>
                <a:cxn ang="0">
                  <a:pos x="45" y="32"/>
                </a:cxn>
                <a:cxn ang="0">
                  <a:pos x="44" y="35"/>
                </a:cxn>
                <a:cxn ang="0">
                  <a:pos x="42" y="38"/>
                </a:cxn>
                <a:cxn ang="0">
                  <a:pos x="41" y="41"/>
                </a:cxn>
                <a:cxn ang="0">
                  <a:pos x="39" y="43"/>
                </a:cxn>
                <a:cxn ang="0">
                  <a:pos x="37" y="45"/>
                </a:cxn>
                <a:cxn ang="0">
                  <a:pos x="34" y="47"/>
                </a:cxn>
                <a:cxn ang="0">
                  <a:pos x="32" y="49"/>
                </a:cxn>
                <a:cxn ang="0">
                  <a:pos x="29" y="50"/>
                </a:cxn>
                <a:cxn ang="0">
                  <a:pos x="26" y="51"/>
                </a:cxn>
                <a:cxn ang="0">
                  <a:pos x="23" y="51"/>
                </a:cxn>
                <a:cxn ang="0">
                  <a:pos x="20" y="51"/>
                </a:cxn>
                <a:cxn ang="0">
                  <a:pos x="17" y="50"/>
                </a:cxn>
                <a:cxn ang="0">
                  <a:pos x="15" y="49"/>
                </a:cxn>
                <a:cxn ang="0">
                  <a:pos x="12" y="47"/>
                </a:cxn>
                <a:cxn ang="0">
                  <a:pos x="10" y="45"/>
                </a:cxn>
                <a:cxn ang="0">
                  <a:pos x="8" y="43"/>
                </a:cxn>
                <a:cxn ang="0">
                  <a:pos x="6" y="41"/>
                </a:cxn>
                <a:cxn ang="0">
                  <a:pos x="4" y="38"/>
                </a:cxn>
                <a:cxn ang="0">
                  <a:pos x="3" y="35"/>
                </a:cxn>
                <a:cxn ang="0">
                  <a:pos x="1" y="32"/>
                </a:cxn>
                <a:cxn ang="0">
                  <a:pos x="0" y="29"/>
                </a:cxn>
                <a:cxn ang="0">
                  <a:pos x="0" y="26"/>
                </a:cxn>
                <a:cxn ang="0">
                  <a:pos x="0" y="23"/>
                </a:cxn>
                <a:cxn ang="0">
                  <a:pos x="0" y="20"/>
                </a:cxn>
                <a:cxn ang="0">
                  <a:pos x="1" y="17"/>
                </a:cxn>
                <a:cxn ang="0">
                  <a:pos x="2" y="14"/>
                </a:cxn>
                <a:cxn ang="0">
                  <a:pos x="3" y="11"/>
                </a:cxn>
                <a:cxn ang="0">
                  <a:pos x="5" y="9"/>
                </a:cxn>
                <a:cxn ang="0">
                  <a:pos x="7" y="7"/>
                </a:cxn>
                <a:cxn ang="0">
                  <a:pos x="9" y="5"/>
                </a:cxn>
                <a:cxn ang="0">
                  <a:pos x="11" y="3"/>
                </a:cxn>
                <a:cxn ang="0">
                  <a:pos x="14" y="2"/>
                </a:cxn>
                <a:cxn ang="0">
                  <a:pos x="17" y="1"/>
                </a:cxn>
                <a:cxn ang="0">
                  <a:pos x="20" y="0"/>
                </a:cxn>
                <a:cxn ang="0">
                  <a:pos x="23" y="0"/>
                </a:cxn>
              </a:cxnLst>
              <a:rect l="0" t="0" r="r" b="b"/>
              <a:pathLst>
                <a:path w="47" h="51">
                  <a:moveTo>
                    <a:pt x="23" y="0"/>
                  </a:moveTo>
                  <a:lnTo>
                    <a:pt x="26" y="0"/>
                  </a:lnTo>
                  <a:lnTo>
                    <a:pt x="29" y="1"/>
                  </a:lnTo>
                  <a:lnTo>
                    <a:pt x="32" y="2"/>
                  </a:lnTo>
                  <a:lnTo>
                    <a:pt x="35" y="3"/>
                  </a:lnTo>
                  <a:lnTo>
                    <a:pt x="38" y="5"/>
                  </a:lnTo>
                  <a:lnTo>
                    <a:pt x="40" y="7"/>
                  </a:lnTo>
                  <a:lnTo>
                    <a:pt x="42" y="9"/>
                  </a:lnTo>
                  <a:lnTo>
                    <a:pt x="43" y="11"/>
                  </a:lnTo>
                  <a:lnTo>
                    <a:pt x="45" y="14"/>
                  </a:lnTo>
                  <a:lnTo>
                    <a:pt x="46" y="17"/>
                  </a:lnTo>
                  <a:lnTo>
                    <a:pt x="46" y="20"/>
                  </a:lnTo>
                  <a:lnTo>
                    <a:pt x="47" y="23"/>
                  </a:lnTo>
                  <a:lnTo>
                    <a:pt x="46" y="26"/>
                  </a:lnTo>
                  <a:lnTo>
                    <a:pt x="46" y="29"/>
                  </a:lnTo>
                  <a:lnTo>
                    <a:pt x="45" y="32"/>
                  </a:lnTo>
                  <a:lnTo>
                    <a:pt x="44" y="35"/>
                  </a:lnTo>
                  <a:lnTo>
                    <a:pt x="42" y="38"/>
                  </a:lnTo>
                  <a:lnTo>
                    <a:pt x="41" y="41"/>
                  </a:lnTo>
                  <a:lnTo>
                    <a:pt x="39" y="43"/>
                  </a:lnTo>
                  <a:lnTo>
                    <a:pt x="37" y="45"/>
                  </a:lnTo>
                  <a:lnTo>
                    <a:pt x="34" y="47"/>
                  </a:lnTo>
                  <a:lnTo>
                    <a:pt x="32" y="49"/>
                  </a:lnTo>
                  <a:lnTo>
                    <a:pt x="29" y="50"/>
                  </a:lnTo>
                  <a:lnTo>
                    <a:pt x="26" y="51"/>
                  </a:lnTo>
                  <a:lnTo>
                    <a:pt x="23" y="51"/>
                  </a:lnTo>
                  <a:lnTo>
                    <a:pt x="20" y="51"/>
                  </a:lnTo>
                  <a:lnTo>
                    <a:pt x="17" y="50"/>
                  </a:lnTo>
                  <a:lnTo>
                    <a:pt x="15" y="49"/>
                  </a:lnTo>
                  <a:lnTo>
                    <a:pt x="12" y="47"/>
                  </a:lnTo>
                  <a:lnTo>
                    <a:pt x="10" y="45"/>
                  </a:lnTo>
                  <a:lnTo>
                    <a:pt x="8" y="43"/>
                  </a:lnTo>
                  <a:lnTo>
                    <a:pt x="6" y="41"/>
                  </a:lnTo>
                  <a:lnTo>
                    <a:pt x="4" y="38"/>
                  </a:lnTo>
                  <a:lnTo>
                    <a:pt x="3" y="35"/>
                  </a:lnTo>
                  <a:lnTo>
                    <a:pt x="1" y="32"/>
                  </a:lnTo>
                  <a:lnTo>
                    <a:pt x="0" y="29"/>
                  </a:lnTo>
                  <a:lnTo>
                    <a:pt x="0" y="26"/>
                  </a:lnTo>
                  <a:lnTo>
                    <a:pt x="0" y="23"/>
                  </a:lnTo>
                  <a:lnTo>
                    <a:pt x="0" y="20"/>
                  </a:lnTo>
                  <a:lnTo>
                    <a:pt x="1" y="17"/>
                  </a:lnTo>
                  <a:lnTo>
                    <a:pt x="2" y="14"/>
                  </a:lnTo>
                  <a:lnTo>
                    <a:pt x="3" y="11"/>
                  </a:lnTo>
                  <a:lnTo>
                    <a:pt x="5" y="9"/>
                  </a:lnTo>
                  <a:lnTo>
                    <a:pt x="7" y="7"/>
                  </a:lnTo>
                  <a:lnTo>
                    <a:pt x="9"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29" name="Group 128"/>
          <p:cNvGrpSpPr/>
          <p:nvPr/>
        </p:nvGrpSpPr>
        <p:grpSpPr>
          <a:xfrm>
            <a:off x="1108122" y="6120889"/>
            <a:ext cx="350366" cy="413784"/>
            <a:chOff x="4429125" y="1573213"/>
            <a:chExt cx="317500" cy="381000"/>
          </a:xfrm>
          <a:solidFill>
            <a:schemeClr val="bg2"/>
          </a:solidFill>
        </p:grpSpPr>
        <p:sp>
          <p:nvSpPr>
            <p:cNvPr id="130" name="Freeform 277"/>
            <p:cNvSpPr>
              <a:spLocks/>
            </p:cNvSpPr>
            <p:nvPr/>
          </p:nvSpPr>
          <p:spPr bwMode="auto">
            <a:xfrm>
              <a:off x="4435475" y="1844675"/>
              <a:ext cx="101600" cy="109538"/>
            </a:xfrm>
            <a:custGeom>
              <a:avLst/>
              <a:gdLst/>
              <a:ahLst/>
              <a:cxnLst>
                <a:cxn ang="0">
                  <a:pos x="35" y="0"/>
                </a:cxn>
                <a:cxn ang="0">
                  <a:pos x="40" y="2"/>
                </a:cxn>
                <a:cxn ang="0">
                  <a:pos x="44" y="5"/>
                </a:cxn>
                <a:cxn ang="0">
                  <a:pos x="47"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8"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1" y="54"/>
                </a:cxn>
                <a:cxn ang="0">
                  <a:pos x="4" y="49"/>
                </a:cxn>
                <a:cxn ang="0">
                  <a:pos x="9" y="44"/>
                </a:cxn>
                <a:cxn ang="0">
                  <a:pos x="14" y="40"/>
                </a:cxn>
                <a:cxn ang="0">
                  <a:pos x="20"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7" y="9"/>
                  </a:lnTo>
                  <a:lnTo>
                    <a:pt x="49" y="12"/>
                  </a:lnTo>
                  <a:lnTo>
                    <a:pt x="49" y="15"/>
                  </a:lnTo>
                  <a:lnTo>
                    <a:pt x="49"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8"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8" y="68"/>
                  </a:lnTo>
                  <a:lnTo>
                    <a:pt x="15" y="68"/>
                  </a:lnTo>
                  <a:lnTo>
                    <a:pt x="12" y="68"/>
                  </a:lnTo>
                  <a:lnTo>
                    <a:pt x="10" y="67"/>
                  </a:lnTo>
                  <a:lnTo>
                    <a:pt x="7" y="66"/>
                  </a:lnTo>
                  <a:lnTo>
                    <a:pt x="5" y="66"/>
                  </a:lnTo>
                  <a:lnTo>
                    <a:pt x="3" y="65"/>
                  </a:lnTo>
                  <a:lnTo>
                    <a:pt x="2" y="64"/>
                  </a:lnTo>
                  <a:lnTo>
                    <a:pt x="1" y="63"/>
                  </a:lnTo>
                  <a:lnTo>
                    <a:pt x="0" y="62"/>
                  </a:lnTo>
                  <a:lnTo>
                    <a:pt x="0" y="61"/>
                  </a:lnTo>
                  <a:lnTo>
                    <a:pt x="0" y="59"/>
                  </a:lnTo>
                  <a:lnTo>
                    <a:pt x="0" y="56"/>
                  </a:lnTo>
                  <a:lnTo>
                    <a:pt x="1" y="54"/>
                  </a:lnTo>
                  <a:lnTo>
                    <a:pt x="3" y="51"/>
                  </a:lnTo>
                  <a:lnTo>
                    <a:pt x="4" y="49"/>
                  </a:lnTo>
                  <a:lnTo>
                    <a:pt x="7" y="47"/>
                  </a:lnTo>
                  <a:lnTo>
                    <a:pt x="9" y="44"/>
                  </a:lnTo>
                  <a:lnTo>
                    <a:pt x="11" y="42"/>
                  </a:lnTo>
                  <a:lnTo>
                    <a:pt x="14" y="40"/>
                  </a:lnTo>
                  <a:lnTo>
                    <a:pt x="17" y="39"/>
                  </a:lnTo>
                  <a:lnTo>
                    <a:pt x="20"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7"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1" name="Freeform 278"/>
            <p:cNvSpPr>
              <a:spLocks/>
            </p:cNvSpPr>
            <p:nvPr/>
          </p:nvSpPr>
          <p:spPr bwMode="auto">
            <a:xfrm>
              <a:off x="4537075" y="1844675"/>
              <a:ext cx="101600" cy="109538"/>
            </a:xfrm>
            <a:custGeom>
              <a:avLst/>
              <a:gdLst/>
              <a:ahLst/>
              <a:cxnLst>
                <a:cxn ang="0">
                  <a:pos x="35" y="0"/>
                </a:cxn>
                <a:cxn ang="0">
                  <a:pos x="40" y="2"/>
                </a:cxn>
                <a:cxn ang="0">
                  <a:pos x="44" y="5"/>
                </a:cxn>
                <a:cxn ang="0">
                  <a:pos x="48"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9"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2" y="54"/>
                </a:cxn>
                <a:cxn ang="0">
                  <a:pos x="5" y="49"/>
                </a:cxn>
                <a:cxn ang="0">
                  <a:pos x="9" y="44"/>
                </a:cxn>
                <a:cxn ang="0">
                  <a:pos x="14" y="40"/>
                </a:cxn>
                <a:cxn ang="0">
                  <a:pos x="21"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8" y="9"/>
                  </a:lnTo>
                  <a:lnTo>
                    <a:pt x="49" y="12"/>
                  </a:lnTo>
                  <a:lnTo>
                    <a:pt x="49" y="15"/>
                  </a:lnTo>
                  <a:lnTo>
                    <a:pt x="50"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9"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9" y="68"/>
                  </a:lnTo>
                  <a:lnTo>
                    <a:pt x="15" y="68"/>
                  </a:lnTo>
                  <a:lnTo>
                    <a:pt x="13" y="68"/>
                  </a:lnTo>
                  <a:lnTo>
                    <a:pt x="10" y="67"/>
                  </a:lnTo>
                  <a:lnTo>
                    <a:pt x="7" y="66"/>
                  </a:lnTo>
                  <a:lnTo>
                    <a:pt x="5" y="66"/>
                  </a:lnTo>
                  <a:lnTo>
                    <a:pt x="3"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4" y="40"/>
                  </a:lnTo>
                  <a:lnTo>
                    <a:pt x="17" y="39"/>
                  </a:lnTo>
                  <a:lnTo>
                    <a:pt x="21"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8"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2" name="Freeform 279"/>
            <p:cNvSpPr>
              <a:spLocks/>
            </p:cNvSpPr>
            <p:nvPr/>
          </p:nvSpPr>
          <p:spPr bwMode="auto">
            <a:xfrm>
              <a:off x="4638675" y="1844675"/>
              <a:ext cx="101600" cy="109538"/>
            </a:xfrm>
            <a:custGeom>
              <a:avLst/>
              <a:gdLst/>
              <a:ahLst/>
              <a:cxnLst>
                <a:cxn ang="0">
                  <a:pos x="35" y="0"/>
                </a:cxn>
                <a:cxn ang="0">
                  <a:pos x="40" y="2"/>
                </a:cxn>
                <a:cxn ang="0">
                  <a:pos x="45" y="5"/>
                </a:cxn>
                <a:cxn ang="0">
                  <a:pos x="48" y="9"/>
                </a:cxn>
                <a:cxn ang="0">
                  <a:pos x="50" y="15"/>
                </a:cxn>
                <a:cxn ang="0">
                  <a:pos x="50" y="20"/>
                </a:cxn>
                <a:cxn ang="0">
                  <a:pos x="48" y="26"/>
                </a:cxn>
                <a:cxn ang="0">
                  <a:pos x="46" y="31"/>
                </a:cxn>
                <a:cxn ang="0">
                  <a:pos x="42" y="35"/>
                </a:cxn>
                <a:cxn ang="0">
                  <a:pos x="43" y="37"/>
                </a:cxn>
                <a:cxn ang="0">
                  <a:pos x="50" y="40"/>
                </a:cxn>
                <a:cxn ang="0">
                  <a:pos x="55" y="44"/>
                </a:cxn>
                <a:cxn ang="0">
                  <a:pos x="59" y="49"/>
                </a:cxn>
                <a:cxn ang="0">
                  <a:pos x="62" y="54"/>
                </a:cxn>
                <a:cxn ang="0">
                  <a:pos x="64" y="59"/>
                </a:cxn>
                <a:cxn ang="0">
                  <a:pos x="64" y="62"/>
                </a:cxn>
                <a:cxn ang="0">
                  <a:pos x="62" y="64"/>
                </a:cxn>
                <a:cxn ang="0">
                  <a:pos x="59" y="66"/>
                </a:cxn>
                <a:cxn ang="0">
                  <a:pos x="54" y="67"/>
                </a:cxn>
                <a:cxn ang="0">
                  <a:pos x="49" y="68"/>
                </a:cxn>
                <a:cxn ang="0">
                  <a:pos x="42" y="69"/>
                </a:cxn>
                <a:cxn ang="0">
                  <a:pos x="35" y="69"/>
                </a:cxn>
                <a:cxn ang="0">
                  <a:pos x="29" y="69"/>
                </a:cxn>
                <a:cxn ang="0">
                  <a:pos x="22" y="69"/>
                </a:cxn>
                <a:cxn ang="0">
                  <a:pos x="16" y="68"/>
                </a:cxn>
                <a:cxn ang="0">
                  <a:pos x="10" y="67"/>
                </a:cxn>
                <a:cxn ang="0">
                  <a:pos x="5" y="66"/>
                </a:cxn>
                <a:cxn ang="0">
                  <a:pos x="2" y="64"/>
                </a:cxn>
                <a:cxn ang="0">
                  <a:pos x="0" y="62"/>
                </a:cxn>
                <a:cxn ang="0">
                  <a:pos x="0" y="59"/>
                </a:cxn>
                <a:cxn ang="0">
                  <a:pos x="2" y="54"/>
                </a:cxn>
                <a:cxn ang="0">
                  <a:pos x="5" y="49"/>
                </a:cxn>
                <a:cxn ang="0">
                  <a:pos x="9" y="44"/>
                </a:cxn>
                <a:cxn ang="0">
                  <a:pos x="15" y="40"/>
                </a:cxn>
                <a:cxn ang="0">
                  <a:pos x="21" y="37"/>
                </a:cxn>
                <a:cxn ang="0">
                  <a:pos x="22" y="35"/>
                </a:cxn>
                <a:cxn ang="0">
                  <a:pos x="18" y="31"/>
                </a:cxn>
                <a:cxn ang="0">
                  <a:pos x="16" y="26"/>
                </a:cxn>
                <a:cxn ang="0">
                  <a:pos x="15" y="20"/>
                </a:cxn>
                <a:cxn ang="0">
                  <a:pos x="15" y="15"/>
                </a:cxn>
                <a:cxn ang="0">
                  <a:pos x="16" y="9"/>
                </a:cxn>
                <a:cxn ang="0">
                  <a:pos x="20" y="5"/>
                </a:cxn>
                <a:cxn ang="0">
                  <a:pos x="24" y="2"/>
                </a:cxn>
                <a:cxn ang="0">
                  <a:pos x="29" y="0"/>
                </a:cxn>
              </a:cxnLst>
              <a:rect l="0" t="0" r="r" b="b"/>
              <a:pathLst>
                <a:path w="64" h="69">
                  <a:moveTo>
                    <a:pt x="32" y="0"/>
                  </a:moveTo>
                  <a:lnTo>
                    <a:pt x="35" y="0"/>
                  </a:lnTo>
                  <a:lnTo>
                    <a:pt x="38" y="1"/>
                  </a:lnTo>
                  <a:lnTo>
                    <a:pt x="40" y="2"/>
                  </a:lnTo>
                  <a:lnTo>
                    <a:pt x="42" y="3"/>
                  </a:lnTo>
                  <a:lnTo>
                    <a:pt x="45" y="5"/>
                  </a:lnTo>
                  <a:lnTo>
                    <a:pt x="46" y="7"/>
                  </a:lnTo>
                  <a:lnTo>
                    <a:pt x="48" y="9"/>
                  </a:lnTo>
                  <a:lnTo>
                    <a:pt x="49" y="12"/>
                  </a:lnTo>
                  <a:lnTo>
                    <a:pt x="50" y="15"/>
                  </a:lnTo>
                  <a:lnTo>
                    <a:pt x="50" y="18"/>
                  </a:lnTo>
                  <a:lnTo>
                    <a:pt x="50" y="20"/>
                  </a:lnTo>
                  <a:lnTo>
                    <a:pt x="49" y="23"/>
                  </a:lnTo>
                  <a:lnTo>
                    <a:pt x="48" y="26"/>
                  </a:lnTo>
                  <a:lnTo>
                    <a:pt x="47" y="28"/>
                  </a:lnTo>
                  <a:lnTo>
                    <a:pt x="46" y="31"/>
                  </a:lnTo>
                  <a:lnTo>
                    <a:pt x="44" y="33"/>
                  </a:lnTo>
                  <a:lnTo>
                    <a:pt x="42" y="35"/>
                  </a:lnTo>
                  <a:lnTo>
                    <a:pt x="40" y="36"/>
                  </a:lnTo>
                  <a:lnTo>
                    <a:pt x="43" y="37"/>
                  </a:lnTo>
                  <a:lnTo>
                    <a:pt x="47" y="39"/>
                  </a:lnTo>
                  <a:lnTo>
                    <a:pt x="50"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1" y="65"/>
                  </a:lnTo>
                  <a:lnTo>
                    <a:pt x="59" y="66"/>
                  </a:lnTo>
                  <a:lnTo>
                    <a:pt x="57" y="66"/>
                  </a:lnTo>
                  <a:lnTo>
                    <a:pt x="54" y="67"/>
                  </a:lnTo>
                  <a:lnTo>
                    <a:pt x="51" y="68"/>
                  </a:lnTo>
                  <a:lnTo>
                    <a:pt x="49" y="68"/>
                  </a:lnTo>
                  <a:lnTo>
                    <a:pt x="45" y="68"/>
                  </a:lnTo>
                  <a:lnTo>
                    <a:pt x="42" y="69"/>
                  </a:lnTo>
                  <a:lnTo>
                    <a:pt x="39" y="69"/>
                  </a:lnTo>
                  <a:lnTo>
                    <a:pt x="35" y="69"/>
                  </a:lnTo>
                  <a:lnTo>
                    <a:pt x="32" y="69"/>
                  </a:lnTo>
                  <a:lnTo>
                    <a:pt x="29" y="69"/>
                  </a:lnTo>
                  <a:lnTo>
                    <a:pt x="25" y="69"/>
                  </a:lnTo>
                  <a:lnTo>
                    <a:pt x="22" y="69"/>
                  </a:lnTo>
                  <a:lnTo>
                    <a:pt x="19" y="68"/>
                  </a:lnTo>
                  <a:lnTo>
                    <a:pt x="16" y="68"/>
                  </a:lnTo>
                  <a:lnTo>
                    <a:pt x="13" y="68"/>
                  </a:lnTo>
                  <a:lnTo>
                    <a:pt x="10" y="67"/>
                  </a:lnTo>
                  <a:lnTo>
                    <a:pt x="8" y="66"/>
                  </a:lnTo>
                  <a:lnTo>
                    <a:pt x="5" y="66"/>
                  </a:lnTo>
                  <a:lnTo>
                    <a:pt x="4"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5" y="40"/>
                  </a:lnTo>
                  <a:lnTo>
                    <a:pt x="18" y="39"/>
                  </a:lnTo>
                  <a:lnTo>
                    <a:pt x="21" y="37"/>
                  </a:lnTo>
                  <a:lnTo>
                    <a:pt x="24" y="36"/>
                  </a:lnTo>
                  <a:lnTo>
                    <a:pt x="22" y="35"/>
                  </a:lnTo>
                  <a:lnTo>
                    <a:pt x="20" y="33"/>
                  </a:lnTo>
                  <a:lnTo>
                    <a:pt x="18" y="31"/>
                  </a:lnTo>
                  <a:lnTo>
                    <a:pt x="17" y="28"/>
                  </a:lnTo>
                  <a:lnTo>
                    <a:pt x="16" y="26"/>
                  </a:lnTo>
                  <a:lnTo>
                    <a:pt x="15" y="23"/>
                  </a:lnTo>
                  <a:lnTo>
                    <a:pt x="15" y="20"/>
                  </a:lnTo>
                  <a:lnTo>
                    <a:pt x="14" y="18"/>
                  </a:lnTo>
                  <a:lnTo>
                    <a:pt x="15" y="15"/>
                  </a:lnTo>
                  <a:lnTo>
                    <a:pt x="15" y="12"/>
                  </a:lnTo>
                  <a:lnTo>
                    <a:pt x="16" y="9"/>
                  </a:lnTo>
                  <a:lnTo>
                    <a:pt x="18" y="7"/>
                  </a:lnTo>
                  <a:lnTo>
                    <a:pt x="20" y="5"/>
                  </a:lnTo>
                  <a:lnTo>
                    <a:pt x="22"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3" name="Freeform 280"/>
            <p:cNvSpPr>
              <a:spLocks/>
            </p:cNvSpPr>
            <p:nvPr/>
          </p:nvSpPr>
          <p:spPr bwMode="auto">
            <a:xfrm>
              <a:off x="4429125" y="1573213"/>
              <a:ext cx="317500" cy="215900"/>
            </a:xfrm>
            <a:custGeom>
              <a:avLst/>
              <a:gdLst/>
              <a:ahLst/>
              <a:cxnLst>
                <a:cxn ang="0">
                  <a:pos x="176" y="0"/>
                </a:cxn>
                <a:cxn ang="0">
                  <a:pos x="182" y="1"/>
                </a:cxn>
                <a:cxn ang="0">
                  <a:pos x="188" y="3"/>
                </a:cxn>
                <a:cxn ang="0">
                  <a:pos x="193" y="7"/>
                </a:cxn>
                <a:cxn ang="0">
                  <a:pos x="197" y="12"/>
                </a:cxn>
                <a:cxn ang="0">
                  <a:pos x="199" y="17"/>
                </a:cxn>
                <a:cxn ang="0">
                  <a:pos x="200" y="24"/>
                </a:cxn>
                <a:cxn ang="0">
                  <a:pos x="200" y="115"/>
                </a:cxn>
                <a:cxn ang="0">
                  <a:pos x="198" y="121"/>
                </a:cxn>
                <a:cxn ang="0">
                  <a:pos x="195" y="126"/>
                </a:cxn>
                <a:cxn ang="0">
                  <a:pos x="191" y="131"/>
                </a:cxn>
                <a:cxn ang="0">
                  <a:pos x="185" y="134"/>
                </a:cxn>
                <a:cxn ang="0">
                  <a:pos x="179" y="136"/>
                </a:cxn>
                <a:cxn ang="0">
                  <a:pos x="95" y="136"/>
                </a:cxn>
                <a:cxn ang="0">
                  <a:pos x="176" y="126"/>
                </a:cxn>
                <a:cxn ang="0">
                  <a:pos x="181" y="125"/>
                </a:cxn>
                <a:cxn ang="0">
                  <a:pos x="185" y="123"/>
                </a:cxn>
                <a:cxn ang="0">
                  <a:pos x="188" y="119"/>
                </a:cxn>
                <a:cxn ang="0">
                  <a:pos x="190" y="114"/>
                </a:cxn>
                <a:cxn ang="0">
                  <a:pos x="190" y="24"/>
                </a:cxn>
                <a:cxn ang="0">
                  <a:pos x="189" y="19"/>
                </a:cxn>
                <a:cxn ang="0">
                  <a:pos x="187" y="14"/>
                </a:cxn>
                <a:cxn ang="0">
                  <a:pos x="183" y="11"/>
                </a:cxn>
                <a:cxn ang="0">
                  <a:pos x="179" y="10"/>
                </a:cxn>
                <a:cxn ang="0">
                  <a:pos x="24" y="9"/>
                </a:cxn>
                <a:cxn ang="0">
                  <a:pos x="19" y="10"/>
                </a:cxn>
                <a:cxn ang="0">
                  <a:pos x="15" y="13"/>
                </a:cxn>
                <a:cxn ang="0">
                  <a:pos x="11" y="17"/>
                </a:cxn>
                <a:cxn ang="0">
                  <a:pos x="10" y="21"/>
                </a:cxn>
                <a:cxn ang="0">
                  <a:pos x="9" y="112"/>
                </a:cxn>
                <a:cxn ang="0">
                  <a:pos x="10" y="117"/>
                </a:cxn>
                <a:cxn ang="0">
                  <a:pos x="13" y="121"/>
                </a:cxn>
                <a:cxn ang="0">
                  <a:pos x="17" y="124"/>
                </a:cxn>
                <a:cxn ang="0">
                  <a:pos x="21" y="126"/>
                </a:cxn>
                <a:cxn ang="0">
                  <a:pos x="45" y="126"/>
                </a:cxn>
                <a:cxn ang="0">
                  <a:pos x="24" y="136"/>
                </a:cxn>
                <a:cxn ang="0">
                  <a:pos x="17" y="135"/>
                </a:cxn>
                <a:cxn ang="0">
                  <a:pos x="12" y="132"/>
                </a:cxn>
                <a:cxn ang="0">
                  <a:pos x="7" y="129"/>
                </a:cxn>
                <a:cxn ang="0">
                  <a:pos x="3" y="124"/>
                </a:cxn>
                <a:cxn ang="0">
                  <a:pos x="1" y="118"/>
                </a:cxn>
                <a:cxn ang="0">
                  <a:pos x="0" y="112"/>
                </a:cxn>
                <a:cxn ang="0">
                  <a:pos x="0" y="21"/>
                </a:cxn>
                <a:cxn ang="0">
                  <a:pos x="2" y="14"/>
                </a:cxn>
                <a:cxn ang="0">
                  <a:pos x="5" y="9"/>
                </a:cxn>
                <a:cxn ang="0">
                  <a:pos x="9" y="5"/>
                </a:cxn>
                <a:cxn ang="0">
                  <a:pos x="15" y="2"/>
                </a:cxn>
                <a:cxn ang="0">
                  <a:pos x="21" y="0"/>
                </a:cxn>
              </a:cxnLst>
              <a:rect l="0" t="0" r="r" b="b"/>
              <a:pathLst>
                <a:path w="200" h="136">
                  <a:moveTo>
                    <a:pt x="24" y="0"/>
                  </a:moveTo>
                  <a:lnTo>
                    <a:pt x="176" y="0"/>
                  </a:lnTo>
                  <a:lnTo>
                    <a:pt x="179" y="0"/>
                  </a:lnTo>
                  <a:lnTo>
                    <a:pt x="182" y="1"/>
                  </a:lnTo>
                  <a:lnTo>
                    <a:pt x="185" y="2"/>
                  </a:lnTo>
                  <a:lnTo>
                    <a:pt x="188" y="3"/>
                  </a:lnTo>
                  <a:lnTo>
                    <a:pt x="191" y="5"/>
                  </a:lnTo>
                  <a:lnTo>
                    <a:pt x="193" y="7"/>
                  </a:lnTo>
                  <a:lnTo>
                    <a:pt x="195" y="9"/>
                  </a:lnTo>
                  <a:lnTo>
                    <a:pt x="197" y="12"/>
                  </a:lnTo>
                  <a:lnTo>
                    <a:pt x="198" y="14"/>
                  </a:lnTo>
                  <a:lnTo>
                    <a:pt x="199" y="17"/>
                  </a:lnTo>
                  <a:lnTo>
                    <a:pt x="200" y="21"/>
                  </a:lnTo>
                  <a:lnTo>
                    <a:pt x="200" y="24"/>
                  </a:lnTo>
                  <a:lnTo>
                    <a:pt x="200" y="112"/>
                  </a:lnTo>
                  <a:lnTo>
                    <a:pt x="200" y="115"/>
                  </a:lnTo>
                  <a:lnTo>
                    <a:pt x="199" y="118"/>
                  </a:lnTo>
                  <a:lnTo>
                    <a:pt x="198" y="121"/>
                  </a:lnTo>
                  <a:lnTo>
                    <a:pt x="197" y="124"/>
                  </a:lnTo>
                  <a:lnTo>
                    <a:pt x="195" y="126"/>
                  </a:lnTo>
                  <a:lnTo>
                    <a:pt x="193" y="129"/>
                  </a:lnTo>
                  <a:lnTo>
                    <a:pt x="191" y="131"/>
                  </a:lnTo>
                  <a:lnTo>
                    <a:pt x="188" y="132"/>
                  </a:lnTo>
                  <a:lnTo>
                    <a:pt x="185" y="134"/>
                  </a:lnTo>
                  <a:lnTo>
                    <a:pt x="182" y="135"/>
                  </a:lnTo>
                  <a:lnTo>
                    <a:pt x="179" y="136"/>
                  </a:lnTo>
                  <a:lnTo>
                    <a:pt x="176" y="136"/>
                  </a:lnTo>
                  <a:lnTo>
                    <a:pt x="95" y="136"/>
                  </a:lnTo>
                  <a:lnTo>
                    <a:pt x="94" y="126"/>
                  </a:lnTo>
                  <a:lnTo>
                    <a:pt x="176" y="126"/>
                  </a:lnTo>
                  <a:lnTo>
                    <a:pt x="179" y="126"/>
                  </a:lnTo>
                  <a:lnTo>
                    <a:pt x="181" y="125"/>
                  </a:lnTo>
                  <a:lnTo>
                    <a:pt x="183" y="124"/>
                  </a:lnTo>
                  <a:lnTo>
                    <a:pt x="185" y="123"/>
                  </a:lnTo>
                  <a:lnTo>
                    <a:pt x="187" y="121"/>
                  </a:lnTo>
                  <a:lnTo>
                    <a:pt x="188" y="119"/>
                  </a:lnTo>
                  <a:lnTo>
                    <a:pt x="189" y="117"/>
                  </a:lnTo>
                  <a:lnTo>
                    <a:pt x="190" y="114"/>
                  </a:lnTo>
                  <a:lnTo>
                    <a:pt x="190" y="112"/>
                  </a:lnTo>
                  <a:lnTo>
                    <a:pt x="190" y="24"/>
                  </a:lnTo>
                  <a:lnTo>
                    <a:pt x="190" y="21"/>
                  </a:lnTo>
                  <a:lnTo>
                    <a:pt x="189" y="19"/>
                  </a:lnTo>
                  <a:lnTo>
                    <a:pt x="188" y="17"/>
                  </a:lnTo>
                  <a:lnTo>
                    <a:pt x="187" y="14"/>
                  </a:lnTo>
                  <a:lnTo>
                    <a:pt x="185" y="13"/>
                  </a:lnTo>
                  <a:lnTo>
                    <a:pt x="183" y="11"/>
                  </a:lnTo>
                  <a:lnTo>
                    <a:pt x="181" y="10"/>
                  </a:lnTo>
                  <a:lnTo>
                    <a:pt x="179" y="10"/>
                  </a:lnTo>
                  <a:lnTo>
                    <a:pt x="176" y="9"/>
                  </a:lnTo>
                  <a:lnTo>
                    <a:pt x="24" y="9"/>
                  </a:lnTo>
                  <a:lnTo>
                    <a:pt x="21" y="10"/>
                  </a:lnTo>
                  <a:lnTo>
                    <a:pt x="19" y="10"/>
                  </a:lnTo>
                  <a:lnTo>
                    <a:pt x="17" y="11"/>
                  </a:lnTo>
                  <a:lnTo>
                    <a:pt x="15" y="13"/>
                  </a:lnTo>
                  <a:lnTo>
                    <a:pt x="13" y="14"/>
                  </a:lnTo>
                  <a:lnTo>
                    <a:pt x="11" y="17"/>
                  </a:lnTo>
                  <a:lnTo>
                    <a:pt x="10" y="19"/>
                  </a:lnTo>
                  <a:lnTo>
                    <a:pt x="10" y="21"/>
                  </a:lnTo>
                  <a:lnTo>
                    <a:pt x="9" y="24"/>
                  </a:lnTo>
                  <a:lnTo>
                    <a:pt x="9" y="112"/>
                  </a:lnTo>
                  <a:lnTo>
                    <a:pt x="10" y="114"/>
                  </a:lnTo>
                  <a:lnTo>
                    <a:pt x="10" y="117"/>
                  </a:lnTo>
                  <a:lnTo>
                    <a:pt x="11" y="119"/>
                  </a:lnTo>
                  <a:lnTo>
                    <a:pt x="13" y="121"/>
                  </a:lnTo>
                  <a:lnTo>
                    <a:pt x="15" y="123"/>
                  </a:lnTo>
                  <a:lnTo>
                    <a:pt x="17" y="124"/>
                  </a:lnTo>
                  <a:lnTo>
                    <a:pt x="19" y="125"/>
                  </a:lnTo>
                  <a:lnTo>
                    <a:pt x="21" y="126"/>
                  </a:lnTo>
                  <a:lnTo>
                    <a:pt x="24" y="126"/>
                  </a:lnTo>
                  <a:lnTo>
                    <a:pt x="45" y="126"/>
                  </a:lnTo>
                  <a:lnTo>
                    <a:pt x="45" y="136"/>
                  </a:lnTo>
                  <a:lnTo>
                    <a:pt x="24" y="136"/>
                  </a:lnTo>
                  <a:lnTo>
                    <a:pt x="21" y="136"/>
                  </a:lnTo>
                  <a:lnTo>
                    <a:pt x="17" y="135"/>
                  </a:lnTo>
                  <a:lnTo>
                    <a:pt x="15" y="134"/>
                  </a:lnTo>
                  <a:lnTo>
                    <a:pt x="12" y="132"/>
                  </a:lnTo>
                  <a:lnTo>
                    <a:pt x="9" y="131"/>
                  </a:lnTo>
                  <a:lnTo>
                    <a:pt x="7" y="129"/>
                  </a:lnTo>
                  <a:lnTo>
                    <a:pt x="5" y="126"/>
                  </a:lnTo>
                  <a:lnTo>
                    <a:pt x="3" y="124"/>
                  </a:lnTo>
                  <a:lnTo>
                    <a:pt x="2" y="121"/>
                  </a:lnTo>
                  <a:lnTo>
                    <a:pt x="1" y="118"/>
                  </a:lnTo>
                  <a:lnTo>
                    <a:pt x="0" y="115"/>
                  </a:lnTo>
                  <a:lnTo>
                    <a:pt x="0" y="112"/>
                  </a:lnTo>
                  <a:lnTo>
                    <a:pt x="0" y="24"/>
                  </a:lnTo>
                  <a:lnTo>
                    <a:pt x="0" y="21"/>
                  </a:lnTo>
                  <a:lnTo>
                    <a:pt x="1" y="17"/>
                  </a:lnTo>
                  <a:lnTo>
                    <a:pt x="2" y="14"/>
                  </a:lnTo>
                  <a:lnTo>
                    <a:pt x="3" y="12"/>
                  </a:lnTo>
                  <a:lnTo>
                    <a:pt x="5" y="9"/>
                  </a:lnTo>
                  <a:lnTo>
                    <a:pt x="7" y="7"/>
                  </a:lnTo>
                  <a:lnTo>
                    <a:pt x="9" y="5"/>
                  </a:lnTo>
                  <a:lnTo>
                    <a:pt x="12" y="3"/>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4" name="Freeform 281"/>
            <p:cNvSpPr>
              <a:spLocks/>
            </p:cNvSpPr>
            <p:nvPr/>
          </p:nvSpPr>
          <p:spPr bwMode="auto">
            <a:xfrm>
              <a:off x="4518025" y="1611313"/>
              <a:ext cx="44450" cy="50800"/>
            </a:xfrm>
            <a:custGeom>
              <a:avLst/>
              <a:gdLst/>
              <a:ahLst/>
              <a:cxnLst>
                <a:cxn ang="0">
                  <a:pos x="14" y="0"/>
                </a:cxn>
                <a:cxn ang="0">
                  <a:pos x="16" y="0"/>
                </a:cxn>
                <a:cxn ang="0">
                  <a:pos x="19" y="1"/>
                </a:cxn>
                <a:cxn ang="0">
                  <a:pos x="21" y="2"/>
                </a:cxn>
                <a:cxn ang="0">
                  <a:pos x="23" y="3"/>
                </a:cxn>
                <a:cxn ang="0">
                  <a:pos x="25" y="5"/>
                </a:cxn>
                <a:cxn ang="0">
                  <a:pos x="26" y="7"/>
                </a:cxn>
                <a:cxn ang="0">
                  <a:pos x="27" y="9"/>
                </a:cxn>
                <a:cxn ang="0">
                  <a:pos x="28" y="12"/>
                </a:cxn>
                <a:cxn ang="0">
                  <a:pos x="28" y="15"/>
                </a:cxn>
                <a:cxn ang="0">
                  <a:pos x="28" y="17"/>
                </a:cxn>
                <a:cxn ang="0">
                  <a:pos x="28" y="19"/>
                </a:cxn>
                <a:cxn ang="0">
                  <a:pos x="27" y="21"/>
                </a:cxn>
                <a:cxn ang="0">
                  <a:pos x="26" y="23"/>
                </a:cxn>
                <a:cxn ang="0">
                  <a:pos x="25" y="25"/>
                </a:cxn>
                <a:cxn ang="0">
                  <a:pos x="23" y="27"/>
                </a:cxn>
                <a:cxn ang="0">
                  <a:pos x="22" y="29"/>
                </a:cxn>
                <a:cxn ang="0">
                  <a:pos x="20" y="30"/>
                </a:cxn>
                <a:cxn ang="0">
                  <a:pos x="18" y="31"/>
                </a:cxn>
                <a:cxn ang="0">
                  <a:pos x="16" y="32"/>
                </a:cxn>
                <a:cxn ang="0">
                  <a:pos x="14" y="32"/>
                </a:cxn>
                <a:cxn ang="0">
                  <a:pos x="12" y="32"/>
                </a:cxn>
                <a:cxn ang="0">
                  <a:pos x="10" y="31"/>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0" y="9"/>
                </a:cxn>
                <a:cxn ang="0">
                  <a:pos x="1" y="7"/>
                </a:cxn>
                <a:cxn ang="0">
                  <a:pos x="3" y="5"/>
                </a:cxn>
                <a:cxn ang="0">
                  <a:pos x="5" y="3"/>
                </a:cxn>
                <a:cxn ang="0">
                  <a:pos x="7" y="2"/>
                </a:cxn>
                <a:cxn ang="0">
                  <a:pos x="9" y="1"/>
                </a:cxn>
                <a:cxn ang="0">
                  <a:pos x="11" y="0"/>
                </a:cxn>
                <a:cxn ang="0">
                  <a:pos x="14" y="0"/>
                </a:cxn>
              </a:cxnLst>
              <a:rect l="0" t="0" r="r" b="b"/>
              <a:pathLst>
                <a:path w="28" h="32">
                  <a:moveTo>
                    <a:pt x="14" y="0"/>
                  </a:moveTo>
                  <a:lnTo>
                    <a:pt x="16" y="0"/>
                  </a:lnTo>
                  <a:lnTo>
                    <a:pt x="19" y="1"/>
                  </a:lnTo>
                  <a:lnTo>
                    <a:pt x="21" y="2"/>
                  </a:lnTo>
                  <a:lnTo>
                    <a:pt x="23" y="3"/>
                  </a:lnTo>
                  <a:lnTo>
                    <a:pt x="25" y="5"/>
                  </a:lnTo>
                  <a:lnTo>
                    <a:pt x="26" y="7"/>
                  </a:lnTo>
                  <a:lnTo>
                    <a:pt x="27" y="9"/>
                  </a:lnTo>
                  <a:lnTo>
                    <a:pt x="28" y="12"/>
                  </a:lnTo>
                  <a:lnTo>
                    <a:pt x="28" y="15"/>
                  </a:lnTo>
                  <a:lnTo>
                    <a:pt x="28" y="17"/>
                  </a:lnTo>
                  <a:lnTo>
                    <a:pt x="28" y="19"/>
                  </a:lnTo>
                  <a:lnTo>
                    <a:pt x="27" y="21"/>
                  </a:lnTo>
                  <a:lnTo>
                    <a:pt x="26" y="23"/>
                  </a:lnTo>
                  <a:lnTo>
                    <a:pt x="25" y="25"/>
                  </a:lnTo>
                  <a:lnTo>
                    <a:pt x="23" y="27"/>
                  </a:lnTo>
                  <a:lnTo>
                    <a:pt x="22" y="29"/>
                  </a:lnTo>
                  <a:lnTo>
                    <a:pt x="20" y="30"/>
                  </a:lnTo>
                  <a:lnTo>
                    <a:pt x="18" y="31"/>
                  </a:lnTo>
                  <a:lnTo>
                    <a:pt x="16" y="32"/>
                  </a:lnTo>
                  <a:lnTo>
                    <a:pt x="14" y="32"/>
                  </a:lnTo>
                  <a:lnTo>
                    <a:pt x="12" y="32"/>
                  </a:lnTo>
                  <a:lnTo>
                    <a:pt x="10" y="31"/>
                  </a:lnTo>
                  <a:lnTo>
                    <a:pt x="8" y="30"/>
                  </a:lnTo>
                  <a:lnTo>
                    <a:pt x="6" y="29"/>
                  </a:lnTo>
                  <a:lnTo>
                    <a:pt x="4" y="27"/>
                  </a:lnTo>
                  <a:lnTo>
                    <a:pt x="3" y="25"/>
                  </a:lnTo>
                  <a:lnTo>
                    <a:pt x="2" y="23"/>
                  </a:lnTo>
                  <a:lnTo>
                    <a:pt x="1" y="21"/>
                  </a:lnTo>
                  <a:lnTo>
                    <a:pt x="0" y="19"/>
                  </a:lnTo>
                  <a:lnTo>
                    <a:pt x="0" y="17"/>
                  </a:lnTo>
                  <a:lnTo>
                    <a:pt x="0" y="15"/>
                  </a:lnTo>
                  <a:lnTo>
                    <a:pt x="0" y="12"/>
                  </a:lnTo>
                  <a:lnTo>
                    <a:pt x="0" y="9"/>
                  </a:lnTo>
                  <a:lnTo>
                    <a:pt x="1" y="7"/>
                  </a:lnTo>
                  <a:lnTo>
                    <a:pt x="3" y="5"/>
                  </a:lnTo>
                  <a:lnTo>
                    <a:pt x="5" y="3"/>
                  </a:lnTo>
                  <a:lnTo>
                    <a:pt x="7" y="2"/>
                  </a:lnTo>
                  <a:lnTo>
                    <a:pt x="9" y="1"/>
                  </a:lnTo>
                  <a:lnTo>
                    <a:pt x="11"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5" name="Freeform 282"/>
            <p:cNvSpPr>
              <a:spLocks/>
            </p:cNvSpPr>
            <p:nvPr/>
          </p:nvSpPr>
          <p:spPr bwMode="auto">
            <a:xfrm>
              <a:off x="4479925" y="1663700"/>
              <a:ext cx="149225" cy="185738"/>
            </a:xfrm>
            <a:custGeom>
              <a:avLst/>
              <a:gdLst/>
              <a:ahLst/>
              <a:cxnLst>
                <a:cxn ang="0">
                  <a:pos x="37" y="3"/>
                </a:cxn>
                <a:cxn ang="0">
                  <a:pos x="42" y="33"/>
                </a:cxn>
                <a:cxn ang="0">
                  <a:pos x="40" y="0"/>
                </a:cxn>
                <a:cxn ang="0">
                  <a:pos x="48" y="1"/>
                </a:cxn>
                <a:cxn ang="0">
                  <a:pos x="55" y="2"/>
                </a:cxn>
                <a:cxn ang="0">
                  <a:pos x="60" y="4"/>
                </a:cxn>
                <a:cxn ang="0">
                  <a:pos x="62" y="5"/>
                </a:cxn>
                <a:cxn ang="0">
                  <a:pos x="92" y="16"/>
                </a:cxn>
                <a:cxn ang="0">
                  <a:pos x="94" y="20"/>
                </a:cxn>
                <a:cxn ang="0">
                  <a:pos x="92" y="24"/>
                </a:cxn>
                <a:cxn ang="0">
                  <a:pos x="88" y="25"/>
                </a:cxn>
                <a:cxn ang="0">
                  <a:pos x="59" y="16"/>
                </a:cxn>
                <a:cxn ang="0">
                  <a:pos x="59" y="16"/>
                </a:cxn>
                <a:cxn ang="0">
                  <a:pos x="57" y="15"/>
                </a:cxn>
                <a:cxn ang="0">
                  <a:pos x="54" y="14"/>
                </a:cxn>
                <a:cxn ang="0">
                  <a:pos x="58" y="111"/>
                </a:cxn>
                <a:cxn ang="0">
                  <a:pos x="56" y="115"/>
                </a:cxn>
                <a:cxn ang="0">
                  <a:pos x="52" y="117"/>
                </a:cxn>
                <a:cxn ang="0">
                  <a:pos x="50" y="117"/>
                </a:cxn>
                <a:cxn ang="0">
                  <a:pos x="46" y="114"/>
                </a:cxn>
                <a:cxn ang="0">
                  <a:pos x="41" y="60"/>
                </a:cxn>
                <a:cxn ang="0">
                  <a:pos x="36" y="60"/>
                </a:cxn>
                <a:cxn ang="0">
                  <a:pos x="31" y="113"/>
                </a:cxn>
                <a:cxn ang="0">
                  <a:pos x="28" y="116"/>
                </a:cxn>
                <a:cxn ang="0">
                  <a:pos x="24" y="117"/>
                </a:cxn>
                <a:cxn ang="0">
                  <a:pos x="21" y="116"/>
                </a:cxn>
                <a:cxn ang="0">
                  <a:pos x="18" y="113"/>
                </a:cxn>
                <a:cxn ang="0">
                  <a:pos x="22" y="53"/>
                </a:cxn>
                <a:cxn ang="0">
                  <a:pos x="20" y="15"/>
                </a:cxn>
                <a:cxn ang="0">
                  <a:pos x="11" y="55"/>
                </a:cxn>
                <a:cxn ang="0">
                  <a:pos x="7" y="57"/>
                </a:cxn>
                <a:cxn ang="0">
                  <a:pos x="3" y="57"/>
                </a:cxn>
                <a:cxn ang="0">
                  <a:pos x="1" y="53"/>
                </a:cxn>
                <a:cxn ang="0">
                  <a:pos x="10" y="9"/>
                </a:cxn>
                <a:cxn ang="0">
                  <a:pos x="10" y="8"/>
                </a:cxn>
                <a:cxn ang="0">
                  <a:pos x="11" y="7"/>
                </a:cxn>
                <a:cxn ang="0">
                  <a:pos x="12" y="5"/>
                </a:cxn>
                <a:cxn ang="0">
                  <a:pos x="13" y="5"/>
                </a:cxn>
                <a:cxn ang="0">
                  <a:pos x="14" y="5"/>
                </a:cxn>
                <a:cxn ang="0">
                  <a:pos x="18" y="3"/>
                </a:cxn>
                <a:cxn ang="0">
                  <a:pos x="24" y="2"/>
                </a:cxn>
                <a:cxn ang="0">
                  <a:pos x="31" y="0"/>
                </a:cxn>
              </a:cxnLst>
              <a:rect l="0" t="0" r="r" b="b"/>
              <a:pathLst>
                <a:path w="94" h="117">
                  <a:moveTo>
                    <a:pt x="36" y="0"/>
                  </a:moveTo>
                  <a:lnTo>
                    <a:pt x="37" y="3"/>
                  </a:lnTo>
                  <a:lnTo>
                    <a:pt x="37" y="3"/>
                  </a:lnTo>
                  <a:lnTo>
                    <a:pt x="33" y="33"/>
                  </a:lnTo>
                  <a:lnTo>
                    <a:pt x="38" y="41"/>
                  </a:lnTo>
                  <a:lnTo>
                    <a:pt x="42" y="33"/>
                  </a:lnTo>
                  <a:lnTo>
                    <a:pt x="39" y="3"/>
                  </a:lnTo>
                  <a:lnTo>
                    <a:pt x="39" y="3"/>
                  </a:lnTo>
                  <a:lnTo>
                    <a:pt x="40" y="0"/>
                  </a:lnTo>
                  <a:lnTo>
                    <a:pt x="43" y="0"/>
                  </a:lnTo>
                  <a:lnTo>
                    <a:pt x="45" y="1"/>
                  </a:lnTo>
                  <a:lnTo>
                    <a:pt x="48" y="1"/>
                  </a:lnTo>
                  <a:lnTo>
                    <a:pt x="50" y="1"/>
                  </a:lnTo>
                  <a:lnTo>
                    <a:pt x="52" y="2"/>
                  </a:lnTo>
                  <a:lnTo>
                    <a:pt x="55" y="2"/>
                  </a:lnTo>
                  <a:lnTo>
                    <a:pt x="57" y="3"/>
                  </a:lnTo>
                  <a:lnTo>
                    <a:pt x="58" y="3"/>
                  </a:lnTo>
                  <a:lnTo>
                    <a:pt x="60" y="4"/>
                  </a:lnTo>
                  <a:lnTo>
                    <a:pt x="61" y="4"/>
                  </a:lnTo>
                  <a:lnTo>
                    <a:pt x="62" y="5"/>
                  </a:lnTo>
                  <a:lnTo>
                    <a:pt x="62" y="5"/>
                  </a:lnTo>
                  <a:lnTo>
                    <a:pt x="90" y="14"/>
                  </a:lnTo>
                  <a:lnTo>
                    <a:pt x="91" y="15"/>
                  </a:lnTo>
                  <a:lnTo>
                    <a:pt x="92" y="16"/>
                  </a:lnTo>
                  <a:lnTo>
                    <a:pt x="93" y="17"/>
                  </a:lnTo>
                  <a:lnTo>
                    <a:pt x="93" y="18"/>
                  </a:lnTo>
                  <a:lnTo>
                    <a:pt x="94" y="20"/>
                  </a:lnTo>
                  <a:lnTo>
                    <a:pt x="93" y="21"/>
                  </a:lnTo>
                  <a:lnTo>
                    <a:pt x="93" y="23"/>
                  </a:lnTo>
                  <a:lnTo>
                    <a:pt x="92" y="24"/>
                  </a:lnTo>
                  <a:lnTo>
                    <a:pt x="91" y="25"/>
                  </a:lnTo>
                  <a:lnTo>
                    <a:pt x="89" y="25"/>
                  </a:lnTo>
                  <a:lnTo>
                    <a:pt x="88" y="25"/>
                  </a:lnTo>
                  <a:lnTo>
                    <a:pt x="87" y="25"/>
                  </a:lnTo>
                  <a:lnTo>
                    <a:pt x="86" y="25"/>
                  </a:lnTo>
                  <a:lnTo>
                    <a:pt x="59" y="16"/>
                  </a:lnTo>
                  <a:lnTo>
                    <a:pt x="59" y="16"/>
                  </a:lnTo>
                  <a:lnTo>
                    <a:pt x="59" y="16"/>
                  </a:lnTo>
                  <a:lnTo>
                    <a:pt x="59" y="16"/>
                  </a:lnTo>
                  <a:lnTo>
                    <a:pt x="59" y="16"/>
                  </a:lnTo>
                  <a:lnTo>
                    <a:pt x="58" y="15"/>
                  </a:lnTo>
                  <a:lnTo>
                    <a:pt x="57" y="15"/>
                  </a:lnTo>
                  <a:lnTo>
                    <a:pt x="56" y="15"/>
                  </a:lnTo>
                  <a:lnTo>
                    <a:pt x="55" y="14"/>
                  </a:lnTo>
                  <a:lnTo>
                    <a:pt x="54" y="14"/>
                  </a:lnTo>
                  <a:lnTo>
                    <a:pt x="54" y="53"/>
                  </a:lnTo>
                  <a:lnTo>
                    <a:pt x="58" y="110"/>
                  </a:lnTo>
                  <a:lnTo>
                    <a:pt x="58" y="111"/>
                  </a:lnTo>
                  <a:lnTo>
                    <a:pt x="58" y="113"/>
                  </a:lnTo>
                  <a:lnTo>
                    <a:pt x="57" y="114"/>
                  </a:lnTo>
                  <a:lnTo>
                    <a:pt x="56" y="115"/>
                  </a:lnTo>
                  <a:lnTo>
                    <a:pt x="55" y="116"/>
                  </a:lnTo>
                  <a:lnTo>
                    <a:pt x="54" y="117"/>
                  </a:lnTo>
                  <a:lnTo>
                    <a:pt x="52" y="117"/>
                  </a:lnTo>
                  <a:lnTo>
                    <a:pt x="52" y="117"/>
                  </a:lnTo>
                  <a:lnTo>
                    <a:pt x="52" y="117"/>
                  </a:lnTo>
                  <a:lnTo>
                    <a:pt x="50" y="117"/>
                  </a:lnTo>
                  <a:lnTo>
                    <a:pt x="48" y="116"/>
                  </a:lnTo>
                  <a:lnTo>
                    <a:pt x="47" y="115"/>
                  </a:lnTo>
                  <a:lnTo>
                    <a:pt x="46" y="114"/>
                  </a:lnTo>
                  <a:lnTo>
                    <a:pt x="45" y="113"/>
                  </a:lnTo>
                  <a:lnTo>
                    <a:pt x="45" y="111"/>
                  </a:lnTo>
                  <a:lnTo>
                    <a:pt x="41" y="60"/>
                  </a:lnTo>
                  <a:lnTo>
                    <a:pt x="39" y="60"/>
                  </a:lnTo>
                  <a:lnTo>
                    <a:pt x="38" y="60"/>
                  </a:lnTo>
                  <a:lnTo>
                    <a:pt x="36" y="60"/>
                  </a:lnTo>
                  <a:lnTo>
                    <a:pt x="35" y="60"/>
                  </a:lnTo>
                  <a:lnTo>
                    <a:pt x="31" y="111"/>
                  </a:lnTo>
                  <a:lnTo>
                    <a:pt x="31" y="113"/>
                  </a:lnTo>
                  <a:lnTo>
                    <a:pt x="30" y="114"/>
                  </a:lnTo>
                  <a:lnTo>
                    <a:pt x="29" y="115"/>
                  </a:lnTo>
                  <a:lnTo>
                    <a:pt x="28" y="116"/>
                  </a:lnTo>
                  <a:lnTo>
                    <a:pt x="26" y="117"/>
                  </a:lnTo>
                  <a:lnTo>
                    <a:pt x="24" y="117"/>
                  </a:lnTo>
                  <a:lnTo>
                    <a:pt x="24" y="117"/>
                  </a:lnTo>
                  <a:lnTo>
                    <a:pt x="24" y="117"/>
                  </a:lnTo>
                  <a:lnTo>
                    <a:pt x="22" y="117"/>
                  </a:lnTo>
                  <a:lnTo>
                    <a:pt x="21" y="116"/>
                  </a:lnTo>
                  <a:lnTo>
                    <a:pt x="20" y="115"/>
                  </a:lnTo>
                  <a:lnTo>
                    <a:pt x="19" y="114"/>
                  </a:lnTo>
                  <a:lnTo>
                    <a:pt x="18" y="113"/>
                  </a:lnTo>
                  <a:lnTo>
                    <a:pt x="18" y="111"/>
                  </a:lnTo>
                  <a:lnTo>
                    <a:pt x="18" y="110"/>
                  </a:lnTo>
                  <a:lnTo>
                    <a:pt x="22" y="53"/>
                  </a:lnTo>
                  <a:lnTo>
                    <a:pt x="22" y="14"/>
                  </a:lnTo>
                  <a:lnTo>
                    <a:pt x="21" y="14"/>
                  </a:lnTo>
                  <a:lnTo>
                    <a:pt x="20" y="15"/>
                  </a:lnTo>
                  <a:lnTo>
                    <a:pt x="12" y="53"/>
                  </a:lnTo>
                  <a:lnTo>
                    <a:pt x="11" y="54"/>
                  </a:lnTo>
                  <a:lnTo>
                    <a:pt x="11" y="55"/>
                  </a:lnTo>
                  <a:lnTo>
                    <a:pt x="10" y="56"/>
                  </a:lnTo>
                  <a:lnTo>
                    <a:pt x="9" y="57"/>
                  </a:lnTo>
                  <a:lnTo>
                    <a:pt x="7" y="57"/>
                  </a:lnTo>
                  <a:lnTo>
                    <a:pt x="6" y="57"/>
                  </a:lnTo>
                  <a:lnTo>
                    <a:pt x="5" y="57"/>
                  </a:lnTo>
                  <a:lnTo>
                    <a:pt x="3" y="57"/>
                  </a:lnTo>
                  <a:lnTo>
                    <a:pt x="2" y="56"/>
                  </a:lnTo>
                  <a:lnTo>
                    <a:pt x="1" y="55"/>
                  </a:lnTo>
                  <a:lnTo>
                    <a:pt x="1" y="53"/>
                  </a:lnTo>
                  <a:lnTo>
                    <a:pt x="0" y="52"/>
                  </a:lnTo>
                  <a:lnTo>
                    <a:pt x="1" y="50"/>
                  </a:lnTo>
                  <a:lnTo>
                    <a:pt x="10" y="9"/>
                  </a:lnTo>
                  <a:lnTo>
                    <a:pt x="10" y="9"/>
                  </a:lnTo>
                  <a:lnTo>
                    <a:pt x="10" y="8"/>
                  </a:lnTo>
                  <a:lnTo>
                    <a:pt x="10" y="8"/>
                  </a:lnTo>
                  <a:lnTo>
                    <a:pt x="10" y="7"/>
                  </a:lnTo>
                  <a:lnTo>
                    <a:pt x="11" y="7"/>
                  </a:lnTo>
                  <a:lnTo>
                    <a:pt x="11" y="7"/>
                  </a:lnTo>
                  <a:lnTo>
                    <a:pt x="11" y="6"/>
                  </a:lnTo>
                  <a:lnTo>
                    <a:pt x="12" y="6"/>
                  </a:lnTo>
                  <a:lnTo>
                    <a:pt x="12" y="5"/>
                  </a:lnTo>
                  <a:lnTo>
                    <a:pt x="13" y="5"/>
                  </a:lnTo>
                  <a:lnTo>
                    <a:pt x="13" y="5"/>
                  </a:lnTo>
                  <a:lnTo>
                    <a:pt x="13" y="5"/>
                  </a:lnTo>
                  <a:lnTo>
                    <a:pt x="13" y="5"/>
                  </a:lnTo>
                  <a:lnTo>
                    <a:pt x="14" y="5"/>
                  </a:lnTo>
                  <a:lnTo>
                    <a:pt x="14" y="5"/>
                  </a:lnTo>
                  <a:lnTo>
                    <a:pt x="15" y="4"/>
                  </a:lnTo>
                  <a:lnTo>
                    <a:pt x="17" y="4"/>
                  </a:lnTo>
                  <a:lnTo>
                    <a:pt x="18" y="3"/>
                  </a:lnTo>
                  <a:lnTo>
                    <a:pt x="20" y="3"/>
                  </a:lnTo>
                  <a:lnTo>
                    <a:pt x="22" y="2"/>
                  </a:lnTo>
                  <a:lnTo>
                    <a:pt x="24" y="2"/>
                  </a:lnTo>
                  <a:lnTo>
                    <a:pt x="26" y="1"/>
                  </a:lnTo>
                  <a:lnTo>
                    <a:pt x="28" y="1"/>
                  </a:lnTo>
                  <a:lnTo>
                    <a:pt x="31" y="0"/>
                  </a:lnTo>
                  <a:lnTo>
                    <a:pt x="33" y="0"/>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6" name="Rectangle 283"/>
            <p:cNvSpPr>
              <a:spLocks noChangeArrowheads="1"/>
            </p:cNvSpPr>
            <p:nvPr/>
          </p:nvSpPr>
          <p:spPr bwMode="auto">
            <a:xfrm>
              <a:off x="4618038" y="1709738"/>
              <a:ext cx="14288" cy="412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7" name="Rectangle 284"/>
            <p:cNvSpPr>
              <a:spLocks noChangeArrowheads="1"/>
            </p:cNvSpPr>
            <p:nvPr/>
          </p:nvSpPr>
          <p:spPr bwMode="auto">
            <a:xfrm>
              <a:off x="4640263" y="1690688"/>
              <a:ext cx="14288"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8" name="Rectangle 285"/>
            <p:cNvSpPr>
              <a:spLocks noChangeArrowheads="1"/>
            </p:cNvSpPr>
            <p:nvPr/>
          </p:nvSpPr>
          <p:spPr bwMode="auto">
            <a:xfrm>
              <a:off x="4662488" y="1666875"/>
              <a:ext cx="14288" cy="841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23047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par>
                                <p:cTn id="10" presetID="53" presetClass="entr" presetSubtype="16"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par>
                                <p:cTn id="15" presetID="53" presetClass="entr" presetSubtype="16"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Effect transition="in" filter="fade">
                                      <p:cBhvr>
                                        <p:cTn id="19" dur="500"/>
                                        <p:tgtEl>
                                          <p:spTgt spid="66"/>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p:cTn id="27" dur="500" fill="hold"/>
                                        <p:tgtEl>
                                          <p:spTgt spid="63"/>
                                        </p:tgtEl>
                                        <p:attrNameLst>
                                          <p:attrName>ppt_w</p:attrName>
                                        </p:attrNameLst>
                                      </p:cBhvr>
                                      <p:tavLst>
                                        <p:tav tm="0">
                                          <p:val>
                                            <p:fltVal val="0"/>
                                          </p:val>
                                        </p:tav>
                                        <p:tav tm="100000">
                                          <p:val>
                                            <p:strVal val="#ppt_w"/>
                                          </p:val>
                                        </p:tav>
                                      </p:tavLst>
                                    </p:anim>
                                    <p:anim calcmode="lin" valueType="num">
                                      <p:cBhvr>
                                        <p:cTn id="28" dur="500" fill="hold"/>
                                        <p:tgtEl>
                                          <p:spTgt spid="63"/>
                                        </p:tgtEl>
                                        <p:attrNameLst>
                                          <p:attrName>ppt_h</p:attrName>
                                        </p:attrNameLst>
                                      </p:cBhvr>
                                      <p:tavLst>
                                        <p:tav tm="0">
                                          <p:val>
                                            <p:fltVal val="0"/>
                                          </p:val>
                                        </p:tav>
                                        <p:tav tm="100000">
                                          <p:val>
                                            <p:strVal val="#ppt_h"/>
                                          </p:val>
                                        </p:tav>
                                      </p:tavLst>
                                    </p:anim>
                                    <p:animEffect transition="in" filter="fade">
                                      <p:cBhvr>
                                        <p:cTn id="29" dur="500"/>
                                        <p:tgtEl>
                                          <p:spTgt spid="6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par>
                                <p:cTn id="34" presetID="10"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childTnLst>
                                </p:cTn>
                              </p:par>
                              <p:par>
                                <p:cTn id="37" presetID="10" presetClass="entr" presetSubtype="0" fill="hold" nodeType="with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fade">
                                      <p:cBhvr>
                                        <p:cTn id="39" dur="500"/>
                                        <p:tgtEl>
                                          <p:spTgt spid="105"/>
                                        </p:tgtEl>
                                      </p:cBhvr>
                                    </p:animEffect>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cTn>
                              </p:par>
                              <p:par>
                                <p:cTn id="43" presetID="10" presetClass="entr" presetSubtype="0" fill="hold" nodeType="withEffect">
                                  <p:stCondLst>
                                    <p:cond delay="0"/>
                                  </p:stCondLst>
                                  <p:childTnLst>
                                    <p:set>
                                      <p:cBhvr>
                                        <p:cTn id="44" dur="1" fill="hold">
                                          <p:stCondLst>
                                            <p:cond delay="0"/>
                                          </p:stCondLst>
                                        </p:cTn>
                                        <p:tgtEl>
                                          <p:spTgt spid="129"/>
                                        </p:tgtEl>
                                        <p:attrNameLst>
                                          <p:attrName>style.visibility</p:attrName>
                                        </p:attrNameLst>
                                      </p:cBhvr>
                                      <p:to>
                                        <p:strVal val="visible"/>
                                      </p:to>
                                    </p:set>
                                    <p:animEffect transition="in" filter="fade">
                                      <p:cBhvr>
                                        <p:cTn id="45" dur="500"/>
                                        <p:tgtEl>
                                          <p:spTgt spid="129"/>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3978" y="365127"/>
            <a:ext cx="10422021" cy="895349"/>
          </a:xfrm>
        </p:spPr>
        <p:txBody>
          <a:bodyPr>
            <a:normAutofit/>
          </a:bodyPr>
          <a:lstStyle/>
          <a:p>
            <a:r>
              <a:rPr lang="es-PE" sz="3200" b="1" dirty="0"/>
              <a:t>Autoridades y responsabilidades del ejecutivo responsable</a:t>
            </a:r>
          </a:p>
        </p:txBody>
      </p:sp>
      <p:sp>
        <p:nvSpPr>
          <p:cNvPr id="4" name="Rectangle 3"/>
          <p:cNvSpPr/>
          <p:nvPr/>
        </p:nvSpPr>
        <p:spPr>
          <a:xfrm>
            <a:off x="4770036" y="3274787"/>
            <a:ext cx="2697421" cy="930361"/>
          </a:xfrm>
          <a:prstGeom prst="rect">
            <a:avLst/>
          </a:prstGeom>
          <a:solidFill>
            <a:schemeClr val="accent1">
              <a:lumMod val="50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rgbClr val="FFFFFF"/>
                </a:solidFill>
                <a:effectLst/>
                <a:uLnTx/>
                <a:uFillTx/>
                <a:latin typeface="Open Sans"/>
                <a:ea typeface="+mn-ea"/>
                <a:cs typeface="Open Sans"/>
              </a:rPr>
              <a:t>Funciones y responsabilidades</a:t>
            </a:r>
          </a:p>
        </p:txBody>
      </p:sp>
      <p:grpSp>
        <p:nvGrpSpPr>
          <p:cNvPr id="5" name="Group 4"/>
          <p:cNvGrpSpPr/>
          <p:nvPr/>
        </p:nvGrpSpPr>
        <p:grpSpPr>
          <a:xfrm>
            <a:off x="180974" y="1097280"/>
            <a:ext cx="4589062" cy="5259438"/>
            <a:chOff x="200025" y="1838341"/>
            <a:chExt cx="3381375" cy="1667267"/>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grpSpPr>
        <p:grpSp>
          <p:nvGrpSpPr>
            <p:cNvPr id="6" name="Group 99"/>
            <p:cNvGrpSpPr>
              <a:grpSpLocks/>
            </p:cNvGrpSpPr>
            <p:nvPr/>
          </p:nvGrpSpPr>
          <p:grpSpPr bwMode="auto">
            <a:xfrm>
              <a:off x="2368550" y="2042211"/>
              <a:ext cx="1212850" cy="1279525"/>
              <a:chOff x="2369261" y="2352675"/>
              <a:chExt cx="1211428" cy="1279525"/>
            </a:xfrm>
            <a:grpFill/>
          </p:grpSpPr>
          <p:cxnSp>
            <p:nvCxnSpPr>
              <p:cNvPr id="11" name="Straight Connector 10"/>
              <p:cNvCxnSpPr/>
              <p:nvPr/>
            </p:nvCxnSpPr>
            <p:spPr>
              <a:xfrm>
                <a:off x="2369261" y="2355850"/>
                <a:ext cx="932356" cy="0"/>
              </a:xfrm>
              <a:prstGeom prst="line">
                <a:avLst/>
              </a:prstGeom>
              <a:grpFill/>
              <a:ln w="9525" cap="flat" cmpd="sng" algn="ctr">
                <a:solidFill>
                  <a:schemeClr val="accent1"/>
                </a:solidFill>
                <a:prstDash val="sysDash"/>
              </a:ln>
              <a:effectLst/>
            </p:spPr>
          </p:cxnSp>
          <p:cxnSp>
            <p:nvCxnSpPr>
              <p:cNvPr id="12" name="Straight Connector 11"/>
              <p:cNvCxnSpPr/>
              <p:nvPr/>
            </p:nvCxnSpPr>
            <p:spPr>
              <a:xfrm>
                <a:off x="3301617" y="2352675"/>
                <a:ext cx="0" cy="579438"/>
              </a:xfrm>
              <a:prstGeom prst="line">
                <a:avLst/>
              </a:prstGeom>
              <a:grpFill/>
              <a:ln w="9525" cap="flat" cmpd="sng" algn="ctr">
                <a:solidFill>
                  <a:schemeClr val="accent1"/>
                </a:solidFill>
                <a:prstDash val="sysDash"/>
              </a:ln>
              <a:effectLst/>
            </p:spPr>
          </p:cxnSp>
          <p:cxnSp>
            <p:nvCxnSpPr>
              <p:cNvPr id="13" name="Straight Connector 12"/>
              <p:cNvCxnSpPr/>
              <p:nvPr/>
            </p:nvCxnSpPr>
            <p:spPr>
              <a:xfrm>
                <a:off x="3301617" y="2938463"/>
                <a:ext cx="279072" cy="0"/>
              </a:xfrm>
              <a:prstGeom prst="line">
                <a:avLst/>
              </a:prstGeom>
              <a:grpFill/>
              <a:ln w="9525" cap="flat" cmpd="sng" algn="ctr">
                <a:solidFill>
                  <a:schemeClr val="accent1"/>
                </a:solidFill>
                <a:prstDash val="sysDash"/>
              </a:ln>
              <a:effectLst/>
            </p:spPr>
          </p:cxnSp>
          <p:cxnSp>
            <p:nvCxnSpPr>
              <p:cNvPr id="14" name="Straight Connector 13"/>
              <p:cNvCxnSpPr/>
              <p:nvPr/>
            </p:nvCxnSpPr>
            <p:spPr>
              <a:xfrm>
                <a:off x="3301617" y="3054350"/>
                <a:ext cx="279072" cy="0"/>
              </a:xfrm>
              <a:prstGeom prst="line">
                <a:avLst/>
              </a:prstGeom>
              <a:grpFill/>
              <a:ln w="9525" cap="flat" cmpd="sng" algn="ctr">
                <a:solidFill>
                  <a:schemeClr val="accent1"/>
                </a:solidFill>
                <a:prstDash val="sysDash"/>
              </a:ln>
              <a:effectLst/>
            </p:spPr>
          </p:cxnSp>
          <p:cxnSp>
            <p:nvCxnSpPr>
              <p:cNvPr id="15" name="Straight Connector 14"/>
              <p:cNvCxnSpPr/>
              <p:nvPr/>
            </p:nvCxnSpPr>
            <p:spPr>
              <a:xfrm>
                <a:off x="3301617" y="3051175"/>
                <a:ext cx="0" cy="581025"/>
              </a:xfrm>
              <a:prstGeom prst="line">
                <a:avLst/>
              </a:prstGeom>
              <a:grpFill/>
              <a:ln w="9525" cap="flat" cmpd="sng" algn="ctr">
                <a:solidFill>
                  <a:schemeClr val="accent1"/>
                </a:solidFill>
                <a:prstDash val="sysDash"/>
              </a:ln>
              <a:effectLst/>
            </p:spPr>
          </p:cxnSp>
          <p:cxnSp>
            <p:nvCxnSpPr>
              <p:cNvPr id="16" name="Straight Connector 15"/>
              <p:cNvCxnSpPr/>
              <p:nvPr/>
            </p:nvCxnSpPr>
            <p:spPr>
              <a:xfrm>
                <a:off x="2369261" y="3632200"/>
                <a:ext cx="932356" cy="0"/>
              </a:xfrm>
              <a:prstGeom prst="line">
                <a:avLst/>
              </a:prstGeom>
              <a:grpFill/>
              <a:ln w="9525" cap="flat" cmpd="sng" algn="ctr">
                <a:solidFill>
                  <a:schemeClr val="accent1"/>
                </a:solidFill>
                <a:prstDash val="sysDash"/>
              </a:ln>
              <a:effectLst/>
            </p:spPr>
          </p:cxnSp>
          <p:cxnSp>
            <p:nvCxnSpPr>
              <p:cNvPr id="17" name="Straight Connector 16"/>
              <p:cNvCxnSpPr/>
              <p:nvPr/>
            </p:nvCxnSpPr>
            <p:spPr>
              <a:xfrm>
                <a:off x="2369261" y="3214688"/>
                <a:ext cx="875273" cy="0"/>
              </a:xfrm>
              <a:prstGeom prst="line">
                <a:avLst/>
              </a:prstGeom>
              <a:grpFill/>
              <a:ln w="9525" cap="flat" cmpd="sng" algn="ctr">
                <a:solidFill>
                  <a:schemeClr val="accent1"/>
                </a:solidFill>
                <a:prstDash val="sysDash"/>
              </a:ln>
              <a:effectLst/>
            </p:spPr>
          </p:cxnSp>
          <p:cxnSp>
            <p:nvCxnSpPr>
              <p:cNvPr id="18" name="Straight Connector 17"/>
              <p:cNvCxnSpPr/>
              <p:nvPr/>
            </p:nvCxnSpPr>
            <p:spPr>
              <a:xfrm>
                <a:off x="2369261" y="2787650"/>
                <a:ext cx="875273" cy="0"/>
              </a:xfrm>
              <a:prstGeom prst="line">
                <a:avLst/>
              </a:prstGeom>
              <a:grpFill/>
              <a:ln w="9525" cap="flat" cmpd="sng" algn="ctr">
                <a:solidFill>
                  <a:schemeClr val="accent1"/>
                </a:solidFill>
                <a:prstDash val="sysDash"/>
              </a:ln>
              <a:effectLst/>
            </p:spPr>
          </p:cxnSp>
          <p:cxnSp>
            <p:nvCxnSpPr>
              <p:cNvPr id="19" name="Straight Connector 18"/>
              <p:cNvCxnSpPr/>
              <p:nvPr/>
            </p:nvCxnSpPr>
            <p:spPr>
              <a:xfrm>
                <a:off x="3244534" y="2779713"/>
                <a:ext cx="0" cy="204787"/>
              </a:xfrm>
              <a:prstGeom prst="line">
                <a:avLst/>
              </a:prstGeom>
              <a:grpFill/>
              <a:ln w="9525" cap="flat" cmpd="sng" algn="ctr">
                <a:solidFill>
                  <a:schemeClr val="accent1"/>
                </a:solidFill>
                <a:prstDash val="sysDash"/>
              </a:ln>
              <a:effectLst/>
            </p:spPr>
          </p:cxnSp>
          <p:cxnSp>
            <p:nvCxnSpPr>
              <p:cNvPr id="20" name="Straight Connector 19"/>
              <p:cNvCxnSpPr/>
              <p:nvPr/>
            </p:nvCxnSpPr>
            <p:spPr>
              <a:xfrm>
                <a:off x="3244534" y="2982913"/>
                <a:ext cx="336155" cy="0"/>
              </a:xfrm>
              <a:prstGeom prst="line">
                <a:avLst/>
              </a:prstGeom>
              <a:grpFill/>
              <a:ln w="9525" cap="flat" cmpd="sng" algn="ctr">
                <a:solidFill>
                  <a:schemeClr val="accent1"/>
                </a:solidFill>
                <a:prstDash val="sysDash"/>
              </a:ln>
              <a:effectLst/>
            </p:spPr>
          </p:cxnSp>
          <p:cxnSp>
            <p:nvCxnSpPr>
              <p:cNvPr id="21" name="Straight Connector 20"/>
              <p:cNvCxnSpPr/>
              <p:nvPr/>
            </p:nvCxnSpPr>
            <p:spPr>
              <a:xfrm>
                <a:off x="3244534" y="3006725"/>
                <a:ext cx="336155" cy="0"/>
              </a:xfrm>
              <a:prstGeom prst="line">
                <a:avLst/>
              </a:prstGeom>
              <a:grpFill/>
              <a:ln w="9525" cap="flat" cmpd="sng" algn="ctr">
                <a:solidFill>
                  <a:schemeClr val="accent1"/>
                </a:solidFill>
                <a:prstDash val="sysDash"/>
              </a:ln>
              <a:effectLst/>
            </p:spPr>
          </p:cxnSp>
          <p:cxnSp>
            <p:nvCxnSpPr>
              <p:cNvPr id="22" name="Straight Connector 21"/>
              <p:cNvCxnSpPr/>
              <p:nvPr/>
            </p:nvCxnSpPr>
            <p:spPr>
              <a:xfrm>
                <a:off x="3244534" y="3009900"/>
                <a:ext cx="0" cy="204788"/>
              </a:xfrm>
              <a:prstGeom prst="line">
                <a:avLst/>
              </a:prstGeom>
              <a:grpFill/>
              <a:ln w="9525" cap="flat" cmpd="sng" algn="ctr">
                <a:solidFill>
                  <a:schemeClr val="accent1"/>
                </a:solidFill>
                <a:prstDash val="sysDash"/>
              </a:ln>
              <a:effectLst/>
            </p:spPr>
          </p:cxnSp>
        </p:grpSp>
        <p:sp>
          <p:nvSpPr>
            <p:cNvPr id="7" name="Rectangle 6"/>
            <p:cNvSpPr/>
            <p:nvPr/>
          </p:nvSpPr>
          <p:spPr>
            <a:xfrm>
              <a:off x="200025" y="1838341"/>
              <a:ext cx="2904771" cy="435511"/>
            </a:xfrm>
            <a:prstGeom prst="rect">
              <a:avLst/>
            </a:prstGeom>
            <a:grpFill/>
            <a:ln w="9525" cap="flat" cmpd="sng" algn="ctr">
              <a:solidFill>
                <a:schemeClr val="accent1"/>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Disposición y asignación de recursos humanos, técnicos, financieros y de otro tipo necesarios para el rendimiento eficaz y eficiente del SMS</a:t>
              </a:r>
            </a:p>
          </p:txBody>
        </p:sp>
        <p:sp>
          <p:nvSpPr>
            <p:cNvPr id="8" name="Rectangle 7"/>
            <p:cNvSpPr/>
            <p:nvPr/>
          </p:nvSpPr>
          <p:spPr>
            <a:xfrm>
              <a:off x="200025" y="2317774"/>
              <a:ext cx="2904771" cy="340499"/>
            </a:xfrm>
            <a:prstGeom prst="rect">
              <a:avLst/>
            </a:prstGeom>
            <a:grpFill/>
            <a:ln w="9525" cap="flat" cmpd="sng" algn="ctr">
              <a:solidFill>
                <a:schemeClr val="accent1"/>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900" b="0" i="0" u="none" strike="noStrike" kern="0" cap="none" spc="0" normalizeH="0" baseline="0" noProof="0" dirty="0" smtClean="0">
                  <a:ln>
                    <a:noFill/>
                  </a:ln>
                  <a:solidFill>
                    <a:srgbClr val="FFFFFF"/>
                  </a:solidFill>
                  <a:effectLst/>
                  <a:uLnTx/>
                  <a:uFillTx/>
                  <a:latin typeface="Open Sans"/>
                  <a:ea typeface="+mn-ea"/>
                  <a:cs typeface="Open Sans"/>
                </a:rPr>
                <a:t>Responsabilidad directa de la conducta de los asuntos de la organización</a:t>
              </a:r>
            </a:p>
          </p:txBody>
        </p:sp>
        <p:sp>
          <p:nvSpPr>
            <p:cNvPr id="9" name="Rectangle 8"/>
            <p:cNvSpPr/>
            <p:nvPr/>
          </p:nvSpPr>
          <p:spPr>
            <a:xfrm>
              <a:off x="200025" y="2715253"/>
              <a:ext cx="2904771" cy="388526"/>
            </a:xfrm>
            <a:prstGeom prst="rect">
              <a:avLst/>
            </a:prstGeom>
            <a:grpFill/>
            <a:ln w="9525" cap="flat" cmpd="sng" algn="ctr">
              <a:solidFill>
                <a:schemeClr val="accent1"/>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900" b="0" i="0" u="none" strike="noStrike" kern="0" cap="none" spc="0" normalizeH="0" baseline="0" noProof="0" dirty="0" smtClean="0">
                  <a:ln>
                    <a:noFill/>
                  </a:ln>
                  <a:solidFill>
                    <a:srgbClr val="FFFFFF"/>
                  </a:solidFill>
                  <a:effectLst/>
                  <a:uLnTx/>
                  <a:uFillTx/>
                  <a:latin typeface="Open Sans"/>
                  <a:ea typeface="+mn-ea"/>
                  <a:cs typeface="Open Sans"/>
                </a:rPr>
                <a:t>Autoridad final sobre las operaciones con certificación/aprobación de la organización</a:t>
              </a:r>
            </a:p>
          </p:txBody>
        </p:sp>
        <p:sp>
          <p:nvSpPr>
            <p:cNvPr id="10" name="Rectangle 9"/>
            <p:cNvSpPr/>
            <p:nvPr/>
          </p:nvSpPr>
          <p:spPr>
            <a:xfrm>
              <a:off x="200025" y="3165109"/>
              <a:ext cx="2904771" cy="340499"/>
            </a:xfrm>
            <a:prstGeom prst="rect">
              <a:avLst/>
            </a:prstGeom>
            <a:grpFill/>
            <a:ln w="9525" cap="flat" cmpd="sng" algn="ctr">
              <a:solidFill>
                <a:schemeClr val="accent1"/>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PE" sz="1900" b="0" i="0" u="none" strike="noStrike" kern="0" cap="none" spc="0" normalizeH="0" baseline="0" noProof="0" dirty="0" smtClean="0">
                  <a:ln>
                    <a:noFill/>
                  </a:ln>
                  <a:solidFill>
                    <a:srgbClr val="FFFFFF"/>
                  </a:solidFill>
                  <a:effectLst/>
                  <a:uLnTx/>
                  <a:uFillTx/>
                  <a:latin typeface="Open Sans"/>
                  <a:ea typeface="+mn-ea"/>
                  <a:cs typeface="Open Sans"/>
                </a:rPr>
                <a:t>Establecimiento y la promoción de la política de seguridad operacional</a:t>
              </a:r>
            </a:p>
          </p:txBody>
        </p:sp>
      </p:grpSp>
      <p:grpSp>
        <p:nvGrpSpPr>
          <p:cNvPr id="23" name="Group 22"/>
          <p:cNvGrpSpPr/>
          <p:nvPr/>
        </p:nvGrpSpPr>
        <p:grpSpPr>
          <a:xfrm>
            <a:off x="7467457" y="1260477"/>
            <a:ext cx="4541663" cy="5475603"/>
            <a:chOff x="5568950" y="1882314"/>
            <a:chExt cx="3346450" cy="173579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grpSpPr>
        <p:grpSp>
          <p:nvGrpSpPr>
            <p:cNvPr id="24" name="Group 100"/>
            <p:cNvGrpSpPr>
              <a:grpSpLocks/>
            </p:cNvGrpSpPr>
            <p:nvPr/>
          </p:nvGrpSpPr>
          <p:grpSpPr bwMode="auto">
            <a:xfrm flipH="1">
              <a:off x="5568950" y="2042211"/>
              <a:ext cx="1212850" cy="1279525"/>
              <a:chOff x="2369261" y="2352675"/>
              <a:chExt cx="1211428" cy="1279525"/>
            </a:xfrm>
            <a:grpFill/>
          </p:grpSpPr>
          <p:cxnSp>
            <p:nvCxnSpPr>
              <p:cNvPr id="29" name="Straight Connector 28"/>
              <p:cNvCxnSpPr/>
              <p:nvPr/>
            </p:nvCxnSpPr>
            <p:spPr>
              <a:xfrm>
                <a:off x="2369261" y="2355850"/>
                <a:ext cx="932356" cy="0"/>
              </a:xfrm>
              <a:prstGeom prst="line">
                <a:avLst/>
              </a:prstGeom>
              <a:grpFill/>
              <a:ln w="9525" cap="flat" cmpd="sng" algn="ctr">
                <a:solidFill>
                  <a:schemeClr val="accent1"/>
                </a:solidFill>
                <a:prstDash val="sysDash"/>
              </a:ln>
              <a:effectLst/>
            </p:spPr>
          </p:cxnSp>
          <p:cxnSp>
            <p:nvCxnSpPr>
              <p:cNvPr id="30" name="Straight Connector 29"/>
              <p:cNvCxnSpPr/>
              <p:nvPr/>
            </p:nvCxnSpPr>
            <p:spPr>
              <a:xfrm>
                <a:off x="3301617" y="2352675"/>
                <a:ext cx="0" cy="579438"/>
              </a:xfrm>
              <a:prstGeom prst="line">
                <a:avLst/>
              </a:prstGeom>
              <a:grpFill/>
              <a:ln w="9525" cap="flat" cmpd="sng" algn="ctr">
                <a:solidFill>
                  <a:schemeClr val="accent1"/>
                </a:solidFill>
                <a:prstDash val="sysDash"/>
              </a:ln>
              <a:effectLst/>
            </p:spPr>
          </p:cxnSp>
          <p:cxnSp>
            <p:nvCxnSpPr>
              <p:cNvPr id="31" name="Straight Connector 30"/>
              <p:cNvCxnSpPr/>
              <p:nvPr/>
            </p:nvCxnSpPr>
            <p:spPr>
              <a:xfrm>
                <a:off x="3301617" y="2938463"/>
                <a:ext cx="279072" cy="0"/>
              </a:xfrm>
              <a:prstGeom prst="line">
                <a:avLst/>
              </a:prstGeom>
              <a:grpFill/>
              <a:ln w="9525" cap="flat" cmpd="sng" algn="ctr">
                <a:solidFill>
                  <a:schemeClr val="accent1"/>
                </a:solidFill>
                <a:prstDash val="sysDash"/>
              </a:ln>
              <a:effectLst/>
            </p:spPr>
          </p:cxnSp>
          <p:cxnSp>
            <p:nvCxnSpPr>
              <p:cNvPr id="32" name="Straight Connector 31"/>
              <p:cNvCxnSpPr/>
              <p:nvPr/>
            </p:nvCxnSpPr>
            <p:spPr>
              <a:xfrm>
                <a:off x="3301617" y="3054350"/>
                <a:ext cx="279072" cy="0"/>
              </a:xfrm>
              <a:prstGeom prst="line">
                <a:avLst/>
              </a:prstGeom>
              <a:grpFill/>
              <a:ln w="9525" cap="flat" cmpd="sng" algn="ctr">
                <a:solidFill>
                  <a:schemeClr val="accent1"/>
                </a:solidFill>
                <a:prstDash val="sysDash"/>
              </a:ln>
              <a:effectLst/>
            </p:spPr>
          </p:cxnSp>
          <p:cxnSp>
            <p:nvCxnSpPr>
              <p:cNvPr id="33" name="Straight Connector 32"/>
              <p:cNvCxnSpPr/>
              <p:nvPr/>
            </p:nvCxnSpPr>
            <p:spPr>
              <a:xfrm>
                <a:off x="3301617" y="3051175"/>
                <a:ext cx="0" cy="581025"/>
              </a:xfrm>
              <a:prstGeom prst="line">
                <a:avLst/>
              </a:prstGeom>
              <a:grpFill/>
              <a:ln w="9525" cap="flat" cmpd="sng" algn="ctr">
                <a:solidFill>
                  <a:schemeClr val="accent1"/>
                </a:solidFill>
                <a:prstDash val="sysDash"/>
              </a:ln>
              <a:effectLst/>
            </p:spPr>
          </p:cxnSp>
          <p:cxnSp>
            <p:nvCxnSpPr>
              <p:cNvPr id="34" name="Straight Connector 33"/>
              <p:cNvCxnSpPr/>
              <p:nvPr/>
            </p:nvCxnSpPr>
            <p:spPr>
              <a:xfrm>
                <a:off x="2369261" y="3632200"/>
                <a:ext cx="932356" cy="0"/>
              </a:xfrm>
              <a:prstGeom prst="line">
                <a:avLst/>
              </a:prstGeom>
              <a:grpFill/>
              <a:ln w="9525" cap="flat" cmpd="sng" algn="ctr">
                <a:solidFill>
                  <a:schemeClr val="accent1"/>
                </a:solidFill>
                <a:prstDash val="sysDash"/>
              </a:ln>
              <a:effectLst/>
            </p:spPr>
          </p:cxnSp>
          <p:cxnSp>
            <p:nvCxnSpPr>
              <p:cNvPr id="35" name="Straight Connector 34"/>
              <p:cNvCxnSpPr/>
              <p:nvPr/>
            </p:nvCxnSpPr>
            <p:spPr>
              <a:xfrm>
                <a:off x="2369261" y="3214688"/>
                <a:ext cx="875273" cy="0"/>
              </a:xfrm>
              <a:prstGeom prst="line">
                <a:avLst/>
              </a:prstGeom>
              <a:grpFill/>
              <a:ln w="9525" cap="flat" cmpd="sng" algn="ctr">
                <a:solidFill>
                  <a:schemeClr val="accent1"/>
                </a:solidFill>
                <a:prstDash val="sysDash"/>
              </a:ln>
              <a:effectLst/>
            </p:spPr>
          </p:cxnSp>
          <p:cxnSp>
            <p:nvCxnSpPr>
              <p:cNvPr id="36" name="Straight Connector 35"/>
              <p:cNvCxnSpPr/>
              <p:nvPr/>
            </p:nvCxnSpPr>
            <p:spPr>
              <a:xfrm>
                <a:off x="2369261" y="2787650"/>
                <a:ext cx="875273" cy="0"/>
              </a:xfrm>
              <a:prstGeom prst="line">
                <a:avLst/>
              </a:prstGeom>
              <a:grpFill/>
              <a:ln w="9525" cap="flat" cmpd="sng" algn="ctr">
                <a:solidFill>
                  <a:schemeClr val="accent1"/>
                </a:solidFill>
                <a:prstDash val="sysDash"/>
              </a:ln>
              <a:effectLst/>
            </p:spPr>
          </p:cxnSp>
          <p:cxnSp>
            <p:nvCxnSpPr>
              <p:cNvPr id="37" name="Straight Connector 36"/>
              <p:cNvCxnSpPr/>
              <p:nvPr/>
            </p:nvCxnSpPr>
            <p:spPr>
              <a:xfrm>
                <a:off x="3244534" y="2779713"/>
                <a:ext cx="0" cy="204787"/>
              </a:xfrm>
              <a:prstGeom prst="line">
                <a:avLst/>
              </a:prstGeom>
              <a:grpFill/>
              <a:ln w="9525" cap="flat" cmpd="sng" algn="ctr">
                <a:solidFill>
                  <a:schemeClr val="accent1"/>
                </a:solidFill>
                <a:prstDash val="sysDash"/>
              </a:ln>
              <a:effectLst/>
            </p:spPr>
          </p:cxnSp>
          <p:cxnSp>
            <p:nvCxnSpPr>
              <p:cNvPr id="38" name="Straight Connector 37"/>
              <p:cNvCxnSpPr/>
              <p:nvPr/>
            </p:nvCxnSpPr>
            <p:spPr>
              <a:xfrm>
                <a:off x="3244534" y="2982913"/>
                <a:ext cx="336155" cy="0"/>
              </a:xfrm>
              <a:prstGeom prst="line">
                <a:avLst/>
              </a:prstGeom>
              <a:grpFill/>
              <a:ln w="9525" cap="flat" cmpd="sng" algn="ctr">
                <a:solidFill>
                  <a:schemeClr val="accent1"/>
                </a:solidFill>
                <a:prstDash val="sysDash"/>
              </a:ln>
              <a:effectLst/>
            </p:spPr>
          </p:cxnSp>
          <p:cxnSp>
            <p:nvCxnSpPr>
              <p:cNvPr id="39" name="Straight Connector 38"/>
              <p:cNvCxnSpPr/>
              <p:nvPr/>
            </p:nvCxnSpPr>
            <p:spPr>
              <a:xfrm>
                <a:off x="3244534" y="3006725"/>
                <a:ext cx="336155" cy="0"/>
              </a:xfrm>
              <a:prstGeom prst="line">
                <a:avLst/>
              </a:prstGeom>
              <a:grpFill/>
              <a:ln w="9525" cap="flat" cmpd="sng" algn="ctr">
                <a:solidFill>
                  <a:schemeClr val="accent1"/>
                </a:solidFill>
                <a:prstDash val="sysDash"/>
              </a:ln>
              <a:effectLst/>
            </p:spPr>
          </p:cxnSp>
          <p:cxnSp>
            <p:nvCxnSpPr>
              <p:cNvPr id="40" name="Straight Connector 39"/>
              <p:cNvCxnSpPr/>
              <p:nvPr/>
            </p:nvCxnSpPr>
            <p:spPr>
              <a:xfrm>
                <a:off x="3244534" y="3009900"/>
                <a:ext cx="0" cy="204788"/>
              </a:xfrm>
              <a:prstGeom prst="line">
                <a:avLst/>
              </a:prstGeom>
              <a:grpFill/>
              <a:ln w="9525" cap="flat" cmpd="sng" algn="ctr">
                <a:solidFill>
                  <a:schemeClr val="accent1"/>
                </a:solidFill>
                <a:prstDash val="sysDash"/>
              </a:ln>
              <a:effectLst/>
            </p:spPr>
          </p:cxnSp>
        </p:grpSp>
        <p:sp>
          <p:nvSpPr>
            <p:cNvPr id="25" name="Rectangle 24"/>
            <p:cNvSpPr/>
            <p:nvPr/>
          </p:nvSpPr>
          <p:spPr>
            <a:xfrm>
              <a:off x="6086821" y="1882314"/>
              <a:ext cx="2828579" cy="340499"/>
            </a:xfrm>
            <a:prstGeom prst="rect">
              <a:avLst/>
            </a:prstGeom>
            <a:grpFill/>
            <a:ln w="9525" cap="flat" cmpd="sng" algn="ctr">
              <a:solidFill>
                <a:schemeClr val="accent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900" b="0" i="0" u="none" strike="noStrike" kern="0" cap="none" spc="0" normalizeH="0" baseline="0" noProof="0" dirty="0" smtClean="0">
                  <a:ln>
                    <a:noFill/>
                  </a:ln>
                  <a:solidFill>
                    <a:srgbClr val="FFFFFF"/>
                  </a:solidFill>
                  <a:effectLst/>
                  <a:uLnTx/>
                  <a:uFillTx/>
                  <a:latin typeface="Open Sans"/>
                  <a:ea typeface="+mn-ea"/>
                  <a:cs typeface="Open Sans"/>
                </a:rPr>
                <a:t>Establecimiento de los objetivos de seguridad operacional de la organización</a:t>
              </a:r>
            </a:p>
          </p:txBody>
        </p:sp>
        <p:sp>
          <p:nvSpPr>
            <p:cNvPr id="26" name="Rectangle 25"/>
            <p:cNvSpPr/>
            <p:nvPr/>
          </p:nvSpPr>
          <p:spPr>
            <a:xfrm>
              <a:off x="6086821" y="2310013"/>
              <a:ext cx="2828579" cy="340499"/>
            </a:xfrm>
            <a:prstGeom prst="rect">
              <a:avLst/>
            </a:prstGeom>
            <a:grpFill/>
            <a:ln w="9525" cap="flat" cmpd="sng" algn="ctr">
              <a:solidFill>
                <a:schemeClr val="accent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900" b="0" i="0" u="none" strike="noStrike" kern="0" cap="none" spc="0" normalizeH="0" baseline="0" noProof="0" dirty="0" smtClean="0">
                  <a:ln>
                    <a:noFill/>
                  </a:ln>
                  <a:solidFill>
                    <a:srgbClr val="FFFFFF"/>
                  </a:solidFill>
                  <a:effectLst/>
                  <a:uLnTx/>
                  <a:uFillTx/>
                  <a:latin typeface="Open Sans"/>
                  <a:ea typeface="+mn-ea"/>
                  <a:cs typeface="Open Sans"/>
                </a:rPr>
                <a:t>Actuar como promotor de la seguridad operacional de la organización</a:t>
              </a:r>
            </a:p>
          </p:txBody>
        </p:sp>
        <p:sp>
          <p:nvSpPr>
            <p:cNvPr id="27" name="Rectangle 26"/>
            <p:cNvSpPr/>
            <p:nvPr/>
          </p:nvSpPr>
          <p:spPr>
            <a:xfrm>
              <a:off x="6086821" y="2691675"/>
              <a:ext cx="2828579" cy="404343"/>
            </a:xfrm>
            <a:prstGeom prst="rect">
              <a:avLst/>
            </a:prstGeom>
            <a:grpFill/>
            <a:ln w="9525" cap="flat" cmpd="sng" algn="ctr">
              <a:solidFill>
                <a:schemeClr val="accent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Open Sans"/>
                  <a:ea typeface="+mn-ea"/>
                  <a:cs typeface="Open Sans"/>
                </a:rPr>
                <a:t>Tener la responsabilidad final para la resolución de todos los problemas de seguridad operacional</a:t>
              </a:r>
            </a:p>
          </p:txBody>
        </p:sp>
        <p:sp>
          <p:nvSpPr>
            <p:cNvPr id="28" name="Rectangle 27"/>
            <p:cNvSpPr/>
            <p:nvPr/>
          </p:nvSpPr>
          <p:spPr>
            <a:xfrm>
              <a:off x="6086821" y="3131658"/>
              <a:ext cx="2828579" cy="486449"/>
            </a:xfrm>
            <a:prstGeom prst="rect">
              <a:avLst/>
            </a:prstGeom>
            <a:grpFill/>
            <a:ln w="9525" cap="flat" cmpd="sng" algn="ctr">
              <a:solidFill>
                <a:schemeClr val="accent1"/>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1700" b="0" i="0" u="none" strike="noStrike" kern="0" cap="none" spc="0" normalizeH="0" baseline="0" noProof="0" dirty="0" smtClean="0">
                  <a:ln>
                    <a:noFill/>
                  </a:ln>
                  <a:solidFill>
                    <a:srgbClr val="FFFFFF"/>
                  </a:solidFill>
                  <a:effectLst/>
                  <a:uLnTx/>
                  <a:uFillTx/>
                  <a:latin typeface="Open Sans"/>
                  <a:ea typeface="+mn-ea"/>
                  <a:cs typeface="Open Sans"/>
                </a:rPr>
                <a:t>Establecimiento y mantenimiento de la competencia de la organización para aprender del análisis de los datos recopilados mediante sus sistema de notificación </a:t>
              </a:r>
            </a:p>
          </p:txBody>
        </p:sp>
      </p:grpSp>
      <p:sp>
        <p:nvSpPr>
          <p:cNvPr id="41" name="Rectangle 40"/>
          <p:cNvSpPr/>
          <p:nvPr/>
        </p:nvSpPr>
        <p:spPr>
          <a:xfrm>
            <a:off x="2152091" y="1175398"/>
            <a:ext cx="8641080" cy="5016758"/>
          </a:xfrm>
          <a:prstGeom prst="rect">
            <a:avLst/>
          </a:prstGeom>
          <a:noFill/>
        </p:spPr>
        <p:txBody>
          <a:bodyPr wrap="square" lIns="91440" tIns="45720" rIns="91440" bIns="4572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8000" b="1" i="0" u="none" strike="noStrike" kern="0" cap="none" spc="0" normalizeH="0" baseline="0" noProof="0" dirty="0" smtClean="0">
                <a:ln w="1905"/>
                <a:solidFill>
                  <a:srgbClr val="FF0000"/>
                </a:solidFill>
                <a:effectLst>
                  <a:innerShdw blurRad="69850" dist="43180" dir="5400000">
                    <a:srgbClr val="000000">
                      <a:alpha val="65000"/>
                    </a:srgbClr>
                  </a:innerShdw>
                </a:effectLst>
                <a:uLnTx/>
                <a:uFillTx/>
              </a:rPr>
              <a:t>Las responsabilidades descritas no deben delegarse</a:t>
            </a:r>
            <a:endParaRPr kumimoji="0" lang="en-US" sz="8000" b="1" i="0" u="none" strike="noStrike" kern="0" cap="none" spc="0" normalizeH="0" baseline="0" noProof="0" dirty="0" smtClean="0">
              <a:ln w="1905"/>
              <a:solidFill>
                <a:srgbClr val="FF0000"/>
              </a:solidFill>
              <a:effectLst>
                <a:innerShdw blurRad="69850" dist="43180" dir="5400000">
                  <a:srgbClr val="000000">
                    <a:alpha val="65000"/>
                  </a:srgbClr>
                </a:innerShdw>
              </a:effectLst>
              <a:uLnTx/>
              <a:uFillTx/>
            </a:endParaRPr>
          </a:p>
        </p:txBody>
      </p:sp>
    </p:spTree>
    <p:extLst>
      <p:ext uri="{BB962C8B-B14F-4D97-AF65-F5344CB8AC3E}">
        <p14:creationId xmlns:p14="http://schemas.microsoft.com/office/powerpoint/2010/main" val="63193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4" t="16359" r="104" b="26121"/>
          <a:stretch/>
        </p:blipFill>
        <p:spPr>
          <a:xfrm>
            <a:off x="0" y="0"/>
            <a:ext cx="12192000" cy="5537200"/>
          </a:xfrm>
        </p:spPr>
      </p:pic>
      <p:sp>
        <p:nvSpPr>
          <p:cNvPr id="6" name="Text Placeholder 9"/>
          <p:cNvSpPr txBox="1">
            <a:spLocks/>
          </p:cNvSpPr>
          <p:nvPr/>
        </p:nvSpPr>
        <p:spPr>
          <a:xfrm>
            <a:off x="6427331" y="4267200"/>
            <a:ext cx="5764669"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200" i="1" dirty="0">
                <a:solidFill>
                  <a:srgbClr val="FFFFFF"/>
                </a:solidFill>
                <a:latin typeface="Georgia"/>
                <a:cs typeface="Georgia"/>
              </a:rPr>
              <a:t>Todos los puestos, las responsabilidades y las autoridades relacionadas con la seguridad operacional de la aviación deben </a:t>
            </a:r>
            <a:r>
              <a:rPr lang="es-PE" sz="2200" b="1" i="1" dirty="0">
                <a:solidFill>
                  <a:srgbClr val="FFFF00"/>
                </a:solidFill>
                <a:latin typeface="Georgia"/>
                <a:cs typeface="Georgia"/>
              </a:rPr>
              <a:t>definirse, documentarse y comunicarse</a:t>
            </a:r>
            <a:r>
              <a:rPr lang="es-PE" sz="2200" b="1" i="1" dirty="0">
                <a:solidFill>
                  <a:srgbClr val="FFFFFF"/>
                </a:solidFill>
                <a:latin typeface="Georgia"/>
                <a:cs typeface="Georgia"/>
              </a:rPr>
              <a:t> </a:t>
            </a:r>
            <a:r>
              <a:rPr lang="es-PE" sz="2200" i="1" dirty="0">
                <a:solidFill>
                  <a:srgbClr val="FFFFFF"/>
                </a:solidFill>
                <a:latin typeface="Georgia"/>
                <a:cs typeface="Georgia"/>
              </a:rPr>
              <a:t>en toda la organización.</a:t>
            </a:r>
          </a:p>
        </p:txBody>
      </p:sp>
    </p:spTree>
    <p:extLst>
      <p:ext uri="{BB962C8B-B14F-4D97-AF65-F5344CB8AC3E}">
        <p14:creationId xmlns:p14="http://schemas.microsoft.com/office/powerpoint/2010/main" val="32515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9388</TotalTime>
  <Words>9698</Words>
  <Application>Microsoft Office PowerPoint</Application>
  <PresentationFormat>Widescreen</PresentationFormat>
  <Paragraphs>796</Paragraphs>
  <Slides>34</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맑은 고딕</vt:lpstr>
      <vt:lpstr>MS PGothic</vt:lpstr>
      <vt:lpstr>Arial</vt:lpstr>
      <vt:lpstr>Bebas</vt:lpstr>
      <vt:lpstr>Bebas Neue</vt:lpstr>
      <vt:lpstr>Calibri</vt:lpstr>
      <vt:lpstr>Calibri Light</vt:lpstr>
      <vt:lpstr>Georgia</vt:lpstr>
      <vt:lpstr>Open Sans</vt:lpstr>
      <vt:lpstr>Raavi</vt:lpstr>
      <vt:lpstr>Roboto Condensed Regular</vt:lpstr>
      <vt:lpstr>Office Theme</vt:lpstr>
      <vt:lpstr>2_Office Theme</vt:lpstr>
      <vt:lpstr>3_Office Theme</vt:lpstr>
      <vt:lpstr>PowerPoint Presentation</vt:lpstr>
      <vt:lpstr>PowerPoint Presentation</vt:lpstr>
      <vt:lpstr>ETAPA 1</vt:lpstr>
      <vt:lpstr>ETAPA 1</vt:lpstr>
      <vt:lpstr>PowerPoint Presentation</vt:lpstr>
      <vt:lpstr>¿Quién identifica al ejecutivo responsible?</vt:lpstr>
      <vt:lpstr>Responsabilidad y rendición de cuentas del ejecutivo responsable</vt:lpstr>
      <vt:lpstr>Autoridades y responsabilidades del ejecutivo responsable</vt:lpstr>
      <vt:lpstr>PowerPoint Presentation</vt:lpstr>
      <vt:lpstr>¿Quién puede ser el ejecutivo responsable?</vt:lpstr>
      <vt:lpstr>PowerPoint Presentation</vt:lpstr>
      <vt:lpstr>Establecer el equipo de implementación</vt:lpstr>
      <vt:lpstr>PowerPoint Presentation</vt:lpstr>
      <vt:lpstr>PowerPoint Presentation</vt:lpstr>
      <vt:lpstr>PowerPoint Presentation</vt:lpstr>
      <vt:lpstr>PowerPoint Presentation</vt:lpstr>
      <vt:lpstr>PowerPoint Presentation</vt:lpstr>
      <vt:lpstr>Plan de implementación del SMS</vt:lpstr>
      <vt:lpstr>Plan de implementación</vt:lpstr>
      <vt:lpstr>PowerPoint Presentation</vt:lpstr>
      <vt:lpstr>Responsabilidades de la administración respecto de la seguridad operacional</vt:lpstr>
      <vt:lpstr>Criterios de selección de un responsable de seguridad operacional</vt:lpstr>
      <vt:lpstr>Funciones del gerente de seguridad operacional</vt:lpstr>
      <vt:lpstr>SRC y SAG</vt:lpstr>
      <vt:lpstr>PowerPoint Presentation</vt:lpstr>
      <vt:lpstr>PowerPoint Presentation</vt:lpstr>
      <vt:lpstr>¿Qué debe incluir la capacitación?</vt:lpstr>
      <vt:lpstr>¿Qué debe incluir la capacitación e los gerentes superiores?</vt:lpstr>
      <vt:lpstr>PowerPoint Presentation</vt:lpstr>
      <vt:lpstr>PowerPoint Presentation</vt:lpstr>
      <vt:lpstr>Ejemplos de iniciativas de comunicación</vt:lpstr>
      <vt:lpstr>PowerPoint Presentation</vt:lpstr>
      <vt:lpstr>PowerPoint Presentation</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600</cp:revision>
  <dcterms:created xsi:type="dcterms:W3CDTF">2015-06-21T09:01:45Z</dcterms:created>
  <dcterms:modified xsi:type="dcterms:W3CDTF">2018-10-13T15:52:34Z</dcterms:modified>
</cp:coreProperties>
</file>