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 id="2147483908" r:id="rId3"/>
    <p:sldMasterId id="2147483951" r:id="rId4"/>
  </p:sldMasterIdLst>
  <p:notesMasterIdLst>
    <p:notesMasterId r:id="rId52"/>
  </p:notesMasterIdLst>
  <p:handoutMasterIdLst>
    <p:handoutMasterId r:id="rId53"/>
  </p:handoutMasterIdLst>
  <p:sldIdLst>
    <p:sldId id="510" r:id="rId5"/>
    <p:sldId id="511" r:id="rId6"/>
    <p:sldId id="512" r:id="rId7"/>
    <p:sldId id="513" r:id="rId8"/>
    <p:sldId id="468" r:id="rId9"/>
    <p:sldId id="469" r:id="rId10"/>
    <p:sldId id="470" r:id="rId11"/>
    <p:sldId id="471" r:id="rId12"/>
    <p:sldId id="472" r:id="rId13"/>
    <p:sldId id="515" r:id="rId14"/>
    <p:sldId id="514" r:id="rId15"/>
    <p:sldId id="516" r:id="rId16"/>
    <p:sldId id="476" r:id="rId17"/>
    <p:sldId id="477" r:id="rId18"/>
    <p:sldId id="478" r:id="rId19"/>
    <p:sldId id="479" r:id="rId20"/>
    <p:sldId id="480" r:id="rId21"/>
    <p:sldId id="481" r:id="rId22"/>
    <p:sldId id="482" r:id="rId23"/>
    <p:sldId id="483" r:id="rId24"/>
    <p:sldId id="484" r:id="rId25"/>
    <p:sldId id="485" r:id="rId26"/>
    <p:sldId id="521" r:id="rId27"/>
    <p:sldId id="487" r:id="rId28"/>
    <p:sldId id="488" r:id="rId29"/>
    <p:sldId id="489" r:id="rId30"/>
    <p:sldId id="490" r:id="rId31"/>
    <p:sldId id="491" r:id="rId32"/>
    <p:sldId id="492" r:id="rId33"/>
    <p:sldId id="493" r:id="rId34"/>
    <p:sldId id="494" r:id="rId35"/>
    <p:sldId id="495" r:id="rId36"/>
    <p:sldId id="517" r:id="rId37"/>
    <p:sldId id="497" r:id="rId38"/>
    <p:sldId id="498" r:id="rId39"/>
    <p:sldId id="499" r:id="rId40"/>
    <p:sldId id="500" r:id="rId41"/>
    <p:sldId id="501" r:id="rId42"/>
    <p:sldId id="502" r:id="rId43"/>
    <p:sldId id="503" r:id="rId44"/>
    <p:sldId id="504" r:id="rId45"/>
    <p:sldId id="505" r:id="rId46"/>
    <p:sldId id="518" r:id="rId47"/>
    <p:sldId id="520" r:id="rId48"/>
    <p:sldId id="508" r:id="rId49"/>
    <p:sldId id="509" r:id="rId50"/>
    <p:sldId id="522" r:id="rId51"/>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1374F"/>
    <a:srgbClr val="008DF6"/>
    <a:srgbClr val="996633"/>
    <a:srgbClr val="7F3D43"/>
    <a:srgbClr val="FFCE33"/>
    <a:srgbClr val="774F27"/>
    <a:srgbClr val="9BBB59"/>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49" autoAdjust="0"/>
    <p:restoredTop sz="76981" autoAdjust="0"/>
  </p:normalViewPr>
  <p:slideViewPr>
    <p:cSldViewPr snapToGrid="0">
      <p:cViewPr varScale="1">
        <p:scale>
          <a:sx n="46" d="100"/>
          <a:sy n="46" d="100"/>
        </p:scale>
        <p:origin x="67" y="418"/>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17/10/2018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17/10/2018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9.7</a:t>
            </a:r>
            <a:r>
              <a:rPr lang="es-PE" b="1" baseline="0" dirty="0" smtClean="0"/>
              <a:t>   </a:t>
            </a:r>
            <a:r>
              <a:rPr lang="es-PE" b="1" dirty="0" smtClean="0"/>
              <a:t>PLANIFICACIÓN DE LA IMPLEMENTACIÓN</a:t>
            </a:r>
          </a:p>
          <a:p>
            <a:endParaRPr lang="es-PE" b="1" dirty="0" smtClean="0"/>
          </a:p>
          <a:p>
            <a:r>
              <a:rPr lang="es-PE" b="1" dirty="0" smtClean="0"/>
              <a:t>9.7.1</a:t>
            </a:r>
            <a:r>
              <a:rPr lang="es-PE" b="1" baseline="0" dirty="0" smtClean="0"/>
              <a:t>   </a:t>
            </a:r>
            <a:r>
              <a:rPr lang="es-PE" b="1" dirty="0" smtClean="0"/>
              <a:t>Descripción del sistema</a:t>
            </a:r>
          </a:p>
          <a:p>
            <a:endParaRPr lang="es-PE" b="1" dirty="0" smtClean="0"/>
          </a:p>
          <a:p>
            <a:r>
              <a:rPr lang="es-PE" dirty="0" smtClean="0"/>
              <a:t>9.7.1.1</a:t>
            </a:r>
            <a:r>
              <a:rPr lang="es-PE" baseline="0" dirty="0" smtClean="0"/>
              <a:t>   </a:t>
            </a:r>
            <a:r>
              <a:rPr lang="es-PE" u="sng" dirty="0" smtClean="0"/>
              <a:t>Por qué necesitamos una descripción del sistema</a:t>
            </a:r>
            <a:r>
              <a:rPr lang="es-PE" dirty="0" smtClean="0"/>
              <a:t>; Una descripción del sistema </a:t>
            </a:r>
            <a:r>
              <a:rPr lang="es-PE" b="1" dirty="0" smtClean="0"/>
              <a:t>ayudará a identificar los procesos organizacionales </a:t>
            </a:r>
            <a:r>
              <a:rPr lang="es-PE" dirty="0" smtClean="0"/>
              <a:t>incluyendo </a:t>
            </a:r>
            <a:r>
              <a:rPr lang="es-PE" b="1" dirty="0" smtClean="0"/>
              <a:t>cualquier interfaz para definir el alcance </a:t>
            </a:r>
            <a:r>
              <a:rPr lang="es-PE" dirty="0" smtClean="0"/>
              <a:t>del SMS. Este ejercicio brinda la oportunidad de </a:t>
            </a:r>
            <a:r>
              <a:rPr lang="es-PE" b="1" dirty="0" smtClean="0"/>
              <a:t>identificar cualquier brecha </a:t>
            </a:r>
            <a:r>
              <a:rPr lang="es-PE" dirty="0" smtClean="0"/>
              <a:t>relacionada con los componentes y elementos SMS del proveedor de servicios y puede servir como </a:t>
            </a:r>
            <a:r>
              <a:rPr lang="es-PE" b="1" dirty="0" smtClean="0"/>
              <a:t>punto de partida para identificar los </a:t>
            </a:r>
            <a:r>
              <a:rPr lang="es-PE" b="1" u="sng" dirty="0" smtClean="0"/>
              <a:t>peligros</a:t>
            </a:r>
            <a:r>
              <a:rPr lang="es-PE" b="1" dirty="0" smtClean="0"/>
              <a:t> organizacionales y operacionales</a:t>
            </a:r>
            <a:r>
              <a:rPr lang="es-PE" dirty="0" smtClean="0"/>
              <a:t>. Una descripción del sistema sirve para identificar las características del producto, el servicio o las actividades para que la </a:t>
            </a:r>
            <a:r>
              <a:rPr lang="es-PE" b="1" dirty="0" smtClean="0"/>
              <a:t>gestión de riesgos de seguridad operacional (SRM) </a:t>
            </a:r>
            <a:r>
              <a:rPr lang="es-PE" dirty="0" smtClean="0"/>
              <a:t>y el </a:t>
            </a:r>
            <a:r>
              <a:rPr lang="es-PE" b="1" dirty="0" smtClean="0"/>
              <a:t>aseguramiento de la seguridad operacional (SA)</a:t>
            </a:r>
            <a:r>
              <a:rPr lang="es-PE" dirty="0" smtClean="0"/>
              <a:t> puedan aplicarse eficazmente.</a:t>
            </a:r>
          </a:p>
          <a:p>
            <a:endParaRPr lang="es-PE" dirty="0" smtClean="0"/>
          </a:p>
          <a:p>
            <a:r>
              <a:rPr lang="es-PE" dirty="0" smtClean="0"/>
              <a:t>9.7.1.2</a:t>
            </a:r>
            <a:r>
              <a:rPr lang="es-PE" baseline="0" dirty="0" smtClean="0"/>
              <a:t>   </a:t>
            </a:r>
            <a:r>
              <a:rPr lang="es-PE" dirty="0" smtClean="0"/>
              <a:t>La mayoría de las organizaciones se componen de una compleja red de interfaces e interacciones que implican a diferentes departamentos internos, así como diferentes organizaciones externas que contribuyen a la operación segura de la organización. El uso de una descripción del sistema </a:t>
            </a:r>
            <a:r>
              <a:rPr lang="es-PE" b="1" dirty="0" smtClean="0"/>
              <a:t>permite a la</a:t>
            </a:r>
            <a:r>
              <a:rPr lang="es-PE" b="1" baseline="0" dirty="0" smtClean="0"/>
              <a:t> </a:t>
            </a:r>
            <a:r>
              <a:rPr lang="es-PE" b="1" dirty="0" smtClean="0"/>
              <a:t>organización tener una imagen clara de estas muchas interacciones e interfaces</a:t>
            </a:r>
            <a:r>
              <a:rPr lang="es-PE" dirty="0" smtClean="0"/>
              <a:t>. Esto permitirá una </a:t>
            </a:r>
            <a:r>
              <a:rPr lang="es-PE" b="1" dirty="0" smtClean="0"/>
              <a:t>mejor gestión de riesgo y controles de riesgo </a:t>
            </a:r>
            <a:r>
              <a:rPr lang="es-PE" dirty="0" smtClean="0"/>
              <a:t>si ellos son descritos y ayudan a entender el impacto de los cambios en los procesos y procedimientos de SMS.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1988309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Evaluación del impacto en la seguridad operacional de las interfaces</a:t>
            </a:r>
          </a:p>
          <a:p>
            <a:endParaRPr lang="es-PE" dirty="0" smtClean="0"/>
          </a:p>
          <a:p>
            <a:pPr algn="just"/>
            <a:r>
              <a:rPr lang="es-PE" dirty="0" smtClean="0"/>
              <a:t>9.8.1.7	El Proveedor de Servicios deberá entonces </a:t>
            </a:r>
            <a:r>
              <a:rPr lang="es-PE" b="1" dirty="0" smtClean="0"/>
              <a:t>identificar cualquier peligro relacionado con las interfaces y llevar a cabo una evaluación de riesgos </a:t>
            </a:r>
            <a:r>
              <a:rPr lang="es-PE" dirty="0" smtClean="0"/>
              <a:t>utilizando sus procesos existentes de identificación de peligros y evaluación de riesgos.</a:t>
            </a:r>
          </a:p>
          <a:p>
            <a:pPr algn="just"/>
            <a:endParaRPr lang="es-PE" dirty="0" smtClean="0"/>
          </a:p>
          <a:p>
            <a:pPr algn="just"/>
            <a:r>
              <a:rPr lang="es-PE" dirty="0" smtClean="0"/>
              <a:t>9.8.1.8	Con base en los riesgos identificados, el Proveedor de Servicios puede considerar </a:t>
            </a:r>
            <a:r>
              <a:rPr lang="es-PE" b="1" dirty="0" smtClean="0"/>
              <a:t>trabajar con la otra organización para determinar y definir una estrategia </a:t>
            </a:r>
            <a:r>
              <a:rPr lang="es-PE" dirty="0" smtClean="0"/>
              <a:t>apropiada de control de riesgos. Al involucrar a la otra organización ellos  pueden ser capaces de contribuir a identificar los peligros, evaluar el riesgo y determinar el control de riesgo apropiado. Este esfuerzo colaborativo es necesario porque la percepción de los riesgos puede no ser la misma para cada organización. El control de riesgos puede ser llevado a cabo por el proveedor de servicios o la organización externa.</a:t>
            </a:r>
          </a:p>
          <a:p>
            <a:pPr algn="just"/>
            <a:endParaRPr lang="es-PE" dirty="0" smtClean="0"/>
          </a:p>
          <a:p>
            <a:pPr algn="just"/>
            <a:r>
              <a:rPr lang="es-PE" dirty="0" smtClean="0"/>
              <a:t>9.8.1.9	También es importante reconocer que cada organización involucrada </a:t>
            </a:r>
            <a:r>
              <a:rPr lang="es-PE" u="sng" dirty="0" smtClean="0"/>
              <a:t>tiene la responsabilidad de identificar y gestionar los peligros que afectan a su propia organización</a:t>
            </a:r>
            <a:r>
              <a:rPr lang="es-PE" dirty="0" smtClean="0"/>
              <a:t>. Esto puede significar que la naturaleza crítica de la interfaz es diferente para cada organización, ya que pueden aplicar diferentes clasificaciones de riesgo y tener diferentes prioridades de riesgo (en términos de desempeño de seguridad, recursos, tiempo, etc.).</a:t>
            </a: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2228713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9.8.1.10	Gestión y monitoreo de las interfaces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9.8.1.11	El Proveedor de Servicios es en última instancia responsable de la gestión y monitoreo de las interfaces para asegurar la provisión segura de sus servicios y productos. Esto garantizará que las interfaces se gestionen eficazmente y se mantengan actualizadas y pertinentes.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Los acuerdos formales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son una manera efectiva de lograr esto ya que las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interfaces y las responsabilidades asociadas pueden ser claramente definidas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Cualquier cambio en las interfaces y los impactos asociados deberán comunicarse a las organizaciones pertinentes.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9.8.1.12	Puede haber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desafíos para la capacidad del Proveedor de Servicios para gestionar los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asociados con las interfaces tales como: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los controles de riesgo de una organización no son compatibles con la otra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voluntad de ambas organizaciones de aceptar que sus propios procesos y procedimientos puedan tener que cambiar;</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insuficiencia de recursos o conocimientos técnicos disponibles para gestionar y monitorear la interfaz;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número y ubicación de las interfaces.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70421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9.8.1.13	Coordinación entre las organizaciones de interface: Es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importante reconocer la necesidad de coordinación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entre las organizaciones involucradas en la interface. La coordinación efectiva debe incluir: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clarificación de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funciones y responsabilidades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cada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acuerdo de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decisiones relativas a las acciones a tomarse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por ejemplo, acciones de control de riesgos y escalas de tiempo;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identificación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qué información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debe compartirse y comunicarse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cómo y cuándo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deberá llevarse a cabo la coordinación (fuerza de trabajo, reuniones periódicas, reuniones ad hoc o dedicadas);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acordar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soluciones de ganar-ganar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no perjudiquen la efectividad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154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9.8.1.14	Todos los problemas de seguridad operacional o riesgos de seguridad operacional relacionados con las interfaces deberán ser </a:t>
            </a:r>
            <a:r>
              <a:rPr lang="es-PE" b="1" dirty="0" smtClean="0"/>
              <a:t>documentados</a:t>
            </a:r>
            <a:r>
              <a:rPr lang="es-PE" dirty="0" smtClean="0"/>
              <a:t> y puestos a disposición de cada organización </a:t>
            </a:r>
            <a:r>
              <a:rPr lang="es-PE" b="1" dirty="0" smtClean="0"/>
              <a:t>para su intercambio y revisión</a:t>
            </a:r>
            <a:r>
              <a:rPr lang="es-PE" dirty="0" smtClean="0"/>
              <a:t>. Esto permitirá </a:t>
            </a:r>
            <a:r>
              <a:rPr lang="es-PE" b="1" dirty="0" smtClean="0"/>
              <a:t>compartir las lecciones aprendidas y la puesta en común de datos de seguridad </a:t>
            </a:r>
            <a:r>
              <a:rPr lang="es-PE" dirty="0" smtClean="0"/>
              <a:t>operacional que serán valiosos para las pequeñas organizaciones. Los beneficios de la seguridad operacional pueden lograrse mediante una mejora de la seguridad operacional alcanzada por cada organización como resultado de </a:t>
            </a:r>
            <a:r>
              <a:rPr lang="es-PE" b="1" dirty="0" smtClean="0"/>
              <a:t>compartir la posesión de riesgos y  responsabilidades</a:t>
            </a:r>
            <a:r>
              <a:rPr lang="es-PE" dirty="0" smtClean="0"/>
              <a:t>. Esto también puede permitir la </a:t>
            </a:r>
            <a:r>
              <a:rPr lang="es-PE" b="1" dirty="0" smtClean="0"/>
              <a:t>transferencia de conocimientos y de prácticas de trabajo </a:t>
            </a:r>
            <a:r>
              <a:rPr lang="es-PE" dirty="0" smtClean="0"/>
              <a:t>que podrían mejorar la eficacia del SMS de cualquiera de las organizaciones.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01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9.8.2	Escalabilidad del SMS</a:t>
            </a:r>
          </a:p>
          <a:p>
            <a:pPr algn="just"/>
            <a:endParaRPr lang="es-PE" dirty="0" smtClean="0"/>
          </a:p>
          <a:p>
            <a:pPr algn="just"/>
            <a:r>
              <a:rPr lang="es-PE" dirty="0" smtClean="0"/>
              <a:t>9.8.2.1	Lo siguiente proporciona algunas consideraciones para la implementación de SMS de acuerdo con el tamaño y la complejidad de la organización:</a:t>
            </a:r>
          </a:p>
          <a:p>
            <a:pPr algn="just"/>
            <a:endParaRPr lang="es-PE" dirty="0" smtClean="0"/>
          </a:p>
          <a:p>
            <a:pPr marL="228600" indent="-228600" algn="just">
              <a:buAutoNum type="alphaLcParenR"/>
            </a:pPr>
            <a:r>
              <a:rPr lang="es-PE" b="1" dirty="0" smtClean="0"/>
              <a:t>Estructura organizacional </a:t>
            </a:r>
            <a:r>
              <a:rPr lang="es-PE" dirty="0" smtClean="0"/>
              <a:t>y disponibilidad de </a:t>
            </a:r>
            <a:r>
              <a:rPr lang="es-PE" b="1" dirty="0" smtClean="0"/>
              <a:t>recursos</a:t>
            </a:r>
            <a:r>
              <a:rPr lang="es-PE" dirty="0" smtClean="0"/>
              <a:t>; y</a:t>
            </a:r>
          </a:p>
          <a:p>
            <a:pPr marL="228600" indent="-228600" algn="just">
              <a:buAutoNum type="alphaLcParenR"/>
            </a:pPr>
            <a:r>
              <a:rPr lang="es-PE" dirty="0" smtClean="0"/>
              <a:t>Consideraciones de tamaño y complejidad.</a:t>
            </a:r>
          </a:p>
          <a:p>
            <a:pPr algn="just"/>
            <a:endParaRPr lang="es-PE" dirty="0" smtClean="0"/>
          </a:p>
          <a:p>
            <a:pPr algn="just"/>
            <a:r>
              <a:rPr lang="es-PE" dirty="0" smtClean="0"/>
              <a:t>9.8.2.2	El proveedor de servicios deberá </a:t>
            </a:r>
            <a:r>
              <a:rPr lang="es-PE" b="1" dirty="0" smtClean="0"/>
              <a:t>realizar un análisis de sus actividades </a:t>
            </a:r>
            <a:r>
              <a:rPr lang="es-PE" dirty="0" smtClean="0"/>
              <a:t>para determinar el </a:t>
            </a:r>
            <a:r>
              <a:rPr lang="es-PE" b="1" dirty="0" smtClean="0"/>
              <a:t>nivel adecuado de recursos </a:t>
            </a:r>
            <a:r>
              <a:rPr lang="es-PE" dirty="0" smtClean="0"/>
              <a:t>para administrar el SMS. Esto deberá incluir la </a:t>
            </a:r>
            <a:r>
              <a:rPr lang="es-PE" b="1" dirty="0" smtClean="0"/>
              <a:t>determinación de la estructura organizacional necesaria para administrar el SMS</a:t>
            </a:r>
            <a:r>
              <a:rPr lang="es-PE" dirty="0" smtClean="0"/>
              <a:t>. Esto incluiría consideraciones sobre quién será responsable de administrar y mantener el SMS, qué comités de seguridad operacional son necesarios, si los hay, y la necesidad de especialistas en seguridad operacional específicos.</a:t>
            </a:r>
          </a:p>
          <a:p>
            <a:pPr algn="just"/>
            <a:endParaRPr lang="es-PE" dirty="0" smtClean="0"/>
          </a:p>
          <a:p>
            <a:pPr algn="just"/>
            <a:r>
              <a:rPr lang="es-PE" dirty="0" smtClean="0"/>
              <a:t>9.8.2.3	En las organizaciones más </a:t>
            </a:r>
            <a:r>
              <a:rPr lang="es-PE" u="sng" dirty="0" smtClean="0"/>
              <a:t>grandes o más complejas </a:t>
            </a:r>
            <a:r>
              <a:rPr lang="es-PE" b="1" dirty="0" smtClean="0"/>
              <a:t>debe haber personal dedicado para la gestión del SMS</a:t>
            </a:r>
            <a:r>
              <a:rPr lang="es-PE" dirty="0" smtClean="0"/>
              <a:t>. Una organización grande puede tener procesos y procedimientos más complejos que requieren responsabilidades adicionales de administración de seguridad operacional. También es probable que haya una </a:t>
            </a:r>
            <a:r>
              <a:rPr lang="es-PE" b="1" dirty="0" smtClean="0"/>
              <a:t>mayor cantidad de datos </a:t>
            </a:r>
            <a:r>
              <a:rPr lang="es-PE" dirty="0" smtClean="0"/>
              <a:t>de seguridad operacional e información que tendrá que ser </a:t>
            </a:r>
            <a:r>
              <a:rPr lang="es-PE" b="1" dirty="0" smtClean="0"/>
              <a:t>gestionado y analizado</a:t>
            </a:r>
            <a:r>
              <a:rPr lang="es-PE" dirty="0" smtClean="0"/>
              <a:t>.</a:t>
            </a:r>
          </a:p>
          <a:p>
            <a:pPr algn="just"/>
            <a:endParaRPr lang="es-PE" dirty="0" smtClean="0"/>
          </a:p>
          <a:p>
            <a:pPr algn="just"/>
            <a:r>
              <a:rPr lang="es-PE" dirty="0" smtClean="0"/>
              <a:t>9.8.2.4	En las </a:t>
            </a:r>
            <a:r>
              <a:rPr lang="es-PE" u="sng" dirty="0" smtClean="0"/>
              <a:t>organizaciones más pequeñas</a:t>
            </a:r>
            <a:r>
              <a:rPr lang="es-PE" dirty="0" smtClean="0"/>
              <a:t>, </a:t>
            </a:r>
            <a:r>
              <a:rPr lang="es-PE" b="1" dirty="0" smtClean="0"/>
              <a:t>el personal puede necesitar realizar múltiples funciones </a:t>
            </a:r>
            <a:r>
              <a:rPr lang="es-PE" dirty="0" smtClean="0"/>
              <a:t>para cumplir con los requisitos del SMS. </a:t>
            </a:r>
            <a:r>
              <a:rPr lang="es-PE" b="1" dirty="0" smtClean="0"/>
              <a:t>La persona responsable de la gestión del SMS puede ser alguien con responsabilidades operacionales</a:t>
            </a:r>
            <a:r>
              <a:rPr lang="es-PE" dirty="0" smtClean="0"/>
              <a:t>.</a:t>
            </a:r>
          </a:p>
          <a:p>
            <a:pPr algn="just"/>
            <a:endParaRPr lang="es-PE" dirty="0" smtClean="0"/>
          </a:p>
          <a:p>
            <a:pPr algn="just"/>
            <a:r>
              <a:rPr lang="es-PE" dirty="0" smtClean="0"/>
              <a:t>--------------------------------------------------------------------------------</a:t>
            </a:r>
          </a:p>
          <a:p>
            <a:pPr algn="just"/>
            <a:r>
              <a:rPr lang="es-PE" dirty="0" smtClean="0"/>
              <a:t>3.4 ESCALABILIDAD</a:t>
            </a:r>
          </a:p>
          <a:p>
            <a:pPr algn="just"/>
            <a:endParaRPr lang="es-PE" dirty="0" smtClean="0"/>
          </a:p>
          <a:p>
            <a:pPr algn="just"/>
            <a:r>
              <a:rPr lang="es-PE" dirty="0" smtClean="0"/>
              <a:t>3.4.1.1 Cada Estado y cada proveedor de servicios </a:t>
            </a:r>
            <a:r>
              <a:rPr lang="es-PE" b="1" dirty="0" smtClean="0"/>
              <a:t>es diferente</a:t>
            </a:r>
            <a:r>
              <a:rPr lang="es-PE" dirty="0" smtClean="0"/>
              <a:t>. Los Programas de Seguridad del Estado y los Sistemas de Gestión de Seguridad están diseñados para ser escalables para satisfacer las necesidades exactas de cada Estado y de cada proveedor de servicios. Todos los componentes y todos los elementos de SSP y SMS están </a:t>
            </a:r>
            <a:r>
              <a:rPr lang="es-PE" b="1" dirty="0" smtClean="0"/>
              <a:t>interconectados e interdependientes</a:t>
            </a:r>
            <a:r>
              <a:rPr lang="es-PE" dirty="0" smtClean="0"/>
              <a:t>. Cada componente y elemento es necesario, para que el programa / sistema funcione eficazmente. Como con cualquier sistema, el equilibrio existe cuando todos los componentes y elementos del sistema coexisten. </a:t>
            </a:r>
            <a:r>
              <a:rPr lang="es-PE" b="1" dirty="0" smtClean="0"/>
              <a:t>Un aspecto intrínseco del diseño de SSP y SMS es la escalabilidad</a:t>
            </a:r>
            <a:r>
              <a:rPr lang="es-PE" dirty="0" smtClean="0"/>
              <a:t>; escalando el tamaño y la naturaleza de los componentes o elementos para reflejar las necesidades de la organización. El programa / sistema está diseñado para entregar los resultados deseados para cada organización sin ser oneroso. Por el contrario, el SSP y el SMS, bien implementados, deberían aumentar y mejorar los sistemas y procesos existentes. Con una planificación e implementación concienzuda, el programa / sistema encajará y reflejará el tamaño, la forma y el contexto operativo y la complejidad de cualquier organización de aviación.</a:t>
            </a:r>
          </a:p>
          <a:p>
            <a:pPr algn="just"/>
            <a:endParaRPr lang="es-PE" dirty="0" smtClean="0"/>
          </a:p>
          <a:p>
            <a:pPr algn="just"/>
            <a:r>
              <a:rPr lang="es-PE" dirty="0" smtClean="0"/>
              <a:t>3.4.1.2 El enfoque más eficaz para asegurar que el SSP / SMS se escala adecuadamente es:</a:t>
            </a:r>
          </a:p>
          <a:p>
            <a:pPr algn="just"/>
            <a:endParaRPr lang="es-PE" dirty="0" smtClean="0"/>
          </a:p>
          <a:p>
            <a:pPr algn="just"/>
            <a:r>
              <a:rPr lang="es-PE" dirty="0" smtClean="0"/>
              <a:t>• Desarrollar (o revisar) la Descripción del Sistema de la organización como un primer paso esencial </a:t>
            </a:r>
            <a:r>
              <a:rPr lang="es-PE" b="1" dirty="0" smtClean="0"/>
              <a:t>para comprender los peligros y la exposición al riesgo </a:t>
            </a:r>
            <a:r>
              <a:rPr lang="es-PE" dirty="0" smtClean="0"/>
              <a:t>de la organización a medida que se involucra en actividades operacionales. Una descripción típica del sistema describe:</a:t>
            </a:r>
          </a:p>
          <a:p>
            <a:pPr algn="just"/>
            <a:endParaRPr lang="es-PE" dirty="0" smtClean="0"/>
          </a:p>
          <a:p>
            <a:pPr lvl="1" algn="just"/>
            <a:r>
              <a:rPr lang="es-PE" dirty="0" smtClean="0"/>
              <a:t>o las </a:t>
            </a:r>
            <a:r>
              <a:rPr lang="es-PE" b="1" dirty="0" smtClean="0"/>
              <a:t>actividades</a:t>
            </a:r>
            <a:r>
              <a:rPr lang="es-PE" dirty="0" smtClean="0"/>
              <a:t>;</a:t>
            </a:r>
          </a:p>
          <a:p>
            <a:pPr lvl="1" algn="just"/>
            <a:r>
              <a:rPr lang="es-PE" dirty="0" smtClean="0"/>
              <a:t>o </a:t>
            </a:r>
            <a:r>
              <a:rPr lang="es-PE" b="1" dirty="0" smtClean="0"/>
              <a:t>procesos clave</a:t>
            </a:r>
            <a:r>
              <a:rPr lang="es-PE" dirty="0" smtClean="0"/>
              <a:t>;</a:t>
            </a:r>
          </a:p>
          <a:p>
            <a:pPr lvl="1" algn="just"/>
            <a:r>
              <a:rPr lang="es-PE" dirty="0" smtClean="0"/>
              <a:t>o </a:t>
            </a:r>
            <a:r>
              <a:rPr lang="es-PE" b="1" dirty="0" smtClean="0"/>
              <a:t>entorno operativo</a:t>
            </a:r>
            <a:r>
              <a:rPr lang="es-PE" dirty="0" smtClean="0"/>
              <a:t>; y</a:t>
            </a:r>
          </a:p>
          <a:p>
            <a:pPr lvl="1" algn="just"/>
            <a:r>
              <a:rPr lang="es-PE" dirty="0" smtClean="0"/>
              <a:t>o el </a:t>
            </a:r>
            <a:r>
              <a:rPr lang="es-PE" b="1" dirty="0" smtClean="0"/>
              <a:t>propósito del SMS / SSP, y sus interfaces </a:t>
            </a:r>
            <a:r>
              <a:rPr lang="es-PE" dirty="0" smtClean="0"/>
              <a:t>con otros sistemas (internos y externos a la organización).</a:t>
            </a:r>
          </a:p>
          <a:p>
            <a:pPr lvl="1" algn="just"/>
            <a:endParaRPr lang="es-PE" dirty="0" smtClean="0"/>
          </a:p>
          <a:p>
            <a:pPr algn="just"/>
            <a:r>
              <a:rPr lang="es-PE" dirty="0" smtClean="0"/>
              <a:t>3.4.1.3 El Estado y el proveedor de servicios deben </a:t>
            </a:r>
            <a:r>
              <a:rPr lang="es-PE" b="1" dirty="0" smtClean="0"/>
              <a:t>diseñar, implementar y mantener </a:t>
            </a:r>
            <a:r>
              <a:rPr lang="es-PE" dirty="0" smtClean="0"/>
              <a:t>un SSP / SMS </a:t>
            </a:r>
            <a:r>
              <a:rPr lang="es-PE" b="1" dirty="0" smtClean="0"/>
              <a:t>que coincida o adapte los requerimientos del proceso</a:t>
            </a:r>
            <a:r>
              <a:rPr lang="es-PE" dirty="0" smtClean="0"/>
              <a:t> de su organización a los recursos disponibles considerando el </a:t>
            </a:r>
            <a:r>
              <a:rPr lang="es-PE" b="1" dirty="0" smtClean="0"/>
              <a:t>tamaño, la naturaleza, el volumen y la complejidad de las actividades</a:t>
            </a:r>
            <a:r>
              <a:rPr lang="es-PE" dirty="0" smtClean="0"/>
              <a:t>. La autoridad de supervisión debe evaluar la descripción del sistema y el análisis relacionado producido por el proveedor de servicios, como parte de la determinación adecuada del SMS. Con base en la evaluación, se puede hacer un juicio sobre la idoneidad y conformidad del sistema con las normas.</a:t>
            </a:r>
          </a:p>
          <a:p>
            <a:pPr algn="just"/>
            <a:endParaRPr lang="es-PE" dirty="0" smtClean="0"/>
          </a:p>
          <a:p>
            <a:pPr algn="just"/>
            <a:r>
              <a:rPr lang="es-PE" dirty="0" smtClean="0"/>
              <a:t>3.4.1.4 La aplicación de principios de escalabilidad ayuda a un Estado o a un proveedor de servicios a </a:t>
            </a:r>
            <a:r>
              <a:rPr lang="es-PE" b="1" dirty="0" smtClean="0"/>
              <a:t>definir la mejor estructura y los medios de implementación </a:t>
            </a:r>
            <a:r>
              <a:rPr lang="es-PE" dirty="0" smtClean="0"/>
              <a:t>de su SSP / SMS, y, importantemente, ayuda a cada organización a apropiarse del sistema que diseñaron y desarrollaron. Es responsabilidad de cada entidad implementar SSP / SMS de una manera que asegure:</a:t>
            </a:r>
          </a:p>
          <a:p>
            <a:pPr algn="just"/>
            <a:endParaRPr lang="es-PE" dirty="0" smtClean="0"/>
          </a:p>
          <a:p>
            <a:pPr algn="just"/>
            <a:r>
              <a:rPr lang="es-PE" dirty="0" smtClean="0"/>
              <a:t>• programa / sistema es apto para el propósito;</a:t>
            </a:r>
          </a:p>
          <a:p>
            <a:pPr algn="just"/>
            <a:r>
              <a:rPr lang="es-PE" dirty="0" smtClean="0"/>
              <a:t>• los procesos se ajustan a su tamaño, naturaleza y complejidad; y</a:t>
            </a:r>
          </a:p>
          <a:p>
            <a:pPr algn="just"/>
            <a:r>
              <a:rPr lang="es-PE" dirty="0" smtClean="0"/>
              <a:t>• Las funciones son efectivas y logran los resultados de seguridad deseados.</a:t>
            </a:r>
          </a:p>
          <a:p>
            <a:pPr algn="just"/>
            <a:endParaRPr lang="es-PE" dirty="0" smtClean="0"/>
          </a:p>
          <a:p>
            <a:pPr algn="just"/>
            <a:r>
              <a:rPr lang="es-PE" dirty="0" smtClean="0"/>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algn="just"/>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5273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 ESCALABILIDAD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3.4.1.1 Cada Estado y cada proveedor de servicios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es diferente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Programas de Seguridad del Estado y los Sistemas de Gestión de Seguridad están diseñados para ser escalables para satisfacer las necesidades exactas de cada Estado y de cada proveedor de servicios. Todos los componentes y todos los elementos de SSP y SMS están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interconectados e interdependientes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Cada componente y elemento es necesario, para que el programa / sistema funcione eficazmente. Como con cualquier sistema, el equilibrio existe cuando todos los componentes y elementos del sistema coexisten.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Un aspecto intrínseco del diseño de SSP y SMS es la escalabilidad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escalando el tamaño y la naturaleza de los componentes o elementos para reflejar las necesidades de la organización. El programa / sistema está diseñado para entregar los resultados deseados para cada organización sin ser oneroso. Por el contrario, el SSP y el SMS, bien implementados, deberían aumentar y mejorar los sistemas y procesos existentes. Con una planificación e implementación concienzuda, el programa / sistema encajará y reflejará el tamaño, la forma y el contexto operativo y la complejidad de cualquier organización de aviación.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3.4.1.2 El enfoque más eficaz para asegurar que el SSP / SMS se escala adecuadamente 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Desarrollar (o revisar) la Descripción del Sistema de la organización como un primer paso esencial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para comprender los peligros y la exposición al riesgo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organización a medida que se involucra en actividades operacionales. Una descripción típica del sistema describe: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clave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entorno operativo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propósito del SMS / SSP, y sus interfaces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 otros sistemas (internos y externos a la organización).</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3.4.1.3 El Estado y el proveedor de servicios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diseñar, implementar y mantener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SSP /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que coincida o adapte los requerimientos del proceso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su organización a los recursos disponibles considerando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tamaño, la naturaleza, el volumen y la complejidad de las 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 autoridad de supervisión debe evaluar la descripción del sistema y el análisis relacionado producido por el proveedor de servicios, como parte de la determinación adecuada del SMS. Con base en la evaluación, se puede hacer un juicio sobre la idoneidad y conformidad del sistema con las normas.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3.4.1.4 La aplicación de principios de escalabilidad ayuda a un Estado o a un proveedor de servicios 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 la mejor estructura y los medios de implementación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 SSP / SMS, y, importantemente, ayuda a cada organización a apropiarse del sistema que diseñaron y desarrollaron. Es responsabilidad de cada entidad implementar SSP / SMS de una manera que asegure: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programa / sistema es apto para el propósito;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procesos se ajustan a su tamaño, naturaleza y complejidad; 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son efectivas y logran los resultados de seguridad deseados.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31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3.4.1.2 El enfoque más eficaz para asegurar que el SSP / SMS se escala adecuadamente 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Desarrollar (o revisar) la Descripción del Sistema de la organización como un primer paso esencial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para comprender los peligros y la exposición al riesgo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organización a medida que se involucra en actividades operacionales. Una descripción típica del sistema describe: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clave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entorno operativo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propósito del SMS / SSP, y sus interfaces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 otros sistemas (internos y externos a la organización).</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3.4.1.3 El Estado y el proveedor de servicios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diseñar, implementar y mantener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SSP /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que coincida o adapte los requerimientos del proceso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su organización a los recursos disponibles considerando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tamaño, la naturaleza, el volumen y la complejidad de las 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 autoridad de supervisión debe evaluar la descripción del sistema y el análisis relacionado producido por el proveedor de servicios, como parte de la determinación adecuada del SMS. Con base en la evaluación, se puede hacer un juicio sobre la idoneidad y conformidad del sistema con las normas.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3.4.1.4 La aplicación de principios de escalabilidad ayuda a un Estado o a un proveedor de servicios 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 la mejor estructura y los medios de implementación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 SSP / SMS, y, importantemente, ayuda a cada organización a apropiarse del sistema que diseñaron y desarrollaron. Es responsabilidad de cada entidad implementar SSP / SMS de una manera que asegure: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programa / sistema es apto para el propósito;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procesos se ajustan a su tamaño, naturaleza y complejidad; 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son efectivas y logran los resultados de seguridad deseados.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356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 ESCALABILIDAD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3.4.1.1 Cada Estado y cada proveedor de servicios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es diferente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Programas de Seguridad del Estado y los Sistemas de Gestión de Seguridad están diseñados para ser escalables para satisfacer las necesidades exactas de cada Estado y de cada proveedor de servicios. Todos los componentes y todos los elementos de SSP y SMS están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interconectados e interdependientes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Cada componente y elemento es necesario, para que el programa / sistema funcione eficazmente. Como con cualquier sistema, el equilibrio existe cuando todos los componentes y elementos del sistema coexisten.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Un aspecto intrínseco del diseño de SSP y SMS es la escalabilidad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escalando el tamaño y la naturaleza de los componentes o elementos para reflejar las necesidades de la organización. El programa / sistema está diseñado para entregar los resultados deseados para cada organización sin ser oneroso. Por el contrario, el SSP y el SMS, bien implementados, deberían aumentar y mejorar los sistemas y procesos existentes. Con una planificación e implementación concienzuda, el programa / sistema encajará y reflejará el tamaño, la forma y el contexto operativo y la complejidad de cualquier organización de aviación.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3.4.1.2 El enfoque más eficaz para asegurar que el SSP / SMS se escala adecuadamente 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Desarrollar (o revisar) la Descripción del Sistema de la organización como un primer paso esencial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para comprender los peligros y la exposición al riesgo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organización a medida que se involucra en actividades operacionales. Una descripción típica del sistema describe: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clave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entorno operativo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propósito del SMS / SSP, y sus interfaces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 otros sistemas (internos y externos a la organización).</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3.4.1.3 El Estado y el proveedor de servicios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diseñar, implementar y mantener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SSP /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que coincida o adapte los requerimientos del proceso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su organización a los recursos disponibles considerando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tamaño, la naturaleza, el volumen y la complejidad de las 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 autoridad de supervisión debe evaluar la descripción del sistema y el análisis relacionado producido por el proveedor de servicios, como parte de la determinación adecuada del SMS. Con base en la evaluación, se puede hacer un juicio sobre la idoneidad y conformidad del sistema con las normas.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3.4.1.4 La aplicación de principios de escalabilidad ayuda a un Estado o a un proveedor de servicios 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 la mejor estructura y los medios de implementación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 SSP / SMS, y, importantemente, ayuda a cada organización a apropiarse del sistema que diseñaron y desarrollaron. Es responsabilidad de cada entidad implementar SSP / SMS de una manera que asegure: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programa / sistema es apto para el propósito;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procesos se ajustan a su tamaño, naturaleza y complejidad; 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son efectivas y logran los resultados de seguridad deseados.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63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 ESCALABILIDAD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3.4.1.1 Cada Estado y cada proveedor de servicios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es diferente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Programas de Seguridad del Estado y los Sistemas de Gestión de Seguridad están diseñados para ser escalables para satisfacer las necesidades exactas de cada Estado y de cada proveedor de servicios. Todos los componentes y todos los elementos de SSP y SMS están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interconectados e interdependientes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Cada componente y elemento es necesario, para que el programa / sistema funcione eficazmente. Como con cualquier sistema, el equilibrio existe cuando todos los componentes y elementos del sistema coexisten.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Un aspecto intrínseco del diseño de SSP y SMS es la escalabilidad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escalando el tamaño y la naturaleza de los componentes o elementos para reflejar las necesidades de la organización. El programa / sistema está diseñado para entregar los resultados deseados para cada organización sin ser oneroso. Por el contrario, el SSP y el SMS, bien implementados, deberían aumentar y mejorar los sistemas y procesos existentes. Con una planificación e implementación concienzuda, el programa / sistema encajará y reflejará el tamaño, la forma y el contexto operativo y la complejidad de cualquier organización de aviación.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sng" strike="noStrike" kern="1200" cap="none" spc="0" normalizeH="0" baseline="0" noProof="0" dirty="0" smtClean="0">
                <a:ln>
                  <a:noFill/>
                </a:ln>
                <a:solidFill>
                  <a:prstClr val="black"/>
                </a:solidFill>
                <a:effectLst/>
                <a:uLnTx/>
                <a:uFillTx/>
                <a:latin typeface="+mn-lt"/>
                <a:ea typeface="+mn-ea"/>
                <a:cs typeface="+mn-cs"/>
              </a:rPr>
              <a:t>3.4.1.2 El enfoque más eficaz para asegurar que el SSP / SMS se escala adecuadamente 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Desarrollar (o revisar) la Descripción del Sistema de la organización como un primer paso esencial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para comprender los peligros y la exposición al riesgo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organización a medida que se involucra en actividades operacionales. Una descripción típica del sistema describe: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las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actividades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procesos clave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entorno operativo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a:t>
            </a: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o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propósito del SMS / SSP, y sus interfaces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 otros sistemas (internos y externos a la organización).</a:t>
            </a: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3.4.1.3 El Estado y el proveedor de servicios deben diseñar, implementar y mantener un SSP / SMS que coincida o adapte los requerimientos del proceso de su organización a los recursos disponibles considerando el tamaño, la naturaleza, el volumen y la complejidad de las actividades. La autoridad de supervisión debe evaluar la descripción del sistema y el análisis relacionado producido por el proveedor de servicios, como parte de la determinación adecuada del SMS. Con base en la evaluación, se puede hacer un juicio sobre la idoneidad y conformidad del sistema con las normas.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3.4.1.4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La aplicación de principios de escalabilidad ayuda a un Estado o a un proveedor de servicios a definir la mejor estructura y los medios de implementación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 SSP / SMS, y, importantemente, ayuda a cada organización a apropiarse del sistema que diseñaron y desarrollaron. Es responsabilidad de cada entidad implementar SSP / SMS de una manera que asegure: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programa / sistema es apto para el propósito;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procesos se ajustan a su tamaño, naturaleza y complejidad; 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son efectivas y logran los resultados de seguridad deseados.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593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3.4.1.4 La aplicación de principios de escalabilidad ayuda a un Estado o a un proveedor de servicios 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 la mejor estructura y los medios de implementación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su SSP / SMS, y, importantemente, ayuda a cada organización a apropiarse del sistema que diseñaron y desarrollaron. Es responsabilidad de cada entidad implementar SSP / SMS de una manera que asegure: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programa / sistema es apto para el propósito;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los procesos se ajustan a su tamaño, naturaleza y complejidad; 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funciones son efectivas y logran los resultados de seguridad deseados.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3.4.1.5 Se espera que los proveedores de servicios demuestren a su CAA cómo y por qué han desarrollado el SMS de la manera en que lo han hecho, y que el sistema es apropiado para su operación. Es importante que las CAA tengan esto en cuenta al evaluar los SMS y evitar adoptar un enfoque excesivamente prescriptivo o imponer criterios que no estén basados ​​en el rendimiento.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86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9.7</a:t>
            </a:r>
            <a:r>
              <a:rPr lang="es-PE" b="1" baseline="0" dirty="0" smtClean="0"/>
              <a:t>    </a:t>
            </a:r>
            <a:r>
              <a:rPr lang="es-PE" b="1" dirty="0" smtClean="0"/>
              <a:t>PLANIFICACIÓN DE LA IMPLEMENTACIÓN</a:t>
            </a:r>
          </a:p>
          <a:p>
            <a:pPr algn="just"/>
            <a:endParaRPr lang="es-PE" b="1" dirty="0" smtClean="0"/>
          </a:p>
          <a:p>
            <a:pPr algn="just"/>
            <a:r>
              <a:rPr lang="es-PE" b="1" dirty="0" smtClean="0"/>
              <a:t>9.7.1</a:t>
            </a:r>
            <a:r>
              <a:rPr lang="es-PE" b="1" baseline="0" dirty="0" smtClean="0"/>
              <a:t>  </a:t>
            </a:r>
            <a:r>
              <a:rPr lang="es-PE" b="1" dirty="0" smtClean="0"/>
              <a:t>Descripción del sistema</a:t>
            </a:r>
          </a:p>
          <a:p>
            <a:pPr algn="just"/>
            <a:endParaRPr lang="es-PE" b="1" dirty="0" smtClean="0"/>
          </a:p>
          <a:p>
            <a:pPr algn="just"/>
            <a:r>
              <a:rPr lang="es-PE" dirty="0" smtClean="0"/>
              <a:t>9.7.1.3</a:t>
            </a:r>
            <a:r>
              <a:rPr lang="es-PE" baseline="0" dirty="0" smtClean="0"/>
              <a:t>   </a:t>
            </a:r>
            <a:r>
              <a:rPr lang="es-PE" dirty="0" smtClean="0"/>
              <a:t>¿Qué es una descripción del sistema?: La descripción del sistema es un </a:t>
            </a:r>
            <a:r>
              <a:rPr lang="es-PE" b="1" dirty="0" smtClean="0"/>
              <a:t>resumen de los procesos y las actividades de las organizaciones cubiertos por el SMS</a:t>
            </a:r>
            <a:r>
              <a:rPr lang="es-PE" dirty="0" smtClean="0"/>
              <a:t>. Incluye interfaces dentro de la organización, así como interfaces con otras organizaciones externas que contribuyen a la entrega segura de los servicios.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2564008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Consideraciones de riesgo</a:t>
            </a:r>
          </a:p>
          <a:p>
            <a:endParaRPr lang="es-PE" dirty="0" smtClean="0"/>
          </a:p>
          <a:p>
            <a:r>
              <a:rPr lang="es-PE" dirty="0" smtClean="0"/>
              <a:t>9.8.2.5	Independientemente del tamaño del proveedor de servicios, la escalabilidad también debería ser una </a:t>
            </a:r>
            <a:r>
              <a:rPr lang="es-PE" b="1" dirty="0" smtClean="0"/>
              <a:t>función del riesgo inherente </a:t>
            </a:r>
            <a:r>
              <a:rPr lang="es-PE" dirty="0" smtClean="0"/>
              <a:t>de las actividades del proveedor de servicios. Incluso las organizaciones muy pequeñas pueden estar involucradas en actividades que pueden implicar riesgos significativos para la aviación. Por lo tanto, la </a:t>
            </a:r>
            <a:r>
              <a:rPr lang="es-PE" b="1" dirty="0" smtClean="0"/>
              <a:t>capacidad de gestión de la seguridad operacional deberá ser proporcional al riesgo que tiene que ser gestionado.</a:t>
            </a:r>
          </a:p>
          <a:p>
            <a:endParaRPr lang="es-PE"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372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Datos e información de seguridad operacional y su análisis</a:t>
            </a:r>
          </a:p>
          <a:p>
            <a:endParaRPr lang="es-PE" dirty="0" smtClean="0"/>
          </a:p>
          <a:p>
            <a:r>
              <a:rPr lang="es-PE" dirty="0" smtClean="0"/>
              <a:t>9.8.2.6	En las </a:t>
            </a:r>
            <a:r>
              <a:rPr lang="es-PE" u="sng" dirty="0" smtClean="0"/>
              <a:t>pequeñas organizaciones</a:t>
            </a:r>
            <a:r>
              <a:rPr lang="es-PE" dirty="0" smtClean="0"/>
              <a:t>, el bajo volumen de datos puede significar que es </a:t>
            </a:r>
            <a:r>
              <a:rPr lang="es-PE" b="1" dirty="0" smtClean="0"/>
              <a:t>más difícil identificar tendencias o cambios </a:t>
            </a:r>
            <a:r>
              <a:rPr lang="es-PE" dirty="0" smtClean="0"/>
              <a:t>en el rendimiento de seguridad operacional. Esto </a:t>
            </a:r>
            <a:r>
              <a:rPr lang="es-PE" b="1" dirty="0" smtClean="0"/>
              <a:t>puede requerir reuniones para plantear y discutir problemas </a:t>
            </a:r>
            <a:r>
              <a:rPr lang="es-PE" dirty="0" smtClean="0"/>
              <a:t>de seguridad operacional con la experiencia apropiada. Esto </a:t>
            </a:r>
            <a:r>
              <a:rPr lang="es-PE" b="1" dirty="0" smtClean="0"/>
              <a:t>puede ser más cualitativo que cuantitativo</a:t>
            </a:r>
            <a:r>
              <a:rPr lang="es-PE" dirty="0" smtClean="0"/>
              <a:t>, pero ayudará a identificar el cuadro de riesgo para el proveedor de servicios</a:t>
            </a:r>
            <a:r>
              <a:rPr lang="es-PE" u="sng" dirty="0" smtClean="0"/>
              <a:t>. Colaborar con otros proveedores de servicios o asociaciones de la industria puede ser útil</a:t>
            </a:r>
            <a:r>
              <a:rPr lang="es-PE" dirty="0" smtClean="0"/>
              <a:t>, ya que pueden tener datos que un pequeño proveedor de servicios no tiene. Por ejemplo, los proveedores de servicios más pequeños pueden </a:t>
            </a:r>
            <a:r>
              <a:rPr lang="es-PE" b="1" dirty="0" smtClean="0"/>
              <a:t>intercambiar con organizaciones/operaciones similares </a:t>
            </a:r>
            <a:r>
              <a:rPr lang="es-PE" dirty="0" smtClean="0"/>
              <a:t>para compartir </a:t>
            </a:r>
            <a:r>
              <a:rPr lang="es-PE" b="1" dirty="0" smtClean="0"/>
              <a:t>información de riesgo e identificar tendencias</a:t>
            </a:r>
            <a:r>
              <a:rPr lang="es-PE" dirty="0" smtClean="0"/>
              <a:t> de desempeño de seguridad operacional. Los proveedores de servicios deberán </a:t>
            </a:r>
            <a:r>
              <a:rPr lang="es-PE" b="1" dirty="0" smtClean="0"/>
              <a:t>analizar y procesar adecuadamente sus datos internos</a:t>
            </a:r>
            <a:r>
              <a:rPr lang="es-PE" dirty="0" smtClean="0"/>
              <a:t> aunque puedan ser limitados.</a:t>
            </a:r>
          </a:p>
          <a:p>
            <a:endParaRPr lang="es-PE" dirty="0" smtClean="0"/>
          </a:p>
          <a:p>
            <a:r>
              <a:rPr lang="es-PE" dirty="0" smtClean="0"/>
              <a:t>9.8.2.7	Para los proveedores de servicios con muchas interacciones e interfaces, tendrán que considerar </a:t>
            </a:r>
            <a:r>
              <a:rPr lang="es-PE" b="1" dirty="0" smtClean="0"/>
              <a:t>cómo recolectan datos e información de seguridad operacional desde múltiples organizaciones</a:t>
            </a:r>
            <a:r>
              <a:rPr lang="es-PE" dirty="0" smtClean="0"/>
              <a:t>. Esto puede dar como resultado que </a:t>
            </a:r>
            <a:r>
              <a:rPr lang="es-PE" b="1" dirty="0" smtClean="0"/>
              <a:t>grandes volúmenes de datos </a:t>
            </a:r>
            <a:r>
              <a:rPr lang="es-PE" dirty="0" smtClean="0"/>
              <a:t>sean </a:t>
            </a:r>
            <a:r>
              <a:rPr lang="es-PE" b="1" dirty="0" smtClean="0"/>
              <a:t>recolectados y posteriormente recopilados y analizados</a:t>
            </a:r>
            <a:r>
              <a:rPr lang="es-PE" dirty="0" smtClean="0"/>
              <a:t>. Estos proveedores de servicios deberán utilizar un método apropiado para gestionar dichos datos. También </a:t>
            </a:r>
            <a:r>
              <a:rPr lang="es-PE" b="1" dirty="0" smtClean="0"/>
              <a:t>se debe considerar la calidad de los datos</a:t>
            </a:r>
            <a:r>
              <a:rPr lang="es-PE" dirty="0" smtClean="0"/>
              <a:t> recopilados y el </a:t>
            </a:r>
            <a:r>
              <a:rPr lang="es-PE" b="1" dirty="0" smtClean="0"/>
              <a:t>uso de taxonomías </a:t>
            </a:r>
            <a:r>
              <a:rPr lang="es-PE" dirty="0" smtClean="0"/>
              <a:t>para ayudar con el análisis de los datos.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07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9.8.3	Sistemas de gestión de la integración</a:t>
            </a:r>
          </a:p>
          <a:p>
            <a:endParaRPr lang="es-PE" b="1" dirty="0" smtClean="0"/>
          </a:p>
          <a:p>
            <a:pPr algn="just"/>
            <a:r>
              <a:rPr lang="es-PE" dirty="0" smtClean="0"/>
              <a:t>9.8.3.1	La gestión de la seguridad operacional deberá ser considerada como </a:t>
            </a:r>
            <a:r>
              <a:rPr lang="es-PE" b="1" dirty="0" smtClean="0"/>
              <a:t>parte de un sistema de gestión </a:t>
            </a:r>
            <a:r>
              <a:rPr lang="es-PE" dirty="0" smtClean="0"/>
              <a:t>(y no aisladamente). Por lo tanto, un proveedor de servicios </a:t>
            </a:r>
            <a:r>
              <a:rPr lang="es-PE" b="1" dirty="0" smtClean="0"/>
              <a:t>puede implementar un sistema de gestión integrado </a:t>
            </a:r>
            <a:r>
              <a:rPr lang="es-PE" dirty="0" smtClean="0"/>
              <a:t>que incluya el SMS. Un sistema de gestión integrado puede ser utilizado para </a:t>
            </a:r>
            <a:r>
              <a:rPr lang="es-PE" u="sng" dirty="0" smtClean="0"/>
              <a:t>capturar múltiples aprobaciones o para abarcar otros sistemas de gestión empresarial</a:t>
            </a:r>
            <a:r>
              <a:rPr lang="es-PE" dirty="0" smtClean="0"/>
              <a:t>, como la </a:t>
            </a:r>
            <a:r>
              <a:rPr lang="es-PE" b="1" u="sng" dirty="0" smtClean="0">
                <a:solidFill>
                  <a:schemeClr val="tx1">
                    <a:lumMod val="50000"/>
                  </a:schemeClr>
                </a:solidFill>
              </a:rPr>
              <a:t>calidad, la seguridad, los sistemas de gestión de la salud y el medio ambiente</a:t>
            </a:r>
            <a:r>
              <a:rPr lang="es-PE" dirty="0" smtClean="0"/>
              <a:t>. Esto </a:t>
            </a:r>
            <a:r>
              <a:rPr lang="es-PE" b="1" dirty="0" smtClean="0"/>
              <a:t>se hace para eliminar la duplicación y explotar las sinergias </a:t>
            </a:r>
            <a:r>
              <a:rPr lang="es-PE" dirty="0" smtClean="0"/>
              <a:t>mediante la gestión de los riesgos a través de múltiples actividades. Por ejemplo, cuando un proveedor de servicios tiene múltiples aprobaciones, puede optar por implementar un sistema de gestión único para cubrir todas sus actividades. El Proveedor de Servicios deberá decidir cuáles son los mejores medios para integrar o segregar sus SMS de acuerdo a sus necesidades de negocio u organizacionales.</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382966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9.8.3.2	Los sistemas de gestión típicos dentro de una organización de aviación </a:t>
            </a:r>
            <a:r>
              <a:rPr lang="es-PE" b="1" dirty="0" smtClean="0"/>
              <a:t>pueden</a:t>
            </a:r>
            <a:r>
              <a:rPr lang="es-PE" dirty="0" smtClean="0"/>
              <a:t> incluir:</a:t>
            </a:r>
          </a:p>
          <a:p>
            <a:endParaRPr lang="es-PE" dirty="0" smtClean="0"/>
          </a:p>
          <a:p>
            <a:pPr marL="228600" indent="-228600">
              <a:buAutoNum type="alphaLcParenR"/>
            </a:pPr>
            <a:r>
              <a:rPr lang="es-PE" dirty="0" smtClean="0"/>
              <a:t>sistema de gestión de la calidad (QMS);</a:t>
            </a:r>
          </a:p>
          <a:p>
            <a:pPr marL="228600" indent="-228600">
              <a:buAutoNum type="alphaLcParenR"/>
            </a:pPr>
            <a:r>
              <a:rPr lang="es-PE" dirty="0" smtClean="0"/>
              <a:t>sistema de gestión de la seguridad operacional (SMS);</a:t>
            </a:r>
          </a:p>
          <a:p>
            <a:pPr marL="228600" indent="-228600">
              <a:buAutoNum type="alphaLcParenR"/>
            </a:pPr>
            <a:r>
              <a:rPr lang="es-PE" dirty="0" smtClean="0"/>
              <a:t>sistema de gestión de la seguridad (SecMS);</a:t>
            </a:r>
          </a:p>
          <a:p>
            <a:pPr marL="228600" indent="-228600">
              <a:buAutoNum type="alphaLcParenR"/>
            </a:pPr>
            <a:r>
              <a:rPr lang="es-PE" dirty="0" smtClean="0"/>
              <a:t>sistema de gestión ambiental (EMS);</a:t>
            </a:r>
          </a:p>
          <a:p>
            <a:pPr marL="228600" indent="-228600">
              <a:buAutoNum type="alphaLcParenR"/>
            </a:pPr>
            <a:r>
              <a:rPr lang="es-PE" dirty="0" smtClean="0"/>
              <a:t>sistema de gestión de la seguridad y la salud en el trabajo (OHSMS);</a:t>
            </a:r>
          </a:p>
          <a:p>
            <a:pPr marL="228600" indent="-228600">
              <a:buAutoNum type="alphaLcParenR"/>
            </a:pPr>
            <a:r>
              <a:rPr lang="es-PE" dirty="0" smtClean="0"/>
              <a:t>sistema de gestión financiera (FMS); </a:t>
            </a:r>
          </a:p>
          <a:p>
            <a:pPr marL="228600" indent="-228600">
              <a:buAutoNum type="alphaLcParenR"/>
            </a:pPr>
            <a:r>
              <a:rPr lang="es-PE" dirty="0" smtClean="0"/>
              <a:t>sistema de gestión de la documentación (DMS); y</a:t>
            </a:r>
          </a:p>
          <a:p>
            <a:pPr marL="228600" indent="-228600">
              <a:buAutoNum type="alphaLcParenR"/>
            </a:pPr>
            <a:r>
              <a:rPr lang="es-PE" dirty="0" smtClean="0"/>
              <a:t>gestión del riesgo de la fatiga (FRMS)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875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9.8.3.3	Un proveedor de servicios </a:t>
            </a:r>
            <a:r>
              <a:rPr lang="es-PE" b="1" dirty="0" smtClean="0"/>
              <a:t>podría escoger integrar </a:t>
            </a:r>
            <a:r>
              <a:rPr lang="es-PE" dirty="0" smtClean="0"/>
              <a:t>estos sistemas de gestión basados en sus requisitos únicos. Los procesos de </a:t>
            </a:r>
            <a:r>
              <a:rPr lang="es-PE" b="1" dirty="0" smtClean="0"/>
              <a:t>gestión de riesgos y los procesos de auditoría interna son características esenciales</a:t>
            </a:r>
            <a:r>
              <a:rPr lang="es-PE" dirty="0" smtClean="0"/>
              <a:t> de la mayoría de estos sistemas de gestión. Deberá reconocerse que </a:t>
            </a:r>
            <a:r>
              <a:rPr lang="es-PE" u="sng" dirty="0" smtClean="0"/>
              <a:t>los riesgos y controles de riesgo </a:t>
            </a:r>
            <a:r>
              <a:rPr lang="es-PE" dirty="0" smtClean="0"/>
              <a:t>desarrollados en cualquiera de estos </a:t>
            </a:r>
            <a:r>
              <a:rPr lang="es-PE" u="sng" dirty="0" smtClean="0"/>
              <a:t>sistemas podrían tener un impacto en otros sistemas</a:t>
            </a:r>
            <a:r>
              <a:rPr lang="es-PE" dirty="0" smtClean="0"/>
              <a:t>. Además, pueden existir otros sistemas operativos asociados a las actividades empresariales que también pueden integrarse, como la gestión de proveedores, la gestión de instalaciones, etc.</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712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9.8.3.4	Un Proveedor de Servicios </a:t>
            </a:r>
            <a:r>
              <a:rPr lang="es-PE" b="1" u="sng" dirty="0" smtClean="0"/>
              <a:t>podría también considerar </a:t>
            </a:r>
            <a:r>
              <a:rPr lang="es-PE" u="sng" dirty="0" smtClean="0"/>
              <a:t>la aplicación del SMS a otras áreas que no tienen un requisito reglamentario </a:t>
            </a:r>
            <a:r>
              <a:rPr lang="es-PE" dirty="0" smtClean="0"/>
              <a:t>actual para un SMS. Alternativamente, puede haber situaciones en las que se prefiera un SMS individual para cada tipo de actividad de aviación. Los proveedores de servicios deberán determinar los medios más adecuados para integrar o segregar sus sistemas de gestión de acuerdo con su modelo de negocio, el entorno operativo, los requisitos reglamentarios, estatutarios y de las partes interesadas. Sea cual sea la opción tomada, debe garantizar que cumple con los requisitos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160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Beneficios y desafíos de la integración de sistemas de gestión</a:t>
            </a:r>
          </a:p>
          <a:p>
            <a:endParaRPr lang="es-PE" dirty="0" smtClean="0"/>
          </a:p>
          <a:p>
            <a:r>
              <a:rPr lang="es-PE" dirty="0" smtClean="0"/>
              <a:t>9.8.3.5	La integración de las diferentes áreas bajo un sistema de gestión único mejorará la eficiencia por:</a:t>
            </a:r>
          </a:p>
          <a:p>
            <a:endParaRPr lang="es-PE" dirty="0" smtClean="0"/>
          </a:p>
          <a:p>
            <a:pPr marL="228600" indent="-228600">
              <a:buAutoNum type="alphaLcParenR"/>
            </a:pPr>
            <a:r>
              <a:rPr lang="es-PE" dirty="0" smtClean="0"/>
              <a:t>Reducción de la </a:t>
            </a:r>
            <a:r>
              <a:rPr lang="es-PE" b="1" dirty="0" smtClean="0"/>
              <a:t>duplicación y superposición </a:t>
            </a:r>
            <a:r>
              <a:rPr lang="es-PE" dirty="0" smtClean="0"/>
              <a:t>de procesos y recursos.</a:t>
            </a:r>
          </a:p>
          <a:p>
            <a:pPr marL="228600" indent="-228600">
              <a:buAutoNum type="alphaLcParenR"/>
            </a:pPr>
            <a:r>
              <a:rPr lang="es-PE" dirty="0" smtClean="0"/>
              <a:t>Reducción de las </a:t>
            </a:r>
            <a:r>
              <a:rPr lang="es-PE" b="1" dirty="0" smtClean="0"/>
              <a:t>responsabilidades y relaciones potencialmente conflictivas</a:t>
            </a:r>
            <a:r>
              <a:rPr lang="es-PE" dirty="0" smtClean="0"/>
              <a:t>.</a:t>
            </a:r>
          </a:p>
          <a:p>
            <a:pPr marL="228600" indent="-228600">
              <a:buAutoNum type="alphaLcParenR"/>
            </a:pPr>
            <a:r>
              <a:rPr lang="es-PE" dirty="0" smtClean="0"/>
              <a:t>Consideración de los </a:t>
            </a:r>
            <a:r>
              <a:rPr lang="es-PE" b="1" dirty="0" smtClean="0"/>
              <a:t>impactos más amplios de los riesg</a:t>
            </a:r>
            <a:r>
              <a:rPr lang="es-PE" dirty="0" smtClean="0"/>
              <a:t>os y las oportunidades en todas las actividades.</a:t>
            </a:r>
          </a:p>
          <a:p>
            <a:pPr marL="228600" indent="-228600">
              <a:buAutoNum type="alphaLcParenR"/>
            </a:pPr>
            <a:r>
              <a:rPr lang="es-PE" dirty="0" smtClean="0"/>
              <a:t>Permitir un </a:t>
            </a:r>
            <a:r>
              <a:rPr lang="es-PE" b="1" dirty="0" smtClean="0"/>
              <a:t>seguimiento y una gestión eficaces del desempeño </a:t>
            </a:r>
            <a:r>
              <a:rPr lang="es-PE" dirty="0" smtClean="0"/>
              <a:t>en todas las actividades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11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Beneficios y desafíos de la integración de sistemas de gestión</a:t>
            </a:r>
          </a:p>
          <a:p>
            <a:endParaRPr lang="es-PE" dirty="0" smtClean="0"/>
          </a:p>
          <a:p>
            <a:r>
              <a:rPr lang="es-PE" dirty="0" smtClean="0"/>
              <a:t>9.8.3.6	Los posibles desafíos de la integración del sistema de gestión son:</a:t>
            </a:r>
          </a:p>
          <a:p>
            <a:endParaRPr lang="es-PE" dirty="0" smtClean="0"/>
          </a:p>
          <a:p>
            <a:pPr marL="228600" indent="-228600">
              <a:buAutoNum type="alphaLcParenR"/>
            </a:pPr>
            <a:r>
              <a:rPr lang="es-PE" dirty="0" smtClean="0"/>
              <a:t>Transición de los sistemas existentes al nuevo sistema integrado sin interrupción de las actividades empresariales existentes.</a:t>
            </a:r>
          </a:p>
          <a:p>
            <a:pPr marL="228600" indent="-228600">
              <a:buAutoNum type="alphaLcParenR"/>
            </a:pPr>
            <a:r>
              <a:rPr lang="es-PE" dirty="0" smtClean="0"/>
              <a:t>Los sistemas existentes pueden tener diferentes gestores funcionales que resistan la integración que podría dar lugar a conflictos de gestión.</a:t>
            </a:r>
          </a:p>
          <a:p>
            <a:pPr marL="228600" indent="-228600">
              <a:buAutoNum type="alphaLcParenR"/>
            </a:pPr>
            <a:r>
              <a:rPr lang="es-PE" dirty="0" smtClean="0"/>
              <a:t>Podría haber resistencia al cambio para el personal afectado por la integración, ya que esto requerirá mayor cooperación y coordinación.</a:t>
            </a:r>
          </a:p>
          <a:p>
            <a:pPr marL="228600" indent="-228600">
              <a:buAutoNum type="alphaLcParenR"/>
            </a:pPr>
            <a:r>
              <a:rPr lang="es-PE" dirty="0" smtClean="0"/>
              <a:t>También pueden tener un impacto en la cultura general de seguridad operacional dentro de la organización ya que puede haber culturas diferentes con respecto a cada sistema que crea conflictos.</a:t>
            </a:r>
          </a:p>
          <a:p>
            <a:pPr marL="228600" indent="-228600">
              <a:buAutoNum type="alphaLcParenR"/>
            </a:pPr>
            <a:r>
              <a:rPr lang="es-PE" dirty="0" smtClean="0"/>
              <a:t>Los reglamentos podrían impedir tal integración o los distintos organismos reguladores y de normalización pueden tener expectativas divergentes sobre cómo deben cumplirse sus requisitos.</a:t>
            </a:r>
          </a:p>
          <a:p>
            <a:pPr marL="228600" indent="-228600">
              <a:buAutoNum type="alphaLcParenR"/>
            </a:pPr>
            <a:r>
              <a:rPr lang="es-PE" dirty="0" smtClean="0"/>
              <a:t>La integración de diferentes sistemas de gestión (como el QMS y SMS) puede crear un trabajo adicional para poder demostrar que se cumplen los requisitos separados.</a:t>
            </a:r>
          </a:p>
          <a:p>
            <a:pPr marL="0" indent="0">
              <a:buNone/>
            </a:pPr>
            <a:endParaRPr lang="es-PE"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0865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9.8.3.7	Para maximizar los beneficios de la integración y abordar los desafíos relacionados, el </a:t>
            </a:r>
            <a:r>
              <a:rPr lang="es-PE" b="1" dirty="0" smtClean="0"/>
              <a:t>compromiso y liderazgo de la alta dirección es esencial </a:t>
            </a:r>
            <a:r>
              <a:rPr lang="es-PE" dirty="0" smtClean="0"/>
              <a:t>para gestionar el cambio de manera efectiva. Es importante </a:t>
            </a:r>
            <a:r>
              <a:rPr lang="es-PE" b="1" dirty="0" smtClean="0"/>
              <a:t>identificar</a:t>
            </a:r>
            <a:r>
              <a:rPr lang="es-PE" dirty="0" smtClean="0"/>
              <a:t> a la persona que tiene la responsabilidad general del sistema de gestión integrado.</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563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Integración del SMS y QMS</a:t>
            </a:r>
          </a:p>
          <a:p>
            <a:endParaRPr lang="es-PE" dirty="0" smtClean="0"/>
          </a:p>
          <a:p>
            <a:pPr algn="just"/>
            <a:r>
              <a:rPr lang="es-PE" dirty="0" smtClean="0"/>
              <a:t>9.8.3.8	Algunos proveedores de servicios cuentan con un sistema de gestión de la calidad (QMS) y un sistema de gestión de la seguridad operacional, que a veces se integran en un único sistema de gestión. </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561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9.7</a:t>
            </a:r>
            <a:r>
              <a:rPr lang="es-PE" b="1" baseline="0" dirty="0" smtClean="0"/>
              <a:t>       </a:t>
            </a:r>
            <a:r>
              <a:rPr lang="es-PE" b="1" dirty="0" smtClean="0"/>
              <a:t>PLANIFICACIÓN DE LA IMPLEMENTACIÓN</a:t>
            </a:r>
          </a:p>
          <a:p>
            <a:endParaRPr lang="es-PE" b="1" dirty="0" smtClean="0"/>
          </a:p>
          <a:p>
            <a:r>
              <a:rPr lang="es-PE" b="1" dirty="0" smtClean="0"/>
              <a:t>9.7.1</a:t>
            </a:r>
            <a:r>
              <a:rPr lang="es-PE" b="1" baseline="0" dirty="0" smtClean="0"/>
              <a:t>    </a:t>
            </a:r>
            <a:r>
              <a:rPr lang="es-PE" b="1" dirty="0" smtClean="0"/>
              <a:t>Descripción del sistema</a:t>
            </a:r>
          </a:p>
          <a:p>
            <a:endParaRPr lang="es-PE" b="1" dirty="0" smtClean="0"/>
          </a:p>
          <a:p>
            <a:pPr algn="just"/>
            <a:r>
              <a:rPr lang="es-PE" dirty="0" smtClean="0"/>
              <a:t>9.7.1.4	Al considerar una descripción de un sistema, es importante entender qué un "sistema" está en el contexto del SMS. </a:t>
            </a:r>
            <a:r>
              <a:rPr lang="es-PE" b="1" dirty="0" smtClean="0"/>
              <a:t>Un "sistema" es un conjunto de cosas que trabajan juntas </a:t>
            </a:r>
            <a:r>
              <a:rPr lang="es-PE" dirty="0" smtClean="0"/>
              <a:t>como </a:t>
            </a:r>
            <a:r>
              <a:rPr lang="es-PE" b="1" dirty="0" smtClean="0"/>
              <a:t>partes de una red de interconexión</a:t>
            </a:r>
            <a:r>
              <a:rPr lang="es-PE" dirty="0" smtClean="0"/>
              <a:t>. En un SMS, es cualquiera de los </a:t>
            </a:r>
            <a:r>
              <a:rPr lang="es-PE" u="sng" dirty="0" smtClean="0"/>
              <a:t>productos, las personas, los procesos, los procedimientos, las instalaciones, los servicios y otros aspectos </a:t>
            </a:r>
            <a:r>
              <a:rPr lang="es-PE" dirty="0" smtClean="0"/>
              <a:t>(incluidos los factores externos) de una organización que están relacionados y pueden afectar las actividades de seguridad operacional de la aviación de la organización. A menudo, un "sistema" en realidad es un sistema de sistemas, que también puede ser visto como </a:t>
            </a:r>
            <a:r>
              <a:rPr lang="es-PE" b="1" dirty="0" smtClean="0"/>
              <a:t>un sistema con subsistemas</a:t>
            </a:r>
            <a:r>
              <a:rPr lang="es-PE" dirty="0" smtClean="0"/>
              <a:t>. Estos sistemas y sus interacciones entre sí constituyen las fuentes de peligros y contribuyen al control de los riesgos de seguridad operacional. Los sistemas importantes incluyen tanto los que podrían impactar directamente a la seguridad operacional de la aviación como los que afectan la aptitud o la capacidad de una organización para llevar a cabo una gestión eficaz de la seguridad operacional.</a:t>
            </a:r>
          </a:p>
          <a:p>
            <a:endParaRPr lang="es-PE" dirty="0" smtClean="0"/>
          </a:p>
          <a:p>
            <a:r>
              <a:rPr lang="es-PE" dirty="0" smtClean="0"/>
              <a:t>9.7.1.5	Una visión general de </a:t>
            </a:r>
            <a:r>
              <a:rPr lang="es-PE" b="1" dirty="0" smtClean="0"/>
              <a:t>la descripción del sistema y de las interfaces de SMS</a:t>
            </a:r>
            <a:r>
              <a:rPr lang="es-PE" dirty="0" smtClean="0"/>
              <a:t> deberá ser </a:t>
            </a:r>
            <a:r>
              <a:rPr lang="es-PE" b="1" dirty="0" smtClean="0"/>
              <a:t>incluida en la documentación de SMS</a:t>
            </a:r>
            <a:r>
              <a:rPr lang="es-PE" dirty="0" smtClean="0"/>
              <a:t>. Una descripción del sistema no necesita ser un documento largo o complejo. Puede incluir listas con viñetas o referencias a la política o instrucciones procedimentales. Una representación gráfica, tal como un diagrama de flujo del proceso o una carta organizacional con notas, puede ser suficiente para algunas organizaciones. Una organización deberá </a:t>
            </a:r>
            <a:r>
              <a:rPr lang="es-PE" b="1" dirty="0" smtClean="0"/>
              <a:t>usar un método y formato que funcione para esa organización y su personal</a:t>
            </a:r>
            <a:r>
              <a:rPr lang="es-PE" dirty="0" smtClean="0"/>
              <a:t>.</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2885579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smtClean="0">
                <a:solidFill>
                  <a:schemeClr val="tx1"/>
                </a:solidFill>
                <a:effectLst/>
                <a:latin typeface="+mn-lt"/>
                <a:ea typeface="+mn-ea"/>
                <a:cs typeface="+mn-cs"/>
              </a:rPr>
              <a:t>Integración del SMS y QMS</a:t>
            </a:r>
          </a:p>
          <a:p>
            <a:endParaRPr lang="es-PE"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El QMS generalmente se define como la </a:t>
            </a:r>
            <a:r>
              <a:rPr lang="es-ES" sz="1200" b="1" kern="1200" dirty="0" smtClean="0">
                <a:solidFill>
                  <a:schemeClr val="tx1"/>
                </a:solidFill>
                <a:effectLst/>
                <a:latin typeface="+mn-lt"/>
                <a:ea typeface="+mn-ea"/>
                <a:cs typeface="+mn-cs"/>
              </a:rPr>
              <a:t>estructura organizacional y las responsabilidades asociadas, recursos, procesos y procedimientos necesarios para establecer y promover un sistema de aseguramiento y mejora continua </a:t>
            </a:r>
            <a:r>
              <a:rPr lang="es-ES" sz="1200" kern="1200" dirty="0" smtClean="0">
                <a:solidFill>
                  <a:schemeClr val="tx1"/>
                </a:solidFill>
                <a:effectLst/>
                <a:latin typeface="+mn-lt"/>
                <a:ea typeface="+mn-ea"/>
                <a:cs typeface="+mn-cs"/>
              </a:rPr>
              <a:t>de la </a:t>
            </a:r>
            <a:r>
              <a:rPr lang="es-ES" sz="1200" b="1" u="sng" kern="1200" dirty="0" smtClean="0">
                <a:solidFill>
                  <a:srgbClr val="FF0000"/>
                </a:solidFill>
                <a:effectLst/>
                <a:latin typeface="+mn-lt"/>
                <a:ea typeface="+mn-ea"/>
                <a:cs typeface="+mn-cs"/>
              </a:rPr>
              <a:t>calidad </a:t>
            </a:r>
            <a:r>
              <a:rPr lang="es-ES" sz="1200" kern="1200" dirty="0" smtClean="0">
                <a:solidFill>
                  <a:schemeClr val="tx1"/>
                </a:solidFill>
                <a:effectLst/>
                <a:latin typeface="+mn-lt"/>
                <a:ea typeface="+mn-ea"/>
                <a:cs typeface="+mn-cs"/>
              </a:rPr>
              <a:t>al entregar un producto o servicio.</a:t>
            </a:r>
          </a:p>
          <a:p>
            <a:pPr lvl="0"/>
            <a:endParaRPr lang="es-ES" sz="1200" kern="1200" dirty="0" smtClean="0">
              <a:solidFill>
                <a:schemeClr val="tx1"/>
              </a:solidFill>
              <a:effectLst/>
              <a:latin typeface="+mn-lt"/>
              <a:ea typeface="+mn-ea"/>
              <a:cs typeface="+mn-cs"/>
            </a:endParaRPr>
          </a:p>
          <a:p>
            <a:pPr lvl="0"/>
            <a:r>
              <a:rPr kumimoji="0" lang="es-PE" sz="1200" b="1" i="0" u="none" strike="noStrike" kern="1200" cap="none" spc="0" normalizeH="0" baseline="0" noProof="0" dirty="0" smtClean="0">
                <a:ln>
                  <a:noFill/>
                </a:ln>
                <a:solidFill>
                  <a:prstClr val="black"/>
                </a:solidFill>
                <a:effectLst/>
                <a:uLnTx/>
                <a:uFillTx/>
                <a:latin typeface="+mn-lt"/>
                <a:ea typeface="+mn-ea"/>
                <a:cs typeface="+mn-cs"/>
              </a:rPr>
              <a:t>QMS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 centra en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cumplimiento de los reglamentos prescriptivos y los requisitos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satisfacer las expectativas de los clientes y las obligaciones contractuales.</a:t>
            </a:r>
            <a:endParaRPr lang="es-PE" sz="1200" kern="1200" dirty="0" smtClean="0">
              <a:solidFill>
                <a:schemeClr val="tx1"/>
              </a:solidFill>
              <a:effectLst/>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586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9.8.3.9	</a:t>
            </a:r>
            <a:r>
              <a:rPr lang="es-PE" b="1" dirty="0" smtClean="0"/>
              <a:t>El QMS y SMS son complementarios. QMS</a:t>
            </a:r>
            <a:r>
              <a:rPr lang="es-PE" dirty="0" smtClean="0"/>
              <a:t> se centra en el </a:t>
            </a:r>
            <a:r>
              <a:rPr lang="es-PE" b="1" dirty="0" smtClean="0"/>
              <a:t>cumplimiento de los reglamentos prescriptivos y los requisitos </a:t>
            </a:r>
            <a:r>
              <a:rPr lang="es-PE" dirty="0" smtClean="0"/>
              <a:t>para satisfacer las expectativas de los clientes y las obligaciones contractuales. El </a:t>
            </a:r>
            <a:r>
              <a:rPr lang="es-PE" b="1" dirty="0" smtClean="0"/>
              <a:t>SMS</a:t>
            </a:r>
            <a:r>
              <a:rPr lang="es-PE" dirty="0" smtClean="0"/>
              <a:t> se centra en la </a:t>
            </a:r>
            <a:r>
              <a:rPr lang="es-PE" b="1" dirty="0" smtClean="0"/>
              <a:t>gestión de riesgos de seguridad operacional y rendimiento </a:t>
            </a:r>
            <a:r>
              <a:rPr lang="es-PE" dirty="0" smtClean="0"/>
              <a:t>de seguridad operacional. Los </a:t>
            </a:r>
            <a:r>
              <a:rPr lang="es-PE" b="1" dirty="0" smtClean="0"/>
              <a:t>objetivos de un SMS </a:t>
            </a:r>
            <a:r>
              <a:rPr lang="es-PE" dirty="0" smtClean="0"/>
              <a:t>son </a:t>
            </a:r>
            <a:r>
              <a:rPr lang="es-PE" u="sng" dirty="0" smtClean="0"/>
              <a:t>identificar los peligros</a:t>
            </a:r>
            <a:r>
              <a:rPr lang="es-PE" dirty="0" smtClean="0"/>
              <a:t>, </a:t>
            </a:r>
            <a:r>
              <a:rPr lang="es-PE" u="sng" dirty="0" smtClean="0"/>
              <a:t>evaluar el riesgo asociado </a:t>
            </a:r>
            <a:r>
              <a:rPr lang="es-PE" dirty="0" smtClean="0"/>
              <a:t>e </a:t>
            </a:r>
            <a:r>
              <a:rPr lang="es-PE" u="sng" dirty="0" smtClean="0"/>
              <a:t>implementar controles de riesgo </a:t>
            </a:r>
            <a:r>
              <a:rPr lang="es-PE" dirty="0" smtClean="0"/>
              <a:t>efectivos. En contraste, el QMS se centra en la </a:t>
            </a:r>
            <a:r>
              <a:rPr lang="es-PE" b="1" dirty="0" smtClean="0"/>
              <a:t>entrega consistente de productos y servicios </a:t>
            </a:r>
            <a:r>
              <a:rPr lang="es-PE" dirty="0" smtClean="0"/>
              <a:t>que cumplen con las especificaciones pertinentes. </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897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15000"/>
              </a:lnSpc>
              <a:spcBef>
                <a:spcPts val="600"/>
              </a:spcBef>
              <a:spcAft>
                <a:spcPts val="600"/>
              </a:spcAft>
              <a:buClrTx/>
              <a:buSzTx/>
              <a:buFont typeface="+mj-lt"/>
              <a:buNone/>
              <a:tabLst>
                <a:tab pos="628650" algn="l"/>
              </a:tabLst>
              <a:defRPr/>
            </a:pPr>
            <a:r>
              <a:rPr kumimoji="0" lang="es-ES" sz="1200" b="0" i="0" u="none" strike="noStrike" kern="1200" cap="none" spc="0" normalizeH="0" baseline="0" noProof="0" dirty="0" smtClean="0">
                <a:ln>
                  <a:noFill/>
                </a:ln>
                <a:solidFill>
                  <a:prstClr val="black"/>
                </a:solidFill>
                <a:effectLst/>
                <a:uLnTx/>
                <a:uFillTx/>
                <a:latin typeface="+mn-lt"/>
                <a:ea typeface="Calibri"/>
                <a:cs typeface="Times New Roman"/>
              </a:rPr>
              <a:t>No obstante, tanto el SMS como el QMS:</a:t>
            </a:r>
          </a:p>
          <a:p>
            <a:pPr marL="0" marR="0" lvl="0" indent="0" algn="just" defTabSz="457200" rtl="0" eaLnBrk="1" fontAlgn="auto" latinLnBrk="0" hangingPunct="1">
              <a:lnSpc>
                <a:spcPct val="115000"/>
              </a:lnSpc>
              <a:spcBef>
                <a:spcPts val="600"/>
              </a:spcBef>
              <a:spcAft>
                <a:spcPts val="600"/>
              </a:spcAft>
              <a:buClrTx/>
              <a:buSzTx/>
              <a:buFont typeface="+mj-lt"/>
              <a:buNone/>
              <a:tabLst>
                <a:tab pos="628650" algn="l"/>
              </a:tabLst>
              <a:defRPr/>
            </a:pPr>
            <a:endPar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l" defTabSz="457200" rtl="0" eaLnBrk="1" fontAlgn="auto" latinLnBrk="0" hangingPunct="1">
              <a:lnSpc>
                <a:spcPct val="115000"/>
              </a:lnSpc>
              <a:spcBef>
                <a:spcPts val="0"/>
              </a:spcBef>
              <a:spcAft>
                <a:spcPts val="0"/>
              </a:spcAft>
              <a:buClrTx/>
              <a:buSzPts val="1100"/>
              <a:buFont typeface="+mj-lt"/>
              <a:buAutoNum type="alphaLcParenR"/>
              <a:tabLst>
                <a:tab pos="62865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deberán </a:t>
            </a: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planificarse y gestionarse</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t>
            </a:r>
          </a:p>
          <a:p>
            <a:pPr marL="342900" marR="0" lvl="0" indent="-342900" algn="l" defTabSz="457200" rtl="0" eaLnBrk="1" fontAlgn="auto" latinLnBrk="0" hangingPunct="1">
              <a:lnSpc>
                <a:spcPct val="115000"/>
              </a:lnSpc>
              <a:spcBef>
                <a:spcPts val="0"/>
              </a:spcBef>
              <a:spcAft>
                <a:spcPts val="0"/>
              </a:spcAft>
              <a:buClrTx/>
              <a:buSzPts val="1100"/>
              <a:buFont typeface="+mj-lt"/>
              <a:buAutoNum type="alphaLcParenR"/>
              <a:tabLst>
                <a:tab pos="62865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involucrar todas las funciones organizacionales relacionadas con la </a:t>
            </a: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entrega de productos y servicios </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de aviación;</a:t>
            </a:r>
          </a:p>
          <a:p>
            <a:pPr marL="342900" marR="0" lvl="0" indent="-342900" algn="l" defTabSz="457200" rtl="0" eaLnBrk="1" fontAlgn="auto" latinLnBrk="0" hangingPunct="1">
              <a:lnSpc>
                <a:spcPct val="115000"/>
              </a:lnSpc>
              <a:spcBef>
                <a:spcPts val="0"/>
              </a:spcBef>
              <a:spcAft>
                <a:spcPts val="0"/>
              </a:spcAft>
              <a:buClrTx/>
              <a:buSzPts val="1100"/>
              <a:buFont typeface="+mj-lt"/>
              <a:buAutoNum type="alphaLcParenR"/>
              <a:tabLst>
                <a:tab pos="62865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identificar procesos y procedimientos </a:t>
            </a: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ineficaces</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t>
            </a:r>
          </a:p>
          <a:p>
            <a:pPr marL="342900" marR="0" lvl="0" indent="-342900" algn="l" defTabSz="457200" rtl="0" eaLnBrk="1" fontAlgn="auto" latinLnBrk="0" hangingPunct="1">
              <a:lnSpc>
                <a:spcPct val="115000"/>
              </a:lnSpc>
              <a:spcBef>
                <a:spcPts val="0"/>
              </a:spcBef>
              <a:spcAft>
                <a:spcPts val="0"/>
              </a:spcAft>
              <a:buClrTx/>
              <a:buSzPts val="1100"/>
              <a:buFont typeface="+mj-lt"/>
              <a:buAutoNum type="alphaLcParenR"/>
              <a:tabLst>
                <a:tab pos="62865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esforzarse por </a:t>
            </a:r>
            <a:r>
              <a:rPr kumimoji="0" lang="es-PE" sz="1200" b="1" i="0" u="none" strike="noStrike" kern="1200" cap="none" spc="0" normalizeH="0" baseline="0" noProof="0" dirty="0" smtClean="0">
                <a:ln>
                  <a:noFill/>
                </a:ln>
                <a:solidFill>
                  <a:prstClr val="black"/>
                </a:solidFill>
                <a:effectLst/>
                <a:uLnTx/>
                <a:uFillTx/>
                <a:latin typeface="+mn-lt"/>
                <a:ea typeface="Calibri"/>
                <a:cs typeface="Times New Roman"/>
              </a:rPr>
              <a:t>mejorar continuamente</a:t>
            </a: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 y</a:t>
            </a:r>
          </a:p>
          <a:p>
            <a:pPr marL="342900" marR="0" lvl="0" indent="-342900" algn="l" defTabSz="457200" rtl="0" eaLnBrk="1" fontAlgn="auto" latinLnBrk="0" hangingPunct="1">
              <a:lnSpc>
                <a:spcPct val="115000"/>
              </a:lnSpc>
              <a:spcBef>
                <a:spcPts val="0"/>
              </a:spcBef>
              <a:spcAft>
                <a:spcPts val="0"/>
              </a:spcAft>
              <a:buClrTx/>
              <a:buSzPts val="1100"/>
              <a:buFont typeface="+mj-lt"/>
              <a:buAutoNum type="alphaLcParenR"/>
              <a:tabLst>
                <a:tab pos="628650" algn="l"/>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utilizar herramientas similares como:</a:t>
            </a:r>
          </a:p>
          <a:p>
            <a:pPr marL="800100" marR="0" lvl="1" indent="-342900" algn="l" defTabSz="457200" rtl="0" eaLnBrk="1" fontAlgn="auto" latinLnBrk="0" hangingPunct="1">
              <a:lnSpc>
                <a:spcPct val="115000"/>
              </a:lnSpc>
              <a:spcBef>
                <a:spcPts val="0"/>
              </a:spcBef>
              <a:spcAft>
                <a:spcPts val="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análisis de causa raíz,</a:t>
            </a:r>
          </a:p>
          <a:p>
            <a:pPr marL="800100" marR="0" lvl="1" indent="-342900" algn="l" defTabSz="457200" rtl="0" eaLnBrk="1" fontAlgn="auto" latinLnBrk="0" hangingPunct="1">
              <a:lnSpc>
                <a:spcPct val="115000"/>
              </a:lnSpc>
              <a:spcBef>
                <a:spcPts val="0"/>
              </a:spcBef>
              <a:spcAft>
                <a:spcPts val="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análisis de tendencias estadísticas,</a:t>
            </a:r>
          </a:p>
          <a:p>
            <a:pPr marL="800100" marR="0" lvl="1" indent="-342900" algn="l" defTabSz="457200" rtl="0" eaLnBrk="1" fontAlgn="auto" latinLnBrk="0" hangingPunct="1">
              <a:lnSpc>
                <a:spcPct val="115000"/>
              </a:lnSpc>
              <a:spcBef>
                <a:spcPts val="0"/>
              </a:spcBef>
              <a:spcAft>
                <a:spcPts val="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auditoría interna y evaluaciones,</a:t>
            </a:r>
          </a:p>
          <a:p>
            <a:pPr marL="800100" marR="0" lvl="1" indent="-342900" algn="l" defTabSz="457200" rtl="0" eaLnBrk="1" fontAlgn="auto" latinLnBrk="0" hangingPunct="1">
              <a:lnSpc>
                <a:spcPct val="115000"/>
              </a:lnSpc>
              <a:spcBef>
                <a:spcPts val="0"/>
              </a:spcBef>
              <a:spcAft>
                <a:spcPts val="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monitoreo del rendimiento, y</a:t>
            </a:r>
          </a:p>
          <a:p>
            <a:pPr marL="800100" marR="0" lvl="1" indent="-342900" algn="l" defTabSz="457200" rtl="0" eaLnBrk="1" fontAlgn="auto" latinLnBrk="0" hangingPunct="1">
              <a:lnSpc>
                <a:spcPct val="115000"/>
              </a:lnSpc>
              <a:spcBef>
                <a:spcPts val="0"/>
              </a:spcBef>
              <a:spcAft>
                <a:spcPts val="1000"/>
              </a:spcAft>
              <a:buClrTx/>
              <a:buSzTx/>
              <a:buFont typeface="Symbol"/>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Calibri"/>
                <a:cs typeface="Times New Roman"/>
              </a:rPr>
              <a:t>revisiones de la gerencia.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33</a:t>
            </a:fld>
            <a:endParaRPr lang="id-ID"/>
          </a:p>
        </p:txBody>
      </p:sp>
    </p:spTree>
    <p:extLst>
      <p:ext uri="{BB962C8B-B14F-4D97-AF65-F5344CB8AC3E}">
        <p14:creationId xmlns:p14="http://schemas.microsoft.com/office/powerpoint/2010/main" val="3871545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9.8.3.10	El SMS se centra en:</a:t>
            </a:r>
          </a:p>
          <a:p>
            <a:endParaRPr lang="es-PE" dirty="0" smtClean="0"/>
          </a:p>
          <a:p>
            <a:pPr marL="171450" indent="-171450">
              <a:buFont typeface="Arial" panose="020B0604020202020204" pitchFamily="34" charset="0"/>
              <a:buChar char="•"/>
            </a:pPr>
            <a:r>
              <a:rPr lang="es-PE" b="1" dirty="0" smtClean="0"/>
              <a:t>identificación de los peligros</a:t>
            </a:r>
            <a:r>
              <a:rPr lang="es-PE" dirty="0" smtClean="0"/>
              <a:t> relacionados con la seguridad operacional que enfrenta la organización;</a:t>
            </a:r>
          </a:p>
          <a:p>
            <a:pPr marL="171450" indent="-171450">
              <a:buFont typeface="Arial" panose="020B0604020202020204" pitchFamily="34" charset="0"/>
              <a:buChar char="•"/>
            </a:pPr>
            <a:r>
              <a:rPr lang="es-PE" b="1" dirty="0" smtClean="0"/>
              <a:t>evaluación del riesgo </a:t>
            </a:r>
            <a:r>
              <a:rPr lang="es-PE" dirty="0" smtClean="0"/>
              <a:t>asociado;</a:t>
            </a:r>
          </a:p>
          <a:p>
            <a:pPr marL="171450" indent="-171450">
              <a:buFont typeface="Arial" panose="020B0604020202020204" pitchFamily="34" charset="0"/>
              <a:buChar char="•"/>
            </a:pPr>
            <a:r>
              <a:rPr lang="es-PE" b="1" dirty="0" smtClean="0"/>
              <a:t>implementación de controles de riesgo </a:t>
            </a:r>
            <a:r>
              <a:rPr lang="es-PE" dirty="0" smtClean="0"/>
              <a:t>efectivos para mitigar los riesgos de seguridad operacional;</a:t>
            </a:r>
          </a:p>
          <a:p>
            <a:pPr marL="171450" indent="-171450">
              <a:buFont typeface="Arial" panose="020B0604020202020204" pitchFamily="34" charset="0"/>
              <a:buChar char="•"/>
            </a:pPr>
            <a:r>
              <a:rPr lang="es-PE" b="1" dirty="0" smtClean="0"/>
              <a:t>medición del rendimiento </a:t>
            </a:r>
            <a:r>
              <a:rPr lang="es-PE" dirty="0" smtClean="0"/>
              <a:t>de seguridad operacional;</a:t>
            </a:r>
          </a:p>
          <a:p>
            <a:pPr marL="171450" indent="-171450">
              <a:buFont typeface="Arial" panose="020B0604020202020204" pitchFamily="34" charset="0"/>
              <a:buChar char="•"/>
            </a:pPr>
            <a:r>
              <a:rPr lang="es-PE" dirty="0" smtClean="0"/>
              <a:t>mantener una </a:t>
            </a:r>
            <a:r>
              <a:rPr lang="es-PE" b="1" dirty="0" smtClean="0"/>
              <a:t>asignación de recursos apropiada para cumplir con los requisitos de rendimiento</a:t>
            </a:r>
            <a:r>
              <a:rPr lang="es-PE" dirty="0" smtClean="0"/>
              <a:t> de seguridad operacional.</a:t>
            </a:r>
          </a:p>
          <a:p>
            <a:pPr marL="171450" indent="-171450">
              <a:buFont typeface="Arial" panose="020B0604020202020204" pitchFamily="34" charset="0"/>
              <a:buChar char="•"/>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447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9.8.3.11	El QMS se centra en:</a:t>
            </a:r>
          </a:p>
          <a:p>
            <a:pPr algn="just"/>
            <a:endParaRPr lang="es-PE" dirty="0" smtClean="0"/>
          </a:p>
          <a:p>
            <a:pPr marL="171450" indent="-171450" algn="just">
              <a:buFont typeface="Arial" panose="020B0604020202020204" pitchFamily="34" charset="0"/>
              <a:buChar char="•"/>
            </a:pPr>
            <a:r>
              <a:rPr lang="es-PE" dirty="0" smtClean="0"/>
              <a:t>cumplimiento de los </a:t>
            </a:r>
            <a:r>
              <a:rPr lang="es-PE" b="1" dirty="0" smtClean="0"/>
              <a:t>reglamentos y requisitos</a:t>
            </a:r>
            <a:r>
              <a:rPr lang="es-PE" dirty="0" smtClean="0"/>
              <a:t>;</a:t>
            </a:r>
          </a:p>
          <a:p>
            <a:pPr marL="171450" indent="-171450" algn="just">
              <a:buFont typeface="Arial" panose="020B0604020202020204" pitchFamily="34" charset="0"/>
              <a:buChar char="•"/>
            </a:pPr>
            <a:r>
              <a:rPr lang="es-PE" dirty="0" smtClean="0"/>
              <a:t>consistencia en la </a:t>
            </a:r>
            <a:r>
              <a:rPr lang="es-PE" b="1" dirty="0" smtClean="0"/>
              <a:t>entrega de productos y servicios</a:t>
            </a:r>
            <a:r>
              <a:rPr lang="es-PE" dirty="0" smtClean="0"/>
              <a:t>;</a:t>
            </a:r>
          </a:p>
          <a:p>
            <a:pPr marL="171450" indent="-171450" algn="just">
              <a:buFont typeface="Arial" panose="020B0604020202020204" pitchFamily="34" charset="0"/>
              <a:buChar char="•"/>
            </a:pPr>
            <a:r>
              <a:rPr lang="es-PE" dirty="0" smtClean="0"/>
              <a:t>cumplimiento con los </a:t>
            </a:r>
            <a:r>
              <a:rPr lang="es-PE" b="1" dirty="0" smtClean="0"/>
              <a:t>estándares de rendimiento especificados</a:t>
            </a:r>
            <a:r>
              <a:rPr lang="es-PE" b="0" dirty="0" smtClean="0"/>
              <a:t>;</a:t>
            </a:r>
            <a:endParaRPr lang="es-PE" dirty="0" smtClean="0"/>
          </a:p>
          <a:p>
            <a:pPr marL="171450" indent="-171450" algn="just">
              <a:buFont typeface="Arial" panose="020B0604020202020204" pitchFamily="34" charset="0"/>
              <a:buChar char="•"/>
            </a:pPr>
            <a:r>
              <a:rPr lang="es-PE" dirty="0" smtClean="0"/>
              <a:t>un circuito de </a:t>
            </a:r>
            <a:r>
              <a:rPr lang="es-PE" b="1" dirty="0" smtClean="0"/>
              <a:t>retroalimentación</a:t>
            </a:r>
            <a:r>
              <a:rPr lang="es-PE" dirty="0" smtClean="0"/>
              <a:t> para asegurar la entrega de productos y servicios que sean "aptos para el propósito" y libres de defectos o errores.</a:t>
            </a:r>
          </a:p>
          <a:p>
            <a:pPr marL="171450" indent="-171450" algn="just">
              <a:buFont typeface="Arial" panose="020B0604020202020204" pitchFamily="34" charset="0"/>
              <a:buChar char="•"/>
            </a:pPr>
            <a:endParaRPr lang="es-PE" dirty="0" smtClean="0"/>
          </a:p>
          <a:p>
            <a:pPr algn="just"/>
            <a:r>
              <a:rPr lang="es-PE" dirty="0" smtClean="0"/>
              <a:t>9.8.3.12	El monitoreo del cumplimiento de los reglamentos es necesario para asegurar que los controles de riesgo aplicados en forma de reglamentos sean efectivamente implementados y monitoreados por la organización. Las causas y factores contribuyentes de cualquier incumplimiento, deberán también ser analizados y tratados.</a:t>
            </a:r>
          </a:p>
          <a:p>
            <a:pPr algn="just"/>
            <a:endParaRPr lang="es-PE" dirty="0" smtClean="0"/>
          </a:p>
          <a:p>
            <a:pPr algn="just"/>
            <a:r>
              <a:rPr lang="es-PE" dirty="0" smtClean="0"/>
              <a:t>9.8.3.13	Incluso con tales diferencias los profesionales de la seguridad operacional y la calidad se centran esencialmente en el mismo objetivo de </a:t>
            </a:r>
            <a:r>
              <a:rPr lang="es-PE" b="1" dirty="0" smtClean="0"/>
              <a:t>proporcionar productos y servicios seguros y confiables</a:t>
            </a:r>
            <a:r>
              <a:rPr lang="es-PE" dirty="0" smtClean="0"/>
              <a:t> a los clientes. Ambos están entrenados en los diversos métodos de análisis incluyendo el </a:t>
            </a:r>
            <a:r>
              <a:rPr lang="es-PE" b="1" dirty="0" smtClean="0"/>
              <a:t>análisis de causa raíz</a:t>
            </a:r>
            <a:r>
              <a:rPr lang="es-PE" dirty="0" smtClean="0"/>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722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9.8.3.14	Dado los aspectos complementarios de SMS y QMS, es posible integrar ambos sistemas sin comprometer cada función. Esto se puede resumir de la siguiente manera:</a:t>
            </a:r>
          </a:p>
          <a:p>
            <a:endParaRPr lang="es-PE" dirty="0" smtClean="0"/>
          </a:p>
          <a:p>
            <a:pPr marL="228600" indent="-228600">
              <a:buAutoNum type="alphaLcParenR"/>
            </a:pPr>
            <a:r>
              <a:rPr lang="es-PE" dirty="0" smtClean="0"/>
              <a:t>un SMS está soportado por procesos del QMS tales como auditoría, inspección, investigación, análisis de causa/causa raíz, diseño de procesos, análisis estadístico de tendencias y medidas preventivas;</a:t>
            </a:r>
          </a:p>
          <a:p>
            <a:pPr marL="228600" indent="-228600">
              <a:buAutoNum type="alphaLcParenR"/>
            </a:pPr>
            <a:r>
              <a:rPr lang="es-PE" dirty="0" smtClean="0"/>
              <a:t>un QMS puede anticipar los problemas de seguridad operacional que existen a pesar del cumplimiento de las normas y especificaciones de la organización;</a:t>
            </a:r>
          </a:p>
          <a:p>
            <a:pPr marL="228600" indent="-228600">
              <a:buAutoNum type="alphaLcParenR"/>
            </a:pPr>
            <a:r>
              <a:rPr lang="es-PE" dirty="0" smtClean="0"/>
              <a:t>los principios, políticas y prácticas de calidad exigidos por la reglamentación aeronáutica están claramente relacionados con los objetivos de la gestión de la seguridad operacional; y</a:t>
            </a:r>
          </a:p>
          <a:p>
            <a:pPr marL="228600" indent="-228600">
              <a:buAutoNum type="alphaLcParenR"/>
            </a:pPr>
            <a:r>
              <a:rPr lang="es-PE" dirty="0" smtClean="0"/>
              <a:t>Las actividades del QMS deben considerar los peligros identificados y los controles de riesgo para la planificación y el desempeño de las auditorías internas.</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190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9.8.3.15	La existencia de un </a:t>
            </a:r>
            <a:r>
              <a:rPr lang="es-PE" b="1" dirty="0" smtClean="0"/>
              <a:t>QMS eficaz creará una buena base para la implementación del SMS</a:t>
            </a:r>
            <a:r>
              <a:rPr lang="es-PE" dirty="0" smtClean="0"/>
              <a:t>, ya que la organización ya estará familiarizada con una serie de elementos que también son relevantes para SMS, tales como </a:t>
            </a:r>
            <a:r>
              <a:rPr lang="es-PE" u="sng" dirty="0" smtClean="0"/>
              <a:t>sistemas y enfoque de procesos, análisis de causa/causa raíz, monitoreo de rendimiento y revisión, etc</a:t>
            </a:r>
            <a:r>
              <a:rPr lang="es-PE" dirty="0" smtClean="0"/>
              <a:t>. Además, puede esperarse que dicha organización haya documentado sus principales políticas y procedimientos a una cierta norma.</a:t>
            </a:r>
          </a:p>
          <a:p>
            <a:pPr algn="just"/>
            <a:endParaRPr lang="es-PE" dirty="0" smtClean="0"/>
          </a:p>
          <a:p>
            <a:pPr algn="just"/>
            <a:r>
              <a:rPr lang="es-PE" dirty="0" smtClean="0"/>
              <a:t>9.8.3.16	Sin embargo, las organizaciones deberán ser conscientes de la diferencia de naturaleza del </a:t>
            </a:r>
            <a:r>
              <a:rPr lang="es-PE" u="sng" dirty="0" smtClean="0"/>
              <a:t>QMS</a:t>
            </a:r>
            <a:r>
              <a:rPr lang="es-PE" dirty="0" smtClean="0"/>
              <a:t>, que suele llamar la atención de la administración a la </a:t>
            </a:r>
            <a:r>
              <a:rPr lang="es-PE" b="1" dirty="0" smtClean="0"/>
              <a:t>línea de fondo del negocio y métricas de rendimiento correspondientes</a:t>
            </a:r>
            <a:r>
              <a:rPr lang="es-PE" dirty="0" smtClean="0"/>
              <a:t>, mientras que los </a:t>
            </a:r>
            <a:r>
              <a:rPr lang="es-PE" b="1" dirty="0" smtClean="0"/>
              <a:t>SMS requieren un enfoque en la evaluación del riesgo </a:t>
            </a:r>
            <a:r>
              <a:rPr lang="es-PE" dirty="0" smtClean="0"/>
              <a:t>de seguridad operacional y gestión de riesgos. Más específicamente, como los Sistemas de Gestión de la Calidad usualmente auditan los resultados del proceso sólo para la variación para hacer ajustes para cumplir con las especificaciones, </a:t>
            </a:r>
            <a:r>
              <a:rPr lang="es-PE" b="1" u="sng" dirty="0" smtClean="0"/>
              <a:t>SMS requiere una perspectiva más amplia, incluyendo no sólo salidas del proceso, sino también eventos y peligros no deseados con investigación y análisis de riesgo </a:t>
            </a:r>
            <a:r>
              <a:rPr lang="es-PE" dirty="0" smtClean="0"/>
              <a:t>buscando los factores contribuyentes de todas las fuentes que influyen.</a:t>
            </a:r>
          </a:p>
          <a:p>
            <a:pPr algn="just"/>
            <a:endParaRPr lang="es-PE" dirty="0" smtClean="0"/>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931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9.8.3.17	En conclusión, en un sistema de gestión integrado con metas unificadas y toma de decisiones teniendo en cuenta los impactos más amplios en todas las actividades, los procesos de gestión de la calidad y gestión de la seguridad operacional serán altamente complementarios y apoyarán el logro de las metas generales de seguridad operacional.</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076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Estrategia de implementación para la integración del sistema de gestión</a:t>
            </a:r>
          </a:p>
          <a:p>
            <a:endParaRPr lang="es-PE" dirty="0" smtClean="0"/>
          </a:p>
          <a:p>
            <a:r>
              <a:rPr lang="es-PE" dirty="0" smtClean="0"/>
              <a:t>9.8.3.18	Para maximizar los beneficios de la integración y abordar los desafíos relacionados, el </a:t>
            </a:r>
            <a:r>
              <a:rPr lang="es-PE" b="1" dirty="0" smtClean="0"/>
              <a:t>compromiso y el liderazgo de la alta dirección </a:t>
            </a:r>
            <a:r>
              <a:rPr lang="es-PE" dirty="0" smtClean="0"/>
              <a:t>son esenciales para manejar eficazmente el cambio. También se recomienda </a:t>
            </a:r>
            <a:r>
              <a:rPr lang="es-PE" b="1" dirty="0" smtClean="0"/>
              <a:t>identificar a la persona que tiene la responsabilidad general del sistema de gestión integrado</a:t>
            </a:r>
            <a:r>
              <a:rPr lang="es-PE" dirty="0" smtClean="0"/>
              <a:t>.</a:t>
            </a:r>
          </a:p>
          <a:p>
            <a:endParaRPr lang="es-PE" dirty="0" smtClean="0"/>
          </a:p>
          <a:p>
            <a:r>
              <a:rPr lang="es-PE" dirty="0" smtClean="0"/>
              <a:t>9.8.3.19	Los proveedores de servicio deberán considerar que pueden existir diferentes "culturas" dentro de los diferentes sistemas de gestión (por ejemplo, cultura de seguridad operacional de la aviación versus cultura de salud y seguridad ocupacional). La promoción de una política de seguridad operacional común, así como </a:t>
            </a:r>
            <a:r>
              <a:rPr lang="es-PE" b="1" dirty="0" smtClean="0"/>
              <a:t>sesiones conjuntas de capacitación y comunicación</a:t>
            </a:r>
            <a:r>
              <a:rPr lang="es-PE" dirty="0" smtClean="0"/>
              <a:t> en materia de seguridad operacional para el personal, pueden contribuir a fomentar una cultura de seguridad operacional corporativa positiva.</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75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9.8.3.20	Los proveedores de servicio deberán </a:t>
            </a:r>
            <a:r>
              <a:rPr lang="es-PE" b="1" dirty="0" smtClean="0"/>
              <a:t>evaluar los beneficios y desafíos de integrar los procesos</a:t>
            </a:r>
            <a:r>
              <a:rPr lang="es-PE" dirty="0" smtClean="0"/>
              <a:t> del sistema de gestión en todas las áreas de actividad, </a:t>
            </a:r>
            <a:r>
              <a:rPr lang="es-PE" u="sng" dirty="0" smtClean="0"/>
              <a:t>incluyendo herramientas y procedimientos comunes</a:t>
            </a:r>
            <a:r>
              <a:rPr lang="es-PE" dirty="0" smtClean="0"/>
              <a:t>. Esto puede incluir el desarrollo de:</a:t>
            </a:r>
          </a:p>
          <a:p>
            <a:endParaRPr lang="es-PE" dirty="0" smtClean="0"/>
          </a:p>
          <a:p>
            <a:pPr marL="685800" lvl="1" indent="-228600">
              <a:buAutoNum type="alphaLcParenR"/>
            </a:pPr>
            <a:r>
              <a:rPr lang="es-PE" dirty="0" smtClean="0"/>
              <a:t>un </a:t>
            </a:r>
            <a:r>
              <a:rPr lang="es-PE" u="sng" dirty="0" smtClean="0"/>
              <a:t>sistema de notificación único</a:t>
            </a:r>
            <a:r>
              <a:rPr lang="es-PE" dirty="0" smtClean="0"/>
              <a:t>;</a:t>
            </a:r>
          </a:p>
          <a:p>
            <a:pPr marL="685800" lvl="1" indent="-228600">
              <a:buAutoNum type="alphaLcParenR"/>
            </a:pPr>
            <a:r>
              <a:rPr lang="es-PE" dirty="0" smtClean="0"/>
              <a:t>herramientas y procesos comunes para </a:t>
            </a:r>
            <a:r>
              <a:rPr lang="es-PE" u="sng" dirty="0" smtClean="0"/>
              <a:t>compartir datos e información </a:t>
            </a:r>
            <a:r>
              <a:rPr lang="es-PE" dirty="0" smtClean="0"/>
              <a:t>sobre seguridad operacional a través de todas las actividades;</a:t>
            </a:r>
          </a:p>
          <a:p>
            <a:pPr marL="685800" lvl="1" indent="-228600">
              <a:buAutoNum type="alphaLcParenR"/>
            </a:pPr>
            <a:r>
              <a:rPr lang="es-PE" u="sng" dirty="0" smtClean="0"/>
              <a:t>procedimientos comunes </a:t>
            </a:r>
            <a:r>
              <a:rPr lang="es-PE" dirty="0" smtClean="0"/>
              <a:t>para la gestión del riesgo para la seguridad operacional que abarquen todas las actividades;</a:t>
            </a:r>
          </a:p>
          <a:p>
            <a:pPr marL="685800" lvl="1" indent="-228600">
              <a:buAutoNum type="alphaLcParenR"/>
            </a:pPr>
            <a:r>
              <a:rPr lang="es-PE" dirty="0" smtClean="0"/>
              <a:t>procedimientos internos consistentes de investigación de seguridad operacional para todas las áreas;</a:t>
            </a:r>
          </a:p>
          <a:p>
            <a:pPr marL="685800" lvl="1" indent="-228600">
              <a:buAutoNum type="alphaLcParenR"/>
            </a:pPr>
            <a:r>
              <a:rPr lang="es-PE" dirty="0" smtClean="0"/>
              <a:t>un procedimiento común de </a:t>
            </a:r>
            <a:r>
              <a:rPr lang="es-PE" u="sng" dirty="0" smtClean="0"/>
              <a:t>gestión del cambio</a:t>
            </a:r>
            <a:r>
              <a:rPr lang="es-PE" dirty="0" smtClean="0"/>
              <a:t>;</a:t>
            </a:r>
          </a:p>
          <a:p>
            <a:pPr marL="685800" lvl="1" indent="-228600">
              <a:buAutoNum type="alphaLcParenR"/>
            </a:pPr>
            <a:r>
              <a:rPr lang="es-PE" dirty="0" smtClean="0"/>
              <a:t>un procedimiento común de </a:t>
            </a:r>
            <a:r>
              <a:rPr lang="es-PE" u="sng" dirty="0" smtClean="0"/>
              <a:t>auditoría interna</a:t>
            </a:r>
            <a:r>
              <a:rPr lang="es-PE" dirty="0" smtClean="0"/>
              <a:t>;</a:t>
            </a:r>
          </a:p>
          <a:p>
            <a:pPr marL="685800" lvl="1" indent="-228600">
              <a:buAutoNum type="alphaLcParenR"/>
            </a:pPr>
            <a:r>
              <a:rPr lang="es-PE" dirty="0" smtClean="0"/>
              <a:t>procedimientos de control común para los proveedores y las actividades contratadas;</a:t>
            </a:r>
          </a:p>
          <a:p>
            <a:pPr marL="685800" lvl="1" indent="-228600">
              <a:buAutoNum type="alphaLcParenR"/>
            </a:pPr>
            <a:r>
              <a:rPr lang="es-PE" dirty="0" smtClean="0"/>
              <a:t>procedimientos comunes para el </a:t>
            </a:r>
            <a:r>
              <a:rPr lang="es-PE" u="sng" dirty="0" smtClean="0"/>
              <a:t>monitoreo del rendimiento </a:t>
            </a:r>
            <a:r>
              <a:rPr lang="es-PE" dirty="0" smtClean="0"/>
              <a:t>considerando todas las actividades; y</a:t>
            </a:r>
          </a:p>
          <a:p>
            <a:pPr marL="685800" lvl="1" indent="-228600">
              <a:buAutoNum type="alphaLcParenR"/>
            </a:pPr>
            <a:r>
              <a:rPr lang="es-PE" dirty="0" smtClean="0"/>
              <a:t>una </a:t>
            </a:r>
            <a:r>
              <a:rPr lang="es-PE" u="sng" dirty="0" smtClean="0"/>
              <a:t>política disciplinaria común</a:t>
            </a:r>
            <a:r>
              <a:rPr lang="es-PE" dirty="0" smtClean="0"/>
              <a:t>.</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3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9.7	PLANIFICACIÓN DE LA IMPLEMENTACIÓN</a:t>
            </a:r>
          </a:p>
          <a:p>
            <a:endParaRPr lang="es-PE" b="1" dirty="0" smtClean="0"/>
          </a:p>
          <a:p>
            <a:r>
              <a:rPr lang="es-PE" b="1" dirty="0" smtClean="0"/>
              <a:t>9.7.1	Descripción del sistema</a:t>
            </a:r>
          </a:p>
          <a:p>
            <a:endParaRPr lang="es-PE" b="1" dirty="0" smtClean="0"/>
          </a:p>
          <a:p>
            <a:r>
              <a:rPr lang="es-PE" dirty="0" smtClean="0"/>
              <a:t>9.7.1.6		</a:t>
            </a:r>
            <a:r>
              <a:rPr lang="es-PE" b="1" dirty="0" smtClean="0"/>
              <a:t>Desarrollo</a:t>
            </a:r>
            <a:r>
              <a:rPr lang="es-PE" dirty="0" smtClean="0"/>
              <a:t> de una descripción de sistema: Debido a que </a:t>
            </a:r>
            <a:r>
              <a:rPr lang="es-PE" b="1" dirty="0" smtClean="0"/>
              <a:t>cada organización es ún</a:t>
            </a:r>
            <a:r>
              <a:rPr lang="es-PE" dirty="0" smtClean="0"/>
              <a:t>ica, no existe un método de "tamaño único" para la implementación de SMS. Se espera que cada organización implemente un SMS que funcione para su situación única. Cada organización </a:t>
            </a:r>
            <a:r>
              <a:rPr lang="es-PE" u="sng" dirty="0" smtClean="0"/>
              <a:t>deberá definir por sí misma cómo piensa cumplir los requisitos fundamentales</a:t>
            </a:r>
            <a:r>
              <a:rPr lang="es-PE" dirty="0" smtClean="0"/>
              <a:t>. Para lograr esto, es importante que cada organización </a:t>
            </a:r>
            <a:r>
              <a:rPr lang="es-PE" b="1" dirty="0" smtClean="0"/>
              <a:t>prepare una descripción del sistema </a:t>
            </a:r>
            <a:r>
              <a:rPr lang="es-PE" dirty="0" smtClean="0"/>
              <a:t>que identifique sus estructuras organizacionales, procesos y arreglos de negocio que considere importantes para las funciones de gestión de la seguridad operacional. Basándose en la descripción del sistema, la organización deberá </a:t>
            </a:r>
            <a:r>
              <a:rPr lang="es-PE" u="sng" dirty="0" smtClean="0"/>
              <a:t>identificar o desarrollar políticas, procesos y procedimientos </a:t>
            </a:r>
            <a:r>
              <a:rPr lang="es-PE" dirty="0" smtClean="0"/>
              <a:t>que establezcan sus propios requisitos de gestión de la seguridad operacional.</a:t>
            </a:r>
          </a:p>
          <a:p>
            <a:endParaRPr lang="es-PE" dirty="0" smtClean="0"/>
          </a:p>
          <a:p>
            <a:r>
              <a:rPr lang="es-PE" dirty="0" smtClean="0"/>
              <a:t>9.7.1.7		Los procesos empresariales que no afectan a la seguridad operacional de la aviación no necesitan ser incluidos en la descripción del sistema. Sin embargo, un proveedor de servicios deberá </a:t>
            </a:r>
            <a:r>
              <a:rPr lang="es-PE" b="1" dirty="0" smtClean="0"/>
              <a:t>considerar diligentemente si algún proceso empresarial particular puede afectar la seguridad</a:t>
            </a:r>
            <a:r>
              <a:rPr lang="es-PE" dirty="0" smtClean="0"/>
              <a:t> de la aviación. Por ejemplo, la toma de decisiones con respecto a la tecnología de la información o las políticas de contratación de personal podría afectar la capacidad de la organización para la gestión efectiva del riesgo de seguridad operacional de la aviación. Cuando el sistema está claramente descrito, tanto la organización y el regulador reconocido entienden exactamente qué partes de la organización y sus procesos y procedimientos están incluidos en el SMS.</a:t>
            </a: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53684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9.8.3.21	Las organizaciones que implementan SMS basándose en su QMS pueden optar por nombrar gerentes distintos para la gestión de la seguridad operacional y para la gestión de la calidad (o el proceso de auditoría interna). En este caso, puede ser necesario </a:t>
            </a:r>
            <a:r>
              <a:rPr lang="es-PE" b="1" dirty="0" smtClean="0"/>
              <a:t>designar a uno de los gerentes individuales como el "gerente principal" </a:t>
            </a:r>
            <a:r>
              <a:rPr lang="es-PE" dirty="0" smtClean="0"/>
              <a:t>para asegurar que se </a:t>
            </a:r>
            <a:r>
              <a:rPr lang="es-PE" b="1" dirty="0" smtClean="0"/>
              <a:t>mantenga una línea directa de responsabilidad y rendición de cuentas </a:t>
            </a:r>
            <a:r>
              <a:rPr lang="es-PE" dirty="0" smtClean="0"/>
              <a:t>para la notificación efectiva de las no conformidades y los riesgos para el ejecutivo responsable y como entradas para los procesos de gestión del riesgo de seguridad operacional. Es importante </a:t>
            </a:r>
            <a:r>
              <a:rPr lang="es-PE" b="1" dirty="0" smtClean="0"/>
              <a:t>aclarar las líneas de responsabilidades y las relaciones con otros altos directivos</a:t>
            </a:r>
            <a:r>
              <a:rPr lang="es-PE" dirty="0" smtClean="0"/>
              <a:t>. Esto aseguraría que el ejecutivo responsable tenga una visión general con respecto a la seguridad operacional y cumplimiento reglamentario y apoya la identificación de asuntos sistémicos. Esto también apoyaría el seguimiento de las acciones correctivas y de mitigación del riesgo. Además, la identificación del individuo que desempeñe el papel de 'gerente principal' de seguridad operacional y calidad (o el proceso de auditoría interna) apoyaría al regulador en sus actividades de supervisión.</a:t>
            </a:r>
          </a:p>
          <a:p>
            <a:pPr algn="just"/>
            <a:endParaRPr lang="es-PE" dirty="0" smtClean="0"/>
          </a:p>
          <a:p>
            <a:r>
              <a:rPr lang="es-PE" i="1" dirty="0" smtClean="0"/>
              <a:t>Nota:	El "director principal" puede ser la persona (o grupo de personas) responsable del sistema de gestión integrado</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396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9.8.4	Análisis de brechas (GAP) e implementación del SMS</a:t>
            </a:r>
          </a:p>
          <a:p>
            <a:endParaRPr lang="es-PE" dirty="0" smtClean="0"/>
          </a:p>
          <a:p>
            <a:pPr algn="just"/>
            <a:r>
              <a:rPr lang="es-PE" dirty="0" smtClean="0"/>
              <a:t>9.8.4.1	</a:t>
            </a:r>
            <a:r>
              <a:rPr lang="es-PE" b="1" dirty="0" smtClean="0"/>
              <a:t>Antes</a:t>
            </a:r>
            <a:r>
              <a:rPr lang="es-PE" dirty="0" smtClean="0"/>
              <a:t> de implementar un SMS, el proveedor de servicios deberá llevar a cabo un análisis de brechas. Esto </a:t>
            </a:r>
            <a:r>
              <a:rPr lang="es-PE" b="1" dirty="0" smtClean="0"/>
              <a:t>compara los procesos y procedimientos existentes de gestión de seguridad operacional del proveedor de servicios con los requisitos de SMS determinados por el Estado</a:t>
            </a:r>
            <a:r>
              <a:rPr lang="es-PE" dirty="0" smtClean="0"/>
              <a:t>. Los proveedores de servicios ya pueden tener algunas de las funciones de SMS en su lugar</a:t>
            </a:r>
            <a:r>
              <a:rPr lang="es-PE" b="1" dirty="0" smtClean="0"/>
              <a:t>. El desarrollo de un SMS deberá basarse en las políticas y procesos organizativos existentes</a:t>
            </a:r>
            <a:r>
              <a:rPr lang="es-PE" dirty="0" smtClean="0"/>
              <a:t>. El análisis de brechas identifica las brechas que deberán ser abordadas a través de un plan de implementación de SMS que define las acciones necesarias para implementar un SMS totalmente funcional.</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912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9.8.4.2	El </a:t>
            </a:r>
            <a:r>
              <a:rPr lang="es-PE" b="1" dirty="0" smtClean="0"/>
              <a:t>plan de implementación </a:t>
            </a:r>
            <a:r>
              <a:rPr lang="es-PE" dirty="0" smtClean="0"/>
              <a:t>de SMS debe proporcionar una </a:t>
            </a:r>
            <a:r>
              <a:rPr lang="es-PE" b="1" dirty="0" smtClean="0"/>
              <a:t>imagen clara de los recursos, tareas y procesos necesarios para implementar el SMS</a:t>
            </a:r>
            <a:r>
              <a:rPr lang="es-PE" dirty="0" smtClean="0"/>
              <a:t>. El calendario y la secuencia del plan de implementación pueden depender de una variedad de factores que serán específicos de cada organización, tales como:</a:t>
            </a:r>
          </a:p>
          <a:p>
            <a:endParaRPr lang="es-PE" dirty="0" smtClean="0"/>
          </a:p>
          <a:p>
            <a:pPr marL="228600" indent="-228600">
              <a:buAutoNum type="alphaLcParenR"/>
            </a:pPr>
            <a:r>
              <a:rPr lang="es-PE" dirty="0" smtClean="0"/>
              <a:t>requisitos regulatorios, de clientes y reglamentarios;</a:t>
            </a:r>
          </a:p>
          <a:p>
            <a:pPr marL="228600" indent="-228600">
              <a:buAutoNum type="alphaLcParenR"/>
            </a:pPr>
            <a:r>
              <a:rPr lang="es-PE" dirty="0" smtClean="0"/>
              <a:t>múltiples certificados (posiblemente con diferentes fechas de implementación reglamentarias);</a:t>
            </a:r>
          </a:p>
          <a:p>
            <a:pPr marL="228600" indent="-228600">
              <a:buAutoNum type="alphaLcParenR"/>
            </a:pPr>
            <a:r>
              <a:rPr lang="es-PE" dirty="0" smtClean="0"/>
              <a:t>la extensión en que el SMS puede construirse sobre estructuras y procesos existentes;</a:t>
            </a:r>
          </a:p>
          <a:p>
            <a:pPr marL="228600" indent="-228600">
              <a:buAutoNum type="alphaLcParenR"/>
            </a:pPr>
            <a:r>
              <a:rPr lang="es-PE" dirty="0" smtClean="0"/>
              <a:t>la disponibilidad de recursos y presupuestos;</a:t>
            </a:r>
          </a:p>
          <a:p>
            <a:pPr marL="228600" indent="-228600">
              <a:buAutoNum type="alphaLcParenR"/>
            </a:pPr>
            <a:r>
              <a:rPr lang="es-PE" dirty="0" smtClean="0"/>
              <a:t>interdependencias entre las diferentes etapas; tales como la implementación de un sistema de presentación de informes antes de establecer un sistema de análisis de datos; y</a:t>
            </a:r>
          </a:p>
          <a:p>
            <a:pPr marL="228600" indent="-228600">
              <a:buAutoNum type="alphaLcParenR"/>
            </a:pPr>
            <a:r>
              <a:rPr lang="es-PE" dirty="0" smtClean="0"/>
              <a:t>Interdependencias entre las diferentes etapas; y</a:t>
            </a:r>
          </a:p>
          <a:p>
            <a:pPr marL="228600" indent="-228600">
              <a:buAutoNum type="alphaLcParenR"/>
            </a:pPr>
            <a:r>
              <a:rPr lang="es-PE" dirty="0" smtClean="0"/>
              <a:t>La cultura de seguridad operacional existente</a:t>
            </a:r>
          </a:p>
          <a:p>
            <a:endParaRPr lang="es-PE" dirty="0" smtClean="0"/>
          </a:p>
          <a:p>
            <a:endParaRPr lang="es-PE" dirty="0" smtClean="0"/>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43</a:t>
            </a:fld>
            <a:endParaRPr lang="id-ID"/>
          </a:p>
        </p:txBody>
      </p:sp>
    </p:spTree>
    <p:extLst>
      <p:ext uri="{BB962C8B-B14F-4D97-AF65-F5344CB8AC3E}">
        <p14:creationId xmlns:p14="http://schemas.microsoft.com/office/powerpoint/2010/main" val="1044993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9.8.4.2	El plan de implementación de SMS debe proporcionar una imagen clara de los recursos, tareas y procesos necesarios para implementar el SMS. El calendario y la secuencia del plan de implementación pueden depender de una variedad de factores que serán específicos de cada organización, tales como: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requisitos regulatorios, de clientes y reglamentarios;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múltiples certificados (posiblemente con diferentes fechas de implementación reglamentarias);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extensión en que el SMS puede construirse sobre estructuras y procesos existentes;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disponibilidad de recursos y presupuestos;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interdependencias entre las diferentes etapas; tales como la implementación de un sistema de presentación de informes antes de establecer un sistema de análisis de datos; y</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Interdependencias entre las diferentes etapas; y</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cultura de seguridad operacional existente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44</a:t>
            </a:fld>
            <a:endParaRPr lang="id-ID"/>
          </a:p>
        </p:txBody>
      </p:sp>
    </p:spTree>
    <p:extLst>
      <p:ext uri="{BB962C8B-B14F-4D97-AF65-F5344CB8AC3E}">
        <p14:creationId xmlns:p14="http://schemas.microsoft.com/office/powerpoint/2010/main" val="2751752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9.8.4.3	El plan de implementación del SMS deberá ser </a:t>
            </a:r>
            <a:r>
              <a:rPr lang="es-PE" b="1" dirty="0" smtClean="0"/>
              <a:t>desarrollado en consulta con el ejecutivo responsable y otros altos directivos</a:t>
            </a:r>
            <a:r>
              <a:rPr lang="es-PE" dirty="0" smtClean="0"/>
              <a:t>. El plan de implementación de SMS debe incluir </a:t>
            </a:r>
            <a:r>
              <a:rPr lang="es-PE" b="1" dirty="0" smtClean="0"/>
              <a:t>quién es responsable de las acciones junto con los plazos</a:t>
            </a:r>
            <a:r>
              <a:rPr lang="es-PE" dirty="0" smtClean="0"/>
              <a:t>. El plan deberá abordar la coordinación con organizaciones externas o contratistas, donde sea aplicable.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95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9.8.4.4	El plan de implementación de SMS puede documentarse en diferentes formas, que van desde una simple </a:t>
            </a:r>
            <a:r>
              <a:rPr lang="es-PE" b="1" dirty="0" smtClean="0"/>
              <a:t>hoja de cálculo hasta un software especializado </a:t>
            </a:r>
            <a:r>
              <a:rPr lang="es-PE" dirty="0" smtClean="0"/>
              <a:t>de gestión de proyectos. El plan deberá ser </a:t>
            </a:r>
            <a:r>
              <a:rPr lang="es-PE" b="1" dirty="0" smtClean="0"/>
              <a:t>monitoreado regularmente y actualizado </a:t>
            </a:r>
            <a:r>
              <a:rPr lang="es-PE" dirty="0" smtClean="0"/>
              <a:t>según sea necesario. También deberá aclarar cuándo un elemento específico puede considerarse implementado con éxito. </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3436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9.7	PLANIFICACIÓN DE LA IMPLEMENTACIÓN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9.7.1	Descripción del sistema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9.7.1.8		Cuando una organización elige hacer un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cambio significativo o sustantivo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 los procesos identificados en la descripción del sistema, los cambios deberán ser vistos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como potencialmente afectan su evaluación de riesgo de la línea base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Por lo tanto, la descripción del sistema deberá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ser revisada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como parte de la gestión de los procesos de cambio.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40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9.8.1	Gestión de interfaces</a:t>
            </a:r>
          </a:p>
          <a:p>
            <a:endParaRPr lang="es-PE" dirty="0" smtClean="0"/>
          </a:p>
          <a:p>
            <a:pPr algn="just"/>
            <a:r>
              <a:rPr lang="es-PE" dirty="0" smtClean="0"/>
              <a:t>9.8.1.1	</a:t>
            </a:r>
            <a:r>
              <a:rPr lang="es-PE" b="1" dirty="0" smtClean="0"/>
              <a:t>Importancia de las interfaces</a:t>
            </a:r>
            <a:r>
              <a:rPr lang="es-PE" dirty="0" smtClean="0"/>
              <a:t>: Es importante </a:t>
            </a:r>
            <a:r>
              <a:rPr lang="es-PE" b="1" dirty="0" smtClean="0"/>
              <a:t>reconocer que los riesgos a los que se enfrenta</a:t>
            </a:r>
            <a:r>
              <a:rPr lang="es-PE" dirty="0" smtClean="0"/>
              <a:t> el Proveedor de Servicios son afectados </a:t>
            </a:r>
            <a:r>
              <a:rPr lang="es-PE" b="1" dirty="0" smtClean="0"/>
              <a:t>por varias interfases</a:t>
            </a:r>
            <a:r>
              <a:rPr lang="es-PE" dirty="0" smtClean="0"/>
              <a:t>. Estas interfases pueden ser internas (por ejemplo, entre operaciones y mantenimiento o finanzas, recursos humanos o departamentos legales). La interfaz también puede ser externa (por ejemplo, otros proveedores de servicios o servicios contratados). Al </a:t>
            </a:r>
            <a:r>
              <a:rPr lang="es-PE" b="1" dirty="0" smtClean="0"/>
              <a:t>identificar y gestionar estas interfaces</a:t>
            </a:r>
            <a:r>
              <a:rPr lang="es-PE" dirty="0" smtClean="0"/>
              <a:t>, el proveedor de servicios tendrá </a:t>
            </a:r>
            <a:r>
              <a:rPr lang="es-PE" b="1" dirty="0" smtClean="0"/>
              <a:t>más control</a:t>
            </a:r>
            <a:r>
              <a:rPr lang="es-PE" dirty="0" smtClean="0"/>
              <a:t> sobre cualquier riesgo relacionado con las interfaces. Estas interfaces deben definirse dentro de la descripción del sistema.</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4797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Identificación de las interfaces del SMS</a:t>
            </a:r>
          </a:p>
          <a:p>
            <a:endParaRPr lang="es-PE" dirty="0" smtClean="0"/>
          </a:p>
          <a:p>
            <a:r>
              <a:rPr lang="es-PE" dirty="0" smtClean="0"/>
              <a:t>9.8.1.2	En un primer paso los Proveedores de Servicio deberán concentrarse en su propio negocio principal y </a:t>
            </a:r>
            <a:r>
              <a:rPr lang="es-PE" b="1" dirty="0" smtClean="0"/>
              <a:t>considerar las interfaces en relación con su actividad </a:t>
            </a:r>
            <a:r>
              <a:rPr lang="es-PE" dirty="0" smtClean="0"/>
              <a:t>principal. La identificación de estas interfaces deberá </a:t>
            </a:r>
            <a:r>
              <a:rPr lang="es-PE" b="1" dirty="0" smtClean="0"/>
              <a:t>comenzar con la revisión de la descripción del sistema existente </a:t>
            </a:r>
            <a:r>
              <a:rPr lang="es-PE" dirty="0" smtClean="0"/>
              <a:t>que establece el alcance del SMS y deberá incluir </a:t>
            </a:r>
            <a:r>
              <a:rPr lang="es-PE" b="1" dirty="0" smtClean="0"/>
              <a:t>interfaces internas y externas</a:t>
            </a:r>
            <a:r>
              <a:rPr lang="es-PE" dirty="0" smtClean="0"/>
              <a:t>.</a:t>
            </a:r>
          </a:p>
          <a:p>
            <a:endParaRPr lang="es-PE" dirty="0" smtClean="0"/>
          </a:p>
          <a:p>
            <a:r>
              <a:rPr lang="es-PE" dirty="0" smtClean="0"/>
              <a:t>9.8.1.3	La Figura 9-1 es un ejemplo de cómo un Proveedor de Servicios puede mapear las diferentes organizaciones con las que interactúa para identificar cualquier interfaz de SMS.</a:t>
            </a:r>
          </a:p>
          <a:p>
            <a:endParaRPr lang="es-PE" dirty="0" smtClean="0"/>
          </a:p>
          <a:p>
            <a:r>
              <a:rPr lang="es-PE" dirty="0" smtClean="0"/>
              <a:t>ATC: Control de tránsito aéreo</a:t>
            </a:r>
          </a:p>
          <a:p>
            <a:r>
              <a:rPr lang="es-PE" dirty="0" smtClean="0"/>
              <a:t>AIS: Servicio de información aeronáutica</a:t>
            </a:r>
          </a:p>
          <a:p>
            <a:r>
              <a:rPr lang="es-PE" dirty="0" smtClean="0"/>
              <a:t>MET: Meteorología</a:t>
            </a:r>
          </a:p>
          <a:p>
            <a:r>
              <a:rPr lang="es-PE" dirty="0" smtClean="0"/>
              <a:t>SAR: </a:t>
            </a:r>
            <a:r>
              <a:rPr lang="es-PE" dirty="0" err="1" smtClean="0"/>
              <a:t>Busqueda</a:t>
            </a:r>
            <a:r>
              <a:rPr lang="es-PE" dirty="0" smtClean="0"/>
              <a:t> y </a:t>
            </a:r>
            <a:r>
              <a:rPr lang="es-PE" dirty="0" err="1" smtClean="0"/>
              <a:t>rrescate</a:t>
            </a:r>
            <a:endParaRPr lang="es-PE" dirty="0" smtClean="0"/>
          </a:p>
          <a:p>
            <a:r>
              <a:rPr lang="es-PE" dirty="0" smtClean="0"/>
              <a:t>AFTM: Red fija de telecomunicaciones aeronáuticas</a:t>
            </a:r>
          </a:p>
          <a:p>
            <a:r>
              <a:rPr lang="es-PE" dirty="0" smtClean="0"/>
              <a:t>ATSP: Proveedores de servicio de tránsito aéreo</a:t>
            </a: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565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9.8.1.4	El objetivo de esta revisión es </a:t>
            </a:r>
            <a:r>
              <a:rPr lang="es-PE" b="1" dirty="0" smtClean="0"/>
              <a:t>producir una lista completa de todas las interfaces</a:t>
            </a:r>
            <a:r>
              <a:rPr lang="es-PE" dirty="0" smtClean="0"/>
              <a:t>. La razón de este ejercicio es que puede haber interfaces de SMS con una organización no está necesariamente plenamente consciente. Puede haber interfaces donde no hay un acuerdo formal como la organización que suministra energía o mantiene las instalaciones.</a:t>
            </a:r>
          </a:p>
          <a:p>
            <a:pPr algn="just"/>
            <a:endParaRPr lang="es-PE" dirty="0" smtClean="0"/>
          </a:p>
          <a:p>
            <a:pPr algn="just"/>
            <a:r>
              <a:rPr lang="es-PE" dirty="0" smtClean="0"/>
              <a:t>9.8.1.5	Es importante reconocer que </a:t>
            </a:r>
            <a:r>
              <a:rPr lang="es-PE" b="1" dirty="0" smtClean="0"/>
              <a:t>algunas de las interfases internas son con áreas de negocio no directamente asociadas con la seguridad </a:t>
            </a:r>
            <a:r>
              <a:rPr lang="es-PE" dirty="0" smtClean="0"/>
              <a:t>operacional como </a:t>
            </a:r>
            <a:r>
              <a:rPr lang="es-PE" b="1" dirty="0" smtClean="0"/>
              <a:t>marketing, finanzas, recursos legales y humanos</a:t>
            </a:r>
            <a:r>
              <a:rPr lang="es-PE" dirty="0" smtClean="0"/>
              <a:t>. Estas áreas de negocio pueden afectar la seguridad operacional ya que toman decisiones relacionadas con los recursos internos y la inversión, así como acuerdos y contratos con organizaciones externas.</a:t>
            </a:r>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3599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9.8.1.6	Una vez que se han identificado las interfaces de SMS, el proveedor de servicios deberá </a:t>
            </a:r>
            <a:r>
              <a:rPr lang="es-PE" b="1" dirty="0" smtClean="0"/>
              <a:t>considerar la naturaleza crítica de la interfaz</a:t>
            </a:r>
            <a:r>
              <a:rPr lang="es-PE" dirty="0" smtClean="0"/>
              <a:t>. Esto permitirá al proveedor de servicios </a:t>
            </a:r>
            <a:r>
              <a:rPr lang="es-PE" b="1" dirty="0" smtClean="0"/>
              <a:t>dar prioridad a la gestión de las interfaces más críticas</a:t>
            </a:r>
            <a:r>
              <a:rPr lang="es-PE" dirty="0" smtClean="0"/>
              <a:t>. Las cosas a considerar son:</a:t>
            </a:r>
          </a:p>
          <a:p>
            <a:endParaRPr lang="es-PE" dirty="0" smtClean="0"/>
          </a:p>
          <a:p>
            <a:pPr marL="228600" indent="-228600">
              <a:buAutoNum type="alphaLcParenR"/>
            </a:pPr>
            <a:r>
              <a:rPr lang="es-PE" dirty="0" smtClean="0"/>
              <a:t>que está siendo proporcionado;</a:t>
            </a:r>
          </a:p>
          <a:p>
            <a:pPr marL="228600" indent="-228600">
              <a:buAutoNum type="alphaLcParenR"/>
            </a:pPr>
            <a:r>
              <a:rPr lang="es-PE" dirty="0" smtClean="0"/>
              <a:t>porqué el servicio es necesario;</a:t>
            </a:r>
          </a:p>
          <a:p>
            <a:pPr marL="228600" indent="-228600">
              <a:buAutoNum type="alphaLcParenR"/>
            </a:pPr>
            <a:r>
              <a:rPr lang="es-PE" dirty="0" smtClean="0"/>
              <a:t>Si las organizaciones involucradas tienen un SMS u otro sistema de gestión en su lugar; y</a:t>
            </a:r>
          </a:p>
          <a:p>
            <a:pPr marL="228600" indent="-228600">
              <a:buAutoNum type="alphaLcParenR"/>
            </a:pPr>
            <a:r>
              <a:rPr lang="es-PE" dirty="0" smtClean="0"/>
              <a:t>Si la interfaz involucra el compartir información/datos de seguridad operacional.</a:t>
            </a: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269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17/10/2018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17/10/2018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17/10/2018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id-ID"/>
          </a:p>
        </p:txBody>
      </p:sp>
    </p:spTree>
    <p:extLst>
      <p:ext uri="{BB962C8B-B14F-4D97-AF65-F5344CB8AC3E}">
        <p14:creationId xmlns:p14="http://schemas.microsoft.com/office/powerpoint/2010/main" val="2457885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1501251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17/10/2018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634573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4827481"/>
      </p:ext>
    </p:extLst>
  </p:cSld>
  <p:clrMapOvr>
    <a:masterClrMapping/>
  </p:clrMapOvr>
  <p:transition spd="slow">
    <p:push/>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1528110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36641227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1164737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5939001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17/10/2018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23844483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38222575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571996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127143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1499447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22848622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17934576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886790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3084262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75820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17/10/2018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391721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300283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Tree>
    <p:extLst>
      <p:ext uri="{BB962C8B-B14F-4D97-AF65-F5344CB8AC3E}">
        <p14:creationId xmlns:p14="http://schemas.microsoft.com/office/powerpoint/2010/main" val="37097586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8"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Tree>
    <p:extLst>
      <p:ext uri="{BB962C8B-B14F-4D97-AF65-F5344CB8AC3E}">
        <p14:creationId xmlns:p14="http://schemas.microsoft.com/office/powerpoint/2010/main" val="3058383878"/>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a:lstStyle/>
          <a:p>
            <a:endParaRPr lang="en-US"/>
          </a:p>
        </p:txBody>
      </p:sp>
    </p:spTree>
    <p:extLst>
      <p:ext uri="{BB962C8B-B14F-4D97-AF65-F5344CB8AC3E}">
        <p14:creationId xmlns:p14="http://schemas.microsoft.com/office/powerpoint/2010/main" val="3820213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Tree>
    <p:extLst>
      <p:ext uri="{BB962C8B-B14F-4D97-AF65-F5344CB8AC3E}">
        <p14:creationId xmlns:p14="http://schemas.microsoft.com/office/powerpoint/2010/main" val="1134073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6696373"/>
      </p:ext>
    </p:extLst>
  </p:cSld>
  <p:clrMapOvr>
    <a:masterClrMapping/>
  </p:clrMapOvr>
  <p:transition spd="slow">
    <p:push/>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5977328"/>
      </p:ext>
    </p:extLst>
  </p:cSld>
  <p:clrMapOvr>
    <a:masterClrMapping/>
  </p:clrMapOvr>
  <p:transition spd="slow">
    <p:push/>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3758902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723687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17/10/2018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516232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651476687"/>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646853351"/>
      </p:ext>
    </p:extLst>
  </p:cSld>
  <p:clrMapOvr>
    <a:masterClrMapping/>
  </p:clrMapOvr>
  <p:transition spd="slow">
    <p:push/>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790790433"/>
      </p:ext>
    </p:extLst>
  </p:cSld>
  <p:clrMapOvr>
    <a:masterClrMapping/>
  </p:clrMapOvr>
  <p:transition spd="slow">
    <p:push/>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503137080"/>
      </p:ext>
    </p:extLst>
  </p:cSld>
  <p:clrMapOvr>
    <a:masterClrMapping/>
  </p:clrMapOvr>
  <p:transition spd="slow">
    <p:push/>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3607500713"/>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098319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dvAuto="0">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114745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93299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18029576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17/10/2018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99492273"/>
      </p:ext>
    </p:extLst>
  </p:cSld>
  <p:clrMapOvr>
    <a:masterClrMapping/>
  </p:clrMapOvr>
  <p:transition spd="slow">
    <p:pu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955481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14725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68415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Tree>
    <p:extLst>
      <p:ext uri="{BB962C8B-B14F-4D97-AF65-F5344CB8AC3E}">
        <p14:creationId xmlns:p14="http://schemas.microsoft.com/office/powerpoint/2010/main" val="4163739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a:solidFill>
            <a:srgbClr val="0070C0"/>
          </a:solidFill>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Tree>
    <p:extLst>
      <p:ext uri="{BB962C8B-B14F-4D97-AF65-F5344CB8AC3E}">
        <p14:creationId xmlns:p14="http://schemas.microsoft.com/office/powerpoint/2010/main" val="19004965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solidFill>
            <a:srgbClr val="0070C0"/>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53059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312501"/>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743556"/>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60618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17/10/2018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timing>
    <p:tnLst>
      <p:par>
        <p:cTn id="1" dur="indefinite" restart="never" nodeType="tmRoot"/>
      </p:par>
    </p:tnLst>
  </p:timing>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18545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685714"/>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989282"/>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17A23F2-FD17-47C5-BA17-FC90E60246D6}"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785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650119"/>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806107"/>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78976"/>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47692"/>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1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Picture Placeholder 9"/>
          <p:cNvSpPr>
            <a:spLocks noGrp="1"/>
          </p:cNvSpPr>
          <p:nvPr>
            <p:ph type="pic" sz="quarter" idx="14"/>
          </p:nvPr>
        </p:nvSpPr>
        <p:spPr>
          <a:xfrm>
            <a:off x="647699" y="2062413"/>
            <a:ext cx="2640000" cy="3492000"/>
          </a:xfrm>
          <a:prstGeom prst="rect">
            <a:avLst/>
          </a:prstGeom>
        </p:spPr>
        <p:txBody>
          <a:bodyPr/>
          <a:lstStyle>
            <a:lvl1pPr>
              <a:defRPr sz="1600"/>
            </a:lvl1p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324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2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9"/>
          <p:cNvSpPr>
            <a:spLocks noGrp="1"/>
          </p:cNvSpPr>
          <p:nvPr>
            <p:ph type="pic" sz="quarter" idx="14"/>
          </p:nvPr>
        </p:nvSpPr>
        <p:spPr>
          <a:xfrm>
            <a:off x="647700" y="2031933"/>
            <a:ext cx="3792000" cy="3492000"/>
          </a:xfrm>
          <a:prstGeom prst="rect">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750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17/10/2018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Picture Placeholder 6"/>
          <p:cNvSpPr>
            <a:spLocks noGrp="1"/>
          </p:cNvSpPr>
          <p:nvPr>
            <p:ph type="pic" sz="quarter" idx="14"/>
          </p:nvPr>
        </p:nvSpPr>
        <p:spPr>
          <a:xfrm>
            <a:off x="4728000" y="2029508"/>
            <a:ext cx="2736000" cy="2052000"/>
          </a:xfrm>
          <a:prstGeom prst="ellipse">
            <a:avLst/>
          </a:prstGeom>
          <a:ln w="31750">
            <a:solidFill>
              <a:schemeClr val="tx1">
                <a:lumMod val="50000"/>
                <a:lumOff val="50000"/>
              </a:schemeClr>
            </a:solidFill>
          </a:ln>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617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 name="Picture Placeholder 7"/>
          <p:cNvSpPr>
            <a:spLocks noGrp="1"/>
          </p:cNvSpPr>
          <p:nvPr>
            <p:ph type="pic" sz="quarter" idx="14"/>
          </p:nvPr>
        </p:nvSpPr>
        <p:spPr>
          <a:xfrm>
            <a:off x="6472345" y="2415540"/>
            <a:ext cx="4686724" cy="213360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1250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edia Placeholder 5"/>
          <p:cNvSpPr>
            <a:spLocks noGrp="1"/>
          </p:cNvSpPr>
          <p:nvPr>
            <p:ph type="media" sz="quarter" idx="12"/>
          </p:nvPr>
        </p:nvSpPr>
        <p:spPr>
          <a:xfrm>
            <a:off x="6007100" y="2101932"/>
            <a:ext cx="5029200" cy="2856017"/>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041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C350A46-3F17-4217-B0B4-E226EFF93357}" type="datetime1">
              <a:rPr kumimoji="0" lang="id-ID"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17/10/2018</a:t>
            </a:fld>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Picture Placeholder 7"/>
          <p:cNvSpPr>
            <a:spLocks noGrp="1"/>
          </p:cNvSpPr>
          <p:nvPr>
            <p:ph type="pic" sz="quarter" idx="14"/>
          </p:nvPr>
        </p:nvSpPr>
        <p:spPr>
          <a:xfrm>
            <a:off x="6935895" y="1971040"/>
            <a:ext cx="3820160" cy="3789680"/>
          </a:xfrm>
        </p:spPr>
        <p:txBody>
          <a:bodyPr/>
          <a:lstStyle/>
          <a:p>
            <a:endParaRPr lang="id-ID" dirty="0"/>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smtClean="0"/>
              <a:t>Click to edit Master title style</a:t>
            </a:r>
            <a:endParaRPr lang="en-US" dirty="0"/>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01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353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17/10/2018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17/10/2018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100337751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10/17/2018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65715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56.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4</a:t>
            </a:r>
            <a:endParaRPr lang="id-ID" sz="6600" dirty="0">
              <a:solidFill>
                <a:schemeClr val="bg2"/>
              </a:solidFill>
            </a:endParaRPr>
          </a:p>
        </p:txBody>
      </p:sp>
      <p:sp>
        <p:nvSpPr>
          <p:cNvPr id="22" name="TextBox 21"/>
          <p:cNvSpPr txBox="1"/>
          <p:nvPr/>
        </p:nvSpPr>
        <p:spPr>
          <a:xfrm>
            <a:off x="6723306" y="309453"/>
            <a:ext cx="5152319" cy="584775"/>
          </a:xfrm>
          <a:prstGeom prst="rect">
            <a:avLst/>
          </a:prstGeom>
          <a:noFill/>
        </p:spPr>
        <p:txBody>
          <a:bodyPr wrap="square" rtlCol="0">
            <a:spAutoFit/>
          </a:bodyPr>
          <a:lstStyle/>
          <a:p>
            <a:r>
              <a:rPr lang="es-PE" sz="3200" b="1" dirty="0" smtClean="0">
                <a:solidFill>
                  <a:schemeClr val="bg1"/>
                </a:solidFill>
                <a:latin typeface="+mj-lt"/>
              </a:rPr>
              <a:t>Implementación del SMS</a:t>
            </a:r>
            <a:endParaRPr lang="id-ID" sz="3200" b="1" dirty="0">
              <a:solidFill>
                <a:schemeClr val="bg1"/>
              </a:solidFill>
              <a:latin typeface="+mj-lt"/>
            </a:endParaRPr>
          </a:p>
        </p:txBody>
      </p:sp>
      <p:sp>
        <p:nvSpPr>
          <p:cNvPr id="23" name="TextBox 22"/>
          <p:cNvSpPr txBox="1"/>
          <p:nvPr/>
        </p:nvSpPr>
        <p:spPr>
          <a:xfrm>
            <a:off x="6723306" y="888167"/>
            <a:ext cx="5339960" cy="1200329"/>
          </a:xfrm>
          <a:prstGeom prst="rect">
            <a:avLst/>
          </a:prstGeom>
          <a:noFill/>
        </p:spPr>
        <p:txBody>
          <a:bodyPr wrap="square" rtlCol="0">
            <a:spAutoFit/>
          </a:bodyPr>
          <a:lstStyle/>
          <a:p>
            <a:r>
              <a:rPr lang="es-PE" sz="3600" b="1" dirty="0" smtClean="0">
                <a:solidFill>
                  <a:schemeClr val="bg1"/>
                </a:solidFill>
              </a:rPr>
              <a:t>Planificación de la implementación del SMS</a:t>
            </a:r>
            <a:endParaRPr lang="id-ID" sz="36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34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8574" y="62124"/>
            <a:ext cx="3378106" cy="1336387"/>
          </a:xfrm>
        </p:spPr>
        <p:txBody>
          <a:bodyPr/>
          <a:lstStyle/>
          <a:p>
            <a:r>
              <a:rPr lang="es-PE" sz="3200" b="1" dirty="0">
                <a:solidFill>
                  <a:schemeClr val="tx1">
                    <a:lumMod val="50000"/>
                  </a:schemeClr>
                </a:solidFill>
                <a:latin typeface="Calibri Light" panose="020F0302020204030204" pitchFamily="34" charset="0"/>
                <a:cs typeface="Calibri Light" panose="020F0302020204030204" pitchFamily="34" charset="0"/>
              </a:rPr>
              <a:t>Identificación de las interfases del SMS</a:t>
            </a:r>
          </a:p>
        </p:txBody>
      </p:sp>
      <p:sp>
        <p:nvSpPr>
          <p:cNvPr id="5" name="Text Placeholder 5"/>
          <p:cNvSpPr txBox="1">
            <a:spLocks/>
          </p:cNvSpPr>
          <p:nvPr/>
        </p:nvSpPr>
        <p:spPr>
          <a:xfrm>
            <a:off x="5989468" y="678687"/>
            <a:ext cx="6467172" cy="719824"/>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PE" sz="2400" smtClean="0"/>
              <a:t>Los aspectos críticos a considerar son:</a:t>
            </a:r>
            <a:endParaRPr lang="es-PE" sz="2400" dirty="0"/>
          </a:p>
        </p:txBody>
      </p:sp>
      <p:grpSp>
        <p:nvGrpSpPr>
          <p:cNvPr id="6" name="Group 5"/>
          <p:cNvGrpSpPr>
            <a:grpSpLocks/>
          </p:cNvGrpSpPr>
          <p:nvPr/>
        </p:nvGrpSpPr>
        <p:grpSpPr bwMode="auto">
          <a:xfrm>
            <a:off x="8959195" y="4727757"/>
            <a:ext cx="2236787" cy="1567764"/>
            <a:chOff x="3433260" y="3287722"/>
            <a:chExt cx="2237290" cy="1174633"/>
          </a:xfrm>
        </p:grpSpPr>
        <p:sp>
          <p:nvSpPr>
            <p:cNvPr id="7"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8"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9"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s-PE"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s-PE" altLang="ko-KR" sz="1200" dirty="0">
                  <a:solidFill>
                    <a:srgbClr val="FFFFFF">
                      <a:alpha val="50000"/>
                    </a:srgbClr>
                  </a:solidFill>
                  <a:latin typeface="Open Sans"/>
                  <a:ea typeface="Roboto Condensed Regular"/>
                  <a:cs typeface="Open Sans"/>
                </a:rPr>
                <a:t>04</a:t>
              </a:r>
            </a:p>
          </p:txBody>
        </p:sp>
      </p:grpSp>
      <p:grpSp>
        <p:nvGrpSpPr>
          <p:cNvPr id="10" name="Group 9"/>
          <p:cNvGrpSpPr>
            <a:grpSpLocks/>
          </p:cNvGrpSpPr>
          <p:nvPr/>
        </p:nvGrpSpPr>
        <p:grpSpPr bwMode="auto">
          <a:xfrm>
            <a:off x="8959195" y="3833678"/>
            <a:ext cx="2236787" cy="1567764"/>
            <a:chOff x="3433260" y="3287722"/>
            <a:chExt cx="2237290" cy="1174633"/>
          </a:xfrm>
        </p:grpSpPr>
        <p:sp>
          <p:nvSpPr>
            <p:cNvPr id="11"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12"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13"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s-PE"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s-PE" altLang="ko-KR" sz="1200" dirty="0">
                  <a:solidFill>
                    <a:srgbClr val="FFFFFF">
                      <a:alpha val="50000"/>
                    </a:srgbClr>
                  </a:solidFill>
                  <a:latin typeface="Open Sans"/>
                  <a:ea typeface="Roboto Condensed Regular"/>
                  <a:cs typeface="Open Sans"/>
                </a:rPr>
                <a:t>03</a:t>
              </a:r>
            </a:p>
          </p:txBody>
        </p:sp>
      </p:grpSp>
      <p:grpSp>
        <p:nvGrpSpPr>
          <p:cNvPr id="14" name="Group 13"/>
          <p:cNvGrpSpPr>
            <a:grpSpLocks/>
          </p:cNvGrpSpPr>
          <p:nvPr/>
        </p:nvGrpSpPr>
        <p:grpSpPr bwMode="auto">
          <a:xfrm>
            <a:off x="8959195" y="2924358"/>
            <a:ext cx="2236787" cy="1565647"/>
            <a:chOff x="3433260" y="3287731"/>
            <a:chExt cx="2237290" cy="1174624"/>
          </a:xfrm>
        </p:grpSpPr>
        <p:sp>
          <p:nvSpPr>
            <p:cNvPr id="15"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16"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a:ea typeface="맑은 고딕" panose="020B0503020000020004" pitchFamily="34" charset="-127"/>
              </a:endParaRPr>
            </a:p>
          </p:txBody>
        </p:sp>
        <p:sp>
          <p:nvSpPr>
            <p:cNvPr id="17"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000" dirty="0">
                <a:solidFill>
                  <a:srgbClr val="FFFFFF">
                    <a:alpha val="50000"/>
                  </a:srgbClr>
                </a:solidFill>
                <a:latin typeface="Open Sans"/>
                <a:ea typeface="Roboto Condensed Regular"/>
                <a:cs typeface="Open Sans"/>
              </a:endParaRPr>
            </a:p>
            <a:p>
              <a:pPr algn="ctr" defTabSz="457200">
                <a:spcAft>
                  <a:spcPts val="300"/>
                </a:spcAft>
                <a:defRPr/>
              </a:pPr>
              <a:endParaRPr lang="es-PE" altLang="ko-KR" sz="1000" dirty="0">
                <a:solidFill>
                  <a:srgbClr val="FFFFFF">
                    <a:alpha val="50000"/>
                  </a:srgbClr>
                </a:solidFill>
                <a:latin typeface="Open Sans"/>
                <a:ea typeface="Roboto Condensed Regular"/>
                <a:cs typeface="Open Sans"/>
              </a:endParaRPr>
            </a:p>
            <a:p>
              <a:pPr algn="ctr" defTabSz="457200">
                <a:spcAft>
                  <a:spcPts val="300"/>
                </a:spcAft>
                <a:defRPr/>
              </a:pPr>
              <a:r>
                <a:rPr lang="es-PE" altLang="ko-KR" sz="1200" dirty="0">
                  <a:solidFill>
                    <a:srgbClr val="FFFFFF">
                      <a:alpha val="50000"/>
                    </a:srgbClr>
                  </a:solidFill>
                  <a:latin typeface="Open Sans"/>
                  <a:ea typeface="Roboto Condensed Regular"/>
                  <a:cs typeface="Open Sans"/>
                </a:rPr>
                <a:t>02</a:t>
              </a:r>
            </a:p>
          </p:txBody>
        </p:sp>
      </p:grpSp>
      <p:grpSp>
        <p:nvGrpSpPr>
          <p:cNvPr id="18" name="Group 17"/>
          <p:cNvGrpSpPr>
            <a:grpSpLocks/>
          </p:cNvGrpSpPr>
          <p:nvPr/>
        </p:nvGrpSpPr>
        <p:grpSpPr bwMode="auto">
          <a:xfrm>
            <a:off x="8959195" y="2006443"/>
            <a:ext cx="2236787" cy="1574240"/>
            <a:chOff x="3433260" y="1508627"/>
            <a:chExt cx="2237290" cy="1181491"/>
          </a:xfrm>
        </p:grpSpPr>
        <p:sp>
          <p:nvSpPr>
            <p:cNvPr id="19"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a:endParaRPr>
            </a:p>
          </p:txBody>
        </p:sp>
        <p:sp>
          <p:nvSpPr>
            <p:cNvPr id="20"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a:endParaRPr>
            </a:p>
          </p:txBody>
        </p:sp>
        <p:sp>
          <p:nvSpPr>
            <p:cNvPr id="21"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algn="ctr" defTabSz="457200">
                <a:spcAft>
                  <a:spcPts val="300"/>
                </a:spcAft>
                <a:defRPr/>
              </a:pPr>
              <a:endParaRPr lang="es-PE" altLang="ko-KR" sz="1200" dirty="0">
                <a:solidFill>
                  <a:srgbClr val="FFFFFF">
                    <a:alpha val="50000"/>
                  </a:srgbClr>
                </a:solidFill>
                <a:latin typeface="Open Sans"/>
                <a:ea typeface="Roboto Condensed Regular"/>
                <a:cs typeface="Open Sans"/>
              </a:endParaRPr>
            </a:p>
            <a:p>
              <a:pPr algn="ctr" defTabSz="457200">
                <a:spcAft>
                  <a:spcPts val="300"/>
                </a:spcAft>
                <a:defRPr/>
              </a:pPr>
              <a:endParaRPr lang="es-PE" altLang="ko-KR" sz="1200" dirty="0">
                <a:solidFill>
                  <a:srgbClr val="FFFFFF">
                    <a:alpha val="50000"/>
                  </a:srgbClr>
                </a:solidFill>
                <a:latin typeface="Open Sans"/>
                <a:ea typeface="Roboto Condensed Regular"/>
                <a:cs typeface="Open Sans"/>
              </a:endParaRPr>
            </a:p>
            <a:p>
              <a:pPr algn="ctr" defTabSz="457200">
                <a:spcAft>
                  <a:spcPts val="300"/>
                </a:spcAft>
                <a:defRPr/>
              </a:pPr>
              <a:r>
                <a:rPr lang="es-PE" altLang="ko-KR" sz="1200" dirty="0">
                  <a:solidFill>
                    <a:srgbClr val="FFFFFF">
                      <a:alpha val="50000"/>
                    </a:srgbClr>
                  </a:solidFill>
                  <a:latin typeface="Open Sans"/>
                  <a:ea typeface="Roboto Condensed Regular"/>
                  <a:cs typeface="Open Sans"/>
                </a:rPr>
                <a:t>01</a:t>
              </a:r>
            </a:p>
          </p:txBody>
        </p:sp>
      </p:grpSp>
      <p:grpSp>
        <p:nvGrpSpPr>
          <p:cNvPr id="22" name="Group 21"/>
          <p:cNvGrpSpPr/>
          <p:nvPr/>
        </p:nvGrpSpPr>
        <p:grpSpPr>
          <a:xfrm>
            <a:off x="1000075" y="2461315"/>
            <a:ext cx="7859224" cy="685997"/>
            <a:chOff x="-673100" y="1449642"/>
            <a:chExt cx="6518103" cy="514498"/>
          </a:xfrm>
        </p:grpSpPr>
        <p:sp>
          <p:nvSpPr>
            <p:cNvPr id="23" name="Text Placeholder 22"/>
            <p:cNvSpPr txBox="1">
              <a:spLocks/>
            </p:cNvSpPr>
            <p:nvPr/>
          </p:nvSpPr>
          <p:spPr>
            <a:xfrm>
              <a:off x="-673100" y="1449642"/>
              <a:ext cx="573161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b="1" dirty="0">
                  <a:solidFill>
                    <a:srgbClr val="C00000"/>
                  </a:solidFill>
                </a:rPr>
                <a:t>Qué</a:t>
              </a:r>
              <a:r>
                <a:rPr lang="es-PE" sz="2400" dirty="0">
                  <a:solidFill>
                    <a:srgbClr val="474747"/>
                  </a:solidFill>
                </a:rPr>
                <a:t> está siendo proporcionado</a:t>
              </a:r>
            </a:p>
          </p:txBody>
        </p:sp>
        <p:cxnSp>
          <p:nvCxnSpPr>
            <p:cNvPr id="24" name="Straight Connector 23"/>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1000075" y="3355924"/>
            <a:ext cx="7859224" cy="685997"/>
            <a:chOff x="-673100" y="2029159"/>
            <a:chExt cx="6518103" cy="514498"/>
          </a:xfrm>
        </p:grpSpPr>
        <p:sp>
          <p:nvSpPr>
            <p:cNvPr id="26" name="Text Placeholder 22"/>
            <p:cNvSpPr txBox="1">
              <a:spLocks/>
            </p:cNvSpPr>
            <p:nvPr/>
          </p:nvSpPr>
          <p:spPr>
            <a:xfrm>
              <a:off x="-673100" y="2029159"/>
              <a:ext cx="574534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b="1" dirty="0">
                  <a:solidFill>
                    <a:srgbClr val="C00000"/>
                  </a:solidFill>
                </a:rPr>
                <a:t>Porqué </a:t>
              </a:r>
              <a:r>
                <a:rPr lang="es-PE" sz="2400" dirty="0">
                  <a:solidFill>
                    <a:srgbClr val="474747"/>
                  </a:solidFill>
                </a:rPr>
                <a:t>el servicio es necesario</a:t>
              </a:r>
            </a:p>
          </p:txBody>
        </p:sp>
        <p:cxnSp>
          <p:nvCxnSpPr>
            <p:cNvPr id="27" name="Straight Connector 26"/>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000075" y="3988234"/>
            <a:ext cx="7859224" cy="1018081"/>
            <a:chOff x="-673100" y="2507201"/>
            <a:chExt cx="6518103" cy="763561"/>
          </a:xfrm>
        </p:grpSpPr>
        <p:sp>
          <p:nvSpPr>
            <p:cNvPr id="29" name="Text Placeholder 22"/>
            <p:cNvSpPr txBox="1">
              <a:spLocks/>
            </p:cNvSpPr>
            <p:nvPr/>
          </p:nvSpPr>
          <p:spPr>
            <a:xfrm>
              <a:off x="-673100" y="2507201"/>
              <a:ext cx="5759077" cy="763561"/>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rPr>
                <a:t>Si las organizaciones involucradas </a:t>
              </a:r>
              <a:r>
                <a:rPr lang="es-PE" sz="2400" b="1" dirty="0">
                  <a:solidFill>
                    <a:srgbClr val="C00000"/>
                  </a:solidFill>
                </a:rPr>
                <a:t>tienen un SMS u otro sistema </a:t>
              </a:r>
              <a:r>
                <a:rPr lang="es-PE" sz="2400" dirty="0">
                  <a:solidFill>
                    <a:srgbClr val="474747"/>
                  </a:solidFill>
                </a:rPr>
                <a:t>de gestión en su lugar</a:t>
              </a:r>
            </a:p>
          </p:txBody>
        </p:sp>
        <p:cxnSp>
          <p:nvCxnSpPr>
            <p:cNvPr id="30" name="Straight Connector 29"/>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1000074" y="5273854"/>
            <a:ext cx="7859225" cy="805594"/>
            <a:chOff x="-673101" y="3296159"/>
            <a:chExt cx="6518104" cy="604196"/>
          </a:xfrm>
        </p:grpSpPr>
        <p:sp>
          <p:nvSpPr>
            <p:cNvPr id="32" name="Text Placeholder 22"/>
            <p:cNvSpPr txBox="1">
              <a:spLocks/>
            </p:cNvSpPr>
            <p:nvPr/>
          </p:nvSpPr>
          <p:spPr>
            <a:xfrm>
              <a:off x="-673101" y="3296159"/>
              <a:ext cx="5774540" cy="60419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rPr>
                <a:t>Si la interfaz involucra el </a:t>
              </a:r>
              <a:r>
                <a:rPr lang="es-PE" sz="2400" b="1" dirty="0">
                  <a:solidFill>
                    <a:srgbClr val="C00000"/>
                  </a:solidFill>
                </a:rPr>
                <a:t>compartir información/datos</a:t>
              </a:r>
              <a:r>
                <a:rPr lang="es-PE" sz="2400" dirty="0">
                  <a:solidFill>
                    <a:srgbClr val="474747"/>
                  </a:solidFill>
                </a:rPr>
                <a:t> de seguridad operacional</a:t>
              </a:r>
            </a:p>
          </p:txBody>
        </p:sp>
        <p:cxnSp>
          <p:nvCxnSpPr>
            <p:cNvPr id="33" name="Straight Connector 32"/>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76962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right)">
                                      <p:cBhvr>
                                        <p:cTn id="12" dur="500"/>
                                        <p:tgtEl>
                                          <p:spTgt spid="22"/>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2"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right)">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200"/>
            <a:ext cx="10515600" cy="1325563"/>
          </a:xfrm>
        </p:spPr>
        <p:txBody>
          <a:bodyPr/>
          <a:lstStyle/>
          <a:p>
            <a:r>
              <a:rPr lang="es-PE" dirty="0"/>
              <a:t>Evaluación de impacto en la SO de la </a:t>
            </a:r>
            <a:r>
              <a:rPr lang="es-PE" dirty="0" smtClean="0"/>
              <a:t>interfaces</a:t>
            </a:r>
            <a:endParaRPr lang="en-US" dirty="0"/>
          </a:p>
        </p:txBody>
      </p:sp>
      <p:grpSp>
        <p:nvGrpSpPr>
          <p:cNvPr id="4" name="Group 3"/>
          <p:cNvGrpSpPr/>
          <p:nvPr/>
        </p:nvGrpSpPr>
        <p:grpSpPr>
          <a:xfrm>
            <a:off x="1304545" y="2013960"/>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2017846" y="3351093"/>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p:cNvGrpSpPr/>
          <p:nvPr/>
        </p:nvGrpSpPr>
        <p:grpSpPr>
          <a:xfrm>
            <a:off x="2731862" y="4840664"/>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Rectangle 50"/>
          <p:cNvSpPr/>
          <p:nvPr/>
        </p:nvSpPr>
        <p:spPr>
          <a:xfrm>
            <a:off x="2186843" y="1807740"/>
            <a:ext cx="8167672" cy="1107996"/>
          </a:xfrm>
          <a:prstGeom prst="rect">
            <a:avLst/>
          </a:prstGeom>
        </p:spPr>
        <p:txBody>
          <a:bodyPr wrap="square">
            <a:spAutoFit/>
          </a:bodyPr>
          <a:lstStyle/>
          <a:p>
            <a:pPr lvl="0" algn="just"/>
            <a:r>
              <a:rPr lang="es-PE" sz="2200" dirty="0">
                <a:solidFill>
                  <a:schemeClr val="tx1">
                    <a:lumMod val="50000"/>
                  </a:schemeClr>
                </a:solidFill>
              </a:rPr>
              <a:t>El proveedor de servicio deberá identificar cualquier peligro relacionado con las </a:t>
            </a:r>
            <a:r>
              <a:rPr lang="es-PE" sz="2200" dirty="0" smtClean="0">
                <a:solidFill>
                  <a:schemeClr val="tx1">
                    <a:lumMod val="50000"/>
                  </a:schemeClr>
                </a:solidFill>
              </a:rPr>
              <a:t>interfaces </a:t>
            </a:r>
            <a:r>
              <a:rPr lang="es-PE" sz="2200" dirty="0">
                <a:solidFill>
                  <a:schemeClr val="tx1">
                    <a:lumMod val="50000"/>
                  </a:schemeClr>
                </a:solidFill>
              </a:rPr>
              <a:t>y llevar a cabo una evaluación de riesgos.</a:t>
            </a:r>
          </a:p>
        </p:txBody>
      </p:sp>
      <p:sp>
        <p:nvSpPr>
          <p:cNvPr id="52" name="Rectangle 51"/>
          <p:cNvSpPr/>
          <p:nvPr/>
        </p:nvSpPr>
        <p:spPr>
          <a:xfrm>
            <a:off x="2900154" y="3154790"/>
            <a:ext cx="8167672" cy="1107996"/>
          </a:xfrm>
          <a:prstGeom prst="rect">
            <a:avLst/>
          </a:prstGeom>
        </p:spPr>
        <p:txBody>
          <a:bodyPr wrap="square">
            <a:spAutoFit/>
          </a:bodyPr>
          <a:lstStyle/>
          <a:p>
            <a:pPr lvl="0" algn="just"/>
            <a:r>
              <a:rPr lang="es-PE" sz="2200" dirty="0">
                <a:solidFill>
                  <a:schemeClr val="tx1">
                    <a:lumMod val="50000"/>
                  </a:schemeClr>
                </a:solidFill>
              </a:rPr>
              <a:t>Con base en los riesgos identificados, el proveedor de servicio puede considerar trabajar con la otra organización para determinar y definir una estrategia apropiada de control de riesgos.</a:t>
            </a:r>
          </a:p>
        </p:txBody>
      </p:sp>
      <p:sp>
        <p:nvSpPr>
          <p:cNvPr id="53" name="Rectangle 52"/>
          <p:cNvSpPr/>
          <p:nvPr/>
        </p:nvSpPr>
        <p:spPr>
          <a:xfrm>
            <a:off x="3588897" y="4632169"/>
            <a:ext cx="8167672" cy="1107996"/>
          </a:xfrm>
          <a:prstGeom prst="rect">
            <a:avLst/>
          </a:prstGeom>
        </p:spPr>
        <p:txBody>
          <a:bodyPr wrap="square">
            <a:spAutoFit/>
          </a:bodyPr>
          <a:lstStyle/>
          <a:p>
            <a:pPr lvl="0" algn="just"/>
            <a:r>
              <a:rPr lang="es-PE" sz="2200" dirty="0">
                <a:solidFill>
                  <a:schemeClr val="tx1">
                    <a:lumMod val="50000"/>
                  </a:schemeClr>
                </a:solidFill>
              </a:rPr>
              <a:t>Es importante reconocer que cada organización involucrada tenga la responsabilidad de identificar y gestionar los peligros que afectan a su propia organización.</a:t>
            </a:r>
          </a:p>
        </p:txBody>
      </p:sp>
      <p:sp>
        <p:nvSpPr>
          <p:cNvPr id="70" name="TextBox 69"/>
          <p:cNvSpPr txBox="1"/>
          <p:nvPr/>
        </p:nvSpPr>
        <p:spPr>
          <a:xfrm>
            <a:off x="524256" y="2097853"/>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Bebas" pitchFamily="2" charset="0"/>
                <a:ea typeface="+mn-ea"/>
                <a:cs typeface="+mn-cs"/>
              </a:rPr>
              <a:t>01</a:t>
            </a:r>
            <a:endParaRPr kumimoji="0" lang="id-ID" sz="2800" b="0" i="0" u="none" strike="noStrike" kern="1200" cap="none" spc="0" normalizeH="0" baseline="0" noProof="0" dirty="0">
              <a:ln>
                <a:noFill/>
              </a:ln>
              <a:solidFill>
                <a:srgbClr val="4472C4"/>
              </a:solidFill>
              <a:effectLst/>
              <a:uLnTx/>
              <a:uFillTx/>
              <a:latin typeface="Bebas" pitchFamily="2" charset="0"/>
              <a:ea typeface="+mn-ea"/>
              <a:cs typeface="+mn-cs"/>
            </a:endParaRPr>
          </a:p>
        </p:txBody>
      </p:sp>
      <p:sp>
        <p:nvSpPr>
          <p:cNvPr id="71" name="TextBox 70"/>
          <p:cNvSpPr txBox="1"/>
          <p:nvPr/>
        </p:nvSpPr>
        <p:spPr>
          <a:xfrm>
            <a:off x="1221639" y="3434986"/>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Bebas" pitchFamily="2" charset="0"/>
                <a:ea typeface="+mn-ea"/>
                <a:cs typeface="+mn-cs"/>
              </a:rPr>
              <a:t>02</a:t>
            </a:r>
            <a:endParaRPr kumimoji="0" lang="id-ID" sz="2800" b="0" i="0" u="none" strike="noStrike" kern="1200" cap="none" spc="0" normalizeH="0" baseline="0" noProof="0" dirty="0">
              <a:ln>
                <a:noFill/>
              </a:ln>
              <a:solidFill>
                <a:srgbClr val="ED7D31"/>
              </a:solidFill>
              <a:effectLst/>
              <a:uLnTx/>
              <a:uFillTx/>
              <a:latin typeface="Bebas" pitchFamily="2" charset="0"/>
              <a:ea typeface="+mn-ea"/>
              <a:cs typeface="+mn-cs"/>
            </a:endParaRPr>
          </a:p>
        </p:txBody>
      </p:sp>
      <p:sp>
        <p:nvSpPr>
          <p:cNvPr id="72" name="TextBox 71"/>
          <p:cNvSpPr txBox="1"/>
          <p:nvPr/>
        </p:nvSpPr>
        <p:spPr>
          <a:xfrm>
            <a:off x="1980130" y="4924557"/>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5A5A5"/>
                </a:solidFill>
                <a:effectLst/>
                <a:uLnTx/>
                <a:uFillTx/>
                <a:latin typeface="Bebas" pitchFamily="2" charset="0"/>
                <a:ea typeface="+mn-ea"/>
                <a:cs typeface="+mn-cs"/>
              </a:rPr>
              <a:t>03</a:t>
            </a:r>
            <a:endParaRPr kumimoji="0" lang="id-ID" sz="2800" b="0" i="0" u="none" strike="noStrike" kern="1200" cap="none" spc="0" normalizeH="0" baseline="0" noProof="0" dirty="0">
              <a:ln>
                <a:noFill/>
              </a:ln>
              <a:solidFill>
                <a:srgbClr val="A5A5A5"/>
              </a:solidFill>
              <a:effectLst/>
              <a:uLnTx/>
              <a:uFillTx/>
              <a:latin typeface="Bebas" pitchFamily="2" charset="0"/>
              <a:ea typeface="+mn-ea"/>
              <a:cs typeface="+mn-cs"/>
            </a:endParaRPr>
          </a:p>
        </p:txBody>
      </p:sp>
      <p:grpSp>
        <p:nvGrpSpPr>
          <p:cNvPr id="38" name="Group 37"/>
          <p:cNvGrpSpPr/>
          <p:nvPr/>
        </p:nvGrpSpPr>
        <p:grpSpPr>
          <a:xfrm>
            <a:off x="2250324" y="3497458"/>
            <a:ext cx="419099" cy="463551"/>
            <a:chOff x="7215188" y="2867025"/>
            <a:chExt cx="419099" cy="347663"/>
          </a:xfrm>
          <a:solidFill>
            <a:schemeClr val="bg2"/>
          </a:solidFill>
        </p:grpSpPr>
        <p:sp>
          <p:nvSpPr>
            <p:cNvPr id="42" name="Freeform 72"/>
            <p:cNvSpPr>
              <a:spLocks/>
            </p:cNvSpPr>
            <p:nvPr/>
          </p:nvSpPr>
          <p:spPr bwMode="auto">
            <a:xfrm>
              <a:off x="7215188" y="2892425"/>
              <a:ext cx="366712" cy="322263"/>
            </a:xfrm>
            <a:custGeom>
              <a:avLst/>
              <a:gdLst/>
              <a:ahLst/>
              <a:cxnLst>
                <a:cxn ang="0">
                  <a:pos x="179" y="19"/>
                </a:cxn>
                <a:cxn ang="0">
                  <a:pos x="229" y="77"/>
                </a:cxn>
                <a:cxn ang="0">
                  <a:pos x="207" y="132"/>
                </a:cxn>
                <a:cxn ang="0">
                  <a:pos x="200" y="147"/>
                </a:cxn>
                <a:cxn ang="0">
                  <a:pos x="188" y="158"/>
                </a:cxn>
                <a:cxn ang="0">
                  <a:pos x="172" y="168"/>
                </a:cxn>
                <a:cxn ang="0">
                  <a:pos x="162" y="183"/>
                </a:cxn>
                <a:cxn ang="0">
                  <a:pos x="151" y="195"/>
                </a:cxn>
                <a:cxn ang="0">
                  <a:pos x="136" y="203"/>
                </a:cxn>
                <a:cxn ang="0">
                  <a:pos x="95" y="189"/>
                </a:cxn>
                <a:cxn ang="0">
                  <a:pos x="82" y="190"/>
                </a:cxn>
                <a:cxn ang="0">
                  <a:pos x="74" y="178"/>
                </a:cxn>
                <a:cxn ang="0">
                  <a:pos x="72" y="174"/>
                </a:cxn>
                <a:cxn ang="0">
                  <a:pos x="59" y="168"/>
                </a:cxn>
                <a:cxn ang="0">
                  <a:pos x="58" y="155"/>
                </a:cxn>
                <a:cxn ang="0">
                  <a:pos x="49" y="156"/>
                </a:cxn>
                <a:cxn ang="0">
                  <a:pos x="39" y="145"/>
                </a:cxn>
                <a:cxn ang="0">
                  <a:pos x="39" y="138"/>
                </a:cxn>
                <a:cxn ang="0">
                  <a:pos x="26" y="135"/>
                </a:cxn>
                <a:cxn ang="0">
                  <a:pos x="23" y="122"/>
                </a:cxn>
                <a:cxn ang="0">
                  <a:pos x="0" y="72"/>
                </a:cxn>
                <a:cxn ang="0">
                  <a:pos x="7" y="67"/>
                </a:cxn>
                <a:cxn ang="0">
                  <a:pos x="50" y="99"/>
                </a:cxn>
                <a:cxn ang="0">
                  <a:pos x="61" y="109"/>
                </a:cxn>
                <a:cxn ang="0">
                  <a:pos x="60" y="118"/>
                </a:cxn>
                <a:cxn ang="0">
                  <a:pos x="74" y="119"/>
                </a:cxn>
                <a:cxn ang="0">
                  <a:pos x="79" y="132"/>
                </a:cxn>
                <a:cxn ang="0">
                  <a:pos x="83" y="134"/>
                </a:cxn>
                <a:cxn ang="0">
                  <a:pos x="95" y="141"/>
                </a:cxn>
                <a:cxn ang="0">
                  <a:pos x="94" y="154"/>
                </a:cxn>
                <a:cxn ang="0">
                  <a:pos x="107" y="153"/>
                </a:cxn>
                <a:cxn ang="0">
                  <a:pos x="114" y="165"/>
                </a:cxn>
                <a:cxn ang="0">
                  <a:pos x="136" y="192"/>
                </a:cxn>
                <a:cxn ang="0">
                  <a:pos x="144" y="186"/>
                </a:cxn>
                <a:cxn ang="0">
                  <a:pos x="124" y="162"/>
                </a:cxn>
                <a:cxn ang="0">
                  <a:pos x="130" y="155"/>
                </a:cxn>
                <a:cxn ang="0">
                  <a:pos x="154" y="175"/>
                </a:cxn>
                <a:cxn ang="0">
                  <a:pos x="161" y="168"/>
                </a:cxn>
                <a:cxn ang="0">
                  <a:pos x="142" y="144"/>
                </a:cxn>
                <a:cxn ang="0">
                  <a:pos x="147" y="138"/>
                </a:cxn>
                <a:cxn ang="0">
                  <a:pos x="171" y="157"/>
                </a:cxn>
                <a:cxn ang="0">
                  <a:pos x="179" y="151"/>
                </a:cxn>
                <a:cxn ang="0">
                  <a:pos x="159" y="127"/>
                </a:cxn>
                <a:cxn ang="0">
                  <a:pos x="165" y="120"/>
                </a:cxn>
                <a:cxn ang="0">
                  <a:pos x="189" y="140"/>
                </a:cxn>
                <a:cxn ang="0">
                  <a:pos x="196" y="133"/>
                </a:cxn>
                <a:cxn ang="0">
                  <a:pos x="194" y="127"/>
                </a:cxn>
                <a:cxn ang="0">
                  <a:pos x="182" y="116"/>
                </a:cxn>
                <a:cxn ang="0">
                  <a:pos x="164" y="97"/>
                </a:cxn>
                <a:cxn ang="0">
                  <a:pos x="144" y="78"/>
                </a:cxn>
                <a:cxn ang="0">
                  <a:pos x="128" y="62"/>
                </a:cxn>
                <a:cxn ang="0">
                  <a:pos x="122" y="56"/>
                </a:cxn>
                <a:cxn ang="0">
                  <a:pos x="113" y="60"/>
                </a:cxn>
                <a:cxn ang="0">
                  <a:pos x="97" y="85"/>
                </a:cxn>
                <a:cxn ang="0">
                  <a:pos x="78" y="92"/>
                </a:cxn>
                <a:cxn ang="0">
                  <a:pos x="63" y="80"/>
                </a:cxn>
                <a:cxn ang="0">
                  <a:pos x="84" y="16"/>
                </a:cxn>
                <a:cxn ang="0">
                  <a:pos x="92" y="8"/>
                </a:cxn>
                <a:cxn ang="0">
                  <a:pos x="106" y="1"/>
                </a:cxn>
              </a:cxnLst>
              <a:rect l="0" t="0" r="r" b="b"/>
              <a:pathLst>
                <a:path w="231" h="203">
                  <a:moveTo>
                    <a:pt x="115" y="0"/>
                  </a:moveTo>
                  <a:lnTo>
                    <a:pt x="119" y="0"/>
                  </a:lnTo>
                  <a:lnTo>
                    <a:pt x="122" y="1"/>
                  </a:lnTo>
                  <a:lnTo>
                    <a:pt x="126" y="2"/>
                  </a:lnTo>
                  <a:lnTo>
                    <a:pt x="176" y="18"/>
                  </a:lnTo>
                  <a:lnTo>
                    <a:pt x="178" y="18"/>
                  </a:lnTo>
                  <a:lnTo>
                    <a:pt x="179" y="19"/>
                  </a:lnTo>
                  <a:lnTo>
                    <a:pt x="229" y="70"/>
                  </a:lnTo>
                  <a:lnTo>
                    <a:pt x="230" y="71"/>
                  </a:lnTo>
                  <a:lnTo>
                    <a:pt x="230" y="72"/>
                  </a:lnTo>
                  <a:lnTo>
                    <a:pt x="231" y="74"/>
                  </a:lnTo>
                  <a:lnTo>
                    <a:pt x="230" y="75"/>
                  </a:lnTo>
                  <a:lnTo>
                    <a:pt x="230" y="76"/>
                  </a:lnTo>
                  <a:lnTo>
                    <a:pt x="229" y="77"/>
                  </a:lnTo>
                  <a:lnTo>
                    <a:pt x="194" y="112"/>
                  </a:lnTo>
                  <a:lnTo>
                    <a:pt x="203" y="121"/>
                  </a:lnTo>
                  <a:lnTo>
                    <a:pt x="204" y="123"/>
                  </a:lnTo>
                  <a:lnTo>
                    <a:pt x="205" y="125"/>
                  </a:lnTo>
                  <a:lnTo>
                    <a:pt x="206" y="127"/>
                  </a:lnTo>
                  <a:lnTo>
                    <a:pt x="207" y="129"/>
                  </a:lnTo>
                  <a:lnTo>
                    <a:pt x="207" y="132"/>
                  </a:lnTo>
                  <a:lnTo>
                    <a:pt x="207" y="134"/>
                  </a:lnTo>
                  <a:lnTo>
                    <a:pt x="207" y="136"/>
                  </a:lnTo>
                  <a:lnTo>
                    <a:pt x="206" y="139"/>
                  </a:lnTo>
                  <a:lnTo>
                    <a:pt x="205" y="141"/>
                  </a:lnTo>
                  <a:lnTo>
                    <a:pt x="203" y="143"/>
                  </a:lnTo>
                  <a:lnTo>
                    <a:pt x="202" y="145"/>
                  </a:lnTo>
                  <a:lnTo>
                    <a:pt x="200" y="147"/>
                  </a:lnTo>
                  <a:lnTo>
                    <a:pt x="197" y="148"/>
                  </a:lnTo>
                  <a:lnTo>
                    <a:pt x="195" y="149"/>
                  </a:lnTo>
                  <a:lnTo>
                    <a:pt x="192" y="150"/>
                  </a:lnTo>
                  <a:lnTo>
                    <a:pt x="190" y="151"/>
                  </a:lnTo>
                  <a:lnTo>
                    <a:pt x="189" y="153"/>
                  </a:lnTo>
                  <a:lnTo>
                    <a:pt x="189" y="156"/>
                  </a:lnTo>
                  <a:lnTo>
                    <a:pt x="188" y="158"/>
                  </a:lnTo>
                  <a:lnTo>
                    <a:pt x="186" y="160"/>
                  </a:lnTo>
                  <a:lnTo>
                    <a:pt x="184" y="163"/>
                  </a:lnTo>
                  <a:lnTo>
                    <a:pt x="182" y="164"/>
                  </a:lnTo>
                  <a:lnTo>
                    <a:pt x="180" y="166"/>
                  </a:lnTo>
                  <a:lnTo>
                    <a:pt x="177" y="167"/>
                  </a:lnTo>
                  <a:lnTo>
                    <a:pt x="175" y="168"/>
                  </a:lnTo>
                  <a:lnTo>
                    <a:pt x="172" y="168"/>
                  </a:lnTo>
                  <a:lnTo>
                    <a:pt x="172" y="171"/>
                  </a:lnTo>
                  <a:lnTo>
                    <a:pt x="171" y="173"/>
                  </a:lnTo>
                  <a:lnTo>
                    <a:pt x="170" y="176"/>
                  </a:lnTo>
                  <a:lnTo>
                    <a:pt x="169" y="178"/>
                  </a:lnTo>
                  <a:lnTo>
                    <a:pt x="167" y="180"/>
                  </a:lnTo>
                  <a:lnTo>
                    <a:pt x="165" y="182"/>
                  </a:lnTo>
                  <a:lnTo>
                    <a:pt x="162" y="183"/>
                  </a:lnTo>
                  <a:lnTo>
                    <a:pt x="160" y="184"/>
                  </a:lnTo>
                  <a:lnTo>
                    <a:pt x="157" y="185"/>
                  </a:lnTo>
                  <a:lnTo>
                    <a:pt x="155" y="186"/>
                  </a:lnTo>
                  <a:lnTo>
                    <a:pt x="154" y="188"/>
                  </a:lnTo>
                  <a:lnTo>
                    <a:pt x="154" y="191"/>
                  </a:lnTo>
                  <a:lnTo>
                    <a:pt x="153" y="193"/>
                  </a:lnTo>
                  <a:lnTo>
                    <a:pt x="151" y="195"/>
                  </a:lnTo>
                  <a:lnTo>
                    <a:pt x="149" y="198"/>
                  </a:lnTo>
                  <a:lnTo>
                    <a:pt x="147" y="199"/>
                  </a:lnTo>
                  <a:lnTo>
                    <a:pt x="145" y="201"/>
                  </a:lnTo>
                  <a:lnTo>
                    <a:pt x="143" y="202"/>
                  </a:lnTo>
                  <a:lnTo>
                    <a:pt x="141" y="202"/>
                  </a:lnTo>
                  <a:lnTo>
                    <a:pt x="138" y="203"/>
                  </a:lnTo>
                  <a:lnTo>
                    <a:pt x="136" y="203"/>
                  </a:lnTo>
                  <a:lnTo>
                    <a:pt x="133" y="203"/>
                  </a:lnTo>
                  <a:lnTo>
                    <a:pt x="131" y="202"/>
                  </a:lnTo>
                  <a:lnTo>
                    <a:pt x="129" y="201"/>
                  </a:lnTo>
                  <a:lnTo>
                    <a:pt x="127" y="200"/>
                  </a:lnTo>
                  <a:lnTo>
                    <a:pt x="125" y="199"/>
                  </a:lnTo>
                  <a:lnTo>
                    <a:pt x="105" y="178"/>
                  </a:lnTo>
                  <a:lnTo>
                    <a:pt x="95" y="189"/>
                  </a:lnTo>
                  <a:lnTo>
                    <a:pt x="93" y="190"/>
                  </a:lnTo>
                  <a:lnTo>
                    <a:pt x="91" y="191"/>
                  </a:lnTo>
                  <a:lnTo>
                    <a:pt x="89" y="191"/>
                  </a:lnTo>
                  <a:lnTo>
                    <a:pt x="87" y="192"/>
                  </a:lnTo>
                  <a:lnTo>
                    <a:pt x="86" y="191"/>
                  </a:lnTo>
                  <a:lnTo>
                    <a:pt x="84" y="191"/>
                  </a:lnTo>
                  <a:lnTo>
                    <a:pt x="82" y="190"/>
                  </a:lnTo>
                  <a:lnTo>
                    <a:pt x="80" y="189"/>
                  </a:lnTo>
                  <a:lnTo>
                    <a:pt x="78" y="188"/>
                  </a:lnTo>
                  <a:lnTo>
                    <a:pt x="77" y="186"/>
                  </a:lnTo>
                  <a:lnTo>
                    <a:pt x="75" y="184"/>
                  </a:lnTo>
                  <a:lnTo>
                    <a:pt x="75" y="182"/>
                  </a:lnTo>
                  <a:lnTo>
                    <a:pt x="74" y="180"/>
                  </a:lnTo>
                  <a:lnTo>
                    <a:pt x="74" y="178"/>
                  </a:lnTo>
                  <a:lnTo>
                    <a:pt x="74" y="176"/>
                  </a:lnTo>
                  <a:lnTo>
                    <a:pt x="75" y="174"/>
                  </a:lnTo>
                  <a:lnTo>
                    <a:pt x="76" y="173"/>
                  </a:lnTo>
                  <a:lnTo>
                    <a:pt x="77" y="171"/>
                  </a:lnTo>
                  <a:lnTo>
                    <a:pt x="76" y="172"/>
                  </a:lnTo>
                  <a:lnTo>
                    <a:pt x="74" y="173"/>
                  </a:lnTo>
                  <a:lnTo>
                    <a:pt x="72" y="174"/>
                  </a:lnTo>
                  <a:lnTo>
                    <a:pt x="70" y="174"/>
                  </a:lnTo>
                  <a:lnTo>
                    <a:pt x="68" y="174"/>
                  </a:lnTo>
                  <a:lnTo>
                    <a:pt x="66" y="173"/>
                  </a:lnTo>
                  <a:lnTo>
                    <a:pt x="64" y="173"/>
                  </a:lnTo>
                  <a:lnTo>
                    <a:pt x="62" y="172"/>
                  </a:lnTo>
                  <a:lnTo>
                    <a:pt x="61" y="170"/>
                  </a:lnTo>
                  <a:lnTo>
                    <a:pt x="59" y="168"/>
                  </a:lnTo>
                  <a:lnTo>
                    <a:pt x="58" y="167"/>
                  </a:lnTo>
                  <a:lnTo>
                    <a:pt x="57" y="165"/>
                  </a:lnTo>
                  <a:lnTo>
                    <a:pt x="57" y="163"/>
                  </a:lnTo>
                  <a:lnTo>
                    <a:pt x="57" y="161"/>
                  </a:lnTo>
                  <a:lnTo>
                    <a:pt x="57" y="159"/>
                  </a:lnTo>
                  <a:lnTo>
                    <a:pt x="57" y="157"/>
                  </a:lnTo>
                  <a:lnTo>
                    <a:pt x="58" y="155"/>
                  </a:lnTo>
                  <a:lnTo>
                    <a:pt x="60" y="154"/>
                  </a:lnTo>
                  <a:lnTo>
                    <a:pt x="58" y="155"/>
                  </a:lnTo>
                  <a:lnTo>
                    <a:pt x="56" y="156"/>
                  </a:lnTo>
                  <a:lnTo>
                    <a:pt x="55" y="156"/>
                  </a:lnTo>
                  <a:lnTo>
                    <a:pt x="53" y="157"/>
                  </a:lnTo>
                  <a:lnTo>
                    <a:pt x="51" y="156"/>
                  </a:lnTo>
                  <a:lnTo>
                    <a:pt x="49" y="156"/>
                  </a:lnTo>
                  <a:lnTo>
                    <a:pt x="47" y="155"/>
                  </a:lnTo>
                  <a:lnTo>
                    <a:pt x="45" y="154"/>
                  </a:lnTo>
                  <a:lnTo>
                    <a:pt x="43" y="153"/>
                  </a:lnTo>
                  <a:lnTo>
                    <a:pt x="42" y="151"/>
                  </a:lnTo>
                  <a:lnTo>
                    <a:pt x="41" y="149"/>
                  </a:lnTo>
                  <a:lnTo>
                    <a:pt x="40" y="147"/>
                  </a:lnTo>
                  <a:lnTo>
                    <a:pt x="39" y="145"/>
                  </a:lnTo>
                  <a:lnTo>
                    <a:pt x="39" y="143"/>
                  </a:lnTo>
                  <a:lnTo>
                    <a:pt x="39" y="141"/>
                  </a:lnTo>
                  <a:lnTo>
                    <a:pt x="40" y="139"/>
                  </a:lnTo>
                  <a:lnTo>
                    <a:pt x="41" y="138"/>
                  </a:lnTo>
                  <a:lnTo>
                    <a:pt x="42" y="136"/>
                  </a:lnTo>
                  <a:lnTo>
                    <a:pt x="41" y="137"/>
                  </a:lnTo>
                  <a:lnTo>
                    <a:pt x="39" y="138"/>
                  </a:lnTo>
                  <a:lnTo>
                    <a:pt x="37" y="139"/>
                  </a:lnTo>
                  <a:lnTo>
                    <a:pt x="35" y="139"/>
                  </a:lnTo>
                  <a:lnTo>
                    <a:pt x="33" y="139"/>
                  </a:lnTo>
                  <a:lnTo>
                    <a:pt x="31" y="139"/>
                  </a:lnTo>
                  <a:lnTo>
                    <a:pt x="29" y="138"/>
                  </a:lnTo>
                  <a:lnTo>
                    <a:pt x="27" y="137"/>
                  </a:lnTo>
                  <a:lnTo>
                    <a:pt x="26" y="135"/>
                  </a:lnTo>
                  <a:lnTo>
                    <a:pt x="24" y="134"/>
                  </a:lnTo>
                  <a:lnTo>
                    <a:pt x="23" y="132"/>
                  </a:lnTo>
                  <a:lnTo>
                    <a:pt x="22" y="130"/>
                  </a:lnTo>
                  <a:lnTo>
                    <a:pt x="22" y="128"/>
                  </a:lnTo>
                  <a:lnTo>
                    <a:pt x="22" y="126"/>
                  </a:lnTo>
                  <a:lnTo>
                    <a:pt x="22" y="124"/>
                  </a:lnTo>
                  <a:lnTo>
                    <a:pt x="23" y="122"/>
                  </a:lnTo>
                  <a:lnTo>
                    <a:pt x="23" y="120"/>
                  </a:lnTo>
                  <a:lnTo>
                    <a:pt x="25" y="119"/>
                  </a:lnTo>
                  <a:lnTo>
                    <a:pt x="34" y="109"/>
                  </a:lnTo>
                  <a:lnTo>
                    <a:pt x="2" y="76"/>
                  </a:lnTo>
                  <a:lnTo>
                    <a:pt x="1" y="75"/>
                  </a:lnTo>
                  <a:lnTo>
                    <a:pt x="0" y="74"/>
                  </a:lnTo>
                  <a:lnTo>
                    <a:pt x="0" y="72"/>
                  </a:lnTo>
                  <a:lnTo>
                    <a:pt x="0" y="71"/>
                  </a:lnTo>
                  <a:lnTo>
                    <a:pt x="1" y="70"/>
                  </a:lnTo>
                  <a:lnTo>
                    <a:pt x="2" y="68"/>
                  </a:lnTo>
                  <a:lnTo>
                    <a:pt x="3" y="68"/>
                  </a:lnTo>
                  <a:lnTo>
                    <a:pt x="4" y="67"/>
                  </a:lnTo>
                  <a:lnTo>
                    <a:pt x="6" y="67"/>
                  </a:lnTo>
                  <a:lnTo>
                    <a:pt x="7" y="67"/>
                  </a:lnTo>
                  <a:lnTo>
                    <a:pt x="8" y="68"/>
                  </a:lnTo>
                  <a:lnTo>
                    <a:pt x="9" y="68"/>
                  </a:lnTo>
                  <a:lnTo>
                    <a:pt x="42" y="101"/>
                  </a:lnTo>
                  <a:lnTo>
                    <a:pt x="44" y="100"/>
                  </a:lnTo>
                  <a:lnTo>
                    <a:pt x="46" y="99"/>
                  </a:lnTo>
                  <a:lnTo>
                    <a:pt x="48" y="99"/>
                  </a:lnTo>
                  <a:lnTo>
                    <a:pt x="50" y="99"/>
                  </a:lnTo>
                  <a:lnTo>
                    <a:pt x="52" y="100"/>
                  </a:lnTo>
                  <a:lnTo>
                    <a:pt x="54" y="100"/>
                  </a:lnTo>
                  <a:lnTo>
                    <a:pt x="56" y="101"/>
                  </a:lnTo>
                  <a:lnTo>
                    <a:pt x="58" y="103"/>
                  </a:lnTo>
                  <a:lnTo>
                    <a:pt x="59" y="105"/>
                  </a:lnTo>
                  <a:lnTo>
                    <a:pt x="60" y="107"/>
                  </a:lnTo>
                  <a:lnTo>
                    <a:pt x="61" y="109"/>
                  </a:lnTo>
                  <a:lnTo>
                    <a:pt x="62" y="110"/>
                  </a:lnTo>
                  <a:lnTo>
                    <a:pt x="62" y="112"/>
                  </a:lnTo>
                  <a:lnTo>
                    <a:pt x="62" y="114"/>
                  </a:lnTo>
                  <a:lnTo>
                    <a:pt x="61" y="116"/>
                  </a:lnTo>
                  <a:lnTo>
                    <a:pt x="60" y="118"/>
                  </a:lnTo>
                  <a:lnTo>
                    <a:pt x="59" y="120"/>
                  </a:lnTo>
                  <a:lnTo>
                    <a:pt x="60" y="118"/>
                  </a:lnTo>
                  <a:lnTo>
                    <a:pt x="62" y="117"/>
                  </a:lnTo>
                  <a:lnTo>
                    <a:pt x="64" y="117"/>
                  </a:lnTo>
                  <a:lnTo>
                    <a:pt x="66" y="117"/>
                  </a:lnTo>
                  <a:lnTo>
                    <a:pt x="68" y="117"/>
                  </a:lnTo>
                  <a:lnTo>
                    <a:pt x="70" y="117"/>
                  </a:lnTo>
                  <a:lnTo>
                    <a:pt x="72" y="118"/>
                  </a:lnTo>
                  <a:lnTo>
                    <a:pt x="74" y="119"/>
                  </a:lnTo>
                  <a:lnTo>
                    <a:pt x="75" y="120"/>
                  </a:lnTo>
                  <a:lnTo>
                    <a:pt x="77" y="122"/>
                  </a:lnTo>
                  <a:lnTo>
                    <a:pt x="78" y="124"/>
                  </a:lnTo>
                  <a:lnTo>
                    <a:pt x="79" y="126"/>
                  </a:lnTo>
                  <a:lnTo>
                    <a:pt x="79" y="128"/>
                  </a:lnTo>
                  <a:lnTo>
                    <a:pt x="79" y="130"/>
                  </a:lnTo>
                  <a:lnTo>
                    <a:pt x="79" y="132"/>
                  </a:lnTo>
                  <a:lnTo>
                    <a:pt x="78" y="134"/>
                  </a:lnTo>
                  <a:lnTo>
                    <a:pt x="78" y="135"/>
                  </a:lnTo>
                  <a:lnTo>
                    <a:pt x="76" y="137"/>
                  </a:lnTo>
                  <a:lnTo>
                    <a:pt x="78" y="136"/>
                  </a:lnTo>
                  <a:lnTo>
                    <a:pt x="80" y="135"/>
                  </a:lnTo>
                  <a:lnTo>
                    <a:pt x="81" y="134"/>
                  </a:lnTo>
                  <a:lnTo>
                    <a:pt x="83" y="134"/>
                  </a:lnTo>
                  <a:lnTo>
                    <a:pt x="85" y="134"/>
                  </a:lnTo>
                  <a:lnTo>
                    <a:pt x="87" y="135"/>
                  </a:lnTo>
                  <a:lnTo>
                    <a:pt x="89" y="135"/>
                  </a:lnTo>
                  <a:lnTo>
                    <a:pt x="91" y="137"/>
                  </a:lnTo>
                  <a:lnTo>
                    <a:pt x="93" y="138"/>
                  </a:lnTo>
                  <a:lnTo>
                    <a:pt x="94" y="140"/>
                  </a:lnTo>
                  <a:lnTo>
                    <a:pt x="95" y="141"/>
                  </a:lnTo>
                  <a:lnTo>
                    <a:pt x="96" y="143"/>
                  </a:lnTo>
                  <a:lnTo>
                    <a:pt x="97" y="145"/>
                  </a:lnTo>
                  <a:lnTo>
                    <a:pt x="97" y="147"/>
                  </a:lnTo>
                  <a:lnTo>
                    <a:pt x="96" y="149"/>
                  </a:lnTo>
                  <a:lnTo>
                    <a:pt x="96" y="151"/>
                  </a:lnTo>
                  <a:lnTo>
                    <a:pt x="95" y="153"/>
                  </a:lnTo>
                  <a:lnTo>
                    <a:pt x="94" y="154"/>
                  </a:lnTo>
                  <a:lnTo>
                    <a:pt x="95" y="153"/>
                  </a:lnTo>
                  <a:lnTo>
                    <a:pt x="97" y="152"/>
                  </a:lnTo>
                  <a:lnTo>
                    <a:pt x="99" y="152"/>
                  </a:lnTo>
                  <a:lnTo>
                    <a:pt x="101" y="152"/>
                  </a:lnTo>
                  <a:lnTo>
                    <a:pt x="103" y="152"/>
                  </a:lnTo>
                  <a:lnTo>
                    <a:pt x="105" y="152"/>
                  </a:lnTo>
                  <a:lnTo>
                    <a:pt x="107" y="153"/>
                  </a:lnTo>
                  <a:lnTo>
                    <a:pt x="109" y="154"/>
                  </a:lnTo>
                  <a:lnTo>
                    <a:pt x="110" y="155"/>
                  </a:lnTo>
                  <a:lnTo>
                    <a:pt x="112" y="157"/>
                  </a:lnTo>
                  <a:lnTo>
                    <a:pt x="113" y="159"/>
                  </a:lnTo>
                  <a:lnTo>
                    <a:pt x="114" y="161"/>
                  </a:lnTo>
                  <a:lnTo>
                    <a:pt x="114" y="163"/>
                  </a:lnTo>
                  <a:lnTo>
                    <a:pt x="114" y="165"/>
                  </a:lnTo>
                  <a:lnTo>
                    <a:pt x="114" y="167"/>
                  </a:lnTo>
                  <a:lnTo>
                    <a:pt x="113" y="169"/>
                  </a:lnTo>
                  <a:lnTo>
                    <a:pt x="112" y="170"/>
                  </a:lnTo>
                  <a:lnTo>
                    <a:pt x="133" y="191"/>
                  </a:lnTo>
                  <a:lnTo>
                    <a:pt x="134" y="191"/>
                  </a:lnTo>
                  <a:lnTo>
                    <a:pt x="135" y="192"/>
                  </a:lnTo>
                  <a:lnTo>
                    <a:pt x="136" y="192"/>
                  </a:lnTo>
                  <a:lnTo>
                    <a:pt x="138" y="192"/>
                  </a:lnTo>
                  <a:lnTo>
                    <a:pt x="139" y="191"/>
                  </a:lnTo>
                  <a:lnTo>
                    <a:pt x="140" y="191"/>
                  </a:lnTo>
                  <a:lnTo>
                    <a:pt x="141" y="190"/>
                  </a:lnTo>
                  <a:lnTo>
                    <a:pt x="142" y="189"/>
                  </a:lnTo>
                  <a:lnTo>
                    <a:pt x="143" y="187"/>
                  </a:lnTo>
                  <a:lnTo>
                    <a:pt x="144" y="186"/>
                  </a:lnTo>
                  <a:lnTo>
                    <a:pt x="144" y="184"/>
                  </a:lnTo>
                  <a:lnTo>
                    <a:pt x="144" y="183"/>
                  </a:lnTo>
                  <a:lnTo>
                    <a:pt x="143" y="182"/>
                  </a:lnTo>
                  <a:lnTo>
                    <a:pt x="142" y="181"/>
                  </a:lnTo>
                  <a:lnTo>
                    <a:pt x="126" y="164"/>
                  </a:lnTo>
                  <a:lnTo>
                    <a:pt x="125" y="163"/>
                  </a:lnTo>
                  <a:lnTo>
                    <a:pt x="124" y="162"/>
                  </a:lnTo>
                  <a:lnTo>
                    <a:pt x="124" y="160"/>
                  </a:lnTo>
                  <a:lnTo>
                    <a:pt x="124" y="159"/>
                  </a:lnTo>
                  <a:lnTo>
                    <a:pt x="125" y="158"/>
                  </a:lnTo>
                  <a:lnTo>
                    <a:pt x="126" y="157"/>
                  </a:lnTo>
                  <a:lnTo>
                    <a:pt x="127" y="156"/>
                  </a:lnTo>
                  <a:lnTo>
                    <a:pt x="128" y="155"/>
                  </a:lnTo>
                  <a:lnTo>
                    <a:pt x="130" y="155"/>
                  </a:lnTo>
                  <a:lnTo>
                    <a:pt x="131" y="155"/>
                  </a:lnTo>
                  <a:lnTo>
                    <a:pt x="132" y="156"/>
                  </a:lnTo>
                  <a:lnTo>
                    <a:pt x="134" y="157"/>
                  </a:lnTo>
                  <a:lnTo>
                    <a:pt x="150" y="173"/>
                  </a:lnTo>
                  <a:lnTo>
                    <a:pt x="151" y="174"/>
                  </a:lnTo>
                  <a:lnTo>
                    <a:pt x="152" y="174"/>
                  </a:lnTo>
                  <a:lnTo>
                    <a:pt x="154" y="175"/>
                  </a:lnTo>
                  <a:lnTo>
                    <a:pt x="155" y="174"/>
                  </a:lnTo>
                  <a:lnTo>
                    <a:pt x="156" y="174"/>
                  </a:lnTo>
                  <a:lnTo>
                    <a:pt x="158" y="173"/>
                  </a:lnTo>
                  <a:lnTo>
                    <a:pt x="159" y="172"/>
                  </a:lnTo>
                  <a:lnTo>
                    <a:pt x="160" y="171"/>
                  </a:lnTo>
                  <a:lnTo>
                    <a:pt x="161" y="170"/>
                  </a:lnTo>
                  <a:lnTo>
                    <a:pt x="161" y="168"/>
                  </a:lnTo>
                  <a:lnTo>
                    <a:pt x="161" y="167"/>
                  </a:lnTo>
                  <a:lnTo>
                    <a:pt x="161" y="166"/>
                  </a:lnTo>
                  <a:lnTo>
                    <a:pt x="161" y="165"/>
                  </a:lnTo>
                  <a:lnTo>
                    <a:pt x="160" y="164"/>
                  </a:lnTo>
                  <a:lnTo>
                    <a:pt x="143" y="147"/>
                  </a:lnTo>
                  <a:lnTo>
                    <a:pt x="142" y="146"/>
                  </a:lnTo>
                  <a:lnTo>
                    <a:pt x="142" y="144"/>
                  </a:lnTo>
                  <a:lnTo>
                    <a:pt x="142" y="143"/>
                  </a:lnTo>
                  <a:lnTo>
                    <a:pt x="142" y="142"/>
                  </a:lnTo>
                  <a:lnTo>
                    <a:pt x="142" y="140"/>
                  </a:lnTo>
                  <a:lnTo>
                    <a:pt x="143" y="139"/>
                  </a:lnTo>
                  <a:lnTo>
                    <a:pt x="144" y="138"/>
                  </a:lnTo>
                  <a:lnTo>
                    <a:pt x="146" y="138"/>
                  </a:lnTo>
                  <a:lnTo>
                    <a:pt x="147" y="138"/>
                  </a:lnTo>
                  <a:lnTo>
                    <a:pt x="149" y="138"/>
                  </a:lnTo>
                  <a:lnTo>
                    <a:pt x="150" y="138"/>
                  </a:lnTo>
                  <a:lnTo>
                    <a:pt x="151" y="139"/>
                  </a:lnTo>
                  <a:lnTo>
                    <a:pt x="168" y="156"/>
                  </a:lnTo>
                  <a:lnTo>
                    <a:pt x="169" y="156"/>
                  </a:lnTo>
                  <a:lnTo>
                    <a:pt x="170" y="157"/>
                  </a:lnTo>
                  <a:lnTo>
                    <a:pt x="171" y="157"/>
                  </a:lnTo>
                  <a:lnTo>
                    <a:pt x="173" y="157"/>
                  </a:lnTo>
                  <a:lnTo>
                    <a:pt x="174" y="156"/>
                  </a:lnTo>
                  <a:lnTo>
                    <a:pt x="175" y="156"/>
                  </a:lnTo>
                  <a:lnTo>
                    <a:pt x="176" y="155"/>
                  </a:lnTo>
                  <a:lnTo>
                    <a:pt x="177" y="154"/>
                  </a:lnTo>
                  <a:lnTo>
                    <a:pt x="178" y="152"/>
                  </a:lnTo>
                  <a:lnTo>
                    <a:pt x="179" y="151"/>
                  </a:lnTo>
                  <a:lnTo>
                    <a:pt x="179" y="150"/>
                  </a:lnTo>
                  <a:lnTo>
                    <a:pt x="179" y="148"/>
                  </a:lnTo>
                  <a:lnTo>
                    <a:pt x="178" y="147"/>
                  </a:lnTo>
                  <a:lnTo>
                    <a:pt x="177" y="146"/>
                  </a:lnTo>
                  <a:lnTo>
                    <a:pt x="161" y="129"/>
                  </a:lnTo>
                  <a:lnTo>
                    <a:pt x="160" y="128"/>
                  </a:lnTo>
                  <a:lnTo>
                    <a:pt x="159" y="127"/>
                  </a:lnTo>
                  <a:lnTo>
                    <a:pt x="159" y="126"/>
                  </a:lnTo>
                  <a:lnTo>
                    <a:pt x="159" y="124"/>
                  </a:lnTo>
                  <a:lnTo>
                    <a:pt x="160" y="123"/>
                  </a:lnTo>
                  <a:lnTo>
                    <a:pt x="161" y="122"/>
                  </a:lnTo>
                  <a:lnTo>
                    <a:pt x="162" y="121"/>
                  </a:lnTo>
                  <a:lnTo>
                    <a:pt x="163" y="120"/>
                  </a:lnTo>
                  <a:lnTo>
                    <a:pt x="165" y="120"/>
                  </a:lnTo>
                  <a:lnTo>
                    <a:pt x="166" y="120"/>
                  </a:lnTo>
                  <a:lnTo>
                    <a:pt x="167" y="121"/>
                  </a:lnTo>
                  <a:lnTo>
                    <a:pt x="168" y="122"/>
                  </a:lnTo>
                  <a:lnTo>
                    <a:pt x="185" y="138"/>
                  </a:lnTo>
                  <a:lnTo>
                    <a:pt x="186" y="139"/>
                  </a:lnTo>
                  <a:lnTo>
                    <a:pt x="187" y="139"/>
                  </a:lnTo>
                  <a:lnTo>
                    <a:pt x="189" y="140"/>
                  </a:lnTo>
                  <a:lnTo>
                    <a:pt x="190" y="139"/>
                  </a:lnTo>
                  <a:lnTo>
                    <a:pt x="191" y="139"/>
                  </a:lnTo>
                  <a:lnTo>
                    <a:pt x="193" y="138"/>
                  </a:lnTo>
                  <a:lnTo>
                    <a:pt x="194" y="137"/>
                  </a:lnTo>
                  <a:lnTo>
                    <a:pt x="195" y="136"/>
                  </a:lnTo>
                  <a:lnTo>
                    <a:pt x="196" y="135"/>
                  </a:lnTo>
                  <a:lnTo>
                    <a:pt x="196" y="133"/>
                  </a:lnTo>
                  <a:lnTo>
                    <a:pt x="196" y="132"/>
                  </a:lnTo>
                  <a:lnTo>
                    <a:pt x="196" y="131"/>
                  </a:lnTo>
                  <a:lnTo>
                    <a:pt x="196" y="130"/>
                  </a:lnTo>
                  <a:lnTo>
                    <a:pt x="195" y="129"/>
                  </a:lnTo>
                  <a:lnTo>
                    <a:pt x="195" y="128"/>
                  </a:lnTo>
                  <a:lnTo>
                    <a:pt x="194" y="128"/>
                  </a:lnTo>
                  <a:lnTo>
                    <a:pt x="194" y="127"/>
                  </a:lnTo>
                  <a:lnTo>
                    <a:pt x="193" y="126"/>
                  </a:lnTo>
                  <a:lnTo>
                    <a:pt x="191" y="125"/>
                  </a:lnTo>
                  <a:lnTo>
                    <a:pt x="190" y="124"/>
                  </a:lnTo>
                  <a:lnTo>
                    <a:pt x="188" y="122"/>
                  </a:lnTo>
                  <a:lnTo>
                    <a:pt x="186" y="120"/>
                  </a:lnTo>
                  <a:lnTo>
                    <a:pt x="184" y="118"/>
                  </a:lnTo>
                  <a:lnTo>
                    <a:pt x="182" y="116"/>
                  </a:lnTo>
                  <a:lnTo>
                    <a:pt x="180" y="114"/>
                  </a:lnTo>
                  <a:lnTo>
                    <a:pt x="177" y="111"/>
                  </a:lnTo>
                  <a:lnTo>
                    <a:pt x="175" y="109"/>
                  </a:lnTo>
                  <a:lnTo>
                    <a:pt x="172" y="106"/>
                  </a:lnTo>
                  <a:lnTo>
                    <a:pt x="169" y="103"/>
                  </a:lnTo>
                  <a:lnTo>
                    <a:pt x="167" y="100"/>
                  </a:lnTo>
                  <a:lnTo>
                    <a:pt x="164" y="97"/>
                  </a:lnTo>
                  <a:lnTo>
                    <a:pt x="161" y="94"/>
                  </a:lnTo>
                  <a:lnTo>
                    <a:pt x="158" y="92"/>
                  </a:lnTo>
                  <a:lnTo>
                    <a:pt x="155" y="89"/>
                  </a:lnTo>
                  <a:lnTo>
                    <a:pt x="152" y="86"/>
                  </a:lnTo>
                  <a:lnTo>
                    <a:pt x="149" y="83"/>
                  </a:lnTo>
                  <a:lnTo>
                    <a:pt x="147" y="80"/>
                  </a:lnTo>
                  <a:lnTo>
                    <a:pt x="144" y="78"/>
                  </a:lnTo>
                  <a:lnTo>
                    <a:pt x="141" y="75"/>
                  </a:lnTo>
                  <a:lnTo>
                    <a:pt x="139" y="72"/>
                  </a:lnTo>
                  <a:lnTo>
                    <a:pt x="136" y="70"/>
                  </a:lnTo>
                  <a:lnTo>
                    <a:pt x="134" y="68"/>
                  </a:lnTo>
                  <a:lnTo>
                    <a:pt x="132" y="66"/>
                  </a:lnTo>
                  <a:lnTo>
                    <a:pt x="130" y="64"/>
                  </a:lnTo>
                  <a:lnTo>
                    <a:pt x="128" y="62"/>
                  </a:lnTo>
                  <a:lnTo>
                    <a:pt x="127" y="60"/>
                  </a:lnTo>
                  <a:lnTo>
                    <a:pt x="125" y="59"/>
                  </a:lnTo>
                  <a:lnTo>
                    <a:pt x="124" y="58"/>
                  </a:lnTo>
                  <a:lnTo>
                    <a:pt x="124" y="58"/>
                  </a:lnTo>
                  <a:lnTo>
                    <a:pt x="123" y="57"/>
                  </a:lnTo>
                  <a:lnTo>
                    <a:pt x="123" y="57"/>
                  </a:lnTo>
                  <a:lnTo>
                    <a:pt x="122" y="56"/>
                  </a:lnTo>
                  <a:lnTo>
                    <a:pt x="121" y="56"/>
                  </a:lnTo>
                  <a:lnTo>
                    <a:pt x="120" y="56"/>
                  </a:lnTo>
                  <a:lnTo>
                    <a:pt x="119" y="56"/>
                  </a:lnTo>
                  <a:lnTo>
                    <a:pt x="118" y="57"/>
                  </a:lnTo>
                  <a:lnTo>
                    <a:pt x="117" y="58"/>
                  </a:lnTo>
                  <a:lnTo>
                    <a:pt x="115" y="59"/>
                  </a:lnTo>
                  <a:lnTo>
                    <a:pt x="113" y="60"/>
                  </a:lnTo>
                  <a:lnTo>
                    <a:pt x="112" y="62"/>
                  </a:lnTo>
                  <a:lnTo>
                    <a:pt x="110" y="65"/>
                  </a:lnTo>
                  <a:lnTo>
                    <a:pt x="108" y="67"/>
                  </a:lnTo>
                  <a:lnTo>
                    <a:pt x="101" y="81"/>
                  </a:lnTo>
                  <a:lnTo>
                    <a:pt x="100" y="82"/>
                  </a:lnTo>
                  <a:lnTo>
                    <a:pt x="99" y="84"/>
                  </a:lnTo>
                  <a:lnTo>
                    <a:pt x="97" y="85"/>
                  </a:lnTo>
                  <a:lnTo>
                    <a:pt x="95" y="88"/>
                  </a:lnTo>
                  <a:lnTo>
                    <a:pt x="92" y="89"/>
                  </a:lnTo>
                  <a:lnTo>
                    <a:pt x="89" y="91"/>
                  </a:lnTo>
                  <a:lnTo>
                    <a:pt x="86" y="92"/>
                  </a:lnTo>
                  <a:lnTo>
                    <a:pt x="84" y="92"/>
                  </a:lnTo>
                  <a:lnTo>
                    <a:pt x="81" y="92"/>
                  </a:lnTo>
                  <a:lnTo>
                    <a:pt x="78" y="92"/>
                  </a:lnTo>
                  <a:lnTo>
                    <a:pt x="75" y="91"/>
                  </a:lnTo>
                  <a:lnTo>
                    <a:pt x="72" y="90"/>
                  </a:lnTo>
                  <a:lnTo>
                    <a:pt x="70" y="88"/>
                  </a:lnTo>
                  <a:lnTo>
                    <a:pt x="68" y="87"/>
                  </a:lnTo>
                  <a:lnTo>
                    <a:pt x="66" y="85"/>
                  </a:lnTo>
                  <a:lnTo>
                    <a:pt x="65" y="83"/>
                  </a:lnTo>
                  <a:lnTo>
                    <a:pt x="63" y="80"/>
                  </a:lnTo>
                  <a:lnTo>
                    <a:pt x="62" y="78"/>
                  </a:lnTo>
                  <a:lnTo>
                    <a:pt x="62" y="76"/>
                  </a:lnTo>
                  <a:lnTo>
                    <a:pt x="61" y="74"/>
                  </a:lnTo>
                  <a:lnTo>
                    <a:pt x="61" y="73"/>
                  </a:lnTo>
                  <a:lnTo>
                    <a:pt x="61" y="71"/>
                  </a:lnTo>
                  <a:lnTo>
                    <a:pt x="62" y="69"/>
                  </a:lnTo>
                  <a:lnTo>
                    <a:pt x="84" y="16"/>
                  </a:lnTo>
                  <a:lnTo>
                    <a:pt x="85" y="15"/>
                  </a:lnTo>
                  <a:lnTo>
                    <a:pt x="86" y="13"/>
                  </a:lnTo>
                  <a:lnTo>
                    <a:pt x="87" y="12"/>
                  </a:lnTo>
                  <a:lnTo>
                    <a:pt x="89" y="10"/>
                  </a:lnTo>
                  <a:lnTo>
                    <a:pt x="90" y="9"/>
                  </a:lnTo>
                  <a:lnTo>
                    <a:pt x="91" y="9"/>
                  </a:lnTo>
                  <a:lnTo>
                    <a:pt x="92" y="8"/>
                  </a:lnTo>
                  <a:lnTo>
                    <a:pt x="93" y="7"/>
                  </a:lnTo>
                  <a:lnTo>
                    <a:pt x="95" y="5"/>
                  </a:lnTo>
                  <a:lnTo>
                    <a:pt x="97" y="4"/>
                  </a:lnTo>
                  <a:lnTo>
                    <a:pt x="99" y="3"/>
                  </a:lnTo>
                  <a:lnTo>
                    <a:pt x="101" y="2"/>
                  </a:lnTo>
                  <a:lnTo>
                    <a:pt x="104" y="1"/>
                  </a:lnTo>
                  <a:lnTo>
                    <a:pt x="106" y="1"/>
                  </a:lnTo>
                  <a:lnTo>
                    <a:pt x="109" y="0"/>
                  </a:lnTo>
                  <a:lnTo>
                    <a:pt x="112" y="0"/>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73"/>
            <p:cNvSpPr>
              <a:spLocks noEditPoints="1"/>
            </p:cNvSpPr>
            <p:nvPr/>
          </p:nvSpPr>
          <p:spPr bwMode="auto">
            <a:xfrm>
              <a:off x="7505700" y="2867025"/>
              <a:ext cx="128587" cy="130175"/>
            </a:xfrm>
            <a:custGeom>
              <a:avLst/>
              <a:gdLst/>
              <a:ahLst/>
              <a:cxnLst>
                <a:cxn ang="0">
                  <a:pos x="53" y="52"/>
                </a:cxn>
                <a:cxn ang="0">
                  <a:pos x="49" y="54"/>
                </a:cxn>
                <a:cxn ang="0">
                  <a:pos x="47" y="57"/>
                </a:cxn>
                <a:cxn ang="0">
                  <a:pos x="46" y="61"/>
                </a:cxn>
                <a:cxn ang="0">
                  <a:pos x="47" y="65"/>
                </a:cxn>
                <a:cxn ang="0">
                  <a:pos x="49" y="68"/>
                </a:cxn>
                <a:cxn ang="0">
                  <a:pos x="53" y="70"/>
                </a:cxn>
                <a:cxn ang="0">
                  <a:pos x="57" y="70"/>
                </a:cxn>
                <a:cxn ang="0">
                  <a:pos x="61" y="68"/>
                </a:cxn>
                <a:cxn ang="0">
                  <a:pos x="63" y="65"/>
                </a:cxn>
                <a:cxn ang="0">
                  <a:pos x="64" y="61"/>
                </a:cxn>
                <a:cxn ang="0">
                  <a:pos x="63" y="57"/>
                </a:cxn>
                <a:cxn ang="0">
                  <a:pos x="61" y="54"/>
                </a:cxn>
                <a:cxn ang="0">
                  <a:pos x="57" y="52"/>
                </a:cxn>
                <a:cxn ang="0">
                  <a:pos x="27" y="0"/>
                </a:cxn>
                <a:cxn ang="0">
                  <a:pos x="31" y="1"/>
                </a:cxn>
                <a:cxn ang="0">
                  <a:pos x="34" y="3"/>
                </a:cxn>
                <a:cxn ang="0">
                  <a:pos x="79" y="49"/>
                </a:cxn>
                <a:cxn ang="0">
                  <a:pos x="81" y="52"/>
                </a:cxn>
                <a:cxn ang="0">
                  <a:pos x="81" y="56"/>
                </a:cxn>
                <a:cxn ang="0">
                  <a:pos x="80" y="60"/>
                </a:cxn>
                <a:cxn ang="0">
                  <a:pos x="78" y="63"/>
                </a:cxn>
                <a:cxn ang="0">
                  <a:pos x="61" y="80"/>
                </a:cxn>
                <a:cxn ang="0">
                  <a:pos x="58" y="81"/>
                </a:cxn>
                <a:cxn ang="0">
                  <a:pos x="54" y="82"/>
                </a:cxn>
                <a:cxn ang="0">
                  <a:pos x="50" y="81"/>
                </a:cxn>
                <a:cxn ang="0">
                  <a:pos x="47" y="78"/>
                </a:cxn>
                <a:cxn ang="0">
                  <a:pos x="1" y="32"/>
                </a:cxn>
                <a:cxn ang="0">
                  <a:pos x="0" y="29"/>
                </a:cxn>
                <a:cxn ang="0">
                  <a:pos x="0" y="25"/>
                </a:cxn>
                <a:cxn ang="0">
                  <a:pos x="0" y="22"/>
                </a:cxn>
                <a:cxn ang="0">
                  <a:pos x="3" y="18"/>
                </a:cxn>
                <a:cxn ang="0">
                  <a:pos x="20" y="2"/>
                </a:cxn>
                <a:cxn ang="0">
                  <a:pos x="23" y="0"/>
                </a:cxn>
                <a:cxn ang="0">
                  <a:pos x="27" y="0"/>
                </a:cxn>
              </a:cxnLst>
              <a:rect l="0" t="0" r="r" b="b"/>
              <a:pathLst>
                <a:path w="81" h="82">
                  <a:moveTo>
                    <a:pt x="55" y="52"/>
                  </a:moveTo>
                  <a:lnTo>
                    <a:pt x="53" y="52"/>
                  </a:lnTo>
                  <a:lnTo>
                    <a:pt x="51" y="53"/>
                  </a:lnTo>
                  <a:lnTo>
                    <a:pt x="49" y="54"/>
                  </a:lnTo>
                  <a:lnTo>
                    <a:pt x="48" y="55"/>
                  </a:lnTo>
                  <a:lnTo>
                    <a:pt x="47" y="57"/>
                  </a:lnTo>
                  <a:lnTo>
                    <a:pt x="46" y="59"/>
                  </a:lnTo>
                  <a:lnTo>
                    <a:pt x="46" y="61"/>
                  </a:lnTo>
                  <a:lnTo>
                    <a:pt x="46" y="63"/>
                  </a:lnTo>
                  <a:lnTo>
                    <a:pt x="47" y="65"/>
                  </a:lnTo>
                  <a:lnTo>
                    <a:pt x="48" y="67"/>
                  </a:lnTo>
                  <a:lnTo>
                    <a:pt x="49" y="68"/>
                  </a:lnTo>
                  <a:lnTo>
                    <a:pt x="51" y="69"/>
                  </a:lnTo>
                  <a:lnTo>
                    <a:pt x="53" y="70"/>
                  </a:lnTo>
                  <a:lnTo>
                    <a:pt x="55" y="70"/>
                  </a:lnTo>
                  <a:lnTo>
                    <a:pt x="57" y="70"/>
                  </a:lnTo>
                  <a:lnTo>
                    <a:pt x="59" y="69"/>
                  </a:lnTo>
                  <a:lnTo>
                    <a:pt x="61" y="68"/>
                  </a:lnTo>
                  <a:lnTo>
                    <a:pt x="62" y="67"/>
                  </a:lnTo>
                  <a:lnTo>
                    <a:pt x="63" y="65"/>
                  </a:lnTo>
                  <a:lnTo>
                    <a:pt x="64" y="63"/>
                  </a:lnTo>
                  <a:lnTo>
                    <a:pt x="64" y="61"/>
                  </a:lnTo>
                  <a:lnTo>
                    <a:pt x="64" y="59"/>
                  </a:lnTo>
                  <a:lnTo>
                    <a:pt x="63" y="57"/>
                  </a:lnTo>
                  <a:lnTo>
                    <a:pt x="62" y="55"/>
                  </a:lnTo>
                  <a:lnTo>
                    <a:pt x="61" y="54"/>
                  </a:lnTo>
                  <a:lnTo>
                    <a:pt x="59" y="53"/>
                  </a:lnTo>
                  <a:lnTo>
                    <a:pt x="57" y="52"/>
                  </a:lnTo>
                  <a:lnTo>
                    <a:pt x="55" y="52"/>
                  </a:lnTo>
                  <a:close/>
                  <a:moveTo>
                    <a:pt x="27" y="0"/>
                  </a:moveTo>
                  <a:lnTo>
                    <a:pt x="29" y="0"/>
                  </a:lnTo>
                  <a:lnTo>
                    <a:pt x="31" y="1"/>
                  </a:lnTo>
                  <a:lnTo>
                    <a:pt x="32" y="2"/>
                  </a:lnTo>
                  <a:lnTo>
                    <a:pt x="34" y="3"/>
                  </a:lnTo>
                  <a:lnTo>
                    <a:pt x="78" y="47"/>
                  </a:lnTo>
                  <a:lnTo>
                    <a:pt x="79" y="49"/>
                  </a:lnTo>
                  <a:lnTo>
                    <a:pt x="80" y="51"/>
                  </a:lnTo>
                  <a:lnTo>
                    <a:pt x="81" y="52"/>
                  </a:lnTo>
                  <a:lnTo>
                    <a:pt x="81" y="54"/>
                  </a:lnTo>
                  <a:lnTo>
                    <a:pt x="81" y="56"/>
                  </a:lnTo>
                  <a:lnTo>
                    <a:pt x="81" y="58"/>
                  </a:lnTo>
                  <a:lnTo>
                    <a:pt x="80" y="60"/>
                  </a:lnTo>
                  <a:lnTo>
                    <a:pt x="79" y="61"/>
                  </a:lnTo>
                  <a:lnTo>
                    <a:pt x="78" y="63"/>
                  </a:lnTo>
                  <a:lnTo>
                    <a:pt x="63" y="78"/>
                  </a:lnTo>
                  <a:lnTo>
                    <a:pt x="61" y="80"/>
                  </a:lnTo>
                  <a:lnTo>
                    <a:pt x="59" y="81"/>
                  </a:lnTo>
                  <a:lnTo>
                    <a:pt x="58" y="81"/>
                  </a:lnTo>
                  <a:lnTo>
                    <a:pt x="56" y="82"/>
                  </a:lnTo>
                  <a:lnTo>
                    <a:pt x="54" y="82"/>
                  </a:lnTo>
                  <a:lnTo>
                    <a:pt x="52" y="81"/>
                  </a:lnTo>
                  <a:lnTo>
                    <a:pt x="50" y="81"/>
                  </a:lnTo>
                  <a:lnTo>
                    <a:pt x="49" y="80"/>
                  </a:lnTo>
                  <a:lnTo>
                    <a:pt x="47" y="78"/>
                  </a:lnTo>
                  <a:lnTo>
                    <a:pt x="3" y="34"/>
                  </a:lnTo>
                  <a:lnTo>
                    <a:pt x="1" y="32"/>
                  </a:lnTo>
                  <a:lnTo>
                    <a:pt x="0" y="31"/>
                  </a:lnTo>
                  <a:lnTo>
                    <a:pt x="0" y="29"/>
                  </a:lnTo>
                  <a:lnTo>
                    <a:pt x="0" y="27"/>
                  </a:lnTo>
                  <a:lnTo>
                    <a:pt x="0" y="25"/>
                  </a:lnTo>
                  <a:lnTo>
                    <a:pt x="0" y="23"/>
                  </a:lnTo>
                  <a:lnTo>
                    <a:pt x="0" y="22"/>
                  </a:lnTo>
                  <a:lnTo>
                    <a:pt x="1" y="20"/>
                  </a:lnTo>
                  <a:lnTo>
                    <a:pt x="3" y="18"/>
                  </a:lnTo>
                  <a:lnTo>
                    <a:pt x="18" y="3"/>
                  </a:lnTo>
                  <a:lnTo>
                    <a:pt x="20" y="2"/>
                  </a:lnTo>
                  <a:lnTo>
                    <a:pt x="21" y="1"/>
                  </a:lnTo>
                  <a:lnTo>
                    <a:pt x="23" y="0"/>
                  </a:lnTo>
                  <a:lnTo>
                    <a:pt x="25" y="0"/>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44" name="Freeform 504"/>
          <p:cNvSpPr>
            <a:spLocks noEditPoints="1"/>
          </p:cNvSpPr>
          <p:nvPr/>
        </p:nvSpPr>
        <p:spPr bwMode="auto">
          <a:xfrm>
            <a:off x="3019108" y="5008354"/>
            <a:ext cx="309563" cy="433917"/>
          </a:xfrm>
          <a:custGeom>
            <a:avLst/>
            <a:gdLst/>
            <a:ahLst/>
            <a:cxnLst>
              <a:cxn ang="0">
                <a:pos x="195" y="199"/>
              </a:cxn>
              <a:cxn ang="0">
                <a:pos x="188" y="205"/>
              </a:cxn>
              <a:cxn ang="0">
                <a:pos x="179" y="202"/>
              </a:cxn>
              <a:cxn ang="0">
                <a:pos x="164" y="176"/>
              </a:cxn>
              <a:cxn ang="0">
                <a:pos x="140" y="109"/>
              </a:cxn>
              <a:cxn ang="0">
                <a:pos x="125" y="122"/>
              </a:cxn>
              <a:cxn ang="0">
                <a:pos x="121" y="140"/>
              </a:cxn>
              <a:cxn ang="0">
                <a:pos x="129" y="158"/>
              </a:cxn>
              <a:cxn ang="0">
                <a:pos x="146" y="167"/>
              </a:cxn>
              <a:cxn ang="0">
                <a:pos x="165" y="166"/>
              </a:cxn>
              <a:cxn ang="0">
                <a:pos x="179" y="153"/>
              </a:cxn>
              <a:cxn ang="0">
                <a:pos x="183" y="134"/>
              </a:cxn>
              <a:cxn ang="0">
                <a:pos x="175" y="117"/>
              </a:cxn>
              <a:cxn ang="0">
                <a:pos x="159" y="107"/>
              </a:cxn>
              <a:cxn ang="0">
                <a:pos x="163" y="102"/>
              </a:cxn>
              <a:cxn ang="0">
                <a:pos x="180" y="113"/>
              </a:cxn>
              <a:cxn ang="0">
                <a:pos x="189" y="132"/>
              </a:cxn>
              <a:cxn ang="0">
                <a:pos x="186" y="152"/>
              </a:cxn>
              <a:cxn ang="0">
                <a:pos x="174" y="167"/>
              </a:cxn>
              <a:cxn ang="0">
                <a:pos x="154" y="174"/>
              </a:cxn>
              <a:cxn ang="0">
                <a:pos x="135" y="170"/>
              </a:cxn>
              <a:cxn ang="0">
                <a:pos x="120" y="156"/>
              </a:cxn>
              <a:cxn ang="0">
                <a:pos x="115" y="136"/>
              </a:cxn>
              <a:cxn ang="0">
                <a:pos x="121" y="117"/>
              </a:cxn>
              <a:cxn ang="0">
                <a:pos x="137" y="104"/>
              </a:cxn>
              <a:cxn ang="0">
                <a:pos x="89" y="0"/>
              </a:cxn>
              <a:cxn ang="0">
                <a:pos x="115" y="6"/>
              </a:cxn>
              <a:cxn ang="0">
                <a:pos x="132" y="24"/>
              </a:cxn>
              <a:cxn ang="0">
                <a:pos x="139" y="49"/>
              </a:cxn>
              <a:cxn ang="0">
                <a:pos x="133" y="74"/>
              </a:cxn>
              <a:cxn ang="0">
                <a:pos x="118" y="95"/>
              </a:cxn>
              <a:cxn ang="0">
                <a:pos x="124" y="108"/>
              </a:cxn>
              <a:cxn ang="0">
                <a:pos x="113" y="127"/>
              </a:cxn>
              <a:cxn ang="0">
                <a:pos x="114" y="150"/>
              </a:cxn>
              <a:cxn ang="0">
                <a:pos x="126" y="169"/>
              </a:cxn>
              <a:cxn ang="0">
                <a:pos x="145" y="177"/>
              </a:cxn>
              <a:cxn ang="0">
                <a:pos x="163" y="182"/>
              </a:cxn>
              <a:cxn ang="0">
                <a:pos x="133" y="188"/>
              </a:cxn>
              <a:cxn ang="0">
                <a:pos x="96" y="190"/>
              </a:cxn>
              <a:cxn ang="0">
                <a:pos x="99" y="106"/>
              </a:cxn>
              <a:cxn ang="0">
                <a:pos x="80" y="106"/>
              </a:cxn>
              <a:cxn ang="0">
                <a:pos x="84" y="190"/>
              </a:cxn>
              <a:cxn ang="0">
                <a:pos x="53" y="189"/>
              </a:cxn>
              <a:cxn ang="0">
                <a:pos x="26" y="184"/>
              </a:cxn>
              <a:cxn ang="0">
                <a:pos x="7" y="178"/>
              </a:cxn>
              <a:cxn ang="0">
                <a:pos x="0" y="168"/>
              </a:cxn>
              <a:cxn ang="0">
                <a:pos x="7" y="146"/>
              </a:cxn>
              <a:cxn ang="0">
                <a:pos x="25" y="123"/>
              </a:cxn>
              <a:cxn ang="0">
                <a:pos x="52" y="106"/>
              </a:cxn>
              <a:cxn ang="0">
                <a:pos x="58" y="92"/>
              </a:cxn>
              <a:cxn ang="0">
                <a:pos x="44" y="70"/>
              </a:cxn>
              <a:cxn ang="0">
                <a:pos x="40" y="44"/>
              </a:cxn>
              <a:cxn ang="0">
                <a:pos x="49" y="20"/>
              </a:cxn>
              <a:cxn ang="0">
                <a:pos x="68" y="4"/>
              </a:cxn>
            </a:cxnLst>
            <a:rect l="0" t="0" r="r" b="b"/>
            <a:pathLst>
              <a:path w="195" h="205">
                <a:moveTo>
                  <a:pt x="194" y="191"/>
                </a:moveTo>
                <a:lnTo>
                  <a:pt x="195" y="193"/>
                </a:lnTo>
                <a:lnTo>
                  <a:pt x="195" y="194"/>
                </a:lnTo>
                <a:lnTo>
                  <a:pt x="195" y="196"/>
                </a:lnTo>
                <a:lnTo>
                  <a:pt x="195" y="197"/>
                </a:lnTo>
                <a:lnTo>
                  <a:pt x="195" y="199"/>
                </a:lnTo>
                <a:lnTo>
                  <a:pt x="194" y="200"/>
                </a:lnTo>
                <a:lnTo>
                  <a:pt x="193" y="202"/>
                </a:lnTo>
                <a:lnTo>
                  <a:pt x="192" y="203"/>
                </a:lnTo>
                <a:lnTo>
                  <a:pt x="191" y="204"/>
                </a:lnTo>
                <a:lnTo>
                  <a:pt x="189" y="204"/>
                </a:lnTo>
                <a:lnTo>
                  <a:pt x="188" y="205"/>
                </a:lnTo>
                <a:lnTo>
                  <a:pt x="186" y="205"/>
                </a:lnTo>
                <a:lnTo>
                  <a:pt x="184" y="205"/>
                </a:lnTo>
                <a:lnTo>
                  <a:pt x="183" y="204"/>
                </a:lnTo>
                <a:lnTo>
                  <a:pt x="181" y="204"/>
                </a:lnTo>
                <a:lnTo>
                  <a:pt x="180" y="203"/>
                </a:lnTo>
                <a:lnTo>
                  <a:pt x="179" y="202"/>
                </a:lnTo>
                <a:lnTo>
                  <a:pt x="178" y="200"/>
                </a:lnTo>
                <a:lnTo>
                  <a:pt x="194" y="191"/>
                </a:lnTo>
                <a:close/>
                <a:moveTo>
                  <a:pt x="180" y="167"/>
                </a:moveTo>
                <a:lnTo>
                  <a:pt x="192" y="188"/>
                </a:lnTo>
                <a:lnTo>
                  <a:pt x="176" y="197"/>
                </a:lnTo>
                <a:lnTo>
                  <a:pt x="164" y="176"/>
                </a:lnTo>
                <a:lnTo>
                  <a:pt x="180" y="167"/>
                </a:lnTo>
                <a:close/>
                <a:moveTo>
                  <a:pt x="152" y="107"/>
                </a:moveTo>
                <a:lnTo>
                  <a:pt x="149" y="107"/>
                </a:lnTo>
                <a:lnTo>
                  <a:pt x="146" y="107"/>
                </a:lnTo>
                <a:lnTo>
                  <a:pt x="143" y="108"/>
                </a:lnTo>
                <a:lnTo>
                  <a:pt x="140" y="109"/>
                </a:lnTo>
                <a:lnTo>
                  <a:pt x="137" y="111"/>
                </a:lnTo>
                <a:lnTo>
                  <a:pt x="134" y="113"/>
                </a:lnTo>
                <a:lnTo>
                  <a:pt x="131" y="115"/>
                </a:lnTo>
                <a:lnTo>
                  <a:pt x="129" y="117"/>
                </a:lnTo>
                <a:lnTo>
                  <a:pt x="127" y="119"/>
                </a:lnTo>
                <a:lnTo>
                  <a:pt x="125" y="122"/>
                </a:lnTo>
                <a:lnTo>
                  <a:pt x="124" y="125"/>
                </a:lnTo>
                <a:lnTo>
                  <a:pt x="123" y="128"/>
                </a:lnTo>
                <a:lnTo>
                  <a:pt x="122" y="131"/>
                </a:lnTo>
                <a:lnTo>
                  <a:pt x="121" y="134"/>
                </a:lnTo>
                <a:lnTo>
                  <a:pt x="121" y="137"/>
                </a:lnTo>
                <a:lnTo>
                  <a:pt x="121" y="140"/>
                </a:lnTo>
                <a:lnTo>
                  <a:pt x="122" y="144"/>
                </a:lnTo>
                <a:lnTo>
                  <a:pt x="123" y="147"/>
                </a:lnTo>
                <a:lnTo>
                  <a:pt x="124" y="150"/>
                </a:lnTo>
                <a:lnTo>
                  <a:pt x="125" y="153"/>
                </a:lnTo>
                <a:lnTo>
                  <a:pt x="127" y="156"/>
                </a:lnTo>
                <a:lnTo>
                  <a:pt x="129" y="158"/>
                </a:lnTo>
                <a:lnTo>
                  <a:pt x="132" y="160"/>
                </a:lnTo>
                <a:lnTo>
                  <a:pt x="134" y="162"/>
                </a:lnTo>
                <a:lnTo>
                  <a:pt x="137" y="164"/>
                </a:lnTo>
                <a:lnTo>
                  <a:pt x="140" y="166"/>
                </a:lnTo>
                <a:lnTo>
                  <a:pt x="143" y="167"/>
                </a:lnTo>
                <a:lnTo>
                  <a:pt x="146" y="167"/>
                </a:lnTo>
                <a:lnTo>
                  <a:pt x="149" y="168"/>
                </a:lnTo>
                <a:lnTo>
                  <a:pt x="152" y="168"/>
                </a:lnTo>
                <a:lnTo>
                  <a:pt x="155" y="168"/>
                </a:lnTo>
                <a:lnTo>
                  <a:pt x="158" y="168"/>
                </a:lnTo>
                <a:lnTo>
                  <a:pt x="162" y="167"/>
                </a:lnTo>
                <a:lnTo>
                  <a:pt x="165" y="166"/>
                </a:lnTo>
                <a:lnTo>
                  <a:pt x="168" y="164"/>
                </a:lnTo>
                <a:lnTo>
                  <a:pt x="170" y="162"/>
                </a:lnTo>
                <a:lnTo>
                  <a:pt x="173" y="160"/>
                </a:lnTo>
                <a:lnTo>
                  <a:pt x="175" y="158"/>
                </a:lnTo>
                <a:lnTo>
                  <a:pt x="177" y="155"/>
                </a:lnTo>
                <a:lnTo>
                  <a:pt x="179" y="153"/>
                </a:lnTo>
                <a:lnTo>
                  <a:pt x="181" y="150"/>
                </a:lnTo>
                <a:lnTo>
                  <a:pt x="182" y="147"/>
                </a:lnTo>
                <a:lnTo>
                  <a:pt x="182" y="144"/>
                </a:lnTo>
                <a:lnTo>
                  <a:pt x="183" y="141"/>
                </a:lnTo>
                <a:lnTo>
                  <a:pt x="183" y="138"/>
                </a:lnTo>
                <a:lnTo>
                  <a:pt x="183" y="134"/>
                </a:lnTo>
                <a:lnTo>
                  <a:pt x="182" y="131"/>
                </a:lnTo>
                <a:lnTo>
                  <a:pt x="182" y="128"/>
                </a:lnTo>
                <a:lnTo>
                  <a:pt x="181" y="125"/>
                </a:lnTo>
                <a:lnTo>
                  <a:pt x="179" y="122"/>
                </a:lnTo>
                <a:lnTo>
                  <a:pt x="177" y="119"/>
                </a:lnTo>
                <a:lnTo>
                  <a:pt x="175" y="117"/>
                </a:lnTo>
                <a:lnTo>
                  <a:pt x="173" y="114"/>
                </a:lnTo>
                <a:lnTo>
                  <a:pt x="170" y="112"/>
                </a:lnTo>
                <a:lnTo>
                  <a:pt x="168" y="111"/>
                </a:lnTo>
                <a:lnTo>
                  <a:pt x="165" y="109"/>
                </a:lnTo>
                <a:lnTo>
                  <a:pt x="162" y="108"/>
                </a:lnTo>
                <a:lnTo>
                  <a:pt x="159" y="107"/>
                </a:lnTo>
                <a:lnTo>
                  <a:pt x="156" y="107"/>
                </a:lnTo>
                <a:lnTo>
                  <a:pt x="152" y="107"/>
                </a:lnTo>
                <a:close/>
                <a:moveTo>
                  <a:pt x="154" y="101"/>
                </a:moveTo>
                <a:lnTo>
                  <a:pt x="157" y="101"/>
                </a:lnTo>
                <a:lnTo>
                  <a:pt x="160" y="101"/>
                </a:lnTo>
                <a:lnTo>
                  <a:pt x="163" y="102"/>
                </a:lnTo>
                <a:lnTo>
                  <a:pt x="167" y="103"/>
                </a:lnTo>
                <a:lnTo>
                  <a:pt x="170" y="105"/>
                </a:lnTo>
                <a:lnTo>
                  <a:pt x="172" y="107"/>
                </a:lnTo>
                <a:lnTo>
                  <a:pt x="175" y="109"/>
                </a:lnTo>
                <a:lnTo>
                  <a:pt x="178" y="111"/>
                </a:lnTo>
                <a:lnTo>
                  <a:pt x="180" y="113"/>
                </a:lnTo>
                <a:lnTo>
                  <a:pt x="182" y="116"/>
                </a:lnTo>
                <a:lnTo>
                  <a:pt x="184" y="119"/>
                </a:lnTo>
                <a:lnTo>
                  <a:pt x="186" y="122"/>
                </a:lnTo>
                <a:lnTo>
                  <a:pt x="187" y="125"/>
                </a:lnTo>
                <a:lnTo>
                  <a:pt x="188" y="129"/>
                </a:lnTo>
                <a:lnTo>
                  <a:pt x="189" y="132"/>
                </a:lnTo>
                <a:lnTo>
                  <a:pt x="189" y="135"/>
                </a:lnTo>
                <a:lnTo>
                  <a:pt x="189" y="139"/>
                </a:lnTo>
                <a:lnTo>
                  <a:pt x="189" y="142"/>
                </a:lnTo>
                <a:lnTo>
                  <a:pt x="188" y="145"/>
                </a:lnTo>
                <a:lnTo>
                  <a:pt x="188" y="149"/>
                </a:lnTo>
                <a:lnTo>
                  <a:pt x="186" y="152"/>
                </a:lnTo>
                <a:lnTo>
                  <a:pt x="185" y="155"/>
                </a:lnTo>
                <a:lnTo>
                  <a:pt x="183" y="158"/>
                </a:lnTo>
                <a:lnTo>
                  <a:pt x="181" y="160"/>
                </a:lnTo>
                <a:lnTo>
                  <a:pt x="179" y="163"/>
                </a:lnTo>
                <a:lnTo>
                  <a:pt x="176" y="165"/>
                </a:lnTo>
                <a:lnTo>
                  <a:pt x="174" y="167"/>
                </a:lnTo>
                <a:lnTo>
                  <a:pt x="171" y="169"/>
                </a:lnTo>
                <a:lnTo>
                  <a:pt x="168" y="171"/>
                </a:lnTo>
                <a:lnTo>
                  <a:pt x="164" y="172"/>
                </a:lnTo>
                <a:lnTo>
                  <a:pt x="161" y="173"/>
                </a:lnTo>
                <a:lnTo>
                  <a:pt x="158" y="174"/>
                </a:lnTo>
                <a:lnTo>
                  <a:pt x="154" y="174"/>
                </a:lnTo>
                <a:lnTo>
                  <a:pt x="151" y="174"/>
                </a:lnTo>
                <a:lnTo>
                  <a:pt x="148" y="174"/>
                </a:lnTo>
                <a:lnTo>
                  <a:pt x="144" y="173"/>
                </a:lnTo>
                <a:lnTo>
                  <a:pt x="141" y="173"/>
                </a:lnTo>
                <a:lnTo>
                  <a:pt x="138" y="171"/>
                </a:lnTo>
                <a:lnTo>
                  <a:pt x="135" y="170"/>
                </a:lnTo>
                <a:lnTo>
                  <a:pt x="132" y="168"/>
                </a:lnTo>
                <a:lnTo>
                  <a:pt x="129" y="166"/>
                </a:lnTo>
                <a:lnTo>
                  <a:pt x="127" y="164"/>
                </a:lnTo>
                <a:lnTo>
                  <a:pt x="124" y="162"/>
                </a:lnTo>
                <a:lnTo>
                  <a:pt x="122" y="159"/>
                </a:lnTo>
                <a:lnTo>
                  <a:pt x="120" y="156"/>
                </a:lnTo>
                <a:lnTo>
                  <a:pt x="118" y="153"/>
                </a:lnTo>
                <a:lnTo>
                  <a:pt x="117" y="149"/>
                </a:lnTo>
                <a:lnTo>
                  <a:pt x="116" y="146"/>
                </a:lnTo>
                <a:lnTo>
                  <a:pt x="116" y="143"/>
                </a:lnTo>
                <a:lnTo>
                  <a:pt x="115" y="139"/>
                </a:lnTo>
                <a:lnTo>
                  <a:pt x="115" y="136"/>
                </a:lnTo>
                <a:lnTo>
                  <a:pt x="115" y="133"/>
                </a:lnTo>
                <a:lnTo>
                  <a:pt x="116" y="129"/>
                </a:lnTo>
                <a:lnTo>
                  <a:pt x="117" y="126"/>
                </a:lnTo>
                <a:lnTo>
                  <a:pt x="118" y="123"/>
                </a:lnTo>
                <a:lnTo>
                  <a:pt x="119" y="120"/>
                </a:lnTo>
                <a:lnTo>
                  <a:pt x="121" y="117"/>
                </a:lnTo>
                <a:lnTo>
                  <a:pt x="123" y="114"/>
                </a:lnTo>
                <a:lnTo>
                  <a:pt x="125" y="112"/>
                </a:lnTo>
                <a:lnTo>
                  <a:pt x="128" y="110"/>
                </a:lnTo>
                <a:lnTo>
                  <a:pt x="131" y="107"/>
                </a:lnTo>
                <a:lnTo>
                  <a:pt x="134" y="105"/>
                </a:lnTo>
                <a:lnTo>
                  <a:pt x="137" y="104"/>
                </a:lnTo>
                <a:lnTo>
                  <a:pt x="140" y="102"/>
                </a:lnTo>
                <a:lnTo>
                  <a:pt x="143" y="102"/>
                </a:lnTo>
                <a:lnTo>
                  <a:pt x="147" y="101"/>
                </a:lnTo>
                <a:lnTo>
                  <a:pt x="150" y="101"/>
                </a:lnTo>
                <a:lnTo>
                  <a:pt x="154" y="101"/>
                </a:lnTo>
                <a:close/>
                <a:moveTo>
                  <a:pt x="89" y="0"/>
                </a:moveTo>
                <a:lnTo>
                  <a:pt x="94" y="0"/>
                </a:lnTo>
                <a:lnTo>
                  <a:pt x="98" y="0"/>
                </a:lnTo>
                <a:lnTo>
                  <a:pt x="103" y="1"/>
                </a:lnTo>
                <a:lnTo>
                  <a:pt x="107" y="3"/>
                </a:lnTo>
                <a:lnTo>
                  <a:pt x="111" y="4"/>
                </a:lnTo>
                <a:lnTo>
                  <a:pt x="115" y="6"/>
                </a:lnTo>
                <a:lnTo>
                  <a:pt x="118" y="9"/>
                </a:lnTo>
                <a:lnTo>
                  <a:pt x="121" y="11"/>
                </a:lnTo>
                <a:lnTo>
                  <a:pt x="125" y="14"/>
                </a:lnTo>
                <a:lnTo>
                  <a:pt x="127" y="17"/>
                </a:lnTo>
                <a:lnTo>
                  <a:pt x="130" y="20"/>
                </a:lnTo>
                <a:lnTo>
                  <a:pt x="132" y="24"/>
                </a:lnTo>
                <a:lnTo>
                  <a:pt x="134" y="28"/>
                </a:lnTo>
                <a:lnTo>
                  <a:pt x="136" y="32"/>
                </a:lnTo>
                <a:lnTo>
                  <a:pt x="137" y="36"/>
                </a:lnTo>
                <a:lnTo>
                  <a:pt x="138" y="40"/>
                </a:lnTo>
                <a:lnTo>
                  <a:pt x="139" y="44"/>
                </a:lnTo>
                <a:lnTo>
                  <a:pt x="139" y="49"/>
                </a:lnTo>
                <a:lnTo>
                  <a:pt x="139" y="53"/>
                </a:lnTo>
                <a:lnTo>
                  <a:pt x="138" y="57"/>
                </a:lnTo>
                <a:lnTo>
                  <a:pt x="138" y="61"/>
                </a:lnTo>
                <a:lnTo>
                  <a:pt x="136" y="66"/>
                </a:lnTo>
                <a:lnTo>
                  <a:pt x="135" y="70"/>
                </a:lnTo>
                <a:lnTo>
                  <a:pt x="133" y="74"/>
                </a:lnTo>
                <a:lnTo>
                  <a:pt x="131" y="78"/>
                </a:lnTo>
                <a:lnTo>
                  <a:pt x="129" y="82"/>
                </a:lnTo>
                <a:lnTo>
                  <a:pt x="127" y="85"/>
                </a:lnTo>
                <a:lnTo>
                  <a:pt x="124" y="89"/>
                </a:lnTo>
                <a:lnTo>
                  <a:pt x="121" y="92"/>
                </a:lnTo>
                <a:lnTo>
                  <a:pt x="118" y="95"/>
                </a:lnTo>
                <a:lnTo>
                  <a:pt x="115" y="98"/>
                </a:lnTo>
                <a:lnTo>
                  <a:pt x="112" y="100"/>
                </a:lnTo>
                <a:lnTo>
                  <a:pt x="117" y="102"/>
                </a:lnTo>
                <a:lnTo>
                  <a:pt x="122" y="104"/>
                </a:lnTo>
                <a:lnTo>
                  <a:pt x="127" y="106"/>
                </a:lnTo>
                <a:lnTo>
                  <a:pt x="124" y="108"/>
                </a:lnTo>
                <a:lnTo>
                  <a:pt x="122" y="111"/>
                </a:lnTo>
                <a:lnTo>
                  <a:pt x="119" y="114"/>
                </a:lnTo>
                <a:lnTo>
                  <a:pt x="117" y="117"/>
                </a:lnTo>
                <a:lnTo>
                  <a:pt x="115" y="120"/>
                </a:lnTo>
                <a:lnTo>
                  <a:pt x="114" y="123"/>
                </a:lnTo>
                <a:lnTo>
                  <a:pt x="113" y="127"/>
                </a:lnTo>
                <a:lnTo>
                  <a:pt x="112" y="131"/>
                </a:lnTo>
                <a:lnTo>
                  <a:pt x="111" y="135"/>
                </a:lnTo>
                <a:lnTo>
                  <a:pt x="111" y="139"/>
                </a:lnTo>
                <a:lnTo>
                  <a:pt x="112" y="143"/>
                </a:lnTo>
                <a:lnTo>
                  <a:pt x="112" y="147"/>
                </a:lnTo>
                <a:lnTo>
                  <a:pt x="114" y="150"/>
                </a:lnTo>
                <a:lnTo>
                  <a:pt x="115" y="154"/>
                </a:lnTo>
                <a:lnTo>
                  <a:pt x="117" y="158"/>
                </a:lnTo>
                <a:lnTo>
                  <a:pt x="119" y="161"/>
                </a:lnTo>
                <a:lnTo>
                  <a:pt x="121" y="164"/>
                </a:lnTo>
                <a:lnTo>
                  <a:pt x="123" y="166"/>
                </a:lnTo>
                <a:lnTo>
                  <a:pt x="126" y="169"/>
                </a:lnTo>
                <a:lnTo>
                  <a:pt x="129" y="171"/>
                </a:lnTo>
                <a:lnTo>
                  <a:pt x="132" y="173"/>
                </a:lnTo>
                <a:lnTo>
                  <a:pt x="135" y="174"/>
                </a:lnTo>
                <a:lnTo>
                  <a:pt x="138" y="176"/>
                </a:lnTo>
                <a:lnTo>
                  <a:pt x="142" y="177"/>
                </a:lnTo>
                <a:lnTo>
                  <a:pt x="145" y="177"/>
                </a:lnTo>
                <a:lnTo>
                  <a:pt x="149" y="178"/>
                </a:lnTo>
                <a:lnTo>
                  <a:pt x="152" y="178"/>
                </a:lnTo>
                <a:lnTo>
                  <a:pt x="155" y="178"/>
                </a:lnTo>
                <a:lnTo>
                  <a:pt x="158" y="178"/>
                </a:lnTo>
                <a:lnTo>
                  <a:pt x="160" y="177"/>
                </a:lnTo>
                <a:lnTo>
                  <a:pt x="163" y="182"/>
                </a:lnTo>
                <a:lnTo>
                  <a:pt x="159" y="183"/>
                </a:lnTo>
                <a:lnTo>
                  <a:pt x="154" y="184"/>
                </a:lnTo>
                <a:lnTo>
                  <a:pt x="150" y="185"/>
                </a:lnTo>
                <a:lnTo>
                  <a:pt x="144" y="186"/>
                </a:lnTo>
                <a:lnTo>
                  <a:pt x="139" y="187"/>
                </a:lnTo>
                <a:lnTo>
                  <a:pt x="133" y="188"/>
                </a:lnTo>
                <a:lnTo>
                  <a:pt x="127" y="189"/>
                </a:lnTo>
                <a:lnTo>
                  <a:pt x="121" y="189"/>
                </a:lnTo>
                <a:lnTo>
                  <a:pt x="115" y="190"/>
                </a:lnTo>
                <a:lnTo>
                  <a:pt x="109" y="190"/>
                </a:lnTo>
                <a:lnTo>
                  <a:pt x="102" y="190"/>
                </a:lnTo>
                <a:lnTo>
                  <a:pt x="96" y="190"/>
                </a:lnTo>
                <a:lnTo>
                  <a:pt x="89" y="190"/>
                </a:lnTo>
                <a:lnTo>
                  <a:pt x="115" y="165"/>
                </a:lnTo>
                <a:lnTo>
                  <a:pt x="94" y="115"/>
                </a:lnTo>
                <a:lnTo>
                  <a:pt x="94" y="115"/>
                </a:lnTo>
                <a:lnTo>
                  <a:pt x="102" y="105"/>
                </a:lnTo>
                <a:lnTo>
                  <a:pt x="99" y="106"/>
                </a:lnTo>
                <a:lnTo>
                  <a:pt x="96" y="107"/>
                </a:lnTo>
                <a:lnTo>
                  <a:pt x="93" y="107"/>
                </a:lnTo>
                <a:lnTo>
                  <a:pt x="89" y="107"/>
                </a:lnTo>
                <a:lnTo>
                  <a:pt x="86" y="107"/>
                </a:lnTo>
                <a:lnTo>
                  <a:pt x="83" y="107"/>
                </a:lnTo>
                <a:lnTo>
                  <a:pt x="80" y="106"/>
                </a:lnTo>
                <a:lnTo>
                  <a:pt x="77" y="105"/>
                </a:lnTo>
                <a:lnTo>
                  <a:pt x="85" y="115"/>
                </a:lnTo>
                <a:lnTo>
                  <a:pt x="86" y="115"/>
                </a:lnTo>
                <a:lnTo>
                  <a:pt x="64" y="165"/>
                </a:lnTo>
                <a:lnTo>
                  <a:pt x="89" y="190"/>
                </a:lnTo>
                <a:lnTo>
                  <a:pt x="84" y="190"/>
                </a:lnTo>
                <a:lnTo>
                  <a:pt x="79" y="190"/>
                </a:lnTo>
                <a:lnTo>
                  <a:pt x="73" y="190"/>
                </a:lnTo>
                <a:lnTo>
                  <a:pt x="68" y="190"/>
                </a:lnTo>
                <a:lnTo>
                  <a:pt x="63" y="190"/>
                </a:lnTo>
                <a:lnTo>
                  <a:pt x="58" y="189"/>
                </a:lnTo>
                <a:lnTo>
                  <a:pt x="53" y="189"/>
                </a:lnTo>
                <a:lnTo>
                  <a:pt x="48" y="188"/>
                </a:lnTo>
                <a:lnTo>
                  <a:pt x="43" y="188"/>
                </a:lnTo>
                <a:lnTo>
                  <a:pt x="39" y="187"/>
                </a:lnTo>
                <a:lnTo>
                  <a:pt x="34" y="186"/>
                </a:lnTo>
                <a:lnTo>
                  <a:pt x="30" y="185"/>
                </a:lnTo>
                <a:lnTo>
                  <a:pt x="26" y="184"/>
                </a:lnTo>
                <a:lnTo>
                  <a:pt x="22" y="183"/>
                </a:lnTo>
                <a:lnTo>
                  <a:pt x="19" y="182"/>
                </a:lnTo>
                <a:lnTo>
                  <a:pt x="15" y="181"/>
                </a:lnTo>
                <a:lnTo>
                  <a:pt x="12" y="180"/>
                </a:lnTo>
                <a:lnTo>
                  <a:pt x="10" y="179"/>
                </a:lnTo>
                <a:lnTo>
                  <a:pt x="7" y="178"/>
                </a:lnTo>
                <a:lnTo>
                  <a:pt x="5" y="176"/>
                </a:lnTo>
                <a:lnTo>
                  <a:pt x="3" y="175"/>
                </a:lnTo>
                <a:lnTo>
                  <a:pt x="2" y="173"/>
                </a:lnTo>
                <a:lnTo>
                  <a:pt x="1" y="172"/>
                </a:lnTo>
                <a:lnTo>
                  <a:pt x="0" y="170"/>
                </a:lnTo>
                <a:lnTo>
                  <a:pt x="0" y="168"/>
                </a:lnTo>
                <a:lnTo>
                  <a:pt x="0" y="165"/>
                </a:lnTo>
                <a:lnTo>
                  <a:pt x="1" y="161"/>
                </a:lnTo>
                <a:lnTo>
                  <a:pt x="2" y="157"/>
                </a:lnTo>
                <a:lnTo>
                  <a:pt x="3" y="154"/>
                </a:lnTo>
                <a:lnTo>
                  <a:pt x="5" y="150"/>
                </a:lnTo>
                <a:lnTo>
                  <a:pt x="7" y="146"/>
                </a:lnTo>
                <a:lnTo>
                  <a:pt x="9" y="142"/>
                </a:lnTo>
                <a:lnTo>
                  <a:pt x="11" y="138"/>
                </a:lnTo>
                <a:lnTo>
                  <a:pt x="14" y="134"/>
                </a:lnTo>
                <a:lnTo>
                  <a:pt x="17" y="131"/>
                </a:lnTo>
                <a:lnTo>
                  <a:pt x="21" y="127"/>
                </a:lnTo>
                <a:lnTo>
                  <a:pt x="25" y="123"/>
                </a:lnTo>
                <a:lnTo>
                  <a:pt x="29" y="120"/>
                </a:lnTo>
                <a:lnTo>
                  <a:pt x="33" y="117"/>
                </a:lnTo>
                <a:lnTo>
                  <a:pt x="37" y="114"/>
                </a:lnTo>
                <a:lnTo>
                  <a:pt x="42" y="111"/>
                </a:lnTo>
                <a:lnTo>
                  <a:pt x="46" y="108"/>
                </a:lnTo>
                <a:lnTo>
                  <a:pt x="52" y="106"/>
                </a:lnTo>
                <a:lnTo>
                  <a:pt x="57" y="104"/>
                </a:lnTo>
                <a:lnTo>
                  <a:pt x="62" y="102"/>
                </a:lnTo>
                <a:lnTo>
                  <a:pt x="67" y="100"/>
                </a:lnTo>
                <a:lnTo>
                  <a:pt x="64" y="98"/>
                </a:lnTo>
                <a:lnTo>
                  <a:pt x="61" y="95"/>
                </a:lnTo>
                <a:lnTo>
                  <a:pt x="58" y="92"/>
                </a:lnTo>
                <a:lnTo>
                  <a:pt x="55" y="89"/>
                </a:lnTo>
                <a:lnTo>
                  <a:pt x="52" y="85"/>
                </a:lnTo>
                <a:lnTo>
                  <a:pt x="50" y="82"/>
                </a:lnTo>
                <a:lnTo>
                  <a:pt x="48" y="78"/>
                </a:lnTo>
                <a:lnTo>
                  <a:pt x="46" y="74"/>
                </a:lnTo>
                <a:lnTo>
                  <a:pt x="44" y="70"/>
                </a:lnTo>
                <a:lnTo>
                  <a:pt x="43" y="66"/>
                </a:lnTo>
                <a:lnTo>
                  <a:pt x="42" y="61"/>
                </a:lnTo>
                <a:lnTo>
                  <a:pt x="41" y="57"/>
                </a:lnTo>
                <a:lnTo>
                  <a:pt x="40" y="53"/>
                </a:lnTo>
                <a:lnTo>
                  <a:pt x="40" y="49"/>
                </a:lnTo>
                <a:lnTo>
                  <a:pt x="40" y="44"/>
                </a:lnTo>
                <a:lnTo>
                  <a:pt x="41" y="40"/>
                </a:lnTo>
                <a:lnTo>
                  <a:pt x="42" y="36"/>
                </a:lnTo>
                <a:lnTo>
                  <a:pt x="43" y="32"/>
                </a:lnTo>
                <a:lnTo>
                  <a:pt x="45" y="28"/>
                </a:lnTo>
                <a:lnTo>
                  <a:pt x="47" y="24"/>
                </a:lnTo>
                <a:lnTo>
                  <a:pt x="49" y="20"/>
                </a:lnTo>
                <a:lnTo>
                  <a:pt x="52" y="17"/>
                </a:lnTo>
                <a:lnTo>
                  <a:pt x="55" y="14"/>
                </a:lnTo>
                <a:lnTo>
                  <a:pt x="58" y="11"/>
                </a:lnTo>
                <a:lnTo>
                  <a:pt x="61" y="9"/>
                </a:lnTo>
                <a:lnTo>
                  <a:pt x="65" y="6"/>
                </a:lnTo>
                <a:lnTo>
                  <a:pt x="68" y="4"/>
                </a:lnTo>
                <a:lnTo>
                  <a:pt x="72" y="3"/>
                </a:lnTo>
                <a:lnTo>
                  <a:pt x="76" y="1"/>
                </a:lnTo>
                <a:lnTo>
                  <a:pt x="81" y="0"/>
                </a:lnTo>
                <a:lnTo>
                  <a:pt x="85" y="0"/>
                </a:lnTo>
                <a:lnTo>
                  <a:pt x="8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nvGrpSpPr>
          <p:cNvPr id="45" name="Group 44"/>
          <p:cNvGrpSpPr/>
          <p:nvPr/>
        </p:nvGrpSpPr>
        <p:grpSpPr>
          <a:xfrm>
            <a:off x="1535435" y="2115550"/>
            <a:ext cx="422275" cy="510116"/>
            <a:chOff x="7572375" y="2368550"/>
            <a:chExt cx="422275" cy="382587"/>
          </a:xfrm>
          <a:solidFill>
            <a:schemeClr val="bg2"/>
          </a:solidFill>
        </p:grpSpPr>
        <p:sp>
          <p:nvSpPr>
            <p:cNvPr id="46" name="Freeform 663"/>
            <p:cNvSpPr>
              <a:spLocks noEditPoints="1"/>
            </p:cNvSpPr>
            <p:nvPr/>
          </p:nvSpPr>
          <p:spPr bwMode="auto">
            <a:xfrm>
              <a:off x="7572375" y="2387600"/>
              <a:ext cx="422275" cy="363537"/>
            </a:xfrm>
            <a:custGeom>
              <a:avLst/>
              <a:gdLst/>
              <a:ahLst/>
              <a:cxnLst>
                <a:cxn ang="0">
                  <a:pos x="119" y="27"/>
                </a:cxn>
                <a:cxn ang="0">
                  <a:pos x="146" y="63"/>
                </a:cxn>
                <a:cxn ang="0">
                  <a:pos x="152" y="69"/>
                </a:cxn>
                <a:cxn ang="0">
                  <a:pos x="209" y="45"/>
                </a:cxn>
                <a:cxn ang="0">
                  <a:pos x="153" y="73"/>
                </a:cxn>
                <a:cxn ang="0">
                  <a:pos x="149" y="79"/>
                </a:cxn>
                <a:cxn ang="0">
                  <a:pos x="141" y="81"/>
                </a:cxn>
                <a:cxn ang="0">
                  <a:pos x="119" y="124"/>
                </a:cxn>
                <a:cxn ang="0">
                  <a:pos x="251" y="127"/>
                </a:cxn>
                <a:cxn ang="0">
                  <a:pos x="258" y="123"/>
                </a:cxn>
                <a:cxn ang="0">
                  <a:pos x="258" y="30"/>
                </a:cxn>
                <a:cxn ang="0">
                  <a:pos x="253" y="24"/>
                </a:cxn>
                <a:cxn ang="0">
                  <a:pos x="191" y="1"/>
                </a:cxn>
                <a:cxn ang="0">
                  <a:pos x="193" y="17"/>
                </a:cxn>
                <a:cxn ang="0">
                  <a:pos x="261" y="20"/>
                </a:cxn>
                <a:cxn ang="0">
                  <a:pos x="266" y="32"/>
                </a:cxn>
                <a:cxn ang="0">
                  <a:pos x="262" y="129"/>
                </a:cxn>
                <a:cxn ang="0">
                  <a:pos x="251" y="134"/>
                </a:cxn>
                <a:cxn ang="0">
                  <a:pos x="247" y="226"/>
                </a:cxn>
                <a:cxn ang="0">
                  <a:pos x="242" y="229"/>
                </a:cxn>
                <a:cxn ang="0">
                  <a:pos x="237" y="225"/>
                </a:cxn>
                <a:cxn ang="0">
                  <a:pos x="193" y="201"/>
                </a:cxn>
                <a:cxn ang="0">
                  <a:pos x="186" y="204"/>
                </a:cxn>
                <a:cxn ang="0">
                  <a:pos x="182" y="199"/>
                </a:cxn>
                <a:cxn ang="0">
                  <a:pos x="137" y="228"/>
                </a:cxn>
                <a:cxn ang="0">
                  <a:pos x="132" y="229"/>
                </a:cxn>
                <a:cxn ang="0">
                  <a:pos x="127" y="224"/>
                </a:cxn>
                <a:cxn ang="0">
                  <a:pos x="119" y="134"/>
                </a:cxn>
                <a:cxn ang="0">
                  <a:pos x="110" y="125"/>
                </a:cxn>
                <a:cxn ang="0">
                  <a:pos x="96" y="66"/>
                </a:cxn>
                <a:cxn ang="0">
                  <a:pos x="95" y="66"/>
                </a:cxn>
                <a:cxn ang="0">
                  <a:pos x="87" y="63"/>
                </a:cxn>
                <a:cxn ang="0">
                  <a:pos x="94" y="223"/>
                </a:cxn>
                <a:cxn ang="0">
                  <a:pos x="85" y="229"/>
                </a:cxn>
                <a:cxn ang="0">
                  <a:pos x="78" y="227"/>
                </a:cxn>
                <a:cxn ang="0">
                  <a:pos x="73" y="219"/>
                </a:cxn>
                <a:cxn ang="0">
                  <a:pos x="59" y="137"/>
                </a:cxn>
                <a:cxn ang="0">
                  <a:pos x="48" y="224"/>
                </a:cxn>
                <a:cxn ang="0">
                  <a:pos x="39" y="229"/>
                </a:cxn>
                <a:cxn ang="0">
                  <a:pos x="32" y="226"/>
                </a:cxn>
                <a:cxn ang="0">
                  <a:pos x="28" y="217"/>
                </a:cxn>
                <a:cxn ang="0">
                  <a:pos x="18" y="125"/>
                </a:cxn>
                <a:cxn ang="0">
                  <a:pos x="13" y="132"/>
                </a:cxn>
                <a:cxn ang="0">
                  <a:pos x="5" y="132"/>
                </a:cxn>
                <a:cxn ang="0">
                  <a:pos x="0" y="125"/>
                </a:cxn>
                <a:cxn ang="0">
                  <a:pos x="15" y="55"/>
                </a:cxn>
                <a:cxn ang="0">
                  <a:pos x="18" y="51"/>
                </a:cxn>
                <a:cxn ang="0">
                  <a:pos x="21" y="49"/>
                </a:cxn>
                <a:cxn ang="0">
                  <a:pos x="24" y="48"/>
                </a:cxn>
                <a:cxn ang="0">
                  <a:pos x="35" y="44"/>
                </a:cxn>
                <a:cxn ang="0">
                  <a:pos x="51" y="41"/>
                </a:cxn>
                <a:cxn ang="0">
                  <a:pos x="54" y="93"/>
                </a:cxn>
                <a:cxn ang="0">
                  <a:pos x="65" y="41"/>
                </a:cxn>
                <a:cxn ang="0">
                  <a:pos x="81" y="43"/>
                </a:cxn>
                <a:cxn ang="0">
                  <a:pos x="95" y="46"/>
                </a:cxn>
                <a:cxn ang="0">
                  <a:pos x="102" y="48"/>
                </a:cxn>
                <a:cxn ang="0">
                  <a:pos x="111" y="24"/>
                </a:cxn>
                <a:cxn ang="0">
                  <a:pos x="122" y="17"/>
                </a:cxn>
                <a:cxn ang="0">
                  <a:pos x="183" y="3"/>
                </a:cxn>
              </a:cxnLst>
              <a:rect l="0" t="0" r="r" b="b"/>
              <a:pathLst>
                <a:path w="266" h="229">
                  <a:moveTo>
                    <a:pt x="124" y="24"/>
                  </a:moveTo>
                  <a:lnTo>
                    <a:pt x="123" y="24"/>
                  </a:lnTo>
                  <a:lnTo>
                    <a:pt x="121" y="25"/>
                  </a:lnTo>
                  <a:lnTo>
                    <a:pt x="120" y="26"/>
                  </a:lnTo>
                  <a:lnTo>
                    <a:pt x="119" y="27"/>
                  </a:lnTo>
                  <a:lnTo>
                    <a:pt x="118" y="28"/>
                  </a:lnTo>
                  <a:lnTo>
                    <a:pt x="117" y="30"/>
                  </a:lnTo>
                  <a:lnTo>
                    <a:pt x="117" y="32"/>
                  </a:lnTo>
                  <a:lnTo>
                    <a:pt x="117" y="53"/>
                  </a:lnTo>
                  <a:lnTo>
                    <a:pt x="146" y="63"/>
                  </a:lnTo>
                  <a:lnTo>
                    <a:pt x="148" y="64"/>
                  </a:lnTo>
                  <a:lnTo>
                    <a:pt x="149" y="65"/>
                  </a:lnTo>
                  <a:lnTo>
                    <a:pt x="151" y="66"/>
                  </a:lnTo>
                  <a:lnTo>
                    <a:pt x="151" y="67"/>
                  </a:lnTo>
                  <a:lnTo>
                    <a:pt x="152" y="69"/>
                  </a:lnTo>
                  <a:lnTo>
                    <a:pt x="207" y="44"/>
                  </a:lnTo>
                  <a:lnTo>
                    <a:pt x="208" y="44"/>
                  </a:lnTo>
                  <a:lnTo>
                    <a:pt x="208" y="44"/>
                  </a:lnTo>
                  <a:lnTo>
                    <a:pt x="209" y="44"/>
                  </a:lnTo>
                  <a:lnTo>
                    <a:pt x="209" y="45"/>
                  </a:lnTo>
                  <a:lnTo>
                    <a:pt x="210" y="46"/>
                  </a:lnTo>
                  <a:lnTo>
                    <a:pt x="209" y="46"/>
                  </a:lnTo>
                  <a:lnTo>
                    <a:pt x="209" y="47"/>
                  </a:lnTo>
                  <a:lnTo>
                    <a:pt x="209" y="47"/>
                  </a:lnTo>
                  <a:lnTo>
                    <a:pt x="153" y="73"/>
                  </a:lnTo>
                  <a:lnTo>
                    <a:pt x="153" y="74"/>
                  </a:lnTo>
                  <a:lnTo>
                    <a:pt x="152" y="75"/>
                  </a:lnTo>
                  <a:lnTo>
                    <a:pt x="151" y="77"/>
                  </a:lnTo>
                  <a:lnTo>
                    <a:pt x="150" y="78"/>
                  </a:lnTo>
                  <a:lnTo>
                    <a:pt x="149" y="79"/>
                  </a:lnTo>
                  <a:lnTo>
                    <a:pt x="147" y="80"/>
                  </a:lnTo>
                  <a:lnTo>
                    <a:pt x="145" y="81"/>
                  </a:lnTo>
                  <a:lnTo>
                    <a:pt x="143" y="81"/>
                  </a:lnTo>
                  <a:lnTo>
                    <a:pt x="142" y="81"/>
                  </a:lnTo>
                  <a:lnTo>
                    <a:pt x="141" y="81"/>
                  </a:lnTo>
                  <a:lnTo>
                    <a:pt x="117" y="73"/>
                  </a:lnTo>
                  <a:lnTo>
                    <a:pt x="117" y="120"/>
                  </a:lnTo>
                  <a:lnTo>
                    <a:pt x="117" y="121"/>
                  </a:lnTo>
                  <a:lnTo>
                    <a:pt x="118" y="123"/>
                  </a:lnTo>
                  <a:lnTo>
                    <a:pt x="119" y="124"/>
                  </a:lnTo>
                  <a:lnTo>
                    <a:pt x="120" y="126"/>
                  </a:lnTo>
                  <a:lnTo>
                    <a:pt x="121" y="126"/>
                  </a:lnTo>
                  <a:lnTo>
                    <a:pt x="123" y="127"/>
                  </a:lnTo>
                  <a:lnTo>
                    <a:pt x="124" y="127"/>
                  </a:lnTo>
                  <a:lnTo>
                    <a:pt x="251" y="127"/>
                  </a:lnTo>
                  <a:lnTo>
                    <a:pt x="253" y="127"/>
                  </a:lnTo>
                  <a:lnTo>
                    <a:pt x="254" y="126"/>
                  </a:lnTo>
                  <a:lnTo>
                    <a:pt x="256" y="126"/>
                  </a:lnTo>
                  <a:lnTo>
                    <a:pt x="257" y="124"/>
                  </a:lnTo>
                  <a:lnTo>
                    <a:pt x="258" y="123"/>
                  </a:lnTo>
                  <a:lnTo>
                    <a:pt x="258" y="121"/>
                  </a:lnTo>
                  <a:lnTo>
                    <a:pt x="259" y="120"/>
                  </a:lnTo>
                  <a:lnTo>
                    <a:pt x="259" y="120"/>
                  </a:lnTo>
                  <a:lnTo>
                    <a:pt x="259" y="32"/>
                  </a:lnTo>
                  <a:lnTo>
                    <a:pt x="258" y="30"/>
                  </a:lnTo>
                  <a:lnTo>
                    <a:pt x="258" y="28"/>
                  </a:lnTo>
                  <a:lnTo>
                    <a:pt x="257" y="27"/>
                  </a:lnTo>
                  <a:lnTo>
                    <a:pt x="256" y="26"/>
                  </a:lnTo>
                  <a:lnTo>
                    <a:pt x="254" y="25"/>
                  </a:lnTo>
                  <a:lnTo>
                    <a:pt x="253" y="24"/>
                  </a:lnTo>
                  <a:lnTo>
                    <a:pt x="251" y="24"/>
                  </a:lnTo>
                  <a:lnTo>
                    <a:pt x="124" y="24"/>
                  </a:lnTo>
                  <a:close/>
                  <a:moveTo>
                    <a:pt x="188" y="0"/>
                  </a:moveTo>
                  <a:lnTo>
                    <a:pt x="189" y="1"/>
                  </a:lnTo>
                  <a:lnTo>
                    <a:pt x="191" y="1"/>
                  </a:lnTo>
                  <a:lnTo>
                    <a:pt x="192" y="2"/>
                  </a:lnTo>
                  <a:lnTo>
                    <a:pt x="193" y="3"/>
                  </a:lnTo>
                  <a:lnTo>
                    <a:pt x="193" y="4"/>
                  </a:lnTo>
                  <a:lnTo>
                    <a:pt x="193" y="6"/>
                  </a:lnTo>
                  <a:lnTo>
                    <a:pt x="193" y="17"/>
                  </a:lnTo>
                  <a:lnTo>
                    <a:pt x="251" y="17"/>
                  </a:lnTo>
                  <a:lnTo>
                    <a:pt x="254" y="17"/>
                  </a:lnTo>
                  <a:lnTo>
                    <a:pt x="256" y="18"/>
                  </a:lnTo>
                  <a:lnTo>
                    <a:pt x="259" y="19"/>
                  </a:lnTo>
                  <a:lnTo>
                    <a:pt x="261" y="20"/>
                  </a:lnTo>
                  <a:lnTo>
                    <a:pt x="262" y="22"/>
                  </a:lnTo>
                  <a:lnTo>
                    <a:pt x="264" y="24"/>
                  </a:lnTo>
                  <a:lnTo>
                    <a:pt x="265" y="26"/>
                  </a:lnTo>
                  <a:lnTo>
                    <a:pt x="266" y="29"/>
                  </a:lnTo>
                  <a:lnTo>
                    <a:pt x="266" y="32"/>
                  </a:lnTo>
                  <a:lnTo>
                    <a:pt x="266" y="120"/>
                  </a:lnTo>
                  <a:lnTo>
                    <a:pt x="266" y="122"/>
                  </a:lnTo>
                  <a:lnTo>
                    <a:pt x="265" y="125"/>
                  </a:lnTo>
                  <a:lnTo>
                    <a:pt x="264" y="127"/>
                  </a:lnTo>
                  <a:lnTo>
                    <a:pt x="262" y="129"/>
                  </a:lnTo>
                  <a:lnTo>
                    <a:pt x="261" y="131"/>
                  </a:lnTo>
                  <a:lnTo>
                    <a:pt x="259" y="132"/>
                  </a:lnTo>
                  <a:lnTo>
                    <a:pt x="256" y="134"/>
                  </a:lnTo>
                  <a:lnTo>
                    <a:pt x="254" y="134"/>
                  </a:lnTo>
                  <a:lnTo>
                    <a:pt x="251" y="134"/>
                  </a:lnTo>
                  <a:lnTo>
                    <a:pt x="224" y="134"/>
                  </a:lnTo>
                  <a:lnTo>
                    <a:pt x="248" y="222"/>
                  </a:lnTo>
                  <a:lnTo>
                    <a:pt x="248" y="224"/>
                  </a:lnTo>
                  <a:lnTo>
                    <a:pt x="248" y="225"/>
                  </a:lnTo>
                  <a:lnTo>
                    <a:pt x="247" y="226"/>
                  </a:lnTo>
                  <a:lnTo>
                    <a:pt x="246" y="227"/>
                  </a:lnTo>
                  <a:lnTo>
                    <a:pt x="245" y="228"/>
                  </a:lnTo>
                  <a:lnTo>
                    <a:pt x="244" y="229"/>
                  </a:lnTo>
                  <a:lnTo>
                    <a:pt x="243" y="229"/>
                  </a:lnTo>
                  <a:lnTo>
                    <a:pt x="242" y="229"/>
                  </a:lnTo>
                  <a:lnTo>
                    <a:pt x="241" y="229"/>
                  </a:lnTo>
                  <a:lnTo>
                    <a:pt x="240" y="228"/>
                  </a:lnTo>
                  <a:lnTo>
                    <a:pt x="238" y="228"/>
                  </a:lnTo>
                  <a:lnTo>
                    <a:pt x="237" y="226"/>
                  </a:lnTo>
                  <a:lnTo>
                    <a:pt x="237" y="225"/>
                  </a:lnTo>
                  <a:lnTo>
                    <a:pt x="212" y="134"/>
                  </a:lnTo>
                  <a:lnTo>
                    <a:pt x="193" y="134"/>
                  </a:lnTo>
                  <a:lnTo>
                    <a:pt x="193" y="199"/>
                  </a:lnTo>
                  <a:lnTo>
                    <a:pt x="193" y="200"/>
                  </a:lnTo>
                  <a:lnTo>
                    <a:pt x="193" y="201"/>
                  </a:lnTo>
                  <a:lnTo>
                    <a:pt x="192" y="202"/>
                  </a:lnTo>
                  <a:lnTo>
                    <a:pt x="190" y="203"/>
                  </a:lnTo>
                  <a:lnTo>
                    <a:pt x="189" y="204"/>
                  </a:lnTo>
                  <a:lnTo>
                    <a:pt x="188" y="204"/>
                  </a:lnTo>
                  <a:lnTo>
                    <a:pt x="186" y="204"/>
                  </a:lnTo>
                  <a:lnTo>
                    <a:pt x="185" y="203"/>
                  </a:lnTo>
                  <a:lnTo>
                    <a:pt x="184" y="202"/>
                  </a:lnTo>
                  <a:lnTo>
                    <a:pt x="183" y="201"/>
                  </a:lnTo>
                  <a:lnTo>
                    <a:pt x="182" y="200"/>
                  </a:lnTo>
                  <a:lnTo>
                    <a:pt x="182" y="199"/>
                  </a:lnTo>
                  <a:lnTo>
                    <a:pt x="182" y="134"/>
                  </a:lnTo>
                  <a:lnTo>
                    <a:pt x="163" y="134"/>
                  </a:lnTo>
                  <a:lnTo>
                    <a:pt x="139" y="225"/>
                  </a:lnTo>
                  <a:lnTo>
                    <a:pt x="138" y="226"/>
                  </a:lnTo>
                  <a:lnTo>
                    <a:pt x="137" y="228"/>
                  </a:lnTo>
                  <a:lnTo>
                    <a:pt x="136" y="228"/>
                  </a:lnTo>
                  <a:lnTo>
                    <a:pt x="134" y="229"/>
                  </a:lnTo>
                  <a:lnTo>
                    <a:pt x="133" y="229"/>
                  </a:lnTo>
                  <a:lnTo>
                    <a:pt x="132" y="229"/>
                  </a:lnTo>
                  <a:lnTo>
                    <a:pt x="132" y="229"/>
                  </a:lnTo>
                  <a:lnTo>
                    <a:pt x="130" y="228"/>
                  </a:lnTo>
                  <a:lnTo>
                    <a:pt x="129" y="227"/>
                  </a:lnTo>
                  <a:lnTo>
                    <a:pt x="128" y="226"/>
                  </a:lnTo>
                  <a:lnTo>
                    <a:pt x="128" y="225"/>
                  </a:lnTo>
                  <a:lnTo>
                    <a:pt x="127" y="224"/>
                  </a:lnTo>
                  <a:lnTo>
                    <a:pt x="128" y="222"/>
                  </a:lnTo>
                  <a:lnTo>
                    <a:pt x="152" y="134"/>
                  </a:lnTo>
                  <a:lnTo>
                    <a:pt x="124" y="134"/>
                  </a:lnTo>
                  <a:lnTo>
                    <a:pt x="122" y="134"/>
                  </a:lnTo>
                  <a:lnTo>
                    <a:pt x="119" y="134"/>
                  </a:lnTo>
                  <a:lnTo>
                    <a:pt x="117" y="132"/>
                  </a:lnTo>
                  <a:lnTo>
                    <a:pt x="115" y="131"/>
                  </a:lnTo>
                  <a:lnTo>
                    <a:pt x="113" y="129"/>
                  </a:lnTo>
                  <a:lnTo>
                    <a:pt x="111" y="127"/>
                  </a:lnTo>
                  <a:lnTo>
                    <a:pt x="110" y="125"/>
                  </a:lnTo>
                  <a:lnTo>
                    <a:pt x="110" y="122"/>
                  </a:lnTo>
                  <a:lnTo>
                    <a:pt x="109" y="120"/>
                  </a:lnTo>
                  <a:lnTo>
                    <a:pt x="109" y="70"/>
                  </a:lnTo>
                  <a:lnTo>
                    <a:pt x="96" y="66"/>
                  </a:lnTo>
                  <a:lnTo>
                    <a:pt x="96" y="66"/>
                  </a:lnTo>
                  <a:lnTo>
                    <a:pt x="96" y="66"/>
                  </a:lnTo>
                  <a:lnTo>
                    <a:pt x="96" y="66"/>
                  </a:lnTo>
                  <a:lnTo>
                    <a:pt x="96" y="66"/>
                  </a:lnTo>
                  <a:lnTo>
                    <a:pt x="95" y="66"/>
                  </a:lnTo>
                  <a:lnTo>
                    <a:pt x="95" y="66"/>
                  </a:lnTo>
                  <a:lnTo>
                    <a:pt x="94" y="65"/>
                  </a:lnTo>
                  <a:lnTo>
                    <a:pt x="93" y="65"/>
                  </a:lnTo>
                  <a:lnTo>
                    <a:pt x="91" y="64"/>
                  </a:lnTo>
                  <a:lnTo>
                    <a:pt x="89" y="64"/>
                  </a:lnTo>
                  <a:lnTo>
                    <a:pt x="87" y="63"/>
                  </a:lnTo>
                  <a:lnTo>
                    <a:pt x="87" y="126"/>
                  </a:lnTo>
                  <a:lnTo>
                    <a:pt x="95" y="217"/>
                  </a:lnTo>
                  <a:lnTo>
                    <a:pt x="95" y="219"/>
                  </a:lnTo>
                  <a:lnTo>
                    <a:pt x="94" y="221"/>
                  </a:lnTo>
                  <a:lnTo>
                    <a:pt x="94" y="223"/>
                  </a:lnTo>
                  <a:lnTo>
                    <a:pt x="92" y="225"/>
                  </a:lnTo>
                  <a:lnTo>
                    <a:pt x="91" y="226"/>
                  </a:lnTo>
                  <a:lnTo>
                    <a:pt x="89" y="228"/>
                  </a:lnTo>
                  <a:lnTo>
                    <a:pt x="87" y="228"/>
                  </a:lnTo>
                  <a:lnTo>
                    <a:pt x="85" y="229"/>
                  </a:lnTo>
                  <a:lnTo>
                    <a:pt x="84" y="229"/>
                  </a:lnTo>
                  <a:lnTo>
                    <a:pt x="84" y="229"/>
                  </a:lnTo>
                  <a:lnTo>
                    <a:pt x="82" y="229"/>
                  </a:lnTo>
                  <a:lnTo>
                    <a:pt x="80" y="228"/>
                  </a:lnTo>
                  <a:lnTo>
                    <a:pt x="78" y="227"/>
                  </a:lnTo>
                  <a:lnTo>
                    <a:pt x="76" y="226"/>
                  </a:lnTo>
                  <a:lnTo>
                    <a:pt x="75" y="224"/>
                  </a:lnTo>
                  <a:lnTo>
                    <a:pt x="74" y="223"/>
                  </a:lnTo>
                  <a:lnTo>
                    <a:pt x="73" y="221"/>
                  </a:lnTo>
                  <a:lnTo>
                    <a:pt x="73" y="219"/>
                  </a:lnTo>
                  <a:lnTo>
                    <a:pt x="66" y="137"/>
                  </a:lnTo>
                  <a:lnTo>
                    <a:pt x="65" y="137"/>
                  </a:lnTo>
                  <a:lnTo>
                    <a:pt x="63" y="137"/>
                  </a:lnTo>
                  <a:lnTo>
                    <a:pt x="61" y="137"/>
                  </a:lnTo>
                  <a:lnTo>
                    <a:pt x="59" y="137"/>
                  </a:lnTo>
                  <a:lnTo>
                    <a:pt x="57" y="137"/>
                  </a:lnTo>
                  <a:lnTo>
                    <a:pt x="50" y="219"/>
                  </a:lnTo>
                  <a:lnTo>
                    <a:pt x="50" y="221"/>
                  </a:lnTo>
                  <a:lnTo>
                    <a:pt x="49" y="223"/>
                  </a:lnTo>
                  <a:lnTo>
                    <a:pt x="48" y="224"/>
                  </a:lnTo>
                  <a:lnTo>
                    <a:pt x="47" y="226"/>
                  </a:lnTo>
                  <a:lnTo>
                    <a:pt x="45" y="227"/>
                  </a:lnTo>
                  <a:lnTo>
                    <a:pt x="43" y="228"/>
                  </a:lnTo>
                  <a:lnTo>
                    <a:pt x="41" y="229"/>
                  </a:lnTo>
                  <a:lnTo>
                    <a:pt x="39" y="229"/>
                  </a:lnTo>
                  <a:lnTo>
                    <a:pt x="39" y="229"/>
                  </a:lnTo>
                  <a:lnTo>
                    <a:pt x="38" y="229"/>
                  </a:lnTo>
                  <a:lnTo>
                    <a:pt x="36" y="228"/>
                  </a:lnTo>
                  <a:lnTo>
                    <a:pt x="34" y="228"/>
                  </a:lnTo>
                  <a:lnTo>
                    <a:pt x="32" y="226"/>
                  </a:lnTo>
                  <a:lnTo>
                    <a:pt x="31" y="225"/>
                  </a:lnTo>
                  <a:lnTo>
                    <a:pt x="29" y="223"/>
                  </a:lnTo>
                  <a:lnTo>
                    <a:pt x="28" y="221"/>
                  </a:lnTo>
                  <a:lnTo>
                    <a:pt x="28" y="219"/>
                  </a:lnTo>
                  <a:lnTo>
                    <a:pt x="28" y="217"/>
                  </a:lnTo>
                  <a:lnTo>
                    <a:pt x="35" y="126"/>
                  </a:lnTo>
                  <a:lnTo>
                    <a:pt x="35" y="63"/>
                  </a:lnTo>
                  <a:lnTo>
                    <a:pt x="34" y="64"/>
                  </a:lnTo>
                  <a:lnTo>
                    <a:pt x="32" y="64"/>
                  </a:lnTo>
                  <a:lnTo>
                    <a:pt x="18" y="125"/>
                  </a:lnTo>
                  <a:lnTo>
                    <a:pt x="18" y="127"/>
                  </a:lnTo>
                  <a:lnTo>
                    <a:pt x="17" y="129"/>
                  </a:lnTo>
                  <a:lnTo>
                    <a:pt x="16" y="130"/>
                  </a:lnTo>
                  <a:lnTo>
                    <a:pt x="14" y="131"/>
                  </a:lnTo>
                  <a:lnTo>
                    <a:pt x="13" y="132"/>
                  </a:lnTo>
                  <a:lnTo>
                    <a:pt x="11" y="132"/>
                  </a:lnTo>
                  <a:lnTo>
                    <a:pt x="9" y="132"/>
                  </a:lnTo>
                  <a:lnTo>
                    <a:pt x="8" y="132"/>
                  </a:lnTo>
                  <a:lnTo>
                    <a:pt x="7" y="132"/>
                  </a:lnTo>
                  <a:lnTo>
                    <a:pt x="5" y="132"/>
                  </a:lnTo>
                  <a:lnTo>
                    <a:pt x="4" y="131"/>
                  </a:lnTo>
                  <a:lnTo>
                    <a:pt x="3" y="130"/>
                  </a:lnTo>
                  <a:lnTo>
                    <a:pt x="1" y="128"/>
                  </a:lnTo>
                  <a:lnTo>
                    <a:pt x="1" y="127"/>
                  </a:lnTo>
                  <a:lnTo>
                    <a:pt x="0" y="125"/>
                  </a:lnTo>
                  <a:lnTo>
                    <a:pt x="0" y="123"/>
                  </a:lnTo>
                  <a:lnTo>
                    <a:pt x="0" y="123"/>
                  </a:lnTo>
                  <a:lnTo>
                    <a:pt x="0" y="121"/>
                  </a:lnTo>
                  <a:lnTo>
                    <a:pt x="15" y="55"/>
                  </a:lnTo>
                  <a:lnTo>
                    <a:pt x="15" y="55"/>
                  </a:lnTo>
                  <a:lnTo>
                    <a:pt x="15" y="55"/>
                  </a:lnTo>
                  <a:lnTo>
                    <a:pt x="16" y="54"/>
                  </a:lnTo>
                  <a:lnTo>
                    <a:pt x="16" y="53"/>
                  </a:lnTo>
                  <a:lnTo>
                    <a:pt x="17" y="51"/>
                  </a:lnTo>
                  <a:lnTo>
                    <a:pt x="18" y="51"/>
                  </a:lnTo>
                  <a:lnTo>
                    <a:pt x="18" y="50"/>
                  </a:lnTo>
                  <a:lnTo>
                    <a:pt x="19" y="50"/>
                  </a:lnTo>
                  <a:lnTo>
                    <a:pt x="19" y="49"/>
                  </a:lnTo>
                  <a:lnTo>
                    <a:pt x="20" y="49"/>
                  </a:lnTo>
                  <a:lnTo>
                    <a:pt x="21" y="49"/>
                  </a:lnTo>
                  <a:lnTo>
                    <a:pt x="21" y="49"/>
                  </a:lnTo>
                  <a:lnTo>
                    <a:pt x="21" y="48"/>
                  </a:lnTo>
                  <a:lnTo>
                    <a:pt x="21" y="48"/>
                  </a:lnTo>
                  <a:lnTo>
                    <a:pt x="22" y="48"/>
                  </a:lnTo>
                  <a:lnTo>
                    <a:pt x="24" y="48"/>
                  </a:lnTo>
                  <a:lnTo>
                    <a:pt x="25" y="47"/>
                  </a:lnTo>
                  <a:lnTo>
                    <a:pt x="27" y="46"/>
                  </a:lnTo>
                  <a:lnTo>
                    <a:pt x="29" y="46"/>
                  </a:lnTo>
                  <a:lnTo>
                    <a:pt x="32" y="45"/>
                  </a:lnTo>
                  <a:lnTo>
                    <a:pt x="35" y="44"/>
                  </a:lnTo>
                  <a:lnTo>
                    <a:pt x="38" y="44"/>
                  </a:lnTo>
                  <a:lnTo>
                    <a:pt x="41" y="43"/>
                  </a:lnTo>
                  <a:lnTo>
                    <a:pt x="44" y="42"/>
                  </a:lnTo>
                  <a:lnTo>
                    <a:pt x="48" y="42"/>
                  </a:lnTo>
                  <a:lnTo>
                    <a:pt x="51" y="41"/>
                  </a:lnTo>
                  <a:lnTo>
                    <a:pt x="55" y="41"/>
                  </a:lnTo>
                  <a:lnTo>
                    <a:pt x="58" y="41"/>
                  </a:lnTo>
                  <a:lnTo>
                    <a:pt x="60" y="45"/>
                  </a:lnTo>
                  <a:lnTo>
                    <a:pt x="60" y="45"/>
                  </a:lnTo>
                  <a:lnTo>
                    <a:pt x="54" y="93"/>
                  </a:lnTo>
                  <a:lnTo>
                    <a:pt x="61" y="106"/>
                  </a:lnTo>
                  <a:lnTo>
                    <a:pt x="69" y="93"/>
                  </a:lnTo>
                  <a:lnTo>
                    <a:pt x="63" y="45"/>
                  </a:lnTo>
                  <a:lnTo>
                    <a:pt x="63" y="45"/>
                  </a:lnTo>
                  <a:lnTo>
                    <a:pt x="65" y="41"/>
                  </a:lnTo>
                  <a:lnTo>
                    <a:pt x="68" y="41"/>
                  </a:lnTo>
                  <a:lnTo>
                    <a:pt x="72" y="41"/>
                  </a:lnTo>
                  <a:lnTo>
                    <a:pt x="75" y="42"/>
                  </a:lnTo>
                  <a:lnTo>
                    <a:pt x="78" y="42"/>
                  </a:lnTo>
                  <a:lnTo>
                    <a:pt x="81" y="43"/>
                  </a:lnTo>
                  <a:lnTo>
                    <a:pt x="84" y="44"/>
                  </a:lnTo>
                  <a:lnTo>
                    <a:pt x="87" y="44"/>
                  </a:lnTo>
                  <a:lnTo>
                    <a:pt x="90" y="45"/>
                  </a:lnTo>
                  <a:lnTo>
                    <a:pt x="93" y="46"/>
                  </a:lnTo>
                  <a:lnTo>
                    <a:pt x="95" y="46"/>
                  </a:lnTo>
                  <a:lnTo>
                    <a:pt x="97" y="47"/>
                  </a:lnTo>
                  <a:lnTo>
                    <a:pt x="99" y="47"/>
                  </a:lnTo>
                  <a:lnTo>
                    <a:pt x="100" y="48"/>
                  </a:lnTo>
                  <a:lnTo>
                    <a:pt x="101" y="48"/>
                  </a:lnTo>
                  <a:lnTo>
                    <a:pt x="102" y="48"/>
                  </a:lnTo>
                  <a:lnTo>
                    <a:pt x="109" y="51"/>
                  </a:lnTo>
                  <a:lnTo>
                    <a:pt x="109" y="32"/>
                  </a:lnTo>
                  <a:lnTo>
                    <a:pt x="110" y="29"/>
                  </a:lnTo>
                  <a:lnTo>
                    <a:pt x="110" y="26"/>
                  </a:lnTo>
                  <a:lnTo>
                    <a:pt x="111" y="24"/>
                  </a:lnTo>
                  <a:lnTo>
                    <a:pt x="113" y="22"/>
                  </a:lnTo>
                  <a:lnTo>
                    <a:pt x="115" y="20"/>
                  </a:lnTo>
                  <a:lnTo>
                    <a:pt x="117" y="19"/>
                  </a:lnTo>
                  <a:lnTo>
                    <a:pt x="119" y="18"/>
                  </a:lnTo>
                  <a:lnTo>
                    <a:pt x="122" y="17"/>
                  </a:lnTo>
                  <a:lnTo>
                    <a:pt x="124" y="17"/>
                  </a:lnTo>
                  <a:lnTo>
                    <a:pt x="182" y="17"/>
                  </a:lnTo>
                  <a:lnTo>
                    <a:pt x="182" y="6"/>
                  </a:lnTo>
                  <a:lnTo>
                    <a:pt x="182" y="4"/>
                  </a:lnTo>
                  <a:lnTo>
                    <a:pt x="183" y="3"/>
                  </a:lnTo>
                  <a:lnTo>
                    <a:pt x="184" y="2"/>
                  </a:lnTo>
                  <a:lnTo>
                    <a:pt x="185" y="1"/>
                  </a:lnTo>
                  <a:lnTo>
                    <a:pt x="186" y="1"/>
                  </a:lnTo>
                  <a:lnTo>
                    <a:pt x="1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664"/>
            <p:cNvSpPr>
              <a:spLocks/>
            </p:cNvSpPr>
            <p:nvPr/>
          </p:nvSpPr>
          <p:spPr bwMode="auto">
            <a:xfrm>
              <a:off x="7632700" y="2368550"/>
              <a:ext cx="74613" cy="80962"/>
            </a:xfrm>
            <a:custGeom>
              <a:avLst/>
              <a:gdLst/>
              <a:ahLst/>
              <a:cxnLst>
                <a:cxn ang="0">
                  <a:pos x="23" y="0"/>
                </a:cxn>
                <a:cxn ang="0">
                  <a:pos x="27" y="0"/>
                </a:cxn>
                <a:cxn ang="0">
                  <a:pos x="30" y="1"/>
                </a:cxn>
                <a:cxn ang="0">
                  <a:pos x="33" y="2"/>
                </a:cxn>
                <a:cxn ang="0">
                  <a:pos x="36" y="3"/>
                </a:cxn>
                <a:cxn ang="0">
                  <a:pos x="39" y="5"/>
                </a:cxn>
                <a:cxn ang="0">
                  <a:pos x="41" y="8"/>
                </a:cxn>
                <a:cxn ang="0">
                  <a:pos x="43" y="10"/>
                </a:cxn>
                <a:cxn ang="0">
                  <a:pos x="45" y="13"/>
                </a:cxn>
                <a:cxn ang="0">
                  <a:pos x="46" y="16"/>
                </a:cxn>
                <a:cxn ang="0">
                  <a:pos x="47" y="20"/>
                </a:cxn>
                <a:cxn ang="0">
                  <a:pos x="47" y="23"/>
                </a:cxn>
                <a:cxn ang="0">
                  <a:pos x="47" y="26"/>
                </a:cxn>
                <a:cxn ang="0">
                  <a:pos x="46" y="29"/>
                </a:cxn>
                <a:cxn ang="0">
                  <a:pos x="45" y="32"/>
                </a:cxn>
                <a:cxn ang="0">
                  <a:pos x="44" y="35"/>
                </a:cxn>
                <a:cxn ang="0">
                  <a:pos x="43" y="38"/>
                </a:cxn>
                <a:cxn ang="0">
                  <a:pos x="41" y="40"/>
                </a:cxn>
                <a:cxn ang="0">
                  <a:pos x="39" y="43"/>
                </a:cxn>
                <a:cxn ang="0">
                  <a:pos x="37" y="45"/>
                </a:cxn>
                <a:cxn ang="0">
                  <a:pos x="35" y="47"/>
                </a:cxn>
                <a:cxn ang="0">
                  <a:pos x="32" y="49"/>
                </a:cxn>
                <a:cxn ang="0">
                  <a:pos x="29" y="50"/>
                </a:cxn>
                <a:cxn ang="0">
                  <a:pos x="26" y="50"/>
                </a:cxn>
                <a:cxn ang="0">
                  <a:pos x="23" y="51"/>
                </a:cxn>
                <a:cxn ang="0">
                  <a:pos x="21" y="50"/>
                </a:cxn>
                <a:cxn ang="0">
                  <a:pos x="18" y="50"/>
                </a:cxn>
                <a:cxn ang="0">
                  <a:pos x="15" y="49"/>
                </a:cxn>
                <a:cxn ang="0">
                  <a:pos x="12" y="47"/>
                </a:cxn>
                <a:cxn ang="0">
                  <a:pos x="10" y="45"/>
                </a:cxn>
                <a:cxn ang="0">
                  <a:pos x="8" y="43"/>
                </a:cxn>
                <a:cxn ang="0">
                  <a:pos x="6" y="40"/>
                </a:cxn>
                <a:cxn ang="0">
                  <a:pos x="4" y="38"/>
                </a:cxn>
                <a:cxn ang="0">
                  <a:pos x="3" y="35"/>
                </a:cxn>
                <a:cxn ang="0">
                  <a:pos x="2" y="32"/>
                </a:cxn>
                <a:cxn ang="0">
                  <a:pos x="1" y="29"/>
                </a:cxn>
                <a:cxn ang="0">
                  <a:pos x="0" y="26"/>
                </a:cxn>
                <a:cxn ang="0">
                  <a:pos x="0" y="23"/>
                </a:cxn>
                <a:cxn ang="0">
                  <a:pos x="0" y="20"/>
                </a:cxn>
                <a:cxn ang="0">
                  <a:pos x="1" y="16"/>
                </a:cxn>
                <a:cxn ang="0">
                  <a:pos x="2" y="13"/>
                </a:cxn>
                <a:cxn ang="0">
                  <a:pos x="4" y="10"/>
                </a:cxn>
                <a:cxn ang="0">
                  <a:pos x="6" y="8"/>
                </a:cxn>
                <a:cxn ang="0">
                  <a:pos x="8" y="5"/>
                </a:cxn>
                <a:cxn ang="0">
                  <a:pos x="11" y="3"/>
                </a:cxn>
                <a:cxn ang="0">
                  <a:pos x="14" y="2"/>
                </a:cxn>
                <a:cxn ang="0">
                  <a:pos x="17" y="1"/>
                </a:cxn>
                <a:cxn ang="0">
                  <a:pos x="20" y="0"/>
                </a:cxn>
                <a:cxn ang="0">
                  <a:pos x="23" y="0"/>
                </a:cxn>
              </a:cxnLst>
              <a:rect l="0" t="0" r="r" b="b"/>
              <a:pathLst>
                <a:path w="47" h="51">
                  <a:moveTo>
                    <a:pt x="23" y="0"/>
                  </a:moveTo>
                  <a:lnTo>
                    <a:pt x="27" y="0"/>
                  </a:lnTo>
                  <a:lnTo>
                    <a:pt x="30" y="1"/>
                  </a:lnTo>
                  <a:lnTo>
                    <a:pt x="33" y="2"/>
                  </a:lnTo>
                  <a:lnTo>
                    <a:pt x="36" y="3"/>
                  </a:lnTo>
                  <a:lnTo>
                    <a:pt x="39" y="5"/>
                  </a:lnTo>
                  <a:lnTo>
                    <a:pt x="41" y="8"/>
                  </a:lnTo>
                  <a:lnTo>
                    <a:pt x="43" y="10"/>
                  </a:lnTo>
                  <a:lnTo>
                    <a:pt x="45" y="13"/>
                  </a:lnTo>
                  <a:lnTo>
                    <a:pt x="46" y="16"/>
                  </a:lnTo>
                  <a:lnTo>
                    <a:pt x="47" y="20"/>
                  </a:lnTo>
                  <a:lnTo>
                    <a:pt x="47" y="23"/>
                  </a:lnTo>
                  <a:lnTo>
                    <a:pt x="47" y="26"/>
                  </a:lnTo>
                  <a:lnTo>
                    <a:pt x="46" y="29"/>
                  </a:lnTo>
                  <a:lnTo>
                    <a:pt x="45" y="32"/>
                  </a:lnTo>
                  <a:lnTo>
                    <a:pt x="44" y="35"/>
                  </a:lnTo>
                  <a:lnTo>
                    <a:pt x="43" y="38"/>
                  </a:lnTo>
                  <a:lnTo>
                    <a:pt x="41" y="40"/>
                  </a:lnTo>
                  <a:lnTo>
                    <a:pt x="39" y="43"/>
                  </a:lnTo>
                  <a:lnTo>
                    <a:pt x="37" y="45"/>
                  </a:lnTo>
                  <a:lnTo>
                    <a:pt x="35" y="47"/>
                  </a:lnTo>
                  <a:lnTo>
                    <a:pt x="32" y="49"/>
                  </a:lnTo>
                  <a:lnTo>
                    <a:pt x="29" y="50"/>
                  </a:lnTo>
                  <a:lnTo>
                    <a:pt x="26" y="50"/>
                  </a:lnTo>
                  <a:lnTo>
                    <a:pt x="23" y="51"/>
                  </a:lnTo>
                  <a:lnTo>
                    <a:pt x="21" y="50"/>
                  </a:lnTo>
                  <a:lnTo>
                    <a:pt x="18" y="50"/>
                  </a:lnTo>
                  <a:lnTo>
                    <a:pt x="15" y="49"/>
                  </a:lnTo>
                  <a:lnTo>
                    <a:pt x="12" y="47"/>
                  </a:lnTo>
                  <a:lnTo>
                    <a:pt x="10" y="45"/>
                  </a:lnTo>
                  <a:lnTo>
                    <a:pt x="8" y="43"/>
                  </a:lnTo>
                  <a:lnTo>
                    <a:pt x="6" y="40"/>
                  </a:lnTo>
                  <a:lnTo>
                    <a:pt x="4" y="38"/>
                  </a:lnTo>
                  <a:lnTo>
                    <a:pt x="3" y="35"/>
                  </a:lnTo>
                  <a:lnTo>
                    <a:pt x="2" y="32"/>
                  </a:lnTo>
                  <a:lnTo>
                    <a:pt x="1" y="29"/>
                  </a:lnTo>
                  <a:lnTo>
                    <a:pt x="0" y="26"/>
                  </a:lnTo>
                  <a:lnTo>
                    <a:pt x="0" y="23"/>
                  </a:lnTo>
                  <a:lnTo>
                    <a:pt x="0" y="20"/>
                  </a:lnTo>
                  <a:lnTo>
                    <a:pt x="1" y="16"/>
                  </a:lnTo>
                  <a:lnTo>
                    <a:pt x="2" y="13"/>
                  </a:lnTo>
                  <a:lnTo>
                    <a:pt x="4" y="10"/>
                  </a:lnTo>
                  <a:lnTo>
                    <a:pt x="6" y="8"/>
                  </a:lnTo>
                  <a:lnTo>
                    <a:pt x="8"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5690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right)">
                                      <p:cBhvr>
                                        <p:cTn id="22" dur="500"/>
                                        <p:tgtEl>
                                          <p:spTgt spid="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right)">
                                      <p:cBhvr>
                                        <p:cTn id="26" dur="500"/>
                                        <p:tgtEl>
                                          <p:spTgt spid="71"/>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right)">
                                      <p:cBhvr>
                                        <p:cTn id="30" dur="500"/>
                                        <p:tgtEl>
                                          <p:spTgt spid="7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70" grpId="0"/>
      <p:bldP spid="71" grpId="0"/>
      <p:bldP spid="72" grpId="0"/>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25" y="247338"/>
            <a:ext cx="3642273" cy="1206708"/>
          </a:xfrm>
        </p:spPr>
        <p:txBody>
          <a:bodyPr>
            <a:normAutofit fontScale="90000"/>
          </a:bodyPr>
          <a:lstStyle/>
          <a:p>
            <a:r>
              <a:rPr lang="es-PE" sz="3600" b="1" dirty="0"/>
              <a:t>Gestión y monitoreo de las </a:t>
            </a:r>
            <a:r>
              <a:rPr lang="es-PE" sz="3600" b="1" dirty="0" smtClean="0"/>
              <a:t>interfaces</a:t>
            </a:r>
            <a:endParaRPr lang="es-PE" sz="3600" dirty="0"/>
          </a:p>
        </p:txBody>
      </p:sp>
      <p:sp>
        <p:nvSpPr>
          <p:cNvPr id="4" name="Text Placeholder 3"/>
          <p:cNvSpPr>
            <a:spLocks noGrp="1"/>
          </p:cNvSpPr>
          <p:nvPr>
            <p:ph type="body" sz="half" idx="2"/>
          </p:nvPr>
        </p:nvSpPr>
        <p:spPr>
          <a:xfrm>
            <a:off x="629926" y="1622686"/>
            <a:ext cx="3642272" cy="3811588"/>
          </a:xfrm>
        </p:spPr>
        <p:txBody>
          <a:bodyPr>
            <a:normAutofit/>
          </a:bodyPr>
          <a:lstStyle/>
          <a:p>
            <a:pPr algn="just">
              <a:lnSpc>
                <a:spcPct val="100000"/>
              </a:lnSpc>
              <a:spcBef>
                <a:spcPts val="0"/>
              </a:spcBef>
            </a:pPr>
            <a:r>
              <a:rPr lang="es-PE" sz="2400" dirty="0"/>
              <a:t>El proveedor de servicio es en última instancia responsable de la gestión y monitoreo de las </a:t>
            </a:r>
            <a:r>
              <a:rPr lang="es-PE" sz="2400" dirty="0" smtClean="0"/>
              <a:t>interfaces </a:t>
            </a:r>
            <a:r>
              <a:rPr lang="es-PE" sz="2400" dirty="0"/>
              <a:t>para asegurar la provisión segura de sus servicios y </a:t>
            </a:r>
            <a:r>
              <a:rPr lang="es-PE" sz="2400" dirty="0" smtClean="0"/>
              <a:t>productos</a:t>
            </a:r>
            <a:endParaRPr lang="es-PE" sz="2400" dirty="0"/>
          </a:p>
        </p:txBody>
      </p:sp>
      <p:sp>
        <p:nvSpPr>
          <p:cNvPr id="6" name="TextBox 5"/>
          <p:cNvSpPr txBox="1"/>
          <p:nvPr/>
        </p:nvSpPr>
        <p:spPr>
          <a:xfrm>
            <a:off x="4562163" y="247338"/>
            <a:ext cx="7414977" cy="707886"/>
          </a:xfrm>
          <a:prstGeom prst="rect">
            <a:avLst/>
          </a:prstGeom>
          <a:noFill/>
        </p:spPr>
        <p:txBody>
          <a:bodyPr wrap="square" rtlCol="0">
            <a:spAutoFit/>
          </a:bodyPr>
          <a:lstStyle/>
          <a:p>
            <a:pPr algn="just" defTabSz="457200"/>
            <a:r>
              <a:rPr lang="es-PE" sz="2000" dirty="0">
                <a:solidFill>
                  <a:srgbClr val="474747"/>
                </a:solidFill>
                <a:latin typeface="Open Sans"/>
              </a:rPr>
              <a:t>Desafíos para la capacidad del proveedor de servicios para gestionar los riesgos asociados con las interfases:</a:t>
            </a:r>
          </a:p>
        </p:txBody>
      </p:sp>
      <p:grpSp>
        <p:nvGrpSpPr>
          <p:cNvPr id="7" name="Group 6"/>
          <p:cNvGrpSpPr>
            <a:grpSpLocks/>
          </p:cNvGrpSpPr>
          <p:nvPr/>
        </p:nvGrpSpPr>
        <p:grpSpPr bwMode="auto">
          <a:xfrm>
            <a:off x="9740353" y="4440551"/>
            <a:ext cx="2236787" cy="1567764"/>
            <a:chOff x="3433260" y="3287722"/>
            <a:chExt cx="2237290" cy="1174633"/>
          </a:xfrm>
        </p:grpSpPr>
        <p:sp>
          <p:nvSpPr>
            <p:cNvPr id="8"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9"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10"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04</a:t>
              </a:r>
            </a:p>
          </p:txBody>
        </p:sp>
      </p:grpSp>
      <p:grpSp>
        <p:nvGrpSpPr>
          <p:cNvPr id="11" name="Group 10"/>
          <p:cNvGrpSpPr>
            <a:grpSpLocks/>
          </p:cNvGrpSpPr>
          <p:nvPr/>
        </p:nvGrpSpPr>
        <p:grpSpPr bwMode="auto">
          <a:xfrm>
            <a:off x="9740353" y="3457032"/>
            <a:ext cx="2236787" cy="1567764"/>
            <a:chOff x="3433260" y="3287722"/>
            <a:chExt cx="2237290" cy="1174633"/>
          </a:xfrm>
        </p:grpSpPr>
        <p:sp>
          <p:nvSpPr>
            <p:cNvPr id="12"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13"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1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1" i="0" u="none" strike="noStrike" kern="0" cap="none" spc="0" normalizeH="0" baseline="0" noProof="0" dirty="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03</a:t>
              </a:r>
            </a:p>
          </p:txBody>
        </p:sp>
      </p:grpSp>
      <p:grpSp>
        <p:nvGrpSpPr>
          <p:cNvPr id="15" name="Group 14"/>
          <p:cNvGrpSpPr>
            <a:grpSpLocks/>
          </p:cNvGrpSpPr>
          <p:nvPr/>
        </p:nvGrpSpPr>
        <p:grpSpPr bwMode="auto">
          <a:xfrm>
            <a:off x="9740353" y="2473512"/>
            <a:ext cx="2236787" cy="1565647"/>
            <a:chOff x="3433260" y="3287731"/>
            <a:chExt cx="2237290" cy="1174624"/>
          </a:xfrm>
        </p:grpSpPr>
        <p:sp>
          <p:nvSpPr>
            <p:cNvPr id="16"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17"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dirty="0">
                <a:ln>
                  <a:noFill/>
                </a:ln>
                <a:solidFill>
                  <a:srgbClr val="474747"/>
                </a:solidFill>
                <a:effectLst/>
                <a:uLnTx/>
                <a:uFillTx/>
              </a:endParaRPr>
            </a:p>
          </p:txBody>
        </p:sp>
        <p:sp>
          <p:nvSpPr>
            <p:cNvPr id="18"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02</a:t>
              </a:r>
            </a:p>
          </p:txBody>
        </p:sp>
      </p:grpSp>
      <p:grpSp>
        <p:nvGrpSpPr>
          <p:cNvPr id="19" name="Group 18"/>
          <p:cNvGrpSpPr>
            <a:grpSpLocks/>
          </p:cNvGrpSpPr>
          <p:nvPr/>
        </p:nvGrpSpPr>
        <p:grpSpPr bwMode="auto">
          <a:xfrm>
            <a:off x="9740353" y="1481397"/>
            <a:ext cx="2236787" cy="1574240"/>
            <a:chOff x="3433260" y="1508627"/>
            <a:chExt cx="2237290" cy="1181491"/>
          </a:xfrm>
        </p:grpSpPr>
        <p:sp>
          <p:nvSpPr>
            <p:cNvPr id="20"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474747"/>
                </a:solidFill>
                <a:effectLst/>
                <a:uLnTx/>
                <a:uFillTx/>
              </a:endParaRPr>
            </a:p>
          </p:txBody>
        </p:sp>
        <p:sp>
          <p:nvSpPr>
            <p:cNvPr id="21"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474747"/>
                </a:solidFill>
                <a:effectLst/>
                <a:uLnTx/>
                <a:uFillTx/>
              </a:endParaRPr>
            </a:p>
          </p:txBody>
        </p:sp>
        <p:sp>
          <p:nvSpPr>
            <p:cNvPr id="22"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n-US" altLang="ko-KR" sz="14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rPr>
                <a:t>01</a:t>
              </a:r>
            </a:p>
          </p:txBody>
        </p:sp>
      </p:grpSp>
      <p:grpSp>
        <p:nvGrpSpPr>
          <p:cNvPr id="23" name="Group 22"/>
          <p:cNvGrpSpPr/>
          <p:nvPr/>
        </p:nvGrpSpPr>
        <p:grpSpPr>
          <a:xfrm>
            <a:off x="4562163" y="1527921"/>
            <a:ext cx="5100066" cy="925046"/>
            <a:chOff x="1429332" y="1143377"/>
            <a:chExt cx="4415671" cy="693785"/>
          </a:xfrm>
        </p:grpSpPr>
        <p:sp>
          <p:nvSpPr>
            <p:cNvPr id="24" name="Text Placeholder 22"/>
            <p:cNvSpPr txBox="1">
              <a:spLocks/>
            </p:cNvSpPr>
            <p:nvPr/>
          </p:nvSpPr>
          <p:spPr>
            <a:xfrm>
              <a:off x="1429332" y="1143377"/>
              <a:ext cx="4070701" cy="69378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000" b="0" i="0" u="none" strike="noStrike" kern="1200" cap="none" spc="0" normalizeH="0" baseline="0" noProof="0" dirty="0">
                  <a:ln>
                    <a:noFill/>
                  </a:ln>
                  <a:solidFill>
                    <a:srgbClr val="474747"/>
                  </a:solidFill>
                  <a:effectLst/>
                  <a:uLnTx/>
                  <a:uFillTx/>
                  <a:latin typeface="Open Sans"/>
                  <a:ea typeface="+mn-ea"/>
                </a:rPr>
                <a:t>Los controles de riesgo de una organización no son compatibles con la otra organización</a:t>
              </a:r>
              <a:endParaRPr kumimoji="0" lang="en-US" sz="2000" b="0" i="0" u="none" strike="noStrike" kern="1200" cap="none" spc="0" normalizeH="0" baseline="0" noProof="0" dirty="0">
                <a:ln>
                  <a:noFill/>
                </a:ln>
                <a:solidFill>
                  <a:srgbClr val="474747"/>
                </a:solidFill>
                <a:effectLst/>
                <a:uLnTx/>
                <a:uFillTx/>
                <a:latin typeface="Open Sans"/>
                <a:ea typeface="+mn-ea"/>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474747"/>
                </a:solidFill>
                <a:effectLst/>
                <a:uLnTx/>
                <a:uFillTx/>
                <a:latin typeface="Open Sans"/>
                <a:ea typeface="+mn-ea"/>
              </a:endParaRPr>
            </a:p>
          </p:txBody>
        </p:sp>
        <p:cxnSp>
          <p:nvCxnSpPr>
            <p:cNvPr id="25" name="Straight Connector 24"/>
            <p:cNvCxnSpPr/>
            <p:nvPr/>
          </p:nvCxnSpPr>
          <p:spPr>
            <a:xfrm flipH="1">
              <a:off x="5500035" y="1694599"/>
              <a:ext cx="344968" cy="0"/>
            </a:xfrm>
            <a:prstGeom prst="line">
              <a:avLst/>
            </a:prstGeom>
            <a:noFill/>
            <a:ln w="12700" cap="flat" cmpd="sng" algn="ctr">
              <a:solidFill>
                <a:srgbClr val="9E9E9E"/>
              </a:solidFill>
              <a:prstDash val="sysDash"/>
              <a:headEnd type="oval" w="sm" len="sm"/>
              <a:tailEnd type="oval" w="sm" len="sm"/>
            </a:ln>
            <a:effectLst/>
          </p:spPr>
        </p:cxnSp>
      </p:grpSp>
      <p:grpSp>
        <p:nvGrpSpPr>
          <p:cNvPr id="26" name="Group 25"/>
          <p:cNvGrpSpPr/>
          <p:nvPr/>
        </p:nvGrpSpPr>
        <p:grpSpPr>
          <a:xfrm>
            <a:off x="4562163" y="2607980"/>
            <a:ext cx="5100066" cy="1225490"/>
            <a:chOff x="1429332" y="1806328"/>
            <a:chExt cx="4415671" cy="919118"/>
          </a:xfrm>
        </p:grpSpPr>
        <p:sp>
          <p:nvSpPr>
            <p:cNvPr id="27" name="Text Placeholder 22"/>
            <p:cNvSpPr txBox="1">
              <a:spLocks/>
            </p:cNvSpPr>
            <p:nvPr/>
          </p:nvSpPr>
          <p:spPr>
            <a:xfrm>
              <a:off x="1429332" y="1806328"/>
              <a:ext cx="4070701" cy="91911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000" b="0" i="0" u="none" strike="noStrike" kern="1200" cap="none" spc="0" normalizeH="0" baseline="0" noProof="0" dirty="0">
                  <a:ln>
                    <a:noFill/>
                  </a:ln>
                  <a:solidFill>
                    <a:srgbClr val="474747"/>
                  </a:solidFill>
                  <a:effectLst/>
                  <a:uLnTx/>
                  <a:uFillTx/>
                  <a:latin typeface="Open Sans"/>
                  <a:ea typeface="+mn-ea"/>
                </a:rPr>
                <a:t>La voluntad de ambas organizaciones de aceptar que sus propios procesos y procedimientos puedan tener que cambiar</a:t>
              </a:r>
              <a:endParaRPr kumimoji="0" lang="en-US" sz="2000" b="0" i="0" u="none" strike="noStrike" kern="1200" cap="none" spc="0" normalizeH="0" baseline="0" noProof="0" dirty="0">
                <a:ln>
                  <a:noFill/>
                </a:ln>
                <a:solidFill>
                  <a:srgbClr val="474747"/>
                </a:solidFill>
                <a:effectLst/>
                <a:uLnTx/>
                <a:uFillTx/>
                <a:latin typeface="Open Sans"/>
                <a:ea typeface="+mn-ea"/>
              </a:endParaRPr>
            </a:p>
          </p:txBody>
        </p:sp>
        <p:cxnSp>
          <p:nvCxnSpPr>
            <p:cNvPr id="28" name="Straight Connector 27"/>
            <p:cNvCxnSpPr/>
            <p:nvPr/>
          </p:nvCxnSpPr>
          <p:spPr>
            <a:xfrm flipH="1">
              <a:off x="5500035" y="2264034"/>
              <a:ext cx="344968" cy="0"/>
            </a:xfrm>
            <a:prstGeom prst="line">
              <a:avLst/>
            </a:prstGeom>
            <a:noFill/>
            <a:ln w="12700" cap="flat" cmpd="sng" algn="ctr">
              <a:solidFill>
                <a:srgbClr val="9E9E9E"/>
              </a:solidFill>
              <a:prstDash val="sysDash"/>
              <a:headEnd type="oval" w="sm" len="sm"/>
              <a:tailEnd type="oval" w="sm" len="sm"/>
            </a:ln>
            <a:effectLst/>
          </p:spPr>
        </p:cxnSp>
      </p:grpSp>
      <p:grpSp>
        <p:nvGrpSpPr>
          <p:cNvPr id="29" name="Group 28"/>
          <p:cNvGrpSpPr/>
          <p:nvPr/>
        </p:nvGrpSpPr>
        <p:grpSpPr>
          <a:xfrm>
            <a:off x="4562163" y="3950025"/>
            <a:ext cx="5100066" cy="999824"/>
            <a:chOff x="1429332" y="2665777"/>
            <a:chExt cx="4415671" cy="749868"/>
          </a:xfrm>
        </p:grpSpPr>
        <p:sp>
          <p:nvSpPr>
            <p:cNvPr id="30" name="Text Placeholder 22"/>
            <p:cNvSpPr txBox="1">
              <a:spLocks/>
            </p:cNvSpPr>
            <p:nvPr/>
          </p:nvSpPr>
          <p:spPr>
            <a:xfrm>
              <a:off x="1429332" y="2665777"/>
              <a:ext cx="4070702" cy="74986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000" b="0" i="0" u="none" strike="noStrike" kern="1200" cap="none" spc="0" normalizeH="0" baseline="0" noProof="0" dirty="0">
                  <a:ln>
                    <a:noFill/>
                  </a:ln>
                  <a:solidFill>
                    <a:srgbClr val="474747"/>
                  </a:solidFill>
                  <a:effectLst/>
                  <a:uLnTx/>
                  <a:uFillTx/>
                  <a:latin typeface="Open Sans"/>
                  <a:ea typeface="+mn-ea"/>
                </a:rPr>
                <a:t>La insuficiencia de recursos o conocimientos técnicos disponibles para gestionar y monitorear la interfaz</a:t>
              </a:r>
              <a:endParaRPr kumimoji="0" lang="en-US" sz="2000" b="0" i="0" u="none" strike="noStrike" kern="1200" cap="none" spc="0" normalizeH="0" baseline="0" noProof="0" dirty="0">
                <a:ln>
                  <a:noFill/>
                </a:ln>
                <a:solidFill>
                  <a:srgbClr val="474747"/>
                </a:solidFill>
                <a:effectLst/>
                <a:uLnTx/>
                <a:uFillTx/>
                <a:latin typeface="Open Sans"/>
                <a:ea typeface="+mn-ea"/>
              </a:endParaRPr>
            </a:p>
          </p:txBody>
        </p:sp>
        <p:cxnSp>
          <p:nvCxnSpPr>
            <p:cNvPr id="31" name="Straight Connector 30"/>
            <p:cNvCxnSpPr/>
            <p:nvPr/>
          </p:nvCxnSpPr>
          <p:spPr>
            <a:xfrm flipH="1">
              <a:off x="5500035" y="2876377"/>
              <a:ext cx="344968" cy="0"/>
            </a:xfrm>
            <a:prstGeom prst="line">
              <a:avLst/>
            </a:prstGeom>
            <a:noFill/>
            <a:ln w="12700" cap="flat" cmpd="sng" algn="ctr">
              <a:solidFill>
                <a:srgbClr val="9E9E9E"/>
              </a:solidFill>
              <a:prstDash val="sysDash"/>
              <a:headEnd type="oval" w="sm" len="sm"/>
              <a:tailEnd type="oval" w="sm" len="sm"/>
            </a:ln>
            <a:effectLst/>
          </p:spPr>
        </p:cxnSp>
      </p:grpSp>
      <p:grpSp>
        <p:nvGrpSpPr>
          <p:cNvPr id="32" name="Group 31"/>
          <p:cNvGrpSpPr/>
          <p:nvPr/>
        </p:nvGrpSpPr>
        <p:grpSpPr>
          <a:xfrm>
            <a:off x="4562163" y="5189039"/>
            <a:ext cx="5100067" cy="685997"/>
            <a:chOff x="1429332" y="3447949"/>
            <a:chExt cx="4415672" cy="514498"/>
          </a:xfrm>
        </p:grpSpPr>
        <p:sp>
          <p:nvSpPr>
            <p:cNvPr id="33" name="Text Placeholder 22"/>
            <p:cNvSpPr txBox="1">
              <a:spLocks/>
            </p:cNvSpPr>
            <p:nvPr/>
          </p:nvSpPr>
          <p:spPr>
            <a:xfrm>
              <a:off x="1429332" y="3447949"/>
              <a:ext cx="4070702"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es-PE" sz="2000" b="0" i="0" u="none" strike="noStrike" kern="1200" cap="none" spc="0" normalizeH="0" baseline="0" noProof="0" dirty="0">
                  <a:ln>
                    <a:noFill/>
                  </a:ln>
                  <a:solidFill>
                    <a:srgbClr val="474747"/>
                  </a:solidFill>
                  <a:effectLst/>
                  <a:uLnTx/>
                  <a:uFillTx/>
                  <a:latin typeface="Open Sans"/>
                  <a:ea typeface="+mn-ea"/>
                </a:rPr>
                <a:t>Número y ubicación de las interfases</a:t>
              </a:r>
              <a:endParaRPr kumimoji="0" lang="en-US" sz="2000" b="0" i="0" u="none" strike="noStrike" kern="1200" cap="none" spc="0" normalizeH="0" baseline="0" noProof="0" dirty="0">
                <a:ln>
                  <a:noFill/>
                </a:ln>
                <a:solidFill>
                  <a:srgbClr val="474747"/>
                </a:solidFill>
                <a:effectLst/>
                <a:uLnTx/>
                <a:uFillTx/>
                <a:latin typeface="Open Sans"/>
                <a:ea typeface="+mn-ea"/>
              </a:endParaRPr>
            </a:p>
          </p:txBody>
        </p:sp>
        <p:cxnSp>
          <p:nvCxnSpPr>
            <p:cNvPr id="34" name="Straight Connector 33"/>
            <p:cNvCxnSpPr/>
            <p:nvPr/>
          </p:nvCxnSpPr>
          <p:spPr>
            <a:xfrm flipH="1">
              <a:off x="5500033" y="3534637"/>
              <a:ext cx="344971"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326244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2"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right)">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4774" y="73057"/>
            <a:ext cx="3043003" cy="1336387"/>
          </a:xfrm>
        </p:spPr>
        <p:txBody>
          <a:bodyPr/>
          <a:lstStyle/>
          <a:p>
            <a:r>
              <a:rPr lang="es-PE" sz="2400" b="1" dirty="0" smtClean="0">
                <a:solidFill>
                  <a:schemeClr val="tx1"/>
                </a:solidFill>
                <a:latin typeface="+mj-lt"/>
              </a:rPr>
              <a:t>Coordinación </a:t>
            </a:r>
            <a:r>
              <a:rPr lang="es-PE" sz="2400" b="1" dirty="0">
                <a:solidFill>
                  <a:schemeClr val="tx1"/>
                </a:solidFill>
                <a:latin typeface="+mj-lt"/>
              </a:rPr>
              <a:t>entre las organizaciones de </a:t>
            </a:r>
            <a:r>
              <a:rPr lang="es-PE" sz="2400" b="1" dirty="0" smtClean="0">
                <a:solidFill>
                  <a:schemeClr val="tx1"/>
                </a:solidFill>
                <a:latin typeface="+mj-lt"/>
              </a:rPr>
              <a:t>interfase</a:t>
            </a:r>
            <a:endParaRPr lang="en-US" sz="2400" dirty="0">
              <a:solidFill>
                <a:schemeClr val="tx1"/>
              </a:solidFill>
              <a:latin typeface="+mj-lt"/>
            </a:endParaRPr>
          </a:p>
        </p:txBody>
      </p:sp>
      <p:sp>
        <p:nvSpPr>
          <p:cNvPr id="126" name="Text Placeholder 5"/>
          <p:cNvSpPr txBox="1">
            <a:spLocks/>
          </p:cNvSpPr>
          <p:nvPr/>
        </p:nvSpPr>
        <p:spPr>
          <a:xfrm>
            <a:off x="4142469" y="76392"/>
            <a:ext cx="7459917" cy="969623"/>
          </a:xfrm>
          <a:prstGeom prst="rect">
            <a:avLst/>
          </a:prstGeom>
        </p:spPr>
        <p:txBody>
          <a:bodyPr anchor="b"/>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PE" sz="2000" dirty="0">
                <a:solidFill>
                  <a:srgbClr val="474747"/>
                </a:solidFill>
                <a:latin typeface="Calibri Light" panose="020F0302020204030204" pitchFamily="34" charset="0"/>
                <a:cs typeface="Calibri Light" panose="020F0302020204030204" pitchFamily="34" charset="0"/>
              </a:rPr>
              <a:t>Es importante reconocer la necesidad de coordinación entre las organizaciones involucradas en la interfase</a:t>
            </a:r>
            <a:r>
              <a:rPr lang="en-US" sz="2000" dirty="0">
                <a:solidFill>
                  <a:srgbClr val="474747"/>
                </a:solidFill>
                <a:latin typeface="Calibri Light" panose="020F0302020204030204" pitchFamily="34" charset="0"/>
                <a:cs typeface="Calibri Light" panose="020F0302020204030204" pitchFamily="34" charset="0"/>
              </a:rPr>
              <a:t>.</a:t>
            </a:r>
          </a:p>
        </p:txBody>
      </p:sp>
      <p:cxnSp>
        <p:nvCxnSpPr>
          <p:cNvPr id="88" name="Straight Connector 87"/>
          <p:cNvCxnSpPr/>
          <p:nvPr/>
        </p:nvCxnSpPr>
        <p:spPr bwMode="auto">
          <a:xfrm flipH="1">
            <a:off x="4128565" y="1919864"/>
            <a:ext cx="124934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bwMode="auto">
          <a:xfrm>
            <a:off x="4128565" y="1919864"/>
            <a:ext cx="0" cy="1974566"/>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bwMode="auto">
          <a:xfrm flipH="1">
            <a:off x="3858008" y="3894430"/>
            <a:ext cx="270558"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bwMode="auto">
          <a:xfrm flipH="1">
            <a:off x="4263845" y="2879383"/>
            <a:ext cx="1114063"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bwMode="auto">
          <a:xfrm flipH="1">
            <a:off x="4263843" y="2873214"/>
            <a:ext cx="0" cy="1126112"/>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bwMode="auto">
          <a:xfrm flipH="1">
            <a:off x="3858020" y="3983899"/>
            <a:ext cx="405824"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bwMode="auto">
          <a:xfrm flipH="1">
            <a:off x="3858003" y="4338702"/>
            <a:ext cx="350134"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bwMode="auto">
          <a:xfrm>
            <a:off x="4208135" y="4338703"/>
            <a:ext cx="5" cy="189590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bwMode="auto">
          <a:xfrm flipH="1">
            <a:off x="4208141" y="6234610"/>
            <a:ext cx="1169766"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bwMode="auto">
          <a:xfrm flipH="1">
            <a:off x="4279759" y="5173232"/>
            <a:ext cx="1098147"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bwMode="auto">
          <a:xfrm flipH="1" flipV="1">
            <a:off x="3641383" y="4095891"/>
            <a:ext cx="1736522" cy="2161"/>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bwMode="auto">
          <a:xfrm flipH="1">
            <a:off x="3858008" y="4209122"/>
            <a:ext cx="421752"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bwMode="auto">
          <a:xfrm>
            <a:off x="4279758" y="4209123"/>
            <a:ext cx="0" cy="96410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sp>
        <p:nvSpPr>
          <p:cNvPr id="119" name="Rectangle 118"/>
          <p:cNvSpPr/>
          <p:nvPr/>
        </p:nvSpPr>
        <p:spPr>
          <a:xfrm>
            <a:off x="4509644" y="1409444"/>
            <a:ext cx="7212664" cy="93238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Calificación de las funciones y responsabilidades de cada organización</a:t>
            </a:r>
          </a:p>
        </p:txBody>
      </p:sp>
      <p:sp>
        <p:nvSpPr>
          <p:cNvPr id="120" name="Rectangle 119"/>
          <p:cNvSpPr/>
          <p:nvPr/>
        </p:nvSpPr>
        <p:spPr>
          <a:xfrm>
            <a:off x="4509644" y="2497664"/>
            <a:ext cx="7212664" cy="93238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Acuerdo de las decisiones relativas a las acciones a tomarse</a:t>
            </a:r>
          </a:p>
        </p:txBody>
      </p:sp>
      <p:sp>
        <p:nvSpPr>
          <p:cNvPr id="121" name="Rectangle 120"/>
          <p:cNvSpPr/>
          <p:nvPr/>
        </p:nvSpPr>
        <p:spPr>
          <a:xfrm>
            <a:off x="4509644" y="3620448"/>
            <a:ext cx="7212664" cy="93238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Identificación de qué información de seguridad operacional debe compartirse y comunicarse</a:t>
            </a:r>
          </a:p>
        </p:txBody>
      </p:sp>
      <p:sp>
        <p:nvSpPr>
          <p:cNvPr id="122" name="Rectangle 121"/>
          <p:cNvSpPr/>
          <p:nvPr/>
        </p:nvSpPr>
        <p:spPr>
          <a:xfrm>
            <a:off x="4509644" y="4720006"/>
            <a:ext cx="7212664" cy="93238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Cómo y cuándo deberá llevarse a cabo la coordinación</a:t>
            </a:r>
          </a:p>
        </p:txBody>
      </p:sp>
      <p:sp>
        <p:nvSpPr>
          <p:cNvPr id="123" name="Rectangle 122"/>
          <p:cNvSpPr/>
          <p:nvPr/>
        </p:nvSpPr>
        <p:spPr>
          <a:xfrm>
            <a:off x="4509644" y="5813189"/>
            <a:ext cx="7212664" cy="93238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Acordar soluciones de ganar-ganar que no perjudiquen la efectividad del SMS</a:t>
            </a:r>
          </a:p>
        </p:txBody>
      </p:sp>
      <p:sp>
        <p:nvSpPr>
          <p:cNvPr id="65" name="Rectangle 64"/>
          <p:cNvSpPr/>
          <p:nvPr/>
        </p:nvSpPr>
        <p:spPr>
          <a:xfrm>
            <a:off x="1367286" y="3620449"/>
            <a:ext cx="2490723" cy="91571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2400" b="1" dirty="0">
                <a:solidFill>
                  <a:srgbClr val="FFFFFF"/>
                </a:solidFill>
                <a:latin typeface="Calibri Light" panose="020F0302020204030204" pitchFamily="34" charset="0"/>
                <a:cs typeface="Calibri Light" panose="020F0302020204030204" pitchFamily="34" charset="0"/>
              </a:rPr>
              <a:t>La coordinación debe incluir:</a:t>
            </a:r>
          </a:p>
        </p:txBody>
      </p:sp>
    </p:spTree>
    <p:extLst>
      <p:ext uri="{BB962C8B-B14F-4D97-AF65-F5344CB8AC3E}">
        <p14:creationId xmlns:p14="http://schemas.microsoft.com/office/powerpoint/2010/main" val="3305846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1+#ppt_w/2"/>
                                          </p:val>
                                        </p:tav>
                                        <p:tav tm="100000">
                                          <p:val>
                                            <p:strVal val="#ppt_x"/>
                                          </p:val>
                                        </p:tav>
                                      </p:tavLst>
                                    </p:anim>
                                    <p:anim calcmode="lin" valueType="num">
                                      <p:cBhvr additive="base">
                                        <p:cTn id="17" dur="500" fill="hold"/>
                                        <p:tgtEl>
                                          <p:spTgt spid="8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 calcmode="lin" valueType="num">
                                      <p:cBhvr additive="base">
                                        <p:cTn id="20" dur="500" fill="hold"/>
                                        <p:tgtEl>
                                          <p:spTgt spid="89"/>
                                        </p:tgtEl>
                                        <p:attrNameLst>
                                          <p:attrName>ppt_x</p:attrName>
                                        </p:attrNameLst>
                                      </p:cBhvr>
                                      <p:tavLst>
                                        <p:tav tm="0">
                                          <p:val>
                                            <p:strVal val="1+#ppt_w/2"/>
                                          </p:val>
                                        </p:tav>
                                        <p:tav tm="100000">
                                          <p:val>
                                            <p:strVal val="#ppt_x"/>
                                          </p:val>
                                        </p:tav>
                                      </p:tavLst>
                                    </p:anim>
                                    <p:anim calcmode="lin" valueType="num">
                                      <p:cBhvr additive="base">
                                        <p:cTn id="21" dur="500" fill="hold"/>
                                        <p:tgtEl>
                                          <p:spTgt spid="8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 calcmode="lin" valueType="num">
                                      <p:cBhvr additive="base">
                                        <p:cTn id="24" dur="500" fill="hold"/>
                                        <p:tgtEl>
                                          <p:spTgt spid="91"/>
                                        </p:tgtEl>
                                        <p:attrNameLst>
                                          <p:attrName>ppt_x</p:attrName>
                                        </p:attrNameLst>
                                      </p:cBhvr>
                                      <p:tavLst>
                                        <p:tav tm="0">
                                          <p:val>
                                            <p:strVal val="1+#ppt_w/2"/>
                                          </p:val>
                                        </p:tav>
                                        <p:tav tm="100000">
                                          <p:val>
                                            <p:strVal val="#ppt_x"/>
                                          </p:val>
                                        </p:tav>
                                      </p:tavLst>
                                    </p:anim>
                                    <p:anim calcmode="lin" valueType="num">
                                      <p:cBhvr additive="base">
                                        <p:cTn id="25" dur="500" fill="hold"/>
                                        <p:tgtEl>
                                          <p:spTgt spid="9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additive="base">
                                        <p:cTn id="28" dur="500" fill="hold"/>
                                        <p:tgtEl>
                                          <p:spTgt spid="96"/>
                                        </p:tgtEl>
                                        <p:attrNameLst>
                                          <p:attrName>ppt_x</p:attrName>
                                        </p:attrNameLst>
                                      </p:cBhvr>
                                      <p:tavLst>
                                        <p:tav tm="0">
                                          <p:val>
                                            <p:strVal val="1+#ppt_w/2"/>
                                          </p:val>
                                        </p:tav>
                                        <p:tav tm="100000">
                                          <p:val>
                                            <p:strVal val="#ppt_x"/>
                                          </p:val>
                                        </p:tav>
                                      </p:tavLst>
                                    </p:anim>
                                    <p:anim calcmode="lin" valueType="num">
                                      <p:cBhvr additive="base">
                                        <p:cTn id="29" dur="500" fill="hold"/>
                                        <p:tgtEl>
                                          <p:spTgt spid="96"/>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 calcmode="lin" valueType="num">
                                      <p:cBhvr additive="base">
                                        <p:cTn id="32" dur="500" fill="hold"/>
                                        <p:tgtEl>
                                          <p:spTgt spid="97"/>
                                        </p:tgtEl>
                                        <p:attrNameLst>
                                          <p:attrName>ppt_x</p:attrName>
                                        </p:attrNameLst>
                                      </p:cBhvr>
                                      <p:tavLst>
                                        <p:tav tm="0">
                                          <p:val>
                                            <p:strVal val="1+#ppt_w/2"/>
                                          </p:val>
                                        </p:tav>
                                        <p:tav tm="100000">
                                          <p:val>
                                            <p:strVal val="#ppt_x"/>
                                          </p:val>
                                        </p:tav>
                                      </p:tavLst>
                                    </p:anim>
                                    <p:anim calcmode="lin" valueType="num">
                                      <p:cBhvr additive="base">
                                        <p:cTn id="33" dur="500" fill="hold"/>
                                        <p:tgtEl>
                                          <p:spTgt spid="9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98"/>
                                        </p:tgtEl>
                                        <p:attrNameLst>
                                          <p:attrName>style.visibility</p:attrName>
                                        </p:attrNameLst>
                                      </p:cBhvr>
                                      <p:to>
                                        <p:strVal val="visible"/>
                                      </p:to>
                                    </p:set>
                                    <p:anim calcmode="lin" valueType="num">
                                      <p:cBhvr additive="base">
                                        <p:cTn id="36" dur="500" fill="hold"/>
                                        <p:tgtEl>
                                          <p:spTgt spid="98"/>
                                        </p:tgtEl>
                                        <p:attrNameLst>
                                          <p:attrName>ppt_x</p:attrName>
                                        </p:attrNameLst>
                                      </p:cBhvr>
                                      <p:tavLst>
                                        <p:tav tm="0">
                                          <p:val>
                                            <p:strVal val="1+#ppt_w/2"/>
                                          </p:val>
                                        </p:tav>
                                        <p:tav tm="100000">
                                          <p:val>
                                            <p:strVal val="#ppt_x"/>
                                          </p:val>
                                        </p:tav>
                                      </p:tavLst>
                                    </p:anim>
                                    <p:anim calcmode="lin" valueType="num">
                                      <p:cBhvr additive="base">
                                        <p:cTn id="37" dur="500" fill="hold"/>
                                        <p:tgtEl>
                                          <p:spTgt spid="9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99"/>
                                        </p:tgtEl>
                                        <p:attrNameLst>
                                          <p:attrName>style.visibility</p:attrName>
                                        </p:attrNameLst>
                                      </p:cBhvr>
                                      <p:to>
                                        <p:strVal val="visible"/>
                                      </p:to>
                                    </p:set>
                                    <p:anim calcmode="lin" valueType="num">
                                      <p:cBhvr additive="base">
                                        <p:cTn id="40" dur="500" fill="hold"/>
                                        <p:tgtEl>
                                          <p:spTgt spid="99"/>
                                        </p:tgtEl>
                                        <p:attrNameLst>
                                          <p:attrName>ppt_x</p:attrName>
                                        </p:attrNameLst>
                                      </p:cBhvr>
                                      <p:tavLst>
                                        <p:tav tm="0">
                                          <p:val>
                                            <p:strVal val="1+#ppt_w/2"/>
                                          </p:val>
                                        </p:tav>
                                        <p:tav tm="100000">
                                          <p:val>
                                            <p:strVal val="#ppt_x"/>
                                          </p:val>
                                        </p:tav>
                                      </p:tavLst>
                                    </p:anim>
                                    <p:anim calcmode="lin" valueType="num">
                                      <p:cBhvr additive="base">
                                        <p:cTn id="41" dur="500" fill="hold"/>
                                        <p:tgtEl>
                                          <p:spTgt spid="99"/>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0"/>
                                        </p:tgtEl>
                                        <p:attrNameLst>
                                          <p:attrName>style.visibility</p:attrName>
                                        </p:attrNameLst>
                                      </p:cBhvr>
                                      <p:to>
                                        <p:strVal val="visible"/>
                                      </p:to>
                                    </p:set>
                                    <p:anim calcmode="lin" valueType="num">
                                      <p:cBhvr additive="base">
                                        <p:cTn id="44" dur="500" fill="hold"/>
                                        <p:tgtEl>
                                          <p:spTgt spid="100"/>
                                        </p:tgtEl>
                                        <p:attrNameLst>
                                          <p:attrName>ppt_x</p:attrName>
                                        </p:attrNameLst>
                                      </p:cBhvr>
                                      <p:tavLst>
                                        <p:tav tm="0">
                                          <p:val>
                                            <p:strVal val="1+#ppt_w/2"/>
                                          </p:val>
                                        </p:tav>
                                        <p:tav tm="100000">
                                          <p:val>
                                            <p:strVal val="#ppt_x"/>
                                          </p:val>
                                        </p:tav>
                                      </p:tavLst>
                                    </p:anim>
                                    <p:anim calcmode="lin" valueType="num">
                                      <p:cBhvr additive="base">
                                        <p:cTn id="45" dur="500" fill="hold"/>
                                        <p:tgtEl>
                                          <p:spTgt spid="100"/>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01"/>
                                        </p:tgtEl>
                                        <p:attrNameLst>
                                          <p:attrName>style.visibility</p:attrName>
                                        </p:attrNameLst>
                                      </p:cBhvr>
                                      <p:to>
                                        <p:strVal val="visible"/>
                                      </p:to>
                                    </p:set>
                                    <p:anim calcmode="lin" valueType="num">
                                      <p:cBhvr additive="base">
                                        <p:cTn id="48" dur="500" fill="hold"/>
                                        <p:tgtEl>
                                          <p:spTgt spid="101"/>
                                        </p:tgtEl>
                                        <p:attrNameLst>
                                          <p:attrName>ppt_x</p:attrName>
                                        </p:attrNameLst>
                                      </p:cBhvr>
                                      <p:tavLst>
                                        <p:tav tm="0">
                                          <p:val>
                                            <p:strVal val="1+#ppt_w/2"/>
                                          </p:val>
                                        </p:tav>
                                        <p:tav tm="100000">
                                          <p:val>
                                            <p:strVal val="#ppt_x"/>
                                          </p:val>
                                        </p:tav>
                                      </p:tavLst>
                                    </p:anim>
                                    <p:anim calcmode="lin" valueType="num">
                                      <p:cBhvr additive="base">
                                        <p:cTn id="49" dur="500" fill="hold"/>
                                        <p:tgtEl>
                                          <p:spTgt spid="101"/>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2"/>
                                        </p:tgtEl>
                                        <p:attrNameLst>
                                          <p:attrName>style.visibility</p:attrName>
                                        </p:attrNameLst>
                                      </p:cBhvr>
                                      <p:to>
                                        <p:strVal val="visible"/>
                                      </p:to>
                                    </p:set>
                                    <p:anim calcmode="lin" valueType="num">
                                      <p:cBhvr additive="base">
                                        <p:cTn id="52" dur="500" fill="hold"/>
                                        <p:tgtEl>
                                          <p:spTgt spid="102"/>
                                        </p:tgtEl>
                                        <p:attrNameLst>
                                          <p:attrName>ppt_x</p:attrName>
                                        </p:attrNameLst>
                                      </p:cBhvr>
                                      <p:tavLst>
                                        <p:tav tm="0">
                                          <p:val>
                                            <p:strVal val="1+#ppt_w/2"/>
                                          </p:val>
                                        </p:tav>
                                        <p:tav tm="100000">
                                          <p:val>
                                            <p:strVal val="#ppt_x"/>
                                          </p:val>
                                        </p:tav>
                                      </p:tavLst>
                                    </p:anim>
                                    <p:anim calcmode="lin" valueType="num">
                                      <p:cBhvr additive="base">
                                        <p:cTn id="53" dur="500" fill="hold"/>
                                        <p:tgtEl>
                                          <p:spTgt spid="102"/>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103"/>
                                        </p:tgtEl>
                                        <p:attrNameLst>
                                          <p:attrName>style.visibility</p:attrName>
                                        </p:attrNameLst>
                                      </p:cBhvr>
                                      <p:to>
                                        <p:strVal val="visible"/>
                                      </p:to>
                                    </p:set>
                                    <p:anim calcmode="lin" valueType="num">
                                      <p:cBhvr additive="base">
                                        <p:cTn id="56" dur="500" fill="hold"/>
                                        <p:tgtEl>
                                          <p:spTgt spid="103"/>
                                        </p:tgtEl>
                                        <p:attrNameLst>
                                          <p:attrName>ppt_x</p:attrName>
                                        </p:attrNameLst>
                                      </p:cBhvr>
                                      <p:tavLst>
                                        <p:tav tm="0">
                                          <p:val>
                                            <p:strVal val="1+#ppt_w/2"/>
                                          </p:val>
                                        </p:tav>
                                        <p:tav tm="100000">
                                          <p:val>
                                            <p:strVal val="#ppt_x"/>
                                          </p:val>
                                        </p:tav>
                                      </p:tavLst>
                                    </p:anim>
                                    <p:anim calcmode="lin" valueType="num">
                                      <p:cBhvr additive="base">
                                        <p:cTn id="57" dur="500" fill="hold"/>
                                        <p:tgtEl>
                                          <p:spTgt spid="103"/>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106"/>
                                        </p:tgtEl>
                                        <p:attrNameLst>
                                          <p:attrName>style.visibility</p:attrName>
                                        </p:attrNameLst>
                                      </p:cBhvr>
                                      <p:to>
                                        <p:strVal val="visible"/>
                                      </p:to>
                                    </p:set>
                                    <p:anim calcmode="lin" valueType="num">
                                      <p:cBhvr additive="base">
                                        <p:cTn id="60" dur="500" fill="hold"/>
                                        <p:tgtEl>
                                          <p:spTgt spid="106"/>
                                        </p:tgtEl>
                                        <p:attrNameLst>
                                          <p:attrName>ppt_x</p:attrName>
                                        </p:attrNameLst>
                                      </p:cBhvr>
                                      <p:tavLst>
                                        <p:tav tm="0">
                                          <p:val>
                                            <p:strVal val="1+#ppt_w/2"/>
                                          </p:val>
                                        </p:tav>
                                        <p:tav tm="100000">
                                          <p:val>
                                            <p:strVal val="#ppt_x"/>
                                          </p:val>
                                        </p:tav>
                                      </p:tavLst>
                                    </p:anim>
                                    <p:anim calcmode="lin" valueType="num">
                                      <p:cBhvr additive="base">
                                        <p:cTn id="61" dur="500" fill="hold"/>
                                        <p:tgtEl>
                                          <p:spTgt spid="106"/>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107"/>
                                        </p:tgtEl>
                                        <p:attrNameLst>
                                          <p:attrName>style.visibility</p:attrName>
                                        </p:attrNameLst>
                                      </p:cBhvr>
                                      <p:to>
                                        <p:strVal val="visible"/>
                                      </p:to>
                                    </p:set>
                                    <p:anim calcmode="lin" valueType="num">
                                      <p:cBhvr additive="base">
                                        <p:cTn id="64" dur="500" fill="hold"/>
                                        <p:tgtEl>
                                          <p:spTgt spid="107"/>
                                        </p:tgtEl>
                                        <p:attrNameLst>
                                          <p:attrName>ppt_x</p:attrName>
                                        </p:attrNameLst>
                                      </p:cBhvr>
                                      <p:tavLst>
                                        <p:tav tm="0">
                                          <p:val>
                                            <p:strVal val="1+#ppt_w/2"/>
                                          </p:val>
                                        </p:tav>
                                        <p:tav tm="100000">
                                          <p:val>
                                            <p:strVal val="#ppt_x"/>
                                          </p:val>
                                        </p:tav>
                                      </p:tavLst>
                                    </p:anim>
                                    <p:anim calcmode="lin" valueType="num">
                                      <p:cBhvr additive="base">
                                        <p:cTn id="65" dur="500" fill="hold"/>
                                        <p:tgtEl>
                                          <p:spTgt spid="107"/>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500" fill="hold"/>
                                        <p:tgtEl>
                                          <p:spTgt spid="119"/>
                                        </p:tgtEl>
                                        <p:attrNameLst>
                                          <p:attrName>ppt_x</p:attrName>
                                        </p:attrNameLst>
                                      </p:cBhvr>
                                      <p:tavLst>
                                        <p:tav tm="0">
                                          <p:val>
                                            <p:strVal val="1+#ppt_w/2"/>
                                          </p:val>
                                        </p:tav>
                                        <p:tav tm="100000">
                                          <p:val>
                                            <p:strVal val="#ppt_x"/>
                                          </p:val>
                                        </p:tav>
                                      </p:tavLst>
                                    </p:anim>
                                    <p:anim calcmode="lin" valueType="num">
                                      <p:cBhvr additive="base">
                                        <p:cTn id="69" dur="500" fill="hold"/>
                                        <p:tgtEl>
                                          <p:spTgt spid="11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anim calcmode="lin" valueType="num">
                                      <p:cBhvr additive="base">
                                        <p:cTn id="72" dur="500" fill="hold"/>
                                        <p:tgtEl>
                                          <p:spTgt spid="120"/>
                                        </p:tgtEl>
                                        <p:attrNameLst>
                                          <p:attrName>ppt_x</p:attrName>
                                        </p:attrNameLst>
                                      </p:cBhvr>
                                      <p:tavLst>
                                        <p:tav tm="0">
                                          <p:val>
                                            <p:strVal val="1+#ppt_w/2"/>
                                          </p:val>
                                        </p:tav>
                                        <p:tav tm="100000">
                                          <p:val>
                                            <p:strVal val="#ppt_x"/>
                                          </p:val>
                                        </p:tav>
                                      </p:tavLst>
                                    </p:anim>
                                    <p:anim calcmode="lin" valueType="num">
                                      <p:cBhvr additive="base">
                                        <p:cTn id="73" dur="500" fill="hold"/>
                                        <p:tgtEl>
                                          <p:spTgt spid="12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121"/>
                                        </p:tgtEl>
                                        <p:attrNameLst>
                                          <p:attrName>style.visibility</p:attrName>
                                        </p:attrNameLst>
                                      </p:cBhvr>
                                      <p:to>
                                        <p:strVal val="visible"/>
                                      </p:to>
                                    </p:set>
                                    <p:anim calcmode="lin" valueType="num">
                                      <p:cBhvr additive="base">
                                        <p:cTn id="76" dur="500" fill="hold"/>
                                        <p:tgtEl>
                                          <p:spTgt spid="121"/>
                                        </p:tgtEl>
                                        <p:attrNameLst>
                                          <p:attrName>ppt_x</p:attrName>
                                        </p:attrNameLst>
                                      </p:cBhvr>
                                      <p:tavLst>
                                        <p:tav tm="0">
                                          <p:val>
                                            <p:strVal val="1+#ppt_w/2"/>
                                          </p:val>
                                        </p:tav>
                                        <p:tav tm="100000">
                                          <p:val>
                                            <p:strVal val="#ppt_x"/>
                                          </p:val>
                                        </p:tav>
                                      </p:tavLst>
                                    </p:anim>
                                    <p:anim calcmode="lin" valueType="num">
                                      <p:cBhvr additive="base">
                                        <p:cTn id="77" dur="500" fill="hold"/>
                                        <p:tgtEl>
                                          <p:spTgt spid="121"/>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22"/>
                                        </p:tgtEl>
                                        <p:attrNameLst>
                                          <p:attrName>style.visibility</p:attrName>
                                        </p:attrNameLst>
                                      </p:cBhvr>
                                      <p:to>
                                        <p:strVal val="visible"/>
                                      </p:to>
                                    </p:set>
                                    <p:anim calcmode="lin" valueType="num">
                                      <p:cBhvr additive="base">
                                        <p:cTn id="80" dur="500" fill="hold"/>
                                        <p:tgtEl>
                                          <p:spTgt spid="122"/>
                                        </p:tgtEl>
                                        <p:attrNameLst>
                                          <p:attrName>ppt_x</p:attrName>
                                        </p:attrNameLst>
                                      </p:cBhvr>
                                      <p:tavLst>
                                        <p:tav tm="0">
                                          <p:val>
                                            <p:strVal val="1+#ppt_w/2"/>
                                          </p:val>
                                        </p:tav>
                                        <p:tav tm="100000">
                                          <p:val>
                                            <p:strVal val="#ppt_x"/>
                                          </p:val>
                                        </p:tav>
                                      </p:tavLst>
                                    </p:anim>
                                    <p:anim calcmode="lin" valueType="num">
                                      <p:cBhvr additive="base">
                                        <p:cTn id="81" dur="500" fill="hold"/>
                                        <p:tgtEl>
                                          <p:spTgt spid="122"/>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23"/>
                                        </p:tgtEl>
                                        <p:attrNameLst>
                                          <p:attrName>style.visibility</p:attrName>
                                        </p:attrNameLst>
                                      </p:cBhvr>
                                      <p:to>
                                        <p:strVal val="visible"/>
                                      </p:to>
                                    </p:set>
                                    <p:anim calcmode="lin" valueType="num">
                                      <p:cBhvr additive="base">
                                        <p:cTn id="84" dur="500" fill="hold"/>
                                        <p:tgtEl>
                                          <p:spTgt spid="123"/>
                                        </p:tgtEl>
                                        <p:attrNameLst>
                                          <p:attrName>ppt_x</p:attrName>
                                        </p:attrNameLst>
                                      </p:cBhvr>
                                      <p:tavLst>
                                        <p:tav tm="0">
                                          <p:val>
                                            <p:strVal val="1+#ppt_w/2"/>
                                          </p:val>
                                        </p:tav>
                                        <p:tav tm="100000">
                                          <p:val>
                                            <p:strVal val="#ppt_x"/>
                                          </p:val>
                                        </p:tav>
                                      </p:tavLst>
                                    </p:anim>
                                    <p:anim calcmode="lin" valueType="num">
                                      <p:cBhvr additive="base">
                                        <p:cTn id="85" dur="500" fill="hold"/>
                                        <p:tgtEl>
                                          <p:spTgt spid="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19" grpId="0" animBg="1"/>
      <p:bldP spid="120" grpId="0" animBg="1"/>
      <p:bldP spid="121" grpId="0" animBg="1"/>
      <p:bldP spid="122" grpId="0" animBg="1"/>
      <p:bldP spid="123" grpId="0" animBg="1"/>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635" b="14635"/>
          <a:stretch>
            <a:fillRect/>
          </a:stretch>
        </p:blipFill>
        <p:spPr>
          <a:xfrm>
            <a:off x="-4763" y="-6350"/>
            <a:ext cx="12196763" cy="5762625"/>
          </a:xfrm>
        </p:spPr>
      </p:pic>
      <p:sp>
        <p:nvSpPr>
          <p:cNvPr id="7" name="Text Placeholder 9"/>
          <p:cNvSpPr>
            <a:spLocks noGrp="1"/>
          </p:cNvSpPr>
          <p:nvPr>
            <p:ph type="body" sz="quarter" idx="19"/>
          </p:nvPr>
        </p:nvSpPr>
        <p:spPr>
          <a:xfrm>
            <a:off x="5171607" y="4597724"/>
            <a:ext cx="6854109" cy="2069468"/>
          </a:xfrm>
          <a:solidFill>
            <a:srgbClr val="0070C0"/>
          </a:solidFill>
        </p:spPr>
        <p:txBody>
          <a:bodyPr anchor="ctr">
            <a:normAutofit/>
          </a:bodyPr>
          <a:lstStyle/>
          <a:p>
            <a:pPr marL="228600" lvl="1" algn="just"/>
            <a:r>
              <a:rPr lang="es-PE" sz="2200" b="1" i="1" dirty="0">
                <a:solidFill>
                  <a:srgbClr val="FFFF00"/>
                </a:solidFill>
                <a:latin typeface="Georgia"/>
                <a:cs typeface="Georgia"/>
              </a:rPr>
              <a:t>Todos los problemas </a:t>
            </a:r>
            <a:r>
              <a:rPr lang="es-PE" sz="2200" i="1" dirty="0">
                <a:solidFill>
                  <a:srgbClr val="FFFFFF"/>
                </a:solidFill>
                <a:latin typeface="Georgia"/>
                <a:cs typeface="Georgia"/>
              </a:rPr>
              <a:t>de seguridad operacional o riesgos de seguridad operacional relacionados con las interfases deberán ser </a:t>
            </a:r>
            <a:r>
              <a:rPr lang="es-PE" sz="2200" b="1" i="1" dirty="0">
                <a:solidFill>
                  <a:srgbClr val="FFFF00"/>
                </a:solidFill>
                <a:latin typeface="Georgia"/>
                <a:cs typeface="Georgia"/>
              </a:rPr>
              <a:t>documentados y puestos a disposición</a:t>
            </a:r>
            <a:r>
              <a:rPr lang="es-PE" sz="2200" i="1" dirty="0">
                <a:solidFill>
                  <a:srgbClr val="FFFFFF"/>
                </a:solidFill>
                <a:latin typeface="Georgia"/>
                <a:cs typeface="Georgia"/>
              </a:rPr>
              <a:t> de cada organización para su intercambio y revisión. </a:t>
            </a:r>
            <a:endParaRPr lang="en-US" sz="2200" i="1" dirty="0">
              <a:solidFill>
                <a:srgbClr val="FFFFFF"/>
              </a:solidFill>
              <a:latin typeface="Georgia"/>
              <a:cs typeface="Georgia"/>
            </a:endParaRPr>
          </a:p>
        </p:txBody>
      </p:sp>
    </p:spTree>
    <p:extLst>
      <p:ext uri="{BB962C8B-B14F-4D97-AF65-F5344CB8AC3E}">
        <p14:creationId xmlns:p14="http://schemas.microsoft.com/office/powerpoint/2010/main" val="31935061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55039" y="73057"/>
            <a:ext cx="3192502" cy="1336387"/>
          </a:xfrm>
        </p:spPr>
        <p:txBody>
          <a:bodyPr>
            <a:normAutofit/>
          </a:bodyPr>
          <a:lstStyle/>
          <a:p>
            <a:pPr algn="l"/>
            <a:r>
              <a:rPr lang="es-PE" sz="3600" b="1" dirty="0" smtClean="0">
                <a:latin typeface="Calibri Light" panose="020F0302020204030204" pitchFamily="34" charset="0"/>
                <a:cs typeface="Calibri Light" panose="020F0302020204030204" pitchFamily="34" charset="0"/>
              </a:rPr>
              <a:t>Escalabilidad del SMS</a:t>
            </a:r>
            <a:endParaRPr lang="es-PE" sz="3600" b="1" dirty="0">
              <a:latin typeface="Calibri Light" panose="020F0302020204030204" pitchFamily="34" charset="0"/>
              <a:cs typeface="Calibri Light" panose="020F0302020204030204" pitchFamily="34" charset="0"/>
            </a:endParaRPr>
          </a:p>
        </p:txBody>
      </p:sp>
      <p:sp>
        <p:nvSpPr>
          <p:cNvPr id="4" name="Shape 977"/>
          <p:cNvSpPr txBox="1">
            <a:spLocks/>
          </p:cNvSpPr>
          <p:nvPr/>
        </p:nvSpPr>
        <p:spPr>
          <a:xfrm>
            <a:off x="1828802" y="4901555"/>
            <a:ext cx="4169228" cy="1615240"/>
          </a:xfrm>
          <a:prstGeom prst="rect">
            <a:avLst/>
          </a:prstGeom>
        </p:spPr>
        <p:txBody>
          <a:bodyPr lIns="0" tIns="0" rIns="0" bIns="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spcBef>
                <a:spcPts val="600"/>
              </a:spcBef>
              <a:spcAft>
                <a:spcPts val="600"/>
              </a:spcAft>
              <a:defRPr>
                <a:solidFill>
                  <a:srgbClr val="000000"/>
                </a:solidFill>
              </a:defRPr>
            </a:pPr>
            <a:r>
              <a:rPr lang="es-PE" sz="2400" b="1" dirty="0">
                <a:solidFill>
                  <a:srgbClr val="C00000"/>
                </a:solidFill>
              </a:rPr>
              <a:t>Estructura organizacional </a:t>
            </a:r>
            <a:r>
              <a:rPr lang="es-PE" sz="2400" dirty="0"/>
              <a:t>y disponibilidad de recursos</a:t>
            </a:r>
            <a:endParaRPr lang="en-US" sz="2400" dirty="0"/>
          </a:p>
        </p:txBody>
      </p:sp>
      <p:pic>
        <p:nvPicPr>
          <p:cNvPr id="5" name="image14.jpg"/>
          <p:cNvPicPr/>
          <p:nvPr/>
        </p:nvPicPr>
        <p:blipFill>
          <a:blip r:embed="rId3" cstate="print">
            <a:extLst>
              <a:ext uri="{28A0092B-C50C-407E-A947-70E740481C1C}">
                <a14:useLocalDpi xmlns:a14="http://schemas.microsoft.com/office/drawing/2010/main" val="0"/>
              </a:ext>
            </a:extLst>
          </a:blip>
          <a:stretch>
            <a:fillRect/>
          </a:stretch>
        </p:blipFill>
        <p:spPr>
          <a:xfrm>
            <a:off x="1828800" y="1573967"/>
            <a:ext cx="4169229" cy="3205224"/>
          </a:xfrm>
          <a:prstGeom prst="rect">
            <a:avLst/>
          </a:prstGeom>
          <a:ln w="12700">
            <a:miter lim="400000"/>
          </a:ln>
        </p:spPr>
      </p:pic>
      <p:pic>
        <p:nvPicPr>
          <p:cNvPr id="6" name="image14.jpg"/>
          <p:cNvPicPr/>
          <p:nvPr/>
        </p:nvPicPr>
        <p:blipFill>
          <a:blip r:embed="rId4">
            <a:extLst>
              <a:ext uri="{28A0092B-C50C-407E-A947-70E740481C1C}">
                <a14:useLocalDpi xmlns:a14="http://schemas.microsoft.com/office/drawing/2010/main" val="0"/>
              </a:ext>
            </a:extLst>
          </a:blip>
          <a:stretch>
            <a:fillRect/>
          </a:stretch>
        </p:blipFill>
        <p:spPr>
          <a:xfrm>
            <a:off x="6356892" y="1573967"/>
            <a:ext cx="4169229" cy="3205224"/>
          </a:xfrm>
          <a:prstGeom prst="rect">
            <a:avLst/>
          </a:prstGeom>
          <a:ln w="12700">
            <a:miter lim="400000"/>
          </a:ln>
        </p:spPr>
      </p:pic>
      <p:sp>
        <p:nvSpPr>
          <p:cNvPr id="16" name="Shape 989"/>
          <p:cNvSpPr/>
          <p:nvPr/>
        </p:nvSpPr>
        <p:spPr>
          <a:xfrm>
            <a:off x="6356894" y="4877903"/>
            <a:ext cx="4169228" cy="1730513"/>
          </a:xfrm>
          <a:prstGeom prst="rect">
            <a:avLst/>
          </a:prstGeom>
          <a:ln w="25400">
            <a:miter lim="400000"/>
          </a:ln>
          <a:extLst>
            <a:ext uri="{C572A759-6A51-4108-AA02-DFA0A04FC94B}">
              <ma14:wrappingTextBoxFlag xmlns:ma14="http://schemas.microsoft.com/office/mac/drawingml/2011/main" xmlns="" val="1"/>
            </a:ext>
          </a:extLst>
        </p:spPr>
        <p:txBody>
          <a:bodyPr lIns="0" tIns="0" rIns="0" bIns="0">
            <a:normAutofit/>
          </a:bodyPr>
          <a:lstStyle/>
          <a:p>
            <a:pPr algn="ctr" defTabSz="457200">
              <a:spcBef>
                <a:spcPts val="600"/>
              </a:spcBef>
              <a:spcAft>
                <a:spcPts val="600"/>
              </a:spcAft>
              <a:defRPr sz="1800"/>
            </a:pPr>
            <a:r>
              <a:rPr lang="es-PE" sz="2400" dirty="0">
                <a:latin typeface="Open Sans"/>
                <a:ea typeface="Open Sans"/>
                <a:cs typeface="Open Sans"/>
                <a:sym typeface="Open Sans"/>
              </a:rPr>
              <a:t>Consideraciones de </a:t>
            </a:r>
            <a:r>
              <a:rPr lang="es-PE" sz="2400" b="1" dirty="0">
                <a:solidFill>
                  <a:srgbClr val="C00000"/>
                </a:solidFill>
                <a:latin typeface="Open Sans"/>
                <a:ea typeface="Open Sans"/>
                <a:cs typeface="Open Sans"/>
                <a:sym typeface="Open Sans"/>
              </a:rPr>
              <a:t>tamaño y complejidad</a:t>
            </a:r>
            <a:endParaRPr sz="2400" b="1" dirty="0">
              <a:solidFill>
                <a:srgbClr val="C00000"/>
              </a:solidFill>
              <a:latin typeface="Open Sans"/>
              <a:ea typeface="Open Sans"/>
              <a:cs typeface="Open Sans"/>
              <a:sym typeface="Open Sans"/>
            </a:endParaRPr>
          </a:p>
        </p:txBody>
      </p:sp>
    </p:spTree>
    <p:extLst>
      <p:ext uri="{BB962C8B-B14F-4D97-AF65-F5344CB8AC3E}">
        <p14:creationId xmlns:p14="http://schemas.microsoft.com/office/powerpoint/2010/main" val="3111918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p:tmAbs val="0"/>
                                  </p:iterate>
                                  <p:childTnLst>
                                    <p:set>
                                      <p:cBhvr>
                                        <p:cTn id="11" fill="hold"/>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2" fill="hold" grpId="0" nodeType="afterEffect">
                                  <p:stCondLst>
                                    <p:cond delay="0"/>
                                  </p:stCondLst>
                                  <p:iterate>
                                    <p:tmAbs val="0"/>
                                  </p:iterate>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iterate>
                                    <p:tmAbs val="0"/>
                                  </p:iterate>
                                  <p:childTnLst>
                                    <p:set>
                                      <p:cBhvr>
                                        <p:cTn id="20" fill="hold"/>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dvAuto="0"/>
      <p:bldP spid="5" grpId="0" animBg="1" advAuto="0"/>
      <p:bldP spid="6" grpId="0" animBg="1" advAuto="0"/>
      <p:bldP spid="1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6343" b="16343"/>
          <a:stretch>
            <a:fillRect/>
          </a:stretch>
        </p:blipFill>
        <p:spPr>
          <a:xfrm>
            <a:off x="-4763" y="-6350"/>
            <a:ext cx="12196763" cy="5478463"/>
          </a:xfrm>
        </p:spPr>
      </p:pic>
      <p:sp>
        <p:nvSpPr>
          <p:cNvPr id="10" name="Text Placeholder 9"/>
          <p:cNvSpPr>
            <a:spLocks noGrp="1"/>
          </p:cNvSpPr>
          <p:nvPr>
            <p:ph type="body" sz="quarter" idx="19"/>
          </p:nvPr>
        </p:nvSpPr>
        <p:spPr>
          <a:xfrm>
            <a:off x="4796901" y="4238325"/>
            <a:ext cx="7225210" cy="2467576"/>
          </a:xfrm>
          <a:solidFill>
            <a:srgbClr val="0070C0"/>
          </a:solidFill>
        </p:spPr>
        <p:txBody>
          <a:bodyPr anchor="ctr">
            <a:noAutofit/>
          </a:bodyPr>
          <a:lstStyle/>
          <a:p>
            <a:pPr marL="228600" lvl="1" algn="just"/>
            <a:r>
              <a:rPr lang="es-PE" sz="2400" i="1" dirty="0">
                <a:solidFill>
                  <a:srgbClr val="FFFFFF"/>
                </a:solidFill>
                <a:latin typeface="Georgia"/>
                <a:cs typeface="Georgia"/>
              </a:rPr>
              <a:t>Desarrollar (o revisar) la descripción del sistema de la organización como un primer paso esencial para </a:t>
            </a:r>
            <a:r>
              <a:rPr lang="es-PE" sz="2400" b="1" i="1" dirty="0">
                <a:solidFill>
                  <a:srgbClr val="FFFF00"/>
                </a:solidFill>
                <a:latin typeface="Georgia"/>
                <a:cs typeface="Georgia"/>
              </a:rPr>
              <a:t>comprender los peligros y la exposición al riesgo</a:t>
            </a:r>
            <a:r>
              <a:rPr lang="es-PE" sz="2400" i="1" dirty="0">
                <a:solidFill>
                  <a:srgbClr val="FFFFFF"/>
                </a:solidFill>
                <a:latin typeface="Georgia"/>
                <a:cs typeface="Georgia"/>
              </a:rPr>
              <a:t> de la organización a medida que se involucra en actividades operacionales.</a:t>
            </a:r>
          </a:p>
        </p:txBody>
      </p:sp>
    </p:spTree>
    <p:extLst>
      <p:ext uri="{BB962C8B-B14F-4D97-AF65-F5344CB8AC3E}">
        <p14:creationId xmlns:p14="http://schemas.microsoft.com/office/powerpoint/2010/main" val="3612109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555039" y="73057"/>
            <a:ext cx="2605852" cy="1336387"/>
          </a:xfrm>
        </p:spPr>
        <p:txBody>
          <a:bodyPr>
            <a:noAutofit/>
          </a:bodyPr>
          <a:lstStyle/>
          <a:p>
            <a:pPr algn="l"/>
            <a:r>
              <a:rPr lang="es-PE" sz="2800" b="1" dirty="0" smtClean="0">
                <a:latin typeface="Calibri Light" panose="020F0302020204030204" pitchFamily="34" charset="0"/>
                <a:cs typeface="Calibri Light" panose="020F0302020204030204" pitchFamily="34" charset="0"/>
              </a:rPr>
              <a:t>Escalabilidad – Descripción del sistema</a:t>
            </a:r>
            <a:endParaRPr lang="en-US" sz="2800" dirty="0">
              <a:latin typeface="Calibri Light" panose="020F0302020204030204" pitchFamily="34" charset="0"/>
              <a:cs typeface="Calibri Light" panose="020F0302020204030204" pitchFamily="34" charset="0"/>
            </a:endParaRPr>
          </a:p>
        </p:txBody>
      </p:sp>
      <p:grpSp>
        <p:nvGrpSpPr>
          <p:cNvPr id="40" name="Group 39"/>
          <p:cNvGrpSpPr>
            <a:grpSpLocks/>
          </p:cNvGrpSpPr>
          <p:nvPr/>
        </p:nvGrpSpPr>
        <p:grpSpPr bwMode="auto">
          <a:xfrm>
            <a:off x="8203689" y="4185330"/>
            <a:ext cx="2236787" cy="1567764"/>
            <a:chOff x="3433260" y="3287722"/>
            <a:chExt cx="2237290" cy="1174633"/>
          </a:xfrm>
        </p:grpSpPr>
        <p:sp>
          <p:nvSpPr>
            <p:cNvPr id="41"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42"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43"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04</a:t>
              </a:r>
            </a:p>
          </p:txBody>
        </p:sp>
      </p:grpSp>
      <p:grpSp>
        <p:nvGrpSpPr>
          <p:cNvPr id="44" name="Group 43"/>
          <p:cNvGrpSpPr>
            <a:grpSpLocks/>
          </p:cNvGrpSpPr>
          <p:nvPr/>
        </p:nvGrpSpPr>
        <p:grpSpPr bwMode="auto">
          <a:xfrm>
            <a:off x="8203689" y="3321731"/>
            <a:ext cx="2236787" cy="1567764"/>
            <a:chOff x="3433260" y="3287722"/>
            <a:chExt cx="2237290" cy="1174633"/>
          </a:xfrm>
        </p:grpSpPr>
        <p:sp>
          <p:nvSpPr>
            <p:cNvPr id="4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4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4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n-US" altLang="ko-KR" sz="12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03</a:t>
              </a:r>
            </a:p>
          </p:txBody>
        </p:sp>
      </p:grpSp>
      <p:grpSp>
        <p:nvGrpSpPr>
          <p:cNvPr id="48" name="Group 47"/>
          <p:cNvGrpSpPr>
            <a:grpSpLocks/>
          </p:cNvGrpSpPr>
          <p:nvPr/>
        </p:nvGrpSpPr>
        <p:grpSpPr bwMode="auto">
          <a:xfrm>
            <a:off x="8203689" y="2458131"/>
            <a:ext cx="2236787" cy="1565647"/>
            <a:chOff x="3433260" y="3287731"/>
            <a:chExt cx="2237290" cy="1174624"/>
          </a:xfrm>
        </p:grpSpPr>
        <p:sp>
          <p:nvSpPr>
            <p:cNvPr id="49"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50"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ko-KR" altLang="en-US" sz="1800" dirty="0">
                <a:solidFill>
                  <a:srgbClr val="474747"/>
                </a:solidFill>
                <a:latin typeface="Calibri"/>
                <a:ea typeface="맑은 고딕" panose="020B0503020000020004" pitchFamily="34" charset="-127"/>
              </a:endParaRPr>
            </a:p>
          </p:txBody>
        </p:sp>
        <p:sp>
          <p:nvSpPr>
            <p:cNvPr id="51"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0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02</a:t>
              </a:r>
            </a:p>
          </p:txBody>
        </p:sp>
      </p:grpSp>
      <p:grpSp>
        <p:nvGrpSpPr>
          <p:cNvPr id="52" name="Group 51"/>
          <p:cNvGrpSpPr>
            <a:grpSpLocks/>
          </p:cNvGrpSpPr>
          <p:nvPr/>
        </p:nvGrpSpPr>
        <p:grpSpPr bwMode="auto">
          <a:xfrm>
            <a:off x="8203689" y="1585936"/>
            <a:ext cx="2236787" cy="1574240"/>
            <a:chOff x="3433260" y="1508627"/>
            <a:chExt cx="2237290" cy="1181491"/>
          </a:xfrm>
        </p:grpSpPr>
        <p:sp>
          <p:nvSpPr>
            <p:cNvPr id="53"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800">
                <a:solidFill>
                  <a:srgbClr val="474747"/>
                </a:solidFill>
                <a:latin typeface="Calibri"/>
              </a:endParaRPr>
            </a:p>
          </p:txBody>
        </p:sp>
        <p:sp>
          <p:nvSpPr>
            <p:cNvPr id="5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n-US" sz="1800">
                <a:solidFill>
                  <a:srgbClr val="474747"/>
                </a:solidFill>
                <a:latin typeface="Calibri"/>
              </a:endParaRPr>
            </a:p>
          </p:txBody>
        </p:sp>
        <p:sp>
          <p:nvSpPr>
            <p:cNvPr id="5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endParaRPr lang="en-US" altLang="ko-KR" sz="1200" dirty="0">
                <a:solidFill>
                  <a:srgbClr val="FFFFFF">
                    <a:alpha val="50000"/>
                  </a:srgbClr>
                </a:solidFill>
                <a:latin typeface="Open Sans"/>
                <a:ea typeface="Roboto Condensed Regular"/>
                <a:cs typeface="Open Sans"/>
              </a:endParaRPr>
            </a:p>
            <a:p>
              <a:pPr algn="ctr" defTabSz="457200">
                <a:spcAft>
                  <a:spcPts val="300"/>
                </a:spcAft>
                <a:defRPr/>
              </a:pPr>
              <a:r>
                <a:rPr lang="en-US" altLang="ko-KR" sz="1200" dirty="0">
                  <a:solidFill>
                    <a:srgbClr val="FFFFFF">
                      <a:alpha val="50000"/>
                    </a:srgbClr>
                  </a:solidFill>
                  <a:latin typeface="Open Sans"/>
                  <a:ea typeface="Roboto Condensed Regular"/>
                  <a:cs typeface="Open Sans"/>
                </a:rPr>
                <a:t>01</a:t>
              </a:r>
            </a:p>
          </p:txBody>
        </p:sp>
      </p:grpSp>
      <p:grpSp>
        <p:nvGrpSpPr>
          <p:cNvPr id="2" name="Group 1"/>
          <p:cNvGrpSpPr/>
          <p:nvPr/>
        </p:nvGrpSpPr>
        <p:grpSpPr>
          <a:xfrm>
            <a:off x="2012815" y="2146220"/>
            <a:ext cx="6112748" cy="430198"/>
            <a:chOff x="-267745" y="1528698"/>
            <a:chExt cx="6112748" cy="322649"/>
          </a:xfrm>
        </p:grpSpPr>
        <p:sp>
          <p:nvSpPr>
            <p:cNvPr id="170" name="Text Placeholder 22"/>
            <p:cNvSpPr txBox="1">
              <a:spLocks/>
            </p:cNvSpPr>
            <p:nvPr/>
          </p:nvSpPr>
          <p:spPr>
            <a:xfrm>
              <a:off x="-267745" y="1528698"/>
              <a:ext cx="5840314" cy="32264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solidFill>
                </a:rPr>
                <a:t>Las actividades</a:t>
              </a:r>
              <a:endParaRPr lang="en-US" sz="2400" dirty="0">
                <a:solidFill>
                  <a:schemeClr val="tx1"/>
                </a:solidFill>
              </a:endParaRPr>
            </a:p>
          </p:txBody>
        </p:sp>
        <p:cxnSp>
          <p:nvCxnSpPr>
            <p:cNvPr id="166" name="Straight Connector 165"/>
            <p:cNvCxnSpPr/>
            <p:nvPr/>
          </p:nvCxnSpPr>
          <p:spPr>
            <a:xfrm flipH="1">
              <a:off x="5500035" y="1694599"/>
              <a:ext cx="34496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940283" y="3008153"/>
            <a:ext cx="6185280" cy="440580"/>
            <a:chOff x="-340277" y="2117992"/>
            <a:chExt cx="6185280" cy="330435"/>
          </a:xfrm>
        </p:grpSpPr>
        <p:sp>
          <p:nvSpPr>
            <p:cNvPr id="171" name="Text Placeholder 22"/>
            <p:cNvSpPr txBox="1">
              <a:spLocks/>
            </p:cNvSpPr>
            <p:nvPr/>
          </p:nvSpPr>
          <p:spPr>
            <a:xfrm>
              <a:off x="-340277" y="2117992"/>
              <a:ext cx="5840313" cy="33043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solidFill>
                </a:rPr>
                <a:t>Los procesos clave</a:t>
              </a:r>
              <a:endParaRPr lang="en-US" sz="2400" dirty="0">
                <a:solidFill>
                  <a:schemeClr val="tx1"/>
                </a:solidFill>
              </a:endParaRPr>
            </a:p>
          </p:txBody>
        </p:sp>
        <p:cxnSp>
          <p:nvCxnSpPr>
            <p:cNvPr id="167" name="Straight Connector 166"/>
            <p:cNvCxnSpPr/>
            <p:nvPr/>
          </p:nvCxnSpPr>
          <p:spPr>
            <a:xfrm flipH="1">
              <a:off x="5500035" y="2264034"/>
              <a:ext cx="34496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1940281" y="3889671"/>
            <a:ext cx="6185283" cy="425912"/>
            <a:chOff x="-340280" y="2721988"/>
            <a:chExt cx="6185283" cy="319434"/>
          </a:xfrm>
        </p:grpSpPr>
        <p:sp>
          <p:nvSpPr>
            <p:cNvPr id="172" name="Text Placeholder 22"/>
            <p:cNvSpPr txBox="1">
              <a:spLocks/>
            </p:cNvSpPr>
            <p:nvPr/>
          </p:nvSpPr>
          <p:spPr>
            <a:xfrm>
              <a:off x="-340280" y="2721988"/>
              <a:ext cx="5840314" cy="31943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solidFill>
                </a:rPr>
                <a:t>El entorno operativo</a:t>
              </a:r>
              <a:endParaRPr lang="en-US" sz="2400" dirty="0">
                <a:solidFill>
                  <a:schemeClr val="tx1"/>
                </a:solidFill>
              </a:endParaRPr>
            </a:p>
          </p:txBody>
        </p:sp>
        <p:cxnSp>
          <p:nvCxnSpPr>
            <p:cNvPr id="168" name="Straight Connector 167"/>
            <p:cNvCxnSpPr/>
            <p:nvPr/>
          </p:nvCxnSpPr>
          <p:spPr>
            <a:xfrm flipH="1">
              <a:off x="5500035" y="2876377"/>
              <a:ext cx="344968"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940284" y="4706403"/>
            <a:ext cx="6185283" cy="685997"/>
            <a:chOff x="-340279" y="3277388"/>
            <a:chExt cx="6185283" cy="514498"/>
          </a:xfrm>
        </p:grpSpPr>
        <p:sp>
          <p:nvSpPr>
            <p:cNvPr id="173" name="Text Placeholder 22"/>
            <p:cNvSpPr txBox="1">
              <a:spLocks/>
            </p:cNvSpPr>
            <p:nvPr/>
          </p:nvSpPr>
          <p:spPr>
            <a:xfrm>
              <a:off x="-340279" y="3277388"/>
              <a:ext cx="5840316"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solidFill>
                </a:rPr>
                <a:t>El propósito del SMS y su interfaces con otros sistemas (internos y externos)</a:t>
              </a:r>
              <a:endParaRPr lang="en-US" sz="2400" dirty="0">
                <a:solidFill>
                  <a:schemeClr val="tx1"/>
                </a:solidFill>
              </a:endParaRPr>
            </a:p>
          </p:txBody>
        </p:sp>
        <p:cxnSp>
          <p:nvCxnSpPr>
            <p:cNvPr id="169" name="Straight Connector 168"/>
            <p:cNvCxnSpPr/>
            <p:nvPr/>
          </p:nvCxnSpPr>
          <p:spPr>
            <a:xfrm flipH="1">
              <a:off x="5500033" y="3534637"/>
              <a:ext cx="344971"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4512039" y="337420"/>
            <a:ext cx="7435122" cy="461665"/>
          </a:xfrm>
          <a:prstGeom prst="rect">
            <a:avLst/>
          </a:prstGeom>
          <a:noFill/>
        </p:spPr>
        <p:txBody>
          <a:bodyPr wrap="square" rtlCol="0">
            <a:spAutoFit/>
          </a:bodyPr>
          <a:lstStyle/>
          <a:p>
            <a:pPr defTabSz="457200"/>
            <a:r>
              <a:rPr lang="es-PE" sz="2400" dirty="0">
                <a:latin typeface="Calibri Light" panose="020F0302020204030204" pitchFamily="34" charset="0"/>
                <a:cs typeface="Calibri Light" panose="020F0302020204030204" pitchFamily="34" charset="0"/>
              </a:rPr>
              <a:t>Una descripción típica del sistema describe:</a:t>
            </a:r>
          </a:p>
        </p:txBody>
      </p:sp>
    </p:spTree>
    <p:extLst>
      <p:ext uri="{BB962C8B-B14F-4D97-AF65-F5344CB8AC3E}">
        <p14:creationId xmlns:p14="http://schemas.microsoft.com/office/powerpoint/2010/main" val="4606750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ppt_x"/>
                                          </p:val>
                                        </p:tav>
                                        <p:tav tm="100000">
                                          <p:val>
                                            <p:strVal val="#ppt_x"/>
                                          </p:val>
                                        </p:tav>
                                      </p:tavLst>
                                    </p:anim>
                                    <p:anim calcmode="lin" valueType="num">
                                      <p:cBhvr additive="base">
                                        <p:cTn id="23" dur="500" fill="hold"/>
                                        <p:tgtEl>
                                          <p:spTgt spid="4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ppt_x"/>
                                          </p:val>
                                        </p:tav>
                                        <p:tav tm="100000">
                                          <p:val>
                                            <p:strVal val="#ppt_x"/>
                                          </p:val>
                                        </p:tav>
                                      </p:tavLst>
                                    </p:anim>
                                    <p:anim calcmode="lin" valueType="num">
                                      <p:cBhvr additive="base">
                                        <p:cTn id="33" dur="500" fill="hold"/>
                                        <p:tgtEl>
                                          <p:spTgt spid="44"/>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2" presetClass="entr" presetSubtype="2"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righ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500" fill="hold"/>
                                        <p:tgtEl>
                                          <p:spTgt spid="40"/>
                                        </p:tgtEl>
                                        <p:attrNameLst>
                                          <p:attrName>ppt_x</p:attrName>
                                        </p:attrNameLst>
                                      </p:cBhvr>
                                      <p:tavLst>
                                        <p:tav tm="0">
                                          <p:val>
                                            <p:strVal val="#ppt_x"/>
                                          </p:val>
                                        </p:tav>
                                        <p:tav tm="100000">
                                          <p:val>
                                            <p:strVal val="#ppt_x"/>
                                          </p:val>
                                        </p:tav>
                                      </p:tavLst>
                                    </p:anim>
                                    <p:anim calcmode="lin" valueType="num">
                                      <p:cBhvr additive="base">
                                        <p:cTn id="43" dur="500" fill="hold"/>
                                        <p:tgtEl>
                                          <p:spTgt spid="40"/>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right)">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994" b="13994"/>
          <a:stretch>
            <a:fillRect/>
          </a:stretch>
        </p:blipFill>
        <p:spPr>
          <a:xfrm>
            <a:off x="-4763" y="-6350"/>
            <a:ext cx="12196763" cy="5432425"/>
          </a:xfrm>
        </p:spPr>
      </p:pic>
      <p:sp>
        <p:nvSpPr>
          <p:cNvPr id="5" name="Text Placeholder 4"/>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4811892" y="4282228"/>
            <a:ext cx="7105288" cy="2287694"/>
          </a:xfrm>
          <a:solidFill>
            <a:srgbClr val="0070C0"/>
          </a:solidFill>
        </p:spPr>
        <p:txBody>
          <a:bodyPr anchor="ctr">
            <a:normAutofit/>
          </a:bodyPr>
          <a:lstStyle/>
          <a:p>
            <a:pPr marL="228600" lvl="1" algn="just"/>
            <a:r>
              <a:rPr lang="es-PE" sz="2200" i="1" dirty="0">
                <a:solidFill>
                  <a:srgbClr val="FFFFFF"/>
                </a:solidFill>
                <a:latin typeface="Georgia"/>
                <a:cs typeface="Georgia"/>
              </a:rPr>
              <a:t>Los proveedores de servicios deben </a:t>
            </a:r>
            <a:r>
              <a:rPr lang="es-PE" sz="2200" b="1" i="1" dirty="0">
                <a:solidFill>
                  <a:srgbClr val="FFFF00"/>
                </a:solidFill>
                <a:latin typeface="Georgia"/>
                <a:cs typeface="Georgia"/>
              </a:rPr>
              <a:t>diseñar, implementar y mantener</a:t>
            </a:r>
            <a:r>
              <a:rPr lang="es-PE" sz="2200" i="1" dirty="0">
                <a:solidFill>
                  <a:srgbClr val="FFFFFF"/>
                </a:solidFill>
                <a:latin typeface="Georgia"/>
                <a:cs typeface="Georgia"/>
              </a:rPr>
              <a:t> un SMS que coincida o adapte los requerimientos del proceso de su organización a los recursos disponibles considerando el </a:t>
            </a:r>
            <a:r>
              <a:rPr lang="es-PE" sz="2200" b="1" i="1" dirty="0">
                <a:solidFill>
                  <a:srgbClr val="FFFF00"/>
                </a:solidFill>
                <a:latin typeface="Georgia"/>
                <a:cs typeface="Georgia"/>
              </a:rPr>
              <a:t>tamaño, la naturaleza, el volumen y la complejidad</a:t>
            </a:r>
            <a:r>
              <a:rPr lang="es-PE" sz="2200" i="1" dirty="0">
                <a:solidFill>
                  <a:srgbClr val="FFFFFF"/>
                </a:solidFill>
                <a:latin typeface="Georgia"/>
                <a:cs typeface="Georgia"/>
              </a:rPr>
              <a:t> de las actividades.</a:t>
            </a:r>
          </a:p>
        </p:txBody>
      </p:sp>
    </p:spTree>
    <p:extLst>
      <p:ext uri="{BB962C8B-B14F-4D97-AF65-F5344CB8AC3E}">
        <p14:creationId xmlns:p14="http://schemas.microsoft.com/office/powerpoint/2010/main" val="8557589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226" b="15226"/>
          <a:stretch/>
        </p:blipFill>
        <p:spPr>
          <a:xfrm>
            <a:off x="-4763" y="-6350"/>
            <a:ext cx="12196763" cy="5657850"/>
          </a:xfrm>
        </p:spPr>
      </p:pic>
      <p:sp>
        <p:nvSpPr>
          <p:cNvPr id="10" name="Text Placeholder 9"/>
          <p:cNvSpPr>
            <a:spLocks noGrp="1"/>
          </p:cNvSpPr>
          <p:nvPr>
            <p:ph type="body" sz="quarter" idx="19"/>
          </p:nvPr>
        </p:nvSpPr>
        <p:spPr>
          <a:xfrm>
            <a:off x="4811892" y="4158075"/>
            <a:ext cx="7120278" cy="2482567"/>
          </a:xfrm>
          <a:solidFill>
            <a:srgbClr val="0070C0"/>
          </a:solidFill>
        </p:spPr>
        <p:txBody>
          <a:bodyPr anchor="ctr">
            <a:normAutofit/>
          </a:bodyPr>
          <a:lstStyle/>
          <a:p>
            <a:pPr marL="228600" lvl="1" algn="just"/>
            <a:r>
              <a:rPr lang="es-PE" sz="2200" i="1" dirty="0">
                <a:solidFill>
                  <a:srgbClr val="FFFFFF"/>
                </a:solidFill>
                <a:latin typeface="Georgia"/>
                <a:cs typeface="Georgia"/>
              </a:rPr>
              <a:t>La aplicación de principios de escalabilidad ayuda a un proveedor de servicios a </a:t>
            </a:r>
            <a:r>
              <a:rPr lang="es-PE" sz="2200" b="1" i="1" dirty="0">
                <a:solidFill>
                  <a:srgbClr val="FFFF00"/>
                </a:solidFill>
                <a:latin typeface="Georgia"/>
                <a:cs typeface="Georgia"/>
              </a:rPr>
              <a:t>definir la mejor estructura y los medios de implementación </a:t>
            </a:r>
            <a:r>
              <a:rPr lang="es-PE" sz="2200" i="1" dirty="0">
                <a:solidFill>
                  <a:srgbClr val="FFFFFF"/>
                </a:solidFill>
                <a:latin typeface="Georgia"/>
                <a:cs typeface="Georgia"/>
              </a:rPr>
              <a:t>de su SMS, y de manera muy importante ayuda a cada organización a apropiarse del sistema que diseñaron y desarrollaron.</a:t>
            </a:r>
          </a:p>
        </p:txBody>
      </p:sp>
    </p:spTree>
    <p:extLst>
      <p:ext uri="{BB962C8B-B14F-4D97-AF65-F5344CB8AC3E}">
        <p14:creationId xmlns:p14="http://schemas.microsoft.com/office/powerpoint/2010/main" val="3960932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333500"/>
          </a:xfrm>
        </p:spPr>
        <p:txBody>
          <a:bodyPr/>
          <a:lstStyle/>
          <a:p>
            <a:r>
              <a:rPr lang="es-PE" b="1" dirty="0"/>
              <a:t>Descripción del sistema</a:t>
            </a:r>
            <a:endParaRPr lang="es-PE" dirty="0"/>
          </a:p>
        </p:txBody>
      </p:sp>
      <p:sp>
        <p:nvSpPr>
          <p:cNvPr id="4" name="Text Placeholder 3"/>
          <p:cNvSpPr>
            <a:spLocks noGrp="1"/>
          </p:cNvSpPr>
          <p:nvPr>
            <p:ph type="body" sz="half" idx="2"/>
          </p:nvPr>
        </p:nvSpPr>
        <p:spPr>
          <a:xfrm>
            <a:off x="839788" y="2011680"/>
            <a:ext cx="4138612" cy="3811588"/>
          </a:xfrm>
        </p:spPr>
        <p:txBody>
          <a:bodyPr>
            <a:normAutofit/>
          </a:bodyPr>
          <a:lstStyle/>
          <a:p>
            <a:pPr algn="just">
              <a:lnSpc>
                <a:spcPct val="100000"/>
              </a:lnSpc>
              <a:spcBef>
                <a:spcPts val="0"/>
              </a:spcBef>
            </a:pPr>
            <a:r>
              <a:rPr lang="es-PE" sz="2800" dirty="0">
                <a:latin typeface="+mj-lt"/>
              </a:rPr>
              <a:t>Ayuda a identificar los procesos organizacionales, incluyendo cualquier interfaz para definir el alcance del SMS. Este ejercicio proporciona la oportunidad de identificar brechas.</a:t>
            </a:r>
          </a:p>
          <a:p>
            <a:pPr algn="just">
              <a:lnSpc>
                <a:spcPct val="100000"/>
              </a:lnSpc>
              <a:spcBef>
                <a:spcPts val="0"/>
              </a:spcBef>
            </a:pPr>
            <a:endParaRPr lang="es-PE" sz="2800" dirty="0">
              <a:latin typeface="+mj-lt"/>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2</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59400" y="1343484"/>
            <a:ext cx="5218083" cy="5514516"/>
          </a:xfrm>
          <a:prstGeom prst="rect">
            <a:avLst/>
          </a:prstGeom>
        </p:spPr>
      </p:pic>
      <p:sp>
        <p:nvSpPr>
          <p:cNvPr id="7" name="Cloud Callout 6"/>
          <p:cNvSpPr/>
          <p:nvPr/>
        </p:nvSpPr>
        <p:spPr>
          <a:xfrm>
            <a:off x="8762743" y="1"/>
            <a:ext cx="3341915" cy="2247900"/>
          </a:xfrm>
          <a:prstGeom prst="cloudCallout">
            <a:avLst>
              <a:gd name="adj1" fmla="val -70996"/>
              <a:gd name="adj2" fmla="val 74365"/>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2400" b="1" dirty="0">
                <a:solidFill>
                  <a:srgbClr val="FFFFFF"/>
                </a:solidFill>
                <a:latin typeface="Calibri"/>
              </a:rPr>
              <a:t>¿Porqué necesitamos una descripción del sistema?</a:t>
            </a:r>
          </a:p>
        </p:txBody>
      </p:sp>
    </p:spTree>
    <p:extLst>
      <p:ext uri="{BB962C8B-B14F-4D97-AF65-F5344CB8AC3E}">
        <p14:creationId xmlns:p14="http://schemas.microsoft.com/office/powerpoint/2010/main" val="8562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52" b="852"/>
          <a:stretch>
            <a:fillRect/>
          </a:stretch>
        </p:blipFill>
        <p:spPr>
          <a:xfrm>
            <a:off x="6691364" y="1409700"/>
            <a:ext cx="5345737" cy="5254672"/>
          </a:xfrm>
        </p:spPr>
      </p:pic>
      <p:sp>
        <p:nvSpPr>
          <p:cNvPr id="3" name="Text Placeholder 2"/>
          <p:cNvSpPr>
            <a:spLocks noGrp="1"/>
          </p:cNvSpPr>
          <p:nvPr>
            <p:ph type="body" sz="quarter" idx="17"/>
          </p:nvPr>
        </p:nvSpPr>
        <p:spPr>
          <a:xfrm>
            <a:off x="1034321" y="1600200"/>
            <a:ext cx="5336499" cy="4876800"/>
          </a:xfrm>
        </p:spPr>
        <p:txBody>
          <a:bodyPr>
            <a:noAutofit/>
          </a:bodyPr>
          <a:lstStyle/>
          <a:p>
            <a:pPr algn="just"/>
            <a:r>
              <a:rPr lang="es-PE" sz="2400" dirty="0">
                <a:solidFill>
                  <a:schemeClr val="accent4"/>
                </a:solidFill>
                <a:latin typeface="Calibri Light" panose="020F0302020204030204" pitchFamily="34" charset="0"/>
                <a:cs typeface="Calibri Light" panose="020F0302020204030204" pitchFamily="34" charset="0"/>
              </a:rPr>
              <a:t>Es responsabilidad de cada proveedor de servicio implementar el SMS de manera que se asegure:</a:t>
            </a:r>
          </a:p>
          <a:p>
            <a:pPr marL="285750" indent="-285750" algn="just">
              <a:buFont typeface="Arial" panose="020B0604020202020204" pitchFamily="34" charset="0"/>
              <a:buChar char="•"/>
            </a:pPr>
            <a:r>
              <a:rPr lang="es-PE" sz="2400" dirty="0">
                <a:solidFill>
                  <a:schemeClr val="accent4"/>
                </a:solidFill>
                <a:latin typeface="Calibri Light" panose="020F0302020204030204" pitchFamily="34" charset="0"/>
                <a:cs typeface="Calibri Light" panose="020F0302020204030204" pitchFamily="34" charset="0"/>
              </a:rPr>
              <a:t>programa / sistema </a:t>
            </a:r>
            <a:r>
              <a:rPr lang="es-PE" sz="2400" b="1" dirty="0">
                <a:solidFill>
                  <a:srgbClr val="C00000"/>
                </a:solidFill>
                <a:latin typeface="Calibri Light" panose="020F0302020204030204" pitchFamily="34" charset="0"/>
                <a:cs typeface="Calibri Light" panose="020F0302020204030204" pitchFamily="34" charset="0"/>
              </a:rPr>
              <a:t>es apto </a:t>
            </a:r>
            <a:r>
              <a:rPr lang="es-PE" sz="2400" dirty="0">
                <a:solidFill>
                  <a:schemeClr val="accent4"/>
                </a:solidFill>
                <a:latin typeface="Calibri Light" panose="020F0302020204030204" pitchFamily="34" charset="0"/>
                <a:cs typeface="Calibri Light" panose="020F0302020204030204" pitchFamily="34" charset="0"/>
              </a:rPr>
              <a:t>para el propósito;</a:t>
            </a:r>
          </a:p>
          <a:p>
            <a:pPr marL="285750" indent="-285750" algn="just">
              <a:buFont typeface="Arial" panose="020B0604020202020204" pitchFamily="34" charset="0"/>
              <a:buChar char="•"/>
            </a:pPr>
            <a:r>
              <a:rPr lang="es-PE" sz="2400" dirty="0">
                <a:solidFill>
                  <a:schemeClr val="accent4"/>
                </a:solidFill>
                <a:latin typeface="Calibri Light" panose="020F0302020204030204" pitchFamily="34" charset="0"/>
                <a:cs typeface="Calibri Light" panose="020F0302020204030204" pitchFamily="34" charset="0"/>
              </a:rPr>
              <a:t>los procesos </a:t>
            </a:r>
            <a:r>
              <a:rPr lang="es-PE" sz="2400" b="1" dirty="0">
                <a:solidFill>
                  <a:srgbClr val="C00000"/>
                </a:solidFill>
                <a:latin typeface="Calibri Light" panose="020F0302020204030204" pitchFamily="34" charset="0"/>
                <a:cs typeface="Calibri Light" panose="020F0302020204030204" pitchFamily="34" charset="0"/>
              </a:rPr>
              <a:t>se ajustan </a:t>
            </a:r>
            <a:r>
              <a:rPr lang="es-PE" sz="2400" dirty="0">
                <a:solidFill>
                  <a:schemeClr val="accent4"/>
                </a:solidFill>
                <a:latin typeface="Calibri Light" panose="020F0302020204030204" pitchFamily="34" charset="0"/>
                <a:cs typeface="Calibri Light" panose="020F0302020204030204" pitchFamily="34" charset="0"/>
              </a:rPr>
              <a:t>a su tamaño, naturaleza y complejidad; y</a:t>
            </a:r>
          </a:p>
          <a:p>
            <a:pPr marL="285750" indent="-285750" algn="just">
              <a:buFont typeface="Arial" panose="020B0604020202020204" pitchFamily="34" charset="0"/>
              <a:buChar char="•"/>
            </a:pPr>
            <a:r>
              <a:rPr lang="es-PE" sz="2400" dirty="0">
                <a:solidFill>
                  <a:schemeClr val="accent4"/>
                </a:solidFill>
                <a:latin typeface="Calibri Light" panose="020F0302020204030204" pitchFamily="34" charset="0"/>
                <a:cs typeface="Calibri Light" panose="020F0302020204030204" pitchFamily="34" charset="0"/>
              </a:rPr>
              <a:t>las funciones </a:t>
            </a:r>
            <a:r>
              <a:rPr lang="es-PE" sz="2400" b="1" dirty="0">
                <a:solidFill>
                  <a:srgbClr val="C00000"/>
                </a:solidFill>
                <a:latin typeface="Calibri Light" panose="020F0302020204030204" pitchFamily="34" charset="0"/>
                <a:cs typeface="Calibri Light" panose="020F0302020204030204" pitchFamily="34" charset="0"/>
              </a:rPr>
              <a:t>son efectivas </a:t>
            </a:r>
            <a:r>
              <a:rPr lang="es-PE" sz="2400" dirty="0">
                <a:solidFill>
                  <a:schemeClr val="accent4"/>
                </a:solidFill>
                <a:latin typeface="Calibri Light" panose="020F0302020204030204" pitchFamily="34" charset="0"/>
                <a:cs typeface="Calibri Light" panose="020F0302020204030204" pitchFamily="34" charset="0"/>
              </a:rPr>
              <a:t>y logran los resultados de seguridad deseados.</a:t>
            </a:r>
          </a:p>
          <a:p>
            <a:pPr algn="just"/>
            <a:endParaRPr lang="es-PE" sz="2400" dirty="0">
              <a:solidFill>
                <a:schemeClr val="accent4"/>
              </a:solidFill>
              <a:latin typeface="Calibri Light" panose="020F0302020204030204" pitchFamily="34" charset="0"/>
              <a:cs typeface="Calibri Light" panose="020F0302020204030204" pitchFamily="34" charset="0"/>
            </a:endParaRPr>
          </a:p>
        </p:txBody>
      </p:sp>
      <p:sp>
        <p:nvSpPr>
          <p:cNvPr id="4" name="Title 3"/>
          <p:cNvSpPr>
            <a:spLocks noGrp="1"/>
          </p:cNvSpPr>
          <p:nvPr>
            <p:ph type="ctrTitle" idx="4294967295"/>
          </p:nvPr>
        </p:nvSpPr>
        <p:spPr>
          <a:xfrm>
            <a:off x="1034321" y="73313"/>
            <a:ext cx="3043004" cy="1336387"/>
          </a:xfrm>
        </p:spPr>
        <p:txBody>
          <a:bodyPr>
            <a:normAutofit/>
          </a:bodyPr>
          <a:lstStyle/>
          <a:p>
            <a:pPr algn="l"/>
            <a:r>
              <a:rPr lang="es-PE" sz="3200" b="1" dirty="0" smtClean="0">
                <a:solidFill>
                  <a:schemeClr val="accent4"/>
                </a:solidFill>
                <a:latin typeface="Calibri Light" panose="020F0302020204030204" pitchFamily="34" charset="0"/>
                <a:cs typeface="Calibri Light" panose="020F0302020204030204" pitchFamily="34" charset="0"/>
              </a:rPr>
              <a:t>Escalabilidad del SMS</a:t>
            </a:r>
            <a:endParaRPr lang="es-PE" sz="3200" b="1" dirty="0">
              <a:solidFill>
                <a:schemeClr val="accent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022492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498" r="1498"/>
          <a:stretch>
            <a:fillRect/>
          </a:stretch>
        </p:blipFill>
        <p:spPr>
          <a:xfrm>
            <a:off x="-4763" y="-6350"/>
            <a:ext cx="12196763" cy="5748338"/>
          </a:xfrm>
        </p:spPr>
      </p:pic>
      <p:sp>
        <p:nvSpPr>
          <p:cNvPr id="7" name="Text Placeholder 9"/>
          <p:cNvSpPr>
            <a:spLocks noGrp="1"/>
          </p:cNvSpPr>
          <p:nvPr>
            <p:ph type="body" sz="quarter" idx="19"/>
          </p:nvPr>
        </p:nvSpPr>
        <p:spPr>
          <a:xfrm>
            <a:off x="5441479" y="4382927"/>
            <a:ext cx="6595623" cy="2347655"/>
          </a:xfrm>
          <a:solidFill>
            <a:srgbClr val="0070C0"/>
          </a:solidFill>
        </p:spPr>
        <p:txBody>
          <a:bodyPr anchor="ctr">
            <a:normAutofit/>
          </a:bodyPr>
          <a:lstStyle/>
          <a:p>
            <a:pPr marL="228600" lvl="1" algn="just"/>
            <a:r>
              <a:rPr lang="es-PE" sz="2000" i="1" dirty="0">
                <a:solidFill>
                  <a:srgbClr val="FFFFFF"/>
                </a:solidFill>
                <a:latin typeface="Georgia"/>
                <a:cs typeface="Georgia"/>
              </a:rPr>
              <a:t>Independientemente del tamaño del proveedor de servicio, la </a:t>
            </a:r>
            <a:r>
              <a:rPr lang="es-PE" sz="2000" b="1" i="1" dirty="0">
                <a:solidFill>
                  <a:srgbClr val="FFFF00"/>
                </a:solidFill>
                <a:latin typeface="Georgia"/>
                <a:cs typeface="Georgia"/>
              </a:rPr>
              <a:t>escalabilidad también debería ser una función del riesgo inherente </a:t>
            </a:r>
            <a:r>
              <a:rPr lang="es-PE" sz="2000" i="1" dirty="0">
                <a:solidFill>
                  <a:srgbClr val="FFFFFF"/>
                </a:solidFill>
                <a:latin typeface="Georgia"/>
                <a:cs typeface="Georgia"/>
              </a:rPr>
              <a:t>de las actividades del proveedor de servicios. Incluso las organizaciones muy pequeñas pueden estar involucradas en actividades que pueden implicar riesgos significativos para la aviación.</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1982167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1000804" y="4665172"/>
            <a:ext cx="5102347" cy="2192828"/>
          </a:xfrm>
        </p:spPr>
        <p:txBody>
          <a:bodyPr>
            <a:normAutofit/>
          </a:bodyPr>
          <a:lstStyle/>
          <a:p>
            <a:r>
              <a:rPr lang="es-PE" sz="2200" dirty="0">
                <a:latin typeface="Calibri Light" panose="020F0302020204030204" pitchFamily="34" charset="0"/>
                <a:cs typeface="Calibri Light" panose="020F0302020204030204" pitchFamily="34" charset="0"/>
              </a:rPr>
              <a:t>En las pequeñas organizaciones de mantenimiento, el bajo volumen de datos puede significar que es más difícil identificar tendencias o cambios en el rendimiento de seguridad operacional.</a:t>
            </a:r>
          </a:p>
        </p:txBody>
      </p:sp>
      <p:sp>
        <p:nvSpPr>
          <p:cNvPr id="8" name="Text Placeholder 7"/>
          <p:cNvSpPr>
            <a:spLocks noGrp="1"/>
          </p:cNvSpPr>
          <p:nvPr>
            <p:ph type="body" sz="quarter" idx="34"/>
          </p:nvPr>
        </p:nvSpPr>
        <p:spPr>
          <a:xfrm>
            <a:off x="6285406" y="4665172"/>
            <a:ext cx="4931488" cy="2192828"/>
          </a:xfrm>
        </p:spPr>
        <p:txBody>
          <a:bodyPr>
            <a:normAutofit fontScale="92500"/>
          </a:bodyPr>
          <a:lstStyle/>
          <a:p>
            <a:r>
              <a:rPr lang="es-PE" sz="2200" dirty="0">
                <a:latin typeface="Calibri Light" panose="020F0302020204030204" pitchFamily="34" charset="0"/>
                <a:cs typeface="Calibri Light" panose="020F0302020204030204" pitchFamily="34" charset="0"/>
              </a:rPr>
              <a:t>Para organizaciones de mantenimiento grandes con muchas interacciones e interfaces, tendrán que considerar cómo recolectan datos e información de seguridad operacional desde múltiples organizaciones.</a:t>
            </a:r>
          </a:p>
        </p:txBody>
      </p:sp>
      <p:sp>
        <p:nvSpPr>
          <p:cNvPr id="10" name="Title 9"/>
          <p:cNvSpPr>
            <a:spLocks noGrp="1"/>
          </p:cNvSpPr>
          <p:nvPr>
            <p:ph type="ctrTitle" idx="4294967295"/>
          </p:nvPr>
        </p:nvSpPr>
        <p:spPr>
          <a:xfrm>
            <a:off x="4197246" y="148008"/>
            <a:ext cx="3692402" cy="1336387"/>
          </a:xfrm>
        </p:spPr>
        <p:txBody>
          <a:bodyPr>
            <a:noAutofit/>
          </a:bodyPr>
          <a:lstStyle/>
          <a:p>
            <a:r>
              <a:rPr lang="es-PE" sz="3200" b="1" dirty="0" smtClean="0">
                <a:latin typeface="Calibri Light" panose="020F0302020204030204" pitchFamily="34" charset="0"/>
                <a:cs typeface="Calibri Light" panose="020F0302020204030204" pitchFamily="34" charset="0"/>
              </a:rPr>
              <a:t>Datos e información de SO y su análisis</a:t>
            </a:r>
            <a:endParaRPr lang="es-PE" sz="3200" b="1" dirty="0">
              <a:latin typeface="Calibri Light" panose="020F0302020204030204" pitchFamily="34" charset="0"/>
              <a:cs typeface="Calibri Light" panose="020F0302020204030204" pitchFamily="34" charset="0"/>
            </a:endParaRPr>
          </a:p>
        </p:txBody>
      </p:sp>
      <p:pic>
        <p:nvPicPr>
          <p:cNvPr id="3" name="Picture Placeholder 2"/>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t="8324" b="8324"/>
          <a:stretch>
            <a:fillRect/>
          </a:stretch>
        </p:blipFill>
        <p:spPr>
          <a:xfrm>
            <a:off x="1172880" y="1578802"/>
            <a:ext cx="4940450" cy="3088448"/>
          </a:xfrm>
        </p:spPr>
      </p:pic>
      <p:pic>
        <p:nvPicPr>
          <p:cNvPr id="5" name="Picture Placeholder 4"/>
          <p:cNvPicPr>
            <a:picLocks noGrp="1" noChangeAspect="1"/>
          </p:cNvPicPr>
          <p:nvPr>
            <p:ph type="pic" sz="quarter" idx="31"/>
          </p:nvPr>
        </p:nvPicPr>
        <p:blipFill>
          <a:blip r:embed="rId4" cstate="print">
            <a:extLst>
              <a:ext uri="{28A0092B-C50C-407E-A947-70E740481C1C}">
                <a14:useLocalDpi xmlns:a14="http://schemas.microsoft.com/office/drawing/2010/main" val="0"/>
              </a:ext>
            </a:extLst>
          </a:blip>
          <a:srcRect t="8339" b="8339"/>
          <a:stretch>
            <a:fillRect/>
          </a:stretch>
        </p:blipFill>
        <p:spPr>
          <a:xfrm>
            <a:off x="6285406" y="1578802"/>
            <a:ext cx="4942228" cy="3088448"/>
          </a:xfrm>
        </p:spPr>
      </p:pic>
    </p:spTree>
    <p:extLst>
      <p:ext uri="{BB962C8B-B14F-4D97-AF65-F5344CB8AC3E}">
        <p14:creationId xmlns:p14="http://schemas.microsoft.com/office/powerpoint/2010/main" val="5671318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278835"/>
          </a:xfrm>
        </p:spPr>
        <p:txBody>
          <a:bodyPr/>
          <a:lstStyle/>
          <a:p>
            <a:r>
              <a:rPr lang="es-PE" b="1" dirty="0"/>
              <a:t>Sistemas de gestión de la </a:t>
            </a:r>
            <a:r>
              <a:rPr lang="es-PE" b="1" dirty="0" smtClean="0"/>
              <a:t>integración</a:t>
            </a:r>
            <a:endParaRPr lang="es-PE" b="1" dirty="0"/>
          </a:p>
        </p:txBody>
      </p:sp>
      <p:sp>
        <p:nvSpPr>
          <p:cNvPr id="4" name="Text Placeholder 3"/>
          <p:cNvSpPr>
            <a:spLocks noGrp="1"/>
          </p:cNvSpPr>
          <p:nvPr>
            <p:ph type="body" sz="half" idx="2"/>
          </p:nvPr>
        </p:nvSpPr>
        <p:spPr/>
        <p:txBody>
          <a:bodyPr>
            <a:normAutofit/>
          </a:bodyPr>
          <a:lstStyle/>
          <a:p>
            <a:pPr algn="just"/>
            <a:r>
              <a:rPr lang="es-PE" sz="2400" dirty="0">
                <a:latin typeface="Calibri Light" panose="020F0302020204030204" pitchFamily="34" charset="0"/>
                <a:cs typeface="Calibri Light" panose="020F0302020204030204" pitchFamily="34" charset="0"/>
              </a:rPr>
              <a:t>La gestión de la seguridad operacional deberá ser considerada como parte de un sistema de gestión (y no aisladamente). Por lo tanto, un proveedor de servicios puede implementar un sistema de gestión integrado que incluya el </a:t>
            </a:r>
            <a:r>
              <a:rPr lang="es-PE" sz="2400" dirty="0" smtClean="0">
                <a:latin typeface="Calibri Light" panose="020F0302020204030204" pitchFamily="34" charset="0"/>
                <a:cs typeface="Calibri Light" panose="020F0302020204030204" pitchFamily="34" charset="0"/>
              </a:rPr>
              <a:t>SMS</a:t>
            </a:r>
            <a:r>
              <a:rPr lang="es-PE" sz="2400" dirty="0">
                <a:latin typeface="Calibri Light" panose="020F0302020204030204" pitchFamily="34" charset="0"/>
                <a:cs typeface="Calibri Light" panose="020F0302020204030204" pitchFamily="34" charset="0"/>
              </a:rPr>
              <a:t>. Elimina la duplicación de procesos  y explota las sinergias.</a:t>
            </a:r>
          </a:p>
        </p:txBody>
      </p:sp>
      <p:grpSp>
        <p:nvGrpSpPr>
          <p:cNvPr id="6" name="Group 5"/>
          <p:cNvGrpSpPr/>
          <p:nvPr/>
        </p:nvGrpSpPr>
        <p:grpSpPr>
          <a:xfrm>
            <a:off x="5984299" y="652755"/>
            <a:ext cx="3578451" cy="2558067"/>
            <a:chOff x="4657725" y="946151"/>
            <a:chExt cx="2441575" cy="1825625"/>
          </a:xfrm>
        </p:grpSpPr>
        <p:sp>
          <p:nvSpPr>
            <p:cNvPr id="7" name="Freeform 6"/>
            <p:cNvSpPr>
              <a:spLocks/>
            </p:cNvSpPr>
            <p:nvPr/>
          </p:nvSpPr>
          <p:spPr bwMode="auto">
            <a:xfrm>
              <a:off x="5953125" y="2046288"/>
              <a:ext cx="1146175" cy="593725"/>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sp>
          <p:nvSpPr>
            <p:cNvPr id="8" name="Freeform 7"/>
            <p:cNvSpPr>
              <a:spLocks/>
            </p:cNvSpPr>
            <p:nvPr/>
          </p:nvSpPr>
          <p:spPr bwMode="auto">
            <a:xfrm>
              <a:off x="4657725" y="946151"/>
              <a:ext cx="2151063" cy="1825625"/>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grpSp>
      <p:grpSp>
        <p:nvGrpSpPr>
          <p:cNvPr id="9" name="Group 8"/>
          <p:cNvGrpSpPr/>
          <p:nvPr/>
        </p:nvGrpSpPr>
        <p:grpSpPr>
          <a:xfrm>
            <a:off x="5984299" y="2490114"/>
            <a:ext cx="2675695" cy="3378874"/>
            <a:chOff x="4657725" y="2257426"/>
            <a:chExt cx="1825625" cy="2411413"/>
          </a:xfrm>
        </p:grpSpPr>
        <p:sp>
          <p:nvSpPr>
            <p:cNvPr id="10" name="Freeform 9"/>
            <p:cNvSpPr>
              <a:spLocks/>
            </p:cNvSpPr>
            <p:nvPr/>
          </p:nvSpPr>
          <p:spPr bwMode="auto">
            <a:xfrm>
              <a:off x="5753100" y="2257426"/>
              <a:ext cx="593725" cy="1146175"/>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sp>
          <p:nvSpPr>
            <p:cNvPr id="11" name="Freeform 10"/>
            <p:cNvSpPr>
              <a:spLocks/>
            </p:cNvSpPr>
            <p:nvPr/>
          </p:nvSpPr>
          <p:spPr bwMode="auto">
            <a:xfrm>
              <a:off x="4657725" y="2517776"/>
              <a:ext cx="1825625" cy="2151063"/>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grpSp>
      <p:grpSp>
        <p:nvGrpSpPr>
          <p:cNvPr id="12" name="Group 11"/>
          <p:cNvGrpSpPr/>
          <p:nvPr/>
        </p:nvGrpSpPr>
        <p:grpSpPr>
          <a:xfrm>
            <a:off x="7882876" y="3310919"/>
            <a:ext cx="3557511" cy="2558067"/>
            <a:chOff x="5953125" y="2843213"/>
            <a:chExt cx="2427288" cy="1825625"/>
          </a:xfrm>
        </p:grpSpPr>
        <p:sp>
          <p:nvSpPr>
            <p:cNvPr id="13" name="Freeform 12"/>
            <p:cNvSpPr>
              <a:spLocks/>
            </p:cNvSpPr>
            <p:nvPr/>
          </p:nvSpPr>
          <p:spPr bwMode="auto">
            <a:xfrm>
              <a:off x="5953125" y="2989263"/>
              <a:ext cx="1146175" cy="593725"/>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sp>
          <p:nvSpPr>
            <p:cNvPr id="14" name="Freeform 13"/>
            <p:cNvSpPr>
              <a:spLocks/>
            </p:cNvSpPr>
            <p:nvPr/>
          </p:nvSpPr>
          <p:spPr bwMode="auto">
            <a:xfrm>
              <a:off x="6230938" y="2843213"/>
              <a:ext cx="2149475" cy="1825625"/>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grpSp>
      <p:grpSp>
        <p:nvGrpSpPr>
          <p:cNvPr id="15" name="Group 14"/>
          <p:cNvGrpSpPr/>
          <p:nvPr/>
        </p:nvGrpSpPr>
        <p:grpSpPr>
          <a:xfrm>
            <a:off x="8764695" y="652752"/>
            <a:ext cx="2675695" cy="3443381"/>
            <a:chOff x="6554788" y="946151"/>
            <a:chExt cx="1825625" cy="2457450"/>
          </a:xfrm>
        </p:grpSpPr>
        <p:sp>
          <p:nvSpPr>
            <p:cNvPr id="16" name="Freeform 15"/>
            <p:cNvSpPr>
              <a:spLocks/>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sp>
          <p:nvSpPr>
            <p:cNvPr id="17" name="Freeform 16"/>
            <p:cNvSpPr>
              <a:spLocks/>
            </p:cNvSpPr>
            <p:nvPr/>
          </p:nvSpPr>
          <p:spPr bwMode="auto">
            <a:xfrm>
              <a:off x="6554788" y="946151"/>
              <a:ext cx="1825625" cy="2151063"/>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2800" b="1">
                <a:latin typeface="Calibri Light" panose="020F0302020204030204" pitchFamily="34" charset="0"/>
                <a:cs typeface="Calibri Light" panose="020F0302020204030204" pitchFamily="34" charset="0"/>
              </a:endParaRPr>
            </a:p>
          </p:txBody>
        </p:sp>
      </p:grpSp>
      <p:sp>
        <p:nvSpPr>
          <p:cNvPr id="18" name="TextBox 17"/>
          <p:cNvSpPr txBox="1"/>
          <p:nvPr/>
        </p:nvSpPr>
        <p:spPr>
          <a:xfrm rot="18920653">
            <a:off x="6394976" y="1279656"/>
            <a:ext cx="1192468" cy="474382"/>
          </a:xfrm>
          <a:prstGeom prst="rect">
            <a:avLst/>
          </a:prstGeom>
          <a:noFill/>
        </p:spPr>
        <p:txBody>
          <a:bodyPr wrap="none" rtlCol="0" anchor="ctr">
            <a:prstTxWarp prst="textArchUp">
              <a:avLst/>
            </a:prstTxWarp>
            <a:spAutoFit/>
          </a:bodyPr>
          <a:lstStyle/>
          <a:p>
            <a:pPr algn="ctr"/>
            <a:r>
              <a:rPr lang="en-US" sz="2800" b="1" dirty="0" smtClean="0">
                <a:solidFill>
                  <a:schemeClr val="bg2"/>
                </a:solidFill>
                <a:latin typeface="Calibri Light" panose="020F0302020204030204" pitchFamily="34" charset="0"/>
                <a:cs typeface="Calibri Light" panose="020F0302020204030204" pitchFamily="34" charset="0"/>
              </a:rPr>
              <a:t>ISO 9001</a:t>
            </a:r>
            <a:endParaRPr lang="id-ID" sz="2800" b="1" dirty="0">
              <a:solidFill>
                <a:schemeClr val="bg2"/>
              </a:solidFill>
              <a:latin typeface="Calibri Light" panose="020F0302020204030204" pitchFamily="34" charset="0"/>
              <a:cs typeface="Calibri Light" panose="020F0302020204030204" pitchFamily="34" charset="0"/>
            </a:endParaRPr>
          </a:p>
        </p:txBody>
      </p:sp>
      <p:sp>
        <p:nvSpPr>
          <p:cNvPr id="19" name="TextBox 18"/>
          <p:cNvSpPr txBox="1"/>
          <p:nvPr/>
        </p:nvSpPr>
        <p:spPr>
          <a:xfrm rot="2904439">
            <a:off x="9834209" y="1386739"/>
            <a:ext cx="1417061" cy="496196"/>
          </a:xfrm>
          <a:prstGeom prst="rect">
            <a:avLst/>
          </a:prstGeom>
          <a:noFill/>
        </p:spPr>
        <p:txBody>
          <a:bodyPr wrap="none" rtlCol="0" anchor="ctr">
            <a:prstTxWarp prst="textArchUp">
              <a:avLst/>
            </a:prstTxWarp>
            <a:spAutoFit/>
          </a:bodyPr>
          <a:lstStyle/>
          <a:p>
            <a:pPr algn="ctr"/>
            <a:r>
              <a:rPr lang="en-US" sz="2800" b="1" dirty="0" smtClean="0">
                <a:solidFill>
                  <a:schemeClr val="bg2"/>
                </a:solidFill>
                <a:latin typeface="Calibri Light" panose="020F0302020204030204" pitchFamily="34" charset="0"/>
                <a:cs typeface="Calibri Light" panose="020F0302020204030204" pitchFamily="34" charset="0"/>
              </a:rPr>
              <a:t>ISO 14001</a:t>
            </a:r>
            <a:endParaRPr lang="id-ID" sz="2800" b="1" dirty="0">
              <a:solidFill>
                <a:schemeClr val="bg2"/>
              </a:solidFill>
              <a:latin typeface="Calibri Light" panose="020F0302020204030204" pitchFamily="34" charset="0"/>
              <a:cs typeface="Calibri Light" panose="020F0302020204030204" pitchFamily="34" charset="0"/>
            </a:endParaRPr>
          </a:p>
        </p:txBody>
      </p:sp>
      <p:sp>
        <p:nvSpPr>
          <p:cNvPr id="20" name="TextBox 19"/>
          <p:cNvSpPr txBox="1"/>
          <p:nvPr/>
        </p:nvSpPr>
        <p:spPr>
          <a:xfrm rot="3328205">
            <a:off x="6170199" y="4644511"/>
            <a:ext cx="1341601" cy="496196"/>
          </a:xfrm>
          <a:prstGeom prst="rect">
            <a:avLst/>
          </a:prstGeom>
          <a:noFill/>
        </p:spPr>
        <p:txBody>
          <a:bodyPr wrap="none" rtlCol="0" anchor="ctr">
            <a:prstTxWarp prst="textArchDown">
              <a:avLst/>
            </a:prstTxWarp>
            <a:spAutoFit/>
          </a:bodyPr>
          <a:lstStyle/>
          <a:p>
            <a:pPr algn="ctr"/>
            <a:r>
              <a:rPr lang="en-US" sz="2800" b="1" dirty="0" smtClean="0">
                <a:solidFill>
                  <a:schemeClr val="bg2"/>
                </a:solidFill>
                <a:latin typeface="Calibri Light" panose="020F0302020204030204" pitchFamily="34" charset="0"/>
                <a:cs typeface="Calibri Light" panose="020F0302020204030204" pitchFamily="34" charset="0"/>
              </a:rPr>
              <a:t>SMS</a:t>
            </a:r>
            <a:endParaRPr lang="id-ID" sz="2800" b="1" dirty="0">
              <a:solidFill>
                <a:schemeClr val="bg2"/>
              </a:solidFill>
              <a:latin typeface="Calibri Light" panose="020F0302020204030204" pitchFamily="34" charset="0"/>
              <a:cs typeface="Calibri Light" panose="020F0302020204030204" pitchFamily="34" charset="0"/>
            </a:endParaRPr>
          </a:p>
        </p:txBody>
      </p:sp>
      <p:sp>
        <p:nvSpPr>
          <p:cNvPr id="21" name="TextBox 20"/>
          <p:cNvSpPr txBox="1"/>
          <p:nvPr/>
        </p:nvSpPr>
        <p:spPr>
          <a:xfrm rot="18872992">
            <a:off x="9628103" y="4736082"/>
            <a:ext cx="1509680" cy="496196"/>
          </a:xfrm>
          <a:prstGeom prst="rect">
            <a:avLst/>
          </a:prstGeom>
          <a:noFill/>
        </p:spPr>
        <p:txBody>
          <a:bodyPr wrap="none" rtlCol="0" anchor="ctr">
            <a:prstTxWarp prst="textArchDown">
              <a:avLst/>
            </a:prstTxWarp>
            <a:spAutoFit/>
          </a:bodyPr>
          <a:lstStyle/>
          <a:p>
            <a:pPr algn="ctr"/>
            <a:r>
              <a:rPr lang="en-US" sz="2800" b="1" dirty="0" smtClean="0">
                <a:solidFill>
                  <a:schemeClr val="bg2"/>
                </a:solidFill>
                <a:latin typeface="Calibri Light" panose="020F0302020204030204" pitchFamily="34" charset="0"/>
                <a:cs typeface="Calibri Light" panose="020F0302020204030204" pitchFamily="34" charset="0"/>
              </a:rPr>
              <a:t>ISO 18001</a:t>
            </a:r>
            <a:endParaRPr lang="id-ID" sz="2800" b="1" dirty="0">
              <a:solidFill>
                <a:schemeClr val="bg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992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8" grpId="0"/>
      <p:bldP spid="19"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038" y="73057"/>
            <a:ext cx="3117757" cy="1044541"/>
          </a:xfrm>
        </p:spPr>
        <p:txBody>
          <a:bodyPr/>
          <a:lstStyle/>
          <a:p>
            <a:r>
              <a:rPr lang="es-PE" sz="2800" b="1" dirty="0" smtClean="0">
                <a:solidFill>
                  <a:schemeClr val="tx1">
                    <a:lumMod val="50000"/>
                  </a:schemeClr>
                </a:solidFill>
                <a:latin typeface="Calibri Light" panose="020F0302020204030204" pitchFamily="34" charset="0"/>
                <a:cs typeface="Calibri Light" panose="020F0302020204030204" pitchFamily="34" charset="0"/>
              </a:rPr>
              <a:t>Sistemas </a:t>
            </a:r>
            <a:r>
              <a:rPr lang="es-PE" sz="2800" b="1" dirty="0">
                <a:solidFill>
                  <a:schemeClr val="tx1">
                    <a:lumMod val="50000"/>
                  </a:schemeClr>
                </a:solidFill>
                <a:latin typeface="Calibri Light" panose="020F0302020204030204" pitchFamily="34" charset="0"/>
                <a:cs typeface="Calibri Light" panose="020F0302020204030204" pitchFamily="34" charset="0"/>
              </a:rPr>
              <a:t>de gestión de la integración</a:t>
            </a:r>
            <a:endParaRPr lang="en-US" sz="2800" dirty="0">
              <a:solidFill>
                <a:schemeClr val="tx1">
                  <a:lumMod val="50000"/>
                </a:schemeClr>
              </a:solidFill>
              <a:latin typeface="Calibri Light" panose="020F0302020204030204" pitchFamily="34" charset="0"/>
              <a:cs typeface="Calibri Light" panose="020F0302020204030204" pitchFamily="34" charset="0"/>
            </a:endParaRPr>
          </a:p>
        </p:txBody>
      </p:sp>
      <p:sp>
        <p:nvSpPr>
          <p:cNvPr id="132" name="Block Arc 131"/>
          <p:cNvSpPr/>
          <p:nvPr/>
        </p:nvSpPr>
        <p:spPr bwMode="auto">
          <a:xfrm rot="16200000">
            <a:off x="2296938" y="2596376"/>
            <a:ext cx="3589866" cy="2381300"/>
          </a:xfrm>
          <a:prstGeom prst="blockArc">
            <a:avLst>
              <a:gd name="adj1" fmla="val 10800000"/>
              <a:gd name="adj2" fmla="val 0"/>
              <a:gd name="adj3" fmla="val 326"/>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400">
              <a:solidFill>
                <a:srgbClr val="474747"/>
              </a:solidFill>
              <a:latin typeface="Calibri"/>
            </a:endParaRPr>
          </a:p>
        </p:txBody>
      </p:sp>
      <p:sp>
        <p:nvSpPr>
          <p:cNvPr id="133" name="Block Arc 132"/>
          <p:cNvSpPr/>
          <p:nvPr/>
        </p:nvSpPr>
        <p:spPr bwMode="auto">
          <a:xfrm rot="16200000">
            <a:off x="2916063" y="3014418"/>
            <a:ext cx="2142066" cy="1511350"/>
          </a:xfrm>
          <a:prstGeom prst="blockArc">
            <a:avLst>
              <a:gd name="adj1" fmla="val 10800000"/>
              <a:gd name="adj2" fmla="val 0"/>
              <a:gd name="adj3" fmla="val 680"/>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400">
              <a:solidFill>
                <a:srgbClr val="474747"/>
              </a:solidFill>
              <a:latin typeface="Calibri"/>
            </a:endParaRPr>
          </a:p>
        </p:txBody>
      </p:sp>
      <p:sp>
        <p:nvSpPr>
          <p:cNvPr id="134" name="Block Arc 133"/>
          <p:cNvSpPr/>
          <p:nvPr/>
        </p:nvSpPr>
        <p:spPr bwMode="auto">
          <a:xfrm rot="16200000">
            <a:off x="3718327" y="3383780"/>
            <a:ext cx="706967" cy="798028"/>
          </a:xfrm>
          <a:prstGeom prst="blockArc">
            <a:avLst>
              <a:gd name="adj1" fmla="val 10800000"/>
              <a:gd name="adj2" fmla="val 7"/>
              <a:gd name="adj3" fmla="val 2478"/>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cxnSp>
        <p:nvCxnSpPr>
          <p:cNvPr id="135" name="Straight Connector 134"/>
          <p:cNvCxnSpPr/>
          <p:nvPr/>
        </p:nvCxnSpPr>
        <p:spPr bwMode="auto">
          <a:xfrm>
            <a:off x="3371172" y="3791260"/>
            <a:ext cx="301625" cy="0"/>
          </a:xfrm>
          <a:prstGeom prst="line">
            <a:avLst/>
          </a:prstGeom>
          <a:ln w="28575" cmpd="sng">
            <a:solidFill>
              <a:srgbClr val="0070C0"/>
            </a:solidFill>
          </a:ln>
        </p:spPr>
        <p:style>
          <a:lnRef idx="1">
            <a:schemeClr val="dk1"/>
          </a:lnRef>
          <a:fillRef idx="0">
            <a:schemeClr val="dk1"/>
          </a:fillRef>
          <a:effectRef idx="0">
            <a:schemeClr val="dk1"/>
          </a:effectRef>
          <a:fontRef idx="minor">
            <a:schemeClr val="tx1"/>
          </a:fontRef>
        </p:style>
      </p:cxnSp>
      <p:sp>
        <p:nvSpPr>
          <p:cNvPr id="136" name="Oval 135"/>
          <p:cNvSpPr/>
          <p:nvPr/>
        </p:nvSpPr>
        <p:spPr bwMode="auto">
          <a:xfrm>
            <a:off x="3901395" y="1953994"/>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37" name="Oval 136"/>
          <p:cNvSpPr/>
          <p:nvPr/>
        </p:nvSpPr>
        <p:spPr bwMode="auto">
          <a:xfrm>
            <a:off x="3901395" y="2652494"/>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38" name="Oval 137"/>
          <p:cNvSpPr/>
          <p:nvPr/>
        </p:nvSpPr>
        <p:spPr bwMode="auto">
          <a:xfrm>
            <a:off x="3901395" y="3399678"/>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39" name="Oval 138"/>
          <p:cNvSpPr/>
          <p:nvPr/>
        </p:nvSpPr>
        <p:spPr bwMode="auto">
          <a:xfrm>
            <a:off x="3901395" y="4072778"/>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40" name="Oval 139"/>
          <p:cNvSpPr/>
          <p:nvPr/>
        </p:nvSpPr>
        <p:spPr bwMode="auto">
          <a:xfrm>
            <a:off x="3901395" y="4790327"/>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41" name="Oval 140"/>
          <p:cNvSpPr/>
          <p:nvPr/>
        </p:nvSpPr>
        <p:spPr bwMode="auto">
          <a:xfrm>
            <a:off x="3901395" y="5535394"/>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193" name="Rectangle 192"/>
          <p:cNvSpPr/>
          <p:nvPr/>
        </p:nvSpPr>
        <p:spPr>
          <a:xfrm>
            <a:off x="3961721" y="1698110"/>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de la seguridad operacional (SMS)</a:t>
            </a:r>
            <a:endParaRPr lang="en-US" sz="2200" dirty="0">
              <a:solidFill>
                <a:srgbClr val="FFFFFF"/>
              </a:solidFill>
              <a:latin typeface="Open Sans"/>
              <a:cs typeface="Open Sans"/>
            </a:endParaRPr>
          </a:p>
        </p:txBody>
      </p:sp>
      <p:sp>
        <p:nvSpPr>
          <p:cNvPr id="194" name="Rectangle 193"/>
          <p:cNvSpPr/>
          <p:nvPr/>
        </p:nvSpPr>
        <p:spPr>
          <a:xfrm>
            <a:off x="3961721" y="2406958"/>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de la seguridad (SecMS)</a:t>
            </a:r>
            <a:endParaRPr lang="en-US" sz="2200" dirty="0">
              <a:solidFill>
                <a:srgbClr val="FFFFFF"/>
              </a:solidFill>
              <a:latin typeface="Open Sans"/>
              <a:cs typeface="Open Sans"/>
            </a:endParaRPr>
          </a:p>
        </p:txBody>
      </p:sp>
      <p:sp>
        <p:nvSpPr>
          <p:cNvPr id="195" name="Rectangle 194"/>
          <p:cNvSpPr/>
          <p:nvPr/>
        </p:nvSpPr>
        <p:spPr>
          <a:xfrm>
            <a:off x="3961721" y="3113926"/>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ambiental (EMS)</a:t>
            </a:r>
            <a:endParaRPr lang="en-US" sz="2200" dirty="0">
              <a:solidFill>
                <a:srgbClr val="FFFFFF"/>
              </a:solidFill>
              <a:latin typeface="Open Sans"/>
              <a:cs typeface="Open Sans"/>
            </a:endParaRPr>
          </a:p>
        </p:txBody>
      </p:sp>
      <p:sp>
        <p:nvSpPr>
          <p:cNvPr id="196" name="Rectangle 195"/>
          <p:cNvSpPr/>
          <p:nvPr/>
        </p:nvSpPr>
        <p:spPr>
          <a:xfrm>
            <a:off x="3961721" y="3825560"/>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de la seguridad y la salud en el trabajo (OHSMS)</a:t>
            </a:r>
            <a:endParaRPr lang="en-US" sz="2200" dirty="0">
              <a:solidFill>
                <a:srgbClr val="FFFFFF"/>
              </a:solidFill>
              <a:latin typeface="Open Sans"/>
              <a:cs typeface="Open Sans"/>
            </a:endParaRPr>
          </a:p>
        </p:txBody>
      </p:sp>
      <p:sp>
        <p:nvSpPr>
          <p:cNvPr id="197" name="Rectangle 196"/>
          <p:cNvSpPr/>
          <p:nvPr/>
        </p:nvSpPr>
        <p:spPr>
          <a:xfrm>
            <a:off x="3961720" y="4536326"/>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financiera (FMS)</a:t>
            </a:r>
            <a:endParaRPr lang="en-US" sz="2200" dirty="0">
              <a:solidFill>
                <a:srgbClr val="FFFFFF"/>
              </a:solidFill>
              <a:latin typeface="Open Sans"/>
              <a:cs typeface="Open Sans"/>
            </a:endParaRPr>
          </a:p>
        </p:txBody>
      </p:sp>
      <p:sp>
        <p:nvSpPr>
          <p:cNvPr id="198" name="Rectangle 197"/>
          <p:cNvSpPr/>
          <p:nvPr/>
        </p:nvSpPr>
        <p:spPr>
          <a:xfrm>
            <a:off x="3961720" y="5294092"/>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de la documentación (DMS)</a:t>
            </a:r>
            <a:endParaRPr lang="en-US" sz="2200" dirty="0">
              <a:solidFill>
                <a:srgbClr val="FFFFFF"/>
              </a:solidFill>
              <a:latin typeface="Open Sans"/>
              <a:cs typeface="Open Sans"/>
            </a:endParaRPr>
          </a:p>
        </p:txBody>
      </p:sp>
      <p:sp>
        <p:nvSpPr>
          <p:cNvPr id="54" name="Block Arc 53"/>
          <p:cNvSpPr/>
          <p:nvPr/>
        </p:nvSpPr>
        <p:spPr bwMode="auto">
          <a:xfrm rot="16200000">
            <a:off x="1880389" y="1979609"/>
            <a:ext cx="5181601" cy="3727403"/>
          </a:xfrm>
          <a:prstGeom prst="blockArc">
            <a:avLst>
              <a:gd name="adj1" fmla="val 10800000"/>
              <a:gd name="adj2" fmla="val 0"/>
              <a:gd name="adj3" fmla="val 326"/>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1400">
              <a:solidFill>
                <a:srgbClr val="474747"/>
              </a:solidFill>
              <a:latin typeface="Calibri"/>
            </a:endParaRPr>
          </a:p>
        </p:txBody>
      </p:sp>
      <p:sp>
        <p:nvSpPr>
          <p:cNvPr id="55" name="Rectangle 54"/>
          <p:cNvSpPr/>
          <p:nvPr/>
        </p:nvSpPr>
        <p:spPr>
          <a:xfrm>
            <a:off x="3961720" y="954119"/>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Sistema de gestión de la calidad (QMS)</a:t>
            </a:r>
            <a:endParaRPr lang="en-US" sz="2200" dirty="0">
              <a:solidFill>
                <a:srgbClr val="FFFFFF"/>
              </a:solidFill>
              <a:latin typeface="Open Sans"/>
              <a:cs typeface="Open Sans"/>
            </a:endParaRPr>
          </a:p>
        </p:txBody>
      </p:sp>
      <p:sp>
        <p:nvSpPr>
          <p:cNvPr id="56" name="Rectangle 55"/>
          <p:cNvSpPr/>
          <p:nvPr/>
        </p:nvSpPr>
        <p:spPr>
          <a:xfrm>
            <a:off x="3999780" y="6015011"/>
            <a:ext cx="7865518" cy="635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200" dirty="0">
                <a:solidFill>
                  <a:srgbClr val="FFFFFF"/>
                </a:solidFill>
                <a:latin typeface="Calibri"/>
                <a:ea typeface="Calibri"/>
                <a:cs typeface="Times New Roman"/>
              </a:rPr>
              <a:t>Gestión del riesgo de la fatiga (FRMS)</a:t>
            </a:r>
            <a:endParaRPr lang="en-US" sz="2200" dirty="0">
              <a:solidFill>
                <a:srgbClr val="FFFFFF"/>
              </a:solidFill>
              <a:latin typeface="Open Sans"/>
              <a:cs typeface="Open Sans"/>
            </a:endParaRPr>
          </a:p>
        </p:txBody>
      </p:sp>
      <p:sp>
        <p:nvSpPr>
          <p:cNvPr id="57" name="Rectangle 56"/>
          <p:cNvSpPr/>
          <p:nvPr/>
        </p:nvSpPr>
        <p:spPr>
          <a:xfrm>
            <a:off x="1424065" y="3399677"/>
            <a:ext cx="1994538" cy="766234"/>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b="1" dirty="0">
                <a:solidFill>
                  <a:srgbClr val="FFFFFF"/>
                </a:solidFill>
                <a:latin typeface="Open Sans"/>
                <a:cs typeface="Open Sans"/>
              </a:rPr>
              <a:t>SISTEMAS</a:t>
            </a:r>
          </a:p>
        </p:txBody>
      </p:sp>
      <p:sp>
        <p:nvSpPr>
          <p:cNvPr id="58" name="Oval 57"/>
          <p:cNvSpPr/>
          <p:nvPr/>
        </p:nvSpPr>
        <p:spPr bwMode="auto">
          <a:xfrm>
            <a:off x="3901395" y="1318994"/>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
        <p:nvSpPr>
          <p:cNvPr id="59" name="Oval 58"/>
          <p:cNvSpPr/>
          <p:nvPr/>
        </p:nvSpPr>
        <p:spPr bwMode="auto">
          <a:xfrm>
            <a:off x="3939495" y="6297394"/>
            <a:ext cx="105129" cy="93133"/>
          </a:xfrm>
          <a:prstGeom prst="ellipse">
            <a:avLst/>
          </a:prstGeom>
          <a:solidFill>
            <a:srgbClr val="7F7F7F"/>
          </a:solidFill>
          <a:ln w="3175">
            <a:solidFill>
              <a:srgbClr val="0070C0"/>
            </a:solidFill>
          </a:ln>
        </p:spPr>
        <p:style>
          <a:lnRef idx="2">
            <a:schemeClr val="dk1"/>
          </a:lnRef>
          <a:fillRef idx="1">
            <a:schemeClr val="lt1"/>
          </a:fillRef>
          <a:effectRef idx="0">
            <a:schemeClr val="dk1"/>
          </a:effectRef>
          <a:fontRef idx="minor">
            <a:schemeClr val="dk1"/>
          </a:fontRef>
        </p:style>
        <p:txBody>
          <a:bodyPr anchor="ctr"/>
          <a:lstStyle/>
          <a:p>
            <a:pPr algn="ctr" defTabSz="457200">
              <a:defRPr/>
            </a:pPr>
            <a:endParaRPr lang="en-US" sz="2200">
              <a:solidFill>
                <a:srgbClr val="474747"/>
              </a:solidFill>
              <a:latin typeface="Calibri"/>
            </a:endParaRPr>
          </a:p>
        </p:txBody>
      </p:sp>
    </p:spTree>
    <p:extLst>
      <p:ext uri="{BB962C8B-B14F-4D97-AF65-F5344CB8AC3E}">
        <p14:creationId xmlns:p14="http://schemas.microsoft.com/office/powerpoint/2010/main" val="21793346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2"/>
                                        </p:tgtEl>
                                        <p:attrNameLst>
                                          <p:attrName>style.visibility</p:attrName>
                                        </p:attrNameLst>
                                      </p:cBhvr>
                                      <p:to>
                                        <p:strVal val="visible"/>
                                      </p:to>
                                    </p:set>
                                    <p:anim calcmode="lin" valueType="num">
                                      <p:cBhvr additive="base">
                                        <p:cTn id="13" dur="500" fill="hold"/>
                                        <p:tgtEl>
                                          <p:spTgt spid="132"/>
                                        </p:tgtEl>
                                        <p:attrNameLst>
                                          <p:attrName>ppt_x</p:attrName>
                                        </p:attrNameLst>
                                      </p:cBhvr>
                                      <p:tavLst>
                                        <p:tav tm="0">
                                          <p:val>
                                            <p:strVal val="0-#ppt_w/2"/>
                                          </p:val>
                                        </p:tav>
                                        <p:tav tm="100000">
                                          <p:val>
                                            <p:strVal val="#ppt_x"/>
                                          </p:val>
                                        </p:tav>
                                      </p:tavLst>
                                    </p:anim>
                                    <p:anim calcmode="lin" valueType="num">
                                      <p:cBhvr additive="base">
                                        <p:cTn id="14" dur="500" fill="hold"/>
                                        <p:tgtEl>
                                          <p:spTgt spid="13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3"/>
                                        </p:tgtEl>
                                        <p:attrNameLst>
                                          <p:attrName>style.visibility</p:attrName>
                                        </p:attrNameLst>
                                      </p:cBhvr>
                                      <p:to>
                                        <p:strVal val="visible"/>
                                      </p:to>
                                    </p:set>
                                    <p:anim calcmode="lin" valueType="num">
                                      <p:cBhvr additive="base">
                                        <p:cTn id="17" dur="500" fill="hold"/>
                                        <p:tgtEl>
                                          <p:spTgt spid="133"/>
                                        </p:tgtEl>
                                        <p:attrNameLst>
                                          <p:attrName>ppt_x</p:attrName>
                                        </p:attrNameLst>
                                      </p:cBhvr>
                                      <p:tavLst>
                                        <p:tav tm="0">
                                          <p:val>
                                            <p:strVal val="0-#ppt_w/2"/>
                                          </p:val>
                                        </p:tav>
                                        <p:tav tm="100000">
                                          <p:val>
                                            <p:strVal val="#ppt_x"/>
                                          </p:val>
                                        </p:tav>
                                      </p:tavLst>
                                    </p:anim>
                                    <p:anim calcmode="lin" valueType="num">
                                      <p:cBhvr additive="base">
                                        <p:cTn id="18" dur="500" fill="hold"/>
                                        <p:tgtEl>
                                          <p:spTgt spid="13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anim calcmode="lin" valueType="num">
                                      <p:cBhvr additive="base">
                                        <p:cTn id="21" dur="500" fill="hold"/>
                                        <p:tgtEl>
                                          <p:spTgt spid="134"/>
                                        </p:tgtEl>
                                        <p:attrNameLst>
                                          <p:attrName>ppt_x</p:attrName>
                                        </p:attrNameLst>
                                      </p:cBhvr>
                                      <p:tavLst>
                                        <p:tav tm="0">
                                          <p:val>
                                            <p:strVal val="0-#ppt_w/2"/>
                                          </p:val>
                                        </p:tav>
                                        <p:tav tm="100000">
                                          <p:val>
                                            <p:strVal val="#ppt_x"/>
                                          </p:val>
                                        </p:tav>
                                      </p:tavLst>
                                    </p:anim>
                                    <p:anim calcmode="lin" valueType="num">
                                      <p:cBhvr additive="base">
                                        <p:cTn id="22" dur="500" fill="hold"/>
                                        <p:tgtEl>
                                          <p:spTgt spid="13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anim calcmode="lin" valueType="num">
                                      <p:cBhvr additive="base">
                                        <p:cTn id="25" dur="500" fill="hold"/>
                                        <p:tgtEl>
                                          <p:spTgt spid="135"/>
                                        </p:tgtEl>
                                        <p:attrNameLst>
                                          <p:attrName>ppt_x</p:attrName>
                                        </p:attrNameLst>
                                      </p:cBhvr>
                                      <p:tavLst>
                                        <p:tav tm="0">
                                          <p:val>
                                            <p:strVal val="0-#ppt_w/2"/>
                                          </p:val>
                                        </p:tav>
                                        <p:tav tm="100000">
                                          <p:val>
                                            <p:strVal val="#ppt_x"/>
                                          </p:val>
                                        </p:tav>
                                      </p:tavLst>
                                    </p:anim>
                                    <p:anim calcmode="lin" valueType="num">
                                      <p:cBhvr additive="base">
                                        <p:cTn id="26" dur="500" fill="hold"/>
                                        <p:tgtEl>
                                          <p:spTgt spid="13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36"/>
                                        </p:tgtEl>
                                        <p:attrNameLst>
                                          <p:attrName>style.visibility</p:attrName>
                                        </p:attrNameLst>
                                      </p:cBhvr>
                                      <p:to>
                                        <p:strVal val="visible"/>
                                      </p:to>
                                    </p:set>
                                    <p:anim calcmode="lin" valueType="num">
                                      <p:cBhvr additive="base">
                                        <p:cTn id="29" dur="500" fill="hold"/>
                                        <p:tgtEl>
                                          <p:spTgt spid="136"/>
                                        </p:tgtEl>
                                        <p:attrNameLst>
                                          <p:attrName>ppt_x</p:attrName>
                                        </p:attrNameLst>
                                      </p:cBhvr>
                                      <p:tavLst>
                                        <p:tav tm="0">
                                          <p:val>
                                            <p:strVal val="0-#ppt_w/2"/>
                                          </p:val>
                                        </p:tav>
                                        <p:tav tm="100000">
                                          <p:val>
                                            <p:strVal val="#ppt_x"/>
                                          </p:val>
                                        </p:tav>
                                      </p:tavLst>
                                    </p:anim>
                                    <p:anim calcmode="lin" valueType="num">
                                      <p:cBhvr additive="base">
                                        <p:cTn id="30" dur="500" fill="hold"/>
                                        <p:tgtEl>
                                          <p:spTgt spid="13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7"/>
                                        </p:tgtEl>
                                        <p:attrNameLst>
                                          <p:attrName>style.visibility</p:attrName>
                                        </p:attrNameLst>
                                      </p:cBhvr>
                                      <p:to>
                                        <p:strVal val="visible"/>
                                      </p:to>
                                    </p:set>
                                    <p:anim calcmode="lin" valueType="num">
                                      <p:cBhvr additive="base">
                                        <p:cTn id="33" dur="500" fill="hold"/>
                                        <p:tgtEl>
                                          <p:spTgt spid="137"/>
                                        </p:tgtEl>
                                        <p:attrNameLst>
                                          <p:attrName>ppt_x</p:attrName>
                                        </p:attrNameLst>
                                      </p:cBhvr>
                                      <p:tavLst>
                                        <p:tav tm="0">
                                          <p:val>
                                            <p:strVal val="0-#ppt_w/2"/>
                                          </p:val>
                                        </p:tav>
                                        <p:tav tm="100000">
                                          <p:val>
                                            <p:strVal val="#ppt_x"/>
                                          </p:val>
                                        </p:tav>
                                      </p:tavLst>
                                    </p:anim>
                                    <p:anim calcmode="lin" valueType="num">
                                      <p:cBhvr additive="base">
                                        <p:cTn id="34" dur="500" fill="hold"/>
                                        <p:tgtEl>
                                          <p:spTgt spid="137"/>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38"/>
                                        </p:tgtEl>
                                        <p:attrNameLst>
                                          <p:attrName>style.visibility</p:attrName>
                                        </p:attrNameLst>
                                      </p:cBhvr>
                                      <p:to>
                                        <p:strVal val="visible"/>
                                      </p:to>
                                    </p:set>
                                    <p:anim calcmode="lin" valueType="num">
                                      <p:cBhvr additive="base">
                                        <p:cTn id="37" dur="500" fill="hold"/>
                                        <p:tgtEl>
                                          <p:spTgt spid="138"/>
                                        </p:tgtEl>
                                        <p:attrNameLst>
                                          <p:attrName>ppt_x</p:attrName>
                                        </p:attrNameLst>
                                      </p:cBhvr>
                                      <p:tavLst>
                                        <p:tav tm="0">
                                          <p:val>
                                            <p:strVal val="0-#ppt_w/2"/>
                                          </p:val>
                                        </p:tav>
                                        <p:tav tm="100000">
                                          <p:val>
                                            <p:strVal val="#ppt_x"/>
                                          </p:val>
                                        </p:tav>
                                      </p:tavLst>
                                    </p:anim>
                                    <p:anim calcmode="lin" valueType="num">
                                      <p:cBhvr additive="base">
                                        <p:cTn id="38" dur="500" fill="hold"/>
                                        <p:tgtEl>
                                          <p:spTgt spid="138"/>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39"/>
                                        </p:tgtEl>
                                        <p:attrNameLst>
                                          <p:attrName>style.visibility</p:attrName>
                                        </p:attrNameLst>
                                      </p:cBhvr>
                                      <p:to>
                                        <p:strVal val="visible"/>
                                      </p:to>
                                    </p:set>
                                    <p:anim calcmode="lin" valueType="num">
                                      <p:cBhvr additive="base">
                                        <p:cTn id="41" dur="500" fill="hold"/>
                                        <p:tgtEl>
                                          <p:spTgt spid="139"/>
                                        </p:tgtEl>
                                        <p:attrNameLst>
                                          <p:attrName>ppt_x</p:attrName>
                                        </p:attrNameLst>
                                      </p:cBhvr>
                                      <p:tavLst>
                                        <p:tav tm="0">
                                          <p:val>
                                            <p:strVal val="0-#ppt_w/2"/>
                                          </p:val>
                                        </p:tav>
                                        <p:tav tm="100000">
                                          <p:val>
                                            <p:strVal val="#ppt_x"/>
                                          </p:val>
                                        </p:tav>
                                      </p:tavLst>
                                    </p:anim>
                                    <p:anim calcmode="lin" valueType="num">
                                      <p:cBhvr additive="base">
                                        <p:cTn id="42" dur="500" fill="hold"/>
                                        <p:tgtEl>
                                          <p:spTgt spid="139"/>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0"/>
                                        </p:tgtEl>
                                        <p:attrNameLst>
                                          <p:attrName>style.visibility</p:attrName>
                                        </p:attrNameLst>
                                      </p:cBhvr>
                                      <p:to>
                                        <p:strVal val="visible"/>
                                      </p:to>
                                    </p:set>
                                    <p:anim calcmode="lin" valueType="num">
                                      <p:cBhvr additive="base">
                                        <p:cTn id="45" dur="500" fill="hold"/>
                                        <p:tgtEl>
                                          <p:spTgt spid="140"/>
                                        </p:tgtEl>
                                        <p:attrNameLst>
                                          <p:attrName>ppt_x</p:attrName>
                                        </p:attrNameLst>
                                      </p:cBhvr>
                                      <p:tavLst>
                                        <p:tav tm="0">
                                          <p:val>
                                            <p:strVal val="0-#ppt_w/2"/>
                                          </p:val>
                                        </p:tav>
                                        <p:tav tm="100000">
                                          <p:val>
                                            <p:strVal val="#ppt_x"/>
                                          </p:val>
                                        </p:tav>
                                      </p:tavLst>
                                    </p:anim>
                                    <p:anim calcmode="lin" valueType="num">
                                      <p:cBhvr additive="base">
                                        <p:cTn id="46" dur="500" fill="hold"/>
                                        <p:tgtEl>
                                          <p:spTgt spid="14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41"/>
                                        </p:tgtEl>
                                        <p:attrNameLst>
                                          <p:attrName>style.visibility</p:attrName>
                                        </p:attrNameLst>
                                      </p:cBhvr>
                                      <p:to>
                                        <p:strVal val="visible"/>
                                      </p:to>
                                    </p:set>
                                    <p:anim calcmode="lin" valueType="num">
                                      <p:cBhvr additive="base">
                                        <p:cTn id="49" dur="500" fill="hold"/>
                                        <p:tgtEl>
                                          <p:spTgt spid="141"/>
                                        </p:tgtEl>
                                        <p:attrNameLst>
                                          <p:attrName>ppt_x</p:attrName>
                                        </p:attrNameLst>
                                      </p:cBhvr>
                                      <p:tavLst>
                                        <p:tav tm="0">
                                          <p:val>
                                            <p:strVal val="0-#ppt_w/2"/>
                                          </p:val>
                                        </p:tav>
                                        <p:tav tm="100000">
                                          <p:val>
                                            <p:strVal val="#ppt_x"/>
                                          </p:val>
                                        </p:tav>
                                      </p:tavLst>
                                    </p:anim>
                                    <p:anim calcmode="lin" valueType="num">
                                      <p:cBhvr additive="base">
                                        <p:cTn id="50" dur="500" fill="hold"/>
                                        <p:tgtEl>
                                          <p:spTgt spid="14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93"/>
                                        </p:tgtEl>
                                        <p:attrNameLst>
                                          <p:attrName>style.visibility</p:attrName>
                                        </p:attrNameLst>
                                      </p:cBhvr>
                                      <p:to>
                                        <p:strVal val="visible"/>
                                      </p:to>
                                    </p:set>
                                    <p:anim calcmode="lin" valueType="num">
                                      <p:cBhvr additive="base">
                                        <p:cTn id="53" dur="500" fill="hold"/>
                                        <p:tgtEl>
                                          <p:spTgt spid="193"/>
                                        </p:tgtEl>
                                        <p:attrNameLst>
                                          <p:attrName>ppt_x</p:attrName>
                                        </p:attrNameLst>
                                      </p:cBhvr>
                                      <p:tavLst>
                                        <p:tav tm="0">
                                          <p:val>
                                            <p:strVal val="0-#ppt_w/2"/>
                                          </p:val>
                                        </p:tav>
                                        <p:tav tm="100000">
                                          <p:val>
                                            <p:strVal val="#ppt_x"/>
                                          </p:val>
                                        </p:tav>
                                      </p:tavLst>
                                    </p:anim>
                                    <p:anim calcmode="lin" valueType="num">
                                      <p:cBhvr additive="base">
                                        <p:cTn id="54" dur="500" fill="hold"/>
                                        <p:tgtEl>
                                          <p:spTgt spid="193"/>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94"/>
                                        </p:tgtEl>
                                        <p:attrNameLst>
                                          <p:attrName>style.visibility</p:attrName>
                                        </p:attrNameLst>
                                      </p:cBhvr>
                                      <p:to>
                                        <p:strVal val="visible"/>
                                      </p:to>
                                    </p:set>
                                    <p:anim calcmode="lin" valueType="num">
                                      <p:cBhvr additive="base">
                                        <p:cTn id="57" dur="500" fill="hold"/>
                                        <p:tgtEl>
                                          <p:spTgt spid="194"/>
                                        </p:tgtEl>
                                        <p:attrNameLst>
                                          <p:attrName>ppt_x</p:attrName>
                                        </p:attrNameLst>
                                      </p:cBhvr>
                                      <p:tavLst>
                                        <p:tav tm="0">
                                          <p:val>
                                            <p:strVal val="0-#ppt_w/2"/>
                                          </p:val>
                                        </p:tav>
                                        <p:tav tm="100000">
                                          <p:val>
                                            <p:strVal val="#ppt_x"/>
                                          </p:val>
                                        </p:tav>
                                      </p:tavLst>
                                    </p:anim>
                                    <p:anim calcmode="lin" valueType="num">
                                      <p:cBhvr additive="base">
                                        <p:cTn id="58" dur="500" fill="hold"/>
                                        <p:tgtEl>
                                          <p:spTgt spid="19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5"/>
                                        </p:tgtEl>
                                        <p:attrNameLst>
                                          <p:attrName>style.visibility</p:attrName>
                                        </p:attrNameLst>
                                      </p:cBhvr>
                                      <p:to>
                                        <p:strVal val="visible"/>
                                      </p:to>
                                    </p:set>
                                    <p:anim calcmode="lin" valueType="num">
                                      <p:cBhvr additive="base">
                                        <p:cTn id="61" dur="500" fill="hold"/>
                                        <p:tgtEl>
                                          <p:spTgt spid="195"/>
                                        </p:tgtEl>
                                        <p:attrNameLst>
                                          <p:attrName>ppt_x</p:attrName>
                                        </p:attrNameLst>
                                      </p:cBhvr>
                                      <p:tavLst>
                                        <p:tav tm="0">
                                          <p:val>
                                            <p:strVal val="0-#ppt_w/2"/>
                                          </p:val>
                                        </p:tav>
                                        <p:tav tm="100000">
                                          <p:val>
                                            <p:strVal val="#ppt_x"/>
                                          </p:val>
                                        </p:tav>
                                      </p:tavLst>
                                    </p:anim>
                                    <p:anim calcmode="lin" valueType="num">
                                      <p:cBhvr additive="base">
                                        <p:cTn id="62" dur="500" fill="hold"/>
                                        <p:tgtEl>
                                          <p:spTgt spid="195"/>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6"/>
                                        </p:tgtEl>
                                        <p:attrNameLst>
                                          <p:attrName>style.visibility</p:attrName>
                                        </p:attrNameLst>
                                      </p:cBhvr>
                                      <p:to>
                                        <p:strVal val="visible"/>
                                      </p:to>
                                    </p:set>
                                    <p:anim calcmode="lin" valueType="num">
                                      <p:cBhvr additive="base">
                                        <p:cTn id="65" dur="500" fill="hold"/>
                                        <p:tgtEl>
                                          <p:spTgt spid="196"/>
                                        </p:tgtEl>
                                        <p:attrNameLst>
                                          <p:attrName>ppt_x</p:attrName>
                                        </p:attrNameLst>
                                      </p:cBhvr>
                                      <p:tavLst>
                                        <p:tav tm="0">
                                          <p:val>
                                            <p:strVal val="0-#ppt_w/2"/>
                                          </p:val>
                                        </p:tav>
                                        <p:tav tm="100000">
                                          <p:val>
                                            <p:strVal val="#ppt_x"/>
                                          </p:val>
                                        </p:tav>
                                      </p:tavLst>
                                    </p:anim>
                                    <p:anim calcmode="lin" valueType="num">
                                      <p:cBhvr additive="base">
                                        <p:cTn id="66" dur="500" fill="hold"/>
                                        <p:tgtEl>
                                          <p:spTgt spid="196"/>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7"/>
                                        </p:tgtEl>
                                        <p:attrNameLst>
                                          <p:attrName>style.visibility</p:attrName>
                                        </p:attrNameLst>
                                      </p:cBhvr>
                                      <p:to>
                                        <p:strVal val="visible"/>
                                      </p:to>
                                    </p:set>
                                    <p:anim calcmode="lin" valueType="num">
                                      <p:cBhvr additive="base">
                                        <p:cTn id="69" dur="500" fill="hold"/>
                                        <p:tgtEl>
                                          <p:spTgt spid="197"/>
                                        </p:tgtEl>
                                        <p:attrNameLst>
                                          <p:attrName>ppt_x</p:attrName>
                                        </p:attrNameLst>
                                      </p:cBhvr>
                                      <p:tavLst>
                                        <p:tav tm="0">
                                          <p:val>
                                            <p:strVal val="0-#ppt_w/2"/>
                                          </p:val>
                                        </p:tav>
                                        <p:tav tm="100000">
                                          <p:val>
                                            <p:strVal val="#ppt_x"/>
                                          </p:val>
                                        </p:tav>
                                      </p:tavLst>
                                    </p:anim>
                                    <p:anim calcmode="lin" valueType="num">
                                      <p:cBhvr additive="base">
                                        <p:cTn id="70" dur="500" fill="hold"/>
                                        <p:tgtEl>
                                          <p:spTgt spid="197"/>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198"/>
                                        </p:tgtEl>
                                        <p:attrNameLst>
                                          <p:attrName>style.visibility</p:attrName>
                                        </p:attrNameLst>
                                      </p:cBhvr>
                                      <p:to>
                                        <p:strVal val="visible"/>
                                      </p:to>
                                    </p:set>
                                    <p:anim calcmode="lin" valueType="num">
                                      <p:cBhvr additive="base">
                                        <p:cTn id="73" dur="500" fill="hold"/>
                                        <p:tgtEl>
                                          <p:spTgt spid="198"/>
                                        </p:tgtEl>
                                        <p:attrNameLst>
                                          <p:attrName>ppt_x</p:attrName>
                                        </p:attrNameLst>
                                      </p:cBhvr>
                                      <p:tavLst>
                                        <p:tav tm="0">
                                          <p:val>
                                            <p:strVal val="0-#ppt_w/2"/>
                                          </p:val>
                                        </p:tav>
                                        <p:tav tm="100000">
                                          <p:val>
                                            <p:strVal val="#ppt_x"/>
                                          </p:val>
                                        </p:tav>
                                      </p:tavLst>
                                    </p:anim>
                                    <p:anim calcmode="lin" valueType="num">
                                      <p:cBhvr additive="base">
                                        <p:cTn id="74" dur="500" fill="hold"/>
                                        <p:tgtEl>
                                          <p:spTgt spid="198"/>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additive="base">
                                        <p:cTn id="77" dur="500" fill="hold"/>
                                        <p:tgtEl>
                                          <p:spTgt spid="54"/>
                                        </p:tgtEl>
                                        <p:attrNameLst>
                                          <p:attrName>ppt_x</p:attrName>
                                        </p:attrNameLst>
                                      </p:cBhvr>
                                      <p:tavLst>
                                        <p:tav tm="0">
                                          <p:val>
                                            <p:strVal val="0-#ppt_w/2"/>
                                          </p:val>
                                        </p:tav>
                                        <p:tav tm="100000">
                                          <p:val>
                                            <p:strVal val="#ppt_x"/>
                                          </p:val>
                                        </p:tav>
                                      </p:tavLst>
                                    </p:anim>
                                    <p:anim calcmode="lin" valueType="num">
                                      <p:cBhvr additive="base">
                                        <p:cTn id="78" dur="500" fill="hold"/>
                                        <p:tgtEl>
                                          <p:spTgt spid="5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additive="base">
                                        <p:cTn id="81" dur="500" fill="hold"/>
                                        <p:tgtEl>
                                          <p:spTgt spid="55"/>
                                        </p:tgtEl>
                                        <p:attrNameLst>
                                          <p:attrName>ppt_x</p:attrName>
                                        </p:attrNameLst>
                                      </p:cBhvr>
                                      <p:tavLst>
                                        <p:tav tm="0">
                                          <p:val>
                                            <p:strVal val="0-#ppt_w/2"/>
                                          </p:val>
                                        </p:tav>
                                        <p:tav tm="100000">
                                          <p:val>
                                            <p:strVal val="#ppt_x"/>
                                          </p:val>
                                        </p:tav>
                                      </p:tavLst>
                                    </p:anim>
                                    <p:anim calcmode="lin" valueType="num">
                                      <p:cBhvr additive="base">
                                        <p:cTn id="82" dur="500" fill="hold"/>
                                        <p:tgtEl>
                                          <p:spTgt spid="55"/>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anim calcmode="lin" valueType="num">
                                      <p:cBhvr additive="base">
                                        <p:cTn id="85" dur="500" fill="hold"/>
                                        <p:tgtEl>
                                          <p:spTgt spid="56"/>
                                        </p:tgtEl>
                                        <p:attrNameLst>
                                          <p:attrName>ppt_x</p:attrName>
                                        </p:attrNameLst>
                                      </p:cBhvr>
                                      <p:tavLst>
                                        <p:tav tm="0">
                                          <p:val>
                                            <p:strVal val="0-#ppt_w/2"/>
                                          </p:val>
                                        </p:tav>
                                        <p:tav tm="100000">
                                          <p:val>
                                            <p:strVal val="#ppt_x"/>
                                          </p:val>
                                        </p:tav>
                                      </p:tavLst>
                                    </p:anim>
                                    <p:anim calcmode="lin" valueType="num">
                                      <p:cBhvr additive="base">
                                        <p:cTn id="86" dur="500" fill="hold"/>
                                        <p:tgtEl>
                                          <p:spTgt spid="56"/>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additive="base">
                                        <p:cTn id="89" dur="500" fill="hold"/>
                                        <p:tgtEl>
                                          <p:spTgt spid="58"/>
                                        </p:tgtEl>
                                        <p:attrNameLst>
                                          <p:attrName>ppt_x</p:attrName>
                                        </p:attrNameLst>
                                      </p:cBhvr>
                                      <p:tavLst>
                                        <p:tav tm="0">
                                          <p:val>
                                            <p:strVal val="0-#ppt_w/2"/>
                                          </p:val>
                                        </p:tav>
                                        <p:tav tm="100000">
                                          <p:val>
                                            <p:strVal val="#ppt_x"/>
                                          </p:val>
                                        </p:tav>
                                      </p:tavLst>
                                    </p:anim>
                                    <p:anim calcmode="lin" valueType="num">
                                      <p:cBhvr additive="base">
                                        <p:cTn id="90" dur="500" fill="hold"/>
                                        <p:tgtEl>
                                          <p:spTgt spid="58"/>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 calcmode="lin" valueType="num">
                                      <p:cBhvr additive="base">
                                        <p:cTn id="93" dur="500" fill="hold"/>
                                        <p:tgtEl>
                                          <p:spTgt spid="59"/>
                                        </p:tgtEl>
                                        <p:attrNameLst>
                                          <p:attrName>ppt_x</p:attrName>
                                        </p:attrNameLst>
                                      </p:cBhvr>
                                      <p:tavLst>
                                        <p:tav tm="0">
                                          <p:val>
                                            <p:strVal val="0-#ppt_w/2"/>
                                          </p:val>
                                        </p:tav>
                                        <p:tav tm="100000">
                                          <p:val>
                                            <p:strVal val="#ppt_x"/>
                                          </p:val>
                                        </p:tav>
                                      </p:tavLst>
                                    </p:anim>
                                    <p:anim calcmode="lin" valueType="num">
                                      <p:cBhvr additive="base">
                                        <p:cTn id="9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6" grpId="0" animBg="1"/>
      <p:bldP spid="137" grpId="0" animBg="1"/>
      <p:bldP spid="138" grpId="0" animBg="1"/>
      <p:bldP spid="139" grpId="0" animBg="1"/>
      <p:bldP spid="140" grpId="0" animBg="1"/>
      <p:bldP spid="141" grpId="0" animBg="1"/>
      <p:bldP spid="193" grpId="0" animBg="1"/>
      <p:bldP spid="194" grpId="0" animBg="1"/>
      <p:bldP spid="195" grpId="0" animBg="1"/>
      <p:bldP spid="196" grpId="0" animBg="1"/>
      <p:bldP spid="197" grpId="0" animBg="1"/>
      <p:bldP spid="198" grpId="0" animBg="1"/>
      <p:bldP spid="54" grpId="0" animBg="1"/>
      <p:bldP spid="55" grpId="0" animBg="1"/>
      <p:bldP spid="56" grpId="0" animBg="1"/>
      <p:bldP spid="57" grpId="0" animBg="1"/>
      <p:bldP spid="58"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8" y="1409444"/>
            <a:ext cx="5171205" cy="5336130"/>
          </a:xfrm>
        </p:spPr>
        <p:txBody>
          <a:bodyPr>
            <a:noAutofit/>
          </a:bodyPr>
          <a:lstStyle/>
          <a:p>
            <a:pPr marL="171450" indent="-171450" algn="just">
              <a:buFont typeface="Arial" panose="020B0604020202020204" pitchFamily="34" charset="0"/>
              <a:buChar char="•"/>
            </a:pPr>
            <a:r>
              <a:rPr lang="es-PE" sz="2800" dirty="0">
                <a:solidFill>
                  <a:schemeClr val="tx1">
                    <a:lumMod val="50000"/>
                  </a:schemeClr>
                </a:solidFill>
                <a:latin typeface="Calibri Light" panose="020F0302020204030204" pitchFamily="34" charset="0"/>
                <a:cs typeface="Calibri Light" panose="020F0302020204030204" pitchFamily="34" charset="0"/>
              </a:rPr>
              <a:t>Un proveedor de servicios  puede escoger integrar los sistemas de gestión basados en sus requisitos únicos.</a:t>
            </a:r>
          </a:p>
          <a:p>
            <a:pPr marL="171450" indent="-171450" algn="just">
              <a:buFont typeface="Arial" panose="020B0604020202020204" pitchFamily="34" charset="0"/>
              <a:buChar char="•"/>
            </a:pPr>
            <a:r>
              <a:rPr lang="es-PE" sz="2800" dirty="0">
                <a:solidFill>
                  <a:schemeClr val="tx1">
                    <a:lumMod val="50000"/>
                  </a:schemeClr>
                </a:solidFill>
                <a:latin typeface="Calibri Light" panose="020F0302020204030204" pitchFamily="34" charset="0"/>
                <a:cs typeface="Calibri Light" panose="020F0302020204030204" pitchFamily="34" charset="0"/>
              </a:rPr>
              <a:t>Los procesos de gestión de riesgos y los procesos de auditoría interna son características esenciales de la mayoría de estos sistemas de gestión.</a:t>
            </a:r>
          </a:p>
          <a:p>
            <a:pPr marL="171450" indent="-171450" algn="just">
              <a:buFont typeface="Arial" panose="020B0604020202020204" pitchFamily="34" charset="0"/>
              <a:buChar char="•"/>
            </a:pPr>
            <a:endParaRPr lang="es-PE" sz="2800" dirty="0">
              <a:solidFill>
                <a:schemeClr val="tx1">
                  <a:lumMod val="50000"/>
                </a:schemeClr>
              </a:solidFill>
              <a:latin typeface="Calibri Light" panose="020F0302020204030204" pitchFamily="34" charset="0"/>
              <a:cs typeface="Calibri Light" panose="020F0302020204030204" pitchFamily="34" charset="0"/>
            </a:endParaRPr>
          </a:p>
        </p:txBody>
      </p:sp>
      <p:sp>
        <p:nvSpPr>
          <p:cNvPr id="2" name="Title 1"/>
          <p:cNvSpPr>
            <a:spLocks noGrp="1"/>
          </p:cNvSpPr>
          <p:nvPr>
            <p:ph type="ctrTitle" idx="4294967295"/>
          </p:nvPr>
        </p:nvSpPr>
        <p:spPr>
          <a:xfrm>
            <a:off x="555038" y="73057"/>
            <a:ext cx="3522287" cy="1336387"/>
          </a:xfrm>
        </p:spPr>
        <p:txBody>
          <a:bodyPr>
            <a:normAutofit/>
          </a:bodyPr>
          <a:lstStyle/>
          <a:p>
            <a:pPr algn="l"/>
            <a:r>
              <a:rPr lang="es-PE" sz="3200" b="1" dirty="0">
                <a:solidFill>
                  <a:schemeClr val="tx1">
                    <a:lumMod val="50000"/>
                  </a:schemeClr>
                </a:solidFill>
                <a:latin typeface="Calibri Light" panose="020F0302020204030204" pitchFamily="34" charset="0"/>
                <a:cs typeface="Calibri Light" panose="020F0302020204030204" pitchFamily="34" charset="0"/>
              </a:rPr>
              <a:t>Sistemas de gestión de la integración</a:t>
            </a:r>
            <a:endParaRPr lang="es-PE" sz="3200" dirty="0">
              <a:solidFill>
                <a:schemeClr val="tx1">
                  <a:lumMod val="50000"/>
                </a:schemeClr>
              </a:solidFill>
              <a:latin typeface="Calibri Light" panose="020F0302020204030204" pitchFamily="34" charset="0"/>
              <a:cs typeface="Calibri Light" panose="020F0302020204030204" pitchFamily="34" charset="0"/>
            </a:endParaRPr>
          </a:p>
        </p:txBody>
      </p:sp>
      <p:pic>
        <p:nvPicPr>
          <p:cNvPr id="6"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5945" r="15945"/>
          <a:stretch>
            <a:fillRect/>
          </a:stretch>
        </p:blipFill>
        <p:spPr/>
      </p:pic>
    </p:spTree>
    <p:extLst>
      <p:ext uri="{BB962C8B-B14F-4D97-AF65-F5344CB8AC3E}">
        <p14:creationId xmlns:p14="http://schemas.microsoft.com/office/powerpoint/2010/main" val="532650048"/>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9" y="1544163"/>
            <a:ext cx="4991322" cy="5321081"/>
          </a:xfrm>
        </p:spPr>
        <p:txBody>
          <a:bodyPr>
            <a:noAutofit/>
          </a:bodyPr>
          <a:lstStyle/>
          <a:p>
            <a:pPr marL="171450" indent="-171450" algn="just">
              <a:buFont typeface="Arial" panose="020B0604020202020204" pitchFamily="34" charset="0"/>
              <a:buChar char="•"/>
            </a:pPr>
            <a:r>
              <a:rPr lang="es-PE" sz="2600" dirty="0">
                <a:latin typeface="Calibri Light" panose="020F0302020204030204" pitchFamily="34" charset="0"/>
                <a:cs typeface="Calibri Light" panose="020F0302020204030204" pitchFamily="34" charset="0"/>
              </a:rPr>
              <a:t>Un Proveedor de Servicios podría también considerar la aplicación del SMS a otras áreas que no tienen un requisito reglamentario actual para un SMS.</a:t>
            </a:r>
          </a:p>
          <a:p>
            <a:pPr marL="171450" indent="-171450" algn="just">
              <a:buFont typeface="Arial" panose="020B0604020202020204" pitchFamily="34" charset="0"/>
              <a:buChar char="•"/>
            </a:pPr>
            <a:r>
              <a:rPr lang="es-PE" sz="2600" dirty="0">
                <a:latin typeface="Calibri Light" panose="020F0302020204030204" pitchFamily="34" charset="0"/>
                <a:cs typeface="Calibri Light" panose="020F0302020204030204" pitchFamily="34" charset="0"/>
              </a:rPr>
              <a:t>Los Proveedores de Servicios deberán determinar los medios más adecuados para integrar o segregar sus sistemas de gestión.</a:t>
            </a:r>
          </a:p>
        </p:txBody>
      </p:sp>
      <p:sp>
        <p:nvSpPr>
          <p:cNvPr id="2" name="Title 1"/>
          <p:cNvSpPr>
            <a:spLocks noGrp="1"/>
          </p:cNvSpPr>
          <p:nvPr>
            <p:ph type="ctrTitle" idx="4294967295"/>
          </p:nvPr>
        </p:nvSpPr>
        <p:spPr>
          <a:xfrm>
            <a:off x="555039" y="73057"/>
            <a:ext cx="4076922" cy="1336387"/>
          </a:xfrm>
        </p:spPr>
        <p:txBody>
          <a:bodyPr>
            <a:normAutofit/>
          </a:bodyPr>
          <a:lstStyle/>
          <a:p>
            <a:pPr algn="l"/>
            <a:r>
              <a:rPr lang="es-PE" sz="3200" b="1" dirty="0">
                <a:latin typeface="Calibri Light" panose="020F0302020204030204" pitchFamily="34" charset="0"/>
                <a:cs typeface="Calibri Light" panose="020F0302020204030204" pitchFamily="34" charset="0"/>
              </a:rPr>
              <a:t>Sistemas de gestión de la integración</a:t>
            </a:r>
            <a:endParaRPr lang="es-PE" sz="3200" dirty="0">
              <a:latin typeface="Calibri Light" panose="020F0302020204030204" pitchFamily="34" charset="0"/>
              <a:cs typeface="Calibri Light" panose="020F0302020204030204" pitchFamily="34" charset="0"/>
            </a:endParaRPr>
          </a:p>
        </p:txBody>
      </p:sp>
      <p:pic>
        <p:nvPicPr>
          <p:cNvPr id="6" name="Picture Placeholder 9"/>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9746" t="655" r="30416" b="-655"/>
          <a:stretch/>
        </p:blipFill>
        <p:spPr/>
      </p:pic>
    </p:spTree>
    <p:extLst>
      <p:ext uri="{BB962C8B-B14F-4D97-AF65-F5344CB8AC3E}">
        <p14:creationId xmlns:p14="http://schemas.microsoft.com/office/powerpoint/2010/main" val="3368029518"/>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4464597" y="272716"/>
            <a:ext cx="7302681" cy="782461"/>
          </a:xfrm>
        </p:spPr>
        <p:txBody>
          <a:bodyPr>
            <a:noAutofit/>
          </a:bodyPr>
          <a:lstStyle/>
          <a:p>
            <a:r>
              <a:rPr lang="es-PE" sz="2400" dirty="0">
                <a:solidFill>
                  <a:schemeClr val="tx1">
                    <a:lumMod val="50000"/>
                  </a:schemeClr>
                </a:solidFill>
                <a:latin typeface="Calibri Light" panose="020F0302020204030204" pitchFamily="34" charset="0"/>
                <a:cs typeface="Calibri Light" panose="020F0302020204030204" pitchFamily="34" charset="0"/>
              </a:rPr>
              <a:t>La integración de las diferentes áreas bajo un sistema de gestión único mejorará la eficiencia por:</a:t>
            </a:r>
          </a:p>
        </p:txBody>
      </p:sp>
      <p:sp>
        <p:nvSpPr>
          <p:cNvPr id="3" name="Title 2"/>
          <p:cNvSpPr>
            <a:spLocks noGrp="1"/>
          </p:cNvSpPr>
          <p:nvPr>
            <p:ph type="ctrTitle" idx="4294967295"/>
          </p:nvPr>
        </p:nvSpPr>
        <p:spPr>
          <a:xfrm>
            <a:off x="555038" y="73057"/>
            <a:ext cx="2982641" cy="1336387"/>
          </a:xfrm>
        </p:spPr>
        <p:txBody>
          <a:bodyPr>
            <a:noAutofit/>
          </a:bodyPr>
          <a:lstStyle/>
          <a:p>
            <a:pPr algn="l"/>
            <a:r>
              <a:rPr lang="es-PE" sz="3200" b="1" dirty="0" smtClean="0">
                <a:solidFill>
                  <a:schemeClr val="tx1">
                    <a:lumMod val="50000"/>
                  </a:schemeClr>
                </a:solidFill>
                <a:latin typeface="Calibri Light" panose="020F0302020204030204" pitchFamily="34" charset="0"/>
                <a:cs typeface="Calibri Light" panose="020F0302020204030204" pitchFamily="34" charset="0"/>
              </a:rPr>
              <a:t>Beneficios de la gestión de la integración</a:t>
            </a:r>
            <a:endParaRPr lang="es-PE" sz="3200" dirty="0">
              <a:solidFill>
                <a:schemeClr val="tx1">
                  <a:lumMod val="50000"/>
                </a:schemeClr>
              </a:solidFill>
              <a:latin typeface="Calibri Light" panose="020F0302020204030204" pitchFamily="34" charset="0"/>
              <a:cs typeface="Calibri Light" panose="020F0302020204030204" pitchFamily="34" charset="0"/>
            </a:endParaRPr>
          </a:p>
        </p:txBody>
      </p:sp>
      <p:grpSp>
        <p:nvGrpSpPr>
          <p:cNvPr id="40" name="Group 39"/>
          <p:cNvGrpSpPr>
            <a:grpSpLocks/>
          </p:cNvGrpSpPr>
          <p:nvPr/>
        </p:nvGrpSpPr>
        <p:grpSpPr bwMode="auto">
          <a:xfrm>
            <a:off x="8954593" y="4475033"/>
            <a:ext cx="2236787" cy="1567764"/>
            <a:chOff x="3433260" y="3287722"/>
            <a:chExt cx="2237290" cy="1174633"/>
          </a:xfrm>
        </p:grpSpPr>
        <p:sp>
          <p:nvSpPr>
            <p:cNvPr id="41"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42"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43"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s-PE"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s-PE" altLang="ko-KR" sz="1600" dirty="0">
                  <a:solidFill>
                    <a:srgbClr val="FFFFFF">
                      <a:alpha val="50000"/>
                    </a:srgbClr>
                  </a:solidFill>
                  <a:latin typeface="Open Sans"/>
                  <a:ea typeface="Roboto Condensed Regular"/>
                  <a:cs typeface="Open Sans"/>
                </a:rPr>
                <a:t>04</a:t>
              </a:r>
            </a:p>
          </p:txBody>
        </p:sp>
      </p:grpSp>
      <p:grpSp>
        <p:nvGrpSpPr>
          <p:cNvPr id="44" name="Group 43"/>
          <p:cNvGrpSpPr>
            <a:grpSpLocks/>
          </p:cNvGrpSpPr>
          <p:nvPr/>
        </p:nvGrpSpPr>
        <p:grpSpPr bwMode="auto">
          <a:xfrm>
            <a:off x="8954593" y="3612684"/>
            <a:ext cx="2236787" cy="1567764"/>
            <a:chOff x="3433260" y="3287722"/>
            <a:chExt cx="2237290" cy="1174633"/>
          </a:xfrm>
        </p:grpSpPr>
        <p:sp>
          <p:nvSpPr>
            <p:cNvPr id="45"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46"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47"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endParaRPr lang="es-PE" altLang="ko-KR" sz="1600" b="1" dirty="0">
                <a:gradFill>
                  <a:gsLst>
                    <a:gs pos="0">
                      <a:srgbClr val="3C3C3C">
                        <a:alpha val="50000"/>
                      </a:srgbClr>
                    </a:gs>
                    <a:gs pos="100000">
                      <a:srgbClr val="3C3C3C">
                        <a:alpha val="50000"/>
                      </a:srgbClr>
                    </a:gs>
                  </a:gsLst>
                  <a:lin ang="5400000" scaled="0"/>
                </a:gradFill>
                <a:latin typeface="Bebas Neue" pitchFamily="34" charset="0"/>
                <a:ea typeface="Roboto Condensed Regular"/>
              </a:endParaRPr>
            </a:p>
            <a:p>
              <a:pPr algn="ctr" defTabSz="457200">
                <a:spcAft>
                  <a:spcPts val="300"/>
                </a:spcAft>
                <a:defRPr/>
              </a:pPr>
              <a:r>
                <a:rPr lang="es-PE" altLang="ko-KR" sz="1600" dirty="0">
                  <a:solidFill>
                    <a:srgbClr val="FFFFFF">
                      <a:alpha val="50000"/>
                    </a:srgbClr>
                  </a:solidFill>
                  <a:latin typeface="Open Sans"/>
                  <a:ea typeface="Roboto Condensed Regular"/>
                  <a:cs typeface="Open Sans"/>
                </a:rPr>
                <a:t>03</a:t>
              </a:r>
            </a:p>
          </p:txBody>
        </p:sp>
      </p:grpSp>
      <p:grpSp>
        <p:nvGrpSpPr>
          <p:cNvPr id="48" name="Group 47"/>
          <p:cNvGrpSpPr>
            <a:grpSpLocks/>
          </p:cNvGrpSpPr>
          <p:nvPr/>
        </p:nvGrpSpPr>
        <p:grpSpPr bwMode="auto">
          <a:xfrm>
            <a:off x="8954593" y="2735344"/>
            <a:ext cx="2236787" cy="1565647"/>
            <a:chOff x="3433260" y="3287731"/>
            <a:chExt cx="2237290" cy="1174624"/>
          </a:xfrm>
        </p:grpSpPr>
        <p:sp>
          <p:nvSpPr>
            <p:cNvPr id="49"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50"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600" dirty="0">
                <a:solidFill>
                  <a:srgbClr val="474747"/>
                </a:solidFill>
                <a:latin typeface="Calibri"/>
                <a:ea typeface="맑은 고딕" panose="020B0503020000020004" pitchFamily="34" charset="-127"/>
              </a:endParaRPr>
            </a:p>
          </p:txBody>
        </p:sp>
        <p:sp>
          <p:nvSpPr>
            <p:cNvPr id="51"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s-PE"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s-PE" altLang="ko-KR" sz="1600" dirty="0">
                  <a:solidFill>
                    <a:srgbClr val="FFFFFF">
                      <a:alpha val="50000"/>
                    </a:srgbClr>
                  </a:solidFill>
                  <a:latin typeface="Open Sans"/>
                  <a:ea typeface="Roboto Condensed Regular"/>
                  <a:cs typeface="Open Sans"/>
                </a:rPr>
                <a:t>02</a:t>
              </a:r>
            </a:p>
          </p:txBody>
        </p:sp>
      </p:grpSp>
      <p:grpSp>
        <p:nvGrpSpPr>
          <p:cNvPr id="52" name="Group 51"/>
          <p:cNvGrpSpPr>
            <a:grpSpLocks/>
          </p:cNvGrpSpPr>
          <p:nvPr/>
        </p:nvGrpSpPr>
        <p:grpSpPr bwMode="auto">
          <a:xfrm>
            <a:off x="8954593" y="1834419"/>
            <a:ext cx="2236787" cy="1574240"/>
            <a:chOff x="3433260" y="1508627"/>
            <a:chExt cx="2237290" cy="1181491"/>
          </a:xfrm>
        </p:grpSpPr>
        <p:sp>
          <p:nvSpPr>
            <p:cNvPr id="53"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600" dirty="0">
                <a:solidFill>
                  <a:srgbClr val="474747"/>
                </a:solidFill>
                <a:latin typeface="Calibri"/>
              </a:endParaRPr>
            </a:p>
          </p:txBody>
        </p:sp>
        <p:sp>
          <p:nvSpPr>
            <p:cNvPr id="55"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600" dirty="0">
                <a:solidFill>
                  <a:srgbClr val="474747"/>
                </a:solidFill>
                <a:latin typeface="Calibri"/>
              </a:endParaRPr>
            </a:p>
          </p:txBody>
        </p:sp>
        <p:sp>
          <p:nvSpPr>
            <p:cNvPr id="56"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algn="ctr" defTabSz="457200">
                <a:spcAft>
                  <a:spcPts val="300"/>
                </a:spcAft>
                <a:defRPr/>
              </a:pPr>
              <a:endParaRPr lang="es-PE" altLang="ko-KR" sz="1600" dirty="0">
                <a:solidFill>
                  <a:srgbClr val="FFFFFF">
                    <a:alpha val="50000"/>
                  </a:srgbClr>
                </a:solidFill>
                <a:latin typeface="Open Sans"/>
                <a:ea typeface="Roboto Condensed Regular"/>
                <a:cs typeface="Open Sans"/>
              </a:endParaRPr>
            </a:p>
            <a:p>
              <a:pPr algn="ctr" defTabSz="457200">
                <a:spcAft>
                  <a:spcPts val="300"/>
                </a:spcAft>
                <a:defRPr/>
              </a:pPr>
              <a:endParaRPr lang="es-PE" altLang="ko-KR" sz="1600" dirty="0">
                <a:solidFill>
                  <a:srgbClr val="FFFFFF">
                    <a:alpha val="50000"/>
                  </a:srgbClr>
                </a:solidFill>
                <a:latin typeface="Open Sans"/>
                <a:ea typeface="Roboto Condensed Regular"/>
                <a:cs typeface="Open Sans"/>
              </a:endParaRPr>
            </a:p>
            <a:p>
              <a:pPr algn="ctr" defTabSz="457200">
                <a:spcAft>
                  <a:spcPts val="300"/>
                </a:spcAft>
                <a:defRPr/>
              </a:pPr>
              <a:r>
                <a:rPr lang="es-PE" altLang="ko-KR" sz="1600" dirty="0">
                  <a:solidFill>
                    <a:srgbClr val="FFFFFF">
                      <a:alpha val="50000"/>
                    </a:srgbClr>
                  </a:solidFill>
                  <a:latin typeface="Open Sans"/>
                  <a:ea typeface="Roboto Condensed Regular"/>
                  <a:cs typeface="Open Sans"/>
                </a:rPr>
                <a:t>01</a:t>
              </a:r>
            </a:p>
          </p:txBody>
        </p:sp>
      </p:grpSp>
      <p:grpSp>
        <p:nvGrpSpPr>
          <p:cNvPr id="2" name="Group 1"/>
          <p:cNvGrpSpPr/>
          <p:nvPr/>
        </p:nvGrpSpPr>
        <p:grpSpPr>
          <a:xfrm>
            <a:off x="689548" y="2289291"/>
            <a:ext cx="8165148" cy="685997"/>
            <a:chOff x="9878" y="1449642"/>
            <a:chExt cx="5835126" cy="514498"/>
          </a:xfrm>
        </p:grpSpPr>
        <p:sp>
          <p:nvSpPr>
            <p:cNvPr id="170" name="Text Placeholder 22"/>
            <p:cNvSpPr txBox="1">
              <a:spLocks/>
            </p:cNvSpPr>
            <p:nvPr/>
          </p:nvSpPr>
          <p:spPr>
            <a:xfrm>
              <a:off x="9878" y="1449642"/>
              <a:ext cx="524404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lumMod val="50000"/>
                    </a:schemeClr>
                  </a:solidFill>
                  <a:latin typeface="Calibri Light" panose="020F0302020204030204" pitchFamily="34" charset="0"/>
                  <a:cs typeface="Calibri Light" panose="020F0302020204030204" pitchFamily="34" charset="0"/>
                </a:rPr>
                <a:t>Reducción de la duplicación y superposición de procesos y recursos.</a:t>
              </a:r>
            </a:p>
            <a:p>
              <a:pPr algn="r">
                <a:lnSpc>
                  <a:spcPct val="100000"/>
                </a:lnSpc>
              </a:pPr>
              <a:endParaRPr lang="es-PE" sz="2400" dirty="0">
                <a:solidFill>
                  <a:schemeClr val="tx1">
                    <a:lumMod val="50000"/>
                  </a:schemeClr>
                </a:solidFill>
                <a:latin typeface="Calibri Light" panose="020F0302020204030204" pitchFamily="34" charset="0"/>
                <a:cs typeface="Calibri Light" panose="020F0302020204030204" pitchFamily="34" charset="0"/>
              </a:endParaRPr>
            </a:p>
            <a:p>
              <a:pPr algn="r">
                <a:lnSpc>
                  <a:spcPct val="100000"/>
                </a:lnSpc>
              </a:pPr>
              <a:endParaRPr lang="es-PE" sz="2400" dirty="0">
                <a:solidFill>
                  <a:schemeClr val="tx1">
                    <a:lumMod val="50000"/>
                  </a:schemeClr>
                </a:solidFill>
                <a:latin typeface="Calibri Light" panose="020F0302020204030204" pitchFamily="34" charset="0"/>
                <a:cs typeface="Calibri Light" panose="020F0302020204030204" pitchFamily="34" charset="0"/>
              </a:endParaRPr>
            </a:p>
          </p:txBody>
        </p:sp>
        <p:cxnSp>
          <p:nvCxnSpPr>
            <p:cNvPr id="166" name="Straight Connector 165"/>
            <p:cNvCxnSpPr/>
            <p:nvPr/>
          </p:nvCxnSpPr>
          <p:spPr>
            <a:xfrm flipH="1">
              <a:off x="5325313" y="1694599"/>
              <a:ext cx="519691" cy="10886"/>
            </a:xfrm>
            <a:prstGeom prst="line">
              <a:avLst/>
            </a:prstGeom>
            <a:ln w="12700" cmpd="sng">
              <a:solidFill>
                <a:schemeClr val="tx2">
                  <a:lumMod val="50000"/>
                </a:schemeClr>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555038" y="3181896"/>
            <a:ext cx="8299656" cy="685997"/>
            <a:chOff x="-2641338" y="1984187"/>
            <a:chExt cx="8486341" cy="514498"/>
          </a:xfrm>
        </p:grpSpPr>
        <p:sp>
          <p:nvSpPr>
            <p:cNvPr id="171" name="Text Placeholder 22"/>
            <p:cNvSpPr txBox="1">
              <a:spLocks/>
            </p:cNvSpPr>
            <p:nvPr/>
          </p:nvSpPr>
          <p:spPr>
            <a:xfrm>
              <a:off x="-2641338" y="1984187"/>
              <a:ext cx="7713585"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lumMod val="50000"/>
                    </a:schemeClr>
                  </a:solidFill>
                  <a:latin typeface="Calibri Light" panose="020F0302020204030204" pitchFamily="34" charset="0"/>
                  <a:cs typeface="Calibri Light" panose="020F0302020204030204" pitchFamily="34" charset="0"/>
                </a:rPr>
                <a:t>Reducción de las responsabilidades y relaciones potencialmente conflictivas</a:t>
              </a:r>
            </a:p>
          </p:txBody>
        </p:sp>
        <p:cxnSp>
          <p:nvCxnSpPr>
            <p:cNvPr id="167" name="Straight Connector 166"/>
            <p:cNvCxnSpPr/>
            <p:nvPr/>
          </p:nvCxnSpPr>
          <p:spPr>
            <a:xfrm flipH="1">
              <a:off x="5140451" y="2264034"/>
              <a:ext cx="704552" cy="0"/>
            </a:xfrm>
            <a:prstGeom prst="line">
              <a:avLst/>
            </a:prstGeom>
            <a:ln w="12700" cmpd="sng">
              <a:solidFill>
                <a:schemeClr val="tx2">
                  <a:lumMod val="50000"/>
                </a:schemeClr>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55038" y="4044098"/>
            <a:ext cx="8299656" cy="685997"/>
            <a:chOff x="-2641338" y="2619595"/>
            <a:chExt cx="8486341" cy="514498"/>
          </a:xfrm>
        </p:grpSpPr>
        <p:sp>
          <p:nvSpPr>
            <p:cNvPr id="172" name="Text Placeholder 22"/>
            <p:cNvSpPr txBox="1">
              <a:spLocks/>
            </p:cNvSpPr>
            <p:nvPr/>
          </p:nvSpPr>
          <p:spPr>
            <a:xfrm>
              <a:off x="-2641338" y="2619595"/>
              <a:ext cx="7727315"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lumMod val="50000"/>
                    </a:schemeClr>
                  </a:solidFill>
                  <a:latin typeface="Calibri Light" panose="020F0302020204030204" pitchFamily="34" charset="0"/>
                  <a:cs typeface="Calibri Light" panose="020F0302020204030204" pitchFamily="34" charset="0"/>
                </a:rPr>
                <a:t>Consideración de los impactos más amplios de los riesgos y las oportunidades en todas las actividades</a:t>
              </a:r>
            </a:p>
          </p:txBody>
        </p:sp>
        <p:cxnSp>
          <p:nvCxnSpPr>
            <p:cNvPr id="168" name="Straight Connector 167"/>
            <p:cNvCxnSpPr/>
            <p:nvPr/>
          </p:nvCxnSpPr>
          <p:spPr>
            <a:xfrm flipH="1">
              <a:off x="5155067" y="2876377"/>
              <a:ext cx="689936" cy="0"/>
            </a:xfrm>
            <a:prstGeom prst="line">
              <a:avLst/>
            </a:prstGeom>
            <a:ln w="12700" cmpd="sng">
              <a:solidFill>
                <a:schemeClr val="tx2">
                  <a:lumMod val="50000"/>
                </a:schemeClr>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689549" y="5014756"/>
            <a:ext cx="8165147" cy="685997"/>
            <a:chOff x="-2503804" y="3291378"/>
            <a:chExt cx="8348807" cy="514498"/>
          </a:xfrm>
        </p:grpSpPr>
        <p:sp>
          <p:nvSpPr>
            <p:cNvPr id="173" name="Text Placeholder 22"/>
            <p:cNvSpPr txBox="1">
              <a:spLocks/>
            </p:cNvSpPr>
            <p:nvPr/>
          </p:nvSpPr>
          <p:spPr>
            <a:xfrm>
              <a:off x="-2503804" y="3291378"/>
              <a:ext cx="7605242"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chemeClr val="tx1">
                      <a:lumMod val="50000"/>
                    </a:schemeClr>
                  </a:solidFill>
                  <a:latin typeface="Calibri Light" panose="020F0302020204030204" pitchFamily="34" charset="0"/>
                  <a:cs typeface="Calibri Light" panose="020F0302020204030204" pitchFamily="34" charset="0"/>
                </a:rPr>
                <a:t>Permitir un seguimiento y una gestión eficaces del desempeño en todas las actividades</a:t>
              </a:r>
            </a:p>
            <a:p>
              <a:pPr algn="r">
                <a:lnSpc>
                  <a:spcPct val="100000"/>
                </a:lnSpc>
              </a:pPr>
              <a:endParaRPr lang="es-PE" sz="2400" dirty="0">
                <a:solidFill>
                  <a:schemeClr val="tx1">
                    <a:lumMod val="50000"/>
                  </a:schemeClr>
                </a:solidFill>
                <a:latin typeface="Calibri Light" panose="020F0302020204030204" pitchFamily="34" charset="0"/>
                <a:cs typeface="Calibri Light" panose="020F0302020204030204" pitchFamily="34" charset="0"/>
              </a:endParaRPr>
            </a:p>
          </p:txBody>
        </p:sp>
        <p:cxnSp>
          <p:nvCxnSpPr>
            <p:cNvPr id="169" name="Straight Connector 168"/>
            <p:cNvCxnSpPr/>
            <p:nvPr/>
          </p:nvCxnSpPr>
          <p:spPr>
            <a:xfrm flipH="1">
              <a:off x="5146414" y="3534637"/>
              <a:ext cx="698589" cy="0"/>
            </a:xfrm>
            <a:prstGeom prst="line">
              <a:avLst/>
            </a:prstGeom>
            <a:ln w="12700" cmpd="sng">
              <a:solidFill>
                <a:schemeClr val="tx2">
                  <a:lumMod val="50000"/>
                </a:schemeClr>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683053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fill="hold"/>
                                        <p:tgtEl>
                                          <p:spTgt spid="48"/>
                                        </p:tgtEl>
                                        <p:attrNameLst>
                                          <p:attrName>ppt_x</p:attrName>
                                        </p:attrNameLst>
                                      </p:cBhvr>
                                      <p:tavLst>
                                        <p:tav tm="0">
                                          <p:val>
                                            <p:strVal val="#ppt_x"/>
                                          </p:val>
                                        </p:tav>
                                        <p:tav tm="100000">
                                          <p:val>
                                            <p:strVal val="#ppt_x"/>
                                          </p:val>
                                        </p:tav>
                                      </p:tavLst>
                                    </p:anim>
                                    <p:anim calcmode="lin" valueType="num">
                                      <p:cBhvr additive="base">
                                        <p:cTn id="18" dur="500" fill="hold"/>
                                        <p:tgtEl>
                                          <p:spTgt spid="4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righ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right)">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PE" sz="2800" b="1" dirty="0" smtClean="0">
                <a:solidFill>
                  <a:schemeClr val="tx1">
                    <a:lumMod val="50000"/>
                  </a:schemeClr>
                </a:solidFill>
                <a:latin typeface="Calibri Light" panose="020F0302020204030204" pitchFamily="34" charset="0"/>
                <a:cs typeface="Calibri Light" panose="020F0302020204030204" pitchFamily="34" charset="0"/>
              </a:rPr>
              <a:t>Desafíos de </a:t>
            </a:r>
            <a:r>
              <a:rPr lang="es-PE" sz="2800" b="1" dirty="0">
                <a:solidFill>
                  <a:schemeClr val="tx1">
                    <a:lumMod val="50000"/>
                  </a:schemeClr>
                </a:solidFill>
                <a:latin typeface="Calibri Light" panose="020F0302020204030204" pitchFamily="34" charset="0"/>
                <a:cs typeface="Calibri Light" panose="020F0302020204030204" pitchFamily="34" charset="0"/>
              </a:rPr>
              <a:t>la gestión de la integración</a:t>
            </a:r>
            <a:endParaRPr lang="en-US" sz="2800" dirty="0">
              <a:solidFill>
                <a:schemeClr val="tx1">
                  <a:lumMod val="50000"/>
                </a:schemeClr>
              </a:solidFill>
              <a:latin typeface="Calibri Light" panose="020F0302020204030204" pitchFamily="34" charset="0"/>
              <a:cs typeface="Calibri Light" panose="020F0302020204030204" pitchFamily="34" charset="0"/>
            </a:endParaRPr>
          </a:p>
        </p:txBody>
      </p:sp>
      <p:sp>
        <p:nvSpPr>
          <p:cNvPr id="4" name="Rectangle 3"/>
          <p:cNvSpPr/>
          <p:nvPr/>
        </p:nvSpPr>
        <p:spPr>
          <a:xfrm>
            <a:off x="555039" y="3449968"/>
            <a:ext cx="1987550" cy="763127"/>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b="1" dirty="0">
                <a:solidFill>
                  <a:srgbClr val="FFFFFF"/>
                </a:solidFill>
                <a:latin typeface="Open Sans"/>
                <a:cs typeface="Open Sans"/>
              </a:rPr>
              <a:t>DESAFÍOS</a:t>
            </a:r>
          </a:p>
        </p:txBody>
      </p:sp>
      <p:grpSp>
        <p:nvGrpSpPr>
          <p:cNvPr id="83" name="Group 100"/>
          <p:cNvGrpSpPr>
            <a:grpSpLocks/>
          </p:cNvGrpSpPr>
          <p:nvPr/>
        </p:nvGrpSpPr>
        <p:grpSpPr bwMode="auto">
          <a:xfrm flipH="1">
            <a:off x="2542590" y="1478625"/>
            <a:ext cx="1212850" cy="4716869"/>
            <a:chOff x="2369261" y="1924050"/>
            <a:chExt cx="1211428" cy="2146300"/>
          </a:xfrm>
        </p:grpSpPr>
        <p:cxnSp>
          <p:nvCxnSpPr>
            <p:cNvPr id="88" name="Straight Connector 87"/>
            <p:cNvCxnSpPr/>
            <p:nvPr/>
          </p:nvCxnSpPr>
          <p:spPr>
            <a:xfrm>
              <a:off x="2369261" y="1924050"/>
              <a:ext cx="995781"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a:off x="3365042" y="1924050"/>
              <a:ext cx="0" cy="97313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3365042" y="2897188"/>
              <a:ext cx="215647"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3365042" y="3092450"/>
              <a:ext cx="215647"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3365042" y="3097213"/>
              <a:ext cx="0" cy="97313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2369261" y="4070350"/>
              <a:ext cx="995781"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2369261" y="2355850"/>
              <a:ext cx="932356"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a:off x="3301617" y="2352675"/>
              <a:ext cx="0" cy="57943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301617" y="2938463"/>
              <a:ext cx="279072"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301617" y="3054350"/>
              <a:ext cx="279072"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3301617" y="3051175"/>
              <a:ext cx="0" cy="581025"/>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2369261" y="3632200"/>
              <a:ext cx="932356"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369261" y="3214688"/>
              <a:ext cx="875273"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2369261" y="2787650"/>
              <a:ext cx="875273"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244534" y="2779713"/>
              <a:ext cx="0" cy="20478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3244534" y="2982913"/>
              <a:ext cx="336155"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3244534" y="3006725"/>
              <a:ext cx="336155"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3244534" y="3009900"/>
              <a:ext cx="0" cy="20478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grpSp>
      <p:sp>
        <p:nvSpPr>
          <p:cNvPr id="119" name="Rectangle 118"/>
          <p:cNvSpPr/>
          <p:nvPr/>
        </p:nvSpPr>
        <p:spPr>
          <a:xfrm>
            <a:off x="3007045" y="1089421"/>
            <a:ext cx="8775224" cy="79036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Transición de los sistemas existentes al nuevo sistema integrado </a:t>
            </a:r>
            <a:r>
              <a:rPr lang="es-PE" sz="2000" b="1" dirty="0">
                <a:solidFill>
                  <a:srgbClr val="FFFF00"/>
                </a:solidFill>
                <a:latin typeface="Calibri Light" panose="020F0302020204030204" pitchFamily="34" charset="0"/>
                <a:cs typeface="Calibri Light" panose="020F0302020204030204" pitchFamily="34" charset="0"/>
              </a:rPr>
              <a:t>sin interrupción </a:t>
            </a:r>
            <a:r>
              <a:rPr lang="es-PE" sz="2000" dirty="0">
                <a:solidFill>
                  <a:srgbClr val="FFFFFF"/>
                </a:solidFill>
                <a:latin typeface="Calibri Light" panose="020F0302020204030204" pitchFamily="34" charset="0"/>
                <a:cs typeface="Calibri Light" panose="020F0302020204030204" pitchFamily="34" charset="0"/>
              </a:rPr>
              <a:t>de las actividades</a:t>
            </a: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20" name="Rectangle 119"/>
          <p:cNvSpPr/>
          <p:nvPr/>
        </p:nvSpPr>
        <p:spPr>
          <a:xfrm>
            <a:off x="3007045" y="2037392"/>
            <a:ext cx="8775224" cy="79036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Los sistemas existentes pueden tener diferentes gestores funcionales que resistan la integración que podría dar lugar a </a:t>
            </a:r>
            <a:r>
              <a:rPr lang="es-PE" sz="2000" b="1" dirty="0">
                <a:solidFill>
                  <a:srgbClr val="FFFF00"/>
                </a:solidFill>
                <a:latin typeface="Calibri Light" panose="020F0302020204030204" pitchFamily="34" charset="0"/>
                <a:cs typeface="Calibri Light" panose="020F0302020204030204" pitchFamily="34" charset="0"/>
              </a:rPr>
              <a:t>conflictos de gestión</a:t>
            </a:r>
            <a:endParaRPr lang="en-US" sz="2000" b="1" dirty="0">
              <a:solidFill>
                <a:srgbClr val="FFFF00"/>
              </a:solidFill>
              <a:latin typeface="Calibri Light" panose="020F0302020204030204" pitchFamily="34" charset="0"/>
              <a:cs typeface="Calibri Light" panose="020F0302020204030204" pitchFamily="34" charset="0"/>
            </a:endParaRPr>
          </a:p>
        </p:txBody>
      </p:sp>
      <p:sp>
        <p:nvSpPr>
          <p:cNvPr id="121" name="Rectangle 120"/>
          <p:cNvSpPr/>
          <p:nvPr/>
        </p:nvSpPr>
        <p:spPr>
          <a:xfrm>
            <a:off x="3007045" y="2977336"/>
            <a:ext cx="8775224" cy="79036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Podría haber </a:t>
            </a:r>
            <a:r>
              <a:rPr lang="es-PE" sz="2000" b="1" dirty="0">
                <a:solidFill>
                  <a:srgbClr val="FFFF00"/>
                </a:solidFill>
                <a:latin typeface="Calibri Light" panose="020F0302020204030204" pitchFamily="34" charset="0"/>
                <a:cs typeface="Calibri Light" panose="020F0302020204030204" pitchFamily="34" charset="0"/>
              </a:rPr>
              <a:t>resistencia al cambio </a:t>
            </a:r>
            <a:r>
              <a:rPr lang="es-PE" sz="2000" dirty="0">
                <a:solidFill>
                  <a:srgbClr val="FFFFFF"/>
                </a:solidFill>
                <a:latin typeface="Calibri Light" panose="020F0302020204030204" pitchFamily="34" charset="0"/>
                <a:cs typeface="Calibri Light" panose="020F0302020204030204" pitchFamily="34" charset="0"/>
              </a:rPr>
              <a:t>para el personal afectado por la integración, ya que esto requerirá mayor cooperación y coordinación</a:t>
            </a: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22" name="Rectangle 121"/>
          <p:cNvSpPr/>
          <p:nvPr/>
        </p:nvSpPr>
        <p:spPr>
          <a:xfrm>
            <a:off x="3007045" y="3906814"/>
            <a:ext cx="8775224" cy="79036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Impacto en la </a:t>
            </a:r>
            <a:r>
              <a:rPr lang="es-PE" sz="2000" b="1" dirty="0">
                <a:solidFill>
                  <a:srgbClr val="FFFF00"/>
                </a:solidFill>
                <a:latin typeface="Calibri Light" panose="020F0302020204030204" pitchFamily="34" charset="0"/>
                <a:cs typeface="Calibri Light" panose="020F0302020204030204" pitchFamily="34" charset="0"/>
              </a:rPr>
              <a:t>cultura general </a:t>
            </a:r>
            <a:r>
              <a:rPr lang="es-PE" sz="2000" dirty="0">
                <a:solidFill>
                  <a:srgbClr val="FFFFFF"/>
                </a:solidFill>
                <a:latin typeface="Calibri Light" panose="020F0302020204030204" pitchFamily="34" charset="0"/>
                <a:cs typeface="Calibri Light" panose="020F0302020204030204" pitchFamily="34" charset="0"/>
              </a:rPr>
              <a:t>de seguridad operacional dentro de la organización ya que puede haber culturas diferentes con respecto a cada sistema que crea conflictos</a:t>
            </a: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23" name="Rectangle 122"/>
          <p:cNvSpPr/>
          <p:nvPr/>
        </p:nvSpPr>
        <p:spPr>
          <a:xfrm>
            <a:off x="3007045" y="4763300"/>
            <a:ext cx="8775224" cy="94290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Los reglamentos podrían impedir tal integración o los distintos organismos reguladores y de normalización pueden tener </a:t>
            </a:r>
            <a:r>
              <a:rPr lang="es-PE" sz="2000" b="1" dirty="0">
                <a:solidFill>
                  <a:srgbClr val="FFFF00"/>
                </a:solidFill>
                <a:latin typeface="Calibri Light" panose="020F0302020204030204" pitchFamily="34" charset="0"/>
                <a:cs typeface="Calibri Light" panose="020F0302020204030204" pitchFamily="34" charset="0"/>
              </a:rPr>
              <a:t>expectativas divergentes </a:t>
            </a:r>
            <a:r>
              <a:rPr lang="es-PE" sz="2000" dirty="0">
                <a:solidFill>
                  <a:srgbClr val="FFFFFF"/>
                </a:solidFill>
                <a:latin typeface="Calibri Light" panose="020F0302020204030204" pitchFamily="34" charset="0"/>
                <a:cs typeface="Calibri Light" panose="020F0302020204030204" pitchFamily="34" charset="0"/>
              </a:rPr>
              <a:t>sobre cómo deben cumplirse sus requisitos</a:t>
            </a: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24" name="Rectangle 123"/>
          <p:cNvSpPr/>
          <p:nvPr/>
        </p:nvSpPr>
        <p:spPr>
          <a:xfrm>
            <a:off x="3007045" y="5782410"/>
            <a:ext cx="8775224" cy="79036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La integración de diferentes sistemas de gestión (como el QMS y SMS) puede </a:t>
            </a:r>
            <a:r>
              <a:rPr lang="es-PE" sz="2000" b="1" dirty="0">
                <a:solidFill>
                  <a:srgbClr val="FFFF00"/>
                </a:solidFill>
                <a:latin typeface="Calibri Light" panose="020F0302020204030204" pitchFamily="34" charset="0"/>
                <a:cs typeface="Calibri Light" panose="020F0302020204030204" pitchFamily="34" charset="0"/>
              </a:rPr>
              <a:t>crear un trabajo adicional </a:t>
            </a:r>
            <a:r>
              <a:rPr lang="es-PE" sz="2000" dirty="0">
                <a:solidFill>
                  <a:srgbClr val="FFFFFF"/>
                </a:solidFill>
                <a:latin typeface="Calibri Light" panose="020F0302020204030204" pitchFamily="34" charset="0"/>
                <a:cs typeface="Calibri Light" panose="020F0302020204030204" pitchFamily="34" charset="0"/>
              </a:rPr>
              <a:t>para poder demostrar que se cumplen los requisitos separados</a:t>
            </a:r>
            <a:endParaRPr lang="en-US" sz="2000" dirty="0">
              <a:solidFill>
                <a:srgbClr val="FFFFFF"/>
              </a:solidFill>
              <a:latin typeface="Calibri Light" panose="020F0302020204030204" pitchFamily="34" charset="0"/>
              <a:cs typeface="Calibri Light" panose="020F0302020204030204" pitchFamily="34" charset="0"/>
            </a:endParaRPr>
          </a:p>
        </p:txBody>
      </p:sp>
      <p:sp>
        <p:nvSpPr>
          <p:cNvPr id="126" name="Text Placeholder 5"/>
          <p:cNvSpPr txBox="1">
            <a:spLocks/>
          </p:cNvSpPr>
          <p:nvPr/>
        </p:nvSpPr>
        <p:spPr>
          <a:xfrm>
            <a:off x="4158345" y="0"/>
            <a:ext cx="7848776" cy="883828"/>
          </a:xfrm>
          <a:prstGeom prst="rect">
            <a:avLst/>
          </a:prstGeom>
        </p:spPr>
        <p:txBody>
          <a:bodyPr anchor="b"/>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400" dirty="0">
                <a:solidFill>
                  <a:srgbClr val="474747"/>
                </a:solidFill>
                <a:latin typeface="Calibri Light" panose="020F0302020204030204" pitchFamily="34" charset="0"/>
                <a:cs typeface="Calibri Light" panose="020F0302020204030204" pitchFamily="34" charset="0"/>
              </a:rPr>
              <a:t>Los posibles </a:t>
            </a:r>
            <a:r>
              <a:rPr lang="es-PE" sz="2400" b="1" dirty="0">
                <a:solidFill>
                  <a:srgbClr val="C00000"/>
                </a:solidFill>
                <a:latin typeface="Calibri Light" panose="020F0302020204030204" pitchFamily="34" charset="0"/>
                <a:cs typeface="Calibri Light" panose="020F0302020204030204" pitchFamily="34" charset="0"/>
              </a:rPr>
              <a:t>desafíos</a:t>
            </a:r>
            <a:r>
              <a:rPr lang="es-PE" sz="2400" dirty="0">
                <a:solidFill>
                  <a:srgbClr val="474747"/>
                </a:solidFill>
                <a:latin typeface="Calibri Light" panose="020F0302020204030204" pitchFamily="34" charset="0"/>
                <a:cs typeface="Calibri Light" panose="020F0302020204030204" pitchFamily="34" charset="0"/>
              </a:rPr>
              <a:t> de la integración del sistema de gestión son:</a:t>
            </a:r>
            <a:endParaRPr lang="en-US" sz="2400" dirty="0">
              <a:solidFill>
                <a:srgbClr val="474747"/>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34154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4521" b="4979"/>
          <a:stretch/>
        </p:blipFill>
        <p:spPr>
          <a:xfrm>
            <a:off x="-4763" y="-6350"/>
            <a:ext cx="12196763" cy="5732463"/>
          </a:xfrm>
        </p:spPr>
      </p:pic>
      <p:sp>
        <p:nvSpPr>
          <p:cNvPr id="7" name="Text Placeholder 9"/>
          <p:cNvSpPr>
            <a:spLocks noGrp="1"/>
          </p:cNvSpPr>
          <p:nvPr>
            <p:ph type="body" sz="quarter" idx="19"/>
          </p:nvPr>
        </p:nvSpPr>
        <p:spPr>
          <a:xfrm>
            <a:off x="5291528" y="4497049"/>
            <a:ext cx="6745574" cy="2225170"/>
          </a:xfrm>
          <a:solidFill>
            <a:srgbClr val="0070C0"/>
          </a:solidFill>
        </p:spPr>
        <p:txBody>
          <a:bodyPr anchor="ctr">
            <a:normAutofit/>
          </a:bodyPr>
          <a:lstStyle/>
          <a:p>
            <a:pPr marL="228600" lvl="1" algn="just"/>
            <a:r>
              <a:rPr lang="es-PE" sz="2000" i="1" dirty="0">
                <a:solidFill>
                  <a:srgbClr val="FFFFFF"/>
                </a:solidFill>
                <a:latin typeface="Georgia"/>
                <a:cs typeface="Georgia"/>
              </a:rPr>
              <a:t>Para maximizar los beneficios de la integración y abordar los desafíos relacionados, el </a:t>
            </a:r>
            <a:r>
              <a:rPr lang="es-PE" sz="2000" b="1" i="1" dirty="0">
                <a:solidFill>
                  <a:srgbClr val="FFFF00"/>
                </a:solidFill>
                <a:latin typeface="Georgia"/>
                <a:cs typeface="Georgia"/>
              </a:rPr>
              <a:t>compromiso y liderazgo</a:t>
            </a:r>
            <a:r>
              <a:rPr lang="es-PE" sz="2000" i="1" dirty="0">
                <a:solidFill>
                  <a:srgbClr val="FFFFFF"/>
                </a:solidFill>
                <a:latin typeface="Georgia"/>
                <a:cs typeface="Georgia"/>
              </a:rPr>
              <a:t> de la alta dirección es </a:t>
            </a:r>
            <a:r>
              <a:rPr lang="es-PE" sz="2000" b="1" i="1" dirty="0">
                <a:solidFill>
                  <a:srgbClr val="FFFF00"/>
                </a:solidFill>
                <a:latin typeface="Georgia"/>
                <a:cs typeface="Georgia"/>
              </a:rPr>
              <a:t>esencial para gestionar el cambio </a:t>
            </a:r>
            <a:r>
              <a:rPr lang="es-PE" sz="2000" i="1" dirty="0">
                <a:solidFill>
                  <a:srgbClr val="FFFFFF"/>
                </a:solidFill>
                <a:latin typeface="Georgia"/>
                <a:cs typeface="Georgia"/>
              </a:rPr>
              <a:t>de manera efectiva. Es importante identificar a la persona que tiene la responsabilidad general del sistema de gestión integrado.</a:t>
            </a:r>
          </a:p>
        </p:txBody>
      </p:sp>
    </p:spTree>
    <p:extLst>
      <p:ext uri="{BB962C8B-B14F-4D97-AF65-F5344CB8AC3E}">
        <p14:creationId xmlns:p14="http://schemas.microsoft.com/office/powerpoint/2010/main" val="32228030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995" r="995"/>
          <a:stretch/>
        </p:blipFill>
        <p:spPr>
          <a:xfrm>
            <a:off x="3568700" y="2368094"/>
            <a:ext cx="6019800" cy="4489906"/>
          </a:xfrm>
          <a:prstGeom prst="rect">
            <a:avLst/>
          </a:prstGeom>
        </p:spPr>
      </p:pic>
      <p:sp>
        <p:nvSpPr>
          <p:cNvPr id="4" name="Cloud Callout 3"/>
          <p:cNvSpPr/>
          <p:nvPr/>
        </p:nvSpPr>
        <p:spPr>
          <a:xfrm>
            <a:off x="8605520" y="212757"/>
            <a:ext cx="3341915" cy="2307771"/>
          </a:xfrm>
          <a:prstGeom prst="cloudCallout">
            <a:avLst>
              <a:gd name="adj1" fmla="val -90757"/>
              <a:gd name="adj2" fmla="val 72956"/>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2400" b="1" dirty="0">
                <a:solidFill>
                  <a:srgbClr val="FFFFFF"/>
                </a:solidFill>
                <a:latin typeface="Calibri"/>
              </a:rPr>
              <a:t>¿Qué es la descripción del sistema?</a:t>
            </a:r>
          </a:p>
        </p:txBody>
      </p:sp>
      <p:sp>
        <p:nvSpPr>
          <p:cNvPr id="6" name="Rectangle 5"/>
          <p:cNvSpPr/>
          <p:nvPr/>
        </p:nvSpPr>
        <p:spPr>
          <a:xfrm>
            <a:off x="1711961" y="871835"/>
            <a:ext cx="8826499" cy="5078313"/>
          </a:xfrm>
          <a:prstGeom prst="rect">
            <a:avLst/>
          </a:prstGeom>
          <a:noFill/>
        </p:spPr>
        <p:txBody>
          <a:bodyPr wrap="square" lIns="91440" tIns="45720" rIns="91440" bIns="45720">
            <a:spAutoFit/>
          </a:bodyPr>
          <a:lstStyle/>
          <a:p>
            <a:pPr algn="ctr"/>
            <a:r>
              <a:rPr lang="es-PE" sz="5400" dirty="0">
                <a:ln w="0"/>
                <a:solidFill>
                  <a:schemeClr val="accent1"/>
                </a:solidFill>
                <a:effectLst>
                  <a:outerShdw blurRad="38100" dist="25400" dir="5400000" algn="ctr" rotWithShape="0">
                    <a:srgbClr val="6E747A">
                      <a:alpha val="43000"/>
                    </a:srgbClr>
                  </a:outerShdw>
                </a:effectLst>
              </a:rPr>
              <a:t>Es un resumen de los procesos y las actividades de las organizaciones cubiertos por el SMS. Incluyendo las interfaces dentro como fuera de la organización.</a:t>
            </a:r>
          </a:p>
        </p:txBody>
      </p:sp>
    </p:spTree>
    <p:extLst>
      <p:ext uri="{BB962C8B-B14F-4D97-AF65-F5344CB8AC3E}">
        <p14:creationId xmlns:p14="http://schemas.microsoft.com/office/powerpoint/2010/main" val="392857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555038" y="1918740"/>
            <a:ext cx="4946351" cy="4781863"/>
          </a:xfrm>
        </p:spPr>
        <p:txBody>
          <a:bodyPr>
            <a:noAutofit/>
          </a:bodyPr>
          <a:lstStyle/>
          <a:p>
            <a:pPr algn="just"/>
            <a:r>
              <a:rPr lang="es-PE" sz="2800" dirty="0">
                <a:latin typeface="Calibri Light" panose="020F0302020204030204" pitchFamily="34" charset="0"/>
                <a:cs typeface="Calibri Light" panose="020F0302020204030204" pitchFamily="34" charset="0"/>
              </a:rPr>
              <a:t>Hay proveedores de servicio que cuentan con un sistema de gestión de la calidad (QMS) y un sistema de gestión de la seguridad operacional (SMS), integrado en un único sistema de gestión.</a:t>
            </a:r>
          </a:p>
        </p:txBody>
      </p:sp>
      <p:sp>
        <p:nvSpPr>
          <p:cNvPr id="4" name="Title 3"/>
          <p:cNvSpPr>
            <a:spLocks noGrp="1"/>
          </p:cNvSpPr>
          <p:nvPr>
            <p:ph type="ctrTitle" idx="4294967295"/>
          </p:nvPr>
        </p:nvSpPr>
        <p:spPr>
          <a:xfrm>
            <a:off x="555038" y="282920"/>
            <a:ext cx="3702168" cy="1336387"/>
          </a:xfrm>
        </p:spPr>
        <p:txBody>
          <a:bodyPr>
            <a:normAutofit/>
          </a:bodyPr>
          <a:lstStyle/>
          <a:p>
            <a:pPr algn="l"/>
            <a:r>
              <a:rPr lang="es-PE" sz="3200" b="1" dirty="0" smtClean="0">
                <a:latin typeface="Calibri Light" panose="020F0302020204030204" pitchFamily="34" charset="0"/>
                <a:cs typeface="Calibri Light" panose="020F0302020204030204" pitchFamily="34" charset="0"/>
              </a:rPr>
              <a:t>Integración del SMS y QMS</a:t>
            </a:r>
            <a:endParaRPr lang="es-PE" sz="3200" b="1" dirty="0">
              <a:latin typeface="Calibri Light" panose="020F0302020204030204" pitchFamily="34" charset="0"/>
              <a:cs typeface="Calibri Light" panose="020F0302020204030204" pitchFamily="34" charset="0"/>
            </a:endParaRPr>
          </a:p>
        </p:txBody>
      </p:sp>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9353" t="655" r="20809" b="-655"/>
          <a:stretch/>
        </p:blipFill>
        <p:spPr/>
      </p:pic>
    </p:spTree>
    <p:extLst>
      <p:ext uri="{BB962C8B-B14F-4D97-AF65-F5344CB8AC3E}">
        <p14:creationId xmlns:p14="http://schemas.microsoft.com/office/powerpoint/2010/main" val="310781326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p:txBody>
          <a:bodyPr/>
          <a:lstStyle/>
          <a:p>
            <a:endParaRPr lang="es-PE"/>
          </a:p>
        </p:txBody>
      </p:sp>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480" b="12480"/>
          <a:stretch>
            <a:fillRect/>
          </a:stretch>
        </p:blipFill>
        <p:spPr>
          <a:xfrm>
            <a:off x="-4763" y="-6350"/>
            <a:ext cx="12196763" cy="6864350"/>
          </a:xfrm>
        </p:spPr>
      </p:pic>
      <p:sp>
        <p:nvSpPr>
          <p:cNvPr id="9" name="Text Placeholder 8"/>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4709567" y="4318416"/>
            <a:ext cx="7378764" cy="2424976"/>
          </a:xfrm>
          <a:solidFill>
            <a:srgbClr val="0070C0"/>
          </a:solidFill>
        </p:spPr>
        <p:txBody>
          <a:bodyPr anchor="ctr">
            <a:noAutofit/>
          </a:bodyPr>
          <a:lstStyle/>
          <a:p>
            <a:pPr marL="114300" lvl="1" algn="just"/>
            <a:r>
              <a:rPr lang="es-PE" sz="2400" i="1" dirty="0">
                <a:solidFill>
                  <a:srgbClr val="FFFFFF"/>
                </a:solidFill>
                <a:latin typeface="Georgia"/>
                <a:cs typeface="Georgia"/>
              </a:rPr>
              <a:t>El QMS generalmente se define como la estructura organizacional y las responsabilidades asociadas, recursos, procesos y procedimientos necesarios para establecer y </a:t>
            </a:r>
            <a:r>
              <a:rPr lang="es-PE" sz="2400" b="1" i="1" dirty="0">
                <a:solidFill>
                  <a:srgbClr val="FFFF00"/>
                </a:solidFill>
                <a:latin typeface="Georgia"/>
                <a:cs typeface="Georgia"/>
              </a:rPr>
              <a:t>promover un sistema de aseguramiento y mejora continua </a:t>
            </a:r>
            <a:r>
              <a:rPr lang="es-PE" sz="2400" b="1" i="1" dirty="0">
                <a:solidFill>
                  <a:srgbClr val="FFFFFF"/>
                </a:solidFill>
                <a:latin typeface="Georgia"/>
                <a:cs typeface="Georgia"/>
              </a:rPr>
              <a:t>de la calidad</a:t>
            </a:r>
            <a:r>
              <a:rPr lang="es-PE" sz="2400" i="1" dirty="0">
                <a:solidFill>
                  <a:srgbClr val="FFFFFF"/>
                </a:solidFill>
                <a:latin typeface="Georgia"/>
                <a:cs typeface="Georgia"/>
              </a:rPr>
              <a:t> al entregar un producto o </a:t>
            </a:r>
            <a:r>
              <a:rPr lang="es-PE" sz="2400" i="1" dirty="0" smtClean="0">
                <a:solidFill>
                  <a:srgbClr val="FFFFFF"/>
                </a:solidFill>
                <a:latin typeface="Georgia"/>
                <a:cs typeface="Georgia"/>
              </a:rPr>
              <a:t>servicio.</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124876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7260" b="23242"/>
          <a:stretch/>
        </p:blipFill>
        <p:spPr>
          <a:xfrm>
            <a:off x="0" y="0"/>
            <a:ext cx="12192000" cy="6858000"/>
          </a:xfrm>
        </p:spPr>
      </p:pic>
      <p:sp>
        <p:nvSpPr>
          <p:cNvPr id="9" name="Text Placeholder 9"/>
          <p:cNvSpPr txBox="1">
            <a:spLocks/>
          </p:cNvSpPr>
          <p:nvPr/>
        </p:nvSpPr>
        <p:spPr>
          <a:xfrm>
            <a:off x="5674402" y="4631961"/>
            <a:ext cx="6517598" cy="2226039"/>
          </a:xfrm>
          <a:prstGeom prst="rect">
            <a:avLst/>
          </a:prstGeom>
          <a:solidFill>
            <a:srgbClr val="0070C0"/>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indent="0" algn="just">
              <a:lnSpc>
                <a:spcPct val="120000"/>
              </a:lnSpc>
              <a:buNone/>
            </a:pPr>
            <a:r>
              <a:rPr lang="es-PE" sz="2000" i="1" dirty="0">
                <a:solidFill>
                  <a:srgbClr val="FFFFFF"/>
                </a:solidFill>
                <a:latin typeface="Georgia"/>
                <a:cs typeface="Georgia"/>
              </a:rPr>
              <a:t>El SMS se centra en la </a:t>
            </a:r>
            <a:r>
              <a:rPr lang="es-PE" sz="2000" b="1" i="1" dirty="0">
                <a:solidFill>
                  <a:srgbClr val="FFFF00"/>
                </a:solidFill>
                <a:latin typeface="Georgia"/>
                <a:cs typeface="Georgia"/>
              </a:rPr>
              <a:t>gestión de riesgos </a:t>
            </a:r>
            <a:r>
              <a:rPr lang="es-PE" sz="2000" i="1" dirty="0">
                <a:solidFill>
                  <a:srgbClr val="FFFFFF"/>
                </a:solidFill>
                <a:latin typeface="Georgia"/>
                <a:cs typeface="Georgia"/>
              </a:rPr>
              <a:t>de seguridad operacional y </a:t>
            </a:r>
            <a:r>
              <a:rPr lang="es-PE" sz="2000" b="1" i="1" dirty="0">
                <a:solidFill>
                  <a:srgbClr val="FFFF00"/>
                </a:solidFill>
                <a:latin typeface="Georgia"/>
                <a:cs typeface="Georgia"/>
              </a:rPr>
              <a:t>rendimiento</a:t>
            </a:r>
            <a:r>
              <a:rPr lang="es-PE" sz="2000" i="1" dirty="0">
                <a:solidFill>
                  <a:srgbClr val="FFFFFF"/>
                </a:solidFill>
                <a:latin typeface="Georgia"/>
                <a:cs typeface="Georgia"/>
              </a:rPr>
              <a:t> de seguridad operacional. Los objetivos de un SMS son identificar los peligros, evaluar el riesgo asociado e implementar controles de riesgo efectivos.</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1954845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610" y="25349"/>
            <a:ext cx="10515600" cy="1033597"/>
          </a:xfrm>
        </p:spPr>
        <p:txBody>
          <a:bodyPr/>
          <a:lstStyle/>
          <a:p>
            <a:r>
              <a:rPr lang="en-US" dirty="0" smtClean="0"/>
              <a:t>QMS &amp; SMS</a:t>
            </a:r>
            <a:endParaRPr lang="en-US" dirty="0"/>
          </a:p>
        </p:txBody>
      </p:sp>
      <p:sp>
        <p:nvSpPr>
          <p:cNvPr id="24" name="Freeform 23"/>
          <p:cNvSpPr>
            <a:spLocks/>
          </p:cNvSpPr>
          <p:nvPr/>
        </p:nvSpPr>
        <p:spPr bwMode="auto">
          <a:xfrm>
            <a:off x="10561091" y="5281303"/>
            <a:ext cx="837050" cy="638583"/>
          </a:xfrm>
          <a:custGeom>
            <a:avLst/>
            <a:gdLst>
              <a:gd name="T0" fmla="*/ 216 w 217"/>
              <a:gd name="T1" fmla="*/ 5 h 152"/>
              <a:gd name="T2" fmla="*/ 213 w 217"/>
              <a:gd name="T3" fmla="*/ 13 h 152"/>
              <a:gd name="T4" fmla="*/ 210 w 217"/>
              <a:gd name="T5" fmla="*/ 17 h 152"/>
              <a:gd name="T6" fmla="*/ 205 w 217"/>
              <a:gd name="T7" fmla="*/ 21 h 152"/>
              <a:gd name="T8" fmla="*/ 195 w 217"/>
              <a:gd name="T9" fmla="*/ 25 h 152"/>
              <a:gd name="T10" fmla="*/ 186 w 217"/>
              <a:gd name="T11" fmla="*/ 26 h 152"/>
              <a:gd name="T12" fmla="*/ 174 w 217"/>
              <a:gd name="T13" fmla="*/ 26 h 152"/>
              <a:gd name="T14" fmla="*/ 161 w 217"/>
              <a:gd name="T15" fmla="*/ 25 h 152"/>
              <a:gd name="T16" fmla="*/ 147 w 217"/>
              <a:gd name="T17" fmla="*/ 24 h 152"/>
              <a:gd name="T18" fmla="*/ 119 w 217"/>
              <a:gd name="T19" fmla="*/ 20 h 152"/>
              <a:gd name="T20" fmla="*/ 99 w 217"/>
              <a:gd name="T21" fmla="*/ 18 h 152"/>
              <a:gd name="T22" fmla="*/ 85 w 217"/>
              <a:gd name="T23" fmla="*/ 17 h 152"/>
              <a:gd name="T24" fmla="*/ 74 w 217"/>
              <a:gd name="T25" fmla="*/ 17 h 152"/>
              <a:gd name="T26" fmla="*/ 69 w 217"/>
              <a:gd name="T27" fmla="*/ 17 h 152"/>
              <a:gd name="T28" fmla="*/ 58 w 217"/>
              <a:gd name="T29" fmla="*/ 18 h 152"/>
              <a:gd name="T30" fmla="*/ 41 w 217"/>
              <a:gd name="T31" fmla="*/ 22 h 152"/>
              <a:gd name="T32" fmla="*/ 32 w 217"/>
              <a:gd name="T33" fmla="*/ 25 h 152"/>
              <a:gd name="T34" fmla="*/ 26 w 217"/>
              <a:gd name="T35" fmla="*/ 27 h 152"/>
              <a:gd name="T36" fmla="*/ 16 w 217"/>
              <a:gd name="T37" fmla="*/ 33 h 152"/>
              <a:gd name="T38" fmla="*/ 10 w 217"/>
              <a:gd name="T39" fmla="*/ 39 h 152"/>
              <a:gd name="T40" fmla="*/ 6 w 217"/>
              <a:gd name="T41" fmla="*/ 43 h 152"/>
              <a:gd name="T42" fmla="*/ 4 w 217"/>
              <a:gd name="T43" fmla="*/ 47 h 152"/>
              <a:gd name="T44" fmla="*/ 1 w 217"/>
              <a:gd name="T45" fmla="*/ 53 h 152"/>
              <a:gd name="T46" fmla="*/ 0 w 217"/>
              <a:gd name="T47" fmla="*/ 59 h 152"/>
              <a:gd name="T48" fmla="*/ 3 w 217"/>
              <a:gd name="T49" fmla="*/ 143 h 152"/>
              <a:gd name="T50" fmla="*/ 7 w 217"/>
              <a:gd name="T51" fmla="*/ 136 h 152"/>
              <a:gd name="T52" fmla="*/ 13 w 217"/>
              <a:gd name="T53" fmla="*/ 129 h 152"/>
              <a:gd name="T54" fmla="*/ 21 w 217"/>
              <a:gd name="T55" fmla="*/ 124 h 152"/>
              <a:gd name="T56" fmla="*/ 33 w 217"/>
              <a:gd name="T57" fmla="*/ 118 h 152"/>
              <a:gd name="T58" fmla="*/ 50 w 217"/>
              <a:gd name="T59" fmla="*/ 113 h 152"/>
              <a:gd name="T60" fmla="*/ 65 w 217"/>
              <a:gd name="T61" fmla="*/ 111 h 152"/>
              <a:gd name="T62" fmla="*/ 94 w 217"/>
              <a:gd name="T63" fmla="*/ 111 h 152"/>
              <a:gd name="T64" fmla="*/ 120 w 217"/>
              <a:gd name="T65" fmla="*/ 113 h 152"/>
              <a:gd name="T66" fmla="*/ 148 w 217"/>
              <a:gd name="T67" fmla="*/ 117 h 152"/>
              <a:gd name="T68" fmla="*/ 162 w 217"/>
              <a:gd name="T69" fmla="*/ 118 h 152"/>
              <a:gd name="T70" fmla="*/ 173 w 217"/>
              <a:gd name="T71" fmla="*/ 119 h 152"/>
              <a:gd name="T72" fmla="*/ 181 w 217"/>
              <a:gd name="T73" fmla="*/ 120 h 152"/>
              <a:gd name="T74" fmla="*/ 187 w 217"/>
              <a:gd name="T75" fmla="*/ 120 h 152"/>
              <a:gd name="T76" fmla="*/ 192 w 217"/>
              <a:gd name="T77" fmla="*/ 119 h 152"/>
              <a:gd name="T78" fmla="*/ 199 w 217"/>
              <a:gd name="T79" fmla="*/ 118 h 152"/>
              <a:gd name="T80" fmla="*/ 203 w 217"/>
              <a:gd name="T81" fmla="*/ 116 h 152"/>
              <a:gd name="T82" fmla="*/ 206 w 217"/>
              <a:gd name="T83" fmla="*/ 114 h 152"/>
              <a:gd name="T84" fmla="*/ 209 w 217"/>
              <a:gd name="T85" fmla="*/ 113 h 152"/>
              <a:gd name="T86" fmla="*/ 212 w 217"/>
              <a:gd name="T87" fmla="*/ 109 h 152"/>
              <a:gd name="T88" fmla="*/ 213 w 217"/>
              <a:gd name="T89" fmla="*/ 107 h 152"/>
              <a:gd name="T90" fmla="*/ 215 w 217"/>
              <a:gd name="T91" fmla="*/ 105 h 152"/>
              <a:gd name="T92" fmla="*/ 216 w 217"/>
              <a:gd name="T93" fmla="*/ 100 h 152"/>
              <a:gd name="T94" fmla="*/ 217 w 217"/>
              <a:gd name="T95" fmla="*/ 9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7" h="152">
                <a:moveTo>
                  <a:pt x="217" y="93"/>
                </a:moveTo>
                <a:cubicBezTo>
                  <a:pt x="217" y="62"/>
                  <a:pt x="216" y="31"/>
                  <a:pt x="216" y="0"/>
                </a:cubicBezTo>
                <a:cubicBezTo>
                  <a:pt x="216" y="0"/>
                  <a:pt x="216" y="1"/>
                  <a:pt x="216" y="1"/>
                </a:cubicBezTo>
                <a:cubicBezTo>
                  <a:pt x="216" y="2"/>
                  <a:pt x="216" y="4"/>
                  <a:pt x="216" y="5"/>
                </a:cubicBezTo>
                <a:cubicBezTo>
                  <a:pt x="216" y="6"/>
                  <a:pt x="215" y="7"/>
                  <a:pt x="215" y="7"/>
                </a:cubicBezTo>
                <a:cubicBezTo>
                  <a:pt x="215" y="8"/>
                  <a:pt x="215" y="9"/>
                  <a:pt x="214" y="10"/>
                </a:cubicBezTo>
                <a:cubicBezTo>
                  <a:pt x="214" y="10"/>
                  <a:pt x="214" y="11"/>
                  <a:pt x="214" y="11"/>
                </a:cubicBezTo>
                <a:cubicBezTo>
                  <a:pt x="214" y="12"/>
                  <a:pt x="214" y="12"/>
                  <a:pt x="213" y="13"/>
                </a:cubicBezTo>
                <a:cubicBezTo>
                  <a:pt x="213" y="13"/>
                  <a:pt x="213" y="14"/>
                  <a:pt x="212" y="14"/>
                </a:cubicBezTo>
                <a:cubicBezTo>
                  <a:pt x="212" y="15"/>
                  <a:pt x="212" y="15"/>
                  <a:pt x="212" y="15"/>
                </a:cubicBezTo>
                <a:cubicBezTo>
                  <a:pt x="211" y="16"/>
                  <a:pt x="211" y="16"/>
                  <a:pt x="211" y="17"/>
                </a:cubicBezTo>
                <a:cubicBezTo>
                  <a:pt x="210" y="17"/>
                  <a:pt x="210" y="17"/>
                  <a:pt x="210" y="17"/>
                </a:cubicBezTo>
                <a:cubicBezTo>
                  <a:pt x="209" y="18"/>
                  <a:pt x="209" y="19"/>
                  <a:pt x="208" y="19"/>
                </a:cubicBezTo>
                <a:cubicBezTo>
                  <a:pt x="208" y="19"/>
                  <a:pt x="208" y="19"/>
                  <a:pt x="208" y="19"/>
                </a:cubicBezTo>
                <a:cubicBezTo>
                  <a:pt x="207" y="20"/>
                  <a:pt x="207" y="21"/>
                  <a:pt x="206" y="21"/>
                </a:cubicBezTo>
                <a:cubicBezTo>
                  <a:pt x="206" y="21"/>
                  <a:pt x="205" y="21"/>
                  <a:pt x="205" y="21"/>
                </a:cubicBezTo>
                <a:cubicBezTo>
                  <a:pt x="204" y="22"/>
                  <a:pt x="204" y="22"/>
                  <a:pt x="203" y="23"/>
                </a:cubicBezTo>
                <a:cubicBezTo>
                  <a:pt x="202" y="23"/>
                  <a:pt x="202" y="23"/>
                  <a:pt x="202" y="23"/>
                </a:cubicBezTo>
                <a:cubicBezTo>
                  <a:pt x="201" y="24"/>
                  <a:pt x="200" y="24"/>
                  <a:pt x="199" y="24"/>
                </a:cubicBezTo>
                <a:cubicBezTo>
                  <a:pt x="198" y="25"/>
                  <a:pt x="197" y="25"/>
                  <a:pt x="195" y="25"/>
                </a:cubicBezTo>
                <a:cubicBezTo>
                  <a:pt x="195" y="25"/>
                  <a:pt x="195" y="25"/>
                  <a:pt x="194" y="25"/>
                </a:cubicBezTo>
                <a:cubicBezTo>
                  <a:pt x="193" y="26"/>
                  <a:pt x="192" y="26"/>
                  <a:pt x="191" y="26"/>
                </a:cubicBezTo>
                <a:cubicBezTo>
                  <a:pt x="191" y="26"/>
                  <a:pt x="191" y="26"/>
                  <a:pt x="190" y="26"/>
                </a:cubicBezTo>
                <a:cubicBezTo>
                  <a:pt x="189" y="26"/>
                  <a:pt x="188" y="26"/>
                  <a:pt x="186" y="26"/>
                </a:cubicBezTo>
                <a:cubicBezTo>
                  <a:pt x="186" y="26"/>
                  <a:pt x="186" y="26"/>
                  <a:pt x="186" y="26"/>
                </a:cubicBezTo>
                <a:cubicBezTo>
                  <a:pt x="184" y="26"/>
                  <a:pt x="182" y="26"/>
                  <a:pt x="180" y="26"/>
                </a:cubicBezTo>
                <a:cubicBezTo>
                  <a:pt x="179" y="26"/>
                  <a:pt x="178" y="26"/>
                  <a:pt x="177" y="26"/>
                </a:cubicBezTo>
                <a:cubicBezTo>
                  <a:pt x="176" y="26"/>
                  <a:pt x="175" y="26"/>
                  <a:pt x="174" y="26"/>
                </a:cubicBezTo>
                <a:cubicBezTo>
                  <a:pt x="174" y="26"/>
                  <a:pt x="173" y="26"/>
                  <a:pt x="172" y="26"/>
                </a:cubicBezTo>
                <a:cubicBezTo>
                  <a:pt x="170" y="26"/>
                  <a:pt x="168" y="26"/>
                  <a:pt x="166" y="26"/>
                </a:cubicBezTo>
                <a:cubicBezTo>
                  <a:pt x="166" y="25"/>
                  <a:pt x="165" y="25"/>
                  <a:pt x="165" y="25"/>
                </a:cubicBezTo>
                <a:cubicBezTo>
                  <a:pt x="163" y="25"/>
                  <a:pt x="162" y="25"/>
                  <a:pt x="161" y="25"/>
                </a:cubicBezTo>
                <a:cubicBezTo>
                  <a:pt x="160" y="25"/>
                  <a:pt x="159" y="25"/>
                  <a:pt x="159" y="25"/>
                </a:cubicBezTo>
                <a:cubicBezTo>
                  <a:pt x="158" y="25"/>
                  <a:pt x="156" y="25"/>
                  <a:pt x="155" y="24"/>
                </a:cubicBezTo>
                <a:cubicBezTo>
                  <a:pt x="155" y="24"/>
                  <a:pt x="155" y="24"/>
                  <a:pt x="155" y="24"/>
                </a:cubicBezTo>
                <a:cubicBezTo>
                  <a:pt x="153" y="24"/>
                  <a:pt x="150" y="24"/>
                  <a:pt x="147" y="24"/>
                </a:cubicBezTo>
                <a:cubicBezTo>
                  <a:pt x="147" y="23"/>
                  <a:pt x="146" y="23"/>
                  <a:pt x="145" y="23"/>
                </a:cubicBezTo>
                <a:cubicBezTo>
                  <a:pt x="143" y="23"/>
                  <a:pt x="140" y="23"/>
                  <a:pt x="137" y="22"/>
                </a:cubicBezTo>
                <a:cubicBezTo>
                  <a:pt x="132" y="22"/>
                  <a:pt x="128" y="21"/>
                  <a:pt x="124" y="21"/>
                </a:cubicBezTo>
                <a:cubicBezTo>
                  <a:pt x="122" y="20"/>
                  <a:pt x="121" y="20"/>
                  <a:pt x="119" y="20"/>
                </a:cubicBezTo>
                <a:cubicBezTo>
                  <a:pt x="116" y="20"/>
                  <a:pt x="113" y="19"/>
                  <a:pt x="111" y="19"/>
                </a:cubicBezTo>
                <a:cubicBezTo>
                  <a:pt x="110" y="19"/>
                  <a:pt x="110" y="19"/>
                  <a:pt x="110" y="19"/>
                </a:cubicBezTo>
                <a:cubicBezTo>
                  <a:pt x="109" y="19"/>
                  <a:pt x="108" y="19"/>
                  <a:pt x="106" y="19"/>
                </a:cubicBezTo>
                <a:cubicBezTo>
                  <a:pt x="104" y="18"/>
                  <a:pt x="102" y="18"/>
                  <a:pt x="99" y="18"/>
                </a:cubicBezTo>
                <a:cubicBezTo>
                  <a:pt x="98" y="18"/>
                  <a:pt x="97" y="18"/>
                  <a:pt x="96" y="18"/>
                </a:cubicBezTo>
                <a:cubicBezTo>
                  <a:pt x="95" y="18"/>
                  <a:pt x="94" y="18"/>
                  <a:pt x="94" y="18"/>
                </a:cubicBezTo>
                <a:cubicBezTo>
                  <a:pt x="93" y="18"/>
                  <a:pt x="92" y="17"/>
                  <a:pt x="91" y="17"/>
                </a:cubicBezTo>
                <a:cubicBezTo>
                  <a:pt x="89" y="17"/>
                  <a:pt x="87" y="17"/>
                  <a:pt x="85" y="17"/>
                </a:cubicBezTo>
                <a:cubicBezTo>
                  <a:pt x="83" y="17"/>
                  <a:pt x="82" y="17"/>
                  <a:pt x="80" y="17"/>
                </a:cubicBezTo>
                <a:cubicBezTo>
                  <a:pt x="80" y="17"/>
                  <a:pt x="80" y="17"/>
                  <a:pt x="79" y="17"/>
                </a:cubicBezTo>
                <a:cubicBezTo>
                  <a:pt x="78" y="17"/>
                  <a:pt x="78" y="17"/>
                  <a:pt x="77" y="17"/>
                </a:cubicBezTo>
                <a:cubicBezTo>
                  <a:pt x="76" y="17"/>
                  <a:pt x="75" y="17"/>
                  <a:pt x="74" y="17"/>
                </a:cubicBezTo>
                <a:cubicBezTo>
                  <a:pt x="74" y="17"/>
                  <a:pt x="74" y="17"/>
                  <a:pt x="74" y="17"/>
                </a:cubicBezTo>
                <a:cubicBezTo>
                  <a:pt x="73" y="17"/>
                  <a:pt x="72" y="17"/>
                  <a:pt x="70" y="17"/>
                </a:cubicBezTo>
                <a:cubicBezTo>
                  <a:pt x="70" y="17"/>
                  <a:pt x="70" y="17"/>
                  <a:pt x="69" y="17"/>
                </a:cubicBezTo>
                <a:cubicBezTo>
                  <a:pt x="69" y="17"/>
                  <a:pt x="69" y="17"/>
                  <a:pt x="69" y="17"/>
                </a:cubicBezTo>
                <a:cubicBezTo>
                  <a:pt x="68" y="17"/>
                  <a:pt x="66" y="17"/>
                  <a:pt x="64" y="17"/>
                </a:cubicBezTo>
                <a:cubicBezTo>
                  <a:pt x="64" y="17"/>
                  <a:pt x="64" y="17"/>
                  <a:pt x="64" y="17"/>
                </a:cubicBezTo>
                <a:cubicBezTo>
                  <a:pt x="62" y="18"/>
                  <a:pt x="61" y="18"/>
                  <a:pt x="59" y="18"/>
                </a:cubicBezTo>
                <a:cubicBezTo>
                  <a:pt x="59" y="18"/>
                  <a:pt x="59" y="18"/>
                  <a:pt x="58" y="18"/>
                </a:cubicBezTo>
                <a:cubicBezTo>
                  <a:pt x="58" y="18"/>
                  <a:pt x="58" y="18"/>
                  <a:pt x="58" y="18"/>
                </a:cubicBezTo>
                <a:cubicBezTo>
                  <a:pt x="55" y="18"/>
                  <a:pt x="52" y="19"/>
                  <a:pt x="49" y="19"/>
                </a:cubicBezTo>
                <a:cubicBezTo>
                  <a:pt x="49" y="19"/>
                  <a:pt x="49" y="19"/>
                  <a:pt x="49" y="19"/>
                </a:cubicBezTo>
                <a:cubicBezTo>
                  <a:pt x="46" y="20"/>
                  <a:pt x="43" y="21"/>
                  <a:pt x="41" y="22"/>
                </a:cubicBezTo>
                <a:cubicBezTo>
                  <a:pt x="41" y="22"/>
                  <a:pt x="40" y="22"/>
                  <a:pt x="40" y="22"/>
                </a:cubicBezTo>
                <a:cubicBezTo>
                  <a:pt x="40" y="22"/>
                  <a:pt x="40" y="22"/>
                  <a:pt x="40" y="22"/>
                </a:cubicBezTo>
                <a:cubicBezTo>
                  <a:pt x="37" y="23"/>
                  <a:pt x="35" y="24"/>
                  <a:pt x="33" y="24"/>
                </a:cubicBezTo>
                <a:cubicBezTo>
                  <a:pt x="33" y="25"/>
                  <a:pt x="32" y="25"/>
                  <a:pt x="32" y="25"/>
                </a:cubicBezTo>
                <a:cubicBezTo>
                  <a:pt x="32" y="25"/>
                  <a:pt x="32" y="25"/>
                  <a:pt x="32" y="25"/>
                </a:cubicBezTo>
                <a:cubicBezTo>
                  <a:pt x="30" y="26"/>
                  <a:pt x="28" y="26"/>
                  <a:pt x="27" y="27"/>
                </a:cubicBezTo>
                <a:cubicBezTo>
                  <a:pt x="26" y="27"/>
                  <a:pt x="26" y="27"/>
                  <a:pt x="26" y="27"/>
                </a:cubicBezTo>
                <a:cubicBezTo>
                  <a:pt x="26" y="27"/>
                  <a:pt x="26" y="27"/>
                  <a:pt x="26" y="27"/>
                </a:cubicBezTo>
                <a:cubicBezTo>
                  <a:pt x="26" y="28"/>
                  <a:pt x="26" y="28"/>
                  <a:pt x="26" y="28"/>
                </a:cubicBezTo>
                <a:cubicBezTo>
                  <a:pt x="22" y="29"/>
                  <a:pt x="20" y="31"/>
                  <a:pt x="17" y="33"/>
                </a:cubicBezTo>
                <a:cubicBezTo>
                  <a:pt x="17" y="33"/>
                  <a:pt x="17" y="33"/>
                  <a:pt x="17" y="33"/>
                </a:cubicBezTo>
                <a:cubicBezTo>
                  <a:pt x="16" y="33"/>
                  <a:pt x="16" y="33"/>
                  <a:pt x="16" y="33"/>
                </a:cubicBezTo>
                <a:cubicBezTo>
                  <a:pt x="15" y="34"/>
                  <a:pt x="14" y="35"/>
                  <a:pt x="13" y="36"/>
                </a:cubicBezTo>
                <a:cubicBezTo>
                  <a:pt x="13" y="36"/>
                  <a:pt x="13" y="36"/>
                  <a:pt x="13" y="36"/>
                </a:cubicBezTo>
                <a:cubicBezTo>
                  <a:pt x="13" y="36"/>
                  <a:pt x="13" y="36"/>
                  <a:pt x="13" y="36"/>
                </a:cubicBezTo>
                <a:cubicBezTo>
                  <a:pt x="12" y="37"/>
                  <a:pt x="11" y="38"/>
                  <a:pt x="10" y="39"/>
                </a:cubicBezTo>
                <a:cubicBezTo>
                  <a:pt x="10" y="39"/>
                  <a:pt x="9" y="39"/>
                  <a:pt x="9" y="39"/>
                </a:cubicBezTo>
                <a:cubicBezTo>
                  <a:pt x="9" y="39"/>
                  <a:pt x="9" y="40"/>
                  <a:pt x="9" y="40"/>
                </a:cubicBezTo>
                <a:cubicBezTo>
                  <a:pt x="8" y="41"/>
                  <a:pt x="7" y="41"/>
                  <a:pt x="7" y="42"/>
                </a:cubicBezTo>
                <a:cubicBezTo>
                  <a:pt x="7" y="42"/>
                  <a:pt x="6" y="42"/>
                  <a:pt x="6" y="43"/>
                </a:cubicBezTo>
                <a:cubicBezTo>
                  <a:pt x="6" y="43"/>
                  <a:pt x="6" y="43"/>
                  <a:pt x="6" y="43"/>
                </a:cubicBezTo>
                <a:cubicBezTo>
                  <a:pt x="6" y="44"/>
                  <a:pt x="5" y="45"/>
                  <a:pt x="4" y="46"/>
                </a:cubicBezTo>
                <a:cubicBezTo>
                  <a:pt x="4" y="46"/>
                  <a:pt x="4" y="46"/>
                  <a:pt x="4" y="46"/>
                </a:cubicBezTo>
                <a:cubicBezTo>
                  <a:pt x="4" y="46"/>
                  <a:pt x="4" y="46"/>
                  <a:pt x="4" y="47"/>
                </a:cubicBezTo>
                <a:cubicBezTo>
                  <a:pt x="3" y="48"/>
                  <a:pt x="3" y="49"/>
                  <a:pt x="2" y="50"/>
                </a:cubicBezTo>
                <a:cubicBezTo>
                  <a:pt x="2" y="50"/>
                  <a:pt x="2" y="50"/>
                  <a:pt x="2" y="50"/>
                </a:cubicBezTo>
                <a:cubicBezTo>
                  <a:pt x="2" y="50"/>
                  <a:pt x="2" y="50"/>
                  <a:pt x="2" y="50"/>
                </a:cubicBezTo>
                <a:cubicBezTo>
                  <a:pt x="2" y="51"/>
                  <a:pt x="1" y="52"/>
                  <a:pt x="1" y="53"/>
                </a:cubicBezTo>
                <a:cubicBezTo>
                  <a:pt x="1" y="54"/>
                  <a:pt x="1" y="54"/>
                  <a:pt x="1" y="54"/>
                </a:cubicBezTo>
                <a:cubicBezTo>
                  <a:pt x="1" y="54"/>
                  <a:pt x="1" y="55"/>
                  <a:pt x="1" y="55"/>
                </a:cubicBezTo>
                <a:cubicBezTo>
                  <a:pt x="1" y="56"/>
                  <a:pt x="0" y="57"/>
                  <a:pt x="0" y="58"/>
                </a:cubicBezTo>
                <a:cubicBezTo>
                  <a:pt x="0" y="58"/>
                  <a:pt x="0" y="59"/>
                  <a:pt x="0" y="59"/>
                </a:cubicBezTo>
                <a:cubicBezTo>
                  <a:pt x="1" y="90"/>
                  <a:pt x="1" y="121"/>
                  <a:pt x="1" y="152"/>
                </a:cubicBezTo>
                <a:cubicBezTo>
                  <a:pt x="1" y="151"/>
                  <a:pt x="1" y="149"/>
                  <a:pt x="1" y="148"/>
                </a:cubicBezTo>
                <a:cubicBezTo>
                  <a:pt x="1" y="148"/>
                  <a:pt x="2" y="147"/>
                  <a:pt x="2" y="147"/>
                </a:cubicBezTo>
                <a:cubicBezTo>
                  <a:pt x="2" y="146"/>
                  <a:pt x="2" y="144"/>
                  <a:pt x="3" y="143"/>
                </a:cubicBezTo>
                <a:cubicBezTo>
                  <a:pt x="3" y="143"/>
                  <a:pt x="3" y="143"/>
                  <a:pt x="3" y="143"/>
                </a:cubicBezTo>
                <a:cubicBezTo>
                  <a:pt x="3" y="142"/>
                  <a:pt x="4" y="141"/>
                  <a:pt x="4" y="140"/>
                </a:cubicBezTo>
                <a:cubicBezTo>
                  <a:pt x="5" y="140"/>
                  <a:pt x="5" y="139"/>
                  <a:pt x="5" y="139"/>
                </a:cubicBezTo>
                <a:cubicBezTo>
                  <a:pt x="5" y="138"/>
                  <a:pt x="6" y="137"/>
                  <a:pt x="7" y="136"/>
                </a:cubicBezTo>
                <a:cubicBezTo>
                  <a:pt x="7" y="136"/>
                  <a:pt x="7" y="136"/>
                  <a:pt x="7" y="136"/>
                </a:cubicBezTo>
                <a:cubicBezTo>
                  <a:pt x="8" y="135"/>
                  <a:pt x="9" y="134"/>
                  <a:pt x="10" y="133"/>
                </a:cubicBezTo>
                <a:cubicBezTo>
                  <a:pt x="10" y="133"/>
                  <a:pt x="10" y="132"/>
                  <a:pt x="10" y="132"/>
                </a:cubicBezTo>
                <a:cubicBezTo>
                  <a:pt x="11" y="131"/>
                  <a:pt x="12" y="130"/>
                  <a:pt x="13" y="129"/>
                </a:cubicBezTo>
                <a:cubicBezTo>
                  <a:pt x="13" y="129"/>
                  <a:pt x="14" y="129"/>
                  <a:pt x="14" y="129"/>
                </a:cubicBezTo>
                <a:cubicBezTo>
                  <a:pt x="15" y="128"/>
                  <a:pt x="16" y="128"/>
                  <a:pt x="17" y="127"/>
                </a:cubicBezTo>
                <a:cubicBezTo>
                  <a:pt x="17" y="127"/>
                  <a:pt x="17" y="126"/>
                  <a:pt x="18" y="126"/>
                </a:cubicBezTo>
                <a:cubicBezTo>
                  <a:pt x="19" y="125"/>
                  <a:pt x="20" y="124"/>
                  <a:pt x="21" y="124"/>
                </a:cubicBezTo>
                <a:cubicBezTo>
                  <a:pt x="22" y="124"/>
                  <a:pt x="22" y="123"/>
                  <a:pt x="22" y="123"/>
                </a:cubicBezTo>
                <a:cubicBezTo>
                  <a:pt x="23" y="123"/>
                  <a:pt x="25" y="122"/>
                  <a:pt x="26" y="121"/>
                </a:cubicBezTo>
                <a:cubicBezTo>
                  <a:pt x="27" y="121"/>
                  <a:pt x="27" y="121"/>
                  <a:pt x="27" y="120"/>
                </a:cubicBezTo>
                <a:cubicBezTo>
                  <a:pt x="29" y="120"/>
                  <a:pt x="31" y="119"/>
                  <a:pt x="33" y="118"/>
                </a:cubicBezTo>
                <a:cubicBezTo>
                  <a:pt x="33" y="118"/>
                  <a:pt x="33" y="118"/>
                  <a:pt x="33" y="118"/>
                </a:cubicBezTo>
                <a:cubicBezTo>
                  <a:pt x="36" y="117"/>
                  <a:pt x="38" y="116"/>
                  <a:pt x="40" y="115"/>
                </a:cubicBezTo>
                <a:cubicBezTo>
                  <a:pt x="41" y="115"/>
                  <a:pt x="41" y="115"/>
                  <a:pt x="41" y="115"/>
                </a:cubicBezTo>
                <a:cubicBezTo>
                  <a:pt x="44" y="114"/>
                  <a:pt x="47" y="113"/>
                  <a:pt x="50" y="113"/>
                </a:cubicBezTo>
                <a:cubicBezTo>
                  <a:pt x="50" y="113"/>
                  <a:pt x="50" y="113"/>
                  <a:pt x="50" y="113"/>
                </a:cubicBezTo>
                <a:cubicBezTo>
                  <a:pt x="53" y="112"/>
                  <a:pt x="56" y="112"/>
                  <a:pt x="59" y="111"/>
                </a:cubicBezTo>
                <a:cubicBezTo>
                  <a:pt x="59" y="111"/>
                  <a:pt x="59" y="111"/>
                  <a:pt x="59" y="111"/>
                </a:cubicBezTo>
                <a:cubicBezTo>
                  <a:pt x="61" y="111"/>
                  <a:pt x="63" y="111"/>
                  <a:pt x="65" y="111"/>
                </a:cubicBezTo>
                <a:cubicBezTo>
                  <a:pt x="68" y="110"/>
                  <a:pt x="72" y="110"/>
                  <a:pt x="75" y="110"/>
                </a:cubicBezTo>
                <a:cubicBezTo>
                  <a:pt x="76" y="110"/>
                  <a:pt x="76" y="110"/>
                  <a:pt x="77" y="110"/>
                </a:cubicBezTo>
                <a:cubicBezTo>
                  <a:pt x="78" y="110"/>
                  <a:pt x="80" y="110"/>
                  <a:pt x="81" y="110"/>
                </a:cubicBezTo>
                <a:cubicBezTo>
                  <a:pt x="85" y="110"/>
                  <a:pt x="90" y="111"/>
                  <a:pt x="94" y="111"/>
                </a:cubicBezTo>
                <a:cubicBezTo>
                  <a:pt x="95" y="111"/>
                  <a:pt x="96" y="111"/>
                  <a:pt x="96" y="111"/>
                </a:cubicBezTo>
                <a:cubicBezTo>
                  <a:pt x="100" y="111"/>
                  <a:pt x="104" y="112"/>
                  <a:pt x="107" y="112"/>
                </a:cubicBezTo>
                <a:cubicBezTo>
                  <a:pt x="108" y="112"/>
                  <a:pt x="109" y="112"/>
                  <a:pt x="110" y="112"/>
                </a:cubicBezTo>
                <a:cubicBezTo>
                  <a:pt x="114" y="113"/>
                  <a:pt x="117" y="113"/>
                  <a:pt x="120" y="113"/>
                </a:cubicBezTo>
                <a:cubicBezTo>
                  <a:pt x="122" y="114"/>
                  <a:pt x="123" y="114"/>
                  <a:pt x="124" y="114"/>
                </a:cubicBezTo>
                <a:cubicBezTo>
                  <a:pt x="129" y="114"/>
                  <a:pt x="133" y="115"/>
                  <a:pt x="138" y="116"/>
                </a:cubicBezTo>
                <a:cubicBezTo>
                  <a:pt x="140" y="116"/>
                  <a:pt x="143" y="116"/>
                  <a:pt x="146" y="117"/>
                </a:cubicBezTo>
                <a:cubicBezTo>
                  <a:pt x="146" y="117"/>
                  <a:pt x="147" y="117"/>
                  <a:pt x="148" y="117"/>
                </a:cubicBezTo>
                <a:cubicBezTo>
                  <a:pt x="150" y="117"/>
                  <a:pt x="152" y="117"/>
                  <a:pt x="154" y="118"/>
                </a:cubicBezTo>
                <a:cubicBezTo>
                  <a:pt x="155" y="118"/>
                  <a:pt x="155" y="118"/>
                  <a:pt x="156" y="118"/>
                </a:cubicBezTo>
                <a:cubicBezTo>
                  <a:pt x="158" y="118"/>
                  <a:pt x="160" y="118"/>
                  <a:pt x="162" y="118"/>
                </a:cubicBezTo>
                <a:cubicBezTo>
                  <a:pt x="162" y="118"/>
                  <a:pt x="162" y="118"/>
                  <a:pt x="162" y="118"/>
                </a:cubicBezTo>
                <a:cubicBezTo>
                  <a:pt x="164" y="119"/>
                  <a:pt x="165" y="119"/>
                  <a:pt x="167" y="119"/>
                </a:cubicBezTo>
                <a:cubicBezTo>
                  <a:pt x="167" y="119"/>
                  <a:pt x="167" y="119"/>
                  <a:pt x="167" y="119"/>
                </a:cubicBezTo>
                <a:cubicBezTo>
                  <a:pt x="169" y="119"/>
                  <a:pt x="171" y="119"/>
                  <a:pt x="173" y="119"/>
                </a:cubicBezTo>
                <a:cubicBezTo>
                  <a:pt x="173" y="119"/>
                  <a:pt x="173" y="119"/>
                  <a:pt x="173" y="119"/>
                </a:cubicBezTo>
                <a:cubicBezTo>
                  <a:pt x="174" y="119"/>
                  <a:pt x="175" y="119"/>
                  <a:pt x="175" y="119"/>
                </a:cubicBezTo>
                <a:cubicBezTo>
                  <a:pt x="176" y="119"/>
                  <a:pt x="177" y="119"/>
                  <a:pt x="177" y="119"/>
                </a:cubicBezTo>
                <a:cubicBezTo>
                  <a:pt x="177" y="119"/>
                  <a:pt x="178" y="119"/>
                  <a:pt x="178" y="120"/>
                </a:cubicBezTo>
                <a:cubicBezTo>
                  <a:pt x="179" y="120"/>
                  <a:pt x="180" y="120"/>
                  <a:pt x="181" y="120"/>
                </a:cubicBezTo>
                <a:cubicBezTo>
                  <a:pt x="181" y="120"/>
                  <a:pt x="181" y="120"/>
                  <a:pt x="182" y="120"/>
                </a:cubicBezTo>
                <a:cubicBezTo>
                  <a:pt x="183" y="120"/>
                  <a:pt x="184" y="120"/>
                  <a:pt x="185" y="120"/>
                </a:cubicBezTo>
                <a:cubicBezTo>
                  <a:pt x="185" y="120"/>
                  <a:pt x="186" y="120"/>
                  <a:pt x="186" y="120"/>
                </a:cubicBezTo>
                <a:cubicBezTo>
                  <a:pt x="186" y="120"/>
                  <a:pt x="187" y="120"/>
                  <a:pt x="187" y="120"/>
                </a:cubicBezTo>
                <a:cubicBezTo>
                  <a:pt x="187" y="120"/>
                  <a:pt x="187" y="120"/>
                  <a:pt x="187" y="120"/>
                </a:cubicBezTo>
                <a:cubicBezTo>
                  <a:pt x="188" y="119"/>
                  <a:pt x="189" y="119"/>
                  <a:pt x="190" y="119"/>
                </a:cubicBezTo>
                <a:cubicBezTo>
                  <a:pt x="190" y="119"/>
                  <a:pt x="191" y="119"/>
                  <a:pt x="191" y="119"/>
                </a:cubicBezTo>
                <a:cubicBezTo>
                  <a:pt x="191" y="119"/>
                  <a:pt x="192" y="119"/>
                  <a:pt x="192" y="119"/>
                </a:cubicBezTo>
                <a:cubicBezTo>
                  <a:pt x="192" y="119"/>
                  <a:pt x="192" y="119"/>
                  <a:pt x="192" y="119"/>
                </a:cubicBezTo>
                <a:cubicBezTo>
                  <a:pt x="193" y="119"/>
                  <a:pt x="194" y="119"/>
                  <a:pt x="195" y="119"/>
                </a:cubicBezTo>
                <a:cubicBezTo>
                  <a:pt x="195" y="119"/>
                  <a:pt x="196" y="119"/>
                  <a:pt x="196" y="119"/>
                </a:cubicBezTo>
                <a:cubicBezTo>
                  <a:pt x="197" y="118"/>
                  <a:pt x="198" y="118"/>
                  <a:pt x="199" y="118"/>
                </a:cubicBezTo>
                <a:cubicBezTo>
                  <a:pt x="199" y="118"/>
                  <a:pt x="199" y="118"/>
                  <a:pt x="200" y="118"/>
                </a:cubicBezTo>
                <a:cubicBezTo>
                  <a:pt x="200" y="117"/>
                  <a:pt x="201" y="117"/>
                  <a:pt x="202" y="117"/>
                </a:cubicBezTo>
                <a:cubicBezTo>
                  <a:pt x="202" y="117"/>
                  <a:pt x="202" y="117"/>
                  <a:pt x="203" y="116"/>
                </a:cubicBezTo>
                <a:cubicBezTo>
                  <a:pt x="203" y="116"/>
                  <a:pt x="203" y="116"/>
                  <a:pt x="203" y="116"/>
                </a:cubicBezTo>
                <a:cubicBezTo>
                  <a:pt x="203" y="116"/>
                  <a:pt x="204" y="116"/>
                  <a:pt x="204" y="116"/>
                </a:cubicBezTo>
                <a:cubicBezTo>
                  <a:pt x="204" y="116"/>
                  <a:pt x="205" y="115"/>
                  <a:pt x="206" y="115"/>
                </a:cubicBezTo>
                <a:cubicBezTo>
                  <a:pt x="206" y="115"/>
                  <a:pt x="206" y="115"/>
                  <a:pt x="206" y="115"/>
                </a:cubicBezTo>
                <a:cubicBezTo>
                  <a:pt x="206" y="115"/>
                  <a:pt x="206" y="115"/>
                  <a:pt x="206" y="114"/>
                </a:cubicBezTo>
                <a:cubicBezTo>
                  <a:pt x="207" y="114"/>
                  <a:pt x="207" y="114"/>
                  <a:pt x="207" y="114"/>
                </a:cubicBezTo>
                <a:cubicBezTo>
                  <a:pt x="208" y="114"/>
                  <a:pt x="208" y="113"/>
                  <a:pt x="209" y="113"/>
                </a:cubicBezTo>
                <a:cubicBezTo>
                  <a:pt x="209" y="113"/>
                  <a:pt x="209" y="113"/>
                  <a:pt x="209" y="113"/>
                </a:cubicBezTo>
                <a:cubicBezTo>
                  <a:pt x="209" y="113"/>
                  <a:pt x="209" y="113"/>
                  <a:pt x="209" y="113"/>
                </a:cubicBezTo>
                <a:cubicBezTo>
                  <a:pt x="209" y="112"/>
                  <a:pt x="210" y="112"/>
                  <a:pt x="210" y="111"/>
                </a:cubicBezTo>
                <a:cubicBezTo>
                  <a:pt x="210" y="111"/>
                  <a:pt x="211" y="111"/>
                  <a:pt x="211" y="111"/>
                </a:cubicBezTo>
                <a:cubicBezTo>
                  <a:pt x="211" y="111"/>
                  <a:pt x="211" y="110"/>
                  <a:pt x="211" y="110"/>
                </a:cubicBezTo>
                <a:cubicBezTo>
                  <a:pt x="211" y="110"/>
                  <a:pt x="212" y="110"/>
                  <a:pt x="212" y="109"/>
                </a:cubicBezTo>
                <a:cubicBezTo>
                  <a:pt x="212" y="109"/>
                  <a:pt x="212" y="109"/>
                  <a:pt x="212" y="108"/>
                </a:cubicBezTo>
                <a:cubicBezTo>
                  <a:pt x="213" y="108"/>
                  <a:pt x="213" y="108"/>
                  <a:pt x="213" y="108"/>
                </a:cubicBezTo>
                <a:cubicBezTo>
                  <a:pt x="213" y="107"/>
                  <a:pt x="213" y="107"/>
                  <a:pt x="213" y="107"/>
                </a:cubicBezTo>
                <a:cubicBezTo>
                  <a:pt x="213" y="107"/>
                  <a:pt x="213" y="107"/>
                  <a:pt x="213" y="107"/>
                </a:cubicBezTo>
                <a:cubicBezTo>
                  <a:pt x="213" y="107"/>
                  <a:pt x="213" y="107"/>
                  <a:pt x="213" y="107"/>
                </a:cubicBezTo>
                <a:cubicBezTo>
                  <a:pt x="213" y="107"/>
                  <a:pt x="213" y="107"/>
                  <a:pt x="213" y="107"/>
                </a:cubicBezTo>
                <a:cubicBezTo>
                  <a:pt x="214" y="107"/>
                  <a:pt x="214" y="106"/>
                  <a:pt x="214" y="106"/>
                </a:cubicBezTo>
                <a:cubicBezTo>
                  <a:pt x="214" y="106"/>
                  <a:pt x="214" y="105"/>
                  <a:pt x="215" y="105"/>
                </a:cubicBezTo>
                <a:cubicBezTo>
                  <a:pt x="215" y="104"/>
                  <a:pt x="215" y="104"/>
                  <a:pt x="215" y="104"/>
                </a:cubicBezTo>
                <a:cubicBezTo>
                  <a:pt x="215" y="104"/>
                  <a:pt x="215" y="104"/>
                  <a:pt x="215" y="103"/>
                </a:cubicBezTo>
                <a:cubicBezTo>
                  <a:pt x="215" y="103"/>
                  <a:pt x="216" y="102"/>
                  <a:pt x="216" y="101"/>
                </a:cubicBezTo>
                <a:cubicBezTo>
                  <a:pt x="216" y="100"/>
                  <a:pt x="216" y="100"/>
                  <a:pt x="216" y="100"/>
                </a:cubicBezTo>
                <a:cubicBezTo>
                  <a:pt x="216" y="100"/>
                  <a:pt x="216" y="99"/>
                  <a:pt x="216" y="99"/>
                </a:cubicBezTo>
                <a:cubicBezTo>
                  <a:pt x="217" y="97"/>
                  <a:pt x="217" y="96"/>
                  <a:pt x="217" y="94"/>
                </a:cubicBezTo>
                <a:cubicBezTo>
                  <a:pt x="217" y="94"/>
                  <a:pt x="217" y="94"/>
                  <a:pt x="217" y="94"/>
                </a:cubicBezTo>
                <a:cubicBezTo>
                  <a:pt x="217" y="94"/>
                  <a:pt x="217" y="93"/>
                  <a:pt x="217" y="93"/>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a:spLocks/>
          </p:cNvSpPr>
          <p:nvPr/>
        </p:nvSpPr>
        <p:spPr bwMode="auto">
          <a:xfrm>
            <a:off x="1986672" y="4781203"/>
            <a:ext cx="61652" cy="533436"/>
          </a:xfrm>
          <a:custGeom>
            <a:avLst/>
            <a:gdLst>
              <a:gd name="T0" fmla="*/ 16 w 16"/>
              <a:gd name="T1" fmla="*/ 34 h 127"/>
              <a:gd name="T2" fmla="*/ 14 w 16"/>
              <a:gd name="T3" fmla="*/ 28 h 127"/>
              <a:gd name="T4" fmla="*/ 0 w 16"/>
              <a:gd name="T5" fmla="*/ 0 h 127"/>
              <a:gd name="T6" fmla="*/ 0 w 16"/>
              <a:gd name="T7" fmla="*/ 0 h 127"/>
              <a:gd name="T8" fmla="*/ 0 w 16"/>
              <a:gd name="T9" fmla="*/ 0 h 127"/>
              <a:gd name="T10" fmla="*/ 0 w 16"/>
              <a:gd name="T11" fmla="*/ 93 h 127"/>
              <a:gd name="T12" fmla="*/ 16 w 16"/>
              <a:gd name="T13" fmla="*/ 127 h 127"/>
              <a:gd name="T14" fmla="*/ 16 w 16"/>
              <a:gd name="T15" fmla="*/ 34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7">
                <a:moveTo>
                  <a:pt x="16" y="34"/>
                </a:moveTo>
                <a:cubicBezTo>
                  <a:pt x="16" y="32"/>
                  <a:pt x="15" y="30"/>
                  <a:pt x="14" y="28"/>
                </a:cubicBezTo>
                <a:cubicBezTo>
                  <a:pt x="10" y="19"/>
                  <a:pt x="0" y="9"/>
                  <a:pt x="0" y="0"/>
                </a:cubicBezTo>
                <a:cubicBezTo>
                  <a:pt x="0" y="0"/>
                  <a:pt x="0" y="0"/>
                  <a:pt x="0" y="0"/>
                </a:cubicBezTo>
                <a:cubicBezTo>
                  <a:pt x="0" y="0"/>
                  <a:pt x="0" y="0"/>
                  <a:pt x="0" y="0"/>
                </a:cubicBezTo>
                <a:cubicBezTo>
                  <a:pt x="0" y="31"/>
                  <a:pt x="0" y="62"/>
                  <a:pt x="0" y="93"/>
                </a:cubicBezTo>
                <a:cubicBezTo>
                  <a:pt x="0" y="104"/>
                  <a:pt x="16" y="117"/>
                  <a:pt x="16" y="127"/>
                </a:cubicBezTo>
                <a:cubicBezTo>
                  <a:pt x="16" y="96"/>
                  <a:pt x="16" y="65"/>
                  <a:pt x="16" y="3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p:cNvSpPr>
            <a:spLocks/>
          </p:cNvSpPr>
          <p:nvPr/>
        </p:nvSpPr>
        <p:spPr bwMode="auto">
          <a:xfrm>
            <a:off x="2577113" y="4781203"/>
            <a:ext cx="111449" cy="553953"/>
          </a:xfrm>
          <a:custGeom>
            <a:avLst/>
            <a:gdLst>
              <a:gd name="T0" fmla="*/ 28 w 29"/>
              <a:gd name="T1" fmla="*/ 0 h 132"/>
              <a:gd name="T2" fmla="*/ 28 w 29"/>
              <a:gd name="T3" fmla="*/ 2 h 132"/>
              <a:gd name="T4" fmla="*/ 28 w 29"/>
              <a:gd name="T5" fmla="*/ 3 h 132"/>
              <a:gd name="T6" fmla="*/ 27 w 29"/>
              <a:gd name="T7" fmla="*/ 4 h 132"/>
              <a:gd name="T8" fmla="*/ 26 w 29"/>
              <a:gd name="T9" fmla="*/ 5 h 132"/>
              <a:gd name="T10" fmla="*/ 26 w 29"/>
              <a:gd name="T11" fmla="*/ 6 h 132"/>
              <a:gd name="T12" fmla="*/ 24 w 29"/>
              <a:gd name="T13" fmla="*/ 8 h 132"/>
              <a:gd name="T14" fmla="*/ 24 w 29"/>
              <a:gd name="T15" fmla="*/ 9 h 132"/>
              <a:gd name="T16" fmla="*/ 22 w 29"/>
              <a:gd name="T17" fmla="*/ 11 h 132"/>
              <a:gd name="T18" fmla="*/ 22 w 29"/>
              <a:gd name="T19" fmla="*/ 12 h 132"/>
              <a:gd name="T20" fmla="*/ 20 w 29"/>
              <a:gd name="T21" fmla="*/ 14 h 132"/>
              <a:gd name="T22" fmla="*/ 19 w 29"/>
              <a:gd name="T23" fmla="*/ 14 h 132"/>
              <a:gd name="T24" fmla="*/ 14 w 29"/>
              <a:gd name="T25" fmla="*/ 19 h 132"/>
              <a:gd name="T26" fmla="*/ 9 w 29"/>
              <a:gd name="T27" fmla="*/ 24 h 132"/>
              <a:gd name="T28" fmla="*/ 9 w 29"/>
              <a:gd name="T29" fmla="*/ 24 h 132"/>
              <a:gd name="T30" fmla="*/ 9 w 29"/>
              <a:gd name="T31" fmla="*/ 25 h 132"/>
              <a:gd name="T32" fmla="*/ 6 w 29"/>
              <a:gd name="T33" fmla="*/ 27 h 132"/>
              <a:gd name="T34" fmla="*/ 6 w 29"/>
              <a:gd name="T35" fmla="*/ 28 h 132"/>
              <a:gd name="T36" fmla="*/ 4 w 29"/>
              <a:gd name="T37" fmla="*/ 30 h 132"/>
              <a:gd name="T38" fmla="*/ 4 w 29"/>
              <a:gd name="T39" fmla="*/ 30 h 132"/>
              <a:gd name="T40" fmla="*/ 4 w 29"/>
              <a:gd name="T41" fmla="*/ 30 h 132"/>
              <a:gd name="T42" fmla="*/ 2 w 29"/>
              <a:gd name="T43" fmla="*/ 33 h 132"/>
              <a:gd name="T44" fmla="*/ 2 w 29"/>
              <a:gd name="T45" fmla="*/ 33 h 132"/>
              <a:gd name="T46" fmla="*/ 2 w 29"/>
              <a:gd name="T47" fmla="*/ 34 h 132"/>
              <a:gd name="T48" fmla="*/ 1 w 29"/>
              <a:gd name="T49" fmla="*/ 35 h 132"/>
              <a:gd name="T50" fmla="*/ 1 w 29"/>
              <a:gd name="T51" fmla="*/ 35 h 132"/>
              <a:gd name="T52" fmla="*/ 0 w 29"/>
              <a:gd name="T53" fmla="*/ 36 h 132"/>
              <a:gd name="T54" fmla="*/ 0 w 29"/>
              <a:gd name="T55" fmla="*/ 37 h 132"/>
              <a:gd name="T56" fmla="*/ 0 w 29"/>
              <a:gd name="T57" fmla="*/ 37 h 132"/>
              <a:gd name="T58" fmla="*/ 0 w 29"/>
              <a:gd name="T59" fmla="*/ 39 h 132"/>
              <a:gd name="T60" fmla="*/ 0 w 29"/>
              <a:gd name="T61" fmla="*/ 39 h 132"/>
              <a:gd name="T62" fmla="*/ 1 w 29"/>
              <a:gd name="T63" fmla="*/ 132 h 132"/>
              <a:gd name="T64" fmla="*/ 1 w 29"/>
              <a:gd name="T65" fmla="*/ 130 h 132"/>
              <a:gd name="T66" fmla="*/ 1 w 29"/>
              <a:gd name="T67" fmla="*/ 130 h 132"/>
              <a:gd name="T68" fmla="*/ 2 w 29"/>
              <a:gd name="T69" fmla="*/ 128 h 132"/>
              <a:gd name="T70" fmla="*/ 2 w 29"/>
              <a:gd name="T71" fmla="*/ 127 h 132"/>
              <a:gd name="T72" fmla="*/ 3 w 29"/>
              <a:gd name="T73" fmla="*/ 126 h 132"/>
              <a:gd name="T74" fmla="*/ 4 w 29"/>
              <a:gd name="T75" fmla="*/ 124 h 132"/>
              <a:gd name="T76" fmla="*/ 5 w 29"/>
              <a:gd name="T77" fmla="*/ 123 h 132"/>
              <a:gd name="T78" fmla="*/ 6 w 29"/>
              <a:gd name="T79" fmla="*/ 121 h 132"/>
              <a:gd name="T80" fmla="*/ 7 w 29"/>
              <a:gd name="T81" fmla="*/ 120 h 132"/>
              <a:gd name="T82" fmla="*/ 9 w 29"/>
              <a:gd name="T83" fmla="*/ 118 h 132"/>
              <a:gd name="T84" fmla="*/ 10 w 29"/>
              <a:gd name="T85" fmla="*/ 118 h 132"/>
              <a:gd name="T86" fmla="*/ 15 w 29"/>
              <a:gd name="T87" fmla="*/ 113 h 132"/>
              <a:gd name="T88" fmla="*/ 20 w 29"/>
              <a:gd name="T89" fmla="*/ 108 h 132"/>
              <a:gd name="T90" fmla="*/ 20 w 29"/>
              <a:gd name="T91" fmla="*/ 108 h 132"/>
              <a:gd name="T92" fmla="*/ 20 w 29"/>
              <a:gd name="T93" fmla="*/ 107 h 132"/>
              <a:gd name="T94" fmla="*/ 22 w 29"/>
              <a:gd name="T95" fmla="*/ 105 h 132"/>
              <a:gd name="T96" fmla="*/ 23 w 29"/>
              <a:gd name="T97" fmla="*/ 104 h 132"/>
              <a:gd name="T98" fmla="*/ 24 w 29"/>
              <a:gd name="T99" fmla="*/ 102 h 132"/>
              <a:gd name="T100" fmla="*/ 25 w 29"/>
              <a:gd name="T101" fmla="*/ 102 h 132"/>
              <a:gd name="T102" fmla="*/ 25 w 29"/>
              <a:gd name="T103" fmla="*/ 102 h 132"/>
              <a:gd name="T104" fmla="*/ 26 w 29"/>
              <a:gd name="T105" fmla="*/ 100 h 132"/>
              <a:gd name="T106" fmla="*/ 27 w 29"/>
              <a:gd name="T107" fmla="*/ 99 h 132"/>
              <a:gd name="T108" fmla="*/ 27 w 29"/>
              <a:gd name="T109" fmla="*/ 99 h 132"/>
              <a:gd name="T110" fmla="*/ 28 w 29"/>
              <a:gd name="T111" fmla="*/ 97 h 132"/>
              <a:gd name="T112" fmla="*/ 28 w 29"/>
              <a:gd name="T113" fmla="*/ 97 h 132"/>
              <a:gd name="T114" fmla="*/ 28 w 29"/>
              <a:gd name="T115" fmla="*/ 96 h 132"/>
              <a:gd name="T116" fmla="*/ 28 w 29"/>
              <a:gd name="T117" fmla="*/ 95 h 132"/>
              <a:gd name="T118" fmla="*/ 28 w 29"/>
              <a:gd name="T119" fmla="*/ 95 h 132"/>
              <a:gd name="T120" fmla="*/ 29 w 29"/>
              <a:gd name="T121" fmla="*/ 94 h 132"/>
              <a:gd name="T122" fmla="*/ 29 w 29"/>
              <a:gd name="T123" fmla="*/ 93 h 132"/>
              <a:gd name="T124" fmla="*/ 28 w 29"/>
              <a:gd name="T1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 h="132">
                <a:moveTo>
                  <a:pt x="28" y="0"/>
                </a:moveTo>
                <a:cubicBezTo>
                  <a:pt x="28" y="1"/>
                  <a:pt x="28" y="1"/>
                  <a:pt x="28" y="2"/>
                </a:cubicBezTo>
                <a:cubicBezTo>
                  <a:pt x="28" y="2"/>
                  <a:pt x="28" y="3"/>
                  <a:pt x="28" y="3"/>
                </a:cubicBezTo>
                <a:cubicBezTo>
                  <a:pt x="27" y="3"/>
                  <a:pt x="27" y="4"/>
                  <a:pt x="27" y="4"/>
                </a:cubicBezTo>
                <a:cubicBezTo>
                  <a:pt x="27" y="4"/>
                  <a:pt x="27" y="5"/>
                  <a:pt x="26" y="5"/>
                </a:cubicBezTo>
                <a:cubicBezTo>
                  <a:pt x="26" y="6"/>
                  <a:pt x="26" y="6"/>
                  <a:pt x="26" y="6"/>
                </a:cubicBezTo>
                <a:cubicBezTo>
                  <a:pt x="25" y="7"/>
                  <a:pt x="25" y="8"/>
                  <a:pt x="24" y="8"/>
                </a:cubicBezTo>
                <a:cubicBezTo>
                  <a:pt x="24" y="9"/>
                  <a:pt x="24" y="9"/>
                  <a:pt x="24" y="9"/>
                </a:cubicBezTo>
                <a:cubicBezTo>
                  <a:pt x="23" y="10"/>
                  <a:pt x="23" y="10"/>
                  <a:pt x="22" y="11"/>
                </a:cubicBezTo>
                <a:cubicBezTo>
                  <a:pt x="22" y="11"/>
                  <a:pt x="22" y="11"/>
                  <a:pt x="22" y="12"/>
                </a:cubicBezTo>
                <a:cubicBezTo>
                  <a:pt x="21" y="12"/>
                  <a:pt x="20" y="13"/>
                  <a:pt x="20" y="14"/>
                </a:cubicBezTo>
                <a:cubicBezTo>
                  <a:pt x="20" y="14"/>
                  <a:pt x="19" y="14"/>
                  <a:pt x="19" y="14"/>
                </a:cubicBezTo>
                <a:cubicBezTo>
                  <a:pt x="18" y="16"/>
                  <a:pt x="16" y="18"/>
                  <a:pt x="14" y="19"/>
                </a:cubicBezTo>
                <a:cubicBezTo>
                  <a:pt x="12" y="21"/>
                  <a:pt x="11" y="23"/>
                  <a:pt x="9" y="24"/>
                </a:cubicBezTo>
                <a:cubicBezTo>
                  <a:pt x="9" y="24"/>
                  <a:pt x="9" y="24"/>
                  <a:pt x="9" y="24"/>
                </a:cubicBezTo>
                <a:cubicBezTo>
                  <a:pt x="9" y="24"/>
                  <a:pt x="9" y="24"/>
                  <a:pt x="9" y="25"/>
                </a:cubicBezTo>
                <a:cubicBezTo>
                  <a:pt x="8" y="25"/>
                  <a:pt x="7" y="26"/>
                  <a:pt x="6" y="27"/>
                </a:cubicBezTo>
                <a:cubicBezTo>
                  <a:pt x="6" y="27"/>
                  <a:pt x="6" y="28"/>
                  <a:pt x="6" y="28"/>
                </a:cubicBezTo>
                <a:cubicBezTo>
                  <a:pt x="5" y="28"/>
                  <a:pt x="5" y="29"/>
                  <a:pt x="4" y="30"/>
                </a:cubicBezTo>
                <a:cubicBezTo>
                  <a:pt x="4" y="30"/>
                  <a:pt x="4" y="30"/>
                  <a:pt x="4" y="30"/>
                </a:cubicBezTo>
                <a:cubicBezTo>
                  <a:pt x="4" y="30"/>
                  <a:pt x="4" y="30"/>
                  <a:pt x="4" y="30"/>
                </a:cubicBezTo>
                <a:cubicBezTo>
                  <a:pt x="3" y="31"/>
                  <a:pt x="3" y="32"/>
                  <a:pt x="2" y="33"/>
                </a:cubicBezTo>
                <a:cubicBezTo>
                  <a:pt x="2" y="33"/>
                  <a:pt x="2" y="33"/>
                  <a:pt x="2" y="33"/>
                </a:cubicBezTo>
                <a:cubicBezTo>
                  <a:pt x="2" y="33"/>
                  <a:pt x="2" y="33"/>
                  <a:pt x="2" y="34"/>
                </a:cubicBezTo>
                <a:cubicBezTo>
                  <a:pt x="1" y="34"/>
                  <a:pt x="1" y="34"/>
                  <a:pt x="1" y="35"/>
                </a:cubicBezTo>
                <a:cubicBezTo>
                  <a:pt x="1" y="35"/>
                  <a:pt x="1" y="35"/>
                  <a:pt x="1" y="35"/>
                </a:cubicBezTo>
                <a:cubicBezTo>
                  <a:pt x="1" y="36"/>
                  <a:pt x="1" y="36"/>
                  <a:pt x="0" y="36"/>
                </a:cubicBezTo>
                <a:cubicBezTo>
                  <a:pt x="0" y="36"/>
                  <a:pt x="0" y="37"/>
                  <a:pt x="0" y="37"/>
                </a:cubicBezTo>
                <a:cubicBezTo>
                  <a:pt x="0" y="37"/>
                  <a:pt x="0" y="37"/>
                  <a:pt x="0" y="37"/>
                </a:cubicBezTo>
                <a:cubicBezTo>
                  <a:pt x="0" y="38"/>
                  <a:pt x="0" y="38"/>
                  <a:pt x="0" y="39"/>
                </a:cubicBezTo>
                <a:cubicBezTo>
                  <a:pt x="0" y="39"/>
                  <a:pt x="0" y="39"/>
                  <a:pt x="0" y="39"/>
                </a:cubicBezTo>
                <a:cubicBezTo>
                  <a:pt x="0" y="70"/>
                  <a:pt x="0" y="101"/>
                  <a:pt x="1" y="132"/>
                </a:cubicBezTo>
                <a:cubicBezTo>
                  <a:pt x="1" y="132"/>
                  <a:pt x="1" y="131"/>
                  <a:pt x="1" y="130"/>
                </a:cubicBezTo>
                <a:cubicBezTo>
                  <a:pt x="1" y="130"/>
                  <a:pt x="1" y="130"/>
                  <a:pt x="1" y="130"/>
                </a:cubicBezTo>
                <a:cubicBezTo>
                  <a:pt x="1" y="129"/>
                  <a:pt x="1" y="129"/>
                  <a:pt x="2" y="128"/>
                </a:cubicBezTo>
                <a:cubicBezTo>
                  <a:pt x="2" y="128"/>
                  <a:pt x="2" y="127"/>
                  <a:pt x="2" y="127"/>
                </a:cubicBezTo>
                <a:cubicBezTo>
                  <a:pt x="2" y="127"/>
                  <a:pt x="3" y="126"/>
                  <a:pt x="3" y="126"/>
                </a:cubicBezTo>
                <a:cubicBezTo>
                  <a:pt x="3" y="125"/>
                  <a:pt x="4" y="124"/>
                  <a:pt x="4" y="124"/>
                </a:cubicBezTo>
                <a:cubicBezTo>
                  <a:pt x="5" y="124"/>
                  <a:pt x="5" y="123"/>
                  <a:pt x="5" y="123"/>
                </a:cubicBezTo>
                <a:cubicBezTo>
                  <a:pt x="5" y="122"/>
                  <a:pt x="6" y="122"/>
                  <a:pt x="6" y="121"/>
                </a:cubicBezTo>
                <a:cubicBezTo>
                  <a:pt x="7" y="121"/>
                  <a:pt x="7" y="121"/>
                  <a:pt x="7" y="120"/>
                </a:cubicBezTo>
                <a:cubicBezTo>
                  <a:pt x="8" y="120"/>
                  <a:pt x="9" y="119"/>
                  <a:pt x="9" y="118"/>
                </a:cubicBezTo>
                <a:cubicBezTo>
                  <a:pt x="9" y="118"/>
                  <a:pt x="10" y="118"/>
                  <a:pt x="10" y="118"/>
                </a:cubicBezTo>
                <a:cubicBezTo>
                  <a:pt x="11" y="116"/>
                  <a:pt x="13" y="114"/>
                  <a:pt x="15" y="113"/>
                </a:cubicBezTo>
                <a:cubicBezTo>
                  <a:pt x="16" y="111"/>
                  <a:pt x="18" y="109"/>
                  <a:pt x="20" y="108"/>
                </a:cubicBezTo>
                <a:cubicBezTo>
                  <a:pt x="20" y="108"/>
                  <a:pt x="20" y="108"/>
                  <a:pt x="20" y="108"/>
                </a:cubicBezTo>
                <a:cubicBezTo>
                  <a:pt x="20" y="107"/>
                  <a:pt x="20" y="107"/>
                  <a:pt x="20" y="107"/>
                </a:cubicBezTo>
                <a:cubicBezTo>
                  <a:pt x="21" y="107"/>
                  <a:pt x="22" y="106"/>
                  <a:pt x="22" y="105"/>
                </a:cubicBezTo>
                <a:cubicBezTo>
                  <a:pt x="23" y="105"/>
                  <a:pt x="23" y="104"/>
                  <a:pt x="23" y="104"/>
                </a:cubicBezTo>
                <a:cubicBezTo>
                  <a:pt x="24" y="104"/>
                  <a:pt x="24" y="103"/>
                  <a:pt x="24" y="102"/>
                </a:cubicBezTo>
                <a:cubicBezTo>
                  <a:pt x="25" y="102"/>
                  <a:pt x="25" y="102"/>
                  <a:pt x="25" y="102"/>
                </a:cubicBezTo>
                <a:cubicBezTo>
                  <a:pt x="25" y="102"/>
                  <a:pt x="25" y="102"/>
                  <a:pt x="25" y="102"/>
                </a:cubicBezTo>
                <a:cubicBezTo>
                  <a:pt x="26" y="101"/>
                  <a:pt x="26" y="100"/>
                  <a:pt x="26" y="100"/>
                </a:cubicBezTo>
                <a:cubicBezTo>
                  <a:pt x="27" y="99"/>
                  <a:pt x="27" y="99"/>
                  <a:pt x="27" y="99"/>
                </a:cubicBezTo>
                <a:cubicBezTo>
                  <a:pt x="27" y="99"/>
                  <a:pt x="27" y="99"/>
                  <a:pt x="27" y="99"/>
                </a:cubicBezTo>
                <a:cubicBezTo>
                  <a:pt x="27" y="98"/>
                  <a:pt x="27" y="98"/>
                  <a:pt x="28" y="97"/>
                </a:cubicBezTo>
                <a:cubicBezTo>
                  <a:pt x="28" y="97"/>
                  <a:pt x="28" y="97"/>
                  <a:pt x="28" y="97"/>
                </a:cubicBezTo>
                <a:cubicBezTo>
                  <a:pt x="28" y="97"/>
                  <a:pt x="28" y="96"/>
                  <a:pt x="28" y="96"/>
                </a:cubicBezTo>
                <a:cubicBezTo>
                  <a:pt x="28" y="96"/>
                  <a:pt x="28" y="96"/>
                  <a:pt x="28" y="95"/>
                </a:cubicBezTo>
                <a:cubicBezTo>
                  <a:pt x="28" y="95"/>
                  <a:pt x="28" y="95"/>
                  <a:pt x="28" y="95"/>
                </a:cubicBezTo>
                <a:cubicBezTo>
                  <a:pt x="29" y="95"/>
                  <a:pt x="29" y="94"/>
                  <a:pt x="29" y="94"/>
                </a:cubicBezTo>
                <a:cubicBezTo>
                  <a:pt x="29" y="93"/>
                  <a:pt x="29" y="93"/>
                  <a:pt x="29" y="93"/>
                </a:cubicBezTo>
                <a:cubicBezTo>
                  <a:pt x="28" y="62"/>
                  <a:pt x="28" y="31"/>
                  <a:pt x="28"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p:cNvSpPr>
            <a:spLocks/>
          </p:cNvSpPr>
          <p:nvPr/>
        </p:nvSpPr>
        <p:spPr bwMode="auto">
          <a:xfrm>
            <a:off x="6036758" y="4847882"/>
            <a:ext cx="61652" cy="533436"/>
          </a:xfrm>
          <a:custGeom>
            <a:avLst/>
            <a:gdLst>
              <a:gd name="T0" fmla="*/ 16 w 16"/>
              <a:gd name="T1" fmla="*/ 34 h 127"/>
              <a:gd name="T2" fmla="*/ 16 w 16"/>
              <a:gd name="T3" fmla="*/ 127 h 127"/>
              <a:gd name="T4" fmla="*/ 0 w 16"/>
              <a:gd name="T5" fmla="*/ 93 h 127"/>
              <a:gd name="T6" fmla="*/ 0 w 16"/>
              <a:gd name="T7" fmla="*/ 0 h 127"/>
              <a:gd name="T8" fmla="*/ 16 w 16"/>
              <a:gd name="T9" fmla="*/ 34 h 127"/>
            </a:gdLst>
            <a:ahLst/>
            <a:cxnLst>
              <a:cxn ang="0">
                <a:pos x="T0" y="T1"/>
              </a:cxn>
              <a:cxn ang="0">
                <a:pos x="T2" y="T3"/>
              </a:cxn>
              <a:cxn ang="0">
                <a:pos x="T4" y="T5"/>
              </a:cxn>
              <a:cxn ang="0">
                <a:pos x="T6" y="T7"/>
              </a:cxn>
              <a:cxn ang="0">
                <a:pos x="T8" y="T9"/>
              </a:cxn>
            </a:cxnLst>
            <a:rect l="0" t="0" r="r" b="b"/>
            <a:pathLst>
              <a:path w="16" h="127">
                <a:moveTo>
                  <a:pt x="16" y="34"/>
                </a:moveTo>
                <a:cubicBezTo>
                  <a:pt x="16" y="127"/>
                  <a:pt x="16" y="127"/>
                  <a:pt x="16" y="127"/>
                </a:cubicBezTo>
                <a:cubicBezTo>
                  <a:pt x="16" y="117"/>
                  <a:pt x="0" y="104"/>
                  <a:pt x="0" y="93"/>
                </a:cubicBezTo>
                <a:cubicBezTo>
                  <a:pt x="0" y="0"/>
                  <a:pt x="0" y="0"/>
                  <a:pt x="0" y="0"/>
                </a:cubicBezTo>
                <a:cubicBezTo>
                  <a:pt x="0" y="10"/>
                  <a:pt x="15" y="23"/>
                  <a:pt x="16" y="34"/>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p:cNvSpPr>
            <a:spLocks/>
          </p:cNvSpPr>
          <p:nvPr/>
        </p:nvSpPr>
        <p:spPr bwMode="auto">
          <a:xfrm>
            <a:off x="6627196" y="4847882"/>
            <a:ext cx="106707" cy="553953"/>
          </a:xfrm>
          <a:custGeom>
            <a:avLst/>
            <a:gdLst>
              <a:gd name="T0" fmla="*/ 28 w 28"/>
              <a:gd name="T1" fmla="*/ 0 h 132"/>
              <a:gd name="T2" fmla="*/ 28 w 28"/>
              <a:gd name="T3" fmla="*/ 2 h 132"/>
              <a:gd name="T4" fmla="*/ 27 w 28"/>
              <a:gd name="T5" fmla="*/ 2 h 132"/>
              <a:gd name="T6" fmla="*/ 27 w 28"/>
              <a:gd name="T7" fmla="*/ 4 h 132"/>
              <a:gd name="T8" fmla="*/ 26 w 28"/>
              <a:gd name="T9" fmla="*/ 5 h 132"/>
              <a:gd name="T10" fmla="*/ 26 w 28"/>
              <a:gd name="T11" fmla="*/ 6 h 132"/>
              <a:gd name="T12" fmla="*/ 24 w 28"/>
              <a:gd name="T13" fmla="*/ 8 h 132"/>
              <a:gd name="T14" fmla="*/ 24 w 28"/>
              <a:gd name="T15" fmla="*/ 9 h 132"/>
              <a:gd name="T16" fmla="*/ 21 w 28"/>
              <a:gd name="T17" fmla="*/ 11 h 132"/>
              <a:gd name="T18" fmla="*/ 21 w 28"/>
              <a:gd name="T19" fmla="*/ 12 h 132"/>
              <a:gd name="T20" fmla="*/ 19 w 28"/>
              <a:gd name="T21" fmla="*/ 14 h 132"/>
              <a:gd name="T22" fmla="*/ 18 w 28"/>
              <a:gd name="T23" fmla="*/ 15 h 132"/>
              <a:gd name="T24" fmla="*/ 14 w 28"/>
              <a:gd name="T25" fmla="*/ 19 h 132"/>
              <a:gd name="T26" fmla="*/ 10 w 28"/>
              <a:gd name="T27" fmla="*/ 23 h 132"/>
              <a:gd name="T28" fmla="*/ 10 w 28"/>
              <a:gd name="T29" fmla="*/ 23 h 132"/>
              <a:gd name="T30" fmla="*/ 9 w 28"/>
              <a:gd name="T31" fmla="*/ 24 h 132"/>
              <a:gd name="T32" fmla="*/ 8 w 28"/>
              <a:gd name="T33" fmla="*/ 25 h 132"/>
              <a:gd name="T34" fmla="*/ 7 w 28"/>
              <a:gd name="T35" fmla="*/ 26 h 132"/>
              <a:gd name="T36" fmla="*/ 4 w 28"/>
              <a:gd name="T37" fmla="*/ 29 h 132"/>
              <a:gd name="T38" fmla="*/ 4 w 28"/>
              <a:gd name="T39" fmla="*/ 29 h 132"/>
              <a:gd name="T40" fmla="*/ 4 w 28"/>
              <a:gd name="T41" fmla="*/ 29 h 132"/>
              <a:gd name="T42" fmla="*/ 3 w 28"/>
              <a:gd name="T43" fmla="*/ 32 h 132"/>
              <a:gd name="T44" fmla="*/ 2 w 28"/>
              <a:gd name="T45" fmla="*/ 32 h 132"/>
              <a:gd name="T46" fmla="*/ 2 w 28"/>
              <a:gd name="T47" fmla="*/ 33 h 132"/>
              <a:gd name="T48" fmla="*/ 1 w 28"/>
              <a:gd name="T49" fmla="*/ 34 h 132"/>
              <a:gd name="T50" fmla="*/ 1 w 28"/>
              <a:gd name="T51" fmla="*/ 35 h 132"/>
              <a:gd name="T52" fmla="*/ 1 w 28"/>
              <a:gd name="T53" fmla="*/ 36 h 132"/>
              <a:gd name="T54" fmla="*/ 1 w 28"/>
              <a:gd name="T55" fmla="*/ 36 h 132"/>
              <a:gd name="T56" fmla="*/ 0 w 28"/>
              <a:gd name="T57" fmla="*/ 37 h 132"/>
              <a:gd name="T58" fmla="*/ 0 w 28"/>
              <a:gd name="T59" fmla="*/ 38 h 132"/>
              <a:gd name="T60" fmla="*/ 0 w 28"/>
              <a:gd name="T61" fmla="*/ 39 h 132"/>
              <a:gd name="T62" fmla="*/ 1 w 28"/>
              <a:gd name="T63" fmla="*/ 132 h 132"/>
              <a:gd name="T64" fmla="*/ 1 w 28"/>
              <a:gd name="T65" fmla="*/ 130 h 132"/>
              <a:gd name="T66" fmla="*/ 1 w 28"/>
              <a:gd name="T67" fmla="*/ 129 h 132"/>
              <a:gd name="T68" fmla="*/ 2 w 28"/>
              <a:gd name="T69" fmla="*/ 128 h 132"/>
              <a:gd name="T70" fmla="*/ 3 w 28"/>
              <a:gd name="T71" fmla="*/ 126 h 132"/>
              <a:gd name="T72" fmla="*/ 3 w 28"/>
              <a:gd name="T73" fmla="*/ 125 h 132"/>
              <a:gd name="T74" fmla="*/ 5 w 28"/>
              <a:gd name="T75" fmla="*/ 123 h 132"/>
              <a:gd name="T76" fmla="*/ 5 w 28"/>
              <a:gd name="T77" fmla="*/ 122 h 132"/>
              <a:gd name="T78" fmla="*/ 7 w 28"/>
              <a:gd name="T79" fmla="*/ 120 h 132"/>
              <a:gd name="T80" fmla="*/ 8 w 28"/>
              <a:gd name="T81" fmla="*/ 119 h 132"/>
              <a:gd name="T82" fmla="*/ 10 w 28"/>
              <a:gd name="T83" fmla="*/ 117 h 132"/>
              <a:gd name="T84" fmla="*/ 11 w 28"/>
              <a:gd name="T85" fmla="*/ 116 h 132"/>
              <a:gd name="T86" fmla="*/ 15 w 28"/>
              <a:gd name="T87" fmla="*/ 112 h 132"/>
              <a:gd name="T88" fmla="*/ 19 w 28"/>
              <a:gd name="T89" fmla="*/ 108 h 132"/>
              <a:gd name="T90" fmla="*/ 19 w 28"/>
              <a:gd name="T91" fmla="*/ 108 h 132"/>
              <a:gd name="T92" fmla="*/ 19 w 28"/>
              <a:gd name="T93" fmla="*/ 108 h 132"/>
              <a:gd name="T94" fmla="*/ 21 w 28"/>
              <a:gd name="T95" fmla="*/ 106 h 132"/>
              <a:gd name="T96" fmla="*/ 22 w 28"/>
              <a:gd name="T97" fmla="*/ 105 h 132"/>
              <a:gd name="T98" fmla="*/ 24 w 28"/>
              <a:gd name="T99" fmla="*/ 102 h 132"/>
              <a:gd name="T100" fmla="*/ 24 w 28"/>
              <a:gd name="T101" fmla="*/ 102 h 132"/>
              <a:gd name="T102" fmla="*/ 25 w 28"/>
              <a:gd name="T103" fmla="*/ 101 h 132"/>
              <a:gd name="T104" fmla="*/ 26 w 28"/>
              <a:gd name="T105" fmla="*/ 99 h 132"/>
              <a:gd name="T106" fmla="*/ 27 w 28"/>
              <a:gd name="T107" fmla="*/ 99 h 132"/>
              <a:gd name="T108" fmla="*/ 27 w 28"/>
              <a:gd name="T109" fmla="*/ 98 h 132"/>
              <a:gd name="T110" fmla="*/ 27 w 28"/>
              <a:gd name="T111" fmla="*/ 97 h 132"/>
              <a:gd name="T112" fmla="*/ 28 w 28"/>
              <a:gd name="T113" fmla="*/ 96 h 132"/>
              <a:gd name="T114" fmla="*/ 28 w 28"/>
              <a:gd name="T115" fmla="*/ 96 h 132"/>
              <a:gd name="T116" fmla="*/ 28 w 28"/>
              <a:gd name="T117" fmla="*/ 95 h 132"/>
              <a:gd name="T118" fmla="*/ 28 w 28"/>
              <a:gd name="T119" fmla="*/ 95 h 132"/>
              <a:gd name="T120" fmla="*/ 28 w 28"/>
              <a:gd name="T121" fmla="*/ 93 h 132"/>
              <a:gd name="T122" fmla="*/ 28 w 28"/>
              <a:gd name="T123" fmla="*/ 93 h 132"/>
              <a:gd name="T124" fmla="*/ 28 w 28"/>
              <a:gd name="T1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132">
                <a:moveTo>
                  <a:pt x="28" y="0"/>
                </a:moveTo>
                <a:cubicBezTo>
                  <a:pt x="28" y="0"/>
                  <a:pt x="28" y="1"/>
                  <a:pt x="28" y="2"/>
                </a:cubicBezTo>
                <a:cubicBezTo>
                  <a:pt x="28" y="2"/>
                  <a:pt x="27" y="2"/>
                  <a:pt x="27" y="2"/>
                </a:cubicBezTo>
                <a:cubicBezTo>
                  <a:pt x="27" y="3"/>
                  <a:pt x="27" y="3"/>
                  <a:pt x="27" y="4"/>
                </a:cubicBezTo>
                <a:cubicBezTo>
                  <a:pt x="27" y="4"/>
                  <a:pt x="26" y="4"/>
                  <a:pt x="26" y="5"/>
                </a:cubicBezTo>
                <a:cubicBezTo>
                  <a:pt x="26" y="5"/>
                  <a:pt x="26" y="6"/>
                  <a:pt x="26" y="6"/>
                </a:cubicBezTo>
                <a:cubicBezTo>
                  <a:pt x="25" y="7"/>
                  <a:pt x="25" y="7"/>
                  <a:pt x="24" y="8"/>
                </a:cubicBezTo>
                <a:cubicBezTo>
                  <a:pt x="24" y="8"/>
                  <a:pt x="24" y="9"/>
                  <a:pt x="24" y="9"/>
                </a:cubicBezTo>
                <a:cubicBezTo>
                  <a:pt x="23" y="10"/>
                  <a:pt x="22" y="11"/>
                  <a:pt x="21" y="11"/>
                </a:cubicBezTo>
                <a:cubicBezTo>
                  <a:pt x="21" y="12"/>
                  <a:pt x="21" y="12"/>
                  <a:pt x="21" y="12"/>
                </a:cubicBezTo>
                <a:cubicBezTo>
                  <a:pt x="20" y="13"/>
                  <a:pt x="19" y="14"/>
                  <a:pt x="19" y="14"/>
                </a:cubicBezTo>
                <a:cubicBezTo>
                  <a:pt x="18" y="15"/>
                  <a:pt x="18" y="15"/>
                  <a:pt x="18" y="15"/>
                </a:cubicBezTo>
                <a:cubicBezTo>
                  <a:pt x="17" y="16"/>
                  <a:pt x="16" y="18"/>
                  <a:pt x="14" y="19"/>
                </a:cubicBezTo>
                <a:cubicBezTo>
                  <a:pt x="13" y="20"/>
                  <a:pt x="12" y="21"/>
                  <a:pt x="10" y="23"/>
                </a:cubicBezTo>
                <a:cubicBezTo>
                  <a:pt x="10" y="23"/>
                  <a:pt x="10" y="23"/>
                  <a:pt x="10" y="23"/>
                </a:cubicBezTo>
                <a:cubicBezTo>
                  <a:pt x="10" y="23"/>
                  <a:pt x="10" y="23"/>
                  <a:pt x="9" y="24"/>
                </a:cubicBezTo>
                <a:cubicBezTo>
                  <a:pt x="9" y="24"/>
                  <a:pt x="8" y="25"/>
                  <a:pt x="8" y="25"/>
                </a:cubicBezTo>
                <a:cubicBezTo>
                  <a:pt x="7" y="26"/>
                  <a:pt x="7" y="26"/>
                  <a:pt x="7" y="26"/>
                </a:cubicBezTo>
                <a:cubicBezTo>
                  <a:pt x="6" y="27"/>
                  <a:pt x="5" y="28"/>
                  <a:pt x="4" y="29"/>
                </a:cubicBezTo>
                <a:cubicBezTo>
                  <a:pt x="4" y="29"/>
                  <a:pt x="4" y="29"/>
                  <a:pt x="4" y="29"/>
                </a:cubicBezTo>
                <a:cubicBezTo>
                  <a:pt x="4" y="29"/>
                  <a:pt x="4" y="29"/>
                  <a:pt x="4" y="29"/>
                </a:cubicBezTo>
                <a:cubicBezTo>
                  <a:pt x="4" y="30"/>
                  <a:pt x="3" y="31"/>
                  <a:pt x="3" y="32"/>
                </a:cubicBezTo>
                <a:cubicBezTo>
                  <a:pt x="2" y="32"/>
                  <a:pt x="2" y="32"/>
                  <a:pt x="2" y="32"/>
                </a:cubicBezTo>
                <a:cubicBezTo>
                  <a:pt x="2" y="33"/>
                  <a:pt x="2" y="33"/>
                  <a:pt x="2" y="33"/>
                </a:cubicBezTo>
                <a:cubicBezTo>
                  <a:pt x="2" y="34"/>
                  <a:pt x="1" y="34"/>
                  <a:pt x="1" y="34"/>
                </a:cubicBezTo>
                <a:cubicBezTo>
                  <a:pt x="1" y="34"/>
                  <a:pt x="1" y="35"/>
                  <a:pt x="1" y="35"/>
                </a:cubicBezTo>
                <a:cubicBezTo>
                  <a:pt x="1" y="35"/>
                  <a:pt x="1" y="35"/>
                  <a:pt x="1" y="36"/>
                </a:cubicBezTo>
                <a:cubicBezTo>
                  <a:pt x="1" y="36"/>
                  <a:pt x="1" y="36"/>
                  <a:pt x="1" y="36"/>
                </a:cubicBezTo>
                <a:cubicBezTo>
                  <a:pt x="1" y="36"/>
                  <a:pt x="0" y="37"/>
                  <a:pt x="0" y="37"/>
                </a:cubicBezTo>
                <a:cubicBezTo>
                  <a:pt x="0" y="37"/>
                  <a:pt x="0" y="38"/>
                  <a:pt x="0" y="38"/>
                </a:cubicBezTo>
                <a:cubicBezTo>
                  <a:pt x="0" y="38"/>
                  <a:pt x="0" y="38"/>
                  <a:pt x="0" y="39"/>
                </a:cubicBezTo>
                <a:cubicBezTo>
                  <a:pt x="1" y="132"/>
                  <a:pt x="1" y="132"/>
                  <a:pt x="1" y="132"/>
                </a:cubicBezTo>
                <a:cubicBezTo>
                  <a:pt x="1" y="131"/>
                  <a:pt x="1" y="130"/>
                  <a:pt x="1" y="130"/>
                </a:cubicBezTo>
                <a:cubicBezTo>
                  <a:pt x="1" y="129"/>
                  <a:pt x="1" y="129"/>
                  <a:pt x="1" y="129"/>
                </a:cubicBezTo>
                <a:cubicBezTo>
                  <a:pt x="2" y="129"/>
                  <a:pt x="2" y="128"/>
                  <a:pt x="2" y="128"/>
                </a:cubicBezTo>
                <a:cubicBezTo>
                  <a:pt x="2" y="127"/>
                  <a:pt x="2" y="127"/>
                  <a:pt x="3" y="126"/>
                </a:cubicBezTo>
                <a:cubicBezTo>
                  <a:pt x="3" y="126"/>
                  <a:pt x="3" y="126"/>
                  <a:pt x="3" y="125"/>
                </a:cubicBezTo>
                <a:cubicBezTo>
                  <a:pt x="4" y="124"/>
                  <a:pt x="4" y="124"/>
                  <a:pt x="5" y="123"/>
                </a:cubicBezTo>
                <a:cubicBezTo>
                  <a:pt x="5" y="123"/>
                  <a:pt x="5" y="123"/>
                  <a:pt x="5" y="122"/>
                </a:cubicBezTo>
                <a:cubicBezTo>
                  <a:pt x="6" y="122"/>
                  <a:pt x="7" y="121"/>
                  <a:pt x="7" y="120"/>
                </a:cubicBezTo>
                <a:cubicBezTo>
                  <a:pt x="8" y="119"/>
                  <a:pt x="8" y="119"/>
                  <a:pt x="8" y="119"/>
                </a:cubicBezTo>
                <a:cubicBezTo>
                  <a:pt x="9" y="118"/>
                  <a:pt x="9" y="117"/>
                  <a:pt x="10" y="117"/>
                </a:cubicBezTo>
                <a:cubicBezTo>
                  <a:pt x="10" y="117"/>
                  <a:pt x="11" y="116"/>
                  <a:pt x="11" y="116"/>
                </a:cubicBezTo>
                <a:cubicBezTo>
                  <a:pt x="12" y="115"/>
                  <a:pt x="14" y="113"/>
                  <a:pt x="15" y="112"/>
                </a:cubicBezTo>
                <a:cubicBezTo>
                  <a:pt x="16" y="111"/>
                  <a:pt x="17" y="110"/>
                  <a:pt x="19" y="108"/>
                </a:cubicBezTo>
                <a:cubicBezTo>
                  <a:pt x="19" y="108"/>
                  <a:pt x="19" y="108"/>
                  <a:pt x="19" y="108"/>
                </a:cubicBezTo>
                <a:cubicBezTo>
                  <a:pt x="19" y="108"/>
                  <a:pt x="19" y="108"/>
                  <a:pt x="19" y="108"/>
                </a:cubicBezTo>
                <a:cubicBezTo>
                  <a:pt x="20" y="107"/>
                  <a:pt x="21" y="106"/>
                  <a:pt x="21" y="106"/>
                </a:cubicBezTo>
                <a:cubicBezTo>
                  <a:pt x="22" y="105"/>
                  <a:pt x="22" y="105"/>
                  <a:pt x="22" y="105"/>
                </a:cubicBezTo>
                <a:cubicBezTo>
                  <a:pt x="23" y="104"/>
                  <a:pt x="24" y="103"/>
                  <a:pt x="24" y="102"/>
                </a:cubicBezTo>
                <a:cubicBezTo>
                  <a:pt x="24" y="102"/>
                  <a:pt x="24" y="102"/>
                  <a:pt x="24" y="102"/>
                </a:cubicBezTo>
                <a:cubicBezTo>
                  <a:pt x="25" y="102"/>
                  <a:pt x="25" y="102"/>
                  <a:pt x="25" y="101"/>
                </a:cubicBezTo>
                <a:cubicBezTo>
                  <a:pt x="25" y="101"/>
                  <a:pt x="26" y="100"/>
                  <a:pt x="26" y="99"/>
                </a:cubicBezTo>
                <a:cubicBezTo>
                  <a:pt x="26" y="99"/>
                  <a:pt x="26" y="99"/>
                  <a:pt x="27" y="99"/>
                </a:cubicBezTo>
                <a:cubicBezTo>
                  <a:pt x="27" y="99"/>
                  <a:pt x="27" y="98"/>
                  <a:pt x="27" y="98"/>
                </a:cubicBezTo>
                <a:cubicBezTo>
                  <a:pt x="27" y="98"/>
                  <a:pt x="27" y="97"/>
                  <a:pt x="27" y="97"/>
                </a:cubicBezTo>
                <a:cubicBezTo>
                  <a:pt x="28" y="97"/>
                  <a:pt x="28" y="97"/>
                  <a:pt x="28" y="96"/>
                </a:cubicBezTo>
                <a:cubicBezTo>
                  <a:pt x="28" y="96"/>
                  <a:pt x="28" y="96"/>
                  <a:pt x="28" y="96"/>
                </a:cubicBezTo>
                <a:cubicBezTo>
                  <a:pt x="28" y="95"/>
                  <a:pt x="28" y="95"/>
                  <a:pt x="28" y="95"/>
                </a:cubicBezTo>
                <a:cubicBezTo>
                  <a:pt x="28" y="95"/>
                  <a:pt x="28" y="95"/>
                  <a:pt x="28" y="95"/>
                </a:cubicBezTo>
                <a:cubicBezTo>
                  <a:pt x="28" y="94"/>
                  <a:pt x="28" y="94"/>
                  <a:pt x="28" y="93"/>
                </a:cubicBezTo>
                <a:cubicBezTo>
                  <a:pt x="28" y="93"/>
                  <a:pt x="28" y="93"/>
                  <a:pt x="28" y="93"/>
                </a:cubicBezTo>
                <a:lnTo>
                  <a:pt x="28" y="0"/>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p:cNvSpPr>
            <a:spLocks/>
          </p:cNvSpPr>
          <p:nvPr/>
        </p:nvSpPr>
        <p:spPr bwMode="auto">
          <a:xfrm>
            <a:off x="10082099" y="4914562"/>
            <a:ext cx="66395" cy="533436"/>
          </a:xfrm>
          <a:custGeom>
            <a:avLst/>
            <a:gdLst>
              <a:gd name="T0" fmla="*/ 16 w 17"/>
              <a:gd name="T1" fmla="*/ 33 h 127"/>
              <a:gd name="T2" fmla="*/ 0 w 17"/>
              <a:gd name="T3" fmla="*/ 0 h 127"/>
              <a:gd name="T4" fmla="*/ 0 w 17"/>
              <a:gd name="T5" fmla="*/ 93 h 127"/>
              <a:gd name="T6" fmla="*/ 17 w 17"/>
              <a:gd name="T7" fmla="*/ 127 h 127"/>
              <a:gd name="T8" fmla="*/ 16 w 17"/>
              <a:gd name="T9" fmla="*/ 33 h 127"/>
            </a:gdLst>
            <a:ahLst/>
            <a:cxnLst>
              <a:cxn ang="0">
                <a:pos x="T0" y="T1"/>
              </a:cxn>
              <a:cxn ang="0">
                <a:pos x="T2" y="T3"/>
              </a:cxn>
              <a:cxn ang="0">
                <a:pos x="T4" y="T5"/>
              </a:cxn>
              <a:cxn ang="0">
                <a:pos x="T6" y="T7"/>
              </a:cxn>
              <a:cxn ang="0">
                <a:pos x="T8" y="T9"/>
              </a:cxn>
            </a:cxnLst>
            <a:rect l="0" t="0" r="r" b="b"/>
            <a:pathLst>
              <a:path w="17" h="127">
                <a:moveTo>
                  <a:pt x="16" y="33"/>
                </a:moveTo>
                <a:cubicBezTo>
                  <a:pt x="16" y="23"/>
                  <a:pt x="0" y="10"/>
                  <a:pt x="0" y="0"/>
                </a:cubicBezTo>
                <a:cubicBezTo>
                  <a:pt x="0" y="31"/>
                  <a:pt x="0" y="62"/>
                  <a:pt x="0" y="93"/>
                </a:cubicBezTo>
                <a:cubicBezTo>
                  <a:pt x="1" y="103"/>
                  <a:pt x="17" y="116"/>
                  <a:pt x="17" y="127"/>
                </a:cubicBezTo>
                <a:cubicBezTo>
                  <a:pt x="17" y="96"/>
                  <a:pt x="16" y="65"/>
                  <a:pt x="16" y="33"/>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a:spLocks/>
          </p:cNvSpPr>
          <p:nvPr/>
        </p:nvSpPr>
        <p:spPr bwMode="auto">
          <a:xfrm>
            <a:off x="10677286" y="4914562"/>
            <a:ext cx="109077" cy="553953"/>
          </a:xfrm>
          <a:custGeom>
            <a:avLst/>
            <a:gdLst>
              <a:gd name="T0" fmla="*/ 27 w 28"/>
              <a:gd name="T1" fmla="*/ 2 h 132"/>
              <a:gd name="T2" fmla="*/ 27 w 28"/>
              <a:gd name="T3" fmla="*/ 4 h 132"/>
              <a:gd name="T4" fmla="*/ 25 w 28"/>
              <a:gd name="T5" fmla="*/ 6 h 132"/>
              <a:gd name="T6" fmla="*/ 23 w 28"/>
              <a:gd name="T7" fmla="*/ 9 h 132"/>
              <a:gd name="T8" fmla="*/ 21 w 28"/>
              <a:gd name="T9" fmla="*/ 12 h 132"/>
              <a:gd name="T10" fmla="*/ 18 w 28"/>
              <a:gd name="T11" fmla="*/ 15 h 132"/>
              <a:gd name="T12" fmla="*/ 10 w 28"/>
              <a:gd name="T13" fmla="*/ 23 h 132"/>
              <a:gd name="T14" fmla="*/ 9 w 28"/>
              <a:gd name="T15" fmla="*/ 24 h 132"/>
              <a:gd name="T16" fmla="*/ 6 w 28"/>
              <a:gd name="T17" fmla="*/ 27 h 132"/>
              <a:gd name="T18" fmla="*/ 4 w 28"/>
              <a:gd name="T19" fmla="*/ 29 h 132"/>
              <a:gd name="T20" fmla="*/ 2 w 28"/>
              <a:gd name="T21" fmla="*/ 32 h 132"/>
              <a:gd name="T22" fmla="*/ 2 w 28"/>
              <a:gd name="T23" fmla="*/ 33 h 132"/>
              <a:gd name="T24" fmla="*/ 1 w 28"/>
              <a:gd name="T25" fmla="*/ 35 h 132"/>
              <a:gd name="T26" fmla="*/ 0 w 28"/>
              <a:gd name="T27" fmla="*/ 37 h 132"/>
              <a:gd name="T28" fmla="*/ 0 w 28"/>
              <a:gd name="T29" fmla="*/ 38 h 132"/>
              <a:gd name="T30" fmla="*/ 1 w 28"/>
              <a:gd name="T31" fmla="*/ 132 h 132"/>
              <a:gd name="T32" fmla="*/ 1 w 28"/>
              <a:gd name="T33" fmla="*/ 132 h 132"/>
              <a:gd name="T34" fmla="*/ 1 w 28"/>
              <a:gd name="T35" fmla="*/ 130 h 132"/>
              <a:gd name="T36" fmla="*/ 2 w 28"/>
              <a:gd name="T37" fmla="*/ 128 h 132"/>
              <a:gd name="T38" fmla="*/ 3 w 28"/>
              <a:gd name="T39" fmla="*/ 125 h 132"/>
              <a:gd name="T40" fmla="*/ 5 w 28"/>
              <a:gd name="T41" fmla="*/ 123 h 132"/>
              <a:gd name="T42" fmla="*/ 8 w 28"/>
              <a:gd name="T43" fmla="*/ 119 h 132"/>
              <a:gd name="T44" fmla="*/ 11 w 28"/>
              <a:gd name="T45" fmla="*/ 116 h 132"/>
              <a:gd name="T46" fmla="*/ 18 w 28"/>
              <a:gd name="T47" fmla="*/ 109 h 132"/>
              <a:gd name="T48" fmla="*/ 19 w 28"/>
              <a:gd name="T49" fmla="*/ 108 h 132"/>
              <a:gd name="T50" fmla="*/ 22 w 28"/>
              <a:gd name="T51" fmla="*/ 105 h 132"/>
              <a:gd name="T52" fmla="*/ 24 w 28"/>
              <a:gd name="T53" fmla="*/ 102 h 132"/>
              <a:gd name="T54" fmla="*/ 26 w 28"/>
              <a:gd name="T55" fmla="*/ 99 h 132"/>
              <a:gd name="T56" fmla="*/ 27 w 28"/>
              <a:gd name="T57" fmla="*/ 98 h 132"/>
              <a:gd name="T58" fmla="*/ 27 w 28"/>
              <a:gd name="T59" fmla="*/ 97 h 132"/>
              <a:gd name="T60" fmla="*/ 27 w 28"/>
              <a:gd name="T61" fmla="*/ 96 h 132"/>
              <a:gd name="T62" fmla="*/ 28 w 28"/>
              <a:gd name="T63" fmla="*/ 96 h 132"/>
              <a:gd name="T64" fmla="*/ 28 w 28"/>
              <a:gd name="T65" fmla="*/ 95 h 132"/>
              <a:gd name="T66" fmla="*/ 28 w 28"/>
              <a:gd name="T67" fmla="*/ 9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132">
                <a:moveTo>
                  <a:pt x="28" y="0"/>
                </a:moveTo>
                <a:cubicBezTo>
                  <a:pt x="28" y="0"/>
                  <a:pt x="27" y="1"/>
                  <a:pt x="27" y="2"/>
                </a:cubicBezTo>
                <a:cubicBezTo>
                  <a:pt x="27" y="2"/>
                  <a:pt x="27" y="2"/>
                  <a:pt x="27" y="2"/>
                </a:cubicBezTo>
                <a:cubicBezTo>
                  <a:pt x="27" y="3"/>
                  <a:pt x="27" y="3"/>
                  <a:pt x="27" y="4"/>
                </a:cubicBezTo>
                <a:cubicBezTo>
                  <a:pt x="26" y="4"/>
                  <a:pt x="26" y="5"/>
                  <a:pt x="26" y="5"/>
                </a:cubicBezTo>
                <a:cubicBezTo>
                  <a:pt x="26" y="5"/>
                  <a:pt x="26" y="6"/>
                  <a:pt x="25" y="6"/>
                </a:cubicBezTo>
                <a:cubicBezTo>
                  <a:pt x="25" y="7"/>
                  <a:pt x="24" y="8"/>
                  <a:pt x="24" y="8"/>
                </a:cubicBezTo>
                <a:cubicBezTo>
                  <a:pt x="24" y="9"/>
                  <a:pt x="23" y="9"/>
                  <a:pt x="23" y="9"/>
                </a:cubicBezTo>
                <a:cubicBezTo>
                  <a:pt x="23" y="10"/>
                  <a:pt x="22" y="11"/>
                  <a:pt x="21" y="12"/>
                </a:cubicBezTo>
                <a:cubicBezTo>
                  <a:pt x="21" y="12"/>
                  <a:pt x="21" y="12"/>
                  <a:pt x="21" y="12"/>
                </a:cubicBezTo>
                <a:cubicBezTo>
                  <a:pt x="20" y="13"/>
                  <a:pt x="19" y="14"/>
                  <a:pt x="18" y="15"/>
                </a:cubicBezTo>
                <a:cubicBezTo>
                  <a:pt x="18" y="15"/>
                  <a:pt x="18" y="15"/>
                  <a:pt x="18" y="15"/>
                </a:cubicBezTo>
                <a:cubicBezTo>
                  <a:pt x="16" y="16"/>
                  <a:pt x="15" y="18"/>
                  <a:pt x="14" y="19"/>
                </a:cubicBezTo>
                <a:cubicBezTo>
                  <a:pt x="13" y="20"/>
                  <a:pt x="11" y="21"/>
                  <a:pt x="10" y="23"/>
                </a:cubicBezTo>
                <a:cubicBezTo>
                  <a:pt x="10" y="23"/>
                  <a:pt x="10" y="23"/>
                  <a:pt x="9" y="23"/>
                </a:cubicBezTo>
                <a:cubicBezTo>
                  <a:pt x="9" y="23"/>
                  <a:pt x="9" y="24"/>
                  <a:pt x="9" y="24"/>
                </a:cubicBezTo>
                <a:cubicBezTo>
                  <a:pt x="9" y="24"/>
                  <a:pt x="8" y="25"/>
                  <a:pt x="7" y="25"/>
                </a:cubicBezTo>
                <a:cubicBezTo>
                  <a:pt x="7" y="26"/>
                  <a:pt x="7" y="26"/>
                  <a:pt x="6" y="27"/>
                </a:cubicBezTo>
                <a:cubicBezTo>
                  <a:pt x="6" y="27"/>
                  <a:pt x="5" y="28"/>
                  <a:pt x="4" y="29"/>
                </a:cubicBezTo>
                <a:cubicBezTo>
                  <a:pt x="4" y="29"/>
                  <a:pt x="4" y="29"/>
                  <a:pt x="4" y="29"/>
                </a:cubicBezTo>
                <a:cubicBezTo>
                  <a:pt x="4" y="29"/>
                  <a:pt x="4" y="30"/>
                  <a:pt x="4" y="30"/>
                </a:cubicBezTo>
                <a:cubicBezTo>
                  <a:pt x="3" y="30"/>
                  <a:pt x="3" y="31"/>
                  <a:pt x="2" y="32"/>
                </a:cubicBezTo>
                <a:cubicBezTo>
                  <a:pt x="2" y="32"/>
                  <a:pt x="2" y="32"/>
                  <a:pt x="2" y="33"/>
                </a:cubicBezTo>
                <a:cubicBezTo>
                  <a:pt x="2" y="33"/>
                  <a:pt x="2" y="33"/>
                  <a:pt x="2" y="33"/>
                </a:cubicBezTo>
                <a:cubicBezTo>
                  <a:pt x="1" y="34"/>
                  <a:pt x="1" y="34"/>
                  <a:pt x="1" y="34"/>
                </a:cubicBezTo>
                <a:cubicBezTo>
                  <a:pt x="1" y="35"/>
                  <a:pt x="1" y="35"/>
                  <a:pt x="1" y="35"/>
                </a:cubicBezTo>
                <a:cubicBezTo>
                  <a:pt x="1" y="35"/>
                  <a:pt x="1" y="36"/>
                  <a:pt x="0" y="36"/>
                </a:cubicBezTo>
                <a:cubicBezTo>
                  <a:pt x="0" y="36"/>
                  <a:pt x="0" y="36"/>
                  <a:pt x="0" y="37"/>
                </a:cubicBezTo>
                <a:cubicBezTo>
                  <a:pt x="0" y="37"/>
                  <a:pt x="0" y="37"/>
                  <a:pt x="0" y="37"/>
                </a:cubicBezTo>
                <a:cubicBezTo>
                  <a:pt x="0" y="37"/>
                  <a:pt x="0" y="38"/>
                  <a:pt x="0" y="38"/>
                </a:cubicBezTo>
                <a:cubicBezTo>
                  <a:pt x="0" y="38"/>
                  <a:pt x="0" y="39"/>
                  <a:pt x="0" y="39"/>
                </a:cubicBezTo>
                <a:cubicBezTo>
                  <a:pt x="0" y="70"/>
                  <a:pt x="0" y="101"/>
                  <a:pt x="1" y="132"/>
                </a:cubicBezTo>
                <a:cubicBezTo>
                  <a:pt x="1" y="132"/>
                  <a:pt x="1" y="132"/>
                  <a:pt x="1" y="132"/>
                </a:cubicBezTo>
                <a:cubicBezTo>
                  <a:pt x="1" y="132"/>
                  <a:pt x="1" y="132"/>
                  <a:pt x="1" y="132"/>
                </a:cubicBezTo>
                <a:cubicBezTo>
                  <a:pt x="1" y="132"/>
                  <a:pt x="1" y="132"/>
                  <a:pt x="1" y="132"/>
                </a:cubicBezTo>
                <a:cubicBezTo>
                  <a:pt x="1" y="131"/>
                  <a:pt x="1" y="131"/>
                  <a:pt x="1" y="130"/>
                </a:cubicBezTo>
                <a:cubicBezTo>
                  <a:pt x="1" y="130"/>
                  <a:pt x="1" y="129"/>
                  <a:pt x="1" y="129"/>
                </a:cubicBezTo>
                <a:cubicBezTo>
                  <a:pt x="1" y="129"/>
                  <a:pt x="1" y="128"/>
                  <a:pt x="2" y="128"/>
                </a:cubicBezTo>
                <a:cubicBezTo>
                  <a:pt x="2" y="127"/>
                  <a:pt x="2" y="127"/>
                  <a:pt x="2" y="127"/>
                </a:cubicBezTo>
                <a:cubicBezTo>
                  <a:pt x="2" y="126"/>
                  <a:pt x="3" y="126"/>
                  <a:pt x="3" y="125"/>
                </a:cubicBezTo>
                <a:cubicBezTo>
                  <a:pt x="3" y="125"/>
                  <a:pt x="4" y="124"/>
                  <a:pt x="5" y="123"/>
                </a:cubicBezTo>
                <a:cubicBezTo>
                  <a:pt x="5" y="123"/>
                  <a:pt x="5" y="123"/>
                  <a:pt x="5" y="123"/>
                </a:cubicBezTo>
                <a:cubicBezTo>
                  <a:pt x="6" y="122"/>
                  <a:pt x="6" y="121"/>
                  <a:pt x="7" y="120"/>
                </a:cubicBezTo>
                <a:cubicBezTo>
                  <a:pt x="7" y="119"/>
                  <a:pt x="8" y="119"/>
                  <a:pt x="8" y="119"/>
                </a:cubicBezTo>
                <a:cubicBezTo>
                  <a:pt x="9" y="118"/>
                  <a:pt x="9" y="118"/>
                  <a:pt x="10" y="117"/>
                </a:cubicBezTo>
                <a:cubicBezTo>
                  <a:pt x="10" y="117"/>
                  <a:pt x="10" y="116"/>
                  <a:pt x="11" y="116"/>
                </a:cubicBezTo>
                <a:cubicBezTo>
                  <a:pt x="12" y="115"/>
                  <a:pt x="13" y="114"/>
                  <a:pt x="14" y="112"/>
                </a:cubicBezTo>
                <a:cubicBezTo>
                  <a:pt x="16" y="111"/>
                  <a:pt x="17" y="110"/>
                  <a:pt x="18" y="109"/>
                </a:cubicBezTo>
                <a:cubicBezTo>
                  <a:pt x="18" y="108"/>
                  <a:pt x="19" y="108"/>
                  <a:pt x="19" y="108"/>
                </a:cubicBezTo>
                <a:cubicBezTo>
                  <a:pt x="19" y="108"/>
                  <a:pt x="19" y="108"/>
                  <a:pt x="19" y="108"/>
                </a:cubicBezTo>
                <a:cubicBezTo>
                  <a:pt x="20" y="107"/>
                  <a:pt x="21" y="106"/>
                  <a:pt x="21" y="105"/>
                </a:cubicBezTo>
                <a:cubicBezTo>
                  <a:pt x="21" y="105"/>
                  <a:pt x="22" y="105"/>
                  <a:pt x="22" y="105"/>
                </a:cubicBezTo>
                <a:cubicBezTo>
                  <a:pt x="22" y="104"/>
                  <a:pt x="23" y="103"/>
                  <a:pt x="24" y="102"/>
                </a:cubicBezTo>
                <a:cubicBezTo>
                  <a:pt x="24" y="102"/>
                  <a:pt x="24" y="102"/>
                  <a:pt x="24" y="102"/>
                </a:cubicBezTo>
                <a:cubicBezTo>
                  <a:pt x="24" y="102"/>
                  <a:pt x="24" y="102"/>
                  <a:pt x="24" y="102"/>
                </a:cubicBezTo>
                <a:cubicBezTo>
                  <a:pt x="25" y="101"/>
                  <a:pt x="25" y="100"/>
                  <a:pt x="26" y="99"/>
                </a:cubicBezTo>
                <a:cubicBezTo>
                  <a:pt x="26" y="99"/>
                  <a:pt x="26" y="99"/>
                  <a:pt x="26" y="99"/>
                </a:cubicBezTo>
                <a:cubicBezTo>
                  <a:pt x="26" y="99"/>
                  <a:pt x="26" y="98"/>
                  <a:pt x="27" y="98"/>
                </a:cubicBezTo>
                <a:cubicBezTo>
                  <a:pt x="27" y="98"/>
                  <a:pt x="27" y="97"/>
                  <a:pt x="27" y="97"/>
                </a:cubicBezTo>
                <a:cubicBezTo>
                  <a:pt x="27" y="97"/>
                  <a:pt x="27" y="97"/>
                  <a:pt x="27" y="97"/>
                </a:cubicBezTo>
                <a:cubicBezTo>
                  <a:pt x="27" y="96"/>
                  <a:pt x="27" y="96"/>
                  <a:pt x="27" y="96"/>
                </a:cubicBezTo>
                <a:cubicBezTo>
                  <a:pt x="27" y="96"/>
                  <a:pt x="27" y="96"/>
                  <a:pt x="27" y="96"/>
                </a:cubicBezTo>
                <a:cubicBezTo>
                  <a:pt x="27" y="97"/>
                  <a:pt x="27" y="97"/>
                  <a:pt x="27" y="97"/>
                </a:cubicBezTo>
                <a:cubicBezTo>
                  <a:pt x="28" y="96"/>
                  <a:pt x="28" y="96"/>
                  <a:pt x="28" y="96"/>
                </a:cubicBezTo>
                <a:cubicBezTo>
                  <a:pt x="28" y="95"/>
                  <a:pt x="28" y="95"/>
                  <a:pt x="28" y="95"/>
                </a:cubicBezTo>
                <a:cubicBezTo>
                  <a:pt x="28" y="95"/>
                  <a:pt x="28" y="95"/>
                  <a:pt x="28" y="95"/>
                </a:cubicBezTo>
                <a:cubicBezTo>
                  <a:pt x="28" y="94"/>
                  <a:pt x="28" y="94"/>
                  <a:pt x="28" y="93"/>
                </a:cubicBezTo>
                <a:cubicBezTo>
                  <a:pt x="28" y="93"/>
                  <a:pt x="28" y="93"/>
                  <a:pt x="28" y="93"/>
                </a:cubicBezTo>
                <a:cubicBezTo>
                  <a:pt x="28" y="62"/>
                  <a:pt x="28" y="31"/>
                  <a:pt x="28" y="0"/>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p:cNvSpPr>
            <a:spLocks/>
          </p:cNvSpPr>
          <p:nvPr/>
        </p:nvSpPr>
        <p:spPr bwMode="auto">
          <a:xfrm>
            <a:off x="3316941" y="4994068"/>
            <a:ext cx="54539" cy="546258"/>
          </a:xfrm>
          <a:custGeom>
            <a:avLst/>
            <a:gdLst>
              <a:gd name="T0" fmla="*/ 13 w 14"/>
              <a:gd name="T1" fmla="*/ 36 h 130"/>
              <a:gd name="T2" fmla="*/ 0 w 14"/>
              <a:gd name="T3" fmla="*/ 0 h 130"/>
              <a:gd name="T4" fmla="*/ 0 w 14"/>
              <a:gd name="T5" fmla="*/ 93 h 130"/>
              <a:gd name="T6" fmla="*/ 14 w 14"/>
              <a:gd name="T7" fmla="*/ 130 h 130"/>
              <a:gd name="T8" fmla="*/ 13 w 14"/>
              <a:gd name="T9" fmla="*/ 36 h 130"/>
            </a:gdLst>
            <a:ahLst/>
            <a:cxnLst>
              <a:cxn ang="0">
                <a:pos x="T0" y="T1"/>
              </a:cxn>
              <a:cxn ang="0">
                <a:pos x="T2" y="T3"/>
              </a:cxn>
              <a:cxn ang="0">
                <a:pos x="T4" y="T5"/>
              </a:cxn>
              <a:cxn ang="0">
                <a:pos x="T6" y="T7"/>
              </a:cxn>
              <a:cxn ang="0">
                <a:pos x="T8" y="T9"/>
              </a:cxn>
            </a:cxnLst>
            <a:rect l="0" t="0" r="r" b="b"/>
            <a:pathLst>
              <a:path w="14" h="130">
                <a:moveTo>
                  <a:pt x="13" y="36"/>
                </a:moveTo>
                <a:cubicBezTo>
                  <a:pt x="13" y="19"/>
                  <a:pt x="1" y="2"/>
                  <a:pt x="0" y="0"/>
                </a:cubicBezTo>
                <a:cubicBezTo>
                  <a:pt x="0" y="93"/>
                  <a:pt x="0" y="93"/>
                  <a:pt x="0" y="93"/>
                </a:cubicBezTo>
                <a:cubicBezTo>
                  <a:pt x="1" y="95"/>
                  <a:pt x="14" y="112"/>
                  <a:pt x="14" y="130"/>
                </a:cubicBezTo>
                <a:lnTo>
                  <a:pt x="13" y="36"/>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p:cNvSpPr>
            <a:spLocks/>
          </p:cNvSpPr>
          <p:nvPr/>
        </p:nvSpPr>
        <p:spPr bwMode="auto">
          <a:xfrm>
            <a:off x="3950063" y="5045357"/>
            <a:ext cx="109077" cy="553953"/>
          </a:xfrm>
          <a:custGeom>
            <a:avLst/>
            <a:gdLst>
              <a:gd name="T0" fmla="*/ 27 w 28"/>
              <a:gd name="T1" fmla="*/ 2 h 132"/>
              <a:gd name="T2" fmla="*/ 26 w 28"/>
              <a:gd name="T3" fmla="*/ 4 h 132"/>
              <a:gd name="T4" fmla="*/ 25 w 28"/>
              <a:gd name="T5" fmla="*/ 6 h 132"/>
              <a:gd name="T6" fmla="*/ 23 w 28"/>
              <a:gd name="T7" fmla="*/ 9 h 132"/>
              <a:gd name="T8" fmla="*/ 20 w 28"/>
              <a:gd name="T9" fmla="*/ 13 h 132"/>
              <a:gd name="T10" fmla="*/ 17 w 28"/>
              <a:gd name="T11" fmla="*/ 16 h 132"/>
              <a:gd name="T12" fmla="*/ 10 w 28"/>
              <a:gd name="T13" fmla="*/ 23 h 132"/>
              <a:gd name="T14" fmla="*/ 9 w 28"/>
              <a:gd name="T15" fmla="*/ 24 h 132"/>
              <a:gd name="T16" fmla="*/ 6 w 28"/>
              <a:gd name="T17" fmla="*/ 27 h 132"/>
              <a:gd name="T18" fmla="*/ 4 w 28"/>
              <a:gd name="T19" fmla="*/ 30 h 132"/>
              <a:gd name="T20" fmla="*/ 2 w 28"/>
              <a:gd name="T21" fmla="*/ 33 h 132"/>
              <a:gd name="T22" fmla="*/ 1 w 28"/>
              <a:gd name="T23" fmla="*/ 34 h 132"/>
              <a:gd name="T24" fmla="*/ 0 w 28"/>
              <a:gd name="T25" fmla="*/ 35 h 132"/>
              <a:gd name="T26" fmla="*/ 0 w 28"/>
              <a:gd name="T27" fmla="*/ 37 h 132"/>
              <a:gd name="T28" fmla="*/ 0 w 28"/>
              <a:gd name="T29" fmla="*/ 39 h 132"/>
              <a:gd name="T30" fmla="*/ 0 w 28"/>
              <a:gd name="T31" fmla="*/ 132 h 132"/>
              <a:gd name="T32" fmla="*/ 1 w 28"/>
              <a:gd name="T33" fmla="*/ 130 h 132"/>
              <a:gd name="T34" fmla="*/ 2 w 28"/>
              <a:gd name="T35" fmla="*/ 127 h 132"/>
              <a:gd name="T36" fmla="*/ 4 w 28"/>
              <a:gd name="T37" fmla="*/ 123 h 132"/>
              <a:gd name="T38" fmla="*/ 7 w 28"/>
              <a:gd name="T39" fmla="*/ 120 h 132"/>
              <a:gd name="T40" fmla="*/ 10 w 28"/>
              <a:gd name="T41" fmla="*/ 117 h 132"/>
              <a:gd name="T42" fmla="*/ 14 w 28"/>
              <a:gd name="T43" fmla="*/ 113 h 132"/>
              <a:gd name="T44" fmla="*/ 19 w 28"/>
              <a:gd name="T45" fmla="*/ 108 h 132"/>
              <a:gd name="T46" fmla="*/ 21 w 28"/>
              <a:gd name="T47" fmla="*/ 106 h 132"/>
              <a:gd name="T48" fmla="*/ 24 w 28"/>
              <a:gd name="T49" fmla="*/ 103 h 132"/>
              <a:gd name="T50" fmla="*/ 24 w 28"/>
              <a:gd name="T51" fmla="*/ 102 h 132"/>
              <a:gd name="T52" fmla="*/ 26 w 28"/>
              <a:gd name="T53" fmla="*/ 99 h 132"/>
              <a:gd name="T54" fmla="*/ 26 w 28"/>
              <a:gd name="T55" fmla="*/ 99 h 132"/>
              <a:gd name="T56" fmla="*/ 27 w 28"/>
              <a:gd name="T57" fmla="*/ 97 h 132"/>
              <a:gd name="T58" fmla="*/ 28 w 28"/>
              <a:gd name="T59" fmla="*/ 96 h 132"/>
              <a:gd name="T60" fmla="*/ 28 w 28"/>
              <a:gd name="T61" fmla="*/ 94 h 132"/>
              <a:gd name="T62" fmla="*/ 27 w 28"/>
              <a:gd name="T6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132">
                <a:moveTo>
                  <a:pt x="27" y="0"/>
                </a:moveTo>
                <a:cubicBezTo>
                  <a:pt x="27" y="1"/>
                  <a:pt x="27" y="2"/>
                  <a:pt x="27" y="2"/>
                </a:cubicBezTo>
                <a:cubicBezTo>
                  <a:pt x="27" y="2"/>
                  <a:pt x="27" y="3"/>
                  <a:pt x="27" y="3"/>
                </a:cubicBezTo>
                <a:cubicBezTo>
                  <a:pt x="27" y="3"/>
                  <a:pt x="27" y="4"/>
                  <a:pt x="26" y="4"/>
                </a:cubicBezTo>
                <a:cubicBezTo>
                  <a:pt x="26" y="5"/>
                  <a:pt x="26" y="5"/>
                  <a:pt x="26" y="5"/>
                </a:cubicBezTo>
                <a:cubicBezTo>
                  <a:pt x="26" y="6"/>
                  <a:pt x="25" y="6"/>
                  <a:pt x="25" y="6"/>
                </a:cubicBezTo>
                <a:cubicBezTo>
                  <a:pt x="25" y="7"/>
                  <a:pt x="24" y="8"/>
                  <a:pt x="23" y="9"/>
                </a:cubicBezTo>
                <a:cubicBezTo>
                  <a:pt x="23" y="9"/>
                  <a:pt x="23" y="9"/>
                  <a:pt x="23" y="9"/>
                </a:cubicBezTo>
                <a:cubicBezTo>
                  <a:pt x="22" y="10"/>
                  <a:pt x="22" y="11"/>
                  <a:pt x="21" y="12"/>
                </a:cubicBezTo>
                <a:cubicBezTo>
                  <a:pt x="21" y="12"/>
                  <a:pt x="20" y="13"/>
                  <a:pt x="20" y="13"/>
                </a:cubicBezTo>
                <a:cubicBezTo>
                  <a:pt x="20" y="13"/>
                  <a:pt x="19" y="14"/>
                  <a:pt x="18" y="15"/>
                </a:cubicBezTo>
                <a:cubicBezTo>
                  <a:pt x="18" y="15"/>
                  <a:pt x="18" y="15"/>
                  <a:pt x="17" y="16"/>
                </a:cubicBezTo>
                <a:cubicBezTo>
                  <a:pt x="16" y="17"/>
                  <a:pt x="15" y="18"/>
                  <a:pt x="14" y="20"/>
                </a:cubicBezTo>
                <a:cubicBezTo>
                  <a:pt x="12" y="21"/>
                  <a:pt x="11" y="22"/>
                  <a:pt x="10" y="23"/>
                </a:cubicBezTo>
                <a:cubicBezTo>
                  <a:pt x="10" y="24"/>
                  <a:pt x="9" y="24"/>
                  <a:pt x="9" y="24"/>
                </a:cubicBezTo>
                <a:cubicBezTo>
                  <a:pt x="9" y="24"/>
                  <a:pt x="9" y="24"/>
                  <a:pt x="9" y="24"/>
                </a:cubicBezTo>
                <a:cubicBezTo>
                  <a:pt x="8" y="25"/>
                  <a:pt x="8" y="25"/>
                  <a:pt x="7" y="26"/>
                </a:cubicBezTo>
                <a:cubicBezTo>
                  <a:pt x="7" y="26"/>
                  <a:pt x="7" y="27"/>
                  <a:pt x="6" y="27"/>
                </a:cubicBezTo>
                <a:cubicBezTo>
                  <a:pt x="5" y="28"/>
                  <a:pt x="5" y="29"/>
                  <a:pt x="4" y="30"/>
                </a:cubicBezTo>
                <a:cubicBezTo>
                  <a:pt x="4" y="30"/>
                  <a:pt x="4" y="30"/>
                  <a:pt x="4" y="30"/>
                </a:cubicBezTo>
                <a:cubicBezTo>
                  <a:pt x="4" y="30"/>
                  <a:pt x="4" y="30"/>
                  <a:pt x="4" y="30"/>
                </a:cubicBezTo>
                <a:cubicBezTo>
                  <a:pt x="3" y="31"/>
                  <a:pt x="2" y="32"/>
                  <a:pt x="2" y="33"/>
                </a:cubicBezTo>
                <a:cubicBezTo>
                  <a:pt x="2" y="33"/>
                  <a:pt x="2" y="33"/>
                  <a:pt x="2" y="33"/>
                </a:cubicBezTo>
                <a:cubicBezTo>
                  <a:pt x="2" y="33"/>
                  <a:pt x="1" y="34"/>
                  <a:pt x="1" y="34"/>
                </a:cubicBezTo>
                <a:cubicBezTo>
                  <a:pt x="1" y="34"/>
                  <a:pt x="1" y="35"/>
                  <a:pt x="1" y="35"/>
                </a:cubicBezTo>
                <a:cubicBezTo>
                  <a:pt x="1" y="35"/>
                  <a:pt x="1" y="35"/>
                  <a:pt x="0" y="35"/>
                </a:cubicBezTo>
                <a:cubicBezTo>
                  <a:pt x="0" y="36"/>
                  <a:pt x="0" y="36"/>
                  <a:pt x="0" y="36"/>
                </a:cubicBezTo>
                <a:cubicBezTo>
                  <a:pt x="0" y="37"/>
                  <a:pt x="0" y="37"/>
                  <a:pt x="0" y="37"/>
                </a:cubicBezTo>
                <a:cubicBezTo>
                  <a:pt x="0" y="37"/>
                  <a:pt x="0" y="37"/>
                  <a:pt x="0" y="37"/>
                </a:cubicBezTo>
                <a:cubicBezTo>
                  <a:pt x="0" y="38"/>
                  <a:pt x="0" y="38"/>
                  <a:pt x="0" y="39"/>
                </a:cubicBezTo>
                <a:cubicBezTo>
                  <a:pt x="0" y="39"/>
                  <a:pt x="0" y="39"/>
                  <a:pt x="0" y="39"/>
                </a:cubicBezTo>
                <a:cubicBezTo>
                  <a:pt x="0" y="70"/>
                  <a:pt x="0" y="101"/>
                  <a:pt x="0" y="132"/>
                </a:cubicBezTo>
                <a:cubicBezTo>
                  <a:pt x="0" y="132"/>
                  <a:pt x="0" y="131"/>
                  <a:pt x="1" y="130"/>
                </a:cubicBezTo>
                <a:cubicBezTo>
                  <a:pt x="1" y="130"/>
                  <a:pt x="1" y="130"/>
                  <a:pt x="1" y="130"/>
                </a:cubicBezTo>
                <a:cubicBezTo>
                  <a:pt x="1" y="129"/>
                  <a:pt x="1" y="129"/>
                  <a:pt x="1" y="128"/>
                </a:cubicBezTo>
                <a:cubicBezTo>
                  <a:pt x="2" y="128"/>
                  <a:pt x="2" y="127"/>
                  <a:pt x="2" y="127"/>
                </a:cubicBezTo>
                <a:cubicBezTo>
                  <a:pt x="2" y="127"/>
                  <a:pt x="2" y="126"/>
                  <a:pt x="3" y="126"/>
                </a:cubicBezTo>
                <a:cubicBezTo>
                  <a:pt x="3" y="125"/>
                  <a:pt x="4" y="124"/>
                  <a:pt x="4" y="123"/>
                </a:cubicBezTo>
                <a:cubicBezTo>
                  <a:pt x="4" y="123"/>
                  <a:pt x="4" y="123"/>
                  <a:pt x="5" y="123"/>
                </a:cubicBezTo>
                <a:cubicBezTo>
                  <a:pt x="5" y="122"/>
                  <a:pt x="6" y="121"/>
                  <a:pt x="7" y="120"/>
                </a:cubicBezTo>
                <a:cubicBezTo>
                  <a:pt x="7" y="120"/>
                  <a:pt x="7" y="120"/>
                  <a:pt x="8" y="119"/>
                </a:cubicBezTo>
                <a:cubicBezTo>
                  <a:pt x="8" y="119"/>
                  <a:pt x="9" y="118"/>
                  <a:pt x="10" y="117"/>
                </a:cubicBezTo>
                <a:cubicBezTo>
                  <a:pt x="10" y="117"/>
                  <a:pt x="10" y="117"/>
                  <a:pt x="10" y="117"/>
                </a:cubicBezTo>
                <a:cubicBezTo>
                  <a:pt x="12" y="115"/>
                  <a:pt x="13" y="114"/>
                  <a:pt x="14" y="113"/>
                </a:cubicBezTo>
                <a:cubicBezTo>
                  <a:pt x="16" y="112"/>
                  <a:pt x="17" y="110"/>
                  <a:pt x="18" y="109"/>
                </a:cubicBezTo>
                <a:cubicBezTo>
                  <a:pt x="18" y="109"/>
                  <a:pt x="18" y="109"/>
                  <a:pt x="19" y="108"/>
                </a:cubicBezTo>
                <a:cubicBezTo>
                  <a:pt x="19" y="108"/>
                  <a:pt x="19" y="108"/>
                  <a:pt x="19" y="108"/>
                </a:cubicBezTo>
                <a:cubicBezTo>
                  <a:pt x="20" y="107"/>
                  <a:pt x="20" y="107"/>
                  <a:pt x="21" y="106"/>
                </a:cubicBezTo>
                <a:cubicBezTo>
                  <a:pt x="21" y="106"/>
                  <a:pt x="21" y="106"/>
                  <a:pt x="21" y="105"/>
                </a:cubicBezTo>
                <a:cubicBezTo>
                  <a:pt x="22" y="104"/>
                  <a:pt x="23" y="104"/>
                  <a:pt x="24" y="103"/>
                </a:cubicBezTo>
                <a:cubicBezTo>
                  <a:pt x="24" y="103"/>
                  <a:pt x="24" y="103"/>
                  <a:pt x="24" y="103"/>
                </a:cubicBezTo>
                <a:cubicBezTo>
                  <a:pt x="24" y="102"/>
                  <a:pt x="24" y="102"/>
                  <a:pt x="24" y="102"/>
                </a:cubicBezTo>
                <a:cubicBezTo>
                  <a:pt x="25" y="101"/>
                  <a:pt x="25" y="101"/>
                  <a:pt x="26" y="100"/>
                </a:cubicBezTo>
                <a:cubicBezTo>
                  <a:pt x="26" y="100"/>
                  <a:pt x="26" y="100"/>
                  <a:pt x="26" y="99"/>
                </a:cubicBezTo>
                <a:cubicBezTo>
                  <a:pt x="26" y="99"/>
                  <a:pt x="26" y="99"/>
                  <a:pt x="26" y="99"/>
                </a:cubicBezTo>
                <a:cubicBezTo>
                  <a:pt x="26" y="99"/>
                  <a:pt x="26" y="99"/>
                  <a:pt x="26" y="99"/>
                </a:cubicBezTo>
                <a:cubicBezTo>
                  <a:pt x="27" y="98"/>
                  <a:pt x="27" y="98"/>
                  <a:pt x="27" y="98"/>
                </a:cubicBezTo>
                <a:cubicBezTo>
                  <a:pt x="27" y="97"/>
                  <a:pt x="27" y="97"/>
                  <a:pt x="27" y="97"/>
                </a:cubicBezTo>
                <a:cubicBezTo>
                  <a:pt x="27" y="97"/>
                  <a:pt x="27" y="96"/>
                  <a:pt x="27" y="96"/>
                </a:cubicBezTo>
                <a:cubicBezTo>
                  <a:pt x="28" y="96"/>
                  <a:pt x="28" y="96"/>
                  <a:pt x="28" y="96"/>
                </a:cubicBezTo>
                <a:cubicBezTo>
                  <a:pt x="28" y="95"/>
                  <a:pt x="28" y="95"/>
                  <a:pt x="28" y="95"/>
                </a:cubicBezTo>
                <a:cubicBezTo>
                  <a:pt x="28" y="95"/>
                  <a:pt x="28" y="94"/>
                  <a:pt x="28" y="94"/>
                </a:cubicBezTo>
                <a:cubicBezTo>
                  <a:pt x="28" y="94"/>
                  <a:pt x="28" y="93"/>
                  <a:pt x="28" y="93"/>
                </a:cubicBezTo>
                <a:cubicBezTo>
                  <a:pt x="28" y="62"/>
                  <a:pt x="28" y="31"/>
                  <a:pt x="27" y="0"/>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p:cNvSpPr>
            <a:spLocks/>
          </p:cNvSpPr>
          <p:nvPr/>
        </p:nvSpPr>
        <p:spPr bwMode="auto">
          <a:xfrm>
            <a:off x="4587925" y="5065874"/>
            <a:ext cx="66395" cy="533436"/>
          </a:xfrm>
          <a:custGeom>
            <a:avLst/>
            <a:gdLst>
              <a:gd name="T0" fmla="*/ 16 w 17"/>
              <a:gd name="T1" fmla="*/ 33 h 127"/>
              <a:gd name="T2" fmla="*/ 0 w 17"/>
              <a:gd name="T3" fmla="*/ 0 h 127"/>
              <a:gd name="T4" fmla="*/ 1 w 17"/>
              <a:gd name="T5" fmla="*/ 93 h 127"/>
              <a:gd name="T6" fmla="*/ 17 w 17"/>
              <a:gd name="T7" fmla="*/ 127 h 127"/>
              <a:gd name="T8" fmla="*/ 16 w 17"/>
              <a:gd name="T9" fmla="*/ 33 h 127"/>
            </a:gdLst>
            <a:ahLst/>
            <a:cxnLst>
              <a:cxn ang="0">
                <a:pos x="T0" y="T1"/>
              </a:cxn>
              <a:cxn ang="0">
                <a:pos x="T2" y="T3"/>
              </a:cxn>
              <a:cxn ang="0">
                <a:pos x="T4" y="T5"/>
              </a:cxn>
              <a:cxn ang="0">
                <a:pos x="T6" y="T7"/>
              </a:cxn>
              <a:cxn ang="0">
                <a:pos x="T8" y="T9"/>
              </a:cxn>
            </a:cxnLst>
            <a:rect l="0" t="0" r="r" b="b"/>
            <a:pathLst>
              <a:path w="17" h="127">
                <a:moveTo>
                  <a:pt x="16" y="33"/>
                </a:moveTo>
                <a:cubicBezTo>
                  <a:pt x="16" y="23"/>
                  <a:pt x="0" y="10"/>
                  <a:pt x="0" y="0"/>
                </a:cubicBezTo>
                <a:cubicBezTo>
                  <a:pt x="0" y="31"/>
                  <a:pt x="1" y="62"/>
                  <a:pt x="1" y="93"/>
                </a:cubicBezTo>
                <a:cubicBezTo>
                  <a:pt x="1" y="103"/>
                  <a:pt x="17" y="116"/>
                  <a:pt x="17" y="127"/>
                </a:cubicBezTo>
                <a:cubicBezTo>
                  <a:pt x="16" y="96"/>
                  <a:pt x="16" y="65"/>
                  <a:pt x="16" y="3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
          <p:cNvSpPr>
            <a:spLocks/>
          </p:cNvSpPr>
          <p:nvPr/>
        </p:nvSpPr>
        <p:spPr bwMode="auto">
          <a:xfrm>
            <a:off x="5171255" y="5019711"/>
            <a:ext cx="109077" cy="592421"/>
          </a:xfrm>
          <a:custGeom>
            <a:avLst/>
            <a:gdLst>
              <a:gd name="T0" fmla="*/ 2 w 28"/>
              <a:gd name="T1" fmla="*/ 132 h 141"/>
              <a:gd name="T2" fmla="*/ 3 w 28"/>
              <a:gd name="T3" fmla="*/ 130 h 141"/>
              <a:gd name="T4" fmla="*/ 3 w 28"/>
              <a:gd name="T5" fmla="*/ 128 h 141"/>
              <a:gd name="T6" fmla="*/ 4 w 28"/>
              <a:gd name="T7" fmla="*/ 127 h 141"/>
              <a:gd name="T8" fmla="*/ 5 w 28"/>
              <a:gd name="T9" fmla="*/ 124 h 141"/>
              <a:gd name="T10" fmla="*/ 6 w 28"/>
              <a:gd name="T11" fmla="*/ 122 h 141"/>
              <a:gd name="T12" fmla="*/ 8 w 28"/>
              <a:gd name="T13" fmla="*/ 119 h 141"/>
              <a:gd name="T14" fmla="*/ 8 w 28"/>
              <a:gd name="T15" fmla="*/ 118 h 141"/>
              <a:gd name="T16" fmla="*/ 11 w 28"/>
              <a:gd name="T17" fmla="*/ 113 h 141"/>
              <a:gd name="T18" fmla="*/ 12 w 28"/>
              <a:gd name="T19" fmla="*/ 112 h 141"/>
              <a:gd name="T20" fmla="*/ 15 w 28"/>
              <a:gd name="T21" fmla="*/ 107 h 141"/>
              <a:gd name="T22" fmla="*/ 16 w 28"/>
              <a:gd name="T23" fmla="*/ 106 h 141"/>
              <a:gd name="T24" fmla="*/ 17 w 28"/>
              <a:gd name="T25" fmla="*/ 105 h 141"/>
              <a:gd name="T26" fmla="*/ 19 w 28"/>
              <a:gd name="T27" fmla="*/ 103 h 141"/>
              <a:gd name="T28" fmla="*/ 20 w 28"/>
              <a:gd name="T29" fmla="*/ 102 h 141"/>
              <a:gd name="T30" fmla="*/ 21 w 28"/>
              <a:gd name="T31" fmla="*/ 101 h 141"/>
              <a:gd name="T32" fmla="*/ 22 w 28"/>
              <a:gd name="T33" fmla="*/ 100 h 141"/>
              <a:gd name="T34" fmla="*/ 22 w 28"/>
              <a:gd name="T35" fmla="*/ 99 h 141"/>
              <a:gd name="T36" fmla="*/ 23 w 28"/>
              <a:gd name="T37" fmla="*/ 98 h 141"/>
              <a:gd name="T38" fmla="*/ 24 w 28"/>
              <a:gd name="T39" fmla="*/ 97 h 141"/>
              <a:gd name="T40" fmla="*/ 25 w 28"/>
              <a:gd name="T41" fmla="*/ 96 h 141"/>
              <a:gd name="T42" fmla="*/ 26 w 28"/>
              <a:gd name="T43" fmla="*/ 95 h 141"/>
              <a:gd name="T44" fmla="*/ 26 w 28"/>
              <a:gd name="T45" fmla="*/ 95 h 141"/>
              <a:gd name="T46" fmla="*/ 27 w 28"/>
              <a:gd name="T47" fmla="*/ 94 h 141"/>
              <a:gd name="T48" fmla="*/ 28 w 28"/>
              <a:gd name="T49" fmla="*/ 93 h 141"/>
              <a:gd name="T50" fmla="*/ 27 w 28"/>
              <a:gd name="T51" fmla="*/ 0 h 141"/>
              <a:gd name="T52" fmla="*/ 25 w 28"/>
              <a:gd name="T53" fmla="*/ 2 h 141"/>
              <a:gd name="T54" fmla="*/ 24 w 28"/>
              <a:gd name="T55" fmla="*/ 3 h 141"/>
              <a:gd name="T56" fmla="*/ 23 w 28"/>
              <a:gd name="T57" fmla="*/ 4 h 141"/>
              <a:gd name="T58" fmla="*/ 23 w 28"/>
              <a:gd name="T59" fmla="*/ 5 h 141"/>
              <a:gd name="T60" fmla="*/ 22 w 28"/>
              <a:gd name="T61" fmla="*/ 6 h 141"/>
              <a:gd name="T62" fmla="*/ 21 w 28"/>
              <a:gd name="T63" fmla="*/ 7 h 141"/>
              <a:gd name="T64" fmla="*/ 20 w 28"/>
              <a:gd name="T65" fmla="*/ 8 h 141"/>
              <a:gd name="T66" fmla="*/ 19 w 28"/>
              <a:gd name="T67" fmla="*/ 9 h 141"/>
              <a:gd name="T68" fmla="*/ 18 w 28"/>
              <a:gd name="T69" fmla="*/ 10 h 141"/>
              <a:gd name="T70" fmla="*/ 17 w 28"/>
              <a:gd name="T71" fmla="*/ 11 h 141"/>
              <a:gd name="T72" fmla="*/ 16 w 28"/>
              <a:gd name="T73" fmla="*/ 13 h 141"/>
              <a:gd name="T74" fmla="*/ 15 w 28"/>
              <a:gd name="T75" fmla="*/ 14 h 141"/>
              <a:gd name="T76" fmla="*/ 15 w 28"/>
              <a:gd name="T77" fmla="*/ 14 h 141"/>
              <a:gd name="T78" fmla="*/ 11 w 28"/>
              <a:gd name="T79" fmla="*/ 19 h 141"/>
              <a:gd name="T80" fmla="*/ 11 w 28"/>
              <a:gd name="T81" fmla="*/ 19 h 141"/>
              <a:gd name="T82" fmla="*/ 7 w 28"/>
              <a:gd name="T83" fmla="*/ 25 h 141"/>
              <a:gd name="T84" fmla="*/ 7 w 28"/>
              <a:gd name="T85" fmla="*/ 25 h 141"/>
              <a:gd name="T86" fmla="*/ 7 w 28"/>
              <a:gd name="T87" fmla="*/ 26 h 141"/>
              <a:gd name="T88" fmla="*/ 5 w 28"/>
              <a:gd name="T89" fmla="*/ 29 h 141"/>
              <a:gd name="T90" fmla="*/ 5 w 28"/>
              <a:gd name="T91" fmla="*/ 30 h 141"/>
              <a:gd name="T92" fmla="*/ 3 w 28"/>
              <a:gd name="T93" fmla="*/ 33 h 141"/>
              <a:gd name="T94" fmla="*/ 3 w 28"/>
              <a:gd name="T95" fmla="*/ 34 h 141"/>
              <a:gd name="T96" fmla="*/ 3 w 28"/>
              <a:gd name="T97" fmla="*/ 35 h 141"/>
              <a:gd name="T98" fmla="*/ 2 w 28"/>
              <a:gd name="T99" fmla="*/ 37 h 141"/>
              <a:gd name="T100" fmla="*/ 1 w 28"/>
              <a:gd name="T101" fmla="*/ 38 h 141"/>
              <a:gd name="T102" fmla="*/ 1 w 28"/>
              <a:gd name="T103" fmla="*/ 40 h 141"/>
              <a:gd name="T104" fmla="*/ 1 w 28"/>
              <a:gd name="T105" fmla="*/ 41 h 141"/>
              <a:gd name="T106" fmla="*/ 0 w 28"/>
              <a:gd name="T107" fmla="*/ 43 h 141"/>
              <a:gd name="T108" fmla="*/ 0 w 28"/>
              <a:gd name="T109" fmla="*/ 47 h 141"/>
              <a:gd name="T110" fmla="*/ 0 w 28"/>
              <a:gd name="T111" fmla="*/ 47 h 141"/>
              <a:gd name="T112" fmla="*/ 1 w 28"/>
              <a:gd name="T113" fmla="*/ 141 h 141"/>
              <a:gd name="T114" fmla="*/ 1 w 28"/>
              <a:gd name="T115" fmla="*/ 136 h 141"/>
              <a:gd name="T116" fmla="*/ 1 w 28"/>
              <a:gd name="T117" fmla="*/ 134 h 141"/>
              <a:gd name="T118" fmla="*/ 2 w 28"/>
              <a:gd name="T119" fmla="*/ 13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141">
                <a:moveTo>
                  <a:pt x="2" y="132"/>
                </a:moveTo>
                <a:cubicBezTo>
                  <a:pt x="2" y="131"/>
                  <a:pt x="2" y="131"/>
                  <a:pt x="3" y="130"/>
                </a:cubicBezTo>
                <a:cubicBezTo>
                  <a:pt x="3" y="129"/>
                  <a:pt x="3" y="129"/>
                  <a:pt x="3" y="128"/>
                </a:cubicBezTo>
                <a:cubicBezTo>
                  <a:pt x="3" y="128"/>
                  <a:pt x="4" y="127"/>
                  <a:pt x="4" y="127"/>
                </a:cubicBezTo>
                <a:cubicBezTo>
                  <a:pt x="4" y="126"/>
                  <a:pt x="5" y="125"/>
                  <a:pt x="5" y="124"/>
                </a:cubicBezTo>
                <a:cubicBezTo>
                  <a:pt x="5" y="123"/>
                  <a:pt x="6" y="123"/>
                  <a:pt x="6" y="122"/>
                </a:cubicBezTo>
                <a:cubicBezTo>
                  <a:pt x="6" y="121"/>
                  <a:pt x="7" y="120"/>
                  <a:pt x="8" y="119"/>
                </a:cubicBezTo>
                <a:cubicBezTo>
                  <a:pt x="8" y="119"/>
                  <a:pt x="8" y="118"/>
                  <a:pt x="8" y="118"/>
                </a:cubicBezTo>
                <a:cubicBezTo>
                  <a:pt x="9" y="116"/>
                  <a:pt x="10" y="115"/>
                  <a:pt x="11" y="113"/>
                </a:cubicBezTo>
                <a:cubicBezTo>
                  <a:pt x="12" y="113"/>
                  <a:pt x="12" y="112"/>
                  <a:pt x="12" y="112"/>
                </a:cubicBezTo>
                <a:cubicBezTo>
                  <a:pt x="13" y="110"/>
                  <a:pt x="14" y="109"/>
                  <a:pt x="15" y="107"/>
                </a:cubicBezTo>
                <a:cubicBezTo>
                  <a:pt x="16" y="107"/>
                  <a:pt x="16" y="106"/>
                  <a:pt x="16" y="106"/>
                </a:cubicBezTo>
                <a:cubicBezTo>
                  <a:pt x="17" y="106"/>
                  <a:pt x="17" y="105"/>
                  <a:pt x="17" y="105"/>
                </a:cubicBezTo>
                <a:cubicBezTo>
                  <a:pt x="18" y="104"/>
                  <a:pt x="18" y="104"/>
                  <a:pt x="19" y="103"/>
                </a:cubicBezTo>
                <a:cubicBezTo>
                  <a:pt x="19" y="103"/>
                  <a:pt x="19" y="103"/>
                  <a:pt x="20" y="102"/>
                </a:cubicBezTo>
                <a:cubicBezTo>
                  <a:pt x="20" y="102"/>
                  <a:pt x="20" y="101"/>
                  <a:pt x="21" y="101"/>
                </a:cubicBezTo>
                <a:cubicBezTo>
                  <a:pt x="21" y="101"/>
                  <a:pt x="21" y="100"/>
                  <a:pt x="22" y="100"/>
                </a:cubicBezTo>
                <a:cubicBezTo>
                  <a:pt x="22" y="100"/>
                  <a:pt x="22" y="99"/>
                  <a:pt x="22" y="99"/>
                </a:cubicBezTo>
                <a:cubicBezTo>
                  <a:pt x="23" y="99"/>
                  <a:pt x="23" y="98"/>
                  <a:pt x="23" y="98"/>
                </a:cubicBezTo>
                <a:cubicBezTo>
                  <a:pt x="24" y="98"/>
                  <a:pt x="24" y="97"/>
                  <a:pt x="24" y="97"/>
                </a:cubicBezTo>
                <a:cubicBezTo>
                  <a:pt x="24" y="97"/>
                  <a:pt x="25" y="96"/>
                  <a:pt x="25" y="96"/>
                </a:cubicBezTo>
                <a:cubicBezTo>
                  <a:pt x="25" y="96"/>
                  <a:pt x="25" y="96"/>
                  <a:pt x="26" y="95"/>
                </a:cubicBezTo>
                <a:cubicBezTo>
                  <a:pt x="26" y="95"/>
                  <a:pt x="26" y="95"/>
                  <a:pt x="26" y="95"/>
                </a:cubicBezTo>
                <a:cubicBezTo>
                  <a:pt x="27" y="94"/>
                  <a:pt x="27" y="94"/>
                  <a:pt x="27" y="94"/>
                </a:cubicBezTo>
                <a:cubicBezTo>
                  <a:pt x="27" y="94"/>
                  <a:pt x="28" y="93"/>
                  <a:pt x="28" y="93"/>
                </a:cubicBezTo>
                <a:cubicBezTo>
                  <a:pt x="27" y="0"/>
                  <a:pt x="27" y="0"/>
                  <a:pt x="27" y="0"/>
                </a:cubicBezTo>
                <a:cubicBezTo>
                  <a:pt x="27" y="0"/>
                  <a:pt x="26" y="1"/>
                  <a:pt x="25" y="2"/>
                </a:cubicBezTo>
                <a:cubicBezTo>
                  <a:pt x="25" y="3"/>
                  <a:pt x="24" y="3"/>
                  <a:pt x="24" y="3"/>
                </a:cubicBezTo>
                <a:cubicBezTo>
                  <a:pt x="24" y="3"/>
                  <a:pt x="24" y="3"/>
                  <a:pt x="23" y="4"/>
                </a:cubicBezTo>
                <a:cubicBezTo>
                  <a:pt x="23" y="4"/>
                  <a:pt x="23" y="4"/>
                  <a:pt x="23" y="5"/>
                </a:cubicBezTo>
                <a:cubicBezTo>
                  <a:pt x="22" y="5"/>
                  <a:pt x="22" y="5"/>
                  <a:pt x="22" y="6"/>
                </a:cubicBezTo>
                <a:cubicBezTo>
                  <a:pt x="21" y="6"/>
                  <a:pt x="21" y="6"/>
                  <a:pt x="21" y="7"/>
                </a:cubicBezTo>
                <a:cubicBezTo>
                  <a:pt x="21" y="7"/>
                  <a:pt x="20" y="7"/>
                  <a:pt x="20" y="8"/>
                </a:cubicBezTo>
                <a:cubicBezTo>
                  <a:pt x="20" y="8"/>
                  <a:pt x="19" y="8"/>
                  <a:pt x="19" y="9"/>
                </a:cubicBezTo>
                <a:cubicBezTo>
                  <a:pt x="19" y="9"/>
                  <a:pt x="18" y="10"/>
                  <a:pt x="18" y="10"/>
                </a:cubicBezTo>
                <a:cubicBezTo>
                  <a:pt x="18" y="11"/>
                  <a:pt x="17" y="11"/>
                  <a:pt x="17" y="11"/>
                </a:cubicBezTo>
                <a:cubicBezTo>
                  <a:pt x="16" y="12"/>
                  <a:pt x="16" y="12"/>
                  <a:pt x="16" y="13"/>
                </a:cubicBezTo>
                <a:cubicBezTo>
                  <a:pt x="16" y="13"/>
                  <a:pt x="15" y="13"/>
                  <a:pt x="15" y="14"/>
                </a:cubicBezTo>
                <a:cubicBezTo>
                  <a:pt x="15" y="14"/>
                  <a:pt x="15" y="14"/>
                  <a:pt x="15" y="14"/>
                </a:cubicBezTo>
                <a:cubicBezTo>
                  <a:pt x="14" y="15"/>
                  <a:pt x="13" y="17"/>
                  <a:pt x="11" y="19"/>
                </a:cubicBezTo>
                <a:cubicBezTo>
                  <a:pt x="11" y="19"/>
                  <a:pt x="11" y="19"/>
                  <a:pt x="11" y="19"/>
                </a:cubicBezTo>
                <a:cubicBezTo>
                  <a:pt x="10" y="21"/>
                  <a:pt x="8" y="23"/>
                  <a:pt x="7" y="25"/>
                </a:cubicBezTo>
                <a:cubicBezTo>
                  <a:pt x="7" y="25"/>
                  <a:pt x="7" y="25"/>
                  <a:pt x="7" y="25"/>
                </a:cubicBezTo>
                <a:cubicBezTo>
                  <a:pt x="7" y="25"/>
                  <a:pt x="7" y="25"/>
                  <a:pt x="7" y="26"/>
                </a:cubicBezTo>
                <a:cubicBezTo>
                  <a:pt x="6" y="27"/>
                  <a:pt x="6" y="28"/>
                  <a:pt x="5" y="29"/>
                </a:cubicBezTo>
                <a:cubicBezTo>
                  <a:pt x="5" y="29"/>
                  <a:pt x="5" y="30"/>
                  <a:pt x="5" y="30"/>
                </a:cubicBezTo>
                <a:cubicBezTo>
                  <a:pt x="4" y="31"/>
                  <a:pt x="4" y="32"/>
                  <a:pt x="3" y="33"/>
                </a:cubicBezTo>
                <a:cubicBezTo>
                  <a:pt x="3" y="34"/>
                  <a:pt x="3" y="34"/>
                  <a:pt x="3" y="34"/>
                </a:cubicBezTo>
                <a:cubicBezTo>
                  <a:pt x="3" y="34"/>
                  <a:pt x="3" y="35"/>
                  <a:pt x="3" y="35"/>
                </a:cubicBezTo>
                <a:cubicBezTo>
                  <a:pt x="2" y="35"/>
                  <a:pt x="2" y="36"/>
                  <a:pt x="2" y="37"/>
                </a:cubicBezTo>
                <a:cubicBezTo>
                  <a:pt x="2" y="37"/>
                  <a:pt x="1" y="38"/>
                  <a:pt x="1" y="38"/>
                </a:cubicBezTo>
                <a:cubicBezTo>
                  <a:pt x="1" y="39"/>
                  <a:pt x="1" y="40"/>
                  <a:pt x="1" y="40"/>
                </a:cubicBezTo>
                <a:cubicBezTo>
                  <a:pt x="1" y="41"/>
                  <a:pt x="1" y="41"/>
                  <a:pt x="1" y="41"/>
                </a:cubicBezTo>
                <a:cubicBezTo>
                  <a:pt x="0" y="42"/>
                  <a:pt x="0" y="42"/>
                  <a:pt x="0" y="43"/>
                </a:cubicBezTo>
                <a:cubicBezTo>
                  <a:pt x="0" y="44"/>
                  <a:pt x="0" y="46"/>
                  <a:pt x="0" y="47"/>
                </a:cubicBezTo>
                <a:cubicBezTo>
                  <a:pt x="0" y="47"/>
                  <a:pt x="0" y="47"/>
                  <a:pt x="0" y="47"/>
                </a:cubicBezTo>
                <a:cubicBezTo>
                  <a:pt x="1" y="141"/>
                  <a:pt x="1" y="141"/>
                  <a:pt x="1" y="141"/>
                </a:cubicBezTo>
                <a:cubicBezTo>
                  <a:pt x="1" y="139"/>
                  <a:pt x="1" y="138"/>
                  <a:pt x="1" y="136"/>
                </a:cubicBezTo>
                <a:cubicBezTo>
                  <a:pt x="1" y="135"/>
                  <a:pt x="1" y="135"/>
                  <a:pt x="1" y="134"/>
                </a:cubicBezTo>
                <a:cubicBezTo>
                  <a:pt x="2" y="133"/>
                  <a:pt x="2" y="132"/>
                  <a:pt x="2" y="132"/>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p:cNvSpPr>
            <a:spLocks/>
          </p:cNvSpPr>
          <p:nvPr/>
        </p:nvSpPr>
        <p:spPr bwMode="auto">
          <a:xfrm>
            <a:off x="7367027" y="5060745"/>
            <a:ext cx="54539" cy="543694"/>
          </a:xfrm>
          <a:custGeom>
            <a:avLst/>
            <a:gdLst>
              <a:gd name="T0" fmla="*/ 13 w 14"/>
              <a:gd name="T1" fmla="*/ 36 h 129"/>
              <a:gd name="T2" fmla="*/ 0 w 14"/>
              <a:gd name="T3" fmla="*/ 0 h 129"/>
              <a:gd name="T4" fmla="*/ 1 w 14"/>
              <a:gd name="T5" fmla="*/ 93 h 129"/>
              <a:gd name="T6" fmla="*/ 14 w 14"/>
              <a:gd name="T7" fmla="*/ 129 h 129"/>
              <a:gd name="T8" fmla="*/ 13 w 14"/>
              <a:gd name="T9" fmla="*/ 36 h 129"/>
            </a:gdLst>
            <a:ahLst/>
            <a:cxnLst>
              <a:cxn ang="0">
                <a:pos x="T0" y="T1"/>
              </a:cxn>
              <a:cxn ang="0">
                <a:pos x="T2" y="T3"/>
              </a:cxn>
              <a:cxn ang="0">
                <a:pos x="T4" y="T5"/>
              </a:cxn>
              <a:cxn ang="0">
                <a:pos x="T6" y="T7"/>
              </a:cxn>
              <a:cxn ang="0">
                <a:pos x="T8" y="T9"/>
              </a:cxn>
            </a:cxnLst>
            <a:rect l="0" t="0" r="r" b="b"/>
            <a:pathLst>
              <a:path w="14" h="129">
                <a:moveTo>
                  <a:pt x="13" y="36"/>
                </a:moveTo>
                <a:cubicBezTo>
                  <a:pt x="13" y="19"/>
                  <a:pt x="1" y="1"/>
                  <a:pt x="0" y="0"/>
                </a:cubicBezTo>
                <a:cubicBezTo>
                  <a:pt x="1" y="93"/>
                  <a:pt x="1" y="93"/>
                  <a:pt x="1" y="93"/>
                </a:cubicBezTo>
                <a:cubicBezTo>
                  <a:pt x="2" y="95"/>
                  <a:pt x="14" y="112"/>
                  <a:pt x="14" y="129"/>
                </a:cubicBezTo>
                <a:lnTo>
                  <a:pt x="13" y="3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6"/>
          <p:cNvSpPr>
            <a:spLocks/>
          </p:cNvSpPr>
          <p:nvPr/>
        </p:nvSpPr>
        <p:spPr bwMode="auto">
          <a:xfrm>
            <a:off x="8002518" y="5112037"/>
            <a:ext cx="106707" cy="553953"/>
          </a:xfrm>
          <a:custGeom>
            <a:avLst/>
            <a:gdLst>
              <a:gd name="T0" fmla="*/ 28 w 28"/>
              <a:gd name="T1" fmla="*/ 0 h 132"/>
              <a:gd name="T2" fmla="*/ 27 w 28"/>
              <a:gd name="T3" fmla="*/ 2 h 132"/>
              <a:gd name="T4" fmla="*/ 27 w 28"/>
              <a:gd name="T5" fmla="*/ 2 h 132"/>
              <a:gd name="T6" fmla="*/ 27 w 28"/>
              <a:gd name="T7" fmla="*/ 4 h 132"/>
              <a:gd name="T8" fmla="*/ 26 w 28"/>
              <a:gd name="T9" fmla="*/ 5 h 132"/>
              <a:gd name="T10" fmla="*/ 25 w 28"/>
              <a:gd name="T11" fmla="*/ 6 h 132"/>
              <a:gd name="T12" fmla="*/ 24 w 28"/>
              <a:gd name="T13" fmla="*/ 8 h 132"/>
              <a:gd name="T14" fmla="*/ 23 w 28"/>
              <a:gd name="T15" fmla="*/ 9 h 132"/>
              <a:gd name="T16" fmla="*/ 22 w 28"/>
              <a:gd name="T17" fmla="*/ 10 h 132"/>
              <a:gd name="T18" fmla="*/ 21 w 28"/>
              <a:gd name="T19" fmla="*/ 11 h 132"/>
              <a:gd name="T20" fmla="*/ 20 w 28"/>
              <a:gd name="T21" fmla="*/ 13 h 132"/>
              <a:gd name="T22" fmla="*/ 19 w 28"/>
              <a:gd name="T23" fmla="*/ 14 h 132"/>
              <a:gd name="T24" fmla="*/ 14 w 28"/>
              <a:gd name="T25" fmla="*/ 19 h 132"/>
              <a:gd name="T26" fmla="*/ 9 w 28"/>
              <a:gd name="T27" fmla="*/ 24 h 132"/>
              <a:gd name="T28" fmla="*/ 8 w 28"/>
              <a:gd name="T29" fmla="*/ 24 h 132"/>
              <a:gd name="T30" fmla="*/ 8 w 28"/>
              <a:gd name="T31" fmla="*/ 24 h 132"/>
              <a:gd name="T32" fmla="*/ 6 w 28"/>
              <a:gd name="T33" fmla="*/ 27 h 132"/>
              <a:gd name="T34" fmla="*/ 5 w 28"/>
              <a:gd name="T35" fmla="*/ 28 h 132"/>
              <a:gd name="T36" fmla="*/ 4 w 28"/>
              <a:gd name="T37" fmla="*/ 29 h 132"/>
              <a:gd name="T38" fmla="*/ 4 w 28"/>
              <a:gd name="T39" fmla="*/ 30 h 132"/>
              <a:gd name="T40" fmla="*/ 3 w 28"/>
              <a:gd name="T41" fmla="*/ 30 h 132"/>
              <a:gd name="T42" fmla="*/ 2 w 28"/>
              <a:gd name="T43" fmla="*/ 32 h 132"/>
              <a:gd name="T44" fmla="*/ 2 w 28"/>
              <a:gd name="T45" fmla="*/ 33 h 132"/>
              <a:gd name="T46" fmla="*/ 1 w 28"/>
              <a:gd name="T47" fmla="*/ 33 h 132"/>
              <a:gd name="T48" fmla="*/ 1 w 28"/>
              <a:gd name="T49" fmla="*/ 34 h 132"/>
              <a:gd name="T50" fmla="*/ 0 w 28"/>
              <a:gd name="T51" fmla="*/ 35 h 132"/>
              <a:gd name="T52" fmla="*/ 0 w 28"/>
              <a:gd name="T53" fmla="*/ 36 h 132"/>
              <a:gd name="T54" fmla="*/ 0 w 28"/>
              <a:gd name="T55" fmla="*/ 37 h 132"/>
              <a:gd name="T56" fmla="*/ 0 w 28"/>
              <a:gd name="T57" fmla="*/ 37 h 132"/>
              <a:gd name="T58" fmla="*/ 0 w 28"/>
              <a:gd name="T59" fmla="*/ 38 h 132"/>
              <a:gd name="T60" fmla="*/ 0 w 28"/>
              <a:gd name="T61" fmla="*/ 39 h 132"/>
              <a:gd name="T62" fmla="*/ 0 w 28"/>
              <a:gd name="T63" fmla="*/ 132 h 132"/>
              <a:gd name="T64" fmla="*/ 0 w 28"/>
              <a:gd name="T65" fmla="*/ 130 h 132"/>
              <a:gd name="T66" fmla="*/ 1 w 28"/>
              <a:gd name="T67" fmla="*/ 129 h 132"/>
              <a:gd name="T68" fmla="*/ 1 w 28"/>
              <a:gd name="T69" fmla="*/ 128 h 132"/>
              <a:gd name="T70" fmla="*/ 2 w 28"/>
              <a:gd name="T71" fmla="*/ 127 h 132"/>
              <a:gd name="T72" fmla="*/ 2 w 28"/>
              <a:gd name="T73" fmla="*/ 125 h 132"/>
              <a:gd name="T74" fmla="*/ 4 w 28"/>
              <a:gd name="T75" fmla="*/ 123 h 132"/>
              <a:gd name="T76" fmla="*/ 4 w 28"/>
              <a:gd name="T77" fmla="*/ 123 h 132"/>
              <a:gd name="T78" fmla="*/ 6 w 28"/>
              <a:gd name="T79" fmla="*/ 121 h 132"/>
              <a:gd name="T80" fmla="*/ 7 w 28"/>
              <a:gd name="T81" fmla="*/ 120 h 132"/>
              <a:gd name="T82" fmla="*/ 9 w 28"/>
              <a:gd name="T83" fmla="*/ 117 h 132"/>
              <a:gd name="T84" fmla="*/ 9 w 28"/>
              <a:gd name="T85" fmla="*/ 117 h 132"/>
              <a:gd name="T86" fmla="*/ 14 w 28"/>
              <a:gd name="T87" fmla="*/ 112 h 132"/>
              <a:gd name="T88" fmla="*/ 19 w 28"/>
              <a:gd name="T89" fmla="*/ 107 h 132"/>
              <a:gd name="T90" fmla="*/ 20 w 28"/>
              <a:gd name="T91" fmla="*/ 107 h 132"/>
              <a:gd name="T92" fmla="*/ 21 w 28"/>
              <a:gd name="T93" fmla="*/ 106 h 132"/>
              <a:gd name="T94" fmla="*/ 22 w 28"/>
              <a:gd name="T95" fmla="*/ 105 h 132"/>
              <a:gd name="T96" fmla="*/ 23 w 28"/>
              <a:gd name="T97" fmla="*/ 104 h 132"/>
              <a:gd name="T98" fmla="*/ 24 w 28"/>
              <a:gd name="T99" fmla="*/ 102 h 132"/>
              <a:gd name="T100" fmla="*/ 24 w 28"/>
              <a:gd name="T101" fmla="*/ 102 h 132"/>
              <a:gd name="T102" fmla="*/ 25 w 28"/>
              <a:gd name="T103" fmla="*/ 101 h 132"/>
              <a:gd name="T104" fmla="*/ 26 w 28"/>
              <a:gd name="T105" fmla="*/ 99 h 132"/>
              <a:gd name="T106" fmla="*/ 26 w 28"/>
              <a:gd name="T107" fmla="*/ 99 h 132"/>
              <a:gd name="T108" fmla="*/ 27 w 28"/>
              <a:gd name="T109" fmla="*/ 98 h 132"/>
              <a:gd name="T110" fmla="*/ 27 w 28"/>
              <a:gd name="T111" fmla="*/ 97 h 132"/>
              <a:gd name="T112" fmla="*/ 27 w 28"/>
              <a:gd name="T113" fmla="*/ 97 h 132"/>
              <a:gd name="T114" fmla="*/ 28 w 28"/>
              <a:gd name="T115" fmla="*/ 96 h 132"/>
              <a:gd name="T116" fmla="*/ 28 w 28"/>
              <a:gd name="T117" fmla="*/ 95 h 132"/>
              <a:gd name="T118" fmla="*/ 28 w 28"/>
              <a:gd name="T119" fmla="*/ 95 h 132"/>
              <a:gd name="T120" fmla="*/ 28 w 28"/>
              <a:gd name="T121" fmla="*/ 93 h 132"/>
              <a:gd name="T122" fmla="*/ 28 w 28"/>
              <a:gd name="T123" fmla="*/ 93 h 132"/>
              <a:gd name="T124" fmla="*/ 28 w 28"/>
              <a:gd name="T12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132">
                <a:moveTo>
                  <a:pt x="28" y="0"/>
                </a:moveTo>
                <a:cubicBezTo>
                  <a:pt x="28" y="0"/>
                  <a:pt x="27" y="1"/>
                  <a:pt x="27" y="2"/>
                </a:cubicBezTo>
                <a:cubicBezTo>
                  <a:pt x="27" y="2"/>
                  <a:pt x="27" y="2"/>
                  <a:pt x="27" y="2"/>
                </a:cubicBezTo>
                <a:cubicBezTo>
                  <a:pt x="27" y="3"/>
                  <a:pt x="27" y="3"/>
                  <a:pt x="27" y="4"/>
                </a:cubicBezTo>
                <a:cubicBezTo>
                  <a:pt x="26" y="4"/>
                  <a:pt x="26" y="5"/>
                  <a:pt x="26" y="5"/>
                </a:cubicBezTo>
                <a:cubicBezTo>
                  <a:pt x="26" y="5"/>
                  <a:pt x="26" y="6"/>
                  <a:pt x="25" y="6"/>
                </a:cubicBezTo>
                <a:cubicBezTo>
                  <a:pt x="25" y="7"/>
                  <a:pt x="24" y="7"/>
                  <a:pt x="24" y="8"/>
                </a:cubicBezTo>
                <a:cubicBezTo>
                  <a:pt x="24" y="8"/>
                  <a:pt x="24" y="9"/>
                  <a:pt x="23" y="9"/>
                </a:cubicBezTo>
                <a:cubicBezTo>
                  <a:pt x="23" y="9"/>
                  <a:pt x="23" y="10"/>
                  <a:pt x="22" y="10"/>
                </a:cubicBezTo>
                <a:cubicBezTo>
                  <a:pt x="22" y="11"/>
                  <a:pt x="22" y="11"/>
                  <a:pt x="21" y="11"/>
                </a:cubicBezTo>
                <a:cubicBezTo>
                  <a:pt x="21" y="12"/>
                  <a:pt x="20" y="13"/>
                  <a:pt x="20" y="13"/>
                </a:cubicBezTo>
                <a:cubicBezTo>
                  <a:pt x="19" y="13"/>
                  <a:pt x="19" y="14"/>
                  <a:pt x="19" y="14"/>
                </a:cubicBezTo>
                <a:cubicBezTo>
                  <a:pt x="17" y="16"/>
                  <a:pt x="15" y="17"/>
                  <a:pt x="14" y="19"/>
                </a:cubicBezTo>
                <a:cubicBezTo>
                  <a:pt x="12" y="21"/>
                  <a:pt x="10" y="22"/>
                  <a:pt x="9" y="24"/>
                </a:cubicBezTo>
                <a:cubicBezTo>
                  <a:pt x="9" y="24"/>
                  <a:pt x="9" y="24"/>
                  <a:pt x="8" y="24"/>
                </a:cubicBezTo>
                <a:cubicBezTo>
                  <a:pt x="8" y="24"/>
                  <a:pt x="8" y="24"/>
                  <a:pt x="8" y="24"/>
                </a:cubicBezTo>
                <a:cubicBezTo>
                  <a:pt x="8" y="25"/>
                  <a:pt x="7" y="26"/>
                  <a:pt x="6" y="27"/>
                </a:cubicBezTo>
                <a:cubicBezTo>
                  <a:pt x="6" y="27"/>
                  <a:pt x="6" y="27"/>
                  <a:pt x="5" y="28"/>
                </a:cubicBezTo>
                <a:cubicBezTo>
                  <a:pt x="5" y="28"/>
                  <a:pt x="4" y="29"/>
                  <a:pt x="4" y="29"/>
                </a:cubicBezTo>
                <a:cubicBezTo>
                  <a:pt x="4" y="29"/>
                  <a:pt x="4" y="29"/>
                  <a:pt x="4" y="30"/>
                </a:cubicBezTo>
                <a:cubicBezTo>
                  <a:pt x="3" y="30"/>
                  <a:pt x="3" y="30"/>
                  <a:pt x="3" y="30"/>
                </a:cubicBezTo>
                <a:cubicBezTo>
                  <a:pt x="3" y="31"/>
                  <a:pt x="2" y="32"/>
                  <a:pt x="2" y="32"/>
                </a:cubicBezTo>
                <a:cubicBezTo>
                  <a:pt x="2" y="32"/>
                  <a:pt x="2" y="32"/>
                  <a:pt x="2" y="33"/>
                </a:cubicBezTo>
                <a:cubicBezTo>
                  <a:pt x="1" y="33"/>
                  <a:pt x="1" y="33"/>
                  <a:pt x="1" y="33"/>
                </a:cubicBezTo>
                <a:cubicBezTo>
                  <a:pt x="1" y="34"/>
                  <a:pt x="1" y="34"/>
                  <a:pt x="1" y="34"/>
                </a:cubicBezTo>
                <a:cubicBezTo>
                  <a:pt x="1" y="35"/>
                  <a:pt x="0" y="35"/>
                  <a:pt x="0" y="35"/>
                </a:cubicBezTo>
                <a:cubicBezTo>
                  <a:pt x="0" y="35"/>
                  <a:pt x="0" y="36"/>
                  <a:pt x="0" y="36"/>
                </a:cubicBezTo>
                <a:cubicBezTo>
                  <a:pt x="0" y="36"/>
                  <a:pt x="0" y="36"/>
                  <a:pt x="0" y="37"/>
                </a:cubicBezTo>
                <a:cubicBezTo>
                  <a:pt x="0" y="37"/>
                  <a:pt x="0" y="37"/>
                  <a:pt x="0" y="37"/>
                </a:cubicBezTo>
                <a:cubicBezTo>
                  <a:pt x="0" y="37"/>
                  <a:pt x="0" y="38"/>
                  <a:pt x="0" y="38"/>
                </a:cubicBezTo>
                <a:cubicBezTo>
                  <a:pt x="0" y="39"/>
                  <a:pt x="0" y="39"/>
                  <a:pt x="0" y="39"/>
                </a:cubicBezTo>
                <a:cubicBezTo>
                  <a:pt x="0" y="132"/>
                  <a:pt x="0" y="132"/>
                  <a:pt x="0" y="132"/>
                </a:cubicBezTo>
                <a:cubicBezTo>
                  <a:pt x="0" y="131"/>
                  <a:pt x="0" y="131"/>
                  <a:pt x="0" y="130"/>
                </a:cubicBezTo>
                <a:cubicBezTo>
                  <a:pt x="1" y="130"/>
                  <a:pt x="1" y="129"/>
                  <a:pt x="1" y="129"/>
                </a:cubicBezTo>
                <a:cubicBezTo>
                  <a:pt x="1" y="129"/>
                  <a:pt x="1" y="128"/>
                  <a:pt x="1" y="128"/>
                </a:cubicBezTo>
                <a:cubicBezTo>
                  <a:pt x="1" y="127"/>
                  <a:pt x="2" y="127"/>
                  <a:pt x="2" y="127"/>
                </a:cubicBezTo>
                <a:cubicBezTo>
                  <a:pt x="2" y="126"/>
                  <a:pt x="2" y="126"/>
                  <a:pt x="2" y="125"/>
                </a:cubicBezTo>
                <a:cubicBezTo>
                  <a:pt x="3" y="125"/>
                  <a:pt x="3" y="124"/>
                  <a:pt x="4" y="123"/>
                </a:cubicBezTo>
                <a:cubicBezTo>
                  <a:pt x="4" y="123"/>
                  <a:pt x="4" y="123"/>
                  <a:pt x="4" y="123"/>
                </a:cubicBezTo>
                <a:cubicBezTo>
                  <a:pt x="5" y="122"/>
                  <a:pt x="5" y="121"/>
                  <a:pt x="6" y="121"/>
                </a:cubicBezTo>
                <a:cubicBezTo>
                  <a:pt x="6" y="121"/>
                  <a:pt x="6" y="120"/>
                  <a:pt x="7" y="120"/>
                </a:cubicBezTo>
                <a:cubicBezTo>
                  <a:pt x="7" y="119"/>
                  <a:pt x="8" y="118"/>
                  <a:pt x="9" y="117"/>
                </a:cubicBezTo>
                <a:cubicBezTo>
                  <a:pt x="9" y="117"/>
                  <a:pt x="9" y="117"/>
                  <a:pt x="9" y="117"/>
                </a:cubicBezTo>
                <a:cubicBezTo>
                  <a:pt x="11" y="116"/>
                  <a:pt x="13" y="114"/>
                  <a:pt x="14" y="112"/>
                </a:cubicBezTo>
                <a:cubicBezTo>
                  <a:pt x="16" y="111"/>
                  <a:pt x="18" y="109"/>
                  <a:pt x="19" y="107"/>
                </a:cubicBezTo>
                <a:cubicBezTo>
                  <a:pt x="19" y="107"/>
                  <a:pt x="19" y="107"/>
                  <a:pt x="20" y="107"/>
                </a:cubicBezTo>
                <a:cubicBezTo>
                  <a:pt x="20" y="107"/>
                  <a:pt x="20" y="106"/>
                  <a:pt x="21" y="106"/>
                </a:cubicBezTo>
                <a:cubicBezTo>
                  <a:pt x="21" y="106"/>
                  <a:pt x="21" y="105"/>
                  <a:pt x="22" y="105"/>
                </a:cubicBezTo>
                <a:cubicBezTo>
                  <a:pt x="22" y="104"/>
                  <a:pt x="22" y="104"/>
                  <a:pt x="23" y="104"/>
                </a:cubicBezTo>
                <a:cubicBezTo>
                  <a:pt x="23" y="103"/>
                  <a:pt x="24" y="103"/>
                  <a:pt x="24" y="102"/>
                </a:cubicBezTo>
                <a:cubicBezTo>
                  <a:pt x="24" y="102"/>
                  <a:pt x="24" y="102"/>
                  <a:pt x="24" y="102"/>
                </a:cubicBezTo>
                <a:cubicBezTo>
                  <a:pt x="24" y="102"/>
                  <a:pt x="24" y="101"/>
                  <a:pt x="25" y="101"/>
                </a:cubicBezTo>
                <a:cubicBezTo>
                  <a:pt x="25" y="101"/>
                  <a:pt x="26" y="100"/>
                  <a:pt x="26" y="99"/>
                </a:cubicBezTo>
                <a:cubicBezTo>
                  <a:pt x="26" y="99"/>
                  <a:pt x="26" y="99"/>
                  <a:pt x="26" y="99"/>
                </a:cubicBezTo>
                <a:cubicBezTo>
                  <a:pt x="26" y="99"/>
                  <a:pt x="27" y="98"/>
                  <a:pt x="27" y="98"/>
                </a:cubicBezTo>
                <a:cubicBezTo>
                  <a:pt x="27" y="98"/>
                  <a:pt x="27" y="97"/>
                  <a:pt x="27" y="97"/>
                </a:cubicBezTo>
                <a:cubicBezTo>
                  <a:pt x="27" y="97"/>
                  <a:pt x="27" y="97"/>
                  <a:pt x="27" y="97"/>
                </a:cubicBezTo>
                <a:cubicBezTo>
                  <a:pt x="28" y="96"/>
                  <a:pt x="28" y="96"/>
                  <a:pt x="28" y="96"/>
                </a:cubicBezTo>
                <a:cubicBezTo>
                  <a:pt x="28" y="95"/>
                  <a:pt x="28" y="95"/>
                  <a:pt x="28" y="95"/>
                </a:cubicBezTo>
                <a:cubicBezTo>
                  <a:pt x="28" y="95"/>
                  <a:pt x="28" y="95"/>
                  <a:pt x="28" y="95"/>
                </a:cubicBezTo>
                <a:cubicBezTo>
                  <a:pt x="28" y="94"/>
                  <a:pt x="28" y="94"/>
                  <a:pt x="28" y="93"/>
                </a:cubicBezTo>
                <a:cubicBezTo>
                  <a:pt x="28" y="93"/>
                  <a:pt x="28" y="93"/>
                  <a:pt x="28" y="93"/>
                </a:cubicBezTo>
                <a:lnTo>
                  <a:pt x="28"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p:cNvSpPr>
            <a:spLocks/>
          </p:cNvSpPr>
          <p:nvPr/>
        </p:nvSpPr>
        <p:spPr bwMode="auto">
          <a:xfrm>
            <a:off x="8638012" y="5132553"/>
            <a:ext cx="66395" cy="533436"/>
          </a:xfrm>
          <a:custGeom>
            <a:avLst/>
            <a:gdLst>
              <a:gd name="T0" fmla="*/ 16 w 17"/>
              <a:gd name="T1" fmla="*/ 33 h 127"/>
              <a:gd name="T2" fmla="*/ 0 w 17"/>
              <a:gd name="T3" fmla="*/ 0 h 127"/>
              <a:gd name="T4" fmla="*/ 1 w 17"/>
              <a:gd name="T5" fmla="*/ 93 h 127"/>
              <a:gd name="T6" fmla="*/ 17 w 17"/>
              <a:gd name="T7" fmla="*/ 127 h 127"/>
              <a:gd name="T8" fmla="*/ 16 w 17"/>
              <a:gd name="T9" fmla="*/ 33 h 127"/>
            </a:gdLst>
            <a:ahLst/>
            <a:cxnLst>
              <a:cxn ang="0">
                <a:pos x="T0" y="T1"/>
              </a:cxn>
              <a:cxn ang="0">
                <a:pos x="T2" y="T3"/>
              </a:cxn>
              <a:cxn ang="0">
                <a:pos x="T4" y="T5"/>
              </a:cxn>
              <a:cxn ang="0">
                <a:pos x="T6" y="T7"/>
              </a:cxn>
              <a:cxn ang="0">
                <a:pos x="T8" y="T9"/>
              </a:cxn>
            </a:cxnLst>
            <a:rect l="0" t="0" r="r" b="b"/>
            <a:pathLst>
              <a:path w="17" h="127">
                <a:moveTo>
                  <a:pt x="16" y="33"/>
                </a:moveTo>
                <a:cubicBezTo>
                  <a:pt x="16" y="23"/>
                  <a:pt x="0" y="10"/>
                  <a:pt x="0" y="0"/>
                </a:cubicBezTo>
                <a:cubicBezTo>
                  <a:pt x="0" y="31"/>
                  <a:pt x="0" y="62"/>
                  <a:pt x="1" y="93"/>
                </a:cubicBezTo>
                <a:cubicBezTo>
                  <a:pt x="1" y="103"/>
                  <a:pt x="17" y="116"/>
                  <a:pt x="17" y="127"/>
                </a:cubicBezTo>
                <a:cubicBezTo>
                  <a:pt x="17" y="96"/>
                  <a:pt x="16" y="65"/>
                  <a:pt x="16" y="33"/>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p:cNvSpPr>
            <a:spLocks/>
          </p:cNvSpPr>
          <p:nvPr/>
        </p:nvSpPr>
        <p:spPr bwMode="auto">
          <a:xfrm>
            <a:off x="9221341" y="5086391"/>
            <a:ext cx="109077" cy="592421"/>
          </a:xfrm>
          <a:custGeom>
            <a:avLst/>
            <a:gdLst>
              <a:gd name="T0" fmla="*/ 2 w 28"/>
              <a:gd name="T1" fmla="*/ 133 h 141"/>
              <a:gd name="T2" fmla="*/ 2 w 28"/>
              <a:gd name="T3" fmla="*/ 132 h 141"/>
              <a:gd name="T4" fmla="*/ 3 w 28"/>
              <a:gd name="T5" fmla="*/ 130 h 141"/>
              <a:gd name="T6" fmla="*/ 4 w 28"/>
              <a:gd name="T7" fmla="*/ 128 h 141"/>
              <a:gd name="T8" fmla="*/ 4 w 28"/>
              <a:gd name="T9" fmla="*/ 126 h 141"/>
              <a:gd name="T10" fmla="*/ 6 w 28"/>
              <a:gd name="T11" fmla="*/ 123 h 141"/>
              <a:gd name="T12" fmla="*/ 6 w 28"/>
              <a:gd name="T13" fmla="*/ 122 h 141"/>
              <a:gd name="T14" fmla="*/ 8 w 28"/>
              <a:gd name="T15" fmla="*/ 118 h 141"/>
              <a:gd name="T16" fmla="*/ 8 w 28"/>
              <a:gd name="T17" fmla="*/ 118 h 141"/>
              <a:gd name="T18" fmla="*/ 12 w 28"/>
              <a:gd name="T19" fmla="*/ 112 h 141"/>
              <a:gd name="T20" fmla="*/ 12 w 28"/>
              <a:gd name="T21" fmla="*/ 112 h 141"/>
              <a:gd name="T22" fmla="*/ 16 w 28"/>
              <a:gd name="T23" fmla="*/ 107 h 141"/>
              <a:gd name="T24" fmla="*/ 17 w 28"/>
              <a:gd name="T25" fmla="*/ 106 h 141"/>
              <a:gd name="T26" fmla="*/ 18 w 28"/>
              <a:gd name="T27" fmla="*/ 104 h 141"/>
              <a:gd name="T28" fmla="*/ 19 w 28"/>
              <a:gd name="T29" fmla="*/ 103 h 141"/>
              <a:gd name="T30" fmla="*/ 20 w 28"/>
              <a:gd name="T31" fmla="*/ 102 h 141"/>
              <a:gd name="T32" fmla="*/ 21 w 28"/>
              <a:gd name="T33" fmla="*/ 101 h 141"/>
              <a:gd name="T34" fmla="*/ 22 w 28"/>
              <a:gd name="T35" fmla="*/ 100 h 141"/>
              <a:gd name="T36" fmla="*/ 23 w 28"/>
              <a:gd name="T37" fmla="*/ 98 h 141"/>
              <a:gd name="T38" fmla="*/ 24 w 28"/>
              <a:gd name="T39" fmla="*/ 98 h 141"/>
              <a:gd name="T40" fmla="*/ 25 w 28"/>
              <a:gd name="T41" fmla="*/ 96 h 141"/>
              <a:gd name="T42" fmla="*/ 25 w 28"/>
              <a:gd name="T43" fmla="*/ 96 h 141"/>
              <a:gd name="T44" fmla="*/ 28 w 28"/>
              <a:gd name="T45" fmla="*/ 94 h 141"/>
              <a:gd name="T46" fmla="*/ 28 w 28"/>
              <a:gd name="T47" fmla="*/ 93 h 141"/>
              <a:gd name="T48" fmla="*/ 27 w 28"/>
              <a:gd name="T49" fmla="*/ 0 h 141"/>
              <a:gd name="T50" fmla="*/ 27 w 28"/>
              <a:gd name="T51" fmla="*/ 0 h 141"/>
              <a:gd name="T52" fmla="*/ 25 w 28"/>
              <a:gd name="T53" fmla="*/ 3 h 141"/>
              <a:gd name="T54" fmla="*/ 24 w 28"/>
              <a:gd name="T55" fmla="*/ 3 h 141"/>
              <a:gd name="T56" fmla="*/ 23 w 28"/>
              <a:gd name="T57" fmla="*/ 4 h 141"/>
              <a:gd name="T58" fmla="*/ 22 w 28"/>
              <a:gd name="T59" fmla="*/ 5 h 141"/>
              <a:gd name="T60" fmla="*/ 21 w 28"/>
              <a:gd name="T61" fmla="*/ 6 h 141"/>
              <a:gd name="T62" fmla="*/ 20 w 28"/>
              <a:gd name="T63" fmla="*/ 7 h 141"/>
              <a:gd name="T64" fmla="*/ 19 w 28"/>
              <a:gd name="T65" fmla="*/ 9 h 141"/>
              <a:gd name="T66" fmla="*/ 18 w 28"/>
              <a:gd name="T67" fmla="*/ 10 h 141"/>
              <a:gd name="T68" fmla="*/ 17 w 28"/>
              <a:gd name="T69" fmla="*/ 11 h 141"/>
              <a:gd name="T70" fmla="*/ 16 w 28"/>
              <a:gd name="T71" fmla="*/ 12 h 141"/>
              <a:gd name="T72" fmla="*/ 16 w 28"/>
              <a:gd name="T73" fmla="*/ 13 h 141"/>
              <a:gd name="T74" fmla="*/ 15 w 28"/>
              <a:gd name="T75" fmla="*/ 14 h 141"/>
              <a:gd name="T76" fmla="*/ 12 w 28"/>
              <a:gd name="T77" fmla="*/ 18 h 141"/>
              <a:gd name="T78" fmla="*/ 11 w 28"/>
              <a:gd name="T79" fmla="*/ 19 h 141"/>
              <a:gd name="T80" fmla="*/ 8 w 28"/>
              <a:gd name="T81" fmla="*/ 25 h 141"/>
              <a:gd name="T82" fmla="*/ 8 w 28"/>
              <a:gd name="T83" fmla="*/ 25 h 141"/>
              <a:gd name="T84" fmla="*/ 7 w 28"/>
              <a:gd name="T85" fmla="*/ 25 h 141"/>
              <a:gd name="T86" fmla="*/ 6 w 28"/>
              <a:gd name="T87" fmla="*/ 29 h 141"/>
              <a:gd name="T88" fmla="*/ 5 w 28"/>
              <a:gd name="T89" fmla="*/ 30 h 141"/>
              <a:gd name="T90" fmla="*/ 4 w 28"/>
              <a:gd name="T91" fmla="*/ 33 h 141"/>
              <a:gd name="T92" fmla="*/ 3 w 28"/>
              <a:gd name="T93" fmla="*/ 34 h 141"/>
              <a:gd name="T94" fmla="*/ 3 w 28"/>
              <a:gd name="T95" fmla="*/ 35 h 141"/>
              <a:gd name="T96" fmla="*/ 2 w 28"/>
              <a:gd name="T97" fmla="*/ 36 h 141"/>
              <a:gd name="T98" fmla="*/ 2 w 28"/>
              <a:gd name="T99" fmla="*/ 38 h 141"/>
              <a:gd name="T100" fmla="*/ 1 w 28"/>
              <a:gd name="T101" fmla="*/ 40 h 141"/>
              <a:gd name="T102" fmla="*/ 1 w 28"/>
              <a:gd name="T103" fmla="*/ 41 h 141"/>
              <a:gd name="T104" fmla="*/ 1 w 28"/>
              <a:gd name="T105" fmla="*/ 43 h 141"/>
              <a:gd name="T106" fmla="*/ 0 w 28"/>
              <a:gd name="T107" fmla="*/ 47 h 141"/>
              <a:gd name="T108" fmla="*/ 0 w 28"/>
              <a:gd name="T109" fmla="*/ 47 h 141"/>
              <a:gd name="T110" fmla="*/ 0 w 28"/>
              <a:gd name="T111" fmla="*/ 48 h 141"/>
              <a:gd name="T112" fmla="*/ 1 w 28"/>
              <a:gd name="T113" fmla="*/ 141 h 141"/>
              <a:gd name="T114" fmla="*/ 1 w 28"/>
              <a:gd name="T115" fmla="*/ 140 h 141"/>
              <a:gd name="T116" fmla="*/ 1 w 28"/>
              <a:gd name="T117" fmla="*/ 136 h 141"/>
              <a:gd name="T118" fmla="*/ 2 w 28"/>
              <a:gd name="T119" fmla="*/ 1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 h="141">
                <a:moveTo>
                  <a:pt x="2" y="133"/>
                </a:moveTo>
                <a:cubicBezTo>
                  <a:pt x="2" y="133"/>
                  <a:pt x="2" y="132"/>
                  <a:pt x="2" y="132"/>
                </a:cubicBezTo>
                <a:cubicBezTo>
                  <a:pt x="3" y="131"/>
                  <a:pt x="3" y="130"/>
                  <a:pt x="3" y="130"/>
                </a:cubicBezTo>
                <a:cubicBezTo>
                  <a:pt x="3" y="129"/>
                  <a:pt x="3" y="128"/>
                  <a:pt x="4" y="128"/>
                </a:cubicBezTo>
                <a:cubicBezTo>
                  <a:pt x="4" y="127"/>
                  <a:pt x="4" y="127"/>
                  <a:pt x="4" y="126"/>
                </a:cubicBezTo>
                <a:cubicBezTo>
                  <a:pt x="5" y="125"/>
                  <a:pt x="5" y="124"/>
                  <a:pt x="6" y="123"/>
                </a:cubicBezTo>
                <a:cubicBezTo>
                  <a:pt x="6" y="123"/>
                  <a:pt x="6" y="122"/>
                  <a:pt x="6" y="122"/>
                </a:cubicBezTo>
                <a:cubicBezTo>
                  <a:pt x="7" y="121"/>
                  <a:pt x="7" y="120"/>
                  <a:pt x="8" y="118"/>
                </a:cubicBezTo>
                <a:cubicBezTo>
                  <a:pt x="8" y="118"/>
                  <a:pt x="8" y="118"/>
                  <a:pt x="8" y="118"/>
                </a:cubicBezTo>
                <a:cubicBezTo>
                  <a:pt x="10" y="116"/>
                  <a:pt x="11" y="114"/>
                  <a:pt x="12" y="112"/>
                </a:cubicBezTo>
                <a:cubicBezTo>
                  <a:pt x="12" y="112"/>
                  <a:pt x="12" y="112"/>
                  <a:pt x="12" y="112"/>
                </a:cubicBezTo>
                <a:cubicBezTo>
                  <a:pt x="14" y="110"/>
                  <a:pt x="15" y="108"/>
                  <a:pt x="16" y="107"/>
                </a:cubicBezTo>
                <a:cubicBezTo>
                  <a:pt x="16" y="107"/>
                  <a:pt x="17" y="106"/>
                  <a:pt x="17" y="106"/>
                </a:cubicBezTo>
                <a:cubicBezTo>
                  <a:pt x="17" y="105"/>
                  <a:pt x="18" y="105"/>
                  <a:pt x="18" y="104"/>
                </a:cubicBezTo>
                <a:cubicBezTo>
                  <a:pt x="18" y="104"/>
                  <a:pt x="19" y="104"/>
                  <a:pt x="19" y="103"/>
                </a:cubicBezTo>
                <a:cubicBezTo>
                  <a:pt x="19" y="103"/>
                  <a:pt x="20" y="102"/>
                  <a:pt x="20" y="102"/>
                </a:cubicBezTo>
                <a:cubicBezTo>
                  <a:pt x="20" y="101"/>
                  <a:pt x="21" y="101"/>
                  <a:pt x="21" y="101"/>
                </a:cubicBezTo>
                <a:cubicBezTo>
                  <a:pt x="21" y="100"/>
                  <a:pt x="22" y="100"/>
                  <a:pt x="22" y="100"/>
                </a:cubicBezTo>
                <a:cubicBezTo>
                  <a:pt x="22" y="99"/>
                  <a:pt x="23" y="99"/>
                  <a:pt x="23" y="98"/>
                </a:cubicBezTo>
                <a:cubicBezTo>
                  <a:pt x="23" y="98"/>
                  <a:pt x="23" y="98"/>
                  <a:pt x="24" y="98"/>
                </a:cubicBezTo>
                <a:cubicBezTo>
                  <a:pt x="24" y="97"/>
                  <a:pt x="24" y="97"/>
                  <a:pt x="25" y="96"/>
                </a:cubicBezTo>
                <a:cubicBezTo>
                  <a:pt x="25" y="96"/>
                  <a:pt x="25" y="96"/>
                  <a:pt x="25" y="96"/>
                </a:cubicBezTo>
                <a:cubicBezTo>
                  <a:pt x="26" y="95"/>
                  <a:pt x="27" y="94"/>
                  <a:pt x="28" y="94"/>
                </a:cubicBezTo>
                <a:cubicBezTo>
                  <a:pt x="28" y="93"/>
                  <a:pt x="28" y="93"/>
                  <a:pt x="28" y="93"/>
                </a:cubicBezTo>
                <a:cubicBezTo>
                  <a:pt x="27" y="0"/>
                  <a:pt x="27" y="0"/>
                  <a:pt x="27" y="0"/>
                </a:cubicBezTo>
                <a:cubicBezTo>
                  <a:pt x="27" y="0"/>
                  <a:pt x="27" y="0"/>
                  <a:pt x="27" y="0"/>
                </a:cubicBezTo>
                <a:cubicBezTo>
                  <a:pt x="26" y="1"/>
                  <a:pt x="26" y="2"/>
                  <a:pt x="25" y="3"/>
                </a:cubicBezTo>
                <a:cubicBezTo>
                  <a:pt x="24" y="3"/>
                  <a:pt x="24" y="3"/>
                  <a:pt x="24" y="3"/>
                </a:cubicBezTo>
                <a:cubicBezTo>
                  <a:pt x="24" y="3"/>
                  <a:pt x="23" y="4"/>
                  <a:pt x="23" y="4"/>
                </a:cubicBezTo>
                <a:cubicBezTo>
                  <a:pt x="23" y="5"/>
                  <a:pt x="23" y="5"/>
                  <a:pt x="22" y="5"/>
                </a:cubicBezTo>
                <a:cubicBezTo>
                  <a:pt x="22" y="5"/>
                  <a:pt x="22" y="6"/>
                  <a:pt x="21" y="6"/>
                </a:cubicBezTo>
                <a:cubicBezTo>
                  <a:pt x="21" y="7"/>
                  <a:pt x="21" y="7"/>
                  <a:pt x="20" y="7"/>
                </a:cubicBezTo>
                <a:cubicBezTo>
                  <a:pt x="20" y="8"/>
                  <a:pt x="20" y="8"/>
                  <a:pt x="19" y="9"/>
                </a:cubicBezTo>
                <a:cubicBezTo>
                  <a:pt x="19" y="9"/>
                  <a:pt x="19" y="9"/>
                  <a:pt x="18" y="10"/>
                </a:cubicBezTo>
                <a:cubicBezTo>
                  <a:pt x="18" y="10"/>
                  <a:pt x="18" y="11"/>
                  <a:pt x="17" y="11"/>
                </a:cubicBezTo>
                <a:cubicBezTo>
                  <a:pt x="17" y="12"/>
                  <a:pt x="17" y="12"/>
                  <a:pt x="16" y="12"/>
                </a:cubicBezTo>
                <a:cubicBezTo>
                  <a:pt x="16" y="13"/>
                  <a:pt x="16" y="13"/>
                  <a:pt x="16" y="13"/>
                </a:cubicBezTo>
                <a:cubicBezTo>
                  <a:pt x="15" y="13"/>
                  <a:pt x="15" y="14"/>
                  <a:pt x="15" y="14"/>
                </a:cubicBezTo>
                <a:cubicBezTo>
                  <a:pt x="14" y="15"/>
                  <a:pt x="13" y="17"/>
                  <a:pt x="12" y="18"/>
                </a:cubicBezTo>
                <a:cubicBezTo>
                  <a:pt x="12" y="19"/>
                  <a:pt x="11" y="19"/>
                  <a:pt x="11" y="19"/>
                </a:cubicBezTo>
                <a:cubicBezTo>
                  <a:pt x="10" y="21"/>
                  <a:pt x="9" y="23"/>
                  <a:pt x="8" y="25"/>
                </a:cubicBezTo>
                <a:cubicBezTo>
                  <a:pt x="8" y="25"/>
                  <a:pt x="8" y="25"/>
                  <a:pt x="8" y="25"/>
                </a:cubicBezTo>
                <a:cubicBezTo>
                  <a:pt x="8" y="25"/>
                  <a:pt x="8" y="25"/>
                  <a:pt x="7" y="25"/>
                </a:cubicBezTo>
                <a:cubicBezTo>
                  <a:pt x="7" y="26"/>
                  <a:pt x="6" y="28"/>
                  <a:pt x="6" y="29"/>
                </a:cubicBezTo>
                <a:cubicBezTo>
                  <a:pt x="5" y="29"/>
                  <a:pt x="5" y="30"/>
                  <a:pt x="5" y="30"/>
                </a:cubicBezTo>
                <a:cubicBezTo>
                  <a:pt x="4" y="31"/>
                  <a:pt x="4" y="32"/>
                  <a:pt x="4" y="33"/>
                </a:cubicBezTo>
                <a:cubicBezTo>
                  <a:pt x="3" y="33"/>
                  <a:pt x="3" y="34"/>
                  <a:pt x="3" y="34"/>
                </a:cubicBezTo>
                <a:cubicBezTo>
                  <a:pt x="3" y="34"/>
                  <a:pt x="3" y="34"/>
                  <a:pt x="3" y="35"/>
                </a:cubicBezTo>
                <a:cubicBezTo>
                  <a:pt x="3" y="35"/>
                  <a:pt x="3" y="36"/>
                  <a:pt x="2" y="36"/>
                </a:cubicBezTo>
                <a:cubicBezTo>
                  <a:pt x="2" y="37"/>
                  <a:pt x="2" y="38"/>
                  <a:pt x="2" y="38"/>
                </a:cubicBezTo>
                <a:cubicBezTo>
                  <a:pt x="2" y="39"/>
                  <a:pt x="1" y="39"/>
                  <a:pt x="1" y="40"/>
                </a:cubicBezTo>
                <a:cubicBezTo>
                  <a:pt x="1" y="40"/>
                  <a:pt x="1" y="41"/>
                  <a:pt x="1" y="41"/>
                </a:cubicBezTo>
                <a:cubicBezTo>
                  <a:pt x="1" y="42"/>
                  <a:pt x="1" y="42"/>
                  <a:pt x="1" y="43"/>
                </a:cubicBezTo>
                <a:cubicBezTo>
                  <a:pt x="0" y="44"/>
                  <a:pt x="0" y="46"/>
                  <a:pt x="0" y="47"/>
                </a:cubicBezTo>
                <a:cubicBezTo>
                  <a:pt x="0" y="47"/>
                  <a:pt x="0" y="47"/>
                  <a:pt x="0" y="47"/>
                </a:cubicBezTo>
                <a:cubicBezTo>
                  <a:pt x="0" y="47"/>
                  <a:pt x="0" y="48"/>
                  <a:pt x="0" y="48"/>
                </a:cubicBezTo>
                <a:cubicBezTo>
                  <a:pt x="1" y="141"/>
                  <a:pt x="1" y="141"/>
                  <a:pt x="1" y="141"/>
                </a:cubicBezTo>
                <a:cubicBezTo>
                  <a:pt x="1" y="141"/>
                  <a:pt x="1" y="141"/>
                  <a:pt x="1" y="140"/>
                </a:cubicBezTo>
                <a:cubicBezTo>
                  <a:pt x="1" y="139"/>
                  <a:pt x="1" y="137"/>
                  <a:pt x="1" y="136"/>
                </a:cubicBezTo>
                <a:cubicBezTo>
                  <a:pt x="1" y="135"/>
                  <a:pt x="2" y="134"/>
                  <a:pt x="2" y="13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p:cNvSpPr>
            <a:spLocks/>
          </p:cNvSpPr>
          <p:nvPr/>
        </p:nvSpPr>
        <p:spPr bwMode="auto">
          <a:xfrm>
            <a:off x="2465663" y="5145375"/>
            <a:ext cx="832308" cy="643713"/>
          </a:xfrm>
          <a:custGeom>
            <a:avLst/>
            <a:gdLst>
              <a:gd name="T0" fmla="*/ 216 w 216"/>
              <a:gd name="T1" fmla="*/ 1 h 153"/>
              <a:gd name="T2" fmla="*/ 214 w 216"/>
              <a:gd name="T3" fmla="*/ 11 h 153"/>
              <a:gd name="T4" fmla="*/ 212 w 216"/>
              <a:gd name="T5" fmla="*/ 15 h 153"/>
              <a:gd name="T6" fmla="*/ 210 w 216"/>
              <a:gd name="T7" fmla="*/ 18 h 153"/>
              <a:gd name="T8" fmla="*/ 205 w 216"/>
              <a:gd name="T9" fmla="*/ 22 h 153"/>
              <a:gd name="T10" fmla="*/ 202 w 216"/>
              <a:gd name="T11" fmla="*/ 24 h 153"/>
              <a:gd name="T12" fmla="*/ 194 w 216"/>
              <a:gd name="T13" fmla="*/ 26 h 153"/>
              <a:gd name="T14" fmla="*/ 186 w 216"/>
              <a:gd name="T15" fmla="*/ 27 h 153"/>
              <a:gd name="T16" fmla="*/ 176 w 216"/>
              <a:gd name="T17" fmla="*/ 27 h 153"/>
              <a:gd name="T18" fmla="*/ 166 w 216"/>
              <a:gd name="T19" fmla="*/ 26 h 153"/>
              <a:gd name="T20" fmla="*/ 147 w 216"/>
              <a:gd name="T21" fmla="*/ 24 h 153"/>
              <a:gd name="T22" fmla="*/ 123 w 216"/>
              <a:gd name="T23" fmla="*/ 21 h 153"/>
              <a:gd name="T24" fmla="*/ 109 w 216"/>
              <a:gd name="T25" fmla="*/ 20 h 153"/>
              <a:gd name="T26" fmla="*/ 95 w 216"/>
              <a:gd name="T27" fmla="*/ 18 h 153"/>
              <a:gd name="T28" fmla="*/ 85 w 216"/>
              <a:gd name="T29" fmla="*/ 18 h 153"/>
              <a:gd name="T30" fmla="*/ 76 w 216"/>
              <a:gd name="T31" fmla="*/ 18 h 153"/>
              <a:gd name="T32" fmla="*/ 70 w 216"/>
              <a:gd name="T33" fmla="*/ 18 h 153"/>
              <a:gd name="T34" fmla="*/ 64 w 216"/>
              <a:gd name="T35" fmla="*/ 18 h 153"/>
              <a:gd name="T36" fmla="*/ 58 w 216"/>
              <a:gd name="T37" fmla="*/ 19 h 153"/>
              <a:gd name="T38" fmla="*/ 40 w 216"/>
              <a:gd name="T39" fmla="*/ 22 h 153"/>
              <a:gd name="T40" fmla="*/ 32 w 216"/>
              <a:gd name="T41" fmla="*/ 25 h 153"/>
              <a:gd name="T42" fmla="*/ 26 w 216"/>
              <a:gd name="T43" fmla="*/ 28 h 153"/>
              <a:gd name="T44" fmla="*/ 21 w 216"/>
              <a:gd name="T45" fmla="*/ 31 h 153"/>
              <a:gd name="T46" fmla="*/ 17 w 216"/>
              <a:gd name="T47" fmla="*/ 33 h 153"/>
              <a:gd name="T48" fmla="*/ 13 w 216"/>
              <a:gd name="T49" fmla="*/ 36 h 153"/>
              <a:gd name="T50" fmla="*/ 9 w 216"/>
              <a:gd name="T51" fmla="*/ 40 h 153"/>
              <a:gd name="T52" fmla="*/ 6 w 216"/>
              <a:gd name="T53" fmla="*/ 43 h 153"/>
              <a:gd name="T54" fmla="*/ 4 w 216"/>
              <a:gd name="T55" fmla="*/ 46 h 153"/>
              <a:gd name="T56" fmla="*/ 2 w 216"/>
              <a:gd name="T57" fmla="*/ 50 h 153"/>
              <a:gd name="T58" fmla="*/ 1 w 216"/>
              <a:gd name="T59" fmla="*/ 54 h 153"/>
              <a:gd name="T60" fmla="*/ 0 w 216"/>
              <a:gd name="T61" fmla="*/ 59 h 153"/>
              <a:gd name="T62" fmla="*/ 1 w 216"/>
              <a:gd name="T63" fmla="*/ 149 h 153"/>
              <a:gd name="T64" fmla="*/ 3 w 216"/>
              <a:gd name="T65" fmla="*/ 144 h 153"/>
              <a:gd name="T66" fmla="*/ 7 w 216"/>
              <a:gd name="T67" fmla="*/ 137 h 153"/>
              <a:gd name="T68" fmla="*/ 10 w 216"/>
              <a:gd name="T69" fmla="*/ 133 h 153"/>
              <a:gd name="T70" fmla="*/ 16 w 216"/>
              <a:gd name="T71" fmla="*/ 127 h 153"/>
              <a:gd name="T72" fmla="*/ 21 w 216"/>
              <a:gd name="T73" fmla="*/ 124 h 153"/>
              <a:gd name="T74" fmla="*/ 32 w 216"/>
              <a:gd name="T75" fmla="*/ 119 h 153"/>
              <a:gd name="T76" fmla="*/ 41 w 216"/>
              <a:gd name="T77" fmla="*/ 115 h 153"/>
              <a:gd name="T78" fmla="*/ 58 w 216"/>
              <a:gd name="T79" fmla="*/ 112 h 153"/>
              <a:gd name="T80" fmla="*/ 70 w 216"/>
              <a:gd name="T81" fmla="*/ 111 h 153"/>
              <a:gd name="T82" fmla="*/ 77 w 216"/>
              <a:gd name="T83" fmla="*/ 111 h 153"/>
              <a:gd name="T84" fmla="*/ 96 w 216"/>
              <a:gd name="T85" fmla="*/ 112 h 153"/>
              <a:gd name="T86" fmla="*/ 120 w 216"/>
              <a:gd name="T87" fmla="*/ 114 h 153"/>
              <a:gd name="T88" fmla="*/ 146 w 216"/>
              <a:gd name="T89" fmla="*/ 117 h 153"/>
              <a:gd name="T90" fmla="*/ 155 w 216"/>
              <a:gd name="T91" fmla="*/ 118 h 153"/>
              <a:gd name="T92" fmla="*/ 166 w 216"/>
              <a:gd name="T93" fmla="*/ 119 h 153"/>
              <a:gd name="T94" fmla="*/ 173 w 216"/>
              <a:gd name="T95" fmla="*/ 120 h 153"/>
              <a:gd name="T96" fmla="*/ 178 w 216"/>
              <a:gd name="T97" fmla="*/ 120 h 153"/>
              <a:gd name="T98" fmla="*/ 184 w 216"/>
              <a:gd name="T99" fmla="*/ 120 h 153"/>
              <a:gd name="T100" fmla="*/ 187 w 216"/>
              <a:gd name="T101" fmla="*/ 120 h 153"/>
              <a:gd name="T102" fmla="*/ 191 w 216"/>
              <a:gd name="T103" fmla="*/ 120 h 153"/>
              <a:gd name="T104" fmla="*/ 196 w 216"/>
              <a:gd name="T105" fmla="*/ 119 h 153"/>
              <a:gd name="T106" fmla="*/ 201 w 216"/>
              <a:gd name="T107" fmla="*/ 117 h 153"/>
              <a:gd name="T108" fmla="*/ 203 w 216"/>
              <a:gd name="T109" fmla="*/ 116 h 153"/>
              <a:gd name="T110" fmla="*/ 206 w 216"/>
              <a:gd name="T111" fmla="*/ 115 h 153"/>
              <a:gd name="T112" fmla="*/ 210 w 216"/>
              <a:gd name="T113" fmla="*/ 112 h 153"/>
              <a:gd name="T114" fmla="*/ 211 w 216"/>
              <a:gd name="T115" fmla="*/ 110 h 153"/>
              <a:gd name="T116" fmla="*/ 213 w 216"/>
              <a:gd name="T117" fmla="*/ 108 h 153"/>
              <a:gd name="T118" fmla="*/ 214 w 216"/>
              <a:gd name="T119" fmla="*/ 105 h 153"/>
              <a:gd name="T120" fmla="*/ 216 w 216"/>
              <a:gd name="T121" fmla="*/ 101 h 153"/>
              <a:gd name="T122" fmla="*/ 216 w 216"/>
              <a:gd name="T123" fmla="*/ 9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 h="153">
                <a:moveTo>
                  <a:pt x="216" y="94"/>
                </a:moveTo>
                <a:cubicBezTo>
                  <a:pt x="216" y="63"/>
                  <a:pt x="216" y="32"/>
                  <a:pt x="216" y="0"/>
                </a:cubicBezTo>
                <a:cubicBezTo>
                  <a:pt x="216" y="1"/>
                  <a:pt x="216" y="1"/>
                  <a:pt x="216" y="1"/>
                </a:cubicBezTo>
                <a:cubicBezTo>
                  <a:pt x="216" y="3"/>
                  <a:pt x="216" y="4"/>
                  <a:pt x="215" y="6"/>
                </a:cubicBezTo>
                <a:cubicBezTo>
                  <a:pt x="215" y="7"/>
                  <a:pt x="215" y="7"/>
                  <a:pt x="215" y="8"/>
                </a:cubicBezTo>
                <a:cubicBezTo>
                  <a:pt x="215" y="9"/>
                  <a:pt x="214" y="10"/>
                  <a:pt x="214" y="11"/>
                </a:cubicBezTo>
                <a:cubicBezTo>
                  <a:pt x="214" y="11"/>
                  <a:pt x="214" y="12"/>
                  <a:pt x="214" y="12"/>
                </a:cubicBezTo>
                <a:cubicBezTo>
                  <a:pt x="213" y="12"/>
                  <a:pt x="213" y="13"/>
                  <a:pt x="213" y="13"/>
                </a:cubicBezTo>
                <a:cubicBezTo>
                  <a:pt x="213" y="14"/>
                  <a:pt x="212" y="14"/>
                  <a:pt x="212" y="15"/>
                </a:cubicBezTo>
                <a:cubicBezTo>
                  <a:pt x="212" y="15"/>
                  <a:pt x="212" y="15"/>
                  <a:pt x="211" y="16"/>
                </a:cubicBezTo>
                <a:cubicBezTo>
                  <a:pt x="211" y="16"/>
                  <a:pt x="211" y="17"/>
                  <a:pt x="210" y="17"/>
                </a:cubicBezTo>
                <a:cubicBezTo>
                  <a:pt x="210" y="18"/>
                  <a:pt x="210" y="18"/>
                  <a:pt x="210" y="18"/>
                </a:cubicBezTo>
                <a:cubicBezTo>
                  <a:pt x="209" y="19"/>
                  <a:pt x="208" y="19"/>
                  <a:pt x="208" y="20"/>
                </a:cubicBezTo>
                <a:cubicBezTo>
                  <a:pt x="208" y="20"/>
                  <a:pt x="208" y="20"/>
                  <a:pt x="208" y="20"/>
                </a:cubicBezTo>
                <a:cubicBezTo>
                  <a:pt x="207" y="21"/>
                  <a:pt x="206" y="21"/>
                  <a:pt x="205" y="22"/>
                </a:cubicBezTo>
                <a:cubicBezTo>
                  <a:pt x="205" y="22"/>
                  <a:pt x="205" y="22"/>
                  <a:pt x="205" y="22"/>
                </a:cubicBezTo>
                <a:cubicBezTo>
                  <a:pt x="204" y="23"/>
                  <a:pt x="203" y="23"/>
                  <a:pt x="202" y="23"/>
                </a:cubicBezTo>
                <a:cubicBezTo>
                  <a:pt x="202" y="24"/>
                  <a:pt x="202" y="24"/>
                  <a:pt x="202" y="24"/>
                </a:cubicBezTo>
                <a:cubicBezTo>
                  <a:pt x="201" y="24"/>
                  <a:pt x="200" y="25"/>
                  <a:pt x="199" y="25"/>
                </a:cubicBezTo>
                <a:cubicBezTo>
                  <a:pt x="197" y="25"/>
                  <a:pt x="196" y="26"/>
                  <a:pt x="195" y="26"/>
                </a:cubicBezTo>
                <a:cubicBezTo>
                  <a:pt x="195" y="26"/>
                  <a:pt x="194" y="26"/>
                  <a:pt x="194" y="26"/>
                </a:cubicBezTo>
                <a:cubicBezTo>
                  <a:pt x="193" y="26"/>
                  <a:pt x="192" y="26"/>
                  <a:pt x="191" y="26"/>
                </a:cubicBezTo>
                <a:cubicBezTo>
                  <a:pt x="190" y="26"/>
                  <a:pt x="190" y="27"/>
                  <a:pt x="190" y="27"/>
                </a:cubicBezTo>
                <a:cubicBezTo>
                  <a:pt x="189" y="27"/>
                  <a:pt x="187" y="27"/>
                  <a:pt x="186" y="27"/>
                </a:cubicBezTo>
                <a:cubicBezTo>
                  <a:pt x="186" y="27"/>
                  <a:pt x="185" y="27"/>
                  <a:pt x="185" y="27"/>
                </a:cubicBezTo>
                <a:cubicBezTo>
                  <a:pt x="184" y="27"/>
                  <a:pt x="182" y="27"/>
                  <a:pt x="180" y="27"/>
                </a:cubicBezTo>
                <a:cubicBezTo>
                  <a:pt x="179" y="27"/>
                  <a:pt x="178" y="27"/>
                  <a:pt x="176" y="27"/>
                </a:cubicBezTo>
                <a:cubicBezTo>
                  <a:pt x="175" y="27"/>
                  <a:pt x="175" y="27"/>
                  <a:pt x="174" y="27"/>
                </a:cubicBezTo>
                <a:cubicBezTo>
                  <a:pt x="173" y="27"/>
                  <a:pt x="172" y="27"/>
                  <a:pt x="172" y="27"/>
                </a:cubicBezTo>
                <a:cubicBezTo>
                  <a:pt x="170" y="26"/>
                  <a:pt x="168" y="26"/>
                  <a:pt x="166" y="26"/>
                </a:cubicBezTo>
                <a:cubicBezTo>
                  <a:pt x="162" y="26"/>
                  <a:pt x="159" y="25"/>
                  <a:pt x="155" y="25"/>
                </a:cubicBezTo>
                <a:cubicBezTo>
                  <a:pt x="155" y="25"/>
                  <a:pt x="155" y="25"/>
                  <a:pt x="155" y="25"/>
                </a:cubicBezTo>
                <a:cubicBezTo>
                  <a:pt x="152" y="25"/>
                  <a:pt x="149" y="24"/>
                  <a:pt x="147" y="24"/>
                </a:cubicBezTo>
                <a:cubicBezTo>
                  <a:pt x="146" y="24"/>
                  <a:pt x="146" y="24"/>
                  <a:pt x="145" y="24"/>
                </a:cubicBezTo>
                <a:cubicBezTo>
                  <a:pt x="142" y="24"/>
                  <a:pt x="139" y="23"/>
                  <a:pt x="137" y="23"/>
                </a:cubicBezTo>
                <a:cubicBezTo>
                  <a:pt x="132" y="22"/>
                  <a:pt x="128" y="22"/>
                  <a:pt x="123" y="21"/>
                </a:cubicBezTo>
                <a:cubicBezTo>
                  <a:pt x="122" y="21"/>
                  <a:pt x="121" y="21"/>
                  <a:pt x="120" y="21"/>
                </a:cubicBezTo>
                <a:cubicBezTo>
                  <a:pt x="117" y="20"/>
                  <a:pt x="113" y="20"/>
                  <a:pt x="110" y="20"/>
                </a:cubicBezTo>
                <a:cubicBezTo>
                  <a:pt x="110" y="20"/>
                  <a:pt x="110" y="20"/>
                  <a:pt x="109" y="20"/>
                </a:cubicBezTo>
                <a:cubicBezTo>
                  <a:pt x="108" y="19"/>
                  <a:pt x="107" y="19"/>
                  <a:pt x="106" y="19"/>
                </a:cubicBezTo>
                <a:cubicBezTo>
                  <a:pt x="104" y="19"/>
                  <a:pt x="101" y="19"/>
                  <a:pt x="99" y="19"/>
                </a:cubicBezTo>
                <a:cubicBezTo>
                  <a:pt x="98" y="18"/>
                  <a:pt x="97" y="18"/>
                  <a:pt x="95" y="18"/>
                </a:cubicBezTo>
                <a:cubicBezTo>
                  <a:pt x="95" y="18"/>
                  <a:pt x="94" y="18"/>
                  <a:pt x="93" y="18"/>
                </a:cubicBezTo>
                <a:cubicBezTo>
                  <a:pt x="92" y="18"/>
                  <a:pt x="92" y="18"/>
                  <a:pt x="91" y="18"/>
                </a:cubicBezTo>
                <a:cubicBezTo>
                  <a:pt x="89" y="18"/>
                  <a:pt x="87" y="18"/>
                  <a:pt x="85" y="18"/>
                </a:cubicBezTo>
                <a:cubicBezTo>
                  <a:pt x="83" y="18"/>
                  <a:pt x="81" y="18"/>
                  <a:pt x="80" y="18"/>
                </a:cubicBezTo>
                <a:cubicBezTo>
                  <a:pt x="80" y="18"/>
                  <a:pt x="79" y="18"/>
                  <a:pt x="79" y="18"/>
                </a:cubicBezTo>
                <a:cubicBezTo>
                  <a:pt x="78" y="18"/>
                  <a:pt x="77" y="18"/>
                  <a:pt x="76" y="18"/>
                </a:cubicBezTo>
                <a:cubicBezTo>
                  <a:pt x="75" y="18"/>
                  <a:pt x="75" y="18"/>
                  <a:pt x="74" y="18"/>
                </a:cubicBezTo>
                <a:cubicBezTo>
                  <a:pt x="74" y="18"/>
                  <a:pt x="74" y="18"/>
                  <a:pt x="74" y="18"/>
                </a:cubicBezTo>
                <a:cubicBezTo>
                  <a:pt x="73" y="18"/>
                  <a:pt x="72" y="18"/>
                  <a:pt x="70" y="18"/>
                </a:cubicBezTo>
                <a:cubicBezTo>
                  <a:pt x="70" y="18"/>
                  <a:pt x="69" y="18"/>
                  <a:pt x="68" y="18"/>
                </a:cubicBezTo>
                <a:cubicBezTo>
                  <a:pt x="67" y="18"/>
                  <a:pt x="65" y="18"/>
                  <a:pt x="64" y="18"/>
                </a:cubicBezTo>
                <a:cubicBezTo>
                  <a:pt x="64" y="18"/>
                  <a:pt x="64" y="18"/>
                  <a:pt x="64" y="18"/>
                </a:cubicBezTo>
                <a:cubicBezTo>
                  <a:pt x="62" y="18"/>
                  <a:pt x="60" y="18"/>
                  <a:pt x="58" y="19"/>
                </a:cubicBezTo>
                <a:cubicBezTo>
                  <a:pt x="58" y="19"/>
                  <a:pt x="58" y="19"/>
                  <a:pt x="58" y="19"/>
                </a:cubicBezTo>
                <a:cubicBezTo>
                  <a:pt x="58" y="19"/>
                  <a:pt x="58" y="19"/>
                  <a:pt x="58" y="19"/>
                </a:cubicBezTo>
                <a:cubicBezTo>
                  <a:pt x="55" y="19"/>
                  <a:pt x="52" y="19"/>
                  <a:pt x="49" y="20"/>
                </a:cubicBezTo>
                <a:cubicBezTo>
                  <a:pt x="49" y="20"/>
                  <a:pt x="49" y="20"/>
                  <a:pt x="49" y="20"/>
                </a:cubicBezTo>
                <a:cubicBezTo>
                  <a:pt x="46" y="21"/>
                  <a:pt x="43" y="21"/>
                  <a:pt x="40" y="22"/>
                </a:cubicBezTo>
                <a:cubicBezTo>
                  <a:pt x="40" y="22"/>
                  <a:pt x="40" y="22"/>
                  <a:pt x="40" y="22"/>
                </a:cubicBezTo>
                <a:cubicBezTo>
                  <a:pt x="40" y="22"/>
                  <a:pt x="39" y="22"/>
                  <a:pt x="39" y="23"/>
                </a:cubicBezTo>
                <a:cubicBezTo>
                  <a:pt x="37" y="23"/>
                  <a:pt x="35" y="24"/>
                  <a:pt x="32" y="25"/>
                </a:cubicBezTo>
                <a:cubicBezTo>
                  <a:pt x="32" y="25"/>
                  <a:pt x="32" y="25"/>
                  <a:pt x="32" y="25"/>
                </a:cubicBezTo>
                <a:cubicBezTo>
                  <a:pt x="32" y="25"/>
                  <a:pt x="32" y="25"/>
                  <a:pt x="32" y="25"/>
                </a:cubicBezTo>
                <a:cubicBezTo>
                  <a:pt x="30" y="26"/>
                  <a:pt x="28" y="27"/>
                  <a:pt x="26" y="28"/>
                </a:cubicBezTo>
                <a:cubicBezTo>
                  <a:pt x="26" y="28"/>
                  <a:pt x="26" y="28"/>
                  <a:pt x="26" y="28"/>
                </a:cubicBezTo>
                <a:cubicBezTo>
                  <a:pt x="26" y="28"/>
                  <a:pt x="25" y="28"/>
                  <a:pt x="25" y="28"/>
                </a:cubicBezTo>
                <a:cubicBezTo>
                  <a:pt x="24" y="29"/>
                  <a:pt x="22" y="30"/>
                  <a:pt x="21" y="31"/>
                </a:cubicBezTo>
                <a:cubicBezTo>
                  <a:pt x="21" y="31"/>
                  <a:pt x="21" y="31"/>
                  <a:pt x="21" y="31"/>
                </a:cubicBezTo>
                <a:cubicBezTo>
                  <a:pt x="21" y="31"/>
                  <a:pt x="21" y="31"/>
                  <a:pt x="21" y="31"/>
                </a:cubicBezTo>
                <a:cubicBezTo>
                  <a:pt x="19" y="32"/>
                  <a:pt x="18" y="32"/>
                  <a:pt x="17" y="33"/>
                </a:cubicBezTo>
                <a:cubicBezTo>
                  <a:pt x="17" y="33"/>
                  <a:pt x="16" y="34"/>
                  <a:pt x="16" y="34"/>
                </a:cubicBezTo>
                <a:cubicBezTo>
                  <a:pt x="16" y="34"/>
                  <a:pt x="16" y="34"/>
                  <a:pt x="16" y="34"/>
                </a:cubicBezTo>
                <a:cubicBezTo>
                  <a:pt x="15" y="35"/>
                  <a:pt x="14" y="36"/>
                  <a:pt x="13" y="36"/>
                </a:cubicBezTo>
                <a:cubicBezTo>
                  <a:pt x="13" y="36"/>
                  <a:pt x="13" y="37"/>
                  <a:pt x="12" y="37"/>
                </a:cubicBezTo>
                <a:cubicBezTo>
                  <a:pt x="12" y="37"/>
                  <a:pt x="12" y="37"/>
                  <a:pt x="12" y="37"/>
                </a:cubicBezTo>
                <a:cubicBezTo>
                  <a:pt x="11" y="38"/>
                  <a:pt x="10" y="39"/>
                  <a:pt x="9" y="40"/>
                </a:cubicBezTo>
                <a:cubicBezTo>
                  <a:pt x="9" y="40"/>
                  <a:pt x="9" y="40"/>
                  <a:pt x="9" y="40"/>
                </a:cubicBezTo>
                <a:cubicBezTo>
                  <a:pt x="9" y="40"/>
                  <a:pt x="9" y="40"/>
                  <a:pt x="9" y="40"/>
                </a:cubicBezTo>
                <a:cubicBezTo>
                  <a:pt x="8" y="41"/>
                  <a:pt x="7" y="42"/>
                  <a:pt x="6" y="43"/>
                </a:cubicBezTo>
                <a:cubicBezTo>
                  <a:pt x="6" y="43"/>
                  <a:pt x="6" y="43"/>
                  <a:pt x="6" y="43"/>
                </a:cubicBezTo>
                <a:cubicBezTo>
                  <a:pt x="6" y="43"/>
                  <a:pt x="6" y="43"/>
                  <a:pt x="6" y="43"/>
                </a:cubicBezTo>
                <a:cubicBezTo>
                  <a:pt x="5" y="44"/>
                  <a:pt x="4" y="45"/>
                  <a:pt x="4" y="46"/>
                </a:cubicBezTo>
                <a:cubicBezTo>
                  <a:pt x="4" y="47"/>
                  <a:pt x="4" y="47"/>
                  <a:pt x="4" y="47"/>
                </a:cubicBezTo>
                <a:cubicBezTo>
                  <a:pt x="4" y="47"/>
                  <a:pt x="4" y="47"/>
                  <a:pt x="3" y="47"/>
                </a:cubicBezTo>
                <a:cubicBezTo>
                  <a:pt x="3" y="48"/>
                  <a:pt x="2" y="49"/>
                  <a:pt x="2" y="50"/>
                </a:cubicBezTo>
                <a:cubicBezTo>
                  <a:pt x="2" y="50"/>
                  <a:pt x="2" y="50"/>
                  <a:pt x="2" y="50"/>
                </a:cubicBezTo>
                <a:cubicBezTo>
                  <a:pt x="2" y="50"/>
                  <a:pt x="2" y="51"/>
                  <a:pt x="2" y="51"/>
                </a:cubicBezTo>
                <a:cubicBezTo>
                  <a:pt x="1" y="52"/>
                  <a:pt x="1" y="53"/>
                  <a:pt x="1" y="54"/>
                </a:cubicBezTo>
                <a:cubicBezTo>
                  <a:pt x="1" y="54"/>
                  <a:pt x="1" y="54"/>
                  <a:pt x="1" y="54"/>
                </a:cubicBezTo>
                <a:cubicBezTo>
                  <a:pt x="1" y="55"/>
                  <a:pt x="0" y="55"/>
                  <a:pt x="0" y="56"/>
                </a:cubicBezTo>
                <a:cubicBezTo>
                  <a:pt x="0" y="57"/>
                  <a:pt x="0" y="58"/>
                  <a:pt x="0" y="59"/>
                </a:cubicBezTo>
                <a:cubicBezTo>
                  <a:pt x="0" y="59"/>
                  <a:pt x="0" y="59"/>
                  <a:pt x="0" y="59"/>
                </a:cubicBezTo>
                <a:cubicBezTo>
                  <a:pt x="0" y="90"/>
                  <a:pt x="1" y="122"/>
                  <a:pt x="1" y="153"/>
                </a:cubicBezTo>
                <a:cubicBezTo>
                  <a:pt x="1" y="151"/>
                  <a:pt x="1" y="150"/>
                  <a:pt x="1" y="149"/>
                </a:cubicBezTo>
                <a:cubicBezTo>
                  <a:pt x="1" y="148"/>
                  <a:pt x="1" y="148"/>
                  <a:pt x="1" y="147"/>
                </a:cubicBezTo>
                <a:cubicBezTo>
                  <a:pt x="2" y="146"/>
                  <a:pt x="2" y="145"/>
                  <a:pt x="2" y="144"/>
                </a:cubicBezTo>
                <a:cubicBezTo>
                  <a:pt x="2" y="144"/>
                  <a:pt x="2" y="144"/>
                  <a:pt x="3" y="144"/>
                </a:cubicBezTo>
                <a:cubicBezTo>
                  <a:pt x="3" y="143"/>
                  <a:pt x="3" y="141"/>
                  <a:pt x="4" y="140"/>
                </a:cubicBezTo>
                <a:cubicBezTo>
                  <a:pt x="4" y="140"/>
                  <a:pt x="4" y="140"/>
                  <a:pt x="4" y="140"/>
                </a:cubicBezTo>
                <a:cubicBezTo>
                  <a:pt x="5" y="139"/>
                  <a:pt x="6" y="138"/>
                  <a:pt x="7" y="137"/>
                </a:cubicBezTo>
                <a:cubicBezTo>
                  <a:pt x="7" y="136"/>
                  <a:pt x="7" y="136"/>
                  <a:pt x="7" y="136"/>
                </a:cubicBezTo>
                <a:cubicBezTo>
                  <a:pt x="8" y="135"/>
                  <a:pt x="8" y="134"/>
                  <a:pt x="9" y="134"/>
                </a:cubicBezTo>
                <a:cubicBezTo>
                  <a:pt x="9" y="133"/>
                  <a:pt x="10" y="133"/>
                  <a:pt x="10" y="133"/>
                </a:cubicBezTo>
                <a:cubicBezTo>
                  <a:pt x="11" y="132"/>
                  <a:pt x="12" y="131"/>
                  <a:pt x="13" y="130"/>
                </a:cubicBezTo>
                <a:cubicBezTo>
                  <a:pt x="13" y="130"/>
                  <a:pt x="13" y="130"/>
                  <a:pt x="13" y="130"/>
                </a:cubicBezTo>
                <a:cubicBezTo>
                  <a:pt x="14" y="129"/>
                  <a:pt x="15" y="128"/>
                  <a:pt x="16" y="127"/>
                </a:cubicBezTo>
                <a:cubicBezTo>
                  <a:pt x="17" y="127"/>
                  <a:pt x="17" y="127"/>
                  <a:pt x="17" y="127"/>
                </a:cubicBezTo>
                <a:cubicBezTo>
                  <a:pt x="19" y="126"/>
                  <a:pt x="20" y="125"/>
                  <a:pt x="21" y="124"/>
                </a:cubicBezTo>
                <a:cubicBezTo>
                  <a:pt x="21" y="124"/>
                  <a:pt x="21" y="124"/>
                  <a:pt x="21" y="124"/>
                </a:cubicBezTo>
                <a:cubicBezTo>
                  <a:pt x="23" y="123"/>
                  <a:pt x="24" y="122"/>
                  <a:pt x="26" y="122"/>
                </a:cubicBezTo>
                <a:cubicBezTo>
                  <a:pt x="26" y="121"/>
                  <a:pt x="27" y="121"/>
                  <a:pt x="27" y="121"/>
                </a:cubicBezTo>
                <a:cubicBezTo>
                  <a:pt x="29" y="120"/>
                  <a:pt x="30" y="119"/>
                  <a:pt x="32" y="119"/>
                </a:cubicBezTo>
                <a:cubicBezTo>
                  <a:pt x="33" y="119"/>
                  <a:pt x="33" y="118"/>
                  <a:pt x="33" y="118"/>
                </a:cubicBezTo>
                <a:cubicBezTo>
                  <a:pt x="35" y="117"/>
                  <a:pt x="37" y="117"/>
                  <a:pt x="40" y="116"/>
                </a:cubicBezTo>
                <a:cubicBezTo>
                  <a:pt x="40" y="116"/>
                  <a:pt x="41" y="116"/>
                  <a:pt x="41" y="115"/>
                </a:cubicBezTo>
                <a:cubicBezTo>
                  <a:pt x="44" y="115"/>
                  <a:pt x="46" y="114"/>
                  <a:pt x="49" y="113"/>
                </a:cubicBezTo>
                <a:cubicBezTo>
                  <a:pt x="49" y="113"/>
                  <a:pt x="50" y="113"/>
                  <a:pt x="50" y="113"/>
                </a:cubicBezTo>
                <a:cubicBezTo>
                  <a:pt x="52" y="113"/>
                  <a:pt x="55" y="112"/>
                  <a:pt x="58" y="112"/>
                </a:cubicBezTo>
                <a:cubicBezTo>
                  <a:pt x="59" y="112"/>
                  <a:pt x="59" y="112"/>
                  <a:pt x="59" y="112"/>
                </a:cubicBezTo>
                <a:cubicBezTo>
                  <a:pt x="61" y="112"/>
                  <a:pt x="63" y="111"/>
                  <a:pt x="65" y="111"/>
                </a:cubicBezTo>
                <a:cubicBezTo>
                  <a:pt x="66" y="111"/>
                  <a:pt x="68" y="111"/>
                  <a:pt x="70" y="111"/>
                </a:cubicBezTo>
                <a:cubicBezTo>
                  <a:pt x="70" y="111"/>
                  <a:pt x="70" y="111"/>
                  <a:pt x="70" y="111"/>
                </a:cubicBezTo>
                <a:cubicBezTo>
                  <a:pt x="72" y="111"/>
                  <a:pt x="73" y="111"/>
                  <a:pt x="75" y="111"/>
                </a:cubicBezTo>
                <a:cubicBezTo>
                  <a:pt x="75" y="111"/>
                  <a:pt x="76" y="111"/>
                  <a:pt x="77" y="111"/>
                </a:cubicBezTo>
                <a:cubicBezTo>
                  <a:pt x="78" y="111"/>
                  <a:pt x="79" y="111"/>
                  <a:pt x="81" y="111"/>
                </a:cubicBezTo>
                <a:cubicBezTo>
                  <a:pt x="85" y="111"/>
                  <a:pt x="89" y="111"/>
                  <a:pt x="94" y="111"/>
                </a:cubicBezTo>
                <a:cubicBezTo>
                  <a:pt x="95" y="111"/>
                  <a:pt x="95" y="112"/>
                  <a:pt x="96" y="112"/>
                </a:cubicBezTo>
                <a:cubicBezTo>
                  <a:pt x="100" y="112"/>
                  <a:pt x="103" y="112"/>
                  <a:pt x="107" y="113"/>
                </a:cubicBezTo>
                <a:cubicBezTo>
                  <a:pt x="108" y="113"/>
                  <a:pt x="109" y="113"/>
                  <a:pt x="110" y="113"/>
                </a:cubicBezTo>
                <a:cubicBezTo>
                  <a:pt x="113" y="113"/>
                  <a:pt x="117" y="114"/>
                  <a:pt x="120" y="114"/>
                </a:cubicBezTo>
                <a:cubicBezTo>
                  <a:pt x="121" y="114"/>
                  <a:pt x="123" y="114"/>
                  <a:pt x="124" y="114"/>
                </a:cubicBezTo>
                <a:cubicBezTo>
                  <a:pt x="128" y="115"/>
                  <a:pt x="133" y="116"/>
                  <a:pt x="137" y="116"/>
                </a:cubicBezTo>
                <a:cubicBezTo>
                  <a:pt x="140" y="117"/>
                  <a:pt x="143" y="117"/>
                  <a:pt x="146" y="117"/>
                </a:cubicBezTo>
                <a:cubicBezTo>
                  <a:pt x="146" y="117"/>
                  <a:pt x="147" y="117"/>
                  <a:pt x="147" y="117"/>
                </a:cubicBezTo>
                <a:cubicBezTo>
                  <a:pt x="150" y="118"/>
                  <a:pt x="153" y="118"/>
                  <a:pt x="155" y="118"/>
                </a:cubicBezTo>
                <a:cubicBezTo>
                  <a:pt x="155" y="118"/>
                  <a:pt x="155" y="118"/>
                  <a:pt x="155" y="118"/>
                </a:cubicBezTo>
                <a:cubicBezTo>
                  <a:pt x="155" y="118"/>
                  <a:pt x="155" y="118"/>
                  <a:pt x="155" y="118"/>
                </a:cubicBezTo>
                <a:cubicBezTo>
                  <a:pt x="158" y="119"/>
                  <a:pt x="161" y="119"/>
                  <a:pt x="164" y="119"/>
                </a:cubicBezTo>
                <a:cubicBezTo>
                  <a:pt x="165" y="119"/>
                  <a:pt x="166" y="119"/>
                  <a:pt x="166" y="119"/>
                </a:cubicBezTo>
                <a:cubicBezTo>
                  <a:pt x="166" y="119"/>
                  <a:pt x="167" y="119"/>
                  <a:pt x="167" y="119"/>
                </a:cubicBezTo>
                <a:cubicBezTo>
                  <a:pt x="169" y="120"/>
                  <a:pt x="171" y="120"/>
                  <a:pt x="172" y="120"/>
                </a:cubicBezTo>
                <a:cubicBezTo>
                  <a:pt x="173" y="120"/>
                  <a:pt x="173" y="120"/>
                  <a:pt x="173" y="120"/>
                </a:cubicBezTo>
                <a:cubicBezTo>
                  <a:pt x="173" y="120"/>
                  <a:pt x="174" y="120"/>
                  <a:pt x="174" y="120"/>
                </a:cubicBezTo>
                <a:cubicBezTo>
                  <a:pt x="175" y="120"/>
                  <a:pt x="176" y="120"/>
                  <a:pt x="177" y="120"/>
                </a:cubicBezTo>
                <a:cubicBezTo>
                  <a:pt x="177" y="120"/>
                  <a:pt x="177" y="120"/>
                  <a:pt x="178" y="120"/>
                </a:cubicBezTo>
                <a:cubicBezTo>
                  <a:pt x="179" y="120"/>
                  <a:pt x="180" y="120"/>
                  <a:pt x="181" y="120"/>
                </a:cubicBezTo>
                <a:cubicBezTo>
                  <a:pt x="181" y="120"/>
                  <a:pt x="181" y="120"/>
                  <a:pt x="181" y="120"/>
                </a:cubicBezTo>
                <a:cubicBezTo>
                  <a:pt x="182" y="120"/>
                  <a:pt x="183" y="120"/>
                  <a:pt x="184" y="120"/>
                </a:cubicBezTo>
                <a:cubicBezTo>
                  <a:pt x="185" y="120"/>
                  <a:pt x="185" y="120"/>
                  <a:pt x="186" y="120"/>
                </a:cubicBezTo>
                <a:cubicBezTo>
                  <a:pt x="186" y="120"/>
                  <a:pt x="186" y="120"/>
                  <a:pt x="186" y="120"/>
                </a:cubicBezTo>
                <a:cubicBezTo>
                  <a:pt x="187" y="120"/>
                  <a:pt x="187" y="120"/>
                  <a:pt x="187" y="120"/>
                </a:cubicBezTo>
                <a:cubicBezTo>
                  <a:pt x="188" y="120"/>
                  <a:pt x="188" y="120"/>
                  <a:pt x="189" y="120"/>
                </a:cubicBezTo>
                <a:cubicBezTo>
                  <a:pt x="190" y="120"/>
                  <a:pt x="190" y="120"/>
                  <a:pt x="191" y="120"/>
                </a:cubicBezTo>
                <a:cubicBezTo>
                  <a:pt x="191" y="120"/>
                  <a:pt x="191" y="120"/>
                  <a:pt x="191" y="120"/>
                </a:cubicBezTo>
                <a:cubicBezTo>
                  <a:pt x="192" y="120"/>
                  <a:pt x="192" y="120"/>
                  <a:pt x="192" y="120"/>
                </a:cubicBezTo>
                <a:cubicBezTo>
                  <a:pt x="193" y="120"/>
                  <a:pt x="194" y="119"/>
                  <a:pt x="194" y="119"/>
                </a:cubicBezTo>
                <a:cubicBezTo>
                  <a:pt x="195" y="119"/>
                  <a:pt x="195" y="119"/>
                  <a:pt x="196" y="119"/>
                </a:cubicBezTo>
                <a:cubicBezTo>
                  <a:pt x="197" y="119"/>
                  <a:pt x="198" y="119"/>
                  <a:pt x="199" y="118"/>
                </a:cubicBezTo>
                <a:cubicBezTo>
                  <a:pt x="199" y="118"/>
                  <a:pt x="199" y="118"/>
                  <a:pt x="199" y="118"/>
                </a:cubicBezTo>
                <a:cubicBezTo>
                  <a:pt x="200" y="118"/>
                  <a:pt x="201" y="118"/>
                  <a:pt x="201" y="117"/>
                </a:cubicBezTo>
                <a:cubicBezTo>
                  <a:pt x="202" y="117"/>
                  <a:pt x="202" y="117"/>
                  <a:pt x="202" y="117"/>
                </a:cubicBezTo>
                <a:cubicBezTo>
                  <a:pt x="202" y="117"/>
                  <a:pt x="203" y="117"/>
                  <a:pt x="203" y="117"/>
                </a:cubicBezTo>
                <a:cubicBezTo>
                  <a:pt x="203" y="117"/>
                  <a:pt x="203" y="117"/>
                  <a:pt x="203" y="116"/>
                </a:cubicBezTo>
                <a:cubicBezTo>
                  <a:pt x="204" y="116"/>
                  <a:pt x="205" y="116"/>
                  <a:pt x="205" y="116"/>
                </a:cubicBezTo>
                <a:cubicBezTo>
                  <a:pt x="205" y="115"/>
                  <a:pt x="205" y="115"/>
                  <a:pt x="205" y="115"/>
                </a:cubicBezTo>
                <a:cubicBezTo>
                  <a:pt x="206" y="115"/>
                  <a:pt x="206" y="115"/>
                  <a:pt x="206" y="115"/>
                </a:cubicBezTo>
                <a:cubicBezTo>
                  <a:pt x="206" y="115"/>
                  <a:pt x="206" y="115"/>
                  <a:pt x="207" y="114"/>
                </a:cubicBezTo>
                <a:cubicBezTo>
                  <a:pt x="207" y="114"/>
                  <a:pt x="208" y="114"/>
                  <a:pt x="208" y="113"/>
                </a:cubicBezTo>
                <a:cubicBezTo>
                  <a:pt x="209" y="113"/>
                  <a:pt x="209" y="112"/>
                  <a:pt x="210" y="112"/>
                </a:cubicBezTo>
                <a:cubicBezTo>
                  <a:pt x="210" y="112"/>
                  <a:pt x="210" y="111"/>
                  <a:pt x="210" y="111"/>
                </a:cubicBezTo>
                <a:cubicBezTo>
                  <a:pt x="211" y="111"/>
                  <a:pt x="211" y="111"/>
                  <a:pt x="211" y="111"/>
                </a:cubicBezTo>
                <a:cubicBezTo>
                  <a:pt x="211" y="110"/>
                  <a:pt x="211" y="110"/>
                  <a:pt x="211" y="110"/>
                </a:cubicBezTo>
                <a:cubicBezTo>
                  <a:pt x="212" y="110"/>
                  <a:pt x="212" y="109"/>
                  <a:pt x="212" y="109"/>
                </a:cubicBezTo>
                <a:cubicBezTo>
                  <a:pt x="212" y="109"/>
                  <a:pt x="213" y="108"/>
                  <a:pt x="213" y="108"/>
                </a:cubicBezTo>
                <a:cubicBezTo>
                  <a:pt x="213" y="108"/>
                  <a:pt x="213" y="108"/>
                  <a:pt x="213" y="108"/>
                </a:cubicBezTo>
                <a:cubicBezTo>
                  <a:pt x="213" y="107"/>
                  <a:pt x="213" y="107"/>
                  <a:pt x="213" y="107"/>
                </a:cubicBezTo>
                <a:cubicBezTo>
                  <a:pt x="214" y="106"/>
                  <a:pt x="214" y="106"/>
                  <a:pt x="214" y="105"/>
                </a:cubicBezTo>
                <a:cubicBezTo>
                  <a:pt x="214" y="105"/>
                  <a:pt x="214" y="105"/>
                  <a:pt x="214" y="105"/>
                </a:cubicBezTo>
                <a:cubicBezTo>
                  <a:pt x="215" y="105"/>
                  <a:pt x="215" y="104"/>
                  <a:pt x="215" y="104"/>
                </a:cubicBezTo>
                <a:cubicBezTo>
                  <a:pt x="215" y="103"/>
                  <a:pt x="215" y="102"/>
                  <a:pt x="215" y="101"/>
                </a:cubicBezTo>
                <a:cubicBezTo>
                  <a:pt x="216" y="101"/>
                  <a:pt x="216" y="101"/>
                  <a:pt x="216" y="101"/>
                </a:cubicBezTo>
                <a:cubicBezTo>
                  <a:pt x="216" y="100"/>
                  <a:pt x="216" y="100"/>
                  <a:pt x="216" y="99"/>
                </a:cubicBezTo>
                <a:cubicBezTo>
                  <a:pt x="216" y="98"/>
                  <a:pt x="216" y="96"/>
                  <a:pt x="216" y="95"/>
                </a:cubicBezTo>
                <a:cubicBezTo>
                  <a:pt x="216" y="95"/>
                  <a:pt x="216" y="94"/>
                  <a:pt x="216" y="94"/>
                </a:cubicBezTo>
                <a:cubicBezTo>
                  <a:pt x="216" y="94"/>
                  <a:pt x="216" y="94"/>
                  <a:pt x="216" y="94"/>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p:cNvSpPr>
            <a:spLocks/>
          </p:cNvSpPr>
          <p:nvPr/>
        </p:nvSpPr>
        <p:spPr bwMode="auto">
          <a:xfrm>
            <a:off x="5237649" y="5222313"/>
            <a:ext cx="775398" cy="592421"/>
          </a:xfrm>
          <a:custGeom>
            <a:avLst/>
            <a:gdLst>
              <a:gd name="T0" fmla="*/ 177 w 201"/>
              <a:gd name="T1" fmla="*/ 22 h 141"/>
              <a:gd name="T2" fmla="*/ 173 w 201"/>
              <a:gd name="T3" fmla="*/ 21 h 141"/>
              <a:gd name="T4" fmla="*/ 171 w 201"/>
              <a:gd name="T5" fmla="*/ 20 h 141"/>
              <a:gd name="T6" fmla="*/ 168 w 201"/>
              <a:gd name="T7" fmla="*/ 20 h 141"/>
              <a:gd name="T8" fmla="*/ 164 w 201"/>
              <a:gd name="T9" fmla="*/ 19 h 141"/>
              <a:gd name="T10" fmla="*/ 163 w 201"/>
              <a:gd name="T11" fmla="*/ 19 h 141"/>
              <a:gd name="T12" fmla="*/ 158 w 201"/>
              <a:gd name="T13" fmla="*/ 18 h 141"/>
              <a:gd name="T14" fmla="*/ 156 w 201"/>
              <a:gd name="T15" fmla="*/ 18 h 141"/>
              <a:gd name="T16" fmla="*/ 151 w 201"/>
              <a:gd name="T17" fmla="*/ 18 h 141"/>
              <a:gd name="T18" fmla="*/ 147 w 201"/>
              <a:gd name="T19" fmla="*/ 18 h 141"/>
              <a:gd name="T20" fmla="*/ 142 w 201"/>
              <a:gd name="T21" fmla="*/ 18 h 141"/>
              <a:gd name="T22" fmla="*/ 141 w 201"/>
              <a:gd name="T23" fmla="*/ 18 h 141"/>
              <a:gd name="T24" fmla="*/ 135 w 201"/>
              <a:gd name="T25" fmla="*/ 18 h 141"/>
              <a:gd name="T26" fmla="*/ 122 w 201"/>
              <a:gd name="T27" fmla="*/ 19 h 141"/>
              <a:gd name="T28" fmla="*/ 121 w 201"/>
              <a:gd name="T29" fmla="*/ 19 h 141"/>
              <a:gd name="T30" fmla="*/ 109 w 201"/>
              <a:gd name="T31" fmla="*/ 20 h 141"/>
              <a:gd name="T32" fmla="*/ 86 w 201"/>
              <a:gd name="T33" fmla="*/ 22 h 141"/>
              <a:gd name="T34" fmla="*/ 72 w 201"/>
              <a:gd name="T35" fmla="*/ 23 h 141"/>
              <a:gd name="T36" fmla="*/ 59 w 201"/>
              <a:gd name="T37" fmla="*/ 24 h 141"/>
              <a:gd name="T38" fmla="*/ 52 w 201"/>
              <a:gd name="T39" fmla="*/ 24 h 141"/>
              <a:gd name="T40" fmla="*/ 50 w 201"/>
              <a:gd name="T41" fmla="*/ 24 h 141"/>
              <a:gd name="T42" fmla="*/ 37 w 201"/>
              <a:gd name="T43" fmla="*/ 24 h 141"/>
              <a:gd name="T44" fmla="*/ 29 w 201"/>
              <a:gd name="T45" fmla="*/ 23 h 141"/>
              <a:gd name="T46" fmla="*/ 22 w 201"/>
              <a:gd name="T47" fmla="*/ 22 h 141"/>
              <a:gd name="T48" fmla="*/ 16 w 201"/>
              <a:gd name="T49" fmla="*/ 20 h 141"/>
              <a:gd name="T50" fmla="*/ 1 w 201"/>
              <a:gd name="T51" fmla="*/ 93 h 141"/>
              <a:gd name="T52" fmla="*/ 18 w 201"/>
              <a:gd name="T53" fmla="*/ 114 h 141"/>
              <a:gd name="T54" fmla="*/ 23 w 201"/>
              <a:gd name="T55" fmla="*/ 115 h 141"/>
              <a:gd name="T56" fmla="*/ 24 w 201"/>
              <a:gd name="T57" fmla="*/ 115 h 141"/>
              <a:gd name="T58" fmla="*/ 28 w 201"/>
              <a:gd name="T59" fmla="*/ 116 h 141"/>
              <a:gd name="T60" fmla="*/ 30 w 201"/>
              <a:gd name="T61" fmla="*/ 116 h 141"/>
              <a:gd name="T62" fmla="*/ 33 w 201"/>
              <a:gd name="T63" fmla="*/ 117 h 141"/>
              <a:gd name="T64" fmla="*/ 37 w 201"/>
              <a:gd name="T65" fmla="*/ 117 h 141"/>
              <a:gd name="T66" fmla="*/ 39 w 201"/>
              <a:gd name="T67" fmla="*/ 117 h 141"/>
              <a:gd name="T68" fmla="*/ 46 w 201"/>
              <a:gd name="T69" fmla="*/ 118 h 141"/>
              <a:gd name="T70" fmla="*/ 50 w 201"/>
              <a:gd name="T71" fmla="*/ 118 h 141"/>
              <a:gd name="T72" fmla="*/ 52 w 201"/>
              <a:gd name="T73" fmla="*/ 118 h 141"/>
              <a:gd name="T74" fmla="*/ 58 w 201"/>
              <a:gd name="T75" fmla="*/ 117 h 141"/>
              <a:gd name="T76" fmla="*/ 60 w 201"/>
              <a:gd name="T77" fmla="*/ 117 h 141"/>
              <a:gd name="T78" fmla="*/ 72 w 201"/>
              <a:gd name="T79" fmla="*/ 117 h 141"/>
              <a:gd name="T80" fmla="*/ 84 w 201"/>
              <a:gd name="T81" fmla="*/ 116 h 141"/>
              <a:gd name="T82" fmla="*/ 97 w 201"/>
              <a:gd name="T83" fmla="*/ 114 h 141"/>
              <a:gd name="T84" fmla="*/ 110 w 201"/>
              <a:gd name="T85" fmla="*/ 113 h 141"/>
              <a:gd name="T86" fmla="*/ 123 w 201"/>
              <a:gd name="T87" fmla="*/ 112 h 141"/>
              <a:gd name="T88" fmla="*/ 136 w 201"/>
              <a:gd name="T89" fmla="*/ 111 h 141"/>
              <a:gd name="T90" fmla="*/ 143 w 201"/>
              <a:gd name="T91" fmla="*/ 111 h 141"/>
              <a:gd name="T92" fmla="*/ 149 w 201"/>
              <a:gd name="T93" fmla="*/ 111 h 141"/>
              <a:gd name="T94" fmla="*/ 157 w 201"/>
              <a:gd name="T95" fmla="*/ 112 h 141"/>
              <a:gd name="T96" fmla="*/ 165 w 201"/>
              <a:gd name="T97" fmla="*/ 112 h 141"/>
              <a:gd name="T98" fmla="*/ 172 w 201"/>
              <a:gd name="T99" fmla="*/ 114 h 141"/>
              <a:gd name="T100" fmla="*/ 201 w 201"/>
              <a:gd name="T10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1" h="141">
                <a:moveTo>
                  <a:pt x="200" y="48"/>
                </a:moveTo>
                <a:cubicBezTo>
                  <a:pt x="200" y="38"/>
                  <a:pt x="192" y="29"/>
                  <a:pt x="177" y="22"/>
                </a:cubicBezTo>
                <a:cubicBezTo>
                  <a:pt x="177" y="22"/>
                  <a:pt x="176" y="22"/>
                  <a:pt x="176" y="22"/>
                </a:cubicBezTo>
                <a:cubicBezTo>
                  <a:pt x="175" y="21"/>
                  <a:pt x="174" y="21"/>
                  <a:pt x="173" y="21"/>
                </a:cubicBezTo>
                <a:cubicBezTo>
                  <a:pt x="172" y="21"/>
                  <a:pt x="172" y="21"/>
                  <a:pt x="171" y="20"/>
                </a:cubicBezTo>
                <a:cubicBezTo>
                  <a:pt x="171" y="20"/>
                  <a:pt x="171" y="20"/>
                  <a:pt x="171" y="20"/>
                </a:cubicBezTo>
                <a:cubicBezTo>
                  <a:pt x="170" y="20"/>
                  <a:pt x="170" y="20"/>
                  <a:pt x="170" y="20"/>
                </a:cubicBezTo>
                <a:cubicBezTo>
                  <a:pt x="169" y="20"/>
                  <a:pt x="169" y="20"/>
                  <a:pt x="168" y="20"/>
                </a:cubicBezTo>
                <a:cubicBezTo>
                  <a:pt x="167" y="20"/>
                  <a:pt x="166" y="19"/>
                  <a:pt x="165" y="19"/>
                </a:cubicBezTo>
                <a:cubicBezTo>
                  <a:pt x="165" y="19"/>
                  <a:pt x="165" y="19"/>
                  <a:pt x="164" y="19"/>
                </a:cubicBezTo>
                <a:cubicBezTo>
                  <a:pt x="164" y="19"/>
                  <a:pt x="164" y="19"/>
                  <a:pt x="164" y="19"/>
                </a:cubicBezTo>
                <a:cubicBezTo>
                  <a:pt x="164" y="19"/>
                  <a:pt x="163" y="19"/>
                  <a:pt x="163" y="19"/>
                </a:cubicBezTo>
                <a:cubicBezTo>
                  <a:pt x="162" y="19"/>
                  <a:pt x="161" y="19"/>
                  <a:pt x="161" y="19"/>
                </a:cubicBezTo>
                <a:cubicBezTo>
                  <a:pt x="160" y="19"/>
                  <a:pt x="159" y="18"/>
                  <a:pt x="158" y="18"/>
                </a:cubicBezTo>
                <a:cubicBezTo>
                  <a:pt x="158" y="18"/>
                  <a:pt x="157" y="18"/>
                  <a:pt x="157" y="18"/>
                </a:cubicBezTo>
                <a:cubicBezTo>
                  <a:pt x="156" y="18"/>
                  <a:pt x="156" y="18"/>
                  <a:pt x="156" y="18"/>
                </a:cubicBezTo>
                <a:cubicBezTo>
                  <a:pt x="156" y="18"/>
                  <a:pt x="155" y="18"/>
                  <a:pt x="155" y="18"/>
                </a:cubicBezTo>
                <a:cubicBezTo>
                  <a:pt x="154" y="18"/>
                  <a:pt x="153" y="18"/>
                  <a:pt x="151" y="18"/>
                </a:cubicBezTo>
                <a:cubicBezTo>
                  <a:pt x="150" y="18"/>
                  <a:pt x="149" y="18"/>
                  <a:pt x="148" y="18"/>
                </a:cubicBezTo>
                <a:cubicBezTo>
                  <a:pt x="148" y="18"/>
                  <a:pt x="148" y="18"/>
                  <a:pt x="147" y="18"/>
                </a:cubicBezTo>
                <a:cubicBezTo>
                  <a:pt x="146" y="18"/>
                  <a:pt x="144" y="18"/>
                  <a:pt x="143" y="18"/>
                </a:cubicBezTo>
                <a:cubicBezTo>
                  <a:pt x="143" y="18"/>
                  <a:pt x="142" y="18"/>
                  <a:pt x="142" y="18"/>
                </a:cubicBezTo>
                <a:cubicBezTo>
                  <a:pt x="142" y="18"/>
                  <a:pt x="142" y="18"/>
                  <a:pt x="142" y="18"/>
                </a:cubicBezTo>
                <a:cubicBezTo>
                  <a:pt x="142" y="18"/>
                  <a:pt x="141" y="18"/>
                  <a:pt x="141" y="18"/>
                </a:cubicBezTo>
                <a:cubicBezTo>
                  <a:pt x="139" y="18"/>
                  <a:pt x="137" y="18"/>
                  <a:pt x="135" y="18"/>
                </a:cubicBezTo>
                <a:cubicBezTo>
                  <a:pt x="135" y="18"/>
                  <a:pt x="135" y="18"/>
                  <a:pt x="135" y="18"/>
                </a:cubicBezTo>
                <a:cubicBezTo>
                  <a:pt x="134" y="18"/>
                  <a:pt x="134" y="18"/>
                  <a:pt x="134" y="18"/>
                </a:cubicBezTo>
                <a:cubicBezTo>
                  <a:pt x="130" y="18"/>
                  <a:pt x="126" y="19"/>
                  <a:pt x="122" y="19"/>
                </a:cubicBezTo>
                <a:cubicBezTo>
                  <a:pt x="122" y="19"/>
                  <a:pt x="122" y="19"/>
                  <a:pt x="122" y="19"/>
                </a:cubicBezTo>
                <a:cubicBezTo>
                  <a:pt x="122" y="19"/>
                  <a:pt x="121" y="19"/>
                  <a:pt x="121" y="19"/>
                </a:cubicBezTo>
                <a:cubicBezTo>
                  <a:pt x="117" y="19"/>
                  <a:pt x="113" y="20"/>
                  <a:pt x="109" y="20"/>
                </a:cubicBezTo>
                <a:cubicBezTo>
                  <a:pt x="109" y="20"/>
                  <a:pt x="109" y="20"/>
                  <a:pt x="109" y="20"/>
                </a:cubicBezTo>
                <a:cubicBezTo>
                  <a:pt x="105" y="20"/>
                  <a:pt x="101" y="21"/>
                  <a:pt x="97" y="21"/>
                </a:cubicBezTo>
                <a:cubicBezTo>
                  <a:pt x="93" y="21"/>
                  <a:pt x="89" y="22"/>
                  <a:pt x="86" y="22"/>
                </a:cubicBezTo>
                <a:cubicBezTo>
                  <a:pt x="85" y="22"/>
                  <a:pt x="84" y="22"/>
                  <a:pt x="83" y="22"/>
                </a:cubicBezTo>
                <a:cubicBezTo>
                  <a:pt x="80" y="23"/>
                  <a:pt x="76" y="23"/>
                  <a:pt x="72" y="23"/>
                </a:cubicBezTo>
                <a:cubicBezTo>
                  <a:pt x="72" y="23"/>
                  <a:pt x="71" y="23"/>
                  <a:pt x="71" y="23"/>
                </a:cubicBezTo>
                <a:cubicBezTo>
                  <a:pt x="67" y="24"/>
                  <a:pt x="63" y="24"/>
                  <a:pt x="59" y="24"/>
                </a:cubicBezTo>
                <a:cubicBezTo>
                  <a:pt x="59" y="24"/>
                  <a:pt x="58" y="24"/>
                  <a:pt x="58" y="24"/>
                </a:cubicBezTo>
                <a:cubicBezTo>
                  <a:pt x="56" y="24"/>
                  <a:pt x="54" y="24"/>
                  <a:pt x="52" y="24"/>
                </a:cubicBezTo>
                <a:cubicBezTo>
                  <a:pt x="52" y="24"/>
                  <a:pt x="51" y="24"/>
                  <a:pt x="51" y="24"/>
                </a:cubicBezTo>
                <a:cubicBezTo>
                  <a:pt x="51" y="24"/>
                  <a:pt x="50" y="24"/>
                  <a:pt x="50" y="24"/>
                </a:cubicBezTo>
                <a:cubicBezTo>
                  <a:pt x="48" y="24"/>
                  <a:pt x="46" y="24"/>
                  <a:pt x="45" y="24"/>
                </a:cubicBezTo>
                <a:cubicBezTo>
                  <a:pt x="42" y="24"/>
                  <a:pt x="40" y="24"/>
                  <a:pt x="37" y="24"/>
                </a:cubicBezTo>
                <a:cubicBezTo>
                  <a:pt x="37" y="24"/>
                  <a:pt x="37" y="24"/>
                  <a:pt x="36" y="24"/>
                </a:cubicBezTo>
                <a:cubicBezTo>
                  <a:pt x="34" y="24"/>
                  <a:pt x="32" y="23"/>
                  <a:pt x="29" y="23"/>
                </a:cubicBezTo>
                <a:cubicBezTo>
                  <a:pt x="29" y="23"/>
                  <a:pt x="29" y="23"/>
                  <a:pt x="29" y="23"/>
                </a:cubicBezTo>
                <a:cubicBezTo>
                  <a:pt x="27" y="23"/>
                  <a:pt x="24" y="22"/>
                  <a:pt x="22" y="22"/>
                </a:cubicBezTo>
                <a:cubicBezTo>
                  <a:pt x="22" y="22"/>
                  <a:pt x="22" y="22"/>
                  <a:pt x="22" y="22"/>
                </a:cubicBezTo>
                <a:cubicBezTo>
                  <a:pt x="20" y="21"/>
                  <a:pt x="18" y="21"/>
                  <a:pt x="16" y="20"/>
                </a:cubicBezTo>
                <a:cubicBezTo>
                  <a:pt x="4" y="15"/>
                  <a:pt x="0" y="8"/>
                  <a:pt x="0" y="0"/>
                </a:cubicBezTo>
                <a:cubicBezTo>
                  <a:pt x="0" y="31"/>
                  <a:pt x="1" y="62"/>
                  <a:pt x="1" y="93"/>
                </a:cubicBezTo>
                <a:cubicBezTo>
                  <a:pt x="1" y="101"/>
                  <a:pt x="5" y="108"/>
                  <a:pt x="17" y="113"/>
                </a:cubicBezTo>
                <a:cubicBezTo>
                  <a:pt x="17" y="113"/>
                  <a:pt x="18" y="114"/>
                  <a:pt x="18" y="114"/>
                </a:cubicBezTo>
                <a:cubicBezTo>
                  <a:pt x="19" y="114"/>
                  <a:pt x="20" y="114"/>
                  <a:pt x="21" y="115"/>
                </a:cubicBezTo>
                <a:cubicBezTo>
                  <a:pt x="22" y="115"/>
                  <a:pt x="22" y="115"/>
                  <a:pt x="23" y="115"/>
                </a:cubicBezTo>
                <a:cubicBezTo>
                  <a:pt x="23" y="115"/>
                  <a:pt x="23" y="115"/>
                  <a:pt x="23" y="115"/>
                </a:cubicBezTo>
                <a:cubicBezTo>
                  <a:pt x="23" y="115"/>
                  <a:pt x="23" y="115"/>
                  <a:pt x="24" y="115"/>
                </a:cubicBezTo>
                <a:cubicBezTo>
                  <a:pt x="24" y="115"/>
                  <a:pt x="25" y="116"/>
                  <a:pt x="26" y="116"/>
                </a:cubicBezTo>
                <a:cubicBezTo>
                  <a:pt x="27" y="116"/>
                  <a:pt x="28" y="116"/>
                  <a:pt x="28" y="116"/>
                </a:cubicBezTo>
                <a:cubicBezTo>
                  <a:pt x="29" y="116"/>
                  <a:pt x="29" y="116"/>
                  <a:pt x="29" y="116"/>
                </a:cubicBezTo>
                <a:cubicBezTo>
                  <a:pt x="30" y="116"/>
                  <a:pt x="30" y="116"/>
                  <a:pt x="30" y="116"/>
                </a:cubicBezTo>
                <a:cubicBezTo>
                  <a:pt x="30" y="117"/>
                  <a:pt x="30" y="117"/>
                  <a:pt x="31" y="117"/>
                </a:cubicBezTo>
                <a:cubicBezTo>
                  <a:pt x="31" y="117"/>
                  <a:pt x="32" y="117"/>
                  <a:pt x="33" y="117"/>
                </a:cubicBezTo>
                <a:cubicBezTo>
                  <a:pt x="34" y="117"/>
                  <a:pt x="35" y="117"/>
                  <a:pt x="36" y="117"/>
                </a:cubicBezTo>
                <a:cubicBezTo>
                  <a:pt x="36" y="117"/>
                  <a:pt x="37" y="117"/>
                  <a:pt x="37" y="117"/>
                </a:cubicBezTo>
                <a:cubicBezTo>
                  <a:pt x="37" y="117"/>
                  <a:pt x="37" y="117"/>
                  <a:pt x="38" y="117"/>
                </a:cubicBezTo>
                <a:cubicBezTo>
                  <a:pt x="38" y="117"/>
                  <a:pt x="38" y="117"/>
                  <a:pt x="39" y="117"/>
                </a:cubicBezTo>
                <a:cubicBezTo>
                  <a:pt x="40" y="117"/>
                  <a:pt x="41" y="117"/>
                  <a:pt x="42" y="117"/>
                </a:cubicBezTo>
                <a:cubicBezTo>
                  <a:pt x="43" y="118"/>
                  <a:pt x="44" y="118"/>
                  <a:pt x="46" y="118"/>
                </a:cubicBezTo>
                <a:cubicBezTo>
                  <a:pt x="46" y="118"/>
                  <a:pt x="46" y="118"/>
                  <a:pt x="46" y="118"/>
                </a:cubicBezTo>
                <a:cubicBezTo>
                  <a:pt x="48" y="118"/>
                  <a:pt x="49" y="118"/>
                  <a:pt x="50" y="118"/>
                </a:cubicBezTo>
                <a:cubicBezTo>
                  <a:pt x="51" y="118"/>
                  <a:pt x="51" y="118"/>
                  <a:pt x="52" y="118"/>
                </a:cubicBezTo>
                <a:cubicBezTo>
                  <a:pt x="52" y="118"/>
                  <a:pt x="52" y="118"/>
                  <a:pt x="52" y="118"/>
                </a:cubicBezTo>
                <a:cubicBezTo>
                  <a:pt x="52" y="118"/>
                  <a:pt x="52" y="118"/>
                  <a:pt x="52" y="118"/>
                </a:cubicBezTo>
                <a:cubicBezTo>
                  <a:pt x="54" y="118"/>
                  <a:pt x="56" y="117"/>
                  <a:pt x="58" y="117"/>
                </a:cubicBezTo>
                <a:cubicBezTo>
                  <a:pt x="59" y="117"/>
                  <a:pt x="59" y="117"/>
                  <a:pt x="59" y="117"/>
                </a:cubicBezTo>
                <a:cubicBezTo>
                  <a:pt x="59" y="117"/>
                  <a:pt x="60" y="117"/>
                  <a:pt x="60" y="117"/>
                </a:cubicBezTo>
                <a:cubicBezTo>
                  <a:pt x="64" y="117"/>
                  <a:pt x="68" y="117"/>
                  <a:pt x="72" y="117"/>
                </a:cubicBezTo>
                <a:cubicBezTo>
                  <a:pt x="72" y="117"/>
                  <a:pt x="72" y="117"/>
                  <a:pt x="72" y="117"/>
                </a:cubicBezTo>
                <a:cubicBezTo>
                  <a:pt x="72" y="117"/>
                  <a:pt x="72" y="117"/>
                  <a:pt x="72" y="117"/>
                </a:cubicBezTo>
                <a:cubicBezTo>
                  <a:pt x="76" y="116"/>
                  <a:pt x="80" y="116"/>
                  <a:pt x="84" y="116"/>
                </a:cubicBezTo>
                <a:cubicBezTo>
                  <a:pt x="84" y="116"/>
                  <a:pt x="85" y="116"/>
                  <a:pt x="85" y="116"/>
                </a:cubicBezTo>
                <a:cubicBezTo>
                  <a:pt x="89" y="115"/>
                  <a:pt x="93" y="115"/>
                  <a:pt x="97" y="114"/>
                </a:cubicBezTo>
                <a:cubicBezTo>
                  <a:pt x="101" y="114"/>
                  <a:pt x="105" y="114"/>
                  <a:pt x="109" y="113"/>
                </a:cubicBezTo>
                <a:cubicBezTo>
                  <a:pt x="109" y="113"/>
                  <a:pt x="110" y="113"/>
                  <a:pt x="110" y="113"/>
                </a:cubicBezTo>
                <a:cubicBezTo>
                  <a:pt x="114" y="113"/>
                  <a:pt x="118" y="113"/>
                  <a:pt x="122" y="112"/>
                </a:cubicBezTo>
                <a:cubicBezTo>
                  <a:pt x="122" y="112"/>
                  <a:pt x="123" y="112"/>
                  <a:pt x="123" y="112"/>
                </a:cubicBezTo>
                <a:cubicBezTo>
                  <a:pt x="127" y="112"/>
                  <a:pt x="131" y="112"/>
                  <a:pt x="135" y="111"/>
                </a:cubicBezTo>
                <a:cubicBezTo>
                  <a:pt x="135" y="111"/>
                  <a:pt x="135" y="111"/>
                  <a:pt x="136" y="111"/>
                </a:cubicBezTo>
                <a:cubicBezTo>
                  <a:pt x="138" y="111"/>
                  <a:pt x="140" y="111"/>
                  <a:pt x="142" y="111"/>
                </a:cubicBezTo>
                <a:cubicBezTo>
                  <a:pt x="142" y="111"/>
                  <a:pt x="142" y="111"/>
                  <a:pt x="143" y="111"/>
                </a:cubicBezTo>
                <a:cubicBezTo>
                  <a:pt x="143" y="111"/>
                  <a:pt x="143" y="111"/>
                  <a:pt x="144" y="111"/>
                </a:cubicBezTo>
                <a:cubicBezTo>
                  <a:pt x="145" y="111"/>
                  <a:pt x="147" y="111"/>
                  <a:pt x="149" y="111"/>
                </a:cubicBezTo>
                <a:cubicBezTo>
                  <a:pt x="152" y="111"/>
                  <a:pt x="154" y="111"/>
                  <a:pt x="157" y="112"/>
                </a:cubicBezTo>
                <a:cubicBezTo>
                  <a:pt x="157" y="112"/>
                  <a:pt x="157" y="112"/>
                  <a:pt x="157" y="112"/>
                </a:cubicBezTo>
                <a:cubicBezTo>
                  <a:pt x="160" y="112"/>
                  <a:pt x="162" y="112"/>
                  <a:pt x="165" y="112"/>
                </a:cubicBezTo>
                <a:cubicBezTo>
                  <a:pt x="165" y="112"/>
                  <a:pt x="165" y="112"/>
                  <a:pt x="165" y="112"/>
                </a:cubicBezTo>
                <a:cubicBezTo>
                  <a:pt x="167" y="113"/>
                  <a:pt x="169" y="113"/>
                  <a:pt x="171" y="114"/>
                </a:cubicBezTo>
                <a:cubicBezTo>
                  <a:pt x="171" y="114"/>
                  <a:pt x="172" y="114"/>
                  <a:pt x="172" y="114"/>
                </a:cubicBezTo>
                <a:cubicBezTo>
                  <a:pt x="174" y="114"/>
                  <a:pt x="176" y="115"/>
                  <a:pt x="178" y="116"/>
                </a:cubicBezTo>
                <a:cubicBezTo>
                  <a:pt x="193" y="122"/>
                  <a:pt x="200" y="132"/>
                  <a:pt x="201" y="141"/>
                </a:cubicBezTo>
                <a:lnTo>
                  <a:pt x="200" y="48"/>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a:spLocks/>
          </p:cNvSpPr>
          <p:nvPr/>
        </p:nvSpPr>
        <p:spPr bwMode="auto">
          <a:xfrm>
            <a:off x="6511007" y="5212058"/>
            <a:ext cx="841793" cy="638583"/>
          </a:xfrm>
          <a:custGeom>
            <a:avLst/>
            <a:gdLst>
              <a:gd name="T0" fmla="*/ 217 w 218"/>
              <a:gd name="T1" fmla="*/ 1 h 152"/>
              <a:gd name="T2" fmla="*/ 215 w 218"/>
              <a:gd name="T3" fmla="*/ 10 h 152"/>
              <a:gd name="T4" fmla="*/ 214 w 218"/>
              <a:gd name="T5" fmla="*/ 15 h 152"/>
              <a:gd name="T6" fmla="*/ 211 w 218"/>
              <a:gd name="T7" fmla="*/ 18 h 152"/>
              <a:gd name="T8" fmla="*/ 204 w 218"/>
              <a:gd name="T9" fmla="*/ 23 h 152"/>
              <a:gd name="T10" fmla="*/ 196 w 218"/>
              <a:gd name="T11" fmla="*/ 26 h 152"/>
              <a:gd name="T12" fmla="*/ 191 w 218"/>
              <a:gd name="T13" fmla="*/ 26 h 152"/>
              <a:gd name="T14" fmla="*/ 181 w 218"/>
              <a:gd name="T15" fmla="*/ 27 h 152"/>
              <a:gd name="T16" fmla="*/ 173 w 218"/>
              <a:gd name="T17" fmla="*/ 26 h 152"/>
              <a:gd name="T18" fmla="*/ 148 w 218"/>
              <a:gd name="T19" fmla="*/ 24 h 152"/>
              <a:gd name="T20" fmla="*/ 125 w 218"/>
              <a:gd name="T21" fmla="*/ 21 h 152"/>
              <a:gd name="T22" fmla="*/ 111 w 218"/>
              <a:gd name="T23" fmla="*/ 19 h 152"/>
              <a:gd name="T24" fmla="*/ 97 w 218"/>
              <a:gd name="T25" fmla="*/ 18 h 152"/>
              <a:gd name="T26" fmla="*/ 86 w 218"/>
              <a:gd name="T27" fmla="*/ 17 h 152"/>
              <a:gd name="T28" fmla="*/ 77 w 218"/>
              <a:gd name="T29" fmla="*/ 17 h 152"/>
              <a:gd name="T30" fmla="*/ 71 w 218"/>
              <a:gd name="T31" fmla="*/ 17 h 152"/>
              <a:gd name="T32" fmla="*/ 65 w 218"/>
              <a:gd name="T33" fmla="*/ 18 h 152"/>
              <a:gd name="T34" fmla="*/ 58 w 218"/>
              <a:gd name="T35" fmla="*/ 18 h 152"/>
              <a:gd name="T36" fmla="*/ 51 w 218"/>
              <a:gd name="T37" fmla="*/ 19 h 152"/>
              <a:gd name="T38" fmla="*/ 44 w 218"/>
              <a:gd name="T39" fmla="*/ 21 h 152"/>
              <a:gd name="T40" fmla="*/ 32 w 218"/>
              <a:gd name="T41" fmla="*/ 25 h 152"/>
              <a:gd name="T42" fmla="*/ 26 w 218"/>
              <a:gd name="T43" fmla="*/ 28 h 152"/>
              <a:gd name="T44" fmla="*/ 16 w 218"/>
              <a:gd name="T45" fmla="*/ 33 h 152"/>
              <a:gd name="T46" fmla="*/ 12 w 218"/>
              <a:gd name="T47" fmla="*/ 36 h 152"/>
              <a:gd name="T48" fmla="*/ 9 w 218"/>
              <a:gd name="T49" fmla="*/ 40 h 152"/>
              <a:gd name="T50" fmla="*/ 6 w 218"/>
              <a:gd name="T51" fmla="*/ 43 h 152"/>
              <a:gd name="T52" fmla="*/ 4 w 218"/>
              <a:gd name="T53" fmla="*/ 46 h 152"/>
              <a:gd name="T54" fmla="*/ 2 w 218"/>
              <a:gd name="T55" fmla="*/ 50 h 152"/>
              <a:gd name="T56" fmla="*/ 0 w 218"/>
              <a:gd name="T57" fmla="*/ 54 h 152"/>
              <a:gd name="T58" fmla="*/ 0 w 218"/>
              <a:gd name="T59" fmla="*/ 59 h 152"/>
              <a:gd name="T60" fmla="*/ 1 w 218"/>
              <a:gd name="T61" fmla="*/ 147 h 152"/>
              <a:gd name="T62" fmla="*/ 4 w 218"/>
              <a:gd name="T63" fmla="*/ 140 h 152"/>
              <a:gd name="T64" fmla="*/ 7 w 218"/>
              <a:gd name="T65" fmla="*/ 136 h 152"/>
              <a:gd name="T66" fmla="*/ 13 w 218"/>
              <a:gd name="T67" fmla="*/ 130 h 152"/>
              <a:gd name="T68" fmla="*/ 17 w 218"/>
              <a:gd name="T69" fmla="*/ 126 h 152"/>
              <a:gd name="T70" fmla="*/ 26 w 218"/>
              <a:gd name="T71" fmla="*/ 121 h 152"/>
              <a:gd name="T72" fmla="*/ 33 w 218"/>
              <a:gd name="T73" fmla="*/ 118 h 152"/>
              <a:gd name="T74" fmla="*/ 46 w 218"/>
              <a:gd name="T75" fmla="*/ 114 h 152"/>
              <a:gd name="T76" fmla="*/ 54 w 218"/>
              <a:gd name="T77" fmla="*/ 112 h 152"/>
              <a:gd name="T78" fmla="*/ 65 w 218"/>
              <a:gd name="T79" fmla="*/ 111 h 152"/>
              <a:gd name="T80" fmla="*/ 76 w 218"/>
              <a:gd name="T81" fmla="*/ 111 h 152"/>
              <a:gd name="T82" fmla="*/ 95 w 218"/>
              <a:gd name="T83" fmla="*/ 111 h 152"/>
              <a:gd name="T84" fmla="*/ 111 w 218"/>
              <a:gd name="T85" fmla="*/ 113 h 152"/>
              <a:gd name="T86" fmla="*/ 139 w 218"/>
              <a:gd name="T87" fmla="*/ 116 h 152"/>
              <a:gd name="T88" fmla="*/ 156 w 218"/>
              <a:gd name="T89" fmla="*/ 118 h 152"/>
              <a:gd name="T90" fmla="*/ 174 w 218"/>
              <a:gd name="T91" fmla="*/ 120 h 152"/>
              <a:gd name="T92" fmla="*/ 178 w 218"/>
              <a:gd name="T93" fmla="*/ 120 h 152"/>
              <a:gd name="T94" fmla="*/ 183 w 218"/>
              <a:gd name="T95" fmla="*/ 120 h 152"/>
              <a:gd name="T96" fmla="*/ 188 w 218"/>
              <a:gd name="T97" fmla="*/ 120 h 152"/>
              <a:gd name="T98" fmla="*/ 192 w 218"/>
              <a:gd name="T99" fmla="*/ 120 h 152"/>
              <a:gd name="T100" fmla="*/ 196 w 218"/>
              <a:gd name="T101" fmla="*/ 119 h 152"/>
              <a:gd name="T102" fmla="*/ 201 w 218"/>
              <a:gd name="T103" fmla="*/ 118 h 152"/>
              <a:gd name="T104" fmla="*/ 204 w 218"/>
              <a:gd name="T105" fmla="*/ 116 h 152"/>
              <a:gd name="T106" fmla="*/ 207 w 218"/>
              <a:gd name="T107" fmla="*/ 115 h 152"/>
              <a:gd name="T108" fmla="*/ 210 w 218"/>
              <a:gd name="T109" fmla="*/ 113 h 152"/>
              <a:gd name="T110" fmla="*/ 211 w 218"/>
              <a:gd name="T111" fmla="*/ 112 h 152"/>
              <a:gd name="T112" fmla="*/ 213 w 218"/>
              <a:gd name="T113" fmla="*/ 110 h 152"/>
              <a:gd name="T114" fmla="*/ 214 w 218"/>
              <a:gd name="T115" fmla="*/ 107 h 152"/>
              <a:gd name="T116" fmla="*/ 216 w 218"/>
              <a:gd name="T117" fmla="*/ 104 h 152"/>
              <a:gd name="T118" fmla="*/ 217 w 218"/>
              <a:gd name="T119" fmla="*/ 100 h 152"/>
              <a:gd name="T120" fmla="*/ 218 w 218"/>
              <a:gd name="T121" fmla="*/ 9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8" h="152">
                <a:moveTo>
                  <a:pt x="218" y="93"/>
                </a:moveTo>
                <a:cubicBezTo>
                  <a:pt x="217" y="0"/>
                  <a:pt x="217" y="0"/>
                  <a:pt x="217" y="0"/>
                </a:cubicBezTo>
                <a:cubicBezTo>
                  <a:pt x="217" y="1"/>
                  <a:pt x="217" y="1"/>
                  <a:pt x="217" y="1"/>
                </a:cubicBezTo>
                <a:cubicBezTo>
                  <a:pt x="217" y="3"/>
                  <a:pt x="217" y="4"/>
                  <a:pt x="217" y="6"/>
                </a:cubicBezTo>
                <a:cubicBezTo>
                  <a:pt x="217" y="6"/>
                  <a:pt x="216" y="7"/>
                  <a:pt x="216" y="8"/>
                </a:cubicBezTo>
                <a:cubicBezTo>
                  <a:pt x="216" y="9"/>
                  <a:pt x="216" y="10"/>
                  <a:pt x="215" y="10"/>
                </a:cubicBezTo>
                <a:cubicBezTo>
                  <a:pt x="215" y="11"/>
                  <a:pt x="215" y="11"/>
                  <a:pt x="215" y="12"/>
                </a:cubicBezTo>
                <a:cubicBezTo>
                  <a:pt x="215" y="12"/>
                  <a:pt x="215" y="13"/>
                  <a:pt x="214" y="13"/>
                </a:cubicBezTo>
                <a:cubicBezTo>
                  <a:pt x="214" y="14"/>
                  <a:pt x="214" y="14"/>
                  <a:pt x="214" y="15"/>
                </a:cubicBezTo>
                <a:cubicBezTo>
                  <a:pt x="213" y="15"/>
                  <a:pt x="213" y="15"/>
                  <a:pt x="213" y="16"/>
                </a:cubicBezTo>
                <a:cubicBezTo>
                  <a:pt x="213" y="16"/>
                  <a:pt x="212" y="17"/>
                  <a:pt x="212" y="17"/>
                </a:cubicBezTo>
                <a:cubicBezTo>
                  <a:pt x="212" y="17"/>
                  <a:pt x="211" y="18"/>
                  <a:pt x="211" y="18"/>
                </a:cubicBezTo>
                <a:cubicBezTo>
                  <a:pt x="210" y="19"/>
                  <a:pt x="208" y="20"/>
                  <a:pt x="207" y="21"/>
                </a:cubicBezTo>
                <a:cubicBezTo>
                  <a:pt x="207" y="22"/>
                  <a:pt x="206" y="22"/>
                  <a:pt x="206" y="22"/>
                </a:cubicBezTo>
                <a:cubicBezTo>
                  <a:pt x="205" y="22"/>
                  <a:pt x="205" y="23"/>
                  <a:pt x="204" y="23"/>
                </a:cubicBezTo>
                <a:cubicBezTo>
                  <a:pt x="203" y="23"/>
                  <a:pt x="203" y="23"/>
                  <a:pt x="203" y="23"/>
                </a:cubicBezTo>
                <a:cubicBezTo>
                  <a:pt x="202" y="24"/>
                  <a:pt x="201" y="24"/>
                  <a:pt x="200" y="25"/>
                </a:cubicBezTo>
                <a:cubicBezTo>
                  <a:pt x="199" y="25"/>
                  <a:pt x="198" y="25"/>
                  <a:pt x="196" y="26"/>
                </a:cubicBezTo>
                <a:cubicBezTo>
                  <a:pt x="196" y="26"/>
                  <a:pt x="196" y="26"/>
                  <a:pt x="195" y="26"/>
                </a:cubicBezTo>
                <a:cubicBezTo>
                  <a:pt x="194" y="26"/>
                  <a:pt x="193" y="26"/>
                  <a:pt x="192" y="26"/>
                </a:cubicBezTo>
                <a:cubicBezTo>
                  <a:pt x="192" y="26"/>
                  <a:pt x="192" y="26"/>
                  <a:pt x="191" y="26"/>
                </a:cubicBezTo>
                <a:cubicBezTo>
                  <a:pt x="190" y="26"/>
                  <a:pt x="189" y="26"/>
                  <a:pt x="187" y="27"/>
                </a:cubicBezTo>
                <a:cubicBezTo>
                  <a:pt x="187" y="27"/>
                  <a:pt x="187" y="27"/>
                  <a:pt x="187" y="27"/>
                </a:cubicBezTo>
                <a:cubicBezTo>
                  <a:pt x="185" y="27"/>
                  <a:pt x="183" y="27"/>
                  <a:pt x="181" y="27"/>
                </a:cubicBezTo>
                <a:cubicBezTo>
                  <a:pt x="180" y="27"/>
                  <a:pt x="179" y="27"/>
                  <a:pt x="178" y="26"/>
                </a:cubicBezTo>
                <a:cubicBezTo>
                  <a:pt x="177" y="26"/>
                  <a:pt x="176" y="26"/>
                  <a:pt x="175" y="26"/>
                </a:cubicBezTo>
                <a:cubicBezTo>
                  <a:pt x="175" y="26"/>
                  <a:pt x="174" y="26"/>
                  <a:pt x="173" y="26"/>
                </a:cubicBezTo>
                <a:cubicBezTo>
                  <a:pt x="171" y="26"/>
                  <a:pt x="169" y="26"/>
                  <a:pt x="167" y="26"/>
                </a:cubicBezTo>
                <a:cubicBezTo>
                  <a:pt x="164" y="26"/>
                  <a:pt x="160" y="25"/>
                  <a:pt x="156" y="25"/>
                </a:cubicBezTo>
                <a:cubicBezTo>
                  <a:pt x="154" y="24"/>
                  <a:pt x="151" y="24"/>
                  <a:pt x="148" y="24"/>
                </a:cubicBezTo>
                <a:cubicBezTo>
                  <a:pt x="148" y="24"/>
                  <a:pt x="147" y="24"/>
                  <a:pt x="147" y="24"/>
                </a:cubicBezTo>
                <a:cubicBezTo>
                  <a:pt x="144" y="23"/>
                  <a:pt x="141" y="23"/>
                  <a:pt x="138" y="23"/>
                </a:cubicBezTo>
                <a:cubicBezTo>
                  <a:pt x="134" y="22"/>
                  <a:pt x="129" y="21"/>
                  <a:pt x="125" y="21"/>
                </a:cubicBezTo>
                <a:cubicBezTo>
                  <a:pt x="123" y="21"/>
                  <a:pt x="122" y="21"/>
                  <a:pt x="121" y="20"/>
                </a:cubicBezTo>
                <a:cubicBezTo>
                  <a:pt x="118" y="20"/>
                  <a:pt x="115" y="20"/>
                  <a:pt x="112" y="19"/>
                </a:cubicBezTo>
                <a:cubicBezTo>
                  <a:pt x="111" y="19"/>
                  <a:pt x="111" y="19"/>
                  <a:pt x="111" y="19"/>
                </a:cubicBezTo>
                <a:cubicBezTo>
                  <a:pt x="110" y="19"/>
                  <a:pt x="108" y="19"/>
                  <a:pt x="107" y="19"/>
                </a:cubicBezTo>
                <a:cubicBezTo>
                  <a:pt x="105" y="19"/>
                  <a:pt x="103" y="18"/>
                  <a:pt x="101" y="18"/>
                </a:cubicBezTo>
                <a:cubicBezTo>
                  <a:pt x="99" y="18"/>
                  <a:pt x="98" y="18"/>
                  <a:pt x="97" y="18"/>
                </a:cubicBezTo>
                <a:cubicBezTo>
                  <a:pt x="96" y="18"/>
                  <a:pt x="95" y="18"/>
                  <a:pt x="95" y="18"/>
                </a:cubicBezTo>
                <a:cubicBezTo>
                  <a:pt x="94" y="18"/>
                  <a:pt x="93" y="18"/>
                  <a:pt x="92" y="18"/>
                </a:cubicBezTo>
                <a:cubicBezTo>
                  <a:pt x="90" y="18"/>
                  <a:pt x="88" y="17"/>
                  <a:pt x="86" y="17"/>
                </a:cubicBezTo>
                <a:cubicBezTo>
                  <a:pt x="84" y="17"/>
                  <a:pt x="83" y="17"/>
                  <a:pt x="81" y="17"/>
                </a:cubicBezTo>
                <a:cubicBezTo>
                  <a:pt x="81" y="17"/>
                  <a:pt x="80" y="17"/>
                  <a:pt x="80" y="17"/>
                </a:cubicBezTo>
                <a:cubicBezTo>
                  <a:pt x="79" y="17"/>
                  <a:pt x="78" y="17"/>
                  <a:pt x="77" y="17"/>
                </a:cubicBezTo>
                <a:cubicBezTo>
                  <a:pt x="76" y="17"/>
                  <a:pt x="76" y="17"/>
                  <a:pt x="75" y="17"/>
                </a:cubicBezTo>
                <a:cubicBezTo>
                  <a:pt x="75" y="17"/>
                  <a:pt x="75" y="17"/>
                  <a:pt x="75" y="17"/>
                </a:cubicBezTo>
                <a:cubicBezTo>
                  <a:pt x="73" y="17"/>
                  <a:pt x="72" y="17"/>
                  <a:pt x="71" y="17"/>
                </a:cubicBezTo>
                <a:cubicBezTo>
                  <a:pt x="71" y="17"/>
                  <a:pt x="70" y="17"/>
                  <a:pt x="70" y="17"/>
                </a:cubicBezTo>
                <a:cubicBezTo>
                  <a:pt x="70" y="17"/>
                  <a:pt x="70" y="17"/>
                  <a:pt x="70" y="17"/>
                </a:cubicBezTo>
                <a:cubicBezTo>
                  <a:pt x="68" y="17"/>
                  <a:pt x="66" y="18"/>
                  <a:pt x="65" y="18"/>
                </a:cubicBezTo>
                <a:cubicBezTo>
                  <a:pt x="64" y="18"/>
                  <a:pt x="64" y="18"/>
                  <a:pt x="64" y="18"/>
                </a:cubicBezTo>
                <a:cubicBezTo>
                  <a:pt x="62" y="18"/>
                  <a:pt x="60" y="18"/>
                  <a:pt x="59" y="18"/>
                </a:cubicBezTo>
                <a:cubicBezTo>
                  <a:pt x="59" y="18"/>
                  <a:pt x="58" y="18"/>
                  <a:pt x="58" y="18"/>
                </a:cubicBezTo>
                <a:cubicBezTo>
                  <a:pt x="57" y="18"/>
                  <a:pt x="57" y="19"/>
                  <a:pt x="56" y="19"/>
                </a:cubicBezTo>
                <a:cubicBezTo>
                  <a:pt x="55" y="19"/>
                  <a:pt x="54" y="19"/>
                  <a:pt x="54" y="19"/>
                </a:cubicBezTo>
                <a:cubicBezTo>
                  <a:pt x="53" y="19"/>
                  <a:pt x="52" y="19"/>
                  <a:pt x="51" y="19"/>
                </a:cubicBezTo>
                <a:cubicBezTo>
                  <a:pt x="50" y="20"/>
                  <a:pt x="49" y="20"/>
                  <a:pt x="49" y="20"/>
                </a:cubicBezTo>
                <a:cubicBezTo>
                  <a:pt x="48" y="20"/>
                  <a:pt x="47" y="20"/>
                  <a:pt x="46" y="20"/>
                </a:cubicBezTo>
                <a:cubicBezTo>
                  <a:pt x="45" y="21"/>
                  <a:pt x="44" y="21"/>
                  <a:pt x="44" y="21"/>
                </a:cubicBezTo>
                <a:cubicBezTo>
                  <a:pt x="42" y="21"/>
                  <a:pt x="41" y="22"/>
                  <a:pt x="39" y="22"/>
                </a:cubicBezTo>
                <a:cubicBezTo>
                  <a:pt x="37" y="23"/>
                  <a:pt x="34" y="24"/>
                  <a:pt x="32" y="25"/>
                </a:cubicBezTo>
                <a:cubicBezTo>
                  <a:pt x="32" y="25"/>
                  <a:pt x="32" y="25"/>
                  <a:pt x="32" y="25"/>
                </a:cubicBezTo>
                <a:cubicBezTo>
                  <a:pt x="32" y="25"/>
                  <a:pt x="32" y="25"/>
                  <a:pt x="32" y="25"/>
                </a:cubicBezTo>
                <a:cubicBezTo>
                  <a:pt x="30" y="26"/>
                  <a:pt x="28" y="27"/>
                  <a:pt x="26" y="27"/>
                </a:cubicBezTo>
                <a:cubicBezTo>
                  <a:pt x="26" y="28"/>
                  <a:pt x="26" y="28"/>
                  <a:pt x="26" y="28"/>
                </a:cubicBezTo>
                <a:cubicBezTo>
                  <a:pt x="25" y="28"/>
                  <a:pt x="25" y="28"/>
                  <a:pt x="25" y="28"/>
                </a:cubicBezTo>
                <a:cubicBezTo>
                  <a:pt x="22" y="30"/>
                  <a:pt x="19" y="31"/>
                  <a:pt x="17" y="33"/>
                </a:cubicBezTo>
                <a:cubicBezTo>
                  <a:pt x="16" y="33"/>
                  <a:pt x="16" y="33"/>
                  <a:pt x="16" y="33"/>
                </a:cubicBezTo>
                <a:cubicBezTo>
                  <a:pt x="16" y="33"/>
                  <a:pt x="16" y="34"/>
                  <a:pt x="16" y="34"/>
                </a:cubicBezTo>
                <a:cubicBezTo>
                  <a:pt x="15" y="34"/>
                  <a:pt x="14" y="35"/>
                  <a:pt x="13" y="36"/>
                </a:cubicBezTo>
                <a:cubicBezTo>
                  <a:pt x="12" y="36"/>
                  <a:pt x="12" y="36"/>
                  <a:pt x="12" y="36"/>
                </a:cubicBezTo>
                <a:cubicBezTo>
                  <a:pt x="12" y="36"/>
                  <a:pt x="12" y="36"/>
                  <a:pt x="12" y="36"/>
                </a:cubicBezTo>
                <a:cubicBezTo>
                  <a:pt x="11" y="37"/>
                  <a:pt x="10" y="38"/>
                  <a:pt x="9" y="39"/>
                </a:cubicBezTo>
                <a:cubicBezTo>
                  <a:pt x="9" y="39"/>
                  <a:pt x="9" y="39"/>
                  <a:pt x="9" y="40"/>
                </a:cubicBezTo>
                <a:cubicBezTo>
                  <a:pt x="9" y="40"/>
                  <a:pt x="9" y="40"/>
                  <a:pt x="8" y="40"/>
                </a:cubicBezTo>
                <a:cubicBezTo>
                  <a:pt x="8" y="41"/>
                  <a:pt x="7" y="42"/>
                  <a:pt x="6" y="43"/>
                </a:cubicBezTo>
                <a:cubicBezTo>
                  <a:pt x="6" y="43"/>
                  <a:pt x="6" y="43"/>
                  <a:pt x="6" y="43"/>
                </a:cubicBezTo>
                <a:cubicBezTo>
                  <a:pt x="6" y="43"/>
                  <a:pt x="6" y="43"/>
                  <a:pt x="6" y="43"/>
                </a:cubicBezTo>
                <a:cubicBezTo>
                  <a:pt x="5" y="44"/>
                  <a:pt x="4" y="45"/>
                  <a:pt x="4" y="46"/>
                </a:cubicBezTo>
                <a:cubicBezTo>
                  <a:pt x="4" y="46"/>
                  <a:pt x="4" y="46"/>
                  <a:pt x="4" y="46"/>
                </a:cubicBezTo>
                <a:cubicBezTo>
                  <a:pt x="3" y="47"/>
                  <a:pt x="3" y="47"/>
                  <a:pt x="3" y="47"/>
                </a:cubicBezTo>
                <a:cubicBezTo>
                  <a:pt x="3" y="48"/>
                  <a:pt x="2" y="49"/>
                  <a:pt x="2" y="50"/>
                </a:cubicBezTo>
                <a:cubicBezTo>
                  <a:pt x="2" y="50"/>
                  <a:pt x="2" y="50"/>
                  <a:pt x="2" y="50"/>
                </a:cubicBezTo>
                <a:cubicBezTo>
                  <a:pt x="2" y="50"/>
                  <a:pt x="2" y="50"/>
                  <a:pt x="2" y="50"/>
                </a:cubicBezTo>
                <a:cubicBezTo>
                  <a:pt x="1" y="51"/>
                  <a:pt x="1" y="53"/>
                  <a:pt x="1" y="54"/>
                </a:cubicBezTo>
                <a:cubicBezTo>
                  <a:pt x="1" y="54"/>
                  <a:pt x="1" y="54"/>
                  <a:pt x="0" y="54"/>
                </a:cubicBezTo>
                <a:cubicBezTo>
                  <a:pt x="0" y="55"/>
                  <a:pt x="0" y="55"/>
                  <a:pt x="0" y="55"/>
                </a:cubicBezTo>
                <a:cubicBezTo>
                  <a:pt x="0" y="56"/>
                  <a:pt x="0" y="57"/>
                  <a:pt x="0" y="59"/>
                </a:cubicBezTo>
                <a:cubicBezTo>
                  <a:pt x="0" y="59"/>
                  <a:pt x="0" y="59"/>
                  <a:pt x="0" y="59"/>
                </a:cubicBezTo>
                <a:cubicBezTo>
                  <a:pt x="1" y="152"/>
                  <a:pt x="1" y="152"/>
                  <a:pt x="1" y="152"/>
                </a:cubicBezTo>
                <a:cubicBezTo>
                  <a:pt x="1" y="151"/>
                  <a:pt x="1" y="150"/>
                  <a:pt x="1" y="148"/>
                </a:cubicBezTo>
                <a:cubicBezTo>
                  <a:pt x="1" y="148"/>
                  <a:pt x="1" y="148"/>
                  <a:pt x="1" y="147"/>
                </a:cubicBezTo>
                <a:cubicBezTo>
                  <a:pt x="1" y="146"/>
                  <a:pt x="2" y="145"/>
                  <a:pt x="2" y="144"/>
                </a:cubicBezTo>
                <a:cubicBezTo>
                  <a:pt x="2" y="143"/>
                  <a:pt x="2" y="143"/>
                  <a:pt x="2" y="143"/>
                </a:cubicBezTo>
                <a:cubicBezTo>
                  <a:pt x="3" y="142"/>
                  <a:pt x="3" y="141"/>
                  <a:pt x="4" y="140"/>
                </a:cubicBezTo>
                <a:cubicBezTo>
                  <a:pt x="4" y="140"/>
                  <a:pt x="4" y="140"/>
                  <a:pt x="4" y="139"/>
                </a:cubicBezTo>
                <a:cubicBezTo>
                  <a:pt x="5" y="138"/>
                  <a:pt x="6" y="137"/>
                  <a:pt x="6" y="136"/>
                </a:cubicBezTo>
                <a:cubicBezTo>
                  <a:pt x="7" y="136"/>
                  <a:pt x="7" y="136"/>
                  <a:pt x="7" y="136"/>
                </a:cubicBezTo>
                <a:cubicBezTo>
                  <a:pt x="8" y="135"/>
                  <a:pt x="8" y="134"/>
                  <a:pt x="9" y="133"/>
                </a:cubicBezTo>
                <a:cubicBezTo>
                  <a:pt x="9" y="133"/>
                  <a:pt x="10" y="133"/>
                  <a:pt x="10" y="133"/>
                </a:cubicBezTo>
                <a:cubicBezTo>
                  <a:pt x="11" y="132"/>
                  <a:pt x="12" y="131"/>
                  <a:pt x="13" y="130"/>
                </a:cubicBezTo>
                <a:cubicBezTo>
                  <a:pt x="13" y="130"/>
                  <a:pt x="13" y="129"/>
                  <a:pt x="13" y="129"/>
                </a:cubicBezTo>
                <a:cubicBezTo>
                  <a:pt x="14" y="129"/>
                  <a:pt x="15" y="128"/>
                  <a:pt x="16" y="127"/>
                </a:cubicBezTo>
                <a:cubicBezTo>
                  <a:pt x="17" y="127"/>
                  <a:pt x="17" y="127"/>
                  <a:pt x="17" y="126"/>
                </a:cubicBezTo>
                <a:cubicBezTo>
                  <a:pt x="19" y="125"/>
                  <a:pt x="20" y="125"/>
                  <a:pt x="21" y="124"/>
                </a:cubicBezTo>
                <a:cubicBezTo>
                  <a:pt x="21" y="124"/>
                  <a:pt x="21" y="124"/>
                  <a:pt x="21" y="124"/>
                </a:cubicBezTo>
                <a:cubicBezTo>
                  <a:pt x="23" y="123"/>
                  <a:pt x="24" y="122"/>
                  <a:pt x="26" y="121"/>
                </a:cubicBezTo>
                <a:cubicBezTo>
                  <a:pt x="26" y="121"/>
                  <a:pt x="26" y="121"/>
                  <a:pt x="27" y="121"/>
                </a:cubicBezTo>
                <a:cubicBezTo>
                  <a:pt x="28" y="120"/>
                  <a:pt x="30" y="119"/>
                  <a:pt x="32" y="118"/>
                </a:cubicBezTo>
                <a:cubicBezTo>
                  <a:pt x="32" y="118"/>
                  <a:pt x="33" y="118"/>
                  <a:pt x="33" y="118"/>
                </a:cubicBezTo>
                <a:cubicBezTo>
                  <a:pt x="35" y="117"/>
                  <a:pt x="37" y="116"/>
                  <a:pt x="40" y="116"/>
                </a:cubicBezTo>
                <a:cubicBezTo>
                  <a:pt x="41" y="115"/>
                  <a:pt x="43" y="115"/>
                  <a:pt x="44" y="114"/>
                </a:cubicBezTo>
                <a:cubicBezTo>
                  <a:pt x="45" y="114"/>
                  <a:pt x="46" y="114"/>
                  <a:pt x="46" y="114"/>
                </a:cubicBezTo>
                <a:cubicBezTo>
                  <a:pt x="47" y="114"/>
                  <a:pt x="48" y="113"/>
                  <a:pt x="49" y="113"/>
                </a:cubicBezTo>
                <a:cubicBezTo>
                  <a:pt x="50" y="113"/>
                  <a:pt x="51" y="113"/>
                  <a:pt x="51" y="113"/>
                </a:cubicBezTo>
                <a:cubicBezTo>
                  <a:pt x="52" y="113"/>
                  <a:pt x="53" y="112"/>
                  <a:pt x="54" y="112"/>
                </a:cubicBezTo>
                <a:cubicBezTo>
                  <a:pt x="55" y="112"/>
                  <a:pt x="56" y="112"/>
                  <a:pt x="57" y="112"/>
                </a:cubicBezTo>
                <a:cubicBezTo>
                  <a:pt x="58" y="112"/>
                  <a:pt x="58" y="112"/>
                  <a:pt x="59" y="112"/>
                </a:cubicBezTo>
                <a:cubicBezTo>
                  <a:pt x="61" y="111"/>
                  <a:pt x="63" y="111"/>
                  <a:pt x="65" y="111"/>
                </a:cubicBezTo>
                <a:cubicBezTo>
                  <a:pt x="67" y="111"/>
                  <a:pt x="69" y="111"/>
                  <a:pt x="70" y="111"/>
                </a:cubicBezTo>
                <a:cubicBezTo>
                  <a:pt x="71" y="111"/>
                  <a:pt x="71" y="111"/>
                  <a:pt x="72" y="111"/>
                </a:cubicBezTo>
                <a:cubicBezTo>
                  <a:pt x="73" y="111"/>
                  <a:pt x="74" y="111"/>
                  <a:pt x="76" y="111"/>
                </a:cubicBezTo>
                <a:cubicBezTo>
                  <a:pt x="76" y="111"/>
                  <a:pt x="77" y="111"/>
                  <a:pt x="78" y="111"/>
                </a:cubicBezTo>
                <a:cubicBezTo>
                  <a:pt x="79" y="111"/>
                  <a:pt x="80" y="111"/>
                  <a:pt x="82" y="111"/>
                </a:cubicBezTo>
                <a:cubicBezTo>
                  <a:pt x="86" y="111"/>
                  <a:pt x="91" y="111"/>
                  <a:pt x="95" y="111"/>
                </a:cubicBezTo>
                <a:cubicBezTo>
                  <a:pt x="96" y="111"/>
                  <a:pt x="97" y="111"/>
                  <a:pt x="97" y="111"/>
                </a:cubicBezTo>
                <a:cubicBezTo>
                  <a:pt x="101" y="112"/>
                  <a:pt x="104" y="112"/>
                  <a:pt x="108" y="112"/>
                </a:cubicBezTo>
                <a:cubicBezTo>
                  <a:pt x="109" y="112"/>
                  <a:pt x="110" y="112"/>
                  <a:pt x="111" y="113"/>
                </a:cubicBezTo>
                <a:cubicBezTo>
                  <a:pt x="115" y="113"/>
                  <a:pt x="118" y="113"/>
                  <a:pt x="121" y="114"/>
                </a:cubicBezTo>
                <a:cubicBezTo>
                  <a:pt x="122" y="114"/>
                  <a:pt x="124" y="114"/>
                  <a:pt x="125" y="114"/>
                </a:cubicBezTo>
                <a:cubicBezTo>
                  <a:pt x="130" y="115"/>
                  <a:pt x="134" y="115"/>
                  <a:pt x="139" y="116"/>
                </a:cubicBezTo>
                <a:cubicBezTo>
                  <a:pt x="141" y="116"/>
                  <a:pt x="144" y="117"/>
                  <a:pt x="147" y="117"/>
                </a:cubicBezTo>
                <a:cubicBezTo>
                  <a:pt x="148" y="117"/>
                  <a:pt x="148" y="117"/>
                  <a:pt x="149" y="117"/>
                </a:cubicBezTo>
                <a:cubicBezTo>
                  <a:pt x="151" y="117"/>
                  <a:pt x="154" y="118"/>
                  <a:pt x="156" y="118"/>
                </a:cubicBezTo>
                <a:cubicBezTo>
                  <a:pt x="156" y="118"/>
                  <a:pt x="157" y="118"/>
                  <a:pt x="157" y="118"/>
                </a:cubicBezTo>
                <a:cubicBezTo>
                  <a:pt x="159" y="118"/>
                  <a:pt x="161" y="118"/>
                  <a:pt x="163" y="119"/>
                </a:cubicBezTo>
                <a:cubicBezTo>
                  <a:pt x="167" y="119"/>
                  <a:pt x="170" y="119"/>
                  <a:pt x="174" y="120"/>
                </a:cubicBezTo>
                <a:cubicBezTo>
                  <a:pt x="174" y="120"/>
                  <a:pt x="174" y="120"/>
                  <a:pt x="174" y="120"/>
                </a:cubicBezTo>
                <a:cubicBezTo>
                  <a:pt x="175" y="120"/>
                  <a:pt x="175" y="120"/>
                  <a:pt x="176" y="120"/>
                </a:cubicBezTo>
                <a:cubicBezTo>
                  <a:pt x="177" y="120"/>
                  <a:pt x="178" y="120"/>
                  <a:pt x="178" y="120"/>
                </a:cubicBezTo>
                <a:cubicBezTo>
                  <a:pt x="179" y="120"/>
                  <a:pt x="179" y="120"/>
                  <a:pt x="179" y="120"/>
                </a:cubicBezTo>
                <a:cubicBezTo>
                  <a:pt x="180" y="120"/>
                  <a:pt x="181" y="120"/>
                  <a:pt x="182" y="120"/>
                </a:cubicBezTo>
                <a:cubicBezTo>
                  <a:pt x="182" y="120"/>
                  <a:pt x="182" y="120"/>
                  <a:pt x="183" y="120"/>
                </a:cubicBezTo>
                <a:cubicBezTo>
                  <a:pt x="184" y="120"/>
                  <a:pt x="185" y="120"/>
                  <a:pt x="186" y="120"/>
                </a:cubicBezTo>
                <a:cubicBezTo>
                  <a:pt x="186" y="120"/>
                  <a:pt x="187" y="120"/>
                  <a:pt x="187" y="120"/>
                </a:cubicBezTo>
                <a:cubicBezTo>
                  <a:pt x="187" y="120"/>
                  <a:pt x="188" y="120"/>
                  <a:pt x="188" y="120"/>
                </a:cubicBezTo>
                <a:cubicBezTo>
                  <a:pt x="188" y="120"/>
                  <a:pt x="188" y="120"/>
                  <a:pt x="188" y="120"/>
                </a:cubicBezTo>
                <a:cubicBezTo>
                  <a:pt x="189" y="120"/>
                  <a:pt x="190" y="120"/>
                  <a:pt x="191" y="120"/>
                </a:cubicBezTo>
                <a:cubicBezTo>
                  <a:pt x="191" y="120"/>
                  <a:pt x="192" y="120"/>
                  <a:pt x="192" y="120"/>
                </a:cubicBezTo>
                <a:cubicBezTo>
                  <a:pt x="192" y="120"/>
                  <a:pt x="193" y="119"/>
                  <a:pt x="193" y="119"/>
                </a:cubicBezTo>
                <a:cubicBezTo>
                  <a:pt x="193" y="119"/>
                  <a:pt x="193" y="119"/>
                  <a:pt x="193" y="119"/>
                </a:cubicBezTo>
                <a:cubicBezTo>
                  <a:pt x="194" y="119"/>
                  <a:pt x="195" y="119"/>
                  <a:pt x="196" y="119"/>
                </a:cubicBezTo>
                <a:cubicBezTo>
                  <a:pt x="196" y="119"/>
                  <a:pt x="197" y="119"/>
                  <a:pt x="197" y="119"/>
                </a:cubicBezTo>
                <a:cubicBezTo>
                  <a:pt x="198" y="119"/>
                  <a:pt x="199" y="118"/>
                  <a:pt x="200" y="118"/>
                </a:cubicBezTo>
                <a:cubicBezTo>
                  <a:pt x="200" y="118"/>
                  <a:pt x="201" y="118"/>
                  <a:pt x="201" y="118"/>
                </a:cubicBezTo>
                <a:cubicBezTo>
                  <a:pt x="201" y="118"/>
                  <a:pt x="202" y="117"/>
                  <a:pt x="203" y="117"/>
                </a:cubicBezTo>
                <a:cubicBezTo>
                  <a:pt x="203" y="117"/>
                  <a:pt x="203" y="117"/>
                  <a:pt x="204" y="117"/>
                </a:cubicBezTo>
                <a:cubicBezTo>
                  <a:pt x="204" y="117"/>
                  <a:pt x="204" y="117"/>
                  <a:pt x="204" y="116"/>
                </a:cubicBezTo>
                <a:cubicBezTo>
                  <a:pt x="204" y="116"/>
                  <a:pt x="205" y="116"/>
                  <a:pt x="205" y="116"/>
                </a:cubicBezTo>
                <a:cubicBezTo>
                  <a:pt x="205" y="116"/>
                  <a:pt x="206" y="116"/>
                  <a:pt x="207" y="115"/>
                </a:cubicBezTo>
                <a:cubicBezTo>
                  <a:pt x="207" y="115"/>
                  <a:pt x="207" y="115"/>
                  <a:pt x="207" y="115"/>
                </a:cubicBezTo>
                <a:cubicBezTo>
                  <a:pt x="207" y="115"/>
                  <a:pt x="207" y="115"/>
                  <a:pt x="207" y="115"/>
                </a:cubicBezTo>
                <a:cubicBezTo>
                  <a:pt x="208" y="115"/>
                  <a:pt x="208" y="114"/>
                  <a:pt x="208" y="114"/>
                </a:cubicBezTo>
                <a:cubicBezTo>
                  <a:pt x="209" y="114"/>
                  <a:pt x="209" y="113"/>
                  <a:pt x="210" y="113"/>
                </a:cubicBezTo>
                <a:cubicBezTo>
                  <a:pt x="210" y="113"/>
                  <a:pt x="210" y="113"/>
                  <a:pt x="210" y="113"/>
                </a:cubicBezTo>
                <a:cubicBezTo>
                  <a:pt x="210" y="113"/>
                  <a:pt x="210" y="113"/>
                  <a:pt x="210" y="113"/>
                </a:cubicBezTo>
                <a:cubicBezTo>
                  <a:pt x="210" y="113"/>
                  <a:pt x="211" y="112"/>
                  <a:pt x="211" y="112"/>
                </a:cubicBezTo>
                <a:cubicBezTo>
                  <a:pt x="211" y="111"/>
                  <a:pt x="212" y="111"/>
                  <a:pt x="212" y="111"/>
                </a:cubicBezTo>
                <a:cubicBezTo>
                  <a:pt x="212" y="111"/>
                  <a:pt x="212" y="111"/>
                  <a:pt x="212" y="110"/>
                </a:cubicBezTo>
                <a:cubicBezTo>
                  <a:pt x="213" y="110"/>
                  <a:pt x="213" y="110"/>
                  <a:pt x="213" y="110"/>
                </a:cubicBezTo>
                <a:cubicBezTo>
                  <a:pt x="213" y="109"/>
                  <a:pt x="213" y="109"/>
                  <a:pt x="214" y="109"/>
                </a:cubicBezTo>
                <a:cubicBezTo>
                  <a:pt x="214" y="108"/>
                  <a:pt x="214" y="108"/>
                  <a:pt x="214" y="108"/>
                </a:cubicBezTo>
                <a:cubicBezTo>
                  <a:pt x="214" y="108"/>
                  <a:pt x="214" y="108"/>
                  <a:pt x="214" y="107"/>
                </a:cubicBezTo>
                <a:cubicBezTo>
                  <a:pt x="215" y="107"/>
                  <a:pt x="215" y="107"/>
                  <a:pt x="215" y="106"/>
                </a:cubicBezTo>
                <a:cubicBezTo>
                  <a:pt x="215" y="106"/>
                  <a:pt x="215" y="105"/>
                  <a:pt x="216" y="105"/>
                </a:cubicBezTo>
                <a:cubicBezTo>
                  <a:pt x="216" y="105"/>
                  <a:pt x="216" y="105"/>
                  <a:pt x="216" y="104"/>
                </a:cubicBezTo>
                <a:cubicBezTo>
                  <a:pt x="216" y="104"/>
                  <a:pt x="216" y="104"/>
                  <a:pt x="216" y="104"/>
                </a:cubicBezTo>
                <a:cubicBezTo>
                  <a:pt x="216" y="103"/>
                  <a:pt x="217" y="102"/>
                  <a:pt x="217" y="101"/>
                </a:cubicBezTo>
                <a:cubicBezTo>
                  <a:pt x="217" y="101"/>
                  <a:pt x="217" y="100"/>
                  <a:pt x="217" y="100"/>
                </a:cubicBezTo>
                <a:cubicBezTo>
                  <a:pt x="217" y="100"/>
                  <a:pt x="217" y="99"/>
                  <a:pt x="217" y="99"/>
                </a:cubicBezTo>
                <a:cubicBezTo>
                  <a:pt x="218" y="97"/>
                  <a:pt x="218" y="96"/>
                  <a:pt x="218" y="95"/>
                </a:cubicBezTo>
                <a:cubicBezTo>
                  <a:pt x="218" y="94"/>
                  <a:pt x="218" y="94"/>
                  <a:pt x="218" y="94"/>
                </a:cubicBezTo>
                <a:cubicBezTo>
                  <a:pt x="218" y="94"/>
                  <a:pt x="218" y="94"/>
                  <a:pt x="218" y="93"/>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p:cNvSpPr>
            <a:spLocks/>
          </p:cNvSpPr>
          <p:nvPr/>
        </p:nvSpPr>
        <p:spPr bwMode="auto">
          <a:xfrm>
            <a:off x="9290106" y="5283867"/>
            <a:ext cx="773026" cy="597550"/>
          </a:xfrm>
          <a:custGeom>
            <a:avLst/>
            <a:gdLst>
              <a:gd name="T0" fmla="*/ 175 w 200"/>
              <a:gd name="T1" fmla="*/ 23 h 142"/>
              <a:gd name="T2" fmla="*/ 170 w 200"/>
              <a:gd name="T3" fmla="*/ 21 h 142"/>
              <a:gd name="T4" fmla="*/ 169 w 200"/>
              <a:gd name="T5" fmla="*/ 21 h 142"/>
              <a:gd name="T6" fmla="*/ 166 w 200"/>
              <a:gd name="T7" fmla="*/ 20 h 142"/>
              <a:gd name="T8" fmla="*/ 162 w 200"/>
              <a:gd name="T9" fmla="*/ 20 h 142"/>
              <a:gd name="T10" fmla="*/ 161 w 200"/>
              <a:gd name="T11" fmla="*/ 20 h 142"/>
              <a:gd name="T12" fmla="*/ 156 w 200"/>
              <a:gd name="T13" fmla="*/ 19 h 142"/>
              <a:gd name="T14" fmla="*/ 154 w 200"/>
              <a:gd name="T15" fmla="*/ 19 h 142"/>
              <a:gd name="T16" fmla="*/ 149 w 200"/>
              <a:gd name="T17" fmla="*/ 19 h 142"/>
              <a:gd name="T18" fmla="*/ 145 w 200"/>
              <a:gd name="T19" fmla="*/ 19 h 142"/>
              <a:gd name="T20" fmla="*/ 140 w 200"/>
              <a:gd name="T21" fmla="*/ 19 h 142"/>
              <a:gd name="T22" fmla="*/ 140 w 200"/>
              <a:gd name="T23" fmla="*/ 19 h 142"/>
              <a:gd name="T24" fmla="*/ 133 w 200"/>
              <a:gd name="T25" fmla="*/ 19 h 142"/>
              <a:gd name="T26" fmla="*/ 132 w 200"/>
              <a:gd name="T27" fmla="*/ 19 h 142"/>
              <a:gd name="T28" fmla="*/ 121 w 200"/>
              <a:gd name="T29" fmla="*/ 20 h 142"/>
              <a:gd name="T30" fmla="*/ 108 w 200"/>
              <a:gd name="T31" fmla="*/ 21 h 142"/>
              <a:gd name="T32" fmla="*/ 95 w 200"/>
              <a:gd name="T33" fmla="*/ 22 h 142"/>
              <a:gd name="T34" fmla="*/ 82 w 200"/>
              <a:gd name="T35" fmla="*/ 23 h 142"/>
              <a:gd name="T36" fmla="*/ 69 w 200"/>
              <a:gd name="T37" fmla="*/ 24 h 142"/>
              <a:gd name="T38" fmla="*/ 57 w 200"/>
              <a:gd name="T39" fmla="*/ 25 h 142"/>
              <a:gd name="T40" fmla="*/ 50 w 200"/>
              <a:gd name="T41" fmla="*/ 25 h 142"/>
              <a:gd name="T42" fmla="*/ 44 w 200"/>
              <a:gd name="T43" fmla="*/ 25 h 142"/>
              <a:gd name="T44" fmla="*/ 36 w 200"/>
              <a:gd name="T45" fmla="*/ 25 h 142"/>
              <a:gd name="T46" fmla="*/ 28 w 200"/>
              <a:gd name="T47" fmla="*/ 24 h 142"/>
              <a:gd name="T48" fmla="*/ 21 w 200"/>
              <a:gd name="T49" fmla="*/ 22 h 142"/>
              <a:gd name="T50" fmla="*/ 0 w 200"/>
              <a:gd name="T51" fmla="*/ 0 h 142"/>
              <a:gd name="T52" fmla="*/ 16 w 200"/>
              <a:gd name="T53" fmla="*/ 114 h 142"/>
              <a:gd name="T54" fmla="*/ 21 w 200"/>
              <a:gd name="T55" fmla="*/ 115 h 142"/>
              <a:gd name="T56" fmla="*/ 22 w 200"/>
              <a:gd name="T57" fmla="*/ 116 h 142"/>
              <a:gd name="T58" fmla="*/ 25 w 200"/>
              <a:gd name="T59" fmla="*/ 117 h 142"/>
              <a:gd name="T60" fmla="*/ 29 w 200"/>
              <a:gd name="T61" fmla="*/ 117 h 142"/>
              <a:gd name="T62" fmla="*/ 30 w 200"/>
              <a:gd name="T63" fmla="*/ 117 h 142"/>
              <a:gd name="T64" fmla="*/ 35 w 200"/>
              <a:gd name="T65" fmla="*/ 118 h 142"/>
              <a:gd name="T66" fmla="*/ 37 w 200"/>
              <a:gd name="T67" fmla="*/ 118 h 142"/>
              <a:gd name="T68" fmla="*/ 42 w 200"/>
              <a:gd name="T69" fmla="*/ 118 h 142"/>
              <a:gd name="T70" fmla="*/ 46 w 200"/>
              <a:gd name="T71" fmla="*/ 118 h 142"/>
              <a:gd name="T72" fmla="*/ 51 w 200"/>
              <a:gd name="T73" fmla="*/ 118 h 142"/>
              <a:gd name="T74" fmla="*/ 51 w 200"/>
              <a:gd name="T75" fmla="*/ 118 h 142"/>
              <a:gd name="T76" fmla="*/ 57 w 200"/>
              <a:gd name="T77" fmla="*/ 118 h 142"/>
              <a:gd name="T78" fmla="*/ 59 w 200"/>
              <a:gd name="T79" fmla="*/ 118 h 142"/>
              <a:gd name="T80" fmla="*/ 70 w 200"/>
              <a:gd name="T81" fmla="*/ 117 h 142"/>
              <a:gd name="T82" fmla="*/ 96 w 200"/>
              <a:gd name="T83" fmla="*/ 115 h 142"/>
              <a:gd name="T84" fmla="*/ 109 w 200"/>
              <a:gd name="T85" fmla="*/ 114 h 142"/>
              <a:gd name="T86" fmla="*/ 122 w 200"/>
              <a:gd name="T87" fmla="*/ 113 h 142"/>
              <a:gd name="T88" fmla="*/ 134 w 200"/>
              <a:gd name="T89" fmla="*/ 112 h 142"/>
              <a:gd name="T90" fmla="*/ 141 w 200"/>
              <a:gd name="T91" fmla="*/ 112 h 142"/>
              <a:gd name="T92" fmla="*/ 147 w 200"/>
              <a:gd name="T93" fmla="*/ 112 h 142"/>
              <a:gd name="T94" fmla="*/ 155 w 200"/>
              <a:gd name="T95" fmla="*/ 112 h 142"/>
              <a:gd name="T96" fmla="*/ 163 w 200"/>
              <a:gd name="T97" fmla="*/ 113 h 142"/>
              <a:gd name="T98" fmla="*/ 170 w 200"/>
              <a:gd name="T99" fmla="*/ 114 h 142"/>
              <a:gd name="T100" fmla="*/ 200 w 200"/>
              <a:gd name="T10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 h="142">
                <a:moveTo>
                  <a:pt x="199" y="49"/>
                </a:moveTo>
                <a:cubicBezTo>
                  <a:pt x="199" y="39"/>
                  <a:pt x="191" y="29"/>
                  <a:pt x="175" y="23"/>
                </a:cubicBezTo>
                <a:cubicBezTo>
                  <a:pt x="174" y="23"/>
                  <a:pt x="174" y="23"/>
                  <a:pt x="173" y="22"/>
                </a:cubicBezTo>
                <a:cubicBezTo>
                  <a:pt x="172" y="22"/>
                  <a:pt x="171" y="22"/>
                  <a:pt x="170" y="21"/>
                </a:cubicBezTo>
                <a:cubicBezTo>
                  <a:pt x="170" y="21"/>
                  <a:pt x="170" y="21"/>
                  <a:pt x="169" y="21"/>
                </a:cubicBezTo>
                <a:cubicBezTo>
                  <a:pt x="169" y="21"/>
                  <a:pt x="169" y="21"/>
                  <a:pt x="169" y="21"/>
                </a:cubicBezTo>
                <a:cubicBezTo>
                  <a:pt x="168" y="21"/>
                  <a:pt x="168" y="21"/>
                  <a:pt x="168" y="21"/>
                </a:cubicBezTo>
                <a:cubicBezTo>
                  <a:pt x="167" y="21"/>
                  <a:pt x="166" y="20"/>
                  <a:pt x="166" y="20"/>
                </a:cubicBezTo>
                <a:cubicBezTo>
                  <a:pt x="165" y="20"/>
                  <a:pt x="164" y="20"/>
                  <a:pt x="163" y="20"/>
                </a:cubicBezTo>
                <a:cubicBezTo>
                  <a:pt x="163" y="20"/>
                  <a:pt x="163" y="20"/>
                  <a:pt x="162" y="20"/>
                </a:cubicBezTo>
                <a:cubicBezTo>
                  <a:pt x="162" y="20"/>
                  <a:pt x="162" y="20"/>
                  <a:pt x="162" y="20"/>
                </a:cubicBezTo>
                <a:cubicBezTo>
                  <a:pt x="162" y="20"/>
                  <a:pt x="161" y="20"/>
                  <a:pt x="161" y="20"/>
                </a:cubicBezTo>
                <a:cubicBezTo>
                  <a:pt x="160" y="19"/>
                  <a:pt x="159" y="19"/>
                  <a:pt x="159" y="19"/>
                </a:cubicBezTo>
                <a:cubicBezTo>
                  <a:pt x="158" y="19"/>
                  <a:pt x="157" y="19"/>
                  <a:pt x="156" y="19"/>
                </a:cubicBezTo>
                <a:cubicBezTo>
                  <a:pt x="155" y="19"/>
                  <a:pt x="155" y="19"/>
                  <a:pt x="155" y="19"/>
                </a:cubicBezTo>
                <a:cubicBezTo>
                  <a:pt x="154" y="19"/>
                  <a:pt x="154" y="19"/>
                  <a:pt x="154" y="19"/>
                </a:cubicBezTo>
                <a:cubicBezTo>
                  <a:pt x="154" y="19"/>
                  <a:pt x="153" y="19"/>
                  <a:pt x="153" y="19"/>
                </a:cubicBezTo>
                <a:cubicBezTo>
                  <a:pt x="152" y="19"/>
                  <a:pt x="151" y="19"/>
                  <a:pt x="149" y="19"/>
                </a:cubicBezTo>
                <a:cubicBezTo>
                  <a:pt x="148" y="19"/>
                  <a:pt x="147" y="19"/>
                  <a:pt x="146" y="19"/>
                </a:cubicBezTo>
                <a:cubicBezTo>
                  <a:pt x="146" y="19"/>
                  <a:pt x="146" y="19"/>
                  <a:pt x="145" y="19"/>
                </a:cubicBezTo>
                <a:cubicBezTo>
                  <a:pt x="144" y="19"/>
                  <a:pt x="143" y="19"/>
                  <a:pt x="141" y="19"/>
                </a:cubicBezTo>
                <a:cubicBezTo>
                  <a:pt x="141" y="19"/>
                  <a:pt x="141" y="19"/>
                  <a:pt x="140" y="19"/>
                </a:cubicBezTo>
                <a:cubicBezTo>
                  <a:pt x="140" y="19"/>
                  <a:pt x="140" y="19"/>
                  <a:pt x="140" y="19"/>
                </a:cubicBezTo>
                <a:cubicBezTo>
                  <a:pt x="140" y="19"/>
                  <a:pt x="140" y="19"/>
                  <a:pt x="140" y="19"/>
                </a:cubicBezTo>
                <a:cubicBezTo>
                  <a:pt x="138" y="19"/>
                  <a:pt x="136" y="19"/>
                  <a:pt x="134" y="19"/>
                </a:cubicBezTo>
                <a:cubicBezTo>
                  <a:pt x="133" y="19"/>
                  <a:pt x="133" y="19"/>
                  <a:pt x="133" y="19"/>
                </a:cubicBezTo>
                <a:cubicBezTo>
                  <a:pt x="133" y="19"/>
                  <a:pt x="133" y="19"/>
                  <a:pt x="133" y="19"/>
                </a:cubicBezTo>
                <a:cubicBezTo>
                  <a:pt x="133" y="19"/>
                  <a:pt x="133" y="19"/>
                  <a:pt x="132" y="19"/>
                </a:cubicBezTo>
                <a:cubicBezTo>
                  <a:pt x="129" y="19"/>
                  <a:pt x="125" y="19"/>
                  <a:pt x="121" y="20"/>
                </a:cubicBezTo>
                <a:cubicBezTo>
                  <a:pt x="121" y="20"/>
                  <a:pt x="121" y="20"/>
                  <a:pt x="121" y="20"/>
                </a:cubicBezTo>
                <a:cubicBezTo>
                  <a:pt x="121" y="20"/>
                  <a:pt x="120" y="20"/>
                  <a:pt x="120" y="20"/>
                </a:cubicBezTo>
                <a:cubicBezTo>
                  <a:pt x="116" y="20"/>
                  <a:pt x="112" y="20"/>
                  <a:pt x="108" y="21"/>
                </a:cubicBezTo>
                <a:cubicBezTo>
                  <a:pt x="108" y="21"/>
                  <a:pt x="108" y="21"/>
                  <a:pt x="108" y="21"/>
                </a:cubicBezTo>
                <a:cubicBezTo>
                  <a:pt x="104" y="21"/>
                  <a:pt x="99" y="21"/>
                  <a:pt x="95" y="22"/>
                </a:cubicBezTo>
                <a:cubicBezTo>
                  <a:pt x="91" y="22"/>
                  <a:pt x="87" y="23"/>
                  <a:pt x="82" y="23"/>
                </a:cubicBezTo>
                <a:cubicBezTo>
                  <a:pt x="82" y="23"/>
                  <a:pt x="82" y="23"/>
                  <a:pt x="82" y="23"/>
                </a:cubicBezTo>
                <a:cubicBezTo>
                  <a:pt x="78" y="23"/>
                  <a:pt x="74" y="24"/>
                  <a:pt x="70" y="24"/>
                </a:cubicBezTo>
                <a:cubicBezTo>
                  <a:pt x="70" y="24"/>
                  <a:pt x="70" y="24"/>
                  <a:pt x="69" y="24"/>
                </a:cubicBezTo>
                <a:cubicBezTo>
                  <a:pt x="66" y="24"/>
                  <a:pt x="62" y="25"/>
                  <a:pt x="58" y="25"/>
                </a:cubicBezTo>
                <a:cubicBezTo>
                  <a:pt x="58" y="25"/>
                  <a:pt x="57" y="25"/>
                  <a:pt x="57" y="25"/>
                </a:cubicBezTo>
                <a:cubicBezTo>
                  <a:pt x="55" y="25"/>
                  <a:pt x="53" y="25"/>
                  <a:pt x="51" y="25"/>
                </a:cubicBezTo>
                <a:cubicBezTo>
                  <a:pt x="51" y="25"/>
                  <a:pt x="51" y="25"/>
                  <a:pt x="50" y="25"/>
                </a:cubicBezTo>
                <a:cubicBezTo>
                  <a:pt x="50" y="25"/>
                  <a:pt x="50" y="25"/>
                  <a:pt x="49" y="25"/>
                </a:cubicBezTo>
                <a:cubicBezTo>
                  <a:pt x="48" y="25"/>
                  <a:pt x="46" y="25"/>
                  <a:pt x="44" y="25"/>
                </a:cubicBezTo>
                <a:cubicBezTo>
                  <a:pt x="41" y="25"/>
                  <a:pt x="39" y="25"/>
                  <a:pt x="36" y="25"/>
                </a:cubicBezTo>
                <a:cubicBezTo>
                  <a:pt x="36" y="25"/>
                  <a:pt x="36" y="25"/>
                  <a:pt x="36" y="25"/>
                </a:cubicBezTo>
                <a:cubicBezTo>
                  <a:pt x="33" y="24"/>
                  <a:pt x="31" y="24"/>
                  <a:pt x="29" y="24"/>
                </a:cubicBezTo>
                <a:cubicBezTo>
                  <a:pt x="29" y="24"/>
                  <a:pt x="28" y="24"/>
                  <a:pt x="28" y="24"/>
                </a:cubicBezTo>
                <a:cubicBezTo>
                  <a:pt x="26" y="24"/>
                  <a:pt x="24" y="23"/>
                  <a:pt x="22" y="23"/>
                </a:cubicBezTo>
                <a:cubicBezTo>
                  <a:pt x="22" y="23"/>
                  <a:pt x="21" y="23"/>
                  <a:pt x="21" y="22"/>
                </a:cubicBezTo>
                <a:cubicBezTo>
                  <a:pt x="19" y="22"/>
                  <a:pt x="17" y="21"/>
                  <a:pt x="15" y="21"/>
                </a:cubicBezTo>
                <a:cubicBezTo>
                  <a:pt x="4" y="16"/>
                  <a:pt x="0" y="8"/>
                  <a:pt x="0" y="0"/>
                </a:cubicBezTo>
                <a:cubicBezTo>
                  <a:pt x="0" y="32"/>
                  <a:pt x="0" y="63"/>
                  <a:pt x="0" y="94"/>
                </a:cubicBezTo>
                <a:cubicBezTo>
                  <a:pt x="0" y="102"/>
                  <a:pt x="5" y="109"/>
                  <a:pt x="16" y="114"/>
                </a:cubicBezTo>
                <a:cubicBezTo>
                  <a:pt x="17" y="114"/>
                  <a:pt x="17" y="114"/>
                  <a:pt x="18" y="114"/>
                </a:cubicBezTo>
                <a:cubicBezTo>
                  <a:pt x="19" y="115"/>
                  <a:pt x="20" y="115"/>
                  <a:pt x="21" y="115"/>
                </a:cubicBezTo>
                <a:cubicBezTo>
                  <a:pt x="21" y="116"/>
                  <a:pt x="22" y="116"/>
                  <a:pt x="22" y="116"/>
                </a:cubicBezTo>
                <a:cubicBezTo>
                  <a:pt x="22" y="116"/>
                  <a:pt x="22" y="116"/>
                  <a:pt x="22" y="116"/>
                </a:cubicBezTo>
                <a:cubicBezTo>
                  <a:pt x="23" y="116"/>
                  <a:pt x="23" y="116"/>
                  <a:pt x="23" y="116"/>
                </a:cubicBezTo>
                <a:cubicBezTo>
                  <a:pt x="24" y="116"/>
                  <a:pt x="25" y="116"/>
                  <a:pt x="25" y="117"/>
                </a:cubicBezTo>
                <a:cubicBezTo>
                  <a:pt x="26" y="117"/>
                  <a:pt x="27" y="117"/>
                  <a:pt x="28" y="117"/>
                </a:cubicBezTo>
                <a:cubicBezTo>
                  <a:pt x="28" y="117"/>
                  <a:pt x="29" y="117"/>
                  <a:pt x="29" y="117"/>
                </a:cubicBezTo>
                <a:cubicBezTo>
                  <a:pt x="29" y="117"/>
                  <a:pt x="29" y="117"/>
                  <a:pt x="29" y="117"/>
                </a:cubicBezTo>
                <a:cubicBezTo>
                  <a:pt x="30" y="117"/>
                  <a:pt x="30" y="117"/>
                  <a:pt x="30" y="117"/>
                </a:cubicBezTo>
                <a:cubicBezTo>
                  <a:pt x="31" y="117"/>
                  <a:pt x="32" y="118"/>
                  <a:pt x="33" y="118"/>
                </a:cubicBezTo>
                <a:cubicBezTo>
                  <a:pt x="33" y="118"/>
                  <a:pt x="34" y="118"/>
                  <a:pt x="35" y="118"/>
                </a:cubicBezTo>
                <a:cubicBezTo>
                  <a:pt x="36" y="118"/>
                  <a:pt x="36" y="118"/>
                  <a:pt x="36" y="118"/>
                </a:cubicBezTo>
                <a:cubicBezTo>
                  <a:pt x="37" y="118"/>
                  <a:pt x="37" y="118"/>
                  <a:pt x="37" y="118"/>
                </a:cubicBezTo>
                <a:cubicBezTo>
                  <a:pt x="37" y="118"/>
                  <a:pt x="38" y="118"/>
                  <a:pt x="38" y="118"/>
                </a:cubicBezTo>
                <a:cubicBezTo>
                  <a:pt x="39" y="118"/>
                  <a:pt x="40" y="118"/>
                  <a:pt x="42" y="118"/>
                </a:cubicBezTo>
                <a:cubicBezTo>
                  <a:pt x="43" y="118"/>
                  <a:pt x="44" y="118"/>
                  <a:pt x="45" y="118"/>
                </a:cubicBezTo>
                <a:cubicBezTo>
                  <a:pt x="45" y="118"/>
                  <a:pt x="45" y="118"/>
                  <a:pt x="46" y="118"/>
                </a:cubicBezTo>
                <a:cubicBezTo>
                  <a:pt x="47" y="118"/>
                  <a:pt x="48" y="118"/>
                  <a:pt x="50" y="118"/>
                </a:cubicBezTo>
                <a:cubicBezTo>
                  <a:pt x="50" y="118"/>
                  <a:pt x="50" y="118"/>
                  <a:pt x="51" y="118"/>
                </a:cubicBezTo>
                <a:cubicBezTo>
                  <a:pt x="51" y="118"/>
                  <a:pt x="51" y="118"/>
                  <a:pt x="51" y="118"/>
                </a:cubicBezTo>
                <a:cubicBezTo>
                  <a:pt x="51" y="118"/>
                  <a:pt x="51" y="118"/>
                  <a:pt x="51" y="118"/>
                </a:cubicBezTo>
                <a:cubicBezTo>
                  <a:pt x="51" y="118"/>
                  <a:pt x="51" y="118"/>
                  <a:pt x="52" y="118"/>
                </a:cubicBezTo>
                <a:cubicBezTo>
                  <a:pt x="54" y="118"/>
                  <a:pt x="55" y="118"/>
                  <a:pt x="57" y="118"/>
                </a:cubicBezTo>
                <a:cubicBezTo>
                  <a:pt x="58" y="118"/>
                  <a:pt x="58" y="118"/>
                  <a:pt x="58" y="118"/>
                </a:cubicBezTo>
                <a:cubicBezTo>
                  <a:pt x="58" y="118"/>
                  <a:pt x="59" y="118"/>
                  <a:pt x="59" y="118"/>
                </a:cubicBezTo>
                <a:cubicBezTo>
                  <a:pt x="62" y="118"/>
                  <a:pt x="66" y="118"/>
                  <a:pt x="70" y="117"/>
                </a:cubicBezTo>
                <a:cubicBezTo>
                  <a:pt x="70" y="117"/>
                  <a:pt x="70" y="117"/>
                  <a:pt x="70" y="117"/>
                </a:cubicBezTo>
                <a:cubicBezTo>
                  <a:pt x="70" y="117"/>
                  <a:pt x="71" y="117"/>
                  <a:pt x="71" y="117"/>
                </a:cubicBezTo>
                <a:cubicBezTo>
                  <a:pt x="79" y="117"/>
                  <a:pt x="87" y="116"/>
                  <a:pt x="96" y="115"/>
                </a:cubicBezTo>
                <a:cubicBezTo>
                  <a:pt x="100" y="115"/>
                  <a:pt x="104" y="114"/>
                  <a:pt x="108" y="114"/>
                </a:cubicBezTo>
                <a:cubicBezTo>
                  <a:pt x="108" y="114"/>
                  <a:pt x="109" y="114"/>
                  <a:pt x="109" y="114"/>
                </a:cubicBezTo>
                <a:cubicBezTo>
                  <a:pt x="113" y="114"/>
                  <a:pt x="117" y="113"/>
                  <a:pt x="121" y="113"/>
                </a:cubicBezTo>
                <a:cubicBezTo>
                  <a:pt x="121" y="113"/>
                  <a:pt x="121" y="113"/>
                  <a:pt x="122" y="113"/>
                </a:cubicBezTo>
                <a:cubicBezTo>
                  <a:pt x="126" y="113"/>
                  <a:pt x="129" y="112"/>
                  <a:pt x="133" y="112"/>
                </a:cubicBezTo>
                <a:cubicBezTo>
                  <a:pt x="133" y="112"/>
                  <a:pt x="134" y="112"/>
                  <a:pt x="134" y="112"/>
                </a:cubicBezTo>
                <a:cubicBezTo>
                  <a:pt x="136" y="112"/>
                  <a:pt x="138" y="112"/>
                  <a:pt x="140" y="112"/>
                </a:cubicBezTo>
                <a:cubicBezTo>
                  <a:pt x="140" y="112"/>
                  <a:pt x="141" y="112"/>
                  <a:pt x="141" y="112"/>
                </a:cubicBezTo>
                <a:cubicBezTo>
                  <a:pt x="141" y="112"/>
                  <a:pt x="142" y="112"/>
                  <a:pt x="142" y="112"/>
                </a:cubicBezTo>
                <a:cubicBezTo>
                  <a:pt x="144" y="112"/>
                  <a:pt x="145" y="112"/>
                  <a:pt x="147" y="112"/>
                </a:cubicBezTo>
                <a:cubicBezTo>
                  <a:pt x="150" y="112"/>
                  <a:pt x="152" y="112"/>
                  <a:pt x="155" y="112"/>
                </a:cubicBezTo>
                <a:cubicBezTo>
                  <a:pt x="155" y="112"/>
                  <a:pt x="155" y="112"/>
                  <a:pt x="155" y="112"/>
                </a:cubicBezTo>
                <a:cubicBezTo>
                  <a:pt x="158" y="112"/>
                  <a:pt x="160" y="113"/>
                  <a:pt x="162" y="113"/>
                </a:cubicBezTo>
                <a:cubicBezTo>
                  <a:pt x="163" y="113"/>
                  <a:pt x="163" y="113"/>
                  <a:pt x="163" y="113"/>
                </a:cubicBezTo>
                <a:cubicBezTo>
                  <a:pt x="165" y="113"/>
                  <a:pt x="167" y="114"/>
                  <a:pt x="169" y="114"/>
                </a:cubicBezTo>
                <a:cubicBezTo>
                  <a:pt x="169" y="114"/>
                  <a:pt x="170" y="114"/>
                  <a:pt x="170" y="114"/>
                </a:cubicBezTo>
                <a:cubicBezTo>
                  <a:pt x="172" y="115"/>
                  <a:pt x="174" y="116"/>
                  <a:pt x="176" y="116"/>
                </a:cubicBezTo>
                <a:cubicBezTo>
                  <a:pt x="192" y="123"/>
                  <a:pt x="200" y="132"/>
                  <a:pt x="200" y="142"/>
                </a:cubicBezTo>
                <a:cubicBezTo>
                  <a:pt x="199" y="111"/>
                  <a:pt x="199" y="80"/>
                  <a:pt x="199" y="49"/>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a:spLocks/>
          </p:cNvSpPr>
          <p:nvPr/>
        </p:nvSpPr>
        <p:spPr bwMode="auto">
          <a:xfrm>
            <a:off x="2529688" y="5394142"/>
            <a:ext cx="775398" cy="594986"/>
          </a:xfrm>
          <a:custGeom>
            <a:avLst/>
            <a:gdLst>
              <a:gd name="T0" fmla="*/ 184 w 201"/>
              <a:gd name="T1" fmla="*/ 29 h 142"/>
              <a:gd name="T2" fmla="*/ 179 w 201"/>
              <a:gd name="T3" fmla="*/ 27 h 142"/>
              <a:gd name="T4" fmla="*/ 177 w 201"/>
              <a:gd name="T5" fmla="*/ 27 h 142"/>
              <a:gd name="T6" fmla="*/ 174 w 201"/>
              <a:gd name="T7" fmla="*/ 26 h 142"/>
              <a:gd name="T8" fmla="*/ 171 w 201"/>
              <a:gd name="T9" fmla="*/ 25 h 142"/>
              <a:gd name="T10" fmla="*/ 170 w 201"/>
              <a:gd name="T11" fmla="*/ 25 h 142"/>
              <a:gd name="T12" fmla="*/ 167 w 201"/>
              <a:gd name="T13" fmla="*/ 25 h 142"/>
              <a:gd name="T14" fmla="*/ 163 w 201"/>
              <a:gd name="T15" fmla="*/ 24 h 142"/>
              <a:gd name="T16" fmla="*/ 162 w 201"/>
              <a:gd name="T17" fmla="*/ 24 h 142"/>
              <a:gd name="T18" fmla="*/ 158 w 201"/>
              <a:gd name="T19" fmla="*/ 24 h 142"/>
              <a:gd name="T20" fmla="*/ 154 w 201"/>
              <a:gd name="T21" fmla="*/ 24 h 142"/>
              <a:gd name="T22" fmla="*/ 149 w 201"/>
              <a:gd name="T23" fmla="*/ 24 h 142"/>
              <a:gd name="T24" fmla="*/ 148 w 201"/>
              <a:gd name="T25" fmla="*/ 24 h 142"/>
              <a:gd name="T26" fmla="*/ 142 w 201"/>
              <a:gd name="T27" fmla="*/ 24 h 142"/>
              <a:gd name="T28" fmla="*/ 130 w 201"/>
              <a:gd name="T29" fmla="*/ 25 h 142"/>
              <a:gd name="T30" fmla="*/ 129 w 201"/>
              <a:gd name="T31" fmla="*/ 25 h 142"/>
              <a:gd name="T32" fmla="*/ 116 w 201"/>
              <a:gd name="T33" fmla="*/ 26 h 142"/>
              <a:gd name="T34" fmla="*/ 91 w 201"/>
              <a:gd name="T35" fmla="*/ 29 h 142"/>
              <a:gd name="T36" fmla="*/ 79 w 201"/>
              <a:gd name="T37" fmla="*/ 30 h 142"/>
              <a:gd name="T38" fmla="*/ 67 w 201"/>
              <a:gd name="T39" fmla="*/ 30 h 142"/>
              <a:gd name="T40" fmla="*/ 60 w 201"/>
              <a:gd name="T41" fmla="*/ 30 h 142"/>
              <a:gd name="T42" fmla="*/ 58 w 201"/>
              <a:gd name="T43" fmla="*/ 31 h 142"/>
              <a:gd name="T44" fmla="*/ 45 w 201"/>
              <a:gd name="T45" fmla="*/ 30 h 142"/>
              <a:gd name="T46" fmla="*/ 37 w 201"/>
              <a:gd name="T47" fmla="*/ 29 h 142"/>
              <a:gd name="T48" fmla="*/ 31 w 201"/>
              <a:gd name="T49" fmla="*/ 28 h 142"/>
              <a:gd name="T50" fmla="*/ 24 w 201"/>
              <a:gd name="T51" fmla="*/ 26 h 142"/>
              <a:gd name="T52" fmla="*/ 1 w 201"/>
              <a:gd name="T53" fmla="*/ 93 h 142"/>
              <a:gd name="T54" fmla="*/ 26 w 201"/>
              <a:gd name="T55" fmla="*/ 120 h 142"/>
              <a:gd name="T56" fmla="*/ 26 w 201"/>
              <a:gd name="T57" fmla="*/ 120 h 142"/>
              <a:gd name="T58" fmla="*/ 29 w 201"/>
              <a:gd name="T59" fmla="*/ 121 h 142"/>
              <a:gd name="T60" fmla="*/ 31 w 201"/>
              <a:gd name="T61" fmla="*/ 121 h 142"/>
              <a:gd name="T62" fmla="*/ 34 w 201"/>
              <a:gd name="T63" fmla="*/ 122 h 142"/>
              <a:gd name="T64" fmla="*/ 38 w 201"/>
              <a:gd name="T65" fmla="*/ 123 h 142"/>
              <a:gd name="T66" fmla="*/ 39 w 201"/>
              <a:gd name="T67" fmla="*/ 123 h 142"/>
              <a:gd name="T68" fmla="*/ 44 w 201"/>
              <a:gd name="T69" fmla="*/ 123 h 142"/>
              <a:gd name="T70" fmla="*/ 46 w 201"/>
              <a:gd name="T71" fmla="*/ 123 h 142"/>
              <a:gd name="T72" fmla="*/ 50 w 201"/>
              <a:gd name="T73" fmla="*/ 124 h 142"/>
              <a:gd name="T74" fmla="*/ 54 w 201"/>
              <a:gd name="T75" fmla="*/ 124 h 142"/>
              <a:gd name="T76" fmla="*/ 60 w 201"/>
              <a:gd name="T77" fmla="*/ 124 h 142"/>
              <a:gd name="T78" fmla="*/ 60 w 201"/>
              <a:gd name="T79" fmla="*/ 124 h 142"/>
              <a:gd name="T80" fmla="*/ 67 w 201"/>
              <a:gd name="T81" fmla="*/ 124 h 142"/>
              <a:gd name="T82" fmla="*/ 79 w 201"/>
              <a:gd name="T83" fmla="*/ 123 h 142"/>
              <a:gd name="T84" fmla="*/ 80 w 201"/>
              <a:gd name="T85" fmla="*/ 123 h 142"/>
              <a:gd name="T86" fmla="*/ 93 w 201"/>
              <a:gd name="T87" fmla="*/ 122 h 142"/>
              <a:gd name="T88" fmla="*/ 117 w 201"/>
              <a:gd name="T89" fmla="*/ 119 h 142"/>
              <a:gd name="T90" fmla="*/ 129 w 201"/>
              <a:gd name="T91" fmla="*/ 118 h 142"/>
              <a:gd name="T92" fmla="*/ 142 w 201"/>
              <a:gd name="T93" fmla="*/ 118 h 142"/>
              <a:gd name="T94" fmla="*/ 149 w 201"/>
              <a:gd name="T95" fmla="*/ 117 h 142"/>
              <a:gd name="T96" fmla="*/ 151 w 201"/>
              <a:gd name="T97" fmla="*/ 117 h 142"/>
              <a:gd name="T98" fmla="*/ 164 w 201"/>
              <a:gd name="T99" fmla="*/ 118 h 142"/>
              <a:gd name="T100" fmla="*/ 171 w 201"/>
              <a:gd name="T101" fmla="*/ 119 h 142"/>
              <a:gd name="T102" fmla="*/ 178 w 201"/>
              <a:gd name="T103" fmla="*/ 120 h 142"/>
              <a:gd name="T104" fmla="*/ 184 w 201"/>
              <a:gd name="T105" fmla="*/ 122 h 142"/>
              <a:gd name="T106" fmla="*/ 200 w 201"/>
              <a:gd name="T107" fmla="*/ 4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 h="142">
                <a:moveTo>
                  <a:pt x="200" y="49"/>
                </a:moveTo>
                <a:cubicBezTo>
                  <a:pt x="200" y="41"/>
                  <a:pt x="196" y="33"/>
                  <a:pt x="184" y="29"/>
                </a:cubicBezTo>
                <a:cubicBezTo>
                  <a:pt x="183" y="28"/>
                  <a:pt x="183" y="28"/>
                  <a:pt x="182" y="28"/>
                </a:cubicBezTo>
                <a:cubicBezTo>
                  <a:pt x="181" y="28"/>
                  <a:pt x="180" y="27"/>
                  <a:pt x="179" y="27"/>
                </a:cubicBezTo>
                <a:cubicBezTo>
                  <a:pt x="179" y="27"/>
                  <a:pt x="178" y="27"/>
                  <a:pt x="178" y="27"/>
                </a:cubicBezTo>
                <a:cubicBezTo>
                  <a:pt x="178" y="27"/>
                  <a:pt x="178" y="27"/>
                  <a:pt x="177" y="27"/>
                </a:cubicBezTo>
                <a:cubicBezTo>
                  <a:pt x="177" y="26"/>
                  <a:pt x="177" y="26"/>
                  <a:pt x="177" y="26"/>
                </a:cubicBezTo>
                <a:cubicBezTo>
                  <a:pt x="176" y="26"/>
                  <a:pt x="175" y="26"/>
                  <a:pt x="174" y="26"/>
                </a:cubicBezTo>
                <a:cubicBezTo>
                  <a:pt x="174" y="26"/>
                  <a:pt x="173" y="26"/>
                  <a:pt x="172" y="25"/>
                </a:cubicBezTo>
                <a:cubicBezTo>
                  <a:pt x="172" y="25"/>
                  <a:pt x="171" y="25"/>
                  <a:pt x="171" y="25"/>
                </a:cubicBezTo>
                <a:cubicBezTo>
                  <a:pt x="171" y="25"/>
                  <a:pt x="171" y="25"/>
                  <a:pt x="171" y="25"/>
                </a:cubicBezTo>
                <a:cubicBezTo>
                  <a:pt x="170" y="25"/>
                  <a:pt x="170" y="25"/>
                  <a:pt x="170" y="25"/>
                </a:cubicBezTo>
                <a:cubicBezTo>
                  <a:pt x="170" y="25"/>
                  <a:pt x="170" y="25"/>
                  <a:pt x="170" y="25"/>
                </a:cubicBezTo>
                <a:cubicBezTo>
                  <a:pt x="169" y="25"/>
                  <a:pt x="168" y="25"/>
                  <a:pt x="167" y="25"/>
                </a:cubicBezTo>
                <a:cubicBezTo>
                  <a:pt x="166" y="25"/>
                  <a:pt x="166" y="25"/>
                  <a:pt x="165" y="25"/>
                </a:cubicBezTo>
                <a:cubicBezTo>
                  <a:pt x="164" y="25"/>
                  <a:pt x="164" y="24"/>
                  <a:pt x="163" y="24"/>
                </a:cubicBezTo>
                <a:cubicBezTo>
                  <a:pt x="163" y="24"/>
                  <a:pt x="163" y="24"/>
                  <a:pt x="163" y="24"/>
                </a:cubicBezTo>
                <a:cubicBezTo>
                  <a:pt x="162" y="24"/>
                  <a:pt x="162" y="24"/>
                  <a:pt x="162" y="24"/>
                </a:cubicBezTo>
                <a:cubicBezTo>
                  <a:pt x="162" y="24"/>
                  <a:pt x="162" y="24"/>
                  <a:pt x="162" y="24"/>
                </a:cubicBezTo>
                <a:cubicBezTo>
                  <a:pt x="161" y="24"/>
                  <a:pt x="159" y="24"/>
                  <a:pt x="158" y="24"/>
                </a:cubicBezTo>
                <a:cubicBezTo>
                  <a:pt x="157" y="24"/>
                  <a:pt x="156" y="24"/>
                  <a:pt x="155" y="24"/>
                </a:cubicBezTo>
                <a:cubicBezTo>
                  <a:pt x="155" y="24"/>
                  <a:pt x="154" y="24"/>
                  <a:pt x="154" y="24"/>
                </a:cubicBezTo>
                <a:cubicBezTo>
                  <a:pt x="153" y="24"/>
                  <a:pt x="151" y="24"/>
                  <a:pt x="150" y="24"/>
                </a:cubicBezTo>
                <a:cubicBezTo>
                  <a:pt x="150" y="24"/>
                  <a:pt x="149" y="24"/>
                  <a:pt x="149" y="24"/>
                </a:cubicBezTo>
                <a:cubicBezTo>
                  <a:pt x="149" y="24"/>
                  <a:pt x="149" y="24"/>
                  <a:pt x="149" y="24"/>
                </a:cubicBezTo>
                <a:cubicBezTo>
                  <a:pt x="149" y="24"/>
                  <a:pt x="148" y="24"/>
                  <a:pt x="148" y="24"/>
                </a:cubicBezTo>
                <a:cubicBezTo>
                  <a:pt x="146" y="24"/>
                  <a:pt x="144" y="24"/>
                  <a:pt x="142" y="24"/>
                </a:cubicBezTo>
                <a:cubicBezTo>
                  <a:pt x="142" y="24"/>
                  <a:pt x="142" y="24"/>
                  <a:pt x="142" y="24"/>
                </a:cubicBezTo>
                <a:cubicBezTo>
                  <a:pt x="142" y="24"/>
                  <a:pt x="141" y="24"/>
                  <a:pt x="141" y="24"/>
                </a:cubicBezTo>
                <a:cubicBezTo>
                  <a:pt x="137" y="25"/>
                  <a:pt x="134" y="25"/>
                  <a:pt x="130" y="25"/>
                </a:cubicBezTo>
                <a:cubicBezTo>
                  <a:pt x="130" y="25"/>
                  <a:pt x="130" y="25"/>
                  <a:pt x="130" y="25"/>
                </a:cubicBezTo>
                <a:cubicBezTo>
                  <a:pt x="129" y="25"/>
                  <a:pt x="129" y="25"/>
                  <a:pt x="129" y="25"/>
                </a:cubicBezTo>
                <a:cubicBezTo>
                  <a:pt x="125" y="25"/>
                  <a:pt x="121" y="26"/>
                  <a:pt x="117" y="26"/>
                </a:cubicBezTo>
                <a:cubicBezTo>
                  <a:pt x="117" y="26"/>
                  <a:pt x="116" y="26"/>
                  <a:pt x="116" y="26"/>
                </a:cubicBezTo>
                <a:cubicBezTo>
                  <a:pt x="112" y="27"/>
                  <a:pt x="108" y="27"/>
                  <a:pt x="104" y="27"/>
                </a:cubicBezTo>
                <a:cubicBezTo>
                  <a:pt x="100" y="28"/>
                  <a:pt x="95" y="28"/>
                  <a:pt x="91" y="29"/>
                </a:cubicBezTo>
                <a:cubicBezTo>
                  <a:pt x="91" y="29"/>
                  <a:pt x="91" y="29"/>
                  <a:pt x="91" y="29"/>
                </a:cubicBezTo>
                <a:cubicBezTo>
                  <a:pt x="87" y="29"/>
                  <a:pt x="83" y="29"/>
                  <a:pt x="79" y="30"/>
                </a:cubicBezTo>
                <a:cubicBezTo>
                  <a:pt x="79" y="30"/>
                  <a:pt x="78" y="30"/>
                  <a:pt x="78" y="30"/>
                </a:cubicBezTo>
                <a:cubicBezTo>
                  <a:pt x="74" y="30"/>
                  <a:pt x="71" y="30"/>
                  <a:pt x="67" y="30"/>
                </a:cubicBezTo>
                <a:cubicBezTo>
                  <a:pt x="66" y="30"/>
                  <a:pt x="66" y="30"/>
                  <a:pt x="66" y="30"/>
                </a:cubicBezTo>
                <a:cubicBezTo>
                  <a:pt x="64" y="30"/>
                  <a:pt x="62" y="30"/>
                  <a:pt x="60" y="30"/>
                </a:cubicBezTo>
                <a:cubicBezTo>
                  <a:pt x="59" y="31"/>
                  <a:pt x="59" y="31"/>
                  <a:pt x="59" y="31"/>
                </a:cubicBezTo>
                <a:cubicBezTo>
                  <a:pt x="59" y="31"/>
                  <a:pt x="58" y="31"/>
                  <a:pt x="58" y="31"/>
                </a:cubicBezTo>
                <a:cubicBezTo>
                  <a:pt x="56" y="31"/>
                  <a:pt x="55" y="31"/>
                  <a:pt x="53" y="31"/>
                </a:cubicBezTo>
                <a:cubicBezTo>
                  <a:pt x="50" y="30"/>
                  <a:pt x="48" y="30"/>
                  <a:pt x="45" y="30"/>
                </a:cubicBezTo>
                <a:cubicBezTo>
                  <a:pt x="45" y="30"/>
                  <a:pt x="45" y="30"/>
                  <a:pt x="44" y="30"/>
                </a:cubicBezTo>
                <a:cubicBezTo>
                  <a:pt x="42" y="30"/>
                  <a:pt x="40" y="30"/>
                  <a:pt x="37" y="29"/>
                </a:cubicBezTo>
                <a:cubicBezTo>
                  <a:pt x="37" y="29"/>
                  <a:pt x="37" y="29"/>
                  <a:pt x="37" y="29"/>
                </a:cubicBezTo>
                <a:cubicBezTo>
                  <a:pt x="35" y="29"/>
                  <a:pt x="33" y="29"/>
                  <a:pt x="31" y="28"/>
                </a:cubicBezTo>
                <a:cubicBezTo>
                  <a:pt x="30" y="28"/>
                  <a:pt x="30" y="28"/>
                  <a:pt x="30" y="28"/>
                </a:cubicBezTo>
                <a:cubicBezTo>
                  <a:pt x="28" y="27"/>
                  <a:pt x="26" y="27"/>
                  <a:pt x="24" y="26"/>
                </a:cubicBezTo>
                <a:cubicBezTo>
                  <a:pt x="8" y="20"/>
                  <a:pt x="0" y="10"/>
                  <a:pt x="0" y="0"/>
                </a:cubicBezTo>
                <a:cubicBezTo>
                  <a:pt x="0" y="31"/>
                  <a:pt x="1" y="62"/>
                  <a:pt x="1" y="93"/>
                </a:cubicBezTo>
                <a:cubicBezTo>
                  <a:pt x="1" y="103"/>
                  <a:pt x="9" y="113"/>
                  <a:pt x="25" y="119"/>
                </a:cubicBezTo>
                <a:cubicBezTo>
                  <a:pt x="25" y="120"/>
                  <a:pt x="26" y="120"/>
                  <a:pt x="26" y="120"/>
                </a:cubicBezTo>
                <a:cubicBezTo>
                  <a:pt x="26" y="120"/>
                  <a:pt x="26" y="120"/>
                  <a:pt x="26" y="120"/>
                </a:cubicBezTo>
                <a:cubicBezTo>
                  <a:pt x="26" y="120"/>
                  <a:pt x="26" y="120"/>
                  <a:pt x="26" y="120"/>
                </a:cubicBezTo>
                <a:cubicBezTo>
                  <a:pt x="26" y="120"/>
                  <a:pt x="26" y="120"/>
                  <a:pt x="26" y="120"/>
                </a:cubicBezTo>
                <a:cubicBezTo>
                  <a:pt x="27" y="120"/>
                  <a:pt x="28" y="121"/>
                  <a:pt x="29" y="121"/>
                </a:cubicBezTo>
                <a:cubicBezTo>
                  <a:pt x="30" y="121"/>
                  <a:pt x="30" y="121"/>
                  <a:pt x="31" y="121"/>
                </a:cubicBezTo>
                <a:cubicBezTo>
                  <a:pt x="31" y="121"/>
                  <a:pt x="31" y="121"/>
                  <a:pt x="31" y="121"/>
                </a:cubicBezTo>
                <a:cubicBezTo>
                  <a:pt x="31" y="121"/>
                  <a:pt x="32" y="122"/>
                  <a:pt x="32" y="122"/>
                </a:cubicBezTo>
                <a:cubicBezTo>
                  <a:pt x="33" y="122"/>
                  <a:pt x="33" y="122"/>
                  <a:pt x="34" y="122"/>
                </a:cubicBezTo>
                <a:cubicBezTo>
                  <a:pt x="35" y="122"/>
                  <a:pt x="36" y="122"/>
                  <a:pt x="36" y="122"/>
                </a:cubicBezTo>
                <a:cubicBezTo>
                  <a:pt x="37" y="123"/>
                  <a:pt x="37" y="123"/>
                  <a:pt x="38" y="123"/>
                </a:cubicBezTo>
                <a:cubicBezTo>
                  <a:pt x="38" y="123"/>
                  <a:pt x="38" y="123"/>
                  <a:pt x="38" y="123"/>
                </a:cubicBezTo>
                <a:cubicBezTo>
                  <a:pt x="38" y="123"/>
                  <a:pt x="39" y="123"/>
                  <a:pt x="39" y="123"/>
                </a:cubicBezTo>
                <a:cubicBezTo>
                  <a:pt x="40" y="123"/>
                  <a:pt x="40" y="123"/>
                  <a:pt x="41" y="123"/>
                </a:cubicBezTo>
                <a:cubicBezTo>
                  <a:pt x="42" y="123"/>
                  <a:pt x="43" y="123"/>
                  <a:pt x="44" y="123"/>
                </a:cubicBezTo>
                <a:cubicBezTo>
                  <a:pt x="44" y="123"/>
                  <a:pt x="45" y="123"/>
                  <a:pt x="45" y="123"/>
                </a:cubicBezTo>
                <a:cubicBezTo>
                  <a:pt x="45" y="123"/>
                  <a:pt x="46" y="123"/>
                  <a:pt x="46" y="123"/>
                </a:cubicBezTo>
                <a:cubicBezTo>
                  <a:pt x="46" y="124"/>
                  <a:pt x="47" y="124"/>
                  <a:pt x="47" y="124"/>
                </a:cubicBezTo>
                <a:cubicBezTo>
                  <a:pt x="48" y="124"/>
                  <a:pt x="49" y="124"/>
                  <a:pt x="50" y="124"/>
                </a:cubicBezTo>
                <a:cubicBezTo>
                  <a:pt x="51" y="124"/>
                  <a:pt x="52" y="124"/>
                  <a:pt x="54" y="124"/>
                </a:cubicBezTo>
                <a:cubicBezTo>
                  <a:pt x="54" y="124"/>
                  <a:pt x="54" y="124"/>
                  <a:pt x="54" y="124"/>
                </a:cubicBezTo>
                <a:cubicBezTo>
                  <a:pt x="56" y="124"/>
                  <a:pt x="57" y="124"/>
                  <a:pt x="59" y="124"/>
                </a:cubicBezTo>
                <a:cubicBezTo>
                  <a:pt x="59" y="124"/>
                  <a:pt x="59" y="124"/>
                  <a:pt x="60" y="124"/>
                </a:cubicBezTo>
                <a:cubicBezTo>
                  <a:pt x="60" y="124"/>
                  <a:pt x="60" y="124"/>
                  <a:pt x="60" y="124"/>
                </a:cubicBezTo>
                <a:cubicBezTo>
                  <a:pt x="60" y="124"/>
                  <a:pt x="60" y="124"/>
                  <a:pt x="60" y="124"/>
                </a:cubicBezTo>
                <a:cubicBezTo>
                  <a:pt x="62" y="124"/>
                  <a:pt x="64" y="124"/>
                  <a:pt x="66" y="124"/>
                </a:cubicBezTo>
                <a:cubicBezTo>
                  <a:pt x="66" y="124"/>
                  <a:pt x="67" y="124"/>
                  <a:pt x="67" y="124"/>
                </a:cubicBezTo>
                <a:cubicBezTo>
                  <a:pt x="67" y="124"/>
                  <a:pt x="67" y="124"/>
                  <a:pt x="68" y="124"/>
                </a:cubicBezTo>
                <a:cubicBezTo>
                  <a:pt x="71" y="123"/>
                  <a:pt x="75" y="123"/>
                  <a:pt x="79" y="123"/>
                </a:cubicBezTo>
                <a:cubicBezTo>
                  <a:pt x="79" y="123"/>
                  <a:pt x="79" y="123"/>
                  <a:pt x="79" y="123"/>
                </a:cubicBezTo>
                <a:cubicBezTo>
                  <a:pt x="79" y="123"/>
                  <a:pt x="80" y="123"/>
                  <a:pt x="80" y="123"/>
                </a:cubicBezTo>
                <a:cubicBezTo>
                  <a:pt x="84" y="123"/>
                  <a:pt x="87" y="122"/>
                  <a:pt x="91" y="122"/>
                </a:cubicBezTo>
                <a:cubicBezTo>
                  <a:pt x="92" y="122"/>
                  <a:pt x="93" y="122"/>
                  <a:pt x="93" y="122"/>
                </a:cubicBezTo>
                <a:cubicBezTo>
                  <a:pt x="97" y="121"/>
                  <a:pt x="101" y="121"/>
                  <a:pt x="105" y="121"/>
                </a:cubicBezTo>
                <a:cubicBezTo>
                  <a:pt x="109" y="120"/>
                  <a:pt x="113" y="120"/>
                  <a:pt x="117" y="119"/>
                </a:cubicBezTo>
                <a:cubicBezTo>
                  <a:pt x="118" y="119"/>
                  <a:pt x="118" y="119"/>
                  <a:pt x="118" y="119"/>
                </a:cubicBezTo>
                <a:cubicBezTo>
                  <a:pt x="122" y="119"/>
                  <a:pt x="126" y="119"/>
                  <a:pt x="129" y="118"/>
                </a:cubicBezTo>
                <a:cubicBezTo>
                  <a:pt x="130" y="118"/>
                  <a:pt x="130" y="118"/>
                  <a:pt x="131" y="118"/>
                </a:cubicBezTo>
                <a:cubicBezTo>
                  <a:pt x="134" y="118"/>
                  <a:pt x="138" y="118"/>
                  <a:pt x="142" y="118"/>
                </a:cubicBezTo>
                <a:cubicBezTo>
                  <a:pt x="142" y="118"/>
                  <a:pt x="143" y="118"/>
                  <a:pt x="143" y="118"/>
                </a:cubicBezTo>
                <a:cubicBezTo>
                  <a:pt x="145" y="118"/>
                  <a:pt x="147" y="117"/>
                  <a:pt x="149" y="117"/>
                </a:cubicBezTo>
                <a:cubicBezTo>
                  <a:pt x="149" y="117"/>
                  <a:pt x="149" y="117"/>
                  <a:pt x="150" y="117"/>
                </a:cubicBezTo>
                <a:cubicBezTo>
                  <a:pt x="150" y="117"/>
                  <a:pt x="150" y="117"/>
                  <a:pt x="151" y="117"/>
                </a:cubicBezTo>
                <a:cubicBezTo>
                  <a:pt x="152" y="117"/>
                  <a:pt x="154" y="117"/>
                  <a:pt x="156" y="117"/>
                </a:cubicBezTo>
                <a:cubicBezTo>
                  <a:pt x="158" y="117"/>
                  <a:pt x="161" y="118"/>
                  <a:pt x="164" y="118"/>
                </a:cubicBezTo>
                <a:cubicBezTo>
                  <a:pt x="164" y="118"/>
                  <a:pt x="164" y="118"/>
                  <a:pt x="164" y="118"/>
                </a:cubicBezTo>
                <a:cubicBezTo>
                  <a:pt x="167" y="118"/>
                  <a:pt x="169" y="118"/>
                  <a:pt x="171" y="119"/>
                </a:cubicBezTo>
                <a:cubicBezTo>
                  <a:pt x="171" y="119"/>
                  <a:pt x="171" y="119"/>
                  <a:pt x="172" y="119"/>
                </a:cubicBezTo>
                <a:cubicBezTo>
                  <a:pt x="174" y="119"/>
                  <a:pt x="176" y="119"/>
                  <a:pt x="178" y="120"/>
                </a:cubicBezTo>
                <a:cubicBezTo>
                  <a:pt x="178" y="120"/>
                  <a:pt x="178" y="120"/>
                  <a:pt x="178" y="120"/>
                </a:cubicBezTo>
                <a:cubicBezTo>
                  <a:pt x="181" y="120"/>
                  <a:pt x="183" y="121"/>
                  <a:pt x="184" y="122"/>
                </a:cubicBezTo>
                <a:cubicBezTo>
                  <a:pt x="196" y="126"/>
                  <a:pt x="201" y="134"/>
                  <a:pt x="201" y="142"/>
                </a:cubicBezTo>
                <a:cubicBezTo>
                  <a:pt x="201" y="111"/>
                  <a:pt x="200" y="80"/>
                  <a:pt x="200" y="4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p:cNvSpPr>
            <a:spLocks/>
          </p:cNvSpPr>
          <p:nvPr/>
        </p:nvSpPr>
        <p:spPr bwMode="auto">
          <a:xfrm>
            <a:off x="3888407" y="5519806"/>
            <a:ext cx="704261" cy="482144"/>
          </a:xfrm>
          <a:custGeom>
            <a:avLst/>
            <a:gdLst>
              <a:gd name="T0" fmla="*/ 168 w 182"/>
              <a:gd name="T1" fmla="*/ 10 h 115"/>
              <a:gd name="T2" fmla="*/ 162 w 182"/>
              <a:gd name="T3" fmla="*/ 9 h 115"/>
              <a:gd name="T4" fmla="*/ 156 w 182"/>
              <a:gd name="T5" fmla="*/ 7 h 115"/>
              <a:gd name="T6" fmla="*/ 151 w 182"/>
              <a:gd name="T7" fmla="*/ 6 h 115"/>
              <a:gd name="T8" fmla="*/ 143 w 182"/>
              <a:gd name="T9" fmla="*/ 4 h 115"/>
              <a:gd name="T10" fmla="*/ 137 w 182"/>
              <a:gd name="T11" fmla="*/ 3 h 115"/>
              <a:gd name="T12" fmla="*/ 129 w 182"/>
              <a:gd name="T13" fmla="*/ 2 h 115"/>
              <a:gd name="T14" fmla="*/ 121 w 182"/>
              <a:gd name="T15" fmla="*/ 2 h 115"/>
              <a:gd name="T16" fmla="*/ 112 w 182"/>
              <a:gd name="T17" fmla="*/ 1 h 115"/>
              <a:gd name="T18" fmla="*/ 103 w 182"/>
              <a:gd name="T19" fmla="*/ 1 h 115"/>
              <a:gd name="T20" fmla="*/ 95 w 182"/>
              <a:gd name="T21" fmla="*/ 0 h 115"/>
              <a:gd name="T22" fmla="*/ 83 w 182"/>
              <a:gd name="T23" fmla="*/ 0 h 115"/>
              <a:gd name="T24" fmla="*/ 72 w 182"/>
              <a:gd name="T25" fmla="*/ 1 h 115"/>
              <a:gd name="T26" fmla="*/ 60 w 182"/>
              <a:gd name="T27" fmla="*/ 1 h 115"/>
              <a:gd name="T28" fmla="*/ 47 w 182"/>
              <a:gd name="T29" fmla="*/ 3 h 115"/>
              <a:gd name="T30" fmla="*/ 38 w 182"/>
              <a:gd name="T31" fmla="*/ 4 h 115"/>
              <a:gd name="T32" fmla="*/ 28 w 182"/>
              <a:gd name="T33" fmla="*/ 5 h 115"/>
              <a:gd name="T34" fmla="*/ 14 w 182"/>
              <a:gd name="T35" fmla="*/ 9 h 115"/>
              <a:gd name="T36" fmla="*/ 10 w 182"/>
              <a:gd name="T37" fmla="*/ 10 h 115"/>
              <a:gd name="T38" fmla="*/ 8 w 182"/>
              <a:gd name="T39" fmla="*/ 11 h 115"/>
              <a:gd name="T40" fmla="*/ 6 w 182"/>
              <a:gd name="T41" fmla="*/ 12 h 115"/>
              <a:gd name="T42" fmla="*/ 5 w 182"/>
              <a:gd name="T43" fmla="*/ 14 h 115"/>
              <a:gd name="T44" fmla="*/ 3 w 182"/>
              <a:gd name="T45" fmla="*/ 15 h 115"/>
              <a:gd name="T46" fmla="*/ 2 w 182"/>
              <a:gd name="T47" fmla="*/ 16 h 115"/>
              <a:gd name="T48" fmla="*/ 1 w 182"/>
              <a:gd name="T49" fmla="*/ 18 h 115"/>
              <a:gd name="T50" fmla="*/ 1 w 182"/>
              <a:gd name="T51" fmla="*/ 19 h 115"/>
              <a:gd name="T52" fmla="*/ 0 w 182"/>
              <a:gd name="T53" fmla="*/ 21 h 115"/>
              <a:gd name="T54" fmla="*/ 1 w 182"/>
              <a:gd name="T55" fmla="*/ 113 h 115"/>
              <a:gd name="T56" fmla="*/ 2 w 182"/>
              <a:gd name="T57" fmla="*/ 110 h 115"/>
              <a:gd name="T58" fmla="*/ 4 w 182"/>
              <a:gd name="T59" fmla="*/ 108 h 115"/>
              <a:gd name="T60" fmla="*/ 6 w 182"/>
              <a:gd name="T61" fmla="*/ 107 h 115"/>
              <a:gd name="T62" fmla="*/ 10 w 182"/>
              <a:gd name="T63" fmla="*/ 104 h 115"/>
              <a:gd name="T64" fmla="*/ 15 w 182"/>
              <a:gd name="T65" fmla="*/ 102 h 115"/>
              <a:gd name="T66" fmla="*/ 29 w 182"/>
              <a:gd name="T67" fmla="*/ 99 h 115"/>
              <a:gd name="T68" fmla="*/ 39 w 182"/>
              <a:gd name="T69" fmla="*/ 97 h 115"/>
              <a:gd name="T70" fmla="*/ 61 w 182"/>
              <a:gd name="T71" fmla="*/ 95 h 115"/>
              <a:gd name="T72" fmla="*/ 73 w 182"/>
              <a:gd name="T73" fmla="*/ 94 h 115"/>
              <a:gd name="T74" fmla="*/ 92 w 182"/>
              <a:gd name="T75" fmla="*/ 94 h 115"/>
              <a:gd name="T76" fmla="*/ 104 w 182"/>
              <a:gd name="T77" fmla="*/ 94 h 115"/>
              <a:gd name="T78" fmla="*/ 120 w 182"/>
              <a:gd name="T79" fmla="*/ 95 h 115"/>
              <a:gd name="T80" fmla="*/ 130 w 182"/>
              <a:gd name="T81" fmla="*/ 96 h 115"/>
              <a:gd name="T82" fmla="*/ 143 w 182"/>
              <a:gd name="T83" fmla="*/ 98 h 115"/>
              <a:gd name="T84" fmla="*/ 151 w 182"/>
              <a:gd name="T85" fmla="*/ 99 h 115"/>
              <a:gd name="T86" fmla="*/ 162 w 182"/>
              <a:gd name="T87" fmla="*/ 102 h 115"/>
              <a:gd name="T88" fmla="*/ 169 w 182"/>
              <a:gd name="T89" fmla="*/ 104 h 115"/>
              <a:gd name="T90" fmla="*/ 182 w 182"/>
              <a:gd name="T91" fmla="*/ 2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15">
                <a:moveTo>
                  <a:pt x="182" y="21"/>
                </a:moveTo>
                <a:cubicBezTo>
                  <a:pt x="181" y="18"/>
                  <a:pt x="179" y="15"/>
                  <a:pt x="172" y="12"/>
                </a:cubicBezTo>
                <a:cubicBezTo>
                  <a:pt x="171" y="11"/>
                  <a:pt x="170" y="11"/>
                  <a:pt x="168" y="10"/>
                </a:cubicBezTo>
                <a:cubicBezTo>
                  <a:pt x="168" y="10"/>
                  <a:pt x="168" y="10"/>
                  <a:pt x="168" y="10"/>
                </a:cubicBezTo>
                <a:cubicBezTo>
                  <a:pt x="168" y="10"/>
                  <a:pt x="168" y="10"/>
                  <a:pt x="168" y="10"/>
                </a:cubicBezTo>
                <a:cubicBezTo>
                  <a:pt x="166" y="10"/>
                  <a:pt x="164" y="9"/>
                  <a:pt x="162" y="9"/>
                </a:cubicBezTo>
                <a:cubicBezTo>
                  <a:pt x="162" y="9"/>
                  <a:pt x="162" y="8"/>
                  <a:pt x="162" y="8"/>
                </a:cubicBezTo>
                <a:cubicBezTo>
                  <a:pt x="162" y="8"/>
                  <a:pt x="162" y="8"/>
                  <a:pt x="162" y="8"/>
                </a:cubicBezTo>
                <a:cubicBezTo>
                  <a:pt x="160" y="8"/>
                  <a:pt x="158" y="7"/>
                  <a:pt x="156" y="7"/>
                </a:cubicBezTo>
                <a:cubicBezTo>
                  <a:pt x="156" y="7"/>
                  <a:pt x="156" y="7"/>
                  <a:pt x="156" y="7"/>
                </a:cubicBezTo>
                <a:cubicBezTo>
                  <a:pt x="155" y="7"/>
                  <a:pt x="155" y="7"/>
                  <a:pt x="155" y="7"/>
                </a:cubicBezTo>
                <a:cubicBezTo>
                  <a:pt x="153" y="6"/>
                  <a:pt x="152" y="6"/>
                  <a:pt x="151" y="6"/>
                </a:cubicBezTo>
                <a:cubicBezTo>
                  <a:pt x="150" y="6"/>
                  <a:pt x="150" y="6"/>
                  <a:pt x="150" y="5"/>
                </a:cubicBezTo>
                <a:cubicBezTo>
                  <a:pt x="149" y="5"/>
                  <a:pt x="149" y="5"/>
                  <a:pt x="149" y="5"/>
                </a:cubicBezTo>
                <a:cubicBezTo>
                  <a:pt x="147" y="5"/>
                  <a:pt x="145" y="5"/>
                  <a:pt x="143" y="4"/>
                </a:cubicBezTo>
                <a:cubicBezTo>
                  <a:pt x="143" y="4"/>
                  <a:pt x="143" y="4"/>
                  <a:pt x="143" y="4"/>
                </a:cubicBezTo>
                <a:cubicBezTo>
                  <a:pt x="143" y="4"/>
                  <a:pt x="142" y="4"/>
                  <a:pt x="142" y="4"/>
                </a:cubicBezTo>
                <a:cubicBezTo>
                  <a:pt x="140" y="4"/>
                  <a:pt x="139" y="4"/>
                  <a:pt x="137" y="3"/>
                </a:cubicBezTo>
                <a:cubicBezTo>
                  <a:pt x="137" y="3"/>
                  <a:pt x="136" y="3"/>
                  <a:pt x="136" y="3"/>
                </a:cubicBezTo>
                <a:cubicBezTo>
                  <a:pt x="136" y="3"/>
                  <a:pt x="135" y="3"/>
                  <a:pt x="135" y="3"/>
                </a:cubicBezTo>
                <a:cubicBezTo>
                  <a:pt x="133" y="3"/>
                  <a:pt x="131" y="3"/>
                  <a:pt x="129" y="2"/>
                </a:cubicBezTo>
                <a:cubicBezTo>
                  <a:pt x="129" y="2"/>
                  <a:pt x="129" y="2"/>
                  <a:pt x="128" y="2"/>
                </a:cubicBezTo>
                <a:cubicBezTo>
                  <a:pt x="128" y="2"/>
                  <a:pt x="128" y="2"/>
                  <a:pt x="128" y="2"/>
                </a:cubicBezTo>
                <a:cubicBezTo>
                  <a:pt x="126" y="2"/>
                  <a:pt x="124" y="2"/>
                  <a:pt x="121" y="2"/>
                </a:cubicBezTo>
                <a:cubicBezTo>
                  <a:pt x="121" y="2"/>
                  <a:pt x="121" y="2"/>
                  <a:pt x="120" y="2"/>
                </a:cubicBezTo>
                <a:cubicBezTo>
                  <a:pt x="120" y="2"/>
                  <a:pt x="119" y="2"/>
                  <a:pt x="119" y="2"/>
                </a:cubicBezTo>
                <a:cubicBezTo>
                  <a:pt x="117" y="1"/>
                  <a:pt x="114" y="1"/>
                  <a:pt x="112" y="1"/>
                </a:cubicBezTo>
                <a:cubicBezTo>
                  <a:pt x="112" y="1"/>
                  <a:pt x="112" y="1"/>
                  <a:pt x="112" y="1"/>
                </a:cubicBezTo>
                <a:cubicBezTo>
                  <a:pt x="111" y="1"/>
                  <a:pt x="111" y="1"/>
                  <a:pt x="111" y="1"/>
                </a:cubicBezTo>
                <a:cubicBezTo>
                  <a:pt x="109" y="1"/>
                  <a:pt x="106" y="1"/>
                  <a:pt x="103" y="1"/>
                </a:cubicBezTo>
                <a:cubicBezTo>
                  <a:pt x="103" y="1"/>
                  <a:pt x="103" y="1"/>
                  <a:pt x="102" y="1"/>
                </a:cubicBezTo>
                <a:cubicBezTo>
                  <a:pt x="102" y="1"/>
                  <a:pt x="102" y="1"/>
                  <a:pt x="102" y="1"/>
                </a:cubicBezTo>
                <a:cubicBezTo>
                  <a:pt x="99" y="0"/>
                  <a:pt x="97" y="0"/>
                  <a:pt x="95" y="0"/>
                </a:cubicBezTo>
                <a:cubicBezTo>
                  <a:pt x="94" y="0"/>
                  <a:pt x="93" y="0"/>
                  <a:pt x="93" y="0"/>
                </a:cubicBezTo>
                <a:cubicBezTo>
                  <a:pt x="92" y="0"/>
                  <a:pt x="92" y="0"/>
                  <a:pt x="91" y="0"/>
                </a:cubicBezTo>
                <a:cubicBezTo>
                  <a:pt x="89" y="0"/>
                  <a:pt x="86" y="0"/>
                  <a:pt x="83" y="0"/>
                </a:cubicBezTo>
                <a:cubicBezTo>
                  <a:pt x="83" y="0"/>
                  <a:pt x="82" y="0"/>
                  <a:pt x="82" y="0"/>
                </a:cubicBezTo>
                <a:cubicBezTo>
                  <a:pt x="82" y="0"/>
                  <a:pt x="82" y="0"/>
                  <a:pt x="82" y="0"/>
                </a:cubicBezTo>
                <a:cubicBezTo>
                  <a:pt x="78" y="0"/>
                  <a:pt x="75" y="1"/>
                  <a:pt x="72" y="1"/>
                </a:cubicBezTo>
                <a:cubicBezTo>
                  <a:pt x="72" y="1"/>
                  <a:pt x="72" y="1"/>
                  <a:pt x="72" y="1"/>
                </a:cubicBezTo>
                <a:cubicBezTo>
                  <a:pt x="72" y="1"/>
                  <a:pt x="72" y="1"/>
                  <a:pt x="72" y="1"/>
                </a:cubicBezTo>
                <a:cubicBezTo>
                  <a:pt x="68" y="1"/>
                  <a:pt x="64" y="1"/>
                  <a:pt x="60" y="1"/>
                </a:cubicBezTo>
                <a:cubicBezTo>
                  <a:pt x="60" y="1"/>
                  <a:pt x="60" y="1"/>
                  <a:pt x="60" y="1"/>
                </a:cubicBezTo>
                <a:cubicBezTo>
                  <a:pt x="60" y="1"/>
                  <a:pt x="60" y="1"/>
                  <a:pt x="60" y="1"/>
                </a:cubicBezTo>
                <a:cubicBezTo>
                  <a:pt x="56" y="2"/>
                  <a:pt x="51" y="2"/>
                  <a:pt x="47" y="3"/>
                </a:cubicBezTo>
                <a:cubicBezTo>
                  <a:pt x="47" y="3"/>
                  <a:pt x="47" y="3"/>
                  <a:pt x="47" y="3"/>
                </a:cubicBezTo>
                <a:cubicBezTo>
                  <a:pt x="46" y="3"/>
                  <a:pt x="46" y="3"/>
                  <a:pt x="46" y="3"/>
                </a:cubicBezTo>
                <a:cubicBezTo>
                  <a:pt x="43" y="3"/>
                  <a:pt x="41" y="3"/>
                  <a:pt x="38" y="4"/>
                </a:cubicBezTo>
                <a:cubicBezTo>
                  <a:pt x="38" y="4"/>
                  <a:pt x="37" y="4"/>
                  <a:pt x="37" y="4"/>
                </a:cubicBezTo>
                <a:cubicBezTo>
                  <a:pt x="34" y="4"/>
                  <a:pt x="32" y="5"/>
                  <a:pt x="29" y="5"/>
                </a:cubicBezTo>
                <a:cubicBezTo>
                  <a:pt x="29" y="5"/>
                  <a:pt x="29" y="5"/>
                  <a:pt x="28" y="5"/>
                </a:cubicBezTo>
                <a:cubicBezTo>
                  <a:pt x="26" y="6"/>
                  <a:pt x="23" y="6"/>
                  <a:pt x="21" y="7"/>
                </a:cubicBezTo>
                <a:cubicBezTo>
                  <a:pt x="21" y="7"/>
                  <a:pt x="21" y="7"/>
                  <a:pt x="21" y="7"/>
                </a:cubicBezTo>
                <a:cubicBezTo>
                  <a:pt x="18" y="8"/>
                  <a:pt x="16" y="8"/>
                  <a:pt x="14" y="9"/>
                </a:cubicBezTo>
                <a:cubicBezTo>
                  <a:pt x="14" y="9"/>
                  <a:pt x="14" y="9"/>
                  <a:pt x="14" y="9"/>
                </a:cubicBezTo>
                <a:cubicBezTo>
                  <a:pt x="13" y="9"/>
                  <a:pt x="13" y="9"/>
                  <a:pt x="13" y="9"/>
                </a:cubicBezTo>
                <a:cubicBezTo>
                  <a:pt x="12" y="10"/>
                  <a:pt x="11" y="10"/>
                  <a:pt x="10" y="10"/>
                </a:cubicBezTo>
                <a:cubicBezTo>
                  <a:pt x="10" y="10"/>
                  <a:pt x="10" y="10"/>
                  <a:pt x="10" y="11"/>
                </a:cubicBezTo>
                <a:cubicBezTo>
                  <a:pt x="10" y="11"/>
                  <a:pt x="9" y="11"/>
                  <a:pt x="9" y="11"/>
                </a:cubicBezTo>
                <a:cubicBezTo>
                  <a:pt x="9" y="11"/>
                  <a:pt x="8" y="11"/>
                  <a:pt x="8" y="11"/>
                </a:cubicBezTo>
                <a:cubicBezTo>
                  <a:pt x="8" y="11"/>
                  <a:pt x="7" y="12"/>
                  <a:pt x="7" y="12"/>
                </a:cubicBezTo>
                <a:cubicBezTo>
                  <a:pt x="7" y="12"/>
                  <a:pt x="7" y="12"/>
                  <a:pt x="7" y="12"/>
                </a:cubicBezTo>
                <a:cubicBezTo>
                  <a:pt x="7" y="12"/>
                  <a:pt x="7" y="12"/>
                  <a:pt x="6" y="12"/>
                </a:cubicBezTo>
                <a:cubicBezTo>
                  <a:pt x="6" y="12"/>
                  <a:pt x="6" y="13"/>
                  <a:pt x="5" y="13"/>
                </a:cubicBezTo>
                <a:cubicBezTo>
                  <a:pt x="5" y="13"/>
                  <a:pt x="5" y="13"/>
                  <a:pt x="5" y="13"/>
                </a:cubicBezTo>
                <a:cubicBezTo>
                  <a:pt x="5" y="13"/>
                  <a:pt x="5" y="13"/>
                  <a:pt x="5" y="14"/>
                </a:cubicBezTo>
                <a:cubicBezTo>
                  <a:pt x="4" y="14"/>
                  <a:pt x="4" y="14"/>
                  <a:pt x="4" y="14"/>
                </a:cubicBezTo>
                <a:cubicBezTo>
                  <a:pt x="4" y="14"/>
                  <a:pt x="3" y="14"/>
                  <a:pt x="3" y="15"/>
                </a:cubicBezTo>
                <a:cubicBezTo>
                  <a:pt x="3" y="15"/>
                  <a:pt x="3" y="15"/>
                  <a:pt x="3" y="15"/>
                </a:cubicBezTo>
                <a:cubicBezTo>
                  <a:pt x="3" y="15"/>
                  <a:pt x="3" y="15"/>
                  <a:pt x="2" y="16"/>
                </a:cubicBezTo>
                <a:cubicBezTo>
                  <a:pt x="2" y="16"/>
                  <a:pt x="2" y="16"/>
                  <a:pt x="2" y="16"/>
                </a:cubicBezTo>
                <a:cubicBezTo>
                  <a:pt x="2" y="16"/>
                  <a:pt x="2" y="16"/>
                  <a:pt x="2" y="16"/>
                </a:cubicBezTo>
                <a:cubicBezTo>
                  <a:pt x="2" y="17"/>
                  <a:pt x="2" y="17"/>
                  <a:pt x="2" y="17"/>
                </a:cubicBezTo>
                <a:cubicBezTo>
                  <a:pt x="1" y="17"/>
                  <a:pt x="1" y="17"/>
                  <a:pt x="1" y="18"/>
                </a:cubicBezTo>
                <a:cubicBezTo>
                  <a:pt x="1" y="18"/>
                  <a:pt x="1" y="18"/>
                  <a:pt x="1" y="18"/>
                </a:cubicBezTo>
                <a:cubicBezTo>
                  <a:pt x="1" y="18"/>
                  <a:pt x="1" y="18"/>
                  <a:pt x="1" y="18"/>
                </a:cubicBezTo>
                <a:cubicBezTo>
                  <a:pt x="1" y="18"/>
                  <a:pt x="1" y="19"/>
                  <a:pt x="1" y="19"/>
                </a:cubicBezTo>
                <a:cubicBezTo>
                  <a:pt x="1" y="19"/>
                  <a:pt x="1" y="19"/>
                  <a:pt x="1" y="19"/>
                </a:cubicBezTo>
                <a:cubicBezTo>
                  <a:pt x="0" y="20"/>
                  <a:pt x="0" y="20"/>
                  <a:pt x="0" y="21"/>
                </a:cubicBezTo>
                <a:cubicBezTo>
                  <a:pt x="0" y="21"/>
                  <a:pt x="0" y="21"/>
                  <a:pt x="0" y="21"/>
                </a:cubicBezTo>
                <a:cubicBezTo>
                  <a:pt x="0" y="21"/>
                  <a:pt x="0" y="21"/>
                  <a:pt x="0" y="21"/>
                </a:cubicBezTo>
                <a:cubicBezTo>
                  <a:pt x="1" y="52"/>
                  <a:pt x="1" y="83"/>
                  <a:pt x="1" y="115"/>
                </a:cubicBezTo>
                <a:cubicBezTo>
                  <a:pt x="1" y="114"/>
                  <a:pt x="1" y="114"/>
                  <a:pt x="1" y="114"/>
                </a:cubicBezTo>
                <a:cubicBezTo>
                  <a:pt x="1" y="114"/>
                  <a:pt x="1" y="113"/>
                  <a:pt x="1" y="113"/>
                </a:cubicBezTo>
                <a:cubicBezTo>
                  <a:pt x="1" y="112"/>
                  <a:pt x="1" y="112"/>
                  <a:pt x="2" y="111"/>
                </a:cubicBezTo>
                <a:cubicBezTo>
                  <a:pt x="2" y="111"/>
                  <a:pt x="2" y="111"/>
                  <a:pt x="2" y="111"/>
                </a:cubicBezTo>
                <a:cubicBezTo>
                  <a:pt x="2" y="111"/>
                  <a:pt x="2" y="110"/>
                  <a:pt x="2" y="110"/>
                </a:cubicBezTo>
                <a:cubicBezTo>
                  <a:pt x="2" y="110"/>
                  <a:pt x="3" y="110"/>
                  <a:pt x="3" y="109"/>
                </a:cubicBezTo>
                <a:cubicBezTo>
                  <a:pt x="3" y="109"/>
                  <a:pt x="3" y="109"/>
                  <a:pt x="4" y="108"/>
                </a:cubicBezTo>
                <a:cubicBezTo>
                  <a:pt x="4" y="108"/>
                  <a:pt x="4" y="108"/>
                  <a:pt x="4" y="108"/>
                </a:cubicBezTo>
                <a:cubicBezTo>
                  <a:pt x="4" y="108"/>
                  <a:pt x="4" y="108"/>
                  <a:pt x="4" y="108"/>
                </a:cubicBezTo>
                <a:cubicBezTo>
                  <a:pt x="4" y="108"/>
                  <a:pt x="5" y="107"/>
                  <a:pt x="5" y="107"/>
                </a:cubicBezTo>
                <a:cubicBezTo>
                  <a:pt x="5" y="107"/>
                  <a:pt x="5" y="107"/>
                  <a:pt x="6" y="107"/>
                </a:cubicBezTo>
                <a:cubicBezTo>
                  <a:pt x="6" y="106"/>
                  <a:pt x="7" y="106"/>
                  <a:pt x="7" y="105"/>
                </a:cubicBezTo>
                <a:cubicBezTo>
                  <a:pt x="7" y="105"/>
                  <a:pt x="8" y="105"/>
                  <a:pt x="8" y="105"/>
                </a:cubicBezTo>
                <a:cubicBezTo>
                  <a:pt x="8" y="105"/>
                  <a:pt x="9" y="105"/>
                  <a:pt x="10" y="104"/>
                </a:cubicBezTo>
                <a:cubicBezTo>
                  <a:pt x="10" y="104"/>
                  <a:pt x="10" y="104"/>
                  <a:pt x="11" y="104"/>
                </a:cubicBezTo>
                <a:cubicBezTo>
                  <a:pt x="11" y="103"/>
                  <a:pt x="12" y="103"/>
                  <a:pt x="13" y="103"/>
                </a:cubicBezTo>
                <a:cubicBezTo>
                  <a:pt x="14" y="103"/>
                  <a:pt x="14" y="102"/>
                  <a:pt x="15" y="102"/>
                </a:cubicBezTo>
                <a:cubicBezTo>
                  <a:pt x="17" y="102"/>
                  <a:pt x="19" y="101"/>
                  <a:pt x="21" y="100"/>
                </a:cubicBezTo>
                <a:cubicBezTo>
                  <a:pt x="21" y="100"/>
                  <a:pt x="22" y="100"/>
                  <a:pt x="22" y="100"/>
                </a:cubicBezTo>
                <a:cubicBezTo>
                  <a:pt x="24" y="100"/>
                  <a:pt x="26" y="99"/>
                  <a:pt x="29" y="99"/>
                </a:cubicBezTo>
                <a:cubicBezTo>
                  <a:pt x="29" y="99"/>
                  <a:pt x="29" y="99"/>
                  <a:pt x="30" y="99"/>
                </a:cubicBezTo>
                <a:cubicBezTo>
                  <a:pt x="32" y="98"/>
                  <a:pt x="35" y="98"/>
                  <a:pt x="37" y="97"/>
                </a:cubicBezTo>
                <a:cubicBezTo>
                  <a:pt x="38" y="97"/>
                  <a:pt x="38" y="97"/>
                  <a:pt x="39" y="97"/>
                </a:cubicBezTo>
                <a:cubicBezTo>
                  <a:pt x="41" y="97"/>
                  <a:pt x="44" y="96"/>
                  <a:pt x="47" y="96"/>
                </a:cubicBezTo>
                <a:cubicBezTo>
                  <a:pt x="47" y="96"/>
                  <a:pt x="47" y="96"/>
                  <a:pt x="48" y="96"/>
                </a:cubicBezTo>
                <a:cubicBezTo>
                  <a:pt x="52" y="95"/>
                  <a:pt x="56" y="95"/>
                  <a:pt x="61" y="95"/>
                </a:cubicBezTo>
                <a:cubicBezTo>
                  <a:pt x="61" y="95"/>
                  <a:pt x="61" y="95"/>
                  <a:pt x="61" y="95"/>
                </a:cubicBezTo>
                <a:cubicBezTo>
                  <a:pt x="65" y="94"/>
                  <a:pt x="68" y="94"/>
                  <a:pt x="72" y="94"/>
                </a:cubicBezTo>
                <a:cubicBezTo>
                  <a:pt x="72" y="94"/>
                  <a:pt x="73" y="94"/>
                  <a:pt x="73" y="94"/>
                </a:cubicBezTo>
                <a:cubicBezTo>
                  <a:pt x="76" y="94"/>
                  <a:pt x="79" y="94"/>
                  <a:pt x="83" y="94"/>
                </a:cubicBezTo>
                <a:cubicBezTo>
                  <a:pt x="83" y="94"/>
                  <a:pt x="83" y="94"/>
                  <a:pt x="83" y="94"/>
                </a:cubicBezTo>
                <a:cubicBezTo>
                  <a:pt x="86" y="94"/>
                  <a:pt x="89" y="94"/>
                  <a:pt x="92" y="94"/>
                </a:cubicBezTo>
                <a:cubicBezTo>
                  <a:pt x="93" y="94"/>
                  <a:pt x="94" y="94"/>
                  <a:pt x="95" y="94"/>
                </a:cubicBezTo>
                <a:cubicBezTo>
                  <a:pt x="98" y="94"/>
                  <a:pt x="100" y="94"/>
                  <a:pt x="102" y="94"/>
                </a:cubicBezTo>
                <a:cubicBezTo>
                  <a:pt x="103" y="94"/>
                  <a:pt x="103" y="94"/>
                  <a:pt x="104" y="94"/>
                </a:cubicBezTo>
                <a:cubicBezTo>
                  <a:pt x="107" y="94"/>
                  <a:pt x="109" y="94"/>
                  <a:pt x="112" y="94"/>
                </a:cubicBezTo>
                <a:cubicBezTo>
                  <a:pt x="112" y="94"/>
                  <a:pt x="112" y="94"/>
                  <a:pt x="113" y="94"/>
                </a:cubicBezTo>
                <a:cubicBezTo>
                  <a:pt x="115" y="94"/>
                  <a:pt x="118" y="95"/>
                  <a:pt x="120" y="95"/>
                </a:cubicBezTo>
                <a:cubicBezTo>
                  <a:pt x="121" y="95"/>
                  <a:pt x="121" y="95"/>
                  <a:pt x="122" y="95"/>
                </a:cubicBezTo>
                <a:cubicBezTo>
                  <a:pt x="124" y="95"/>
                  <a:pt x="126" y="95"/>
                  <a:pt x="129" y="96"/>
                </a:cubicBezTo>
                <a:cubicBezTo>
                  <a:pt x="129" y="96"/>
                  <a:pt x="130" y="96"/>
                  <a:pt x="130" y="96"/>
                </a:cubicBezTo>
                <a:cubicBezTo>
                  <a:pt x="132" y="96"/>
                  <a:pt x="134" y="96"/>
                  <a:pt x="136" y="96"/>
                </a:cubicBezTo>
                <a:cubicBezTo>
                  <a:pt x="136" y="97"/>
                  <a:pt x="137" y="97"/>
                  <a:pt x="137" y="97"/>
                </a:cubicBezTo>
                <a:cubicBezTo>
                  <a:pt x="139" y="97"/>
                  <a:pt x="141" y="97"/>
                  <a:pt x="143" y="98"/>
                </a:cubicBezTo>
                <a:cubicBezTo>
                  <a:pt x="143" y="98"/>
                  <a:pt x="143" y="98"/>
                  <a:pt x="144" y="98"/>
                </a:cubicBezTo>
                <a:cubicBezTo>
                  <a:pt x="146" y="98"/>
                  <a:pt x="148" y="98"/>
                  <a:pt x="150" y="99"/>
                </a:cubicBezTo>
                <a:cubicBezTo>
                  <a:pt x="150" y="99"/>
                  <a:pt x="151" y="99"/>
                  <a:pt x="151" y="99"/>
                </a:cubicBezTo>
                <a:cubicBezTo>
                  <a:pt x="153" y="99"/>
                  <a:pt x="154" y="100"/>
                  <a:pt x="156" y="100"/>
                </a:cubicBezTo>
                <a:cubicBezTo>
                  <a:pt x="156" y="100"/>
                  <a:pt x="156" y="100"/>
                  <a:pt x="157" y="100"/>
                </a:cubicBezTo>
                <a:cubicBezTo>
                  <a:pt x="159" y="101"/>
                  <a:pt x="161" y="101"/>
                  <a:pt x="162" y="102"/>
                </a:cubicBezTo>
                <a:cubicBezTo>
                  <a:pt x="163" y="102"/>
                  <a:pt x="163" y="102"/>
                  <a:pt x="163" y="102"/>
                </a:cubicBezTo>
                <a:cubicBezTo>
                  <a:pt x="165" y="102"/>
                  <a:pt x="167" y="103"/>
                  <a:pt x="169" y="104"/>
                </a:cubicBezTo>
                <a:cubicBezTo>
                  <a:pt x="169" y="104"/>
                  <a:pt x="169" y="104"/>
                  <a:pt x="169" y="104"/>
                </a:cubicBezTo>
                <a:cubicBezTo>
                  <a:pt x="170" y="104"/>
                  <a:pt x="172" y="105"/>
                  <a:pt x="173" y="105"/>
                </a:cubicBezTo>
                <a:cubicBezTo>
                  <a:pt x="179" y="108"/>
                  <a:pt x="182" y="111"/>
                  <a:pt x="182" y="115"/>
                </a:cubicBezTo>
                <a:cubicBezTo>
                  <a:pt x="182" y="84"/>
                  <a:pt x="182" y="53"/>
                  <a:pt x="182" y="21"/>
                </a:cubicBez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p:cNvSpPr>
            <a:spLocks/>
          </p:cNvSpPr>
          <p:nvPr/>
        </p:nvSpPr>
        <p:spPr bwMode="auto">
          <a:xfrm>
            <a:off x="5104857" y="5422355"/>
            <a:ext cx="834678" cy="638583"/>
          </a:xfrm>
          <a:custGeom>
            <a:avLst/>
            <a:gdLst>
              <a:gd name="T0" fmla="*/ 215 w 216"/>
              <a:gd name="T1" fmla="*/ 5 h 152"/>
              <a:gd name="T2" fmla="*/ 213 w 216"/>
              <a:gd name="T3" fmla="*/ 10 h 152"/>
              <a:gd name="T4" fmla="*/ 208 w 216"/>
              <a:gd name="T5" fmla="*/ 17 h 152"/>
              <a:gd name="T6" fmla="*/ 204 w 216"/>
              <a:gd name="T7" fmla="*/ 20 h 152"/>
              <a:gd name="T8" fmla="*/ 195 w 216"/>
              <a:gd name="T9" fmla="*/ 25 h 152"/>
              <a:gd name="T10" fmla="*/ 185 w 216"/>
              <a:gd name="T11" fmla="*/ 28 h 152"/>
              <a:gd name="T12" fmla="*/ 181 w 216"/>
              <a:gd name="T13" fmla="*/ 28 h 152"/>
              <a:gd name="T14" fmla="*/ 172 w 216"/>
              <a:gd name="T15" fmla="*/ 29 h 152"/>
              <a:gd name="T16" fmla="*/ 164 w 216"/>
              <a:gd name="T17" fmla="*/ 28 h 152"/>
              <a:gd name="T18" fmla="*/ 152 w 216"/>
              <a:gd name="T19" fmla="*/ 27 h 152"/>
              <a:gd name="T20" fmla="*/ 144 w 216"/>
              <a:gd name="T21" fmla="*/ 27 h 152"/>
              <a:gd name="T22" fmla="*/ 127 w 216"/>
              <a:gd name="T23" fmla="*/ 25 h 152"/>
              <a:gd name="T24" fmla="*/ 112 w 216"/>
              <a:gd name="T25" fmla="*/ 23 h 152"/>
              <a:gd name="T26" fmla="*/ 99 w 216"/>
              <a:gd name="T27" fmla="*/ 21 h 152"/>
              <a:gd name="T28" fmla="*/ 85 w 216"/>
              <a:gd name="T29" fmla="*/ 20 h 152"/>
              <a:gd name="T30" fmla="*/ 72 w 216"/>
              <a:gd name="T31" fmla="*/ 19 h 152"/>
              <a:gd name="T32" fmla="*/ 66 w 216"/>
              <a:gd name="T33" fmla="*/ 19 h 152"/>
              <a:gd name="T34" fmla="*/ 61 w 216"/>
              <a:gd name="T35" fmla="*/ 20 h 152"/>
              <a:gd name="T36" fmla="*/ 56 w 216"/>
              <a:gd name="T37" fmla="*/ 20 h 152"/>
              <a:gd name="T38" fmla="*/ 45 w 216"/>
              <a:gd name="T39" fmla="*/ 21 h 152"/>
              <a:gd name="T40" fmla="*/ 38 w 216"/>
              <a:gd name="T41" fmla="*/ 22 h 152"/>
              <a:gd name="T42" fmla="*/ 30 w 216"/>
              <a:gd name="T43" fmla="*/ 25 h 152"/>
              <a:gd name="T44" fmla="*/ 24 w 216"/>
              <a:gd name="T45" fmla="*/ 27 h 152"/>
              <a:gd name="T46" fmla="*/ 19 w 216"/>
              <a:gd name="T47" fmla="*/ 29 h 152"/>
              <a:gd name="T48" fmla="*/ 14 w 216"/>
              <a:gd name="T49" fmla="*/ 32 h 152"/>
              <a:gd name="T50" fmla="*/ 11 w 216"/>
              <a:gd name="T51" fmla="*/ 34 h 152"/>
              <a:gd name="T52" fmla="*/ 8 w 216"/>
              <a:gd name="T53" fmla="*/ 37 h 152"/>
              <a:gd name="T54" fmla="*/ 6 w 216"/>
              <a:gd name="T55" fmla="*/ 40 h 152"/>
              <a:gd name="T56" fmla="*/ 3 w 216"/>
              <a:gd name="T57" fmla="*/ 45 h 152"/>
              <a:gd name="T58" fmla="*/ 1 w 216"/>
              <a:gd name="T59" fmla="*/ 50 h 152"/>
              <a:gd name="T60" fmla="*/ 0 w 216"/>
              <a:gd name="T61" fmla="*/ 58 h 152"/>
              <a:gd name="T62" fmla="*/ 0 w 216"/>
              <a:gd name="T63" fmla="*/ 152 h 152"/>
              <a:gd name="T64" fmla="*/ 2 w 216"/>
              <a:gd name="T65" fmla="*/ 143 h 152"/>
              <a:gd name="T66" fmla="*/ 4 w 216"/>
              <a:gd name="T67" fmla="*/ 137 h 152"/>
              <a:gd name="T68" fmla="*/ 10 w 216"/>
              <a:gd name="T69" fmla="*/ 130 h 152"/>
              <a:gd name="T70" fmla="*/ 14 w 216"/>
              <a:gd name="T71" fmla="*/ 126 h 152"/>
              <a:gd name="T72" fmla="*/ 23 w 216"/>
              <a:gd name="T73" fmla="*/ 121 h 152"/>
              <a:gd name="T74" fmla="*/ 33 w 216"/>
              <a:gd name="T75" fmla="*/ 117 h 152"/>
              <a:gd name="T76" fmla="*/ 40 w 216"/>
              <a:gd name="T77" fmla="*/ 115 h 152"/>
              <a:gd name="T78" fmla="*/ 50 w 216"/>
              <a:gd name="T79" fmla="*/ 114 h 152"/>
              <a:gd name="T80" fmla="*/ 56 w 216"/>
              <a:gd name="T81" fmla="*/ 113 h 152"/>
              <a:gd name="T82" fmla="*/ 67 w 216"/>
              <a:gd name="T83" fmla="*/ 113 h 152"/>
              <a:gd name="T84" fmla="*/ 86 w 216"/>
              <a:gd name="T85" fmla="*/ 113 h 152"/>
              <a:gd name="T86" fmla="*/ 101 w 216"/>
              <a:gd name="T87" fmla="*/ 115 h 152"/>
              <a:gd name="T88" fmla="*/ 127 w 216"/>
              <a:gd name="T89" fmla="*/ 118 h 152"/>
              <a:gd name="T90" fmla="*/ 144 w 216"/>
              <a:gd name="T91" fmla="*/ 120 h 152"/>
              <a:gd name="T92" fmla="*/ 150 w 216"/>
              <a:gd name="T93" fmla="*/ 120 h 152"/>
              <a:gd name="T94" fmla="*/ 158 w 216"/>
              <a:gd name="T95" fmla="*/ 121 h 152"/>
              <a:gd name="T96" fmla="*/ 165 w 216"/>
              <a:gd name="T97" fmla="*/ 122 h 152"/>
              <a:gd name="T98" fmla="*/ 170 w 216"/>
              <a:gd name="T99" fmla="*/ 122 h 152"/>
              <a:gd name="T100" fmla="*/ 176 w 216"/>
              <a:gd name="T101" fmla="*/ 122 h 152"/>
              <a:gd name="T102" fmla="*/ 178 w 216"/>
              <a:gd name="T103" fmla="*/ 122 h 152"/>
              <a:gd name="T104" fmla="*/ 182 w 216"/>
              <a:gd name="T105" fmla="*/ 122 h 152"/>
              <a:gd name="T106" fmla="*/ 186 w 216"/>
              <a:gd name="T107" fmla="*/ 121 h 152"/>
              <a:gd name="T108" fmla="*/ 195 w 216"/>
              <a:gd name="T109" fmla="*/ 118 h 152"/>
              <a:gd name="T110" fmla="*/ 199 w 216"/>
              <a:gd name="T111" fmla="*/ 116 h 152"/>
              <a:gd name="T112" fmla="*/ 204 w 216"/>
              <a:gd name="T113" fmla="*/ 113 h 152"/>
              <a:gd name="T114" fmla="*/ 207 w 216"/>
              <a:gd name="T115" fmla="*/ 111 h 152"/>
              <a:gd name="T116" fmla="*/ 209 w 216"/>
              <a:gd name="T117" fmla="*/ 109 h 152"/>
              <a:gd name="T118" fmla="*/ 211 w 216"/>
              <a:gd name="T119" fmla="*/ 107 h 152"/>
              <a:gd name="T120" fmla="*/ 214 w 216"/>
              <a:gd name="T121" fmla="*/ 103 h 152"/>
              <a:gd name="T122" fmla="*/ 215 w 216"/>
              <a:gd name="T123" fmla="*/ 99 h 152"/>
              <a:gd name="T124" fmla="*/ 216 w 216"/>
              <a:gd name="T125" fmla="*/ 9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6" h="152">
                <a:moveTo>
                  <a:pt x="216" y="0"/>
                </a:moveTo>
                <a:cubicBezTo>
                  <a:pt x="216" y="1"/>
                  <a:pt x="215" y="2"/>
                  <a:pt x="215" y="3"/>
                </a:cubicBezTo>
                <a:cubicBezTo>
                  <a:pt x="215" y="4"/>
                  <a:pt x="215" y="4"/>
                  <a:pt x="215" y="5"/>
                </a:cubicBezTo>
                <a:cubicBezTo>
                  <a:pt x="214" y="6"/>
                  <a:pt x="214" y="6"/>
                  <a:pt x="214" y="7"/>
                </a:cubicBezTo>
                <a:cubicBezTo>
                  <a:pt x="214" y="8"/>
                  <a:pt x="213" y="9"/>
                  <a:pt x="213" y="9"/>
                </a:cubicBezTo>
                <a:cubicBezTo>
                  <a:pt x="213" y="10"/>
                  <a:pt x="213" y="10"/>
                  <a:pt x="213" y="10"/>
                </a:cubicBezTo>
                <a:cubicBezTo>
                  <a:pt x="212" y="11"/>
                  <a:pt x="211" y="13"/>
                  <a:pt x="210" y="14"/>
                </a:cubicBezTo>
                <a:cubicBezTo>
                  <a:pt x="210" y="14"/>
                  <a:pt x="210" y="14"/>
                  <a:pt x="210" y="14"/>
                </a:cubicBezTo>
                <a:cubicBezTo>
                  <a:pt x="209" y="15"/>
                  <a:pt x="208" y="16"/>
                  <a:pt x="208" y="17"/>
                </a:cubicBezTo>
                <a:cubicBezTo>
                  <a:pt x="207" y="17"/>
                  <a:pt x="207" y="17"/>
                  <a:pt x="207" y="17"/>
                </a:cubicBezTo>
                <a:cubicBezTo>
                  <a:pt x="206" y="18"/>
                  <a:pt x="205" y="19"/>
                  <a:pt x="204" y="20"/>
                </a:cubicBezTo>
                <a:cubicBezTo>
                  <a:pt x="204" y="20"/>
                  <a:pt x="204" y="20"/>
                  <a:pt x="204" y="20"/>
                </a:cubicBezTo>
                <a:cubicBezTo>
                  <a:pt x="202" y="21"/>
                  <a:pt x="201" y="22"/>
                  <a:pt x="200" y="22"/>
                </a:cubicBezTo>
                <a:cubicBezTo>
                  <a:pt x="199" y="23"/>
                  <a:pt x="199" y="23"/>
                  <a:pt x="199" y="23"/>
                </a:cubicBezTo>
                <a:cubicBezTo>
                  <a:pt x="198" y="24"/>
                  <a:pt x="196" y="24"/>
                  <a:pt x="195" y="25"/>
                </a:cubicBezTo>
                <a:cubicBezTo>
                  <a:pt x="195" y="25"/>
                  <a:pt x="194" y="25"/>
                  <a:pt x="194" y="25"/>
                </a:cubicBezTo>
                <a:cubicBezTo>
                  <a:pt x="192" y="26"/>
                  <a:pt x="190" y="27"/>
                  <a:pt x="189" y="27"/>
                </a:cubicBezTo>
                <a:cubicBezTo>
                  <a:pt x="188" y="27"/>
                  <a:pt x="186" y="28"/>
                  <a:pt x="185" y="28"/>
                </a:cubicBezTo>
                <a:cubicBezTo>
                  <a:pt x="185" y="28"/>
                  <a:pt x="185" y="28"/>
                  <a:pt x="184" y="28"/>
                </a:cubicBezTo>
                <a:cubicBezTo>
                  <a:pt x="183" y="28"/>
                  <a:pt x="183" y="28"/>
                  <a:pt x="182" y="28"/>
                </a:cubicBezTo>
                <a:cubicBezTo>
                  <a:pt x="181" y="28"/>
                  <a:pt x="181" y="28"/>
                  <a:pt x="181" y="28"/>
                </a:cubicBezTo>
                <a:cubicBezTo>
                  <a:pt x="180" y="29"/>
                  <a:pt x="178" y="29"/>
                  <a:pt x="177" y="29"/>
                </a:cubicBezTo>
                <a:cubicBezTo>
                  <a:pt x="177" y="29"/>
                  <a:pt x="177" y="29"/>
                  <a:pt x="176" y="29"/>
                </a:cubicBezTo>
                <a:cubicBezTo>
                  <a:pt x="175" y="29"/>
                  <a:pt x="174" y="29"/>
                  <a:pt x="172" y="29"/>
                </a:cubicBezTo>
                <a:cubicBezTo>
                  <a:pt x="171" y="29"/>
                  <a:pt x="170" y="29"/>
                  <a:pt x="168" y="29"/>
                </a:cubicBezTo>
                <a:cubicBezTo>
                  <a:pt x="168" y="29"/>
                  <a:pt x="167" y="29"/>
                  <a:pt x="166" y="29"/>
                </a:cubicBezTo>
                <a:cubicBezTo>
                  <a:pt x="165" y="28"/>
                  <a:pt x="165" y="28"/>
                  <a:pt x="164" y="28"/>
                </a:cubicBezTo>
                <a:cubicBezTo>
                  <a:pt x="162" y="28"/>
                  <a:pt x="160" y="28"/>
                  <a:pt x="158" y="28"/>
                </a:cubicBezTo>
                <a:cubicBezTo>
                  <a:pt x="158" y="28"/>
                  <a:pt x="157" y="28"/>
                  <a:pt x="156" y="28"/>
                </a:cubicBezTo>
                <a:cubicBezTo>
                  <a:pt x="155" y="28"/>
                  <a:pt x="153" y="28"/>
                  <a:pt x="152" y="27"/>
                </a:cubicBezTo>
                <a:cubicBezTo>
                  <a:pt x="151" y="27"/>
                  <a:pt x="151" y="27"/>
                  <a:pt x="150" y="27"/>
                </a:cubicBezTo>
                <a:cubicBezTo>
                  <a:pt x="149" y="27"/>
                  <a:pt x="147" y="27"/>
                  <a:pt x="146" y="27"/>
                </a:cubicBezTo>
                <a:cubicBezTo>
                  <a:pt x="145" y="27"/>
                  <a:pt x="145" y="27"/>
                  <a:pt x="144" y="27"/>
                </a:cubicBezTo>
                <a:cubicBezTo>
                  <a:pt x="142" y="26"/>
                  <a:pt x="140" y="26"/>
                  <a:pt x="138" y="26"/>
                </a:cubicBezTo>
                <a:cubicBezTo>
                  <a:pt x="137" y="26"/>
                  <a:pt x="136" y="26"/>
                  <a:pt x="135" y="26"/>
                </a:cubicBezTo>
                <a:cubicBezTo>
                  <a:pt x="132" y="25"/>
                  <a:pt x="129" y="25"/>
                  <a:pt x="127" y="25"/>
                </a:cubicBezTo>
                <a:cubicBezTo>
                  <a:pt x="124" y="24"/>
                  <a:pt x="121" y="24"/>
                  <a:pt x="118" y="23"/>
                </a:cubicBezTo>
                <a:cubicBezTo>
                  <a:pt x="117" y="23"/>
                  <a:pt x="117" y="23"/>
                  <a:pt x="116" y="23"/>
                </a:cubicBezTo>
                <a:cubicBezTo>
                  <a:pt x="115" y="23"/>
                  <a:pt x="113" y="23"/>
                  <a:pt x="112" y="23"/>
                </a:cubicBezTo>
                <a:cubicBezTo>
                  <a:pt x="108" y="22"/>
                  <a:pt x="105" y="22"/>
                  <a:pt x="101" y="21"/>
                </a:cubicBezTo>
                <a:cubicBezTo>
                  <a:pt x="101" y="21"/>
                  <a:pt x="100" y="21"/>
                  <a:pt x="100" y="21"/>
                </a:cubicBezTo>
                <a:cubicBezTo>
                  <a:pt x="100" y="21"/>
                  <a:pt x="99" y="21"/>
                  <a:pt x="99" y="21"/>
                </a:cubicBezTo>
                <a:cubicBezTo>
                  <a:pt x="96" y="21"/>
                  <a:pt x="93" y="21"/>
                  <a:pt x="91" y="20"/>
                </a:cubicBezTo>
                <a:cubicBezTo>
                  <a:pt x="90" y="20"/>
                  <a:pt x="88" y="20"/>
                  <a:pt x="87" y="20"/>
                </a:cubicBezTo>
                <a:cubicBezTo>
                  <a:pt x="87" y="20"/>
                  <a:pt x="86" y="20"/>
                  <a:pt x="85" y="20"/>
                </a:cubicBezTo>
                <a:cubicBezTo>
                  <a:pt x="84" y="20"/>
                  <a:pt x="84" y="20"/>
                  <a:pt x="83" y="20"/>
                </a:cubicBezTo>
                <a:cubicBezTo>
                  <a:pt x="81" y="20"/>
                  <a:pt x="79" y="20"/>
                  <a:pt x="77" y="20"/>
                </a:cubicBezTo>
                <a:cubicBezTo>
                  <a:pt x="75" y="19"/>
                  <a:pt x="74" y="19"/>
                  <a:pt x="72" y="19"/>
                </a:cubicBezTo>
                <a:cubicBezTo>
                  <a:pt x="72" y="19"/>
                  <a:pt x="71" y="19"/>
                  <a:pt x="71" y="19"/>
                </a:cubicBezTo>
                <a:cubicBezTo>
                  <a:pt x="70" y="19"/>
                  <a:pt x="69" y="19"/>
                  <a:pt x="68" y="19"/>
                </a:cubicBezTo>
                <a:cubicBezTo>
                  <a:pt x="67" y="19"/>
                  <a:pt x="67" y="19"/>
                  <a:pt x="66" y="19"/>
                </a:cubicBezTo>
                <a:cubicBezTo>
                  <a:pt x="66" y="19"/>
                  <a:pt x="66" y="19"/>
                  <a:pt x="66" y="19"/>
                </a:cubicBezTo>
                <a:cubicBezTo>
                  <a:pt x="64" y="19"/>
                  <a:pt x="63" y="19"/>
                  <a:pt x="61" y="20"/>
                </a:cubicBezTo>
                <a:cubicBezTo>
                  <a:pt x="61" y="20"/>
                  <a:pt x="61" y="20"/>
                  <a:pt x="61" y="20"/>
                </a:cubicBezTo>
                <a:cubicBezTo>
                  <a:pt x="61" y="20"/>
                  <a:pt x="60" y="20"/>
                  <a:pt x="60" y="20"/>
                </a:cubicBezTo>
                <a:cubicBezTo>
                  <a:pt x="58" y="20"/>
                  <a:pt x="57" y="20"/>
                  <a:pt x="56" y="20"/>
                </a:cubicBezTo>
                <a:cubicBezTo>
                  <a:pt x="56" y="20"/>
                  <a:pt x="56" y="20"/>
                  <a:pt x="56" y="20"/>
                </a:cubicBezTo>
                <a:cubicBezTo>
                  <a:pt x="54" y="20"/>
                  <a:pt x="52" y="20"/>
                  <a:pt x="50" y="20"/>
                </a:cubicBezTo>
                <a:cubicBezTo>
                  <a:pt x="50" y="20"/>
                  <a:pt x="50" y="20"/>
                  <a:pt x="50" y="20"/>
                </a:cubicBezTo>
                <a:cubicBezTo>
                  <a:pt x="48" y="21"/>
                  <a:pt x="46" y="21"/>
                  <a:pt x="45" y="21"/>
                </a:cubicBezTo>
                <a:cubicBezTo>
                  <a:pt x="44" y="21"/>
                  <a:pt x="44" y="21"/>
                  <a:pt x="43" y="21"/>
                </a:cubicBezTo>
                <a:cubicBezTo>
                  <a:pt x="42" y="22"/>
                  <a:pt x="41" y="22"/>
                  <a:pt x="39" y="22"/>
                </a:cubicBezTo>
                <a:cubicBezTo>
                  <a:pt x="39" y="22"/>
                  <a:pt x="38" y="22"/>
                  <a:pt x="38" y="22"/>
                </a:cubicBezTo>
                <a:cubicBezTo>
                  <a:pt x="37" y="23"/>
                  <a:pt x="35" y="23"/>
                  <a:pt x="34" y="23"/>
                </a:cubicBezTo>
                <a:cubicBezTo>
                  <a:pt x="34" y="23"/>
                  <a:pt x="33" y="24"/>
                  <a:pt x="32" y="24"/>
                </a:cubicBezTo>
                <a:cubicBezTo>
                  <a:pt x="32" y="24"/>
                  <a:pt x="31" y="24"/>
                  <a:pt x="30" y="25"/>
                </a:cubicBezTo>
                <a:cubicBezTo>
                  <a:pt x="30" y="25"/>
                  <a:pt x="29" y="25"/>
                  <a:pt x="29" y="25"/>
                </a:cubicBezTo>
                <a:cubicBezTo>
                  <a:pt x="27" y="25"/>
                  <a:pt x="26" y="26"/>
                  <a:pt x="24" y="27"/>
                </a:cubicBezTo>
                <a:cubicBezTo>
                  <a:pt x="24" y="27"/>
                  <a:pt x="24" y="27"/>
                  <a:pt x="24" y="27"/>
                </a:cubicBezTo>
                <a:cubicBezTo>
                  <a:pt x="23" y="27"/>
                  <a:pt x="23" y="27"/>
                  <a:pt x="22" y="27"/>
                </a:cubicBezTo>
                <a:cubicBezTo>
                  <a:pt x="22" y="28"/>
                  <a:pt x="21" y="28"/>
                  <a:pt x="20" y="28"/>
                </a:cubicBezTo>
                <a:cubicBezTo>
                  <a:pt x="20" y="29"/>
                  <a:pt x="19" y="29"/>
                  <a:pt x="19" y="29"/>
                </a:cubicBezTo>
                <a:cubicBezTo>
                  <a:pt x="18" y="29"/>
                  <a:pt x="18" y="30"/>
                  <a:pt x="18" y="30"/>
                </a:cubicBezTo>
                <a:cubicBezTo>
                  <a:pt x="17" y="30"/>
                  <a:pt x="17" y="30"/>
                  <a:pt x="17" y="30"/>
                </a:cubicBezTo>
                <a:cubicBezTo>
                  <a:pt x="16" y="31"/>
                  <a:pt x="15" y="31"/>
                  <a:pt x="14" y="32"/>
                </a:cubicBezTo>
                <a:cubicBezTo>
                  <a:pt x="14" y="32"/>
                  <a:pt x="14" y="32"/>
                  <a:pt x="14" y="32"/>
                </a:cubicBezTo>
                <a:cubicBezTo>
                  <a:pt x="13" y="33"/>
                  <a:pt x="13" y="33"/>
                  <a:pt x="13" y="33"/>
                </a:cubicBezTo>
                <a:cubicBezTo>
                  <a:pt x="12" y="33"/>
                  <a:pt x="12" y="34"/>
                  <a:pt x="11" y="34"/>
                </a:cubicBezTo>
                <a:cubicBezTo>
                  <a:pt x="11" y="35"/>
                  <a:pt x="10" y="35"/>
                  <a:pt x="10" y="35"/>
                </a:cubicBezTo>
                <a:cubicBezTo>
                  <a:pt x="10" y="36"/>
                  <a:pt x="9" y="36"/>
                  <a:pt x="9" y="36"/>
                </a:cubicBezTo>
                <a:cubicBezTo>
                  <a:pt x="9" y="36"/>
                  <a:pt x="9" y="37"/>
                  <a:pt x="8" y="37"/>
                </a:cubicBezTo>
                <a:cubicBezTo>
                  <a:pt x="8" y="38"/>
                  <a:pt x="7" y="39"/>
                  <a:pt x="6" y="39"/>
                </a:cubicBezTo>
                <a:cubicBezTo>
                  <a:pt x="6" y="40"/>
                  <a:pt x="6" y="40"/>
                  <a:pt x="6" y="40"/>
                </a:cubicBezTo>
                <a:cubicBezTo>
                  <a:pt x="6" y="40"/>
                  <a:pt x="6" y="40"/>
                  <a:pt x="6" y="40"/>
                </a:cubicBezTo>
                <a:cubicBezTo>
                  <a:pt x="5" y="41"/>
                  <a:pt x="4" y="42"/>
                  <a:pt x="4" y="43"/>
                </a:cubicBezTo>
                <a:cubicBezTo>
                  <a:pt x="4" y="43"/>
                  <a:pt x="4" y="43"/>
                  <a:pt x="4" y="43"/>
                </a:cubicBezTo>
                <a:cubicBezTo>
                  <a:pt x="3" y="44"/>
                  <a:pt x="3" y="44"/>
                  <a:pt x="3" y="45"/>
                </a:cubicBezTo>
                <a:cubicBezTo>
                  <a:pt x="2" y="46"/>
                  <a:pt x="2" y="46"/>
                  <a:pt x="2" y="47"/>
                </a:cubicBezTo>
                <a:cubicBezTo>
                  <a:pt x="2" y="47"/>
                  <a:pt x="2" y="47"/>
                  <a:pt x="2" y="48"/>
                </a:cubicBezTo>
                <a:cubicBezTo>
                  <a:pt x="1" y="48"/>
                  <a:pt x="1" y="49"/>
                  <a:pt x="1" y="50"/>
                </a:cubicBezTo>
                <a:cubicBezTo>
                  <a:pt x="1" y="51"/>
                  <a:pt x="1" y="51"/>
                  <a:pt x="0" y="52"/>
                </a:cubicBezTo>
                <a:cubicBezTo>
                  <a:pt x="0" y="52"/>
                  <a:pt x="0" y="53"/>
                  <a:pt x="0" y="53"/>
                </a:cubicBezTo>
                <a:cubicBezTo>
                  <a:pt x="0" y="55"/>
                  <a:pt x="0" y="56"/>
                  <a:pt x="0" y="58"/>
                </a:cubicBezTo>
                <a:cubicBezTo>
                  <a:pt x="0" y="58"/>
                  <a:pt x="0" y="58"/>
                  <a:pt x="0" y="58"/>
                </a:cubicBezTo>
                <a:cubicBezTo>
                  <a:pt x="0" y="58"/>
                  <a:pt x="0" y="59"/>
                  <a:pt x="0" y="59"/>
                </a:cubicBezTo>
                <a:cubicBezTo>
                  <a:pt x="0" y="152"/>
                  <a:pt x="0" y="152"/>
                  <a:pt x="0" y="152"/>
                </a:cubicBezTo>
                <a:cubicBezTo>
                  <a:pt x="0" y="152"/>
                  <a:pt x="0" y="151"/>
                  <a:pt x="0" y="151"/>
                </a:cubicBezTo>
                <a:cubicBezTo>
                  <a:pt x="0" y="149"/>
                  <a:pt x="1" y="148"/>
                  <a:pt x="1" y="146"/>
                </a:cubicBezTo>
                <a:cubicBezTo>
                  <a:pt x="1" y="145"/>
                  <a:pt x="1" y="144"/>
                  <a:pt x="2" y="143"/>
                </a:cubicBezTo>
                <a:cubicBezTo>
                  <a:pt x="2" y="142"/>
                  <a:pt x="2" y="142"/>
                  <a:pt x="2" y="141"/>
                </a:cubicBezTo>
                <a:cubicBezTo>
                  <a:pt x="3" y="140"/>
                  <a:pt x="3" y="139"/>
                  <a:pt x="3" y="138"/>
                </a:cubicBezTo>
                <a:cubicBezTo>
                  <a:pt x="4" y="138"/>
                  <a:pt x="4" y="137"/>
                  <a:pt x="4" y="137"/>
                </a:cubicBezTo>
                <a:cubicBezTo>
                  <a:pt x="5" y="135"/>
                  <a:pt x="6" y="134"/>
                  <a:pt x="7" y="133"/>
                </a:cubicBezTo>
                <a:cubicBezTo>
                  <a:pt x="7" y="133"/>
                  <a:pt x="7" y="133"/>
                  <a:pt x="7" y="133"/>
                </a:cubicBezTo>
                <a:cubicBezTo>
                  <a:pt x="8" y="132"/>
                  <a:pt x="9" y="131"/>
                  <a:pt x="10" y="130"/>
                </a:cubicBezTo>
                <a:cubicBezTo>
                  <a:pt x="10" y="129"/>
                  <a:pt x="10" y="129"/>
                  <a:pt x="11" y="129"/>
                </a:cubicBezTo>
                <a:cubicBezTo>
                  <a:pt x="12" y="128"/>
                  <a:pt x="13" y="127"/>
                  <a:pt x="14" y="126"/>
                </a:cubicBezTo>
                <a:cubicBezTo>
                  <a:pt x="14" y="126"/>
                  <a:pt x="14" y="126"/>
                  <a:pt x="14" y="126"/>
                </a:cubicBezTo>
                <a:cubicBezTo>
                  <a:pt x="16" y="125"/>
                  <a:pt x="17" y="124"/>
                  <a:pt x="18" y="123"/>
                </a:cubicBezTo>
                <a:cubicBezTo>
                  <a:pt x="19" y="123"/>
                  <a:pt x="19" y="123"/>
                  <a:pt x="19" y="123"/>
                </a:cubicBezTo>
                <a:cubicBezTo>
                  <a:pt x="21" y="122"/>
                  <a:pt x="22" y="121"/>
                  <a:pt x="23" y="121"/>
                </a:cubicBezTo>
                <a:cubicBezTo>
                  <a:pt x="24" y="120"/>
                  <a:pt x="24" y="120"/>
                  <a:pt x="24" y="120"/>
                </a:cubicBezTo>
                <a:cubicBezTo>
                  <a:pt x="26" y="119"/>
                  <a:pt x="28" y="119"/>
                  <a:pt x="30" y="118"/>
                </a:cubicBezTo>
                <a:cubicBezTo>
                  <a:pt x="31" y="118"/>
                  <a:pt x="32" y="117"/>
                  <a:pt x="33" y="117"/>
                </a:cubicBezTo>
                <a:cubicBezTo>
                  <a:pt x="34" y="117"/>
                  <a:pt x="34" y="117"/>
                  <a:pt x="35" y="117"/>
                </a:cubicBezTo>
                <a:cubicBezTo>
                  <a:pt x="36" y="116"/>
                  <a:pt x="37" y="116"/>
                  <a:pt x="38" y="116"/>
                </a:cubicBezTo>
                <a:cubicBezTo>
                  <a:pt x="39" y="116"/>
                  <a:pt x="39" y="116"/>
                  <a:pt x="40" y="115"/>
                </a:cubicBezTo>
                <a:cubicBezTo>
                  <a:pt x="41" y="115"/>
                  <a:pt x="42" y="115"/>
                  <a:pt x="43" y="115"/>
                </a:cubicBezTo>
                <a:cubicBezTo>
                  <a:pt x="44" y="115"/>
                  <a:pt x="45" y="115"/>
                  <a:pt x="45" y="114"/>
                </a:cubicBezTo>
                <a:cubicBezTo>
                  <a:pt x="47" y="114"/>
                  <a:pt x="48" y="114"/>
                  <a:pt x="50" y="114"/>
                </a:cubicBezTo>
                <a:cubicBezTo>
                  <a:pt x="50" y="114"/>
                  <a:pt x="50" y="114"/>
                  <a:pt x="50" y="114"/>
                </a:cubicBezTo>
                <a:cubicBezTo>
                  <a:pt x="50" y="114"/>
                  <a:pt x="50" y="114"/>
                  <a:pt x="50" y="114"/>
                </a:cubicBezTo>
                <a:cubicBezTo>
                  <a:pt x="52" y="113"/>
                  <a:pt x="54" y="113"/>
                  <a:pt x="56" y="113"/>
                </a:cubicBezTo>
                <a:cubicBezTo>
                  <a:pt x="58" y="113"/>
                  <a:pt x="59" y="113"/>
                  <a:pt x="60" y="113"/>
                </a:cubicBezTo>
                <a:cubicBezTo>
                  <a:pt x="61" y="113"/>
                  <a:pt x="61" y="113"/>
                  <a:pt x="62" y="113"/>
                </a:cubicBezTo>
                <a:cubicBezTo>
                  <a:pt x="63" y="113"/>
                  <a:pt x="65" y="113"/>
                  <a:pt x="67" y="113"/>
                </a:cubicBezTo>
                <a:cubicBezTo>
                  <a:pt x="68" y="113"/>
                  <a:pt x="68" y="113"/>
                  <a:pt x="69" y="113"/>
                </a:cubicBezTo>
                <a:cubicBezTo>
                  <a:pt x="70" y="113"/>
                  <a:pt x="72" y="113"/>
                  <a:pt x="73" y="113"/>
                </a:cubicBezTo>
                <a:cubicBezTo>
                  <a:pt x="77" y="113"/>
                  <a:pt x="81" y="113"/>
                  <a:pt x="86" y="113"/>
                </a:cubicBezTo>
                <a:cubicBezTo>
                  <a:pt x="87" y="113"/>
                  <a:pt x="87" y="113"/>
                  <a:pt x="88" y="113"/>
                </a:cubicBezTo>
                <a:cubicBezTo>
                  <a:pt x="92" y="114"/>
                  <a:pt x="95" y="114"/>
                  <a:pt x="99" y="114"/>
                </a:cubicBezTo>
                <a:cubicBezTo>
                  <a:pt x="100" y="114"/>
                  <a:pt x="100" y="114"/>
                  <a:pt x="101" y="115"/>
                </a:cubicBezTo>
                <a:cubicBezTo>
                  <a:pt x="105" y="115"/>
                  <a:pt x="109" y="115"/>
                  <a:pt x="113" y="116"/>
                </a:cubicBezTo>
                <a:cubicBezTo>
                  <a:pt x="114" y="116"/>
                  <a:pt x="115" y="116"/>
                  <a:pt x="116" y="116"/>
                </a:cubicBezTo>
                <a:cubicBezTo>
                  <a:pt x="120" y="117"/>
                  <a:pt x="124" y="117"/>
                  <a:pt x="127" y="118"/>
                </a:cubicBezTo>
                <a:cubicBezTo>
                  <a:pt x="130" y="118"/>
                  <a:pt x="133" y="119"/>
                  <a:pt x="136" y="119"/>
                </a:cubicBezTo>
                <a:cubicBezTo>
                  <a:pt x="137" y="119"/>
                  <a:pt x="137" y="119"/>
                  <a:pt x="138" y="119"/>
                </a:cubicBezTo>
                <a:cubicBezTo>
                  <a:pt x="140" y="119"/>
                  <a:pt x="142" y="120"/>
                  <a:pt x="144" y="120"/>
                </a:cubicBezTo>
                <a:cubicBezTo>
                  <a:pt x="145" y="120"/>
                  <a:pt x="145" y="120"/>
                  <a:pt x="146" y="120"/>
                </a:cubicBezTo>
                <a:cubicBezTo>
                  <a:pt x="146" y="120"/>
                  <a:pt x="146" y="120"/>
                  <a:pt x="147" y="120"/>
                </a:cubicBezTo>
                <a:cubicBezTo>
                  <a:pt x="148" y="120"/>
                  <a:pt x="149" y="120"/>
                  <a:pt x="150" y="120"/>
                </a:cubicBezTo>
                <a:cubicBezTo>
                  <a:pt x="151" y="121"/>
                  <a:pt x="152" y="121"/>
                  <a:pt x="153" y="121"/>
                </a:cubicBezTo>
                <a:cubicBezTo>
                  <a:pt x="154" y="121"/>
                  <a:pt x="155" y="121"/>
                  <a:pt x="157" y="121"/>
                </a:cubicBezTo>
                <a:cubicBezTo>
                  <a:pt x="157" y="121"/>
                  <a:pt x="158" y="121"/>
                  <a:pt x="158" y="121"/>
                </a:cubicBezTo>
                <a:cubicBezTo>
                  <a:pt x="159" y="121"/>
                  <a:pt x="159" y="121"/>
                  <a:pt x="159" y="121"/>
                </a:cubicBezTo>
                <a:cubicBezTo>
                  <a:pt x="161" y="121"/>
                  <a:pt x="163" y="122"/>
                  <a:pt x="164" y="122"/>
                </a:cubicBezTo>
                <a:cubicBezTo>
                  <a:pt x="165" y="122"/>
                  <a:pt x="165" y="122"/>
                  <a:pt x="165" y="122"/>
                </a:cubicBezTo>
                <a:cubicBezTo>
                  <a:pt x="166" y="122"/>
                  <a:pt x="166" y="122"/>
                  <a:pt x="167" y="122"/>
                </a:cubicBezTo>
                <a:cubicBezTo>
                  <a:pt x="167" y="122"/>
                  <a:pt x="168" y="122"/>
                  <a:pt x="169" y="122"/>
                </a:cubicBezTo>
                <a:cubicBezTo>
                  <a:pt x="169" y="122"/>
                  <a:pt x="169" y="122"/>
                  <a:pt x="170" y="122"/>
                </a:cubicBezTo>
                <a:cubicBezTo>
                  <a:pt x="171" y="122"/>
                  <a:pt x="172" y="122"/>
                  <a:pt x="173" y="122"/>
                </a:cubicBezTo>
                <a:cubicBezTo>
                  <a:pt x="173" y="122"/>
                  <a:pt x="173" y="122"/>
                  <a:pt x="173" y="122"/>
                </a:cubicBezTo>
                <a:cubicBezTo>
                  <a:pt x="174" y="122"/>
                  <a:pt x="175" y="122"/>
                  <a:pt x="176" y="122"/>
                </a:cubicBezTo>
                <a:cubicBezTo>
                  <a:pt x="176" y="122"/>
                  <a:pt x="177" y="122"/>
                  <a:pt x="177" y="122"/>
                </a:cubicBezTo>
                <a:cubicBezTo>
                  <a:pt x="177" y="122"/>
                  <a:pt x="178" y="122"/>
                  <a:pt x="178" y="122"/>
                </a:cubicBezTo>
                <a:cubicBezTo>
                  <a:pt x="178" y="122"/>
                  <a:pt x="178" y="122"/>
                  <a:pt x="178" y="122"/>
                </a:cubicBezTo>
                <a:cubicBezTo>
                  <a:pt x="179" y="122"/>
                  <a:pt x="180" y="122"/>
                  <a:pt x="181" y="122"/>
                </a:cubicBezTo>
                <a:cubicBezTo>
                  <a:pt x="181" y="122"/>
                  <a:pt x="181" y="122"/>
                  <a:pt x="181" y="122"/>
                </a:cubicBezTo>
                <a:cubicBezTo>
                  <a:pt x="182" y="122"/>
                  <a:pt x="182" y="122"/>
                  <a:pt x="182" y="122"/>
                </a:cubicBezTo>
                <a:cubicBezTo>
                  <a:pt x="183" y="122"/>
                  <a:pt x="183" y="122"/>
                  <a:pt x="183" y="122"/>
                </a:cubicBezTo>
                <a:cubicBezTo>
                  <a:pt x="184" y="122"/>
                  <a:pt x="184" y="121"/>
                  <a:pt x="185" y="121"/>
                </a:cubicBezTo>
                <a:cubicBezTo>
                  <a:pt x="185" y="121"/>
                  <a:pt x="186" y="121"/>
                  <a:pt x="186" y="121"/>
                </a:cubicBezTo>
                <a:cubicBezTo>
                  <a:pt x="187" y="121"/>
                  <a:pt x="188" y="121"/>
                  <a:pt x="189" y="120"/>
                </a:cubicBezTo>
                <a:cubicBezTo>
                  <a:pt x="191" y="120"/>
                  <a:pt x="193" y="119"/>
                  <a:pt x="194" y="119"/>
                </a:cubicBezTo>
                <a:cubicBezTo>
                  <a:pt x="194" y="119"/>
                  <a:pt x="194" y="119"/>
                  <a:pt x="195" y="118"/>
                </a:cubicBezTo>
                <a:cubicBezTo>
                  <a:pt x="195" y="118"/>
                  <a:pt x="195" y="118"/>
                  <a:pt x="196" y="118"/>
                </a:cubicBezTo>
                <a:cubicBezTo>
                  <a:pt x="197" y="118"/>
                  <a:pt x="197" y="117"/>
                  <a:pt x="198" y="117"/>
                </a:cubicBezTo>
                <a:cubicBezTo>
                  <a:pt x="199" y="117"/>
                  <a:pt x="199" y="116"/>
                  <a:pt x="199" y="116"/>
                </a:cubicBezTo>
                <a:cubicBezTo>
                  <a:pt x="200" y="116"/>
                  <a:pt x="200" y="116"/>
                  <a:pt x="200" y="116"/>
                </a:cubicBezTo>
                <a:cubicBezTo>
                  <a:pt x="201" y="115"/>
                  <a:pt x="201" y="115"/>
                  <a:pt x="201" y="115"/>
                </a:cubicBezTo>
                <a:cubicBezTo>
                  <a:pt x="202" y="114"/>
                  <a:pt x="203" y="114"/>
                  <a:pt x="204" y="113"/>
                </a:cubicBezTo>
                <a:cubicBezTo>
                  <a:pt x="204" y="113"/>
                  <a:pt x="204" y="113"/>
                  <a:pt x="204" y="113"/>
                </a:cubicBezTo>
                <a:cubicBezTo>
                  <a:pt x="204" y="113"/>
                  <a:pt x="204" y="113"/>
                  <a:pt x="204" y="113"/>
                </a:cubicBezTo>
                <a:cubicBezTo>
                  <a:pt x="205" y="113"/>
                  <a:pt x="206" y="112"/>
                  <a:pt x="207" y="111"/>
                </a:cubicBezTo>
                <a:cubicBezTo>
                  <a:pt x="207" y="111"/>
                  <a:pt x="207" y="111"/>
                  <a:pt x="208" y="111"/>
                </a:cubicBezTo>
                <a:cubicBezTo>
                  <a:pt x="208" y="110"/>
                  <a:pt x="208" y="110"/>
                  <a:pt x="208" y="110"/>
                </a:cubicBezTo>
                <a:cubicBezTo>
                  <a:pt x="209" y="110"/>
                  <a:pt x="209" y="109"/>
                  <a:pt x="209" y="109"/>
                </a:cubicBezTo>
                <a:cubicBezTo>
                  <a:pt x="210" y="109"/>
                  <a:pt x="210" y="108"/>
                  <a:pt x="210" y="107"/>
                </a:cubicBezTo>
                <a:cubicBezTo>
                  <a:pt x="211" y="107"/>
                  <a:pt x="211" y="107"/>
                  <a:pt x="211" y="107"/>
                </a:cubicBezTo>
                <a:cubicBezTo>
                  <a:pt x="211" y="107"/>
                  <a:pt x="211" y="107"/>
                  <a:pt x="211" y="107"/>
                </a:cubicBezTo>
                <a:cubicBezTo>
                  <a:pt x="212" y="106"/>
                  <a:pt x="213" y="105"/>
                  <a:pt x="213" y="104"/>
                </a:cubicBezTo>
                <a:cubicBezTo>
                  <a:pt x="213" y="104"/>
                  <a:pt x="213" y="104"/>
                  <a:pt x="213" y="104"/>
                </a:cubicBezTo>
                <a:cubicBezTo>
                  <a:pt x="213" y="103"/>
                  <a:pt x="213" y="103"/>
                  <a:pt x="214" y="103"/>
                </a:cubicBezTo>
                <a:cubicBezTo>
                  <a:pt x="214" y="102"/>
                  <a:pt x="214" y="101"/>
                  <a:pt x="215" y="101"/>
                </a:cubicBezTo>
                <a:cubicBezTo>
                  <a:pt x="215" y="101"/>
                  <a:pt x="215" y="100"/>
                  <a:pt x="215" y="100"/>
                </a:cubicBezTo>
                <a:cubicBezTo>
                  <a:pt x="215" y="100"/>
                  <a:pt x="215" y="99"/>
                  <a:pt x="215" y="99"/>
                </a:cubicBezTo>
                <a:cubicBezTo>
                  <a:pt x="215" y="98"/>
                  <a:pt x="216" y="98"/>
                  <a:pt x="216" y="97"/>
                </a:cubicBezTo>
                <a:cubicBezTo>
                  <a:pt x="216" y="97"/>
                  <a:pt x="216" y="96"/>
                  <a:pt x="216" y="96"/>
                </a:cubicBezTo>
                <a:cubicBezTo>
                  <a:pt x="216" y="95"/>
                  <a:pt x="216" y="94"/>
                  <a:pt x="216" y="93"/>
                </a:cubicBezTo>
                <a:cubicBezTo>
                  <a:pt x="216" y="93"/>
                  <a:pt x="216" y="93"/>
                  <a:pt x="216" y="93"/>
                </a:cubicBezTo>
                <a:cubicBezTo>
                  <a:pt x="216" y="62"/>
                  <a:pt x="216" y="31"/>
                  <a:pt x="216"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p:cNvSpPr>
            <a:spLocks/>
          </p:cNvSpPr>
          <p:nvPr/>
        </p:nvSpPr>
        <p:spPr bwMode="auto">
          <a:xfrm>
            <a:off x="6584517" y="5460821"/>
            <a:ext cx="773026" cy="592421"/>
          </a:xfrm>
          <a:custGeom>
            <a:avLst/>
            <a:gdLst>
              <a:gd name="T0" fmla="*/ 183 w 200"/>
              <a:gd name="T1" fmla="*/ 28 h 141"/>
              <a:gd name="T2" fmla="*/ 179 w 200"/>
              <a:gd name="T3" fmla="*/ 27 h 141"/>
              <a:gd name="T4" fmla="*/ 177 w 200"/>
              <a:gd name="T5" fmla="*/ 26 h 141"/>
              <a:gd name="T6" fmla="*/ 174 w 200"/>
              <a:gd name="T7" fmla="*/ 26 h 141"/>
              <a:gd name="T8" fmla="*/ 170 w 200"/>
              <a:gd name="T9" fmla="*/ 25 h 141"/>
              <a:gd name="T10" fmla="*/ 169 w 200"/>
              <a:gd name="T11" fmla="*/ 25 h 141"/>
              <a:gd name="T12" fmla="*/ 164 w 200"/>
              <a:gd name="T13" fmla="*/ 24 h 141"/>
              <a:gd name="T14" fmla="*/ 162 w 200"/>
              <a:gd name="T15" fmla="*/ 24 h 141"/>
              <a:gd name="T16" fmla="*/ 158 w 200"/>
              <a:gd name="T17" fmla="*/ 24 h 141"/>
              <a:gd name="T18" fmla="*/ 153 w 200"/>
              <a:gd name="T19" fmla="*/ 24 h 141"/>
              <a:gd name="T20" fmla="*/ 148 w 200"/>
              <a:gd name="T21" fmla="*/ 24 h 141"/>
              <a:gd name="T22" fmla="*/ 147 w 200"/>
              <a:gd name="T23" fmla="*/ 24 h 141"/>
              <a:gd name="T24" fmla="*/ 141 w 200"/>
              <a:gd name="T25" fmla="*/ 24 h 141"/>
              <a:gd name="T26" fmla="*/ 129 w 200"/>
              <a:gd name="T27" fmla="*/ 25 h 141"/>
              <a:gd name="T28" fmla="*/ 127 w 200"/>
              <a:gd name="T29" fmla="*/ 25 h 141"/>
              <a:gd name="T30" fmla="*/ 114 w 200"/>
              <a:gd name="T31" fmla="*/ 26 h 141"/>
              <a:gd name="T32" fmla="*/ 91 w 200"/>
              <a:gd name="T33" fmla="*/ 28 h 141"/>
              <a:gd name="T34" fmla="*/ 78 w 200"/>
              <a:gd name="T35" fmla="*/ 29 h 141"/>
              <a:gd name="T36" fmla="*/ 66 w 200"/>
              <a:gd name="T37" fmla="*/ 30 h 141"/>
              <a:gd name="T38" fmla="*/ 59 w 200"/>
              <a:gd name="T39" fmla="*/ 30 h 141"/>
              <a:gd name="T40" fmla="*/ 57 w 200"/>
              <a:gd name="T41" fmla="*/ 30 h 141"/>
              <a:gd name="T42" fmla="*/ 48 w 200"/>
              <a:gd name="T43" fmla="*/ 30 h 141"/>
              <a:gd name="T44" fmla="*/ 44 w 200"/>
              <a:gd name="T45" fmla="*/ 30 h 141"/>
              <a:gd name="T46" fmla="*/ 37 w 200"/>
              <a:gd name="T47" fmla="*/ 29 h 141"/>
              <a:gd name="T48" fmla="*/ 33 w 200"/>
              <a:gd name="T49" fmla="*/ 29 h 141"/>
              <a:gd name="T50" fmla="*/ 30 w 200"/>
              <a:gd name="T51" fmla="*/ 28 h 141"/>
              <a:gd name="T52" fmla="*/ 27 w 200"/>
              <a:gd name="T53" fmla="*/ 27 h 141"/>
              <a:gd name="T54" fmla="*/ 24 w 200"/>
              <a:gd name="T55" fmla="*/ 26 h 141"/>
              <a:gd name="T56" fmla="*/ 0 w 200"/>
              <a:gd name="T57" fmla="*/ 93 h 141"/>
              <a:gd name="T58" fmla="*/ 26 w 200"/>
              <a:gd name="T59" fmla="*/ 120 h 141"/>
              <a:gd name="T60" fmla="*/ 26 w 200"/>
              <a:gd name="T61" fmla="*/ 120 h 141"/>
              <a:gd name="T62" fmla="*/ 27 w 200"/>
              <a:gd name="T63" fmla="*/ 120 h 141"/>
              <a:gd name="T64" fmla="*/ 29 w 200"/>
              <a:gd name="T65" fmla="*/ 121 h 141"/>
              <a:gd name="T66" fmla="*/ 31 w 200"/>
              <a:gd name="T67" fmla="*/ 121 h 141"/>
              <a:gd name="T68" fmla="*/ 33 w 200"/>
              <a:gd name="T69" fmla="*/ 122 h 141"/>
              <a:gd name="T70" fmla="*/ 34 w 200"/>
              <a:gd name="T71" fmla="*/ 122 h 141"/>
              <a:gd name="T72" fmla="*/ 37 w 200"/>
              <a:gd name="T73" fmla="*/ 122 h 141"/>
              <a:gd name="T74" fmla="*/ 38 w 200"/>
              <a:gd name="T75" fmla="*/ 123 h 141"/>
              <a:gd name="T76" fmla="*/ 40 w 200"/>
              <a:gd name="T77" fmla="*/ 123 h 141"/>
              <a:gd name="T78" fmla="*/ 40 w 200"/>
              <a:gd name="T79" fmla="*/ 123 h 141"/>
              <a:gd name="T80" fmla="*/ 44 w 200"/>
              <a:gd name="T81" fmla="*/ 123 h 141"/>
              <a:gd name="T82" fmla="*/ 46 w 200"/>
              <a:gd name="T83" fmla="*/ 123 h 141"/>
              <a:gd name="T84" fmla="*/ 49 w 200"/>
              <a:gd name="T85" fmla="*/ 123 h 141"/>
              <a:gd name="T86" fmla="*/ 52 w 200"/>
              <a:gd name="T87" fmla="*/ 124 h 141"/>
              <a:gd name="T88" fmla="*/ 58 w 200"/>
              <a:gd name="T89" fmla="*/ 124 h 141"/>
              <a:gd name="T90" fmla="*/ 58 w 200"/>
              <a:gd name="T91" fmla="*/ 124 h 141"/>
              <a:gd name="T92" fmla="*/ 65 w 200"/>
              <a:gd name="T93" fmla="*/ 123 h 141"/>
              <a:gd name="T94" fmla="*/ 66 w 200"/>
              <a:gd name="T95" fmla="*/ 123 h 141"/>
              <a:gd name="T96" fmla="*/ 78 w 200"/>
              <a:gd name="T97" fmla="*/ 123 h 141"/>
              <a:gd name="T98" fmla="*/ 90 w 200"/>
              <a:gd name="T99" fmla="*/ 122 h 141"/>
              <a:gd name="T100" fmla="*/ 103 w 200"/>
              <a:gd name="T101" fmla="*/ 120 h 141"/>
              <a:gd name="T102" fmla="*/ 129 w 200"/>
              <a:gd name="T103" fmla="*/ 118 h 141"/>
              <a:gd name="T104" fmla="*/ 142 w 200"/>
              <a:gd name="T105" fmla="*/ 117 h 141"/>
              <a:gd name="T106" fmla="*/ 151 w 200"/>
              <a:gd name="T107" fmla="*/ 117 h 141"/>
              <a:gd name="T108" fmla="*/ 163 w 200"/>
              <a:gd name="T109" fmla="*/ 117 h 141"/>
              <a:gd name="T110" fmla="*/ 171 w 200"/>
              <a:gd name="T111" fmla="*/ 118 h 141"/>
              <a:gd name="T112" fmla="*/ 177 w 200"/>
              <a:gd name="T113" fmla="*/ 120 h 141"/>
              <a:gd name="T114" fmla="*/ 184 w 200"/>
              <a:gd name="T115" fmla="*/ 122 h 141"/>
              <a:gd name="T116" fmla="*/ 199 w 200"/>
              <a:gd name="T117" fmla="*/ 4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 h="141">
                <a:moveTo>
                  <a:pt x="199" y="48"/>
                </a:moveTo>
                <a:cubicBezTo>
                  <a:pt x="199" y="40"/>
                  <a:pt x="195" y="33"/>
                  <a:pt x="183" y="28"/>
                </a:cubicBezTo>
                <a:cubicBezTo>
                  <a:pt x="183" y="28"/>
                  <a:pt x="182" y="28"/>
                  <a:pt x="182" y="28"/>
                </a:cubicBezTo>
                <a:cubicBezTo>
                  <a:pt x="181" y="27"/>
                  <a:pt x="180" y="27"/>
                  <a:pt x="179" y="27"/>
                </a:cubicBezTo>
                <a:cubicBezTo>
                  <a:pt x="178" y="27"/>
                  <a:pt x="178" y="26"/>
                  <a:pt x="177" y="26"/>
                </a:cubicBezTo>
                <a:cubicBezTo>
                  <a:pt x="177" y="26"/>
                  <a:pt x="177" y="26"/>
                  <a:pt x="177" y="26"/>
                </a:cubicBezTo>
                <a:cubicBezTo>
                  <a:pt x="177" y="26"/>
                  <a:pt x="176" y="26"/>
                  <a:pt x="176" y="26"/>
                </a:cubicBezTo>
                <a:cubicBezTo>
                  <a:pt x="175" y="26"/>
                  <a:pt x="175" y="26"/>
                  <a:pt x="174" y="26"/>
                </a:cubicBezTo>
                <a:cubicBezTo>
                  <a:pt x="173" y="25"/>
                  <a:pt x="172" y="25"/>
                  <a:pt x="172" y="25"/>
                </a:cubicBezTo>
                <a:cubicBezTo>
                  <a:pt x="171" y="25"/>
                  <a:pt x="171" y="25"/>
                  <a:pt x="170" y="25"/>
                </a:cubicBezTo>
                <a:cubicBezTo>
                  <a:pt x="170" y="25"/>
                  <a:pt x="170" y="25"/>
                  <a:pt x="170" y="25"/>
                </a:cubicBezTo>
                <a:cubicBezTo>
                  <a:pt x="170" y="25"/>
                  <a:pt x="169" y="25"/>
                  <a:pt x="169" y="25"/>
                </a:cubicBezTo>
                <a:cubicBezTo>
                  <a:pt x="168" y="25"/>
                  <a:pt x="168" y="25"/>
                  <a:pt x="167" y="25"/>
                </a:cubicBezTo>
                <a:cubicBezTo>
                  <a:pt x="166" y="24"/>
                  <a:pt x="165" y="24"/>
                  <a:pt x="164" y="24"/>
                </a:cubicBezTo>
                <a:cubicBezTo>
                  <a:pt x="164" y="24"/>
                  <a:pt x="163" y="24"/>
                  <a:pt x="163" y="24"/>
                </a:cubicBezTo>
                <a:cubicBezTo>
                  <a:pt x="163" y="24"/>
                  <a:pt x="162" y="24"/>
                  <a:pt x="162" y="24"/>
                </a:cubicBezTo>
                <a:cubicBezTo>
                  <a:pt x="162" y="24"/>
                  <a:pt x="161" y="24"/>
                  <a:pt x="161" y="24"/>
                </a:cubicBezTo>
                <a:cubicBezTo>
                  <a:pt x="160" y="24"/>
                  <a:pt x="159" y="24"/>
                  <a:pt x="158" y="24"/>
                </a:cubicBezTo>
                <a:cubicBezTo>
                  <a:pt x="156" y="24"/>
                  <a:pt x="155" y="24"/>
                  <a:pt x="154" y="24"/>
                </a:cubicBezTo>
                <a:cubicBezTo>
                  <a:pt x="154" y="24"/>
                  <a:pt x="154" y="24"/>
                  <a:pt x="153" y="24"/>
                </a:cubicBezTo>
                <a:cubicBezTo>
                  <a:pt x="152" y="24"/>
                  <a:pt x="151" y="24"/>
                  <a:pt x="149" y="24"/>
                </a:cubicBezTo>
                <a:cubicBezTo>
                  <a:pt x="149" y="24"/>
                  <a:pt x="149" y="24"/>
                  <a:pt x="148" y="24"/>
                </a:cubicBezTo>
                <a:cubicBezTo>
                  <a:pt x="148" y="24"/>
                  <a:pt x="148" y="24"/>
                  <a:pt x="148" y="24"/>
                </a:cubicBezTo>
                <a:cubicBezTo>
                  <a:pt x="148" y="24"/>
                  <a:pt x="147" y="24"/>
                  <a:pt x="147" y="24"/>
                </a:cubicBezTo>
                <a:cubicBezTo>
                  <a:pt x="145" y="24"/>
                  <a:pt x="143" y="24"/>
                  <a:pt x="141" y="24"/>
                </a:cubicBezTo>
                <a:cubicBezTo>
                  <a:pt x="141" y="24"/>
                  <a:pt x="141" y="24"/>
                  <a:pt x="141" y="24"/>
                </a:cubicBezTo>
                <a:cubicBezTo>
                  <a:pt x="141" y="24"/>
                  <a:pt x="140" y="24"/>
                  <a:pt x="140" y="24"/>
                </a:cubicBezTo>
                <a:cubicBezTo>
                  <a:pt x="136" y="24"/>
                  <a:pt x="132" y="24"/>
                  <a:pt x="129" y="25"/>
                </a:cubicBezTo>
                <a:cubicBezTo>
                  <a:pt x="128" y="25"/>
                  <a:pt x="128" y="25"/>
                  <a:pt x="128" y="25"/>
                </a:cubicBezTo>
                <a:cubicBezTo>
                  <a:pt x="128" y="25"/>
                  <a:pt x="128" y="25"/>
                  <a:pt x="127" y="25"/>
                </a:cubicBezTo>
                <a:cubicBezTo>
                  <a:pt x="123" y="25"/>
                  <a:pt x="120" y="25"/>
                  <a:pt x="116" y="26"/>
                </a:cubicBezTo>
                <a:cubicBezTo>
                  <a:pt x="115" y="26"/>
                  <a:pt x="115" y="26"/>
                  <a:pt x="114" y="26"/>
                </a:cubicBezTo>
                <a:cubicBezTo>
                  <a:pt x="110" y="26"/>
                  <a:pt x="107" y="27"/>
                  <a:pt x="103" y="27"/>
                </a:cubicBezTo>
                <a:cubicBezTo>
                  <a:pt x="99" y="27"/>
                  <a:pt x="95" y="28"/>
                  <a:pt x="91" y="28"/>
                </a:cubicBezTo>
                <a:cubicBezTo>
                  <a:pt x="91" y="28"/>
                  <a:pt x="90" y="28"/>
                  <a:pt x="90" y="28"/>
                </a:cubicBezTo>
                <a:cubicBezTo>
                  <a:pt x="86" y="29"/>
                  <a:pt x="82" y="29"/>
                  <a:pt x="78" y="29"/>
                </a:cubicBezTo>
                <a:cubicBezTo>
                  <a:pt x="78" y="29"/>
                  <a:pt x="77" y="29"/>
                  <a:pt x="77" y="29"/>
                </a:cubicBezTo>
                <a:cubicBezTo>
                  <a:pt x="73" y="30"/>
                  <a:pt x="69" y="30"/>
                  <a:pt x="66" y="30"/>
                </a:cubicBezTo>
                <a:cubicBezTo>
                  <a:pt x="65" y="30"/>
                  <a:pt x="65" y="30"/>
                  <a:pt x="64" y="30"/>
                </a:cubicBezTo>
                <a:cubicBezTo>
                  <a:pt x="62" y="30"/>
                  <a:pt x="60" y="30"/>
                  <a:pt x="59" y="30"/>
                </a:cubicBezTo>
                <a:cubicBezTo>
                  <a:pt x="58" y="30"/>
                  <a:pt x="58" y="30"/>
                  <a:pt x="58" y="30"/>
                </a:cubicBezTo>
                <a:cubicBezTo>
                  <a:pt x="57" y="30"/>
                  <a:pt x="57" y="30"/>
                  <a:pt x="57" y="30"/>
                </a:cubicBezTo>
                <a:cubicBezTo>
                  <a:pt x="55" y="30"/>
                  <a:pt x="53" y="30"/>
                  <a:pt x="52" y="30"/>
                </a:cubicBezTo>
                <a:cubicBezTo>
                  <a:pt x="50" y="30"/>
                  <a:pt x="49" y="30"/>
                  <a:pt x="48" y="30"/>
                </a:cubicBezTo>
                <a:cubicBezTo>
                  <a:pt x="48" y="30"/>
                  <a:pt x="47" y="30"/>
                  <a:pt x="47" y="30"/>
                </a:cubicBezTo>
                <a:cubicBezTo>
                  <a:pt x="46" y="30"/>
                  <a:pt x="45" y="30"/>
                  <a:pt x="44" y="30"/>
                </a:cubicBezTo>
                <a:cubicBezTo>
                  <a:pt x="44" y="30"/>
                  <a:pt x="44" y="30"/>
                  <a:pt x="43" y="30"/>
                </a:cubicBezTo>
                <a:cubicBezTo>
                  <a:pt x="41" y="30"/>
                  <a:pt x="39" y="29"/>
                  <a:pt x="37" y="29"/>
                </a:cubicBezTo>
                <a:cubicBezTo>
                  <a:pt x="36" y="29"/>
                  <a:pt x="36" y="29"/>
                  <a:pt x="36" y="29"/>
                </a:cubicBezTo>
                <a:cubicBezTo>
                  <a:pt x="35" y="29"/>
                  <a:pt x="34" y="29"/>
                  <a:pt x="33" y="29"/>
                </a:cubicBezTo>
                <a:cubicBezTo>
                  <a:pt x="33" y="29"/>
                  <a:pt x="33" y="28"/>
                  <a:pt x="32" y="28"/>
                </a:cubicBezTo>
                <a:cubicBezTo>
                  <a:pt x="32" y="28"/>
                  <a:pt x="31" y="28"/>
                  <a:pt x="30" y="28"/>
                </a:cubicBezTo>
                <a:cubicBezTo>
                  <a:pt x="30" y="28"/>
                  <a:pt x="29" y="28"/>
                  <a:pt x="29" y="28"/>
                </a:cubicBezTo>
                <a:cubicBezTo>
                  <a:pt x="29" y="28"/>
                  <a:pt x="28" y="27"/>
                  <a:pt x="27" y="27"/>
                </a:cubicBezTo>
                <a:cubicBezTo>
                  <a:pt x="27" y="27"/>
                  <a:pt x="26" y="27"/>
                  <a:pt x="26" y="27"/>
                </a:cubicBezTo>
                <a:cubicBezTo>
                  <a:pt x="25" y="26"/>
                  <a:pt x="24" y="26"/>
                  <a:pt x="24" y="26"/>
                </a:cubicBezTo>
                <a:cubicBezTo>
                  <a:pt x="8" y="19"/>
                  <a:pt x="0" y="10"/>
                  <a:pt x="0" y="0"/>
                </a:cubicBezTo>
                <a:cubicBezTo>
                  <a:pt x="0" y="93"/>
                  <a:pt x="0" y="93"/>
                  <a:pt x="0" y="93"/>
                </a:cubicBezTo>
                <a:cubicBezTo>
                  <a:pt x="0" y="103"/>
                  <a:pt x="8" y="113"/>
                  <a:pt x="24" y="119"/>
                </a:cubicBezTo>
                <a:cubicBezTo>
                  <a:pt x="25" y="119"/>
                  <a:pt x="26" y="120"/>
                  <a:pt x="26" y="120"/>
                </a:cubicBezTo>
                <a:cubicBezTo>
                  <a:pt x="26" y="120"/>
                  <a:pt x="26" y="120"/>
                  <a:pt x="26" y="120"/>
                </a:cubicBezTo>
                <a:cubicBezTo>
                  <a:pt x="26" y="120"/>
                  <a:pt x="26" y="120"/>
                  <a:pt x="26" y="120"/>
                </a:cubicBezTo>
                <a:cubicBezTo>
                  <a:pt x="26" y="120"/>
                  <a:pt x="26" y="120"/>
                  <a:pt x="26" y="120"/>
                </a:cubicBezTo>
                <a:cubicBezTo>
                  <a:pt x="26" y="120"/>
                  <a:pt x="27" y="120"/>
                  <a:pt x="27" y="120"/>
                </a:cubicBezTo>
                <a:cubicBezTo>
                  <a:pt x="27" y="120"/>
                  <a:pt x="28" y="120"/>
                  <a:pt x="28" y="120"/>
                </a:cubicBezTo>
                <a:cubicBezTo>
                  <a:pt x="28" y="121"/>
                  <a:pt x="29" y="121"/>
                  <a:pt x="29" y="121"/>
                </a:cubicBezTo>
                <a:cubicBezTo>
                  <a:pt x="29" y="121"/>
                  <a:pt x="30" y="121"/>
                  <a:pt x="30" y="121"/>
                </a:cubicBezTo>
                <a:cubicBezTo>
                  <a:pt x="30" y="121"/>
                  <a:pt x="30" y="121"/>
                  <a:pt x="31" y="121"/>
                </a:cubicBezTo>
                <a:cubicBezTo>
                  <a:pt x="31" y="121"/>
                  <a:pt x="31" y="121"/>
                  <a:pt x="31" y="121"/>
                </a:cubicBezTo>
                <a:cubicBezTo>
                  <a:pt x="32" y="122"/>
                  <a:pt x="33" y="122"/>
                  <a:pt x="33" y="122"/>
                </a:cubicBezTo>
                <a:cubicBezTo>
                  <a:pt x="33" y="122"/>
                  <a:pt x="33" y="122"/>
                  <a:pt x="33" y="122"/>
                </a:cubicBezTo>
                <a:cubicBezTo>
                  <a:pt x="34" y="122"/>
                  <a:pt x="34" y="122"/>
                  <a:pt x="34" y="122"/>
                </a:cubicBezTo>
                <a:cubicBezTo>
                  <a:pt x="34" y="122"/>
                  <a:pt x="35" y="122"/>
                  <a:pt x="36" y="122"/>
                </a:cubicBezTo>
                <a:cubicBezTo>
                  <a:pt x="36" y="122"/>
                  <a:pt x="36" y="122"/>
                  <a:pt x="37" y="122"/>
                </a:cubicBezTo>
                <a:cubicBezTo>
                  <a:pt x="37" y="122"/>
                  <a:pt x="37" y="122"/>
                  <a:pt x="37" y="122"/>
                </a:cubicBezTo>
                <a:cubicBezTo>
                  <a:pt x="37" y="122"/>
                  <a:pt x="38" y="123"/>
                  <a:pt x="38" y="123"/>
                </a:cubicBezTo>
                <a:cubicBezTo>
                  <a:pt x="39" y="123"/>
                  <a:pt x="40" y="123"/>
                  <a:pt x="40" y="123"/>
                </a:cubicBezTo>
                <a:cubicBezTo>
                  <a:pt x="40" y="123"/>
                  <a:pt x="40" y="123"/>
                  <a:pt x="40" y="123"/>
                </a:cubicBezTo>
                <a:cubicBezTo>
                  <a:pt x="40" y="123"/>
                  <a:pt x="40" y="123"/>
                  <a:pt x="40" y="123"/>
                </a:cubicBezTo>
                <a:cubicBezTo>
                  <a:pt x="40" y="123"/>
                  <a:pt x="40" y="123"/>
                  <a:pt x="40" y="123"/>
                </a:cubicBezTo>
                <a:cubicBezTo>
                  <a:pt x="41" y="123"/>
                  <a:pt x="42" y="123"/>
                  <a:pt x="43" y="123"/>
                </a:cubicBezTo>
                <a:cubicBezTo>
                  <a:pt x="43" y="123"/>
                  <a:pt x="44" y="123"/>
                  <a:pt x="44" y="123"/>
                </a:cubicBezTo>
                <a:cubicBezTo>
                  <a:pt x="44" y="123"/>
                  <a:pt x="45" y="123"/>
                  <a:pt x="45" y="123"/>
                </a:cubicBezTo>
                <a:cubicBezTo>
                  <a:pt x="45" y="123"/>
                  <a:pt x="46" y="123"/>
                  <a:pt x="46" y="123"/>
                </a:cubicBezTo>
                <a:cubicBezTo>
                  <a:pt x="46" y="123"/>
                  <a:pt x="47" y="123"/>
                  <a:pt x="47" y="123"/>
                </a:cubicBezTo>
                <a:cubicBezTo>
                  <a:pt x="48" y="123"/>
                  <a:pt x="48" y="123"/>
                  <a:pt x="49" y="123"/>
                </a:cubicBezTo>
                <a:cubicBezTo>
                  <a:pt x="49" y="123"/>
                  <a:pt x="49" y="123"/>
                  <a:pt x="49" y="123"/>
                </a:cubicBezTo>
                <a:cubicBezTo>
                  <a:pt x="50" y="123"/>
                  <a:pt x="51" y="124"/>
                  <a:pt x="52" y="124"/>
                </a:cubicBezTo>
                <a:cubicBezTo>
                  <a:pt x="53" y="124"/>
                  <a:pt x="53" y="124"/>
                  <a:pt x="53" y="124"/>
                </a:cubicBezTo>
                <a:cubicBezTo>
                  <a:pt x="55" y="124"/>
                  <a:pt x="56" y="124"/>
                  <a:pt x="58" y="124"/>
                </a:cubicBezTo>
                <a:cubicBezTo>
                  <a:pt x="58" y="124"/>
                  <a:pt x="58" y="124"/>
                  <a:pt x="58" y="124"/>
                </a:cubicBezTo>
                <a:cubicBezTo>
                  <a:pt x="58" y="124"/>
                  <a:pt x="58" y="124"/>
                  <a:pt x="58" y="124"/>
                </a:cubicBezTo>
                <a:cubicBezTo>
                  <a:pt x="59" y="124"/>
                  <a:pt x="59" y="124"/>
                  <a:pt x="59" y="124"/>
                </a:cubicBezTo>
                <a:cubicBezTo>
                  <a:pt x="61" y="123"/>
                  <a:pt x="63" y="123"/>
                  <a:pt x="65" y="123"/>
                </a:cubicBezTo>
                <a:cubicBezTo>
                  <a:pt x="65" y="123"/>
                  <a:pt x="65" y="123"/>
                  <a:pt x="65" y="123"/>
                </a:cubicBezTo>
                <a:cubicBezTo>
                  <a:pt x="66" y="123"/>
                  <a:pt x="66" y="123"/>
                  <a:pt x="66" y="123"/>
                </a:cubicBezTo>
                <a:cubicBezTo>
                  <a:pt x="70" y="123"/>
                  <a:pt x="74" y="123"/>
                  <a:pt x="78" y="123"/>
                </a:cubicBezTo>
                <a:cubicBezTo>
                  <a:pt x="78" y="123"/>
                  <a:pt x="78" y="123"/>
                  <a:pt x="78" y="123"/>
                </a:cubicBezTo>
                <a:cubicBezTo>
                  <a:pt x="78" y="123"/>
                  <a:pt x="78" y="123"/>
                  <a:pt x="78" y="123"/>
                </a:cubicBezTo>
                <a:cubicBezTo>
                  <a:pt x="82" y="122"/>
                  <a:pt x="86" y="122"/>
                  <a:pt x="90" y="122"/>
                </a:cubicBezTo>
                <a:cubicBezTo>
                  <a:pt x="90" y="122"/>
                  <a:pt x="90" y="122"/>
                  <a:pt x="90" y="122"/>
                </a:cubicBezTo>
                <a:cubicBezTo>
                  <a:pt x="95" y="121"/>
                  <a:pt x="99" y="121"/>
                  <a:pt x="103" y="120"/>
                </a:cubicBezTo>
                <a:cubicBezTo>
                  <a:pt x="112" y="120"/>
                  <a:pt x="120" y="119"/>
                  <a:pt x="128" y="118"/>
                </a:cubicBezTo>
                <a:cubicBezTo>
                  <a:pt x="128" y="118"/>
                  <a:pt x="129" y="118"/>
                  <a:pt x="129" y="118"/>
                </a:cubicBezTo>
                <a:cubicBezTo>
                  <a:pt x="133" y="118"/>
                  <a:pt x="137" y="118"/>
                  <a:pt x="141" y="117"/>
                </a:cubicBezTo>
                <a:cubicBezTo>
                  <a:pt x="141" y="117"/>
                  <a:pt x="142" y="117"/>
                  <a:pt x="142" y="117"/>
                </a:cubicBezTo>
                <a:cubicBezTo>
                  <a:pt x="144" y="117"/>
                  <a:pt x="147" y="117"/>
                  <a:pt x="149" y="117"/>
                </a:cubicBezTo>
                <a:cubicBezTo>
                  <a:pt x="150" y="117"/>
                  <a:pt x="150" y="117"/>
                  <a:pt x="151" y="117"/>
                </a:cubicBezTo>
                <a:cubicBezTo>
                  <a:pt x="152" y="117"/>
                  <a:pt x="154" y="117"/>
                  <a:pt x="155" y="117"/>
                </a:cubicBezTo>
                <a:cubicBezTo>
                  <a:pt x="158" y="117"/>
                  <a:pt x="160" y="117"/>
                  <a:pt x="163" y="117"/>
                </a:cubicBezTo>
                <a:cubicBezTo>
                  <a:pt x="163" y="117"/>
                  <a:pt x="163" y="117"/>
                  <a:pt x="163" y="117"/>
                </a:cubicBezTo>
                <a:cubicBezTo>
                  <a:pt x="166" y="118"/>
                  <a:pt x="168" y="118"/>
                  <a:pt x="171" y="118"/>
                </a:cubicBezTo>
                <a:cubicBezTo>
                  <a:pt x="171" y="118"/>
                  <a:pt x="171" y="118"/>
                  <a:pt x="171" y="118"/>
                </a:cubicBezTo>
                <a:cubicBezTo>
                  <a:pt x="173" y="119"/>
                  <a:pt x="175" y="119"/>
                  <a:pt x="177" y="120"/>
                </a:cubicBezTo>
                <a:cubicBezTo>
                  <a:pt x="178" y="120"/>
                  <a:pt x="178" y="120"/>
                  <a:pt x="178" y="120"/>
                </a:cubicBezTo>
                <a:cubicBezTo>
                  <a:pt x="180" y="120"/>
                  <a:pt x="182" y="121"/>
                  <a:pt x="184" y="122"/>
                </a:cubicBezTo>
                <a:cubicBezTo>
                  <a:pt x="195" y="126"/>
                  <a:pt x="200" y="133"/>
                  <a:pt x="200" y="141"/>
                </a:cubicBezTo>
                <a:lnTo>
                  <a:pt x="199" y="4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p:cNvSpPr>
            <a:spLocks/>
          </p:cNvSpPr>
          <p:nvPr/>
        </p:nvSpPr>
        <p:spPr bwMode="auto">
          <a:xfrm>
            <a:off x="7938494" y="5586486"/>
            <a:ext cx="704261" cy="479578"/>
          </a:xfrm>
          <a:custGeom>
            <a:avLst/>
            <a:gdLst>
              <a:gd name="T0" fmla="*/ 172 w 182"/>
              <a:gd name="T1" fmla="*/ 12 h 114"/>
              <a:gd name="T2" fmla="*/ 169 w 182"/>
              <a:gd name="T3" fmla="*/ 10 h 114"/>
              <a:gd name="T4" fmla="*/ 163 w 182"/>
              <a:gd name="T5" fmla="*/ 8 h 114"/>
              <a:gd name="T6" fmla="*/ 157 w 182"/>
              <a:gd name="T7" fmla="*/ 7 h 114"/>
              <a:gd name="T8" fmla="*/ 156 w 182"/>
              <a:gd name="T9" fmla="*/ 7 h 114"/>
              <a:gd name="T10" fmla="*/ 150 w 182"/>
              <a:gd name="T11" fmla="*/ 5 h 114"/>
              <a:gd name="T12" fmla="*/ 137 w 182"/>
              <a:gd name="T13" fmla="*/ 3 h 114"/>
              <a:gd name="T14" fmla="*/ 135 w 182"/>
              <a:gd name="T15" fmla="*/ 3 h 114"/>
              <a:gd name="T16" fmla="*/ 128 w 182"/>
              <a:gd name="T17" fmla="*/ 2 h 114"/>
              <a:gd name="T18" fmla="*/ 121 w 182"/>
              <a:gd name="T19" fmla="*/ 1 h 114"/>
              <a:gd name="T20" fmla="*/ 119 w 182"/>
              <a:gd name="T21" fmla="*/ 1 h 114"/>
              <a:gd name="T22" fmla="*/ 102 w 182"/>
              <a:gd name="T23" fmla="*/ 0 h 114"/>
              <a:gd name="T24" fmla="*/ 94 w 182"/>
              <a:gd name="T25" fmla="*/ 0 h 114"/>
              <a:gd name="T26" fmla="*/ 92 w 182"/>
              <a:gd name="T27" fmla="*/ 0 h 114"/>
              <a:gd name="T28" fmla="*/ 82 w 182"/>
              <a:gd name="T29" fmla="*/ 0 h 114"/>
              <a:gd name="T30" fmla="*/ 61 w 182"/>
              <a:gd name="T31" fmla="*/ 1 h 114"/>
              <a:gd name="T32" fmla="*/ 61 w 182"/>
              <a:gd name="T33" fmla="*/ 1 h 114"/>
              <a:gd name="T34" fmla="*/ 47 w 182"/>
              <a:gd name="T35" fmla="*/ 2 h 114"/>
              <a:gd name="T36" fmla="*/ 39 w 182"/>
              <a:gd name="T37" fmla="*/ 3 h 114"/>
              <a:gd name="T38" fmla="*/ 30 w 182"/>
              <a:gd name="T39" fmla="*/ 5 h 114"/>
              <a:gd name="T40" fmla="*/ 22 w 182"/>
              <a:gd name="T41" fmla="*/ 7 h 114"/>
              <a:gd name="T42" fmla="*/ 15 w 182"/>
              <a:gd name="T43" fmla="*/ 9 h 114"/>
              <a:gd name="T44" fmla="*/ 13 w 182"/>
              <a:gd name="T45" fmla="*/ 9 h 114"/>
              <a:gd name="T46" fmla="*/ 10 w 182"/>
              <a:gd name="T47" fmla="*/ 10 h 114"/>
              <a:gd name="T48" fmla="*/ 8 w 182"/>
              <a:gd name="T49" fmla="*/ 11 h 114"/>
              <a:gd name="T50" fmla="*/ 7 w 182"/>
              <a:gd name="T51" fmla="*/ 12 h 114"/>
              <a:gd name="T52" fmla="*/ 5 w 182"/>
              <a:gd name="T53" fmla="*/ 13 h 114"/>
              <a:gd name="T54" fmla="*/ 5 w 182"/>
              <a:gd name="T55" fmla="*/ 13 h 114"/>
              <a:gd name="T56" fmla="*/ 3 w 182"/>
              <a:gd name="T57" fmla="*/ 14 h 114"/>
              <a:gd name="T58" fmla="*/ 3 w 182"/>
              <a:gd name="T59" fmla="*/ 15 h 114"/>
              <a:gd name="T60" fmla="*/ 2 w 182"/>
              <a:gd name="T61" fmla="*/ 16 h 114"/>
              <a:gd name="T62" fmla="*/ 1 w 182"/>
              <a:gd name="T63" fmla="*/ 17 h 114"/>
              <a:gd name="T64" fmla="*/ 1 w 182"/>
              <a:gd name="T65" fmla="*/ 18 h 114"/>
              <a:gd name="T66" fmla="*/ 0 w 182"/>
              <a:gd name="T67" fmla="*/ 19 h 114"/>
              <a:gd name="T68" fmla="*/ 0 w 182"/>
              <a:gd name="T69" fmla="*/ 21 h 114"/>
              <a:gd name="T70" fmla="*/ 0 w 182"/>
              <a:gd name="T71" fmla="*/ 21 h 114"/>
              <a:gd name="T72" fmla="*/ 1 w 182"/>
              <a:gd name="T73" fmla="*/ 114 h 114"/>
              <a:gd name="T74" fmla="*/ 1 w 182"/>
              <a:gd name="T75" fmla="*/ 111 h 114"/>
              <a:gd name="T76" fmla="*/ 2 w 182"/>
              <a:gd name="T77" fmla="*/ 110 h 114"/>
              <a:gd name="T78" fmla="*/ 4 w 182"/>
              <a:gd name="T79" fmla="*/ 108 h 114"/>
              <a:gd name="T80" fmla="*/ 5 w 182"/>
              <a:gd name="T81" fmla="*/ 107 h 114"/>
              <a:gd name="T82" fmla="*/ 7 w 182"/>
              <a:gd name="T83" fmla="*/ 105 h 114"/>
              <a:gd name="T84" fmla="*/ 10 w 182"/>
              <a:gd name="T85" fmla="*/ 104 h 114"/>
              <a:gd name="T86" fmla="*/ 14 w 182"/>
              <a:gd name="T87" fmla="*/ 102 h 114"/>
              <a:gd name="T88" fmla="*/ 22 w 182"/>
              <a:gd name="T89" fmla="*/ 100 h 114"/>
              <a:gd name="T90" fmla="*/ 30 w 182"/>
              <a:gd name="T91" fmla="*/ 98 h 114"/>
              <a:gd name="T92" fmla="*/ 38 w 182"/>
              <a:gd name="T93" fmla="*/ 97 h 114"/>
              <a:gd name="T94" fmla="*/ 47 w 182"/>
              <a:gd name="T95" fmla="*/ 96 h 114"/>
              <a:gd name="T96" fmla="*/ 61 w 182"/>
              <a:gd name="T97" fmla="*/ 94 h 114"/>
              <a:gd name="T98" fmla="*/ 73 w 182"/>
              <a:gd name="T99" fmla="*/ 94 h 114"/>
              <a:gd name="T100" fmla="*/ 83 w 182"/>
              <a:gd name="T101" fmla="*/ 93 h 114"/>
              <a:gd name="T102" fmla="*/ 95 w 182"/>
              <a:gd name="T103" fmla="*/ 93 h 114"/>
              <a:gd name="T104" fmla="*/ 104 w 182"/>
              <a:gd name="T105" fmla="*/ 94 h 114"/>
              <a:gd name="T106" fmla="*/ 112 w 182"/>
              <a:gd name="T107" fmla="*/ 94 h 114"/>
              <a:gd name="T108" fmla="*/ 121 w 182"/>
              <a:gd name="T109" fmla="*/ 95 h 114"/>
              <a:gd name="T110" fmla="*/ 129 w 182"/>
              <a:gd name="T111" fmla="*/ 95 h 114"/>
              <a:gd name="T112" fmla="*/ 137 w 182"/>
              <a:gd name="T113" fmla="*/ 96 h 114"/>
              <a:gd name="T114" fmla="*/ 144 w 182"/>
              <a:gd name="T115" fmla="*/ 97 h 114"/>
              <a:gd name="T116" fmla="*/ 151 w 182"/>
              <a:gd name="T117" fmla="*/ 99 h 114"/>
              <a:gd name="T118" fmla="*/ 157 w 182"/>
              <a:gd name="T119" fmla="*/ 100 h 114"/>
              <a:gd name="T120" fmla="*/ 164 w 182"/>
              <a:gd name="T121" fmla="*/ 102 h 114"/>
              <a:gd name="T122" fmla="*/ 173 w 182"/>
              <a:gd name="T123" fmla="*/ 105 h 114"/>
              <a:gd name="T124" fmla="*/ 182 w 182"/>
              <a:gd name="T125" fmla="*/ 2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114">
                <a:moveTo>
                  <a:pt x="182" y="21"/>
                </a:moveTo>
                <a:cubicBezTo>
                  <a:pt x="182" y="17"/>
                  <a:pt x="179" y="14"/>
                  <a:pt x="172" y="12"/>
                </a:cubicBezTo>
                <a:cubicBezTo>
                  <a:pt x="171" y="11"/>
                  <a:pt x="170" y="11"/>
                  <a:pt x="169" y="10"/>
                </a:cubicBezTo>
                <a:cubicBezTo>
                  <a:pt x="169" y="10"/>
                  <a:pt x="169" y="10"/>
                  <a:pt x="169" y="10"/>
                </a:cubicBezTo>
                <a:cubicBezTo>
                  <a:pt x="167" y="10"/>
                  <a:pt x="165" y="9"/>
                  <a:pt x="163" y="9"/>
                </a:cubicBezTo>
                <a:cubicBezTo>
                  <a:pt x="163" y="8"/>
                  <a:pt x="163" y="8"/>
                  <a:pt x="163" y="8"/>
                </a:cubicBezTo>
                <a:cubicBezTo>
                  <a:pt x="163" y="8"/>
                  <a:pt x="162" y="8"/>
                  <a:pt x="162" y="8"/>
                </a:cubicBezTo>
                <a:cubicBezTo>
                  <a:pt x="160" y="8"/>
                  <a:pt x="158" y="7"/>
                  <a:pt x="157" y="7"/>
                </a:cubicBezTo>
                <a:cubicBezTo>
                  <a:pt x="156" y="7"/>
                  <a:pt x="156" y="7"/>
                  <a:pt x="156" y="7"/>
                </a:cubicBezTo>
                <a:cubicBezTo>
                  <a:pt x="156" y="7"/>
                  <a:pt x="156" y="7"/>
                  <a:pt x="156" y="7"/>
                </a:cubicBezTo>
                <a:cubicBezTo>
                  <a:pt x="154" y="6"/>
                  <a:pt x="152" y="6"/>
                  <a:pt x="151" y="5"/>
                </a:cubicBezTo>
                <a:cubicBezTo>
                  <a:pt x="150" y="5"/>
                  <a:pt x="150" y="5"/>
                  <a:pt x="150" y="5"/>
                </a:cubicBezTo>
                <a:cubicBezTo>
                  <a:pt x="150" y="5"/>
                  <a:pt x="149" y="5"/>
                  <a:pt x="149" y="5"/>
                </a:cubicBezTo>
                <a:cubicBezTo>
                  <a:pt x="145" y="4"/>
                  <a:pt x="141" y="4"/>
                  <a:pt x="137" y="3"/>
                </a:cubicBezTo>
                <a:cubicBezTo>
                  <a:pt x="136" y="3"/>
                  <a:pt x="136" y="3"/>
                  <a:pt x="136" y="3"/>
                </a:cubicBezTo>
                <a:cubicBezTo>
                  <a:pt x="136" y="3"/>
                  <a:pt x="135" y="3"/>
                  <a:pt x="135" y="3"/>
                </a:cubicBezTo>
                <a:cubicBezTo>
                  <a:pt x="133" y="3"/>
                  <a:pt x="131" y="2"/>
                  <a:pt x="128" y="2"/>
                </a:cubicBezTo>
                <a:cubicBezTo>
                  <a:pt x="128" y="2"/>
                  <a:pt x="128" y="2"/>
                  <a:pt x="128" y="2"/>
                </a:cubicBezTo>
                <a:cubicBezTo>
                  <a:pt x="128" y="2"/>
                  <a:pt x="128" y="2"/>
                  <a:pt x="128" y="2"/>
                </a:cubicBezTo>
                <a:cubicBezTo>
                  <a:pt x="126" y="2"/>
                  <a:pt x="123" y="2"/>
                  <a:pt x="121" y="1"/>
                </a:cubicBezTo>
                <a:cubicBezTo>
                  <a:pt x="121" y="1"/>
                  <a:pt x="120" y="1"/>
                  <a:pt x="120" y="1"/>
                </a:cubicBezTo>
                <a:cubicBezTo>
                  <a:pt x="120" y="1"/>
                  <a:pt x="119" y="1"/>
                  <a:pt x="119" y="1"/>
                </a:cubicBezTo>
                <a:cubicBezTo>
                  <a:pt x="114" y="1"/>
                  <a:pt x="108" y="1"/>
                  <a:pt x="103" y="0"/>
                </a:cubicBezTo>
                <a:cubicBezTo>
                  <a:pt x="103" y="0"/>
                  <a:pt x="102" y="0"/>
                  <a:pt x="102" y="0"/>
                </a:cubicBezTo>
                <a:cubicBezTo>
                  <a:pt x="102" y="0"/>
                  <a:pt x="102" y="0"/>
                  <a:pt x="101" y="0"/>
                </a:cubicBezTo>
                <a:cubicBezTo>
                  <a:pt x="99" y="0"/>
                  <a:pt x="97" y="0"/>
                  <a:pt x="94" y="0"/>
                </a:cubicBezTo>
                <a:cubicBezTo>
                  <a:pt x="94" y="0"/>
                  <a:pt x="93" y="0"/>
                  <a:pt x="92" y="0"/>
                </a:cubicBezTo>
                <a:cubicBezTo>
                  <a:pt x="92" y="0"/>
                  <a:pt x="92" y="0"/>
                  <a:pt x="92" y="0"/>
                </a:cubicBezTo>
                <a:cubicBezTo>
                  <a:pt x="89" y="0"/>
                  <a:pt x="86" y="0"/>
                  <a:pt x="83" y="0"/>
                </a:cubicBezTo>
                <a:cubicBezTo>
                  <a:pt x="82" y="0"/>
                  <a:pt x="82" y="0"/>
                  <a:pt x="82" y="0"/>
                </a:cubicBezTo>
                <a:cubicBezTo>
                  <a:pt x="82" y="0"/>
                  <a:pt x="82" y="0"/>
                  <a:pt x="82" y="0"/>
                </a:cubicBezTo>
                <a:cubicBezTo>
                  <a:pt x="75" y="0"/>
                  <a:pt x="68" y="1"/>
                  <a:pt x="61" y="1"/>
                </a:cubicBezTo>
                <a:cubicBezTo>
                  <a:pt x="61" y="1"/>
                  <a:pt x="61" y="1"/>
                  <a:pt x="61" y="1"/>
                </a:cubicBezTo>
                <a:cubicBezTo>
                  <a:pt x="61" y="1"/>
                  <a:pt x="61" y="1"/>
                  <a:pt x="61" y="1"/>
                </a:cubicBezTo>
                <a:cubicBezTo>
                  <a:pt x="56" y="1"/>
                  <a:pt x="52" y="2"/>
                  <a:pt x="48" y="2"/>
                </a:cubicBezTo>
                <a:cubicBezTo>
                  <a:pt x="48" y="2"/>
                  <a:pt x="47" y="2"/>
                  <a:pt x="47" y="2"/>
                </a:cubicBezTo>
                <a:cubicBezTo>
                  <a:pt x="47" y="2"/>
                  <a:pt x="47" y="2"/>
                  <a:pt x="46" y="2"/>
                </a:cubicBezTo>
                <a:cubicBezTo>
                  <a:pt x="44" y="3"/>
                  <a:pt x="41" y="3"/>
                  <a:pt x="39" y="3"/>
                </a:cubicBezTo>
                <a:cubicBezTo>
                  <a:pt x="38" y="4"/>
                  <a:pt x="38" y="4"/>
                  <a:pt x="37" y="4"/>
                </a:cubicBezTo>
                <a:cubicBezTo>
                  <a:pt x="35" y="4"/>
                  <a:pt x="32" y="5"/>
                  <a:pt x="30" y="5"/>
                </a:cubicBezTo>
                <a:cubicBezTo>
                  <a:pt x="29" y="5"/>
                  <a:pt x="29" y="5"/>
                  <a:pt x="29" y="5"/>
                </a:cubicBezTo>
                <a:cubicBezTo>
                  <a:pt x="26" y="6"/>
                  <a:pt x="24" y="6"/>
                  <a:pt x="22" y="7"/>
                </a:cubicBezTo>
                <a:cubicBezTo>
                  <a:pt x="22" y="7"/>
                  <a:pt x="21" y="7"/>
                  <a:pt x="21" y="7"/>
                </a:cubicBezTo>
                <a:cubicBezTo>
                  <a:pt x="19" y="7"/>
                  <a:pt x="17" y="8"/>
                  <a:pt x="15" y="9"/>
                </a:cubicBezTo>
                <a:cubicBezTo>
                  <a:pt x="14" y="9"/>
                  <a:pt x="14" y="9"/>
                  <a:pt x="14" y="9"/>
                </a:cubicBezTo>
                <a:cubicBezTo>
                  <a:pt x="14" y="9"/>
                  <a:pt x="13" y="9"/>
                  <a:pt x="13" y="9"/>
                </a:cubicBezTo>
                <a:cubicBezTo>
                  <a:pt x="12" y="9"/>
                  <a:pt x="11" y="10"/>
                  <a:pt x="10" y="10"/>
                </a:cubicBezTo>
                <a:cubicBezTo>
                  <a:pt x="10" y="10"/>
                  <a:pt x="10" y="10"/>
                  <a:pt x="10" y="10"/>
                </a:cubicBezTo>
                <a:cubicBezTo>
                  <a:pt x="10" y="10"/>
                  <a:pt x="9" y="11"/>
                  <a:pt x="9" y="11"/>
                </a:cubicBezTo>
                <a:cubicBezTo>
                  <a:pt x="9" y="11"/>
                  <a:pt x="8" y="11"/>
                  <a:pt x="8" y="11"/>
                </a:cubicBezTo>
                <a:cubicBezTo>
                  <a:pt x="8" y="11"/>
                  <a:pt x="7" y="11"/>
                  <a:pt x="7" y="12"/>
                </a:cubicBezTo>
                <a:cubicBezTo>
                  <a:pt x="7" y="12"/>
                  <a:pt x="7" y="12"/>
                  <a:pt x="7" y="12"/>
                </a:cubicBezTo>
                <a:cubicBezTo>
                  <a:pt x="7" y="12"/>
                  <a:pt x="6" y="12"/>
                  <a:pt x="6" y="12"/>
                </a:cubicBezTo>
                <a:cubicBezTo>
                  <a:pt x="6" y="12"/>
                  <a:pt x="5" y="13"/>
                  <a:pt x="5" y="13"/>
                </a:cubicBezTo>
                <a:cubicBezTo>
                  <a:pt x="5" y="13"/>
                  <a:pt x="5" y="13"/>
                  <a:pt x="5" y="13"/>
                </a:cubicBezTo>
                <a:cubicBezTo>
                  <a:pt x="5" y="13"/>
                  <a:pt x="5" y="13"/>
                  <a:pt x="5" y="13"/>
                </a:cubicBezTo>
                <a:cubicBezTo>
                  <a:pt x="4" y="13"/>
                  <a:pt x="4" y="14"/>
                  <a:pt x="4" y="14"/>
                </a:cubicBezTo>
                <a:cubicBezTo>
                  <a:pt x="4" y="14"/>
                  <a:pt x="3" y="14"/>
                  <a:pt x="3" y="14"/>
                </a:cubicBezTo>
                <a:cubicBezTo>
                  <a:pt x="3" y="15"/>
                  <a:pt x="3" y="15"/>
                  <a:pt x="3" y="15"/>
                </a:cubicBezTo>
                <a:cubicBezTo>
                  <a:pt x="3" y="15"/>
                  <a:pt x="3" y="15"/>
                  <a:pt x="3" y="15"/>
                </a:cubicBezTo>
                <a:cubicBezTo>
                  <a:pt x="3" y="15"/>
                  <a:pt x="2" y="15"/>
                  <a:pt x="2" y="16"/>
                </a:cubicBezTo>
                <a:cubicBezTo>
                  <a:pt x="2" y="16"/>
                  <a:pt x="2" y="16"/>
                  <a:pt x="2" y="16"/>
                </a:cubicBezTo>
                <a:cubicBezTo>
                  <a:pt x="2" y="16"/>
                  <a:pt x="2" y="16"/>
                  <a:pt x="2" y="16"/>
                </a:cubicBezTo>
                <a:cubicBezTo>
                  <a:pt x="2" y="16"/>
                  <a:pt x="1" y="17"/>
                  <a:pt x="1" y="17"/>
                </a:cubicBezTo>
                <a:cubicBezTo>
                  <a:pt x="1" y="17"/>
                  <a:pt x="1" y="17"/>
                  <a:pt x="1" y="18"/>
                </a:cubicBezTo>
                <a:cubicBezTo>
                  <a:pt x="1" y="18"/>
                  <a:pt x="1" y="18"/>
                  <a:pt x="1" y="18"/>
                </a:cubicBezTo>
                <a:cubicBezTo>
                  <a:pt x="1" y="18"/>
                  <a:pt x="1" y="18"/>
                  <a:pt x="1" y="18"/>
                </a:cubicBezTo>
                <a:cubicBezTo>
                  <a:pt x="1" y="18"/>
                  <a:pt x="0" y="19"/>
                  <a:pt x="0" y="19"/>
                </a:cubicBezTo>
                <a:cubicBezTo>
                  <a:pt x="0" y="19"/>
                  <a:pt x="0" y="19"/>
                  <a:pt x="0" y="19"/>
                </a:cubicBezTo>
                <a:cubicBezTo>
                  <a:pt x="0" y="20"/>
                  <a:pt x="0" y="20"/>
                  <a:pt x="0" y="21"/>
                </a:cubicBezTo>
                <a:cubicBezTo>
                  <a:pt x="0" y="21"/>
                  <a:pt x="0" y="21"/>
                  <a:pt x="0" y="21"/>
                </a:cubicBezTo>
                <a:cubicBezTo>
                  <a:pt x="0" y="21"/>
                  <a:pt x="0" y="21"/>
                  <a:pt x="0" y="21"/>
                </a:cubicBezTo>
                <a:cubicBezTo>
                  <a:pt x="1" y="114"/>
                  <a:pt x="1" y="114"/>
                  <a:pt x="1" y="114"/>
                </a:cubicBezTo>
                <a:cubicBezTo>
                  <a:pt x="1" y="114"/>
                  <a:pt x="1" y="114"/>
                  <a:pt x="1" y="114"/>
                </a:cubicBezTo>
                <a:cubicBezTo>
                  <a:pt x="1" y="114"/>
                  <a:pt x="1" y="113"/>
                  <a:pt x="1" y="113"/>
                </a:cubicBezTo>
                <a:cubicBezTo>
                  <a:pt x="1" y="112"/>
                  <a:pt x="1" y="112"/>
                  <a:pt x="1" y="111"/>
                </a:cubicBezTo>
                <a:cubicBezTo>
                  <a:pt x="2" y="111"/>
                  <a:pt x="2" y="111"/>
                  <a:pt x="2" y="111"/>
                </a:cubicBezTo>
                <a:cubicBezTo>
                  <a:pt x="2" y="110"/>
                  <a:pt x="2" y="110"/>
                  <a:pt x="2" y="110"/>
                </a:cubicBezTo>
                <a:cubicBezTo>
                  <a:pt x="2" y="110"/>
                  <a:pt x="2" y="109"/>
                  <a:pt x="3" y="109"/>
                </a:cubicBezTo>
                <a:cubicBezTo>
                  <a:pt x="3" y="109"/>
                  <a:pt x="3" y="108"/>
                  <a:pt x="4" y="108"/>
                </a:cubicBezTo>
                <a:cubicBezTo>
                  <a:pt x="4" y="108"/>
                  <a:pt x="4" y="108"/>
                  <a:pt x="4" y="108"/>
                </a:cubicBezTo>
                <a:cubicBezTo>
                  <a:pt x="4" y="107"/>
                  <a:pt x="5" y="107"/>
                  <a:pt x="5" y="107"/>
                </a:cubicBezTo>
                <a:cubicBezTo>
                  <a:pt x="5" y="106"/>
                  <a:pt x="5" y="106"/>
                  <a:pt x="5" y="106"/>
                </a:cubicBezTo>
                <a:cubicBezTo>
                  <a:pt x="6" y="106"/>
                  <a:pt x="7" y="106"/>
                  <a:pt x="7" y="105"/>
                </a:cubicBezTo>
                <a:cubicBezTo>
                  <a:pt x="8" y="105"/>
                  <a:pt x="8" y="105"/>
                  <a:pt x="8" y="105"/>
                </a:cubicBezTo>
                <a:cubicBezTo>
                  <a:pt x="8" y="105"/>
                  <a:pt x="9" y="104"/>
                  <a:pt x="10" y="104"/>
                </a:cubicBezTo>
                <a:cubicBezTo>
                  <a:pt x="10" y="104"/>
                  <a:pt x="10" y="104"/>
                  <a:pt x="11" y="104"/>
                </a:cubicBezTo>
                <a:cubicBezTo>
                  <a:pt x="12" y="103"/>
                  <a:pt x="13" y="103"/>
                  <a:pt x="14" y="102"/>
                </a:cubicBezTo>
                <a:cubicBezTo>
                  <a:pt x="14" y="102"/>
                  <a:pt x="15" y="102"/>
                  <a:pt x="15" y="102"/>
                </a:cubicBezTo>
                <a:cubicBezTo>
                  <a:pt x="17" y="101"/>
                  <a:pt x="20" y="101"/>
                  <a:pt x="22" y="100"/>
                </a:cubicBezTo>
                <a:cubicBezTo>
                  <a:pt x="22" y="100"/>
                  <a:pt x="22" y="100"/>
                  <a:pt x="22" y="100"/>
                </a:cubicBezTo>
                <a:cubicBezTo>
                  <a:pt x="25" y="99"/>
                  <a:pt x="27" y="99"/>
                  <a:pt x="30" y="98"/>
                </a:cubicBezTo>
                <a:cubicBezTo>
                  <a:pt x="30" y="98"/>
                  <a:pt x="30" y="98"/>
                  <a:pt x="30" y="98"/>
                </a:cubicBezTo>
                <a:cubicBezTo>
                  <a:pt x="33" y="98"/>
                  <a:pt x="35" y="97"/>
                  <a:pt x="38" y="97"/>
                </a:cubicBezTo>
                <a:cubicBezTo>
                  <a:pt x="38" y="97"/>
                  <a:pt x="39" y="97"/>
                  <a:pt x="39" y="97"/>
                </a:cubicBezTo>
                <a:cubicBezTo>
                  <a:pt x="42" y="96"/>
                  <a:pt x="44" y="96"/>
                  <a:pt x="47" y="96"/>
                </a:cubicBezTo>
                <a:cubicBezTo>
                  <a:pt x="48" y="96"/>
                  <a:pt x="48" y="96"/>
                  <a:pt x="48" y="96"/>
                </a:cubicBezTo>
                <a:cubicBezTo>
                  <a:pt x="53" y="95"/>
                  <a:pt x="57" y="95"/>
                  <a:pt x="61" y="94"/>
                </a:cubicBezTo>
                <a:cubicBezTo>
                  <a:pt x="65" y="94"/>
                  <a:pt x="69" y="94"/>
                  <a:pt x="72" y="94"/>
                </a:cubicBezTo>
                <a:cubicBezTo>
                  <a:pt x="73" y="94"/>
                  <a:pt x="73" y="94"/>
                  <a:pt x="73" y="94"/>
                </a:cubicBezTo>
                <a:cubicBezTo>
                  <a:pt x="76" y="94"/>
                  <a:pt x="79" y="93"/>
                  <a:pt x="82" y="93"/>
                </a:cubicBezTo>
                <a:cubicBezTo>
                  <a:pt x="83" y="93"/>
                  <a:pt x="83" y="93"/>
                  <a:pt x="83" y="93"/>
                </a:cubicBezTo>
                <a:cubicBezTo>
                  <a:pt x="86" y="93"/>
                  <a:pt x="89" y="93"/>
                  <a:pt x="92" y="93"/>
                </a:cubicBezTo>
                <a:cubicBezTo>
                  <a:pt x="93" y="93"/>
                  <a:pt x="94" y="93"/>
                  <a:pt x="95" y="93"/>
                </a:cubicBezTo>
                <a:cubicBezTo>
                  <a:pt x="97" y="93"/>
                  <a:pt x="100" y="93"/>
                  <a:pt x="102" y="94"/>
                </a:cubicBezTo>
                <a:cubicBezTo>
                  <a:pt x="102" y="94"/>
                  <a:pt x="103" y="94"/>
                  <a:pt x="104" y="94"/>
                </a:cubicBezTo>
                <a:cubicBezTo>
                  <a:pt x="106" y="94"/>
                  <a:pt x="109" y="94"/>
                  <a:pt x="112" y="94"/>
                </a:cubicBezTo>
                <a:cubicBezTo>
                  <a:pt x="112" y="94"/>
                  <a:pt x="112" y="94"/>
                  <a:pt x="112" y="94"/>
                </a:cubicBezTo>
                <a:cubicBezTo>
                  <a:pt x="115" y="94"/>
                  <a:pt x="117" y="94"/>
                  <a:pt x="120" y="95"/>
                </a:cubicBezTo>
                <a:cubicBezTo>
                  <a:pt x="120" y="95"/>
                  <a:pt x="121" y="95"/>
                  <a:pt x="121" y="95"/>
                </a:cubicBezTo>
                <a:cubicBezTo>
                  <a:pt x="124" y="95"/>
                  <a:pt x="126" y="95"/>
                  <a:pt x="129" y="95"/>
                </a:cubicBezTo>
                <a:cubicBezTo>
                  <a:pt x="129" y="95"/>
                  <a:pt x="129" y="95"/>
                  <a:pt x="129" y="95"/>
                </a:cubicBezTo>
                <a:cubicBezTo>
                  <a:pt x="131" y="96"/>
                  <a:pt x="134" y="96"/>
                  <a:pt x="136" y="96"/>
                </a:cubicBezTo>
                <a:cubicBezTo>
                  <a:pt x="136" y="96"/>
                  <a:pt x="137" y="96"/>
                  <a:pt x="137" y="96"/>
                </a:cubicBezTo>
                <a:cubicBezTo>
                  <a:pt x="139" y="97"/>
                  <a:pt x="142" y="97"/>
                  <a:pt x="144" y="97"/>
                </a:cubicBezTo>
                <a:cubicBezTo>
                  <a:pt x="144" y="97"/>
                  <a:pt x="144" y="97"/>
                  <a:pt x="144" y="97"/>
                </a:cubicBezTo>
                <a:cubicBezTo>
                  <a:pt x="146" y="98"/>
                  <a:pt x="148" y="98"/>
                  <a:pt x="150" y="98"/>
                </a:cubicBezTo>
                <a:cubicBezTo>
                  <a:pt x="150" y="99"/>
                  <a:pt x="151" y="99"/>
                  <a:pt x="151" y="99"/>
                </a:cubicBezTo>
                <a:cubicBezTo>
                  <a:pt x="153" y="99"/>
                  <a:pt x="155" y="99"/>
                  <a:pt x="156" y="100"/>
                </a:cubicBezTo>
                <a:cubicBezTo>
                  <a:pt x="157" y="100"/>
                  <a:pt x="157" y="100"/>
                  <a:pt x="157" y="100"/>
                </a:cubicBezTo>
                <a:cubicBezTo>
                  <a:pt x="159" y="100"/>
                  <a:pt x="161" y="101"/>
                  <a:pt x="163" y="101"/>
                </a:cubicBezTo>
                <a:cubicBezTo>
                  <a:pt x="163" y="102"/>
                  <a:pt x="164" y="102"/>
                  <a:pt x="164" y="102"/>
                </a:cubicBezTo>
                <a:cubicBezTo>
                  <a:pt x="166" y="102"/>
                  <a:pt x="168" y="103"/>
                  <a:pt x="170" y="104"/>
                </a:cubicBezTo>
                <a:cubicBezTo>
                  <a:pt x="171" y="104"/>
                  <a:pt x="172" y="104"/>
                  <a:pt x="173" y="105"/>
                </a:cubicBezTo>
                <a:cubicBezTo>
                  <a:pt x="180" y="108"/>
                  <a:pt x="182" y="111"/>
                  <a:pt x="182" y="114"/>
                </a:cubicBezTo>
                <a:lnTo>
                  <a:pt x="182" y="2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a:spLocks/>
          </p:cNvSpPr>
          <p:nvPr/>
        </p:nvSpPr>
        <p:spPr bwMode="auto">
          <a:xfrm>
            <a:off x="9154946" y="5489034"/>
            <a:ext cx="839421" cy="638583"/>
          </a:xfrm>
          <a:custGeom>
            <a:avLst/>
            <a:gdLst>
              <a:gd name="T0" fmla="*/ 215 w 217"/>
              <a:gd name="T1" fmla="*/ 6 h 152"/>
              <a:gd name="T2" fmla="*/ 212 w 217"/>
              <a:gd name="T3" fmla="*/ 11 h 152"/>
              <a:gd name="T4" fmla="*/ 208 w 217"/>
              <a:gd name="T5" fmla="*/ 16 h 152"/>
              <a:gd name="T6" fmla="*/ 203 w 217"/>
              <a:gd name="T7" fmla="*/ 20 h 152"/>
              <a:gd name="T8" fmla="*/ 195 w 217"/>
              <a:gd name="T9" fmla="*/ 24 h 152"/>
              <a:gd name="T10" fmla="*/ 186 w 217"/>
              <a:gd name="T11" fmla="*/ 28 h 152"/>
              <a:gd name="T12" fmla="*/ 181 w 217"/>
              <a:gd name="T13" fmla="*/ 28 h 152"/>
              <a:gd name="T14" fmla="*/ 172 w 217"/>
              <a:gd name="T15" fmla="*/ 28 h 152"/>
              <a:gd name="T16" fmla="*/ 163 w 217"/>
              <a:gd name="T17" fmla="*/ 28 h 152"/>
              <a:gd name="T18" fmla="*/ 152 w 217"/>
              <a:gd name="T19" fmla="*/ 27 h 152"/>
              <a:gd name="T20" fmla="*/ 145 w 217"/>
              <a:gd name="T21" fmla="*/ 26 h 152"/>
              <a:gd name="T22" fmla="*/ 127 w 217"/>
              <a:gd name="T23" fmla="*/ 24 h 152"/>
              <a:gd name="T24" fmla="*/ 101 w 217"/>
              <a:gd name="T25" fmla="*/ 21 h 152"/>
              <a:gd name="T26" fmla="*/ 90 w 217"/>
              <a:gd name="T27" fmla="*/ 20 h 152"/>
              <a:gd name="T28" fmla="*/ 82 w 217"/>
              <a:gd name="T29" fmla="*/ 20 h 152"/>
              <a:gd name="T30" fmla="*/ 70 w 217"/>
              <a:gd name="T31" fmla="*/ 19 h 152"/>
              <a:gd name="T32" fmla="*/ 65 w 217"/>
              <a:gd name="T33" fmla="*/ 19 h 152"/>
              <a:gd name="T34" fmla="*/ 59 w 217"/>
              <a:gd name="T35" fmla="*/ 19 h 152"/>
              <a:gd name="T36" fmla="*/ 51 w 217"/>
              <a:gd name="T37" fmla="*/ 20 h 152"/>
              <a:gd name="T38" fmla="*/ 41 w 217"/>
              <a:gd name="T39" fmla="*/ 21 h 152"/>
              <a:gd name="T40" fmla="*/ 31 w 217"/>
              <a:gd name="T41" fmla="*/ 24 h 152"/>
              <a:gd name="T42" fmla="*/ 23 w 217"/>
              <a:gd name="T43" fmla="*/ 27 h 152"/>
              <a:gd name="T44" fmla="*/ 20 w 217"/>
              <a:gd name="T45" fmla="*/ 28 h 152"/>
              <a:gd name="T46" fmla="*/ 17 w 217"/>
              <a:gd name="T47" fmla="*/ 30 h 152"/>
              <a:gd name="T48" fmla="*/ 13 w 217"/>
              <a:gd name="T49" fmla="*/ 33 h 152"/>
              <a:gd name="T50" fmla="*/ 9 w 217"/>
              <a:gd name="T51" fmla="*/ 36 h 152"/>
              <a:gd name="T52" fmla="*/ 6 w 217"/>
              <a:gd name="T53" fmla="*/ 39 h 152"/>
              <a:gd name="T54" fmla="*/ 4 w 217"/>
              <a:gd name="T55" fmla="*/ 43 h 152"/>
              <a:gd name="T56" fmla="*/ 2 w 217"/>
              <a:gd name="T57" fmla="*/ 47 h 152"/>
              <a:gd name="T58" fmla="*/ 1 w 217"/>
              <a:gd name="T59" fmla="*/ 53 h 152"/>
              <a:gd name="T60" fmla="*/ 0 w 217"/>
              <a:gd name="T61" fmla="*/ 58 h 152"/>
              <a:gd name="T62" fmla="*/ 1 w 217"/>
              <a:gd name="T63" fmla="*/ 146 h 152"/>
              <a:gd name="T64" fmla="*/ 4 w 217"/>
              <a:gd name="T65" fmla="*/ 138 h 152"/>
              <a:gd name="T66" fmla="*/ 7 w 217"/>
              <a:gd name="T67" fmla="*/ 132 h 152"/>
              <a:gd name="T68" fmla="*/ 13 w 217"/>
              <a:gd name="T69" fmla="*/ 126 h 152"/>
              <a:gd name="T70" fmla="*/ 19 w 217"/>
              <a:gd name="T71" fmla="*/ 122 h 152"/>
              <a:gd name="T72" fmla="*/ 30 w 217"/>
              <a:gd name="T73" fmla="*/ 118 h 152"/>
              <a:gd name="T74" fmla="*/ 42 w 217"/>
              <a:gd name="T75" fmla="*/ 115 h 152"/>
              <a:gd name="T76" fmla="*/ 56 w 217"/>
              <a:gd name="T77" fmla="*/ 113 h 152"/>
              <a:gd name="T78" fmla="*/ 66 w 217"/>
              <a:gd name="T79" fmla="*/ 112 h 152"/>
              <a:gd name="T80" fmla="*/ 85 w 217"/>
              <a:gd name="T81" fmla="*/ 113 h 152"/>
              <a:gd name="T82" fmla="*/ 101 w 217"/>
              <a:gd name="T83" fmla="*/ 114 h 152"/>
              <a:gd name="T84" fmla="*/ 128 w 217"/>
              <a:gd name="T85" fmla="*/ 118 h 152"/>
              <a:gd name="T86" fmla="*/ 146 w 217"/>
              <a:gd name="T87" fmla="*/ 120 h 152"/>
              <a:gd name="T88" fmla="*/ 152 w 217"/>
              <a:gd name="T89" fmla="*/ 120 h 152"/>
              <a:gd name="T90" fmla="*/ 165 w 217"/>
              <a:gd name="T91" fmla="*/ 121 h 152"/>
              <a:gd name="T92" fmla="*/ 170 w 217"/>
              <a:gd name="T93" fmla="*/ 122 h 152"/>
              <a:gd name="T94" fmla="*/ 176 w 217"/>
              <a:gd name="T95" fmla="*/ 122 h 152"/>
              <a:gd name="T96" fmla="*/ 179 w 217"/>
              <a:gd name="T97" fmla="*/ 122 h 152"/>
              <a:gd name="T98" fmla="*/ 183 w 217"/>
              <a:gd name="T99" fmla="*/ 121 h 152"/>
              <a:gd name="T100" fmla="*/ 186 w 217"/>
              <a:gd name="T101" fmla="*/ 121 h 152"/>
              <a:gd name="T102" fmla="*/ 194 w 217"/>
              <a:gd name="T103" fmla="*/ 119 h 152"/>
              <a:gd name="T104" fmla="*/ 199 w 217"/>
              <a:gd name="T105" fmla="*/ 116 h 152"/>
              <a:gd name="T106" fmla="*/ 203 w 217"/>
              <a:gd name="T107" fmla="*/ 113 h 152"/>
              <a:gd name="T108" fmla="*/ 207 w 217"/>
              <a:gd name="T109" fmla="*/ 110 h 152"/>
              <a:gd name="T110" fmla="*/ 210 w 217"/>
              <a:gd name="T111" fmla="*/ 108 h 152"/>
              <a:gd name="T112" fmla="*/ 212 w 217"/>
              <a:gd name="T113" fmla="*/ 106 h 152"/>
              <a:gd name="T114" fmla="*/ 214 w 217"/>
              <a:gd name="T115" fmla="*/ 103 h 152"/>
              <a:gd name="T116" fmla="*/ 215 w 217"/>
              <a:gd name="T117" fmla="*/ 99 h 152"/>
              <a:gd name="T118" fmla="*/ 217 w 217"/>
              <a:gd name="T119" fmla="*/ 9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7" h="152">
                <a:moveTo>
                  <a:pt x="216" y="0"/>
                </a:moveTo>
                <a:cubicBezTo>
                  <a:pt x="216" y="1"/>
                  <a:pt x="216" y="2"/>
                  <a:pt x="216" y="3"/>
                </a:cubicBezTo>
                <a:cubicBezTo>
                  <a:pt x="216" y="4"/>
                  <a:pt x="215" y="5"/>
                  <a:pt x="215" y="6"/>
                </a:cubicBezTo>
                <a:cubicBezTo>
                  <a:pt x="215" y="6"/>
                  <a:pt x="215" y="6"/>
                  <a:pt x="215" y="6"/>
                </a:cubicBezTo>
                <a:cubicBezTo>
                  <a:pt x="214" y="8"/>
                  <a:pt x="214" y="9"/>
                  <a:pt x="213" y="10"/>
                </a:cubicBezTo>
                <a:cubicBezTo>
                  <a:pt x="213" y="10"/>
                  <a:pt x="213" y="10"/>
                  <a:pt x="212" y="11"/>
                </a:cubicBezTo>
                <a:cubicBezTo>
                  <a:pt x="212" y="11"/>
                  <a:pt x="211" y="12"/>
                  <a:pt x="211" y="13"/>
                </a:cubicBezTo>
                <a:cubicBezTo>
                  <a:pt x="210" y="13"/>
                  <a:pt x="210" y="14"/>
                  <a:pt x="210" y="14"/>
                </a:cubicBezTo>
                <a:cubicBezTo>
                  <a:pt x="209" y="15"/>
                  <a:pt x="208" y="15"/>
                  <a:pt x="208" y="16"/>
                </a:cubicBezTo>
                <a:cubicBezTo>
                  <a:pt x="207" y="16"/>
                  <a:pt x="207" y="17"/>
                  <a:pt x="207" y="17"/>
                </a:cubicBezTo>
                <a:cubicBezTo>
                  <a:pt x="206" y="18"/>
                  <a:pt x="205" y="19"/>
                  <a:pt x="203" y="20"/>
                </a:cubicBezTo>
                <a:cubicBezTo>
                  <a:pt x="203" y="20"/>
                  <a:pt x="203" y="20"/>
                  <a:pt x="203" y="20"/>
                </a:cubicBezTo>
                <a:cubicBezTo>
                  <a:pt x="202" y="21"/>
                  <a:pt x="201" y="21"/>
                  <a:pt x="200" y="22"/>
                </a:cubicBezTo>
                <a:cubicBezTo>
                  <a:pt x="199" y="22"/>
                  <a:pt x="199" y="23"/>
                  <a:pt x="198" y="23"/>
                </a:cubicBezTo>
                <a:cubicBezTo>
                  <a:pt x="197" y="23"/>
                  <a:pt x="196" y="24"/>
                  <a:pt x="195" y="24"/>
                </a:cubicBezTo>
                <a:cubicBezTo>
                  <a:pt x="195" y="25"/>
                  <a:pt x="194" y="25"/>
                  <a:pt x="193" y="25"/>
                </a:cubicBezTo>
                <a:cubicBezTo>
                  <a:pt x="192" y="26"/>
                  <a:pt x="190" y="26"/>
                  <a:pt x="189" y="27"/>
                </a:cubicBezTo>
                <a:cubicBezTo>
                  <a:pt x="188" y="27"/>
                  <a:pt x="187" y="27"/>
                  <a:pt x="186" y="28"/>
                </a:cubicBezTo>
                <a:cubicBezTo>
                  <a:pt x="185" y="28"/>
                  <a:pt x="185" y="28"/>
                  <a:pt x="185" y="28"/>
                </a:cubicBezTo>
                <a:cubicBezTo>
                  <a:pt x="184" y="28"/>
                  <a:pt x="183" y="28"/>
                  <a:pt x="182" y="28"/>
                </a:cubicBezTo>
                <a:cubicBezTo>
                  <a:pt x="182" y="28"/>
                  <a:pt x="181" y="28"/>
                  <a:pt x="181" y="28"/>
                </a:cubicBezTo>
                <a:cubicBezTo>
                  <a:pt x="180" y="28"/>
                  <a:pt x="179" y="28"/>
                  <a:pt x="177" y="28"/>
                </a:cubicBezTo>
                <a:cubicBezTo>
                  <a:pt x="177" y="28"/>
                  <a:pt x="177" y="28"/>
                  <a:pt x="177" y="28"/>
                </a:cubicBezTo>
                <a:cubicBezTo>
                  <a:pt x="175" y="28"/>
                  <a:pt x="174" y="28"/>
                  <a:pt x="172" y="28"/>
                </a:cubicBezTo>
                <a:cubicBezTo>
                  <a:pt x="171" y="28"/>
                  <a:pt x="169" y="28"/>
                  <a:pt x="168" y="28"/>
                </a:cubicBezTo>
                <a:cubicBezTo>
                  <a:pt x="167" y="28"/>
                  <a:pt x="167" y="28"/>
                  <a:pt x="166" y="28"/>
                </a:cubicBezTo>
                <a:cubicBezTo>
                  <a:pt x="165" y="28"/>
                  <a:pt x="164" y="28"/>
                  <a:pt x="163" y="28"/>
                </a:cubicBezTo>
                <a:cubicBezTo>
                  <a:pt x="162" y="28"/>
                  <a:pt x="160" y="28"/>
                  <a:pt x="157" y="28"/>
                </a:cubicBezTo>
                <a:cubicBezTo>
                  <a:pt x="157" y="28"/>
                  <a:pt x="156" y="28"/>
                  <a:pt x="155" y="27"/>
                </a:cubicBezTo>
                <a:cubicBezTo>
                  <a:pt x="154" y="27"/>
                  <a:pt x="153" y="27"/>
                  <a:pt x="152" y="27"/>
                </a:cubicBezTo>
                <a:cubicBezTo>
                  <a:pt x="150" y="27"/>
                  <a:pt x="149" y="27"/>
                  <a:pt x="147" y="27"/>
                </a:cubicBezTo>
                <a:cubicBezTo>
                  <a:pt x="147" y="27"/>
                  <a:pt x="147" y="27"/>
                  <a:pt x="146" y="27"/>
                </a:cubicBezTo>
                <a:cubicBezTo>
                  <a:pt x="146" y="27"/>
                  <a:pt x="145" y="26"/>
                  <a:pt x="145" y="26"/>
                </a:cubicBezTo>
                <a:cubicBezTo>
                  <a:pt x="142" y="26"/>
                  <a:pt x="140" y="26"/>
                  <a:pt x="138" y="26"/>
                </a:cubicBezTo>
                <a:cubicBezTo>
                  <a:pt x="137" y="26"/>
                  <a:pt x="136" y="25"/>
                  <a:pt x="136" y="25"/>
                </a:cubicBezTo>
                <a:cubicBezTo>
                  <a:pt x="133" y="25"/>
                  <a:pt x="130" y="25"/>
                  <a:pt x="127" y="24"/>
                </a:cubicBezTo>
                <a:cubicBezTo>
                  <a:pt x="123" y="24"/>
                  <a:pt x="118" y="23"/>
                  <a:pt x="114" y="23"/>
                </a:cubicBezTo>
                <a:cubicBezTo>
                  <a:pt x="113" y="22"/>
                  <a:pt x="112" y="22"/>
                  <a:pt x="111" y="22"/>
                </a:cubicBezTo>
                <a:cubicBezTo>
                  <a:pt x="107" y="22"/>
                  <a:pt x="104" y="21"/>
                  <a:pt x="101" y="21"/>
                </a:cubicBezTo>
                <a:cubicBezTo>
                  <a:pt x="101" y="21"/>
                  <a:pt x="101" y="21"/>
                  <a:pt x="100" y="21"/>
                </a:cubicBezTo>
                <a:cubicBezTo>
                  <a:pt x="99" y="21"/>
                  <a:pt x="98" y="21"/>
                  <a:pt x="97" y="21"/>
                </a:cubicBezTo>
                <a:cubicBezTo>
                  <a:pt x="95" y="21"/>
                  <a:pt x="93" y="20"/>
                  <a:pt x="90" y="20"/>
                </a:cubicBezTo>
                <a:cubicBezTo>
                  <a:pt x="89" y="20"/>
                  <a:pt x="88" y="20"/>
                  <a:pt x="87" y="20"/>
                </a:cubicBezTo>
                <a:cubicBezTo>
                  <a:pt x="86" y="20"/>
                  <a:pt x="85" y="20"/>
                  <a:pt x="85" y="20"/>
                </a:cubicBezTo>
                <a:cubicBezTo>
                  <a:pt x="84" y="20"/>
                  <a:pt x="83" y="20"/>
                  <a:pt x="82" y="20"/>
                </a:cubicBezTo>
                <a:cubicBezTo>
                  <a:pt x="80" y="19"/>
                  <a:pt x="78" y="19"/>
                  <a:pt x="76" y="19"/>
                </a:cubicBezTo>
                <a:cubicBezTo>
                  <a:pt x="74" y="19"/>
                  <a:pt x="73" y="19"/>
                  <a:pt x="71" y="19"/>
                </a:cubicBezTo>
                <a:cubicBezTo>
                  <a:pt x="71" y="19"/>
                  <a:pt x="71" y="19"/>
                  <a:pt x="70" y="19"/>
                </a:cubicBezTo>
                <a:cubicBezTo>
                  <a:pt x="69" y="19"/>
                  <a:pt x="68" y="19"/>
                  <a:pt x="67" y="19"/>
                </a:cubicBezTo>
                <a:cubicBezTo>
                  <a:pt x="66" y="19"/>
                  <a:pt x="66" y="19"/>
                  <a:pt x="66" y="19"/>
                </a:cubicBezTo>
                <a:cubicBezTo>
                  <a:pt x="66" y="19"/>
                  <a:pt x="65" y="19"/>
                  <a:pt x="65" y="19"/>
                </a:cubicBezTo>
                <a:cubicBezTo>
                  <a:pt x="64" y="19"/>
                  <a:pt x="62" y="19"/>
                  <a:pt x="61" y="19"/>
                </a:cubicBezTo>
                <a:cubicBezTo>
                  <a:pt x="61" y="19"/>
                  <a:pt x="60" y="19"/>
                  <a:pt x="60" y="19"/>
                </a:cubicBezTo>
                <a:cubicBezTo>
                  <a:pt x="60" y="19"/>
                  <a:pt x="60" y="19"/>
                  <a:pt x="59" y="19"/>
                </a:cubicBezTo>
                <a:cubicBezTo>
                  <a:pt x="58" y="19"/>
                  <a:pt x="57" y="19"/>
                  <a:pt x="56" y="20"/>
                </a:cubicBezTo>
                <a:cubicBezTo>
                  <a:pt x="56" y="20"/>
                  <a:pt x="55" y="20"/>
                  <a:pt x="55" y="20"/>
                </a:cubicBezTo>
                <a:cubicBezTo>
                  <a:pt x="54" y="20"/>
                  <a:pt x="53" y="20"/>
                  <a:pt x="51" y="20"/>
                </a:cubicBezTo>
                <a:cubicBezTo>
                  <a:pt x="51" y="20"/>
                  <a:pt x="50" y="20"/>
                  <a:pt x="50" y="20"/>
                </a:cubicBezTo>
                <a:cubicBezTo>
                  <a:pt x="50" y="20"/>
                  <a:pt x="50" y="20"/>
                  <a:pt x="50" y="20"/>
                </a:cubicBezTo>
                <a:cubicBezTo>
                  <a:pt x="47" y="20"/>
                  <a:pt x="44" y="21"/>
                  <a:pt x="41" y="21"/>
                </a:cubicBezTo>
                <a:cubicBezTo>
                  <a:pt x="41" y="22"/>
                  <a:pt x="40" y="22"/>
                  <a:pt x="40" y="22"/>
                </a:cubicBezTo>
                <a:cubicBezTo>
                  <a:pt x="37" y="22"/>
                  <a:pt x="35" y="23"/>
                  <a:pt x="32" y="24"/>
                </a:cubicBezTo>
                <a:cubicBezTo>
                  <a:pt x="32" y="24"/>
                  <a:pt x="32" y="24"/>
                  <a:pt x="31" y="24"/>
                </a:cubicBezTo>
                <a:cubicBezTo>
                  <a:pt x="31" y="24"/>
                  <a:pt x="30" y="24"/>
                  <a:pt x="30" y="25"/>
                </a:cubicBezTo>
                <a:cubicBezTo>
                  <a:pt x="29" y="25"/>
                  <a:pt x="29" y="25"/>
                  <a:pt x="28" y="25"/>
                </a:cubicBezTo>
                <a:cubicBezTo>
                  <a:pt x="27" y="25"/>
                  <a:pt x="25" y="26"/>
                  <a:pt x="23" y="27"/>
                </a:cubicBezTo>
                <a:cubicBezTo>
                  <a:pt x="23" y="27"/>
                  <a:pt x="23" y="27"/>
                  <a:pt x="23" y="27"/>
                </a:cubicBezTo>
                <a:cubicBezTo>
                  <a:pt x="23" y="27"/>
                  <a:pt x="23" y="27"/>
                  <a:pt x="23" y="27"/>
                </a:cubicBezTo>
                <a:cubicBezTo>
                  <a:pt x="22" y="27"/>
                  <a:pt x="21" y="28"/>
                  <a:pt x="20" y="28"/>
                </a:cubicBezTo>
                <a:cubicBezTo>
                  <a:pt x="19" y="29"/>
                  <a:pt x="19" y="29"/>
                  <a:pt x="18" y="29"/>
                </a:cubicBezTo>
                <a:cubicBezTo>
                  <a:pt x="18" y="29"/>
                  <a:pt x="18" y="29"/>
                  <a:pt x="17" y="30"/>
                </a:cubicBezTo>
                <a:cubicBezTo>
                  <a:pt x="17" y="30"/>
                  <a:pt x="17" y="30"/>
                  <a:pt x="17" y="30"/>
                </a:cubicBezTo>
                <a:cubicBezTo>
                  <a:pt x="16" y="31"/>
                  <a:pt x="15" y="31"/>
                  <a:pt x="14" y="32"/>
                </a:cubicBezTo>
                <a:cubicBezTo>
                  <a:pt x="14" y="32"/>
                  <a:pt x="14" y="32"/>
                  <a:pt x="13" y="32"/>
                </a:cubicBezTo>
                <a:cubicBezTo>
                  <a:pt x="13" y="32"/>
                  <a:pt x="13" y="32"/>
                  <a:pt x="13" y="33"/>
                </a:cubicBezTo>
                <a:cubicBezTo>
                  <a:pt x="12" y="33"/>
                  <a:pt x="12" y="33"/>
                  <a:pt x="11" y="34"/>
                </a:cubicBezTo>
                <a:cubicBezTo>
                  <a:pt x="11" y="34"/>
                  <a:pt x="10" y="35"/>
                  <a:pt x="10" y="35"/>
                </a:cubicBezTo>
                <a:cubicBezTo>
                  <a:pt x="9" y="35"/>
                  <a:pt x="9" y="36"/>
                  <a:pt x="9" y="36"/>
                </a:cubicBezTo>
                <a:cubicBezTo>
                  <a:pt x="9" y="36"/>
                  <a:pt x="9" y="36"/>
                  <a:pt x="9" y="36"/>
                </a:cubicBezTo>
                <a:cubicBezTo>
                  <a:pt x="8" y="37"/>
                  <a:pt x="7" y="38"/>
                  <a:pt x="7" y="39"/>
                </a:cubicBezTo>
                <a:cubicBezTo>
                  <a:pt x="6" y="39"/>
                  <a:pt x="6" y="39"/>
                  <a:pt x="6" y="39"/>
                </a:cubicBezTo>
                <a:cubicBezTo>
                  <a:pt x="6" y="39"/>
                  <a:pt x="6" y="40"/>
                  <a:pt x="6" y="40"/>
                </a:cubicBezTo>
                <a:cubicBezTo>
                  <a:pt x="5" y="41"/>
                  <a:pt x="5" y="41"/>
                  <a:pt x="4" y="42"/>
                </a:cubicBezTo>
                <a:cubicBezTo>
                  <a:pt x="4" y="42"/>
                  <a:pt x="4" y="42"/>
                  <a:pt x="4" y="43"/>
                </a:cubicBezTo>
                <a:cubicBezTo>
                  <a:pt x="4" y="43"/>
                  <a:pt x="3" y="44"/>
                  <a:pt x="3" y="45"/>
                </a:cubicBezTo>
                <a:cubicBezTo>
                  <a:pt x="3" y="45"/>
                  <a:pt x="3" y="45"/>
                  <a:pt x="2" y="46"/>
                </a:cubicBezTo>
                <a:cubicBezTo>
                  <a:pt x="2" y="46"/>
                  <a:pt x="2" y="46"/>
                  <a:pt x="2" y="47"/>
                </a:cubicBezTo>
                <a:cubicBezTo>
                  <a:pt x="2" y="48"/>
                  <a:pt x="2" y="49"/>
                  <a:pt x="1" y="50"/>
                </a:cubicBezTo>
                <a:cubicBezTo>
                  <a:pt x="1" y="50"/>
                  <a:pt x="1" y="51"/>
                  <a:pt x="1" y="51"/>
                </a:cubicBezTo>
                <a:cubicBezTo>
                  <a:pt x="1" y="52"/>
                  <a:pt x="1" y="52"/>
                  <a:pt x="1" y="53"/>
                </a:cubicBezTo>
                <a:cubicBezTo>
                  <a:pt x="0" y="54"/>
                  <a:pt x="0" y="56"/>
                  <a:pt x="0" y="57"/>
                </a:cubicBezTo>
                <a:cubicBezTo>
                  <a:pt x="0" y="58"/>
                  <a:pt x="0" y="58"/>
                  <a:pt x="0" y="58"/>
                </a:cubicBezTo>
                <a:cubicBezTo>
                  <a:pt x="0" y="58"/>
                  <a:pt x="0" y="58"/>
                  <a:pt x="0" y="58"/>
                </a:cubicBezTo>
                <a:cubicBezTo>
                  <a:pt x="1" y="152"/>
                  <a:pt x="1" y="152"/>
                  <a:pt x="1" y="152"/>
                </a:cubicBezTo>
                <a:cubicBezTo>
                  <a:pt x="1" y="151"/>
                  <a:pt x="1" y="151"/>
                  <a:pt x="1" y="151"/>
                </a:cubicBezTo>
                <a:cubicBezTo>
                  <a:pt x="1" y="149"/>
                  <a:pt x="1" y="148"/>
                  <a:pt x="1" y="146"/>
                </a:cubicBezTo>
                <a:cubicBezTo>
                  <a:pt x="1" y="145"/>
                  <a:pt x="2" y="144"/>
                  <a:pt x="2" y="143"/>
                </a:cubicBezTo>
                <a:cubicBezTo>
                  <a:pt x="2" y="142"/>
                  <a:pt x="2" y="141"/>
                  <a:pt x="3" y="140"/>
                </a:cubicBezTo>
                <a:cubicBezTo>
                  <a:pt x="3" y="139"/>
                  <a:pt x="3" y="139"/>
                  <a:pt x="4" y="138"/>
                </a:cubicBezTo>
                <a:cubicBezTo>
                  <a:pt x="4" y="137"/>
                  <a:pt x="4" y="137"/>
                  <a:pt x="5" y="136"/>
                </a:cubicBezTo>
                <a:cubicBezTo>
                  <a:pt x="5" y="135"/>
                  <a:pt x="6" y="134"/>
                  <a:pt x="6" y="133"/>
                </a:cubicBezTo>
                <a:cubicBezTo>
                  <a:pt x="6" y="133"/>
                  <a:pt x="7" y="133"/>
                  <a:pt x="7" y="132"/>
                </a:cubicBezTo>
                <a:cubicBezTo>
                  <a:pt x="8" y="131"/>
                  <a:pt x="9" y="130"/>
                  <a:pt x="10" y="129"/>
                </a:cubicBezTo>
                <a:cubicBezTo>
                  <a:pt x="10" y="129"/>
                  <a:pt x="10" y="129"/>
                  <a:pt x="10" y="129"/>
                </a:cubicBezTo>
                <a:cubicBezTo>
                  <a:pt x="11" y="128"/>
                  <a:pt x="12" y="127"/>
                  <a:pt x="13" y="126"/>
                </a:cubicBezTo>
                <a:cubicBezTo>
                  <a:pt x="14" y="126"/>
                  <a:pt x="14" y="126"/>
                  <a:pt x="14" y="125"/>
                </a:cubicBezTo>
                <a:cubicBezTo>
                  <a:pt x="15" y="124"/>
                  <a:pt x="17" y="124"/>
                  <a:pt x="18" y="123"/>
                </a:cubicBezTo>
                <a:cubicBezTo>
                  <a:pt x="18" y="123"/>
                  <a:pt x="19" y="122"/>
                  <a:pt x="19" y="122"/>
                </a:cubicBezTo>
                <a:cubicBezTo>
                  <a:pt x="21" y="121"/>
                  <a:pt x="22" y="121"/>
                  <a:pt x="24" y="120"/>
                </a:cubicBezTo>
                <a:cubicBezTo>
                  <a:pt x="24" y="120"/>
                  <a:pt x="24" y="120"/>
                  <a:pt x="24" y="120"/>
                </a:cubicBezTo>
                <a:cubicBezTo>
                  <a:pt x="26" y="119"/>
                  <a:pt x="28" y="118"/>
                  <a:pt x="30" y="118"/>
                </a:cubicBezTo>
                <a:cubicBezTo>
                  <a:pt x="31" y="118"/>
                  <a:pt x="32" y="117"/>
                  <a:pt x="33" y="117"/>
                </a:cubicBezTo>
                <a:cubicBezTo>
                  <a:pt x="35" y="116"/>
                  <a:pt x="38" y="116"/>
                  <a:pt x="41" y="115"/>
                </a:cubicBezTo>
                <a:cubicBezTo>
                  <a:pt x="41" y="115"/>
                  <a:pt x="41" y="115"/>
                  <a:pt x="42" y="115"/>
                </a:cubicBezTo>
                <a:cubicBezTo>
                  <a:pt x="45" y="114"/>
                  <a:pt x="47" y="114"/>
                  <a:pt x="50" y="113"/>
                </a:cubicBezTo>
                <a:cubicBezTo>
                  <a:pt x="51" y="113"/>
                  <a:pt x="51" y="113"/>
                  <a:pt x="52" y="113"/>
                </a:cubicBezTo>
                <a:cubicBezTo>
                  <a:pt x="53" y="113"/>
                  <a:pt x="55" y="113"/>
                  <a:pt x="56" y="113"/>
                </a:cubicBezTo>
                <a:cubicBezTo>
                  <a:pt x="57" y="113"/>
                  <a:pt x="58" y="113"/>
                  <a:pt x="59" y="113"/>
                </a:cubicBezTo>
                <a:cubicBezTo>
                  <a:pt x="60" y="113"/>
                  <a:pt x="61" y="113"/>
                  <a:pt x="61" y="113"/>
                </a:cubicBezTo>
                <a:cubicBezTo>
                  <a:pt x="63" y="112"/>
                  <a:pt x="65" y="112"/>
                  <a:pt x="66" y="112"/>
                </a:cubicBezTo>
                <a:cubicBezTo>
                  <a:pt x="67" y="112"/>
                  <a:pt x="67" y="112"/>
                  <a:pt x="68" y="112"/>
                </a:cubicBezTo>
                <a:cubicBezTo>
                  <a:pt x="69" y="112"/>
                  <a:pt x="71" y="112"/>
                  <a:pt x="72" y="112"/>
                </a:cubicBezTo>
                <a:cubicBezTo>
                  <a:pt x="76" y="112"/>
                  <a:pt x="81" y="113"/>
                  <a:pt x="85" y="113"/>
                </a:cubicBezTo>
                <a:cubicBezTo>
                  <a:pt x="86" y="113"/>
                  <a:pt x="87" y="113"/>
                  <a:pt x="87" y="113"/>
                </a:cubicBezTo>
                <a:cubicBezTo>
                  <a:pt x="91" y="113"/>
                  <a:pt x="94" y="114"/>
                  <a:pt x="98" y="114"/>
                </a:cubicBezTo>
                <a:cubicBezTo>
                  <a:pt x="99" y="114"/>
                  <a:pt x="100" y="114"/>
                  <a:pt x="101" y="114"/>
                </a:cubicBezTo>
                <a:cubicBezTo>
                  <a:pt x="104" y="115"/>
                  <a:pt x="107" y="115"/>
                  <a:pt x="110" y="115"/>
                </a:cubicBezTo>
                <a:cubicBezTo>
                  <a:pt x="111" y="116"/>
                  <a:pt x="113" y="116"/>
                  <a:pt x="115" y="116"/>
                </a:cubicBezTo>
                <a:cubicBezTo>
                  <a:pt x="119" y="116"/>
                  <a:pt x="123" y="117"/>
                  <a:pt x="128" y="118"/>
                </a:cubicBezTo>
                <a:cubicBezTo>
                  <a:pt x="131" y="118"/>
                  <a:pt x="133" y="118"/>
                  <a:pt x="136" y="119"/>
                </a:cubicBezTo>
                <a:cubicBezTo>
                  <a:pt x="137" y="119"/>
                  <a:pt x="138" y="119"/>
                  <a:pt x="138" y="119"/>
                </a:cubicBezTo>
                <a:cubicBezTo>
                  <a:pt x="141" y="119"/>
                  <a:pt x="144" y="120"/>
                  <a:pt x="146" y="120"/>
                </a:cubicBezTo>
                <a:cubicBezTo>
                  <a:pt x="146" y="120"/>
                  <a:pt x="146" y="120"/>
                  <a:pt x="147" y="120"/>
                </a:cubicBezTo>
                <a:cubicBezTo>
                  <a:pt x="147" y="120"/>
                  <a:pt x="147" y="120"/>
                  <a:pt x="147" y="120"/>
                </a:cubicBezTo>
                <a:cubicBezTo>
                  <a:pt x="149" y="120"/>
                  <a:pt x="150" y="120"/>
                  <a:pt x="152" y="120"/>
                </a:cubicBezTo>
                <a:cubicBezTo>
                  <a:pt x="152" y="120"/>
                  <a:pt x="152" y="120"/>
                  <a:pt x="152" y="120"/>
                </a:cubicBezTo>
                <a:cubicBezTo>
                  <a:pt x="157" y="121"/>
                  <a:pt x="161" y="121"/>
                  <a:pt x="164" y="121"/>
                </a:cubicBezTo>
                <a:cubicBezTo>
                  <a:pt x="164" y="121"/>
                  <a:pt x="165" y="121"/>
                  <a:pt x="165" y="121"/>
                </a:cubicBezTo>
                <a:cubicBezTo>
                  <a:pt x="165" y="121"/>
                  <a:pt x="166" y="121"/>
                  <a:pt x="166" y="122"/>
                </a:cubicBezTo>
                <a:cubicBezTo>
                  <a:pt x="167" y="122"/>
                  <a:pt x="168" y="122"/>
                  <a:pt x="169" y="122"/>
                </a:cubicBezTo>
                <a:cubicBezTo>
                  <a:pt x="169" y="122"/>
                  <a:pt x="169" y="122"/>
                  <a:pt x="170" y="122"/>
                </a:cubicBezTo>
                <a:cubicBezTo>
                  <a:pt x="171" y="122"/>
                  <a:pt x="172" y="122"/>
                  <a:pt x="173" y="122"/>
                </a:cubicBezTo>
                <a:cubicBezTo>
                  <a:pt x="173" y="122"/>
                  <a:pt x="173" y="122"/>
                  <a:pt x="173" y="122"/>
                </a:cubicBezTo>
                <a:cubicBezTo>
                  <a:pt x="174" y="122"/>
                  <a:pt x="175" y="122"/>
                  <a:pt x="176" y="122"/>
                </a:cubicBezTo>
                <a:cubicBezTo>
                  <a:pt x="177" y="122"/>
                  <a:pt x="177" y="122"/>
                  <a:pt x="177" y="122"/>
                </a:cubicBezTo>
                <a:cubicBezTo>
                  <a:pt x="177" y="122"/>
                  <a:pt x="178" y="122"/>
                  <a:pt x="178" y="122"/>
                </a:cubicBezTo>
                <a:cubicBezTo>
                  <a:pt x="178" y="122"/>
                  <a:pt x="178" y="122"/>
                  <a:pt x="179" y="122"/>
                </a:cubicBezTo>
                <a:cubicBezTo>
                  <a:pt x="180" y="122"/>
                  <a:pt x="180" y="122"/>
                  <a:pt x="181" y="122"/>
                </a:cubicBezTo>
                <a:cubicBezTo>
                  <a:pt x="181" y="122"/>
                  <a:pt x="182" y="121"/>
                  <a:pt x="182" y="121"/>
                </a:cubicBezTo>
                <a:cubicBezTo>
                  <a:pt x="182" y="121"/>
                  <a:pt x="182" y="121"/>
                  <a:pt x="183" y="121"/>
                </a:cubicBezTo>
                <a:cubicBezTo>
                  <a:pt x="183" y="121"/>
                  <a:pt x="183" y="121"/>
                  <a:pt x="184" y="121"/>
                </a:cubicBezTo>
                <a:cubicBezTo>
                  <a:pt x="184" y="121"/>
                  <a:pt x="185" y="121"/>
                  <a:pt x="185" y="121"/>
                </a:cubicBezTo>
                <a:cubicBezTo>
                  <a:pt x="186" y="121"/>
                  <a:pt x="186" y="121"/>
                  <a:pt x="186" y="121"/>
                </a:cubicBezTo>
                <a:cubicBezTo>
                  <a:pt x="188" y="121"/>
                  <a:pt x="189" y="120"/>
                  <a:pt x="190" y="120"/>
                </a:cubicBezTo>
                <a:cubicBezTo>
                  <a:pt x="191" y="120"/>
                  <a:pt x="192" y="119"/>
                  <a:pt x="193" y="119"/>
                </a:cubicBezTo>
                <a:cubicBezTo>
                  <a:pt x="193" y="119"/>
                  <a:pt x="193" y="119"/>
                  <a:pt x="194" y="119"/>
                </a:cubicBezTo>
                <a:cubicBezTo>
                  <a:pt x="194" y="118"/>
                  <a:pt x="195" y="118"/>
                  <a:pt x="196" y="118"/>
                </a:cubicBezTo>
                <a:cubicBezTo>
                  <a:pt x="196" y="117"/>
                  <a:pt x="197" y="117"/>
                  <a:pt x="197" y="117"/>
                </a:cubicBezTo>
                <a:cubicBezTo>
                  <a:pt x="198" y="117"/>
                  <a:pt x="198" y="116"/>
                  <a:pt x="199" y="116"/>
                </a:cubicBezTo>
                <a:cubicBezTo>
                  <a:pt x="199" y="116"/>
                  <a:pt x="200" y="116"/>
                  <a:pt x="200" y="115"/>
                </a:cubicBezTo>
                <a:cubicBezTo>
                  <a:pt x="200" y="115"/>
                  <a:pt x="201" y="115"/>
                  <a:pt x="201" y="115"/>
                </a:cubicBezTo>
                <a:cubicBezTo>
                  <a:pt x="202" y="114"/>
                  <a:pt x="203" y="114"/>
                  <a:pt x="203" y="113"/>
                </a:cubicBezTo>
                <a:cubicBezTo>
                  <a:pt x="204" y="113"/>
                  <a:pt x="204" y="113"/>
                  <a:pt x="204" y="113"/>
                </a:cubicBezTo>
                <a:cubicBezTo>
                  <a:pt x="204" y="113"/>
                  <a:pt x="204" y="113"/>
                  <a:pt x="204" y="113"/>
                </a:cubicBezTo>
                <a:cubicBezTo>
                  <a:pt x="205" y="112"/>
                  <a:pt x="206" y="111"/>
                  <a:pt x="207" y="110"/>
                </a:cubicBezTo>
                <a:cubicBezTo>
                  <a:pt x="207" y="110"/>
                  <a:pt x="207" y="110"/>
                  <a:pt x="207" y="110"/>
                </a:cubicBezTo>
                <a:cubicBezTo>
                  <a:pt x="208" y="110"/>
                  <a:pt x="208" y="110"/>
                  <a:pt x="208" y="109"/>
                </a:cubicBezTo>
                <a:cubicBezTo>
                  <a:pt x="209" y="109"/>
                  <a:pt x="209" y="109"/>
                  <a:pt x="210" y="108"/>
                </a:cubicBezTo>
                <a:cubicBezTo>
                  <a:pt x="210" y="108"/>
                  <a:pt x="210" y="108"/>
                  <a:pt x="210" y="107"/>
                </a:cubicBezTo>
                <a:cubicBezTo>
                  <a:pt x="211" y="107"/>
                  <a:pt x="211" y="107"/>
                  <a:pt x="211" y="106"/>
                </a:cubicBezTo>
                <a:cubicBezTo>
                  <a:pt x="211" y="106"/>
                  <a:pt x="212" y="106"/>
                  <a:pt x="212" y="106"/>
                </a:cubicBezTo>
                <a:cubicBezTo>
                  <a:pt x="212" y="105"/>
                  <a:pt x="213" y="104"/>
                  <a:pt x="213" y="104"/>
                </a:cubicBezTo>
                <a:cubicBezTo>
                  <a:pt x="213" y="104"/>
                  <a:pt x="213" y="103"/>
                  <a:pt x="214" y="103"/>
                </a:cubicBezTo>
                <a:cubicBezTo>
                  <a:pt x="214" y="103"/>
                  <a:pt x="214" y="103"/>
                  <a:pt x="214" y="103"/>
                </a:cubicBezTo>
                <a:cubicBezTo>
                  <a:pt x="214" y="102"/>
                  <a:pt x="215" y="101"/>
                  <a:pt x="215" y="100"/>
                </a:cubicBezTo>
                <a:cubicBezTo>
                  <a:pt x="215" y="100"/>
                  <a:pt x="215" y="100"/>
                  <a:pt x="215" y="100"/>
                </a:cubicBezTo>
                <a:cubicBezTo>
                  <a:pt x="215" y="99"/>
                  <a:pt x="215" y="99"/>
                  <a:pt x="215" y="99"/>
                </a:cubicBezTo>
                <a:cubicBezTo>
                  <a:pt x="216" y="98"/>
                  <a:pt x="216" y="97"/>
                  <a:pt x="216" y="97"/>
                </a:cubicBezTo>
                <a:cubicBezTo>
                  <a:pt x="216" y="96"/>
                  <a:pt x="216" y="96"/>
                  <a:pt x="216" y="96"/>
                </a:cubicBezTo>
                <a:cubicBezTo>
                  <a:pt x="216" y="95"/>
                  <a:pt x="217" y="94"/>
                  <a:pt x="217" y="93"/>
                </a:cubicBezTo>
                <a:cubicBezTo>
                  <a:pt x="217" y="93"/>
                  <a:pt x="217" y="93"/>
                  <a:pt x="217" y="93"/>
                </a:cubicBezTo>
                <a:cubicBezTo>
                  <a:pt x="216" y="62"/>
                  <a:pt x="216" y="31"/>
                  <a:pt x="216" y="0"/>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a:spLocks/>
          </p:cNvSpPr>
          <p:nvPr/>
        </p:nvSpPr>
        <p:spPr bwMode="auto">
          <a:xfrm>
            <a:off x="3136723" y="5594184"/>
            <a:ext cx="97222" cy="577033"/>
          </a:xfrm>
          <a:custGeom>
            <a:avLst/>
            <a:gdLst>
              <a:gd name="T0" fmla="*/ 25 w 25"/>
              <a:gd name="T1" fmla="*/ 0 h 137"/>
              <a:gd name="T2" fmla="*/ 24 w 25"/>
              <a:gd name="T3" fmla="*/ 5 h 137"/>
              <a:gd name="T4" fmla="*/ 24 w 25"/>
              <a:gd name="T5" fmla="*/ 7 h 137"/>
              <a:gd name="T6" fmla="*/ 23 w 25"/>
              <a:gd name="T7" fmla="*/ 9 h 137"/>
              <a:gd name="T8" fmla="*/ 23 w 25"/>
              <a:gd name="T9" fmla="*/ 11 h 137"/>
              <a:gd name="T10" fmla="*/ 22 w 25"/>
              <a:gd name="T11" fmla="*/ 12 h 137"/>
              <a:gd name="T12" fmla="*/ 22 w 25"/>
              <a:gd name="T13" fmla="*/ 14 h 137"/>
              <a:gd name="T14" fmla="*/ 20 w 25"/>
              <a:gd name="T15" fmla="*/ 16 h 137"/>
              <a:gd name="T16" fmla="*/ 20 w 25"/>
              <a:gd name="T17" fmla="*/ 18 h 137"/>
              <a:gd name="T18" fmla="*/ 18 w 25"/>
              <a:gd name="T19" fmla="*/ 20 h 137"/>
              <a:gd name="T20" fmla="*/ 18 w 25"/>
              <a:gd name="T21" fmla="*/ 21 h 137"/>
              <a:gd name="T22" fmla="*/ 15 w 25"/>
              <a:gd name="T23" fmla="*/ 26 h 137"/>
              <a:gd name="T24" fmla="*/ 14 w 25"/>
              <a:gd name="T25" fmla="*/ 27 h 137"/>
              <a:gd name="T26" fmla="*/ 11 w 25"/>
              <a:gd name="T27" fmla="*/ 31 h 137"/>
              <a:gd name="T28" fmla="*/ 10 w 25"/>
              <a:gd name="T29" fmla="*/ 32 h 137"/>
              <a:gd name="T30" fmla="*/ 8 w 25"/>
              <a:gd name="T31" fmla="*/ 35 h 137"/>
              <a:gd name="T32" fmla="*/ 8 w 25"/>
              <a:gd name="T33" fmla="*/ 36 h 137"/>
              <a:gd name="T34" fmla="*/ 6 w 25"/>
              <a:gd name="T35" fmla="*/ 38 h 137"/>
              <a:gd name="T36" fmla="*/ 5 w 25"/>
              <a:gd name="T37" fmla="*/ 38 h 137"/>
              <a:gd name="T38" fmla="*/ 3 w 25"/>
              <a:gd name="T39" fmla="*/ 40 h 137"/>
              <a:gd name="T40" fmla="*/ 3 w 25"/>
              <a:gd name="T41" fmla="*/ 41 h 137"/>
              <a:gd name="T42" fmla="*/ 2 w 25"/>
              <a:gd name="T43" fmla="*/ 42 h 137"/>
              <a:gd name="T44" fmla="*/ 1 w 25"/>
              <a:gd name="T45" fmla="*/ 43 h 137"/>
              <a:gd name="T46" fmla="*/ 1 w 25"/>
              <a:gd name="T47" fmla="*/ 43 h 137"/>
              <a:gd name="T48" fmla="*/ 0 w 25"/>
              <a:gd name="T49" fmla="*/ 44 h 137"/>
              <a:gd name="T50" fmla="*/ 0 w 25"/>
              <a:gd name="T51" fmla="*/ 44 h 137"/>
              <a:gd name="T52" fmla="*/ 0 w 25"/>
              <a:gd name="T53" fmla="*/ 137 h 137"/>
              <a:gd name="T54" fmla="*/ 2 w 25"/>
              <a:gd name="T55" fmla="*/ 136 h 137"/>
              <a:gd name="T56" fmla="*/ 2 w 25"/>
              <a:gd name="T57" fmla="*/ 136 h 137"/>
              <a:gd name="T58" fmla="*/ 2 w 25"/>
              <a:gd name="T59" fmla="*/ 136 h 137"/>
              <a:gd name="T60" fmla="*/ 4 w 25"/>
              <a:gd name="T61" fmla="*/ 134 h 137"/>
              <a:gd name="T62" fmla="*/ 4 w 25"/>
              <a:gd name="T63" fmla="*/ 134 h 137"/>
              <a:gd name="T64" fmla="*/ 8 w 25"/>
              <a:gd name="T65" fmla="*/ 129 h 137"/>
              <a:gd name="T66" fmla="*/ 9 w 25"/>
              <a:gd name="T67" fmla="*/ 128 h 137"/>
              <a:gd name="T68" fmla="*/ 11 w 25"/>
              <a:gd name="T69" fmla="*/ 126 h 137"/>
              <a:gd name="T70" fmla="*/ 11 w 25"/>
              <a:gd name="T71" fmla="*/ 125 h 137"/>
              <a:gd name="T72" fmla="*/ 11 w 25"/>
              <a:gd name="T73" fmla="*/ 125 h 137"/>
              <a:gd name="T74" fmla="*/ 15 w 25"/>
              <a:gd name="T75" fmla="*/ 120 h 137"/>
              <a:gd name="T76" fmla="*/ 15 w 25"/>
              <a:gd name="T77" fmla="*/ 120 h 137"/>
              <a:gd name="T78" fmla="*/ 18 w 25"/>
              <a:gd name="T79" fmla="*/ 115 h 137"/>
              <a:gd name="T80" fmla="*/ 18 w 25"/>
              <a:gd name="T81" fmla="*/ 114 h 137"/>
              <a:gd name="T82" fmla="*/ 19 w 25"/>
              <a:gd name="T83" fmla="*/ 114 h 137"/>
              <a:gd name="T84" fmla="*/ 20 w 25"/>
              <a:gd name="T85" fmla="*/ 111 h 137"/>
              <a:gd name="T86" fmla="*/ 21 w 25"/>
              <a:gd name="T87" fmla="*/ 110 h 137"/>
              <a:gd name="T88" fmla="*/ 22 w 25"/>
              <a:gd name="T89" fmla="*/ 107 h 137"/>
              <a:gd name="T90" fmla="*/ 23 w 25"/>
              <a:gd name="T91" fmla="*/ 106 h 137"/>
              <a:gd name="T92" fmla="*/ 23 w 25"/>
              <a:gd name="T93" fmla="*/ 106 h 137"/>
              <a:gd name="T94" fmla="*/ 23 w 25"/>
              <a:gd name="T95" fmla="*/ 104 h 137"/>
              <a:gd name="T96" fmla="*/ 24 w 25"/>
              <a:gd name="T97" fmla="*/ 102 h 137"/>
              <a:gd name="T98" fmla="*/ 24 w 25"/>
              <a:gd name="T99" fmla="*/ 101 h 137"/>
              <a:gd name="T100" fmla="*/ 25 w 25"/>
              <a:gd name="T101" fmla="*/ 100 h 137"/>
              <a:gd name="T102" fmla="*/ 25 w 25"/>
              <a:gd name="T103" fmla="*/ 98 h 137"/>
              <a:gd name="T104" fmla="*/ 25 w 25"/>
              <a:gd name="T105" fmla="*/ 94 h 137"/>
              <a:gd name="T106" fmla="*/ 25 w 25"/>
              <a:gd name="T107" fmla="*/ 94 h 137"/>
              <a:gd name="T108" fmla="*/ 25 w 25"/>
              <a:gd name="T10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137">
                <a:moveTo>
                  <a:pt x="25" y="0"/>
                </a:moveTo>
                <a:cubicBezTo>
                  <a:pt x="25" y="2"/>
                  <a:pt x="24" y="3"/>
                  <a:pt x="24" y="5"/>
                </a:cubicBezTo>
                <a:cubicBezTo>
                  <a:pt x="24" y="6"/>
                  <a:pt x="24" y="7"/>
                  <a:pt x="24" y="7"/>
                </a:cubicBezTo>
                <a:cubicBezTo>
                  <a:pt x="24" y="8"/>
                  <a:pt x="23" y="8"/>
                  <a:pt x="23" y="9"/>
                </a:cubicBezTo>
                <a:cubicBezTo>
                  <a:pt x="23" y="10"/>
                  <a:pt x="23" y="10"/>
                  <a:pt x="23" y="11"/>
                </a:cubicBezTo>
                <a:cubicBezTo>
                  <a:pt x="23" y="11"/>
                  <a:pt x="22" y="12"/>
                  <a:pt x="22" y="12"/>
                </a:cubicBezTo>
                <a:cubicBezTo>
                  <a:pt x="22" y="13"/>
                  <a:pt x="22" y="13"/>
                  <a:pt x="22" y="14"/>
                </a:cubicBezTo>
                <a:cubicBezTo>
                  <a:pt x="21" y="15"/>
                  <a:pt x="21" y="15"/>
                  <a:pt x="20" y="16"/>
                </a:cubicBezTo>
                <a:cubicBezTo>
                  <a:pt x="20" y="17"/>
                  <a:pt x="20" y="17"/>
                  <a:pt x="20" y="18"/>
                </a:cubicBezTo>
                <a:cubicBezTo>
                  <a:pt x="19" y="19"/>
                  <a:pt x="19" y="20"/>
                  <a:pt x="18" y="20"/>
                </a:cubicBezTo>
                <a:cubicBezTo>
                  <a:pt x="18" y="21"/>
                  <a:pt x="18" y="21"/>
                  <a:pt x="18" y="21"/>
                </a:cubicBezTo>
                <a:cubicBezTo>
                  <a:pt x="17" y="23"/>
                  <a:pt x="16" y="25"/>
                  <a:pt x="15" y="26"/>
                </a:cubicBezTo>
                <a:cubicBezTo>
                  <a:pt x="14" y="27"/>
                  <a:pt x="14" y="27"/>
                  <a:pt x="14" y="27"/>
                </a:cubicBezTo>
                <a:cubicBezTo>
                  <a:pt x="13" y="29"/>
                  <a:pt x="12" y="30"/>
                  <a:pt x="11" y="31"/>
                </a:cubicBezTo>
                <a:cubicBezTo>
                  <a:pt x="11" y="32"/>
                  <a:pt x="10" y="32"/>
                  <a:pt x="10" y="32"/>
                </a:cubicBezTo>
                <a:cubicBezTo>
                  <a:pt x="9" y="33"/>
                  <a:pt x="9" y="34"/>
                  <a:pt x="8" y="35"/>
                </a:cubicBezTo>
                <a:cubicBezTo>
                  <a:pt x="8" y="35"/>
                  <a:pt x="8" y="35"/>
                  <a:pt x="8" y="36"/>
                </a:cubicBezTo>
                <a:cubicBezTo>
                  <a:pt x="7" y="36"/>
                  <a:pt x="6" y="37"/>
                  <a:pt x="6" y="38"/>
                </a:cubicBezTo>
                <a:cubicBezTo>
                  <a:pt x="5" y="38"/>
                  <a:pt x="5" y="38"/>
                  <a:pt x="5" y="38"/>
                </a:cubicBezTo>
                <a:cubicBezTo>
                  <a:pt x="4" y="39"/>
                  <a:pt x="4" y="40"/>
                  <a:pt x="3" y="40"/>
                </a:cubicBezTo>
                <a:cubicBezTo>
                  <a:pt x="3" y="41"/>
                  <a:pt x="3" y="41"/>
                  <a:pt x="3" y="41"/>
                </a:cubicBezTo>
                <a:cubicBezTo>
                  <a:pt x="2" y="41"/>
                  <a:pt x="2" y="42"/>
                  <a:pt x="2" y="42"/>
                </a:cubicBezTo>
                <a:cubicBezTo>
                  <a:pt x="1" y="42"/>
                  <a:pt x="1" y="43"/>
                  <a:pt x="1" y="43"/>
                </a:cubicBezTo>
                <a:cubicBezTo>
                  <a:pt x="1" y="43"/>
                  <a:pt x="1" y="43"/>
                  <a:pt x="1" y="43"/>
                </a:cubicBezTo>
                <a:cubicBezTo>
                  <a:pt x="0" y="43"/>
                  <a:pt x="0" y="44"/>
                  <a:pt x="0" y="44"/>
                </a:cubicBezTo>
                <a:cubicBezTo>
                  <a:pt x="0" y="44"/>
                  <a:pt x="0" y="44"/>
                  <a:pt x="0" y="44"/>
                </a:cubicBezTo>
                <a:cubicBezTo>
                  <a:pt x="0" y="137"/>
                  <a:pt x="0" y="137"/>
                  <a:pt x="0" y="137"/>
                </a:cubicBezTo>
                <a:cubicBezTo>
                  <a:pt x="0" y="137"/>
                  <a:pt x="1" y="137"/>
                  <a:pt x="2" y="136"/>
                </a:cubicBezTo>
                <a:cubicBezTo>
                  <a:pt x="2" y="136"/>
                  <a:pt x="2" y="136"/>
                  <a:pt x="2" y="136"/>
                </a:cubicBezTo>
                <a:cubicBezTo>
                  <a:pt x="2" y="136"/>
                  <a:pt x="2" y="136"/>
                  <a:pt x="2" y="136"/>
                </a:cubicBezTo>
                <a:cubicBezTo>
                  <a:pt x="2" y="135"/>
                  <a:pt x="3" y="135"/>
                  <a:pt x="4" y="134"/>
                </a:cubicBezTo>
                <a:cubicBezTo>
                  <a:pt x="4" y="134"/>
                  <a:pt x="4" y="134"/>
                  <a:pt x="4" y="134"/>
                </a:cubicBezTo>
                <a:cubicBezTo>
                  <a:pt x="5" y="132"/>
                  <a:pt x="7" y="131"/>
                  <a:pt x="8" y="129"/>
                </a:cubicBezTo>
                <a:cubicBezTo>
                  <a:pt x="8" y="128"/>
                  <a:pt x="9" y="128"/>
                  <a:pt x="9" y="128"/>
                </a:cubicBezTo>
                <a:cubicBezTo>
                  <a:pt x="10" y="127"/>
                  <a:pt x="10" y="126"/>
                  <a:pt x="11" y="126"/>
                </a:cubicBezTo>
                <a:cubicBezTo>
                  <a:pt x="11" y="125"/>
                  <a:pt x="11" y="125"/>
                  <a:pt x="11" y="125"/>
                </a:cubicBezTo>
                <a:cubicBezTo>
                  <a:pt x="11" y="125"/>
                  <a:pt x="11" y="125"/>
                  <a:pt x="11" y="125"/>
                </a:cubicBezTo>
                <a:cubicBezTo>
                  <a:pt x="13" y="123"/>
                  <a:pt x="14" y="122"/>
                  <a:pt x="15" y="120"/>
                </a:cubicBezTo>
                <a:cubicBezTo>
                  <a:pt x="15" y="120"/>
                  <a:pt x="15" y="120"/>
                  <a:pt x="15" y="120"/>
                </a:cubicBezTo>
                <a:cubicBezTo>
                  <a:pt x="16" y="118"/>
                  <a:pt x="17" y="116"/>
                  <a:pt x="18" y="115"/>
                </a:cubicBezTo>
                <a:cubicBezTo>
                  <a:pt x="18" y="115"/>
                  <a:pt x="18" y="115"/>
                  <a:pt x="18" y="114"/>
                </a:cubicBezTo>
                <a:cubicBezTo>
                  <a:pt x="19" y="114"/>
                  <a:pt x="19" y="114"/>
                  <a:pt x="19" y="114"/>
                </a:cubicBezTo>
                <a:cubicBezTo>
                  <a:pt x="19" y="113"/>
                  <a:pt x="20" y="112"/>
                  <a:pt x="20" y="111"/>
                </a:cubicBezTo>
                <a:cubicBezTo>
                  <a:pt x="21" y="111"/>
                  <a:pt x="21" y="110"/>
                  <a:pt x="21" y="110"/>
                </a:cubicBezTo>
                <a:cubicBezTo>
                  <a:pt x="21" y="109"/>
                  <a:pt x="22" y="108"/>
                  <a:pt x="22" y="107"/>
                </a:cubicBezTo>
                <a:cubicBezTo>
                  <a:pt x="22" y="107"/>
                  <a:pt x="22" y="106"/>
                  <a:pt x="23" y="106"/>
                </a:cubicBezTo>
                <a:cubicBezTo>
                  <a:pt x="23" y="106"/>
                  <a:pt x="23" y="106"/>
                  <a:pt x="23" y="106"/>
                </a:cubicBezTo>
                <a:cubicBezTo>
                  <a:pt x="23" y="105"/>
                  <a:pt x="23" y="105"/>
                  <a:pt x="23" y="104"/>
                </a:cubicBezTo>
                <a:cubicBezTo>
                  <a:pt x="24" y="103"/>
                  <a:pt x="24" y="103"/>
                  <a:pt x="24" y="102"/>
                </a:cubicBezTo>
                <a:cubicBezTo>
                  <a:pt x="24" y="102"/>
                  <a:pt x="24" y="101"/>
                  <a:pt x="24" y="101"/>
                </a:cubicBezTo>
                <a:cubicBezTo>
                  <a:pt x="24" y="100"/>
                  <a:pt x="25" y="100"/>
                  <a:pt x="25" y="100"/>
                </a:cubicBezTo>
                <a:cubicBezTo>
                  <a:pt x="25" y="99"/>
                  <a:pt x="25" y="99"/>
                  <a:pt x="25" y="98"/>
                </a:cubicBezTo>
                <a:cubicBezTo>
                  <a:pt x="25" y="97"/>
                  <a:pt x="25" y="95"/>
                  <a:pt x="25" y="94"/>
                </a:cubicBezTo>
                <a:cubicBezTo>
                  <a:pt x="25" y="94"/>
                  <a:pt x="25" y="94"/>
                  <a:pt x="25" y="94"/>
                </a:cubicBezTo>
                <a:cubicBezTo>
                  <a:pt x="25" y="62"/>
                  <a:pt x="25" y="31"/>
                  <a:pt x="25" y="0"/>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p:cNvSpPr>
            <a:spLocks/>
          </p:cNvSpPr>
          <p:nvPr/>
        </p:nvSpPr>
        <p:spPr bwMode="auto">
          <a:xfrm>
            <a:off x="1175703" y="5732672"/>
            <a:ext cx="739828" cy="466756"/>
          </a:xfrm>
          <a:custGeom>
            <a:avLst/>
            <a:gdLst>
              <a:gd name="T0" fmla="*/ 182 w 192"/>
              <a:gd name="T1" fmla="*/ 8 h 111"/>
              <a:gd name="T2" fmla="*/ 180 w 192"/>
              <a:gd name="T3" fmla="*/ 8 h 111"/>
              <a:gd name="T4" fmla="*/ 177 w 192"/>
              <a:gd name="T5" fmla="*/ 7 h 111"/>
              <a:gd name="T6" fmla="*/ 173 w 192"/>
              <a:gd name="T7" fmla="*/ 6 h 111"/>
              <a:gd name="T8" fmla="*/ 172 w 192"/>
              <a:gd name="T9" fmla="*/ 5 h 111"/>
              <a:gd name="T10" fmla="*/ 169 w 192"/>
              <a:gd name="T11" fmla="*/ 5 h 111"/>
              <a:gd name="T12" fmla="*/ 166 w 192"/>
              <a:gd name="T13" fmla="*/ 4 h 111"/>
              <a:gd name="T14" fmla="*/ 164 w 192"/>
              <a:gd name="T15" fmla="*/ 4 h 111"/>
              <a:gd name="T16" fmla="*/ 160 w 192"/>
              <a:gd name="T17" fmla="*/ 3 h 111"/>
              <a:gd name="T18" fmla="*/ 155 w 192"/>
              <a:gd name="T19" fmla="*/ 3 h 111"/>
              <a:gd name="T20" fmla="*/ 154 w 192"/>
              <a:gd name="T21" fmla="*/ 3 h 111"/>
              <a:gd name="T22" fmla="*/ 149 w 192"/>
              <a:gd name="T23" fmla="*/ 2 h 111"/>
              <a:gd name="T24" fmla="*/ 147 w 192"/>
              <a:gd name="T25" fmla="*/ 2 h 111"/>
              <a:gd name="T26" fmla="*/ 139 w 192"/>
              <a:gd name="T27" fmla="*/ 1 h 111"/>
              <a:gd name="T28" fmla="*/ 129 w 192"/>
              <a:gd name="T29" fmla="*/ 1 h 111"/>
              <a:gd name="T30" fmla="*/ 128 w 192"/>
              <a:gd name="T31" fmla="*/ 1 h 111"/>
              <a:gd name="T32" fmla="*/ 114 w 192"/>
              <a:gd name="T33" fmla="*/ 1 h 111"/>
              <a:gd name="T34" fmla="*/ 94 w 192"/>
              <a:gd name="T35" fmla="*/ 1 h 111"/>
              <a:gd name="T36" fmla="*/ 94 w 192"/>
              <a:gd name="T37" fmla="*/ 1 h 111"/>
              <a:gd name="T38" fmla="*/ 78 w 192"/>
              <a:gd name="T39" fmla="*/ 1 h 111"/>
              <a:gd name="T40" fmla="*/ 65 w 192"/>
              <a:gd name="T41" fmla="*/ 1 h 111"/>
              <a:gd name="T42" fmla="*/ 60 w 192"/>
              <a:gd name="T43" fmla="*/ 2 h 111"/>
              <a:gd name="T44" fmla="*/ 53 w 192"/>
              <a:gd name="T45" fmla="*/ 2 h 111"/>
              <a:gd name="T46" fmla="*/ 47 w 192"/>
              <a:gd name="T47" fmla="*/ 2 h 111"/>
              <a:gd name="T48" fmla="*/ 42 w 192"/>
              <a:gd name="T49" fmla="*/ 3 h 111"/>
              <a:gd name="T50" fmla="*/ 37 w 192"/>
              <a:gd name="T51" fmla="*/ 3 h 111"/>
              <a:gd name="T52" fmla="*/ 31 w 192"/>
              <a:gd name="T53" fmla="*/ 3 h 111"/>
              <a:gd name="T54" fmla="*/ 27 w 192"/>
              <a:gd name="T55" fmla="*/ 4 h 111"/>
              <a:gd name="T56" fmla="*/ 22 w 192"/>
              <a:gd name="T57" fmla="*/ 4 h 111"/>
              <a:gd name="T58" fmla="*/ 22 w 192"/>
              <a:gd name="T59" fmla="*/ 4 h 111"/>
              <a:gd name="T60" fmla="*/ 18 w 192"/>
              <a:gd name="T61" fmla="*/ 4 h 111"/>
              <a:gd name="T62" fmla="*/ 13 w 192"/>
              <a:gd name="T63" fmla="*/ 5 h 111"/>
              <a:gd name="T64" fmla="*/ 6 w 192"/>
              <a:gd name="T65" fmla="*/ 5 h 111"/>
              <a:gd name="T66" fmla="*/ 2 w 192"/>
              <a:gd name="T67" fmla="*/ 6 h 111"/>
              <a:gd name="T68" fmla="*/ 0 w 192"/>
              <a:gd name="T69" fmla="*/ 6 h 111"/>
              <a:gd name="T70" fmla="*/ 16 w 192"/>
              <a:gd name="T71" fmla="*/ 98 h 111"/>
              <a:gd name="T72" fmla="*/ 22 w 192"/>
              <a:gd name="T73" fmla="*/ 97 h 111"/>
              <a:gd name="T74" fmla="*/ 24 w 192"/>
              <a:gd name="T75" fmla="*/ 97 h 111"/>
              <a:gd name="T76" fmla="*/ 28 w 192"/>
              <a:gd name="T77" fmla="*/ 97 h 111"/>
              <a:gd name="T78" fmla="*/ 32 w 192"/>
              <a:gd name="T79" fmla="*/ 97 h 111"/>
              <a:gd name="T80" fmla="*/ 37 w 192"/>
              <a:gd name="T81" fmla="*/ 96 h 111"/>
              <a:gd name="T82" fmla="*/ 43 w 192"/>
              <a:gd name="T83" fmla="*/ 96 h 111"/>
              <a:gd name="T84" fmla="*/ 48 w 192"/>
              <a:gd name="T85" fmla="*/ 96 h 111"/>
              <a:gd name="T86" fmla="*/ 54 w 192"/>
              <a:gd name="T87" fmla="*/ 95 h 111"/>
              <a:gd name="T88" fmla="*/ 61 w 192"/>
              <a:gd name="T89" fmla="*/ 95 h 111"/>
              <a:gd name="T90" fmla="*/ 66 w 192"/>
              <a:gd name="T91" fmla="*/ 95 h 111"/>
              <a:gd name="T92" fmla="*/ 80 w 192"/>
              <a:gd name="T93" fmla="*/ 94 h 111"/>
              <a:gd name="T94" fmla="*/ 95 w 192"/>
              <a:gd name="T95" fmla="*/ 94 h 111"/>
              <a:gd name="T96" fmla="*/ 118 w 192"/>
              <a:gd name="T97" fmla="*/ 94 h 111"/>
              <a:gd name="T98" fmla="*/ 129 w 192"/>
              <a:gd name="T99" fmla="*/ 94 h 111"/>
              <a:gd name="T100" fmla="*/ 140 w 192"/>
              <a:gd name="T101" fmla="*/ 95 h 111"/>
              <a:gd name="T102" fmla="*/ 149 w 192"/>
              <a:gd name="T103" fmla="*/ 95 h 111"/>
              <a:gd name="T104" fmla="*/ 155 w 192"/>
              <a:gd name="T105" fmla="*/ 96 h 111"/>
              <a:gd name="T106" fmla="*/ 161 w 192"/>
              <a:gd name="T107" fmla="*/ 97 h 111"/>
              <a:gd name="T108" fmla="*/ 166 w 192"/>
              <a:gd name="T109" fmla="*/ 97 h 111"/>
              <a:gd name="T110" fmla="*/ 170 w 192"/>
              <a:gd name="T111" fmla="*/ 98 h 111"/>
              <a:gd name="T112" fmla="*/ 174 w 192"/>
              <a:gd name="T113" fmla="*/ 99 h 111"/>
              <a:gd name="T114" fmla="*/ 178 w 192"/>
              <a:gd name="T115" fmla="*/ 100 h 111"/>
              <a:gd name="T116" fmla="*/ 183 w 192"/>
              <a:gd name="T117" fmla="*/ 102 h 111"/>
              <a:gd name="T118" fmla="*/ 192 w 192"/>
              <a:gd name="T119"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 h="111">
                <a:moveTo>
                  <a:pt x="192" y="18"/>
                </a:moveTo>
                <a:cubicBezTo>
                  <a:pt x="192" y="14"/>
                  <a:pt x="189" y="11"/>
                  <a:pt x="182" y="8"/>
                </a:cubicBezTo>
                <a:cubicBezTo>
                  <a:pt x="182" y="8"/>
                  <a:pt x="181" y="8"/>
                  <a:pt x="181" y="8"/>
                </a:cubicBezTo>
                <a:cubicBezTo>
                  <a:pt x="181" y="8"/>
                  <a:pt x="180" y="8"/>
                  <a:pt x="180" y="8"/>
                </a:cubicBezTo>
                <a:cubicBezTo>
                  <a:pt x="179" y="7"/>
                  <a:pt x="178" y="7"/>
                  <a:pt x="177" y="7"/>
                </a:cubicBezTo>
                <a:cubicBezTo>
                  <a:pt x="177" y="7"/>
                  <a:pt x="177" y="7"/>
                  <a:pt x="177" y="7"/>
                </a:cubicBezTo>
                <a:cubicBezTo>
                  <a:pt x="177" y="6"/>
                  <a:pt x="177" y="6"/>
                  <a:pt x="177" y="6"/>
                </a:cubicBezTo>
                <a:cubicBezTo>
                  <a:pt x="176" y="6"/>
                  <a:pt x="174" y="6"/>
                  <a:pt x="173" y="6"/>
                </a:cubicBezTo>
                <a:cubicBezTo>
                  <a:pt x="173" y="6"/>
                  <a:pt x="173" y="6"/>
                  <a:pt x="173" y="6"/>
                </a:cubicBezTo>
                <a:cubicBezTo>
                  <a:pt x="173" y="6"/>
                  <a:pt x="173" y="5"/>
                  <a:pt x="172" y="5"/>
                </a:cubicBezTo>
                <a:cubicBezTo>
                  <a:pt x="171" y="5"/>
                  <a:pt x="171" y="5"/>
                  <a:pt x="170" y="5"/>
                </a:cubicBezTo>
                <a:cubicBezTo>
                  <a:pt x="170" y="5"/>
                  <a:pt x="169" y="5"/>
                  <a:pt x="169" y="5"/>
                </a:cubicBezTo>
                <a:cubicBezTo>
                  <a:pt x="169" y="5"/>
                  <a:pt x="169" y="5"/>
                  <a:pt x="168" y="5"/>
                </a:cubicBezTo>
                <a:cubicBezTo>
                  <a:pt x="168" y="4"/>
                  <a:pt x="167" y="4"/>
                  <a:pt x="166" y="4"/>
                </a:cubicBezTo>
                <a:cubicBezTo>
                  <a:pt x="165" y="4"/>
                  <a:pt x="165" y="4"/>
                  <a:pt x="165" y="4"/>
                </a:cubicBezTo>
                <a:cubicBezTo>
                  <a:pt x="165" y="4"/>
                  <a:pt x="164" y="4"/>
                  <a:pt x="164" y="4"/>
                </a:cubicBezTo>
                <a:cubicBezTo>
                  <a:pt x="163" y="4"/>
                  <a:pt x="162" y="4"/>
                  <a:pt x="161" y="3"/>
                </a:cubicBezTo>
                <a:cubicBezTo>
                  <a:pt x="161" y="3"/>
                  <a:pt x="160" y="3"/>
                  <a:pt x="160" y="3"/>
                </a:cubicBezTo>
                <a:cubicBezTo>
                  <a:pt x="160" y="3"/>
                  <a:pt x="160" y="3"/>
                  <a:pt x="160" y="3"/>
                </a:cubicBezTo>
                <a:cubicBezTo>
                  <a:pt x="158" y="3"/>
                  <a:pt x="156" y="3"/>
                  <a:pt x="155" y="3"/>
                </a:cubicBezTo>
                <a:cubicBezTo>
                  <a:pt x="155" y="3"/>
                  <a:pt x="155" y="3"/>
                  <a:pt x="154" y="3"/>
                </a:cubicBezTo>
                <a:cubicBezTo>
                  <a:pt x="154" y="3"/>
                  <a:pt x="154" y="3"/>
                  <a:pt x="154" y="3"/>
                </a:cubicBezTo>
                <a:cubicBezTo>
                  <a:pt x="154" y="3"/>
                  <a:pt x="154" y="3"/>
                  <a:pt x="154" y="2"/>
                </a:cubicBezTo>
                <a:cubicBezTo>
                  <a:pt x="152" y="2"/>
                  <a:pt x="150" y="2"/>
                  <a:pt x="149" y="2"/>
                </a:cubicBezTo>
                <a:cubicBezTo>
                  <a:pt x="148" y="2"/>
                  <a:pt x="148" y="2"/>
                  <a:pt x="148" y="2"/>
                </a:cubicBezTo>
                <a:cubicBezTo>
                  <a:pt x="147" y="2"/>
                  <a:pt x="147" y="2"/>
                  <a:pt x="147" y="2"/>
                </a:cubicBezTo>
                <a:cubicBezTo>
                  <a:pt x="145" y="2"/>
                  <a:pt x="142" y="2"/>
                  <a:pt x="140" y="1"/>
                </a:cubicBezTo>
                <a:cubicBezTo>
                  <a:pt x="140" y="1"/>
                  <a:pt x="139" y="1"/>
                  <a:pt x="139" y="1"/>
                </a:cubicBezTo>
                <a:cubicBezTo>
                  <a:pt x="139" y="1"/>
                  <a:pt x="139" y="1"/>
                  <a:pt x="139" y="1"/>
                </a:cubicBezTo>
                <a:cubicBezTo>
                  <a:pt x="135" y="1"/>
                  <a:pt x="132" y="1"/>
                  <a:pt x="129" y="1"/>
                </a:cubicBezTo>
                <a:cubicBezTo>
                  <a:pt x="129" y="1"/>
                  <a:pt x="129" y="1"/>
                  <a:pt x="129" y="1"/>
                </a:cubicBezTo>
                <a:cubicBezTo>
                  <a:pt x="128" y="1"/>
                  <a:pt x="128" y="1"/>
                  <a:pt x="128" y="1"/>
                </a:cubicBezTo>
                <a:cubicBezTo>
                  <a:pt x="125" y="1"/>
                  <a:pt x="121" y="1"/>
                  <a:pt x="117" y="1"/>
                </a:cubicBezTo>
                <a:cubicBezTo>
                  <a:pt x="116" y="1"/>
                  <a:pt x="115" y="1"/>
                  <a:pt x="114" y="1"/>
                </a:cubicBezTo>
                <a:cubicBezTo>
                  <a:pt x="114" y="1"/>
                  <a:pt x="114" y="1"/>
                  <a:pt x="114" y="1"/>
                </a:cubicBezTo>
                <a:cubicBezTo>
                  <a:pt x="107" y="0"/>
                  <a:pt x="101" y="1"/>
                  <a:pt x="94" y="1"/>
                </a:cubicBezTo>
                <a:cubicBezTo>
                  <a:pt x="94" y="1"/>
                  <a:pt x="94" y="1"/>
                  <a:pt x="94" y="1"/>
                </a:cubicBezTo>
                <a:cubicBezTo>
                  <a:pt x="94" y="1"/>
                  <a:pt x="94" y="1"/>
                  <a:pt x="94" y="1"/>
                </a:cubicBezTo>
                <a:cubicBezTo>
                  <a:pt x="89" y="1"/>
                  <a:pt x="84" y="1"/>
                  <a:pt x="79" y="1"/>
                </a:cubicBezTo>
                <a:cubicBezTo>
                  <a:pt x="79" y="1"/>
                  <a:pt x="79" y="1"/>
                  <a:pt x="78" y="1"/>
                </a:cubicBezTo>
                <a:cubicBezTo>
                  <a:pt x="74" y="1"/>
                  <a:pt x="69" y="1"/>
                  <a:pt x="65" y="1"/>
                </a:cubicBezTo>
                <a:cubicBezTo>
                  <a:pt x="65" y="1"/>
                  <a:pt x="65" y="1"/>
                  <a:pt x="65" y="1"/>
                </a:cubicBezTo>
                <a:cubicBezTo>
                  <a:pt x="64" y="1"/>
                  <a:pt x="64" y="1"/>
                  <a:pt x="63" y="1"/>
                </a:cubicBezTo>
                <a:cubicBezTo>
                  <a:pt x="62" y="2"/>
                  <a:pt x="61" y="2"/>
                  <a:pt x="60" y="2"/>
                </a:cubicBezTo>
                <a:cubicBezTo>
                  <a:pt x="59" y="2"/>
                  <a:pt x="59" y="2"/>
                  <a:pt x="58" y="2"/>
                </a:cubicBezTo>
                <a:cubicBezTo>
                  <a:pt x="56" y="2"/>
                  <a:pt x="54" y="2"/>
                  <a:pt x="53" y="2"/>
                </a:cubicBezTo>
                <a:cubicBezTo>
                  <a:pt x="53" y="2"/>
                  <a:pt x="52" y="2"/>
                  <a:pt x="52" y="2"/>
                </a:cubicBezTo>
                <a:cubicBezTo>
                  <a:pt x="51" y="2"/>
                  <a:pt x="49" y="2"/>
                  <a:pt x="47" y="2"/>
                </a:cubicBezTo>
                <a:cubicBezTo>
                  <a:pt x="47" y="2"/>
                  <a:pt x="46" y="2"/>
                  <a:pt x="46" y="2"/>
                </a:cubicBezTo>
                <a:cubicBezTo>
                  <a:pt x="45" y="2"/>
                  <a:pt x="43" y="3"/>
                  <a:pt x="42" y="3"/>
                </a:cubicBezTo>
                <a:cubicBezTo>
                  <a:pt x="42" y="3"/>
                  <a:pt x="41" y="3"/>
                  <a:pt x="41" y="3"/>
                </a:cubicBezTo>
                <a:cubicBezTo>
                  <a:pt x="39" y="3"/>
                  <a:pt x="38" y="3"/>
                  <a:pt x="37" y="3"/>
                </a:cubicBezTo>
                <a:cubicBezTo>
                  <a:pt x="37" y="3"/>
                  <a:pt x="36" y="3"/>
                  <a:pt x="36" y="3"/>
                </a:cubicBezTo>
                <a:cubicBezTo>
                  <a:pt x="34" y="3"/>
                  <a:pt x="33" y="3"/>
                  <a:pt x="31" y="3"/>
                </a:cubicBezTo>
                <a:cubicBezTo>
                  <a:pt x="31" y="3"/>
                  <a:pt x="31" y="3"/>
                  <a:pt x="30" y="3"/>
                </a:cubicBezTo>
                <a:cubicBezTo>
                  <a:pt x="29" y="3"/>
                  <a:pt x="28" y="3"/>
                  <a:pt x="27" y="4"/>
                </a:cubicBezTo>
                <a:cubicBezTo>
                  <a:pt x="27" y="4"/>
                  <a:pt x="26" y="4"/>
                  <a:pt x="26" y="4"/>
                </a:cubicBezTo>
                <a:cubicBezTo>
                  <a:pt x="24" y="4"/>
                  <a:pt x="23" y="4"/>
                  <a:pt x="22" y="4"/>
                </a:cubicBezTo>
                <a:cubicBezTo>
                  <a:pt x="22" y="4"/>
                  <a:pt x="22" y="4"/>
                  <a:pt x="22" y="4"/>
                </a:cubicBezTo>
                <a:cubicBezTo>
                  <a:pt x="22" y="4"/>
                  <a:pt x="22" y="4"/>
                  <a:pt x="22" y="4"/>
                </a:cubicBezTo>
                <a:cubicBezTo>
                  <a:pt x="20" y="4"/>
                  <a:pt x="19" y="4"/>
                  <a:pt x="18" y="4"/>
                </a:cubicBezTo>
                <a:cubicBezTo>
                  <a:pt x="18" y="4"/>
                  <a:pt x="18" y="4"/>
                  <a:pt x="18" y="4"/>
                </a:cubicBezTo>
                <a:cubicBezTo>
                  <a:pt x="16" y="4"/>
                  <a:pt x="15" y="4"/>
                  <a:pt x="14" y="5"/>
                </a:cubicBezTo>
                <a:cubicBezTo>
                  <a:pt x="14" y="5"/>
                  <a:pt x="13" y="5"/>
                  <a:pt x="13" y="5"/>
                </a:cubicBezTo>
                <a:cubicBezTo>
                  <a:pt x="11" y="5"/>
                  <a:pt x="9" y="5"/>
                  <a:pt x="7" y="5"/>
                </a:cubicBezTo>
                <a:cubicBezTo>
                  <a:pt x="7" y="5"/>
                  <a:pt x="7" y="5"/>
                  <a:pt x="6" y="5"/>
                </a:cubicBezTo>
                <a:cubicBezTo>
                  <a:pt x="6" y="5"/>
                  <a:pt x="6" y="5"/>
                  <a:pt x="5" y="5"/>
                </a:cubicBezTo>
                <a:cubicBezTo>
                  <a:pt x="4" y="5"/>
                  <a:pt x="2" y="5"/>
                  <a:pt x="2" y="6"/>
                </a:cubicBezTo>
                <a:cubicBezTo>
                  <a:pt x="2" y="6"/>
                  <a:pt x="2" y="6"/>
                  <a:pt x="2" y="6"/>
                </a:cubicBezTo>
                <a:cubicBezTo>
                  <a:pt x="1" y="6"/>
                  <a:pt x="1" y="6"/>
                  <a:pt x="0" y="6"/>
                </a:cubicBezTo>
                <a:cubicBezTo>
                  <a:pt x="1" y="99"/>
                  <a:pt x="1" y="99"/>
                  <a:pt x="1" y="99"/>
                </a:cubicBezTo>
                <a:cubicBezTo>
                  <a:pt x="2" y="99"/>
                  <a:pt x="7" y="98"/>
                  <a:pt x="16" y="98"/>
                </a:cubicBezTo>
                <a:cubicBezTo>
                  <a:pt x="16" y="98"/>
                  <a:pt x="16" y="98"/>
                  <a:pt x="16" y="98"/>
                </a:cubicBezTo>
                <a:cubicBezTo>
                  <a:pt x="18" y="98"/>
                  <a:pt x="20" y="97"/>
                  <a:pt x="22" y="97"/>
                </a:cubicBezTo>
                <a:cubicBezTo>
                  <a:pt x="22" y="97"/>
                  <a:pt x="22" y="97"/>
                  <a:pt x="22" y="97"/>
                </a:cubicBezTo>
                <a:cubicBezTo>
                  <a:pt x="23" y="97"/>
                  <a:pt x="23" y="97"/>
                  <a:pt x="24" y="97"/>
                </a:cubicBezTo>
                <a:cubicBezTo>
                  <a:pt x="25" y="97"/>
                  <a:pt x="25" y="97"/>
                  <a:pt x="26" y="97"/>
                </a:cubicBezTo>
                <a:cubicBezTo>
                  <a:pt x="27" y="97"/>
                  <a:pt x="27" y="97"/>
                  <a:pt x="28" y="97"/>
                </a:cubicBezTo>
                <a:cubicBezTo>
                  <a:pt x="29" y="97"/>
                  <a:pt x="30" y="97"/>
                  <a:pt x="31" y="97"/>
                </a:cubicBezTo>
                <a:cubicBezTo>
                  <a:pt x="31" y="97"/>
                  <a:pt x="32" y="97"/>
                  <a:pt x="32" y="97"/>
                </a:cubicBezTo>
                <a:cubicBezTo>
                  <a:pt x="34" y="96"/>
                  <a:pt x="35" y="96"/>
                  <a:pt x="37" y="96"/>
                </a:cubicBezTo>
                <a:cubicBezTo>
                  <a:pt x="37" y="96"/>
                  <a:pt x="37" y="96"/>
                  <a:pt x="37" y="96"/>
                </a:cubicBezTo>
                <a:cubicBezTo>
                  <a:pt x="39" y="96"/>
                  <a:pt x="40" y="96"/>
                  <a:pt x="41" y="96"/>
                </a:cubicBezTo>
                <a:cubicBezTo>
                  <a:pt x="42" y="96"/>
                  <a:pt x="42" y="96"/>
                  <a:pt x="43" y="96"/>
                </a:cubicBezTo>
                <a:cubicBezTo>
                  <a:pt x="44" y="96"/>
                  <a:pt x="45" y="96"/>
                  <a:pt x="47" y="96"/>
                </a:cubicBezTo>
                <a:cubicBezTo>
                  <a:pt x="47" y="96"/>
                  <a:pt x="48" y="96"/>
                  <a:pt x="48" y="96"/>
                </a:cubicBezTo>
                <a:cubicBezTo>
                  <a:pt x="49" y="95"/>
                  <a:pt x="51" y="95"/>
                  <a:pt x="52" y="95"/>
                </a:cubicBezTo>
                <a:cubicBezTo>
                  <a:pt x="52" y="95"/>
                  <a:pt x="53" y="95"/>
                  <a:pt x="54" y="95"/>
                </a:cubicBezTo>
                <a:cubicBezTo>
                  <a:pt x="55" y="95"/>
                  <a:pt x="57" y="95"/>
                  <a:pt x="58" y="95"/>
                </a:cubicBezTo>
                <a:cubicBezTo>
                  <a:pt x="59" y="95"/>
                  <a:pt x="60" y="95"/>
                  <a:pt x="61" y="95"/>
                </a:cubicBezTo>
                <a:cubicBezTo>
                  <a:pt x="62" y="95"/>
                  <a:pt x="63" y="95"/>
                  <a:pt x="64" y="95"/>
                </a:cubicBezTo>
                <a:cubicBezTo>
                  <a:pt x="64" y="95"/>
                  <a:pt x="65" y="95"/>
                  <a:pt x="66" y="95"/>
                </a:cubicBezTo>
                <a:cubicBezTo>
                  <a:pt x="70" y="95"/>
                  <a:pt x="75" y="94"/>
                  <a:pt x="79" y="94"/>
                </a:cubicBezTo>
                <a:cubicBezTo>
                  <a:pt x="79" y="94"/>
                  <a:pt x="80" y="94"/>
                  <a:pt x="80" y="94"/>
                </a:cubicBezTo>
                <a:cubicBezTo>
                  <a:pt x="85" y="94"/>
                  <a:pt x="89" y="94"/>
                  <a:pt x="94" y="94"/>
                </a:cubicBezTo>
                <a:cubicBezTo>
                  <a:pt x="94" y="94"/>
                  <a:pt x="94" y="94"/>
                  <a:pt x="95" y="94"/>
                </a:cubicBezTo>
                <a:cubicBezTo>
                  <a:pt x="101" y="94"/>
                  <a:pt x="108" y="94"/>
                  <a:pt x="114" y="94"/>
                </a:cubicBezTo>
                <a:cubicBezTo>
                  <a:pt x="116" y="94"/>
                  <a:pt x="117" y="94"/>
                  <a:pt x="118" y="94"/>
                </a:cubicBezTo>
                <a:cubicBezTo>
                  <a:pt x="122" y="94"/>
                  <a:pt x="125" y="94"/>
                  <a:pt x="129" y="94"/>
                </a:cubicBezTo>
                <a:cubicBezTo>
                  <a:pt x="129" y="94"/>
                  <a:pt x="129" y="94"/>
                  <a:pt x="129" y="94"/>
                </a:cubicBezTo>
                <a:cubicBezTo>
                  <a:pt x="133" y="94"/>
                  <a:pt x="136" y="94"/>
                  <a:pt x="139" y="95"/>
                </a:cubicBezTo>
                <a:cubicBezTo>
                  <a:pt x="140" y="95"/>
                  <a:pt x="140" y="95"/>
                  <a:pt x="140" y="95"/>
                </a:cubicBezTo>
                <a:cubicBezTo>
                  <a:pt x="143" y="95"/>
                  <a:pt x="145" y="95"/>
                  <a:pt x="148" y="95"/>
                </a:cubicBezTo>
                <a:cubicBezTo>
                  <a:pt x="148" y="95"/>
                  <a:pt x="149" y="95"/>
                  <a:pt x="149" y="95"/>
                </a:cubicBezTo>
                <a:cubicBezTo>
                  <a:pt x="151" y="95"/>
                  <a:pt x="153" y="96"/>
                  <a:pt x="155" y="96"/>
                </a:cubicBezTo>
                <a:cubicBezTo>
                  <a:pt x="155" y="96"/>
                  <a:pt x="155" y="96"/>
                  <a:pt x="155" y="96"/>
                </a:cubicBezTo>
                <a:cubicBezTo>
                  <a:pt x="157" y="96"/>
                  <a:pt x="159" y="96"/>
                  <a:pt x="160" y="97"/>
                </a:cubicBezTo>
                <a:cubicBezTo>
                  <a:pt x="161" y="97"/>
                  <a:pt x="161" y="97"/>
                  <a:pt x="161" y="97"/>
                </a:cubicBezTo>
                <a:cubicBezTo>
                  <a:pt x="163" y="97"/>
                  <a:pt x="164" y="97"/>
                  <a:pt x="165" y="97"/>
                </a:cubicBezTo>
                <a:cubicBezTo>
                  <a:pt x="165" y="97"/>
                  <a:pt x="166" y="97"/>
                  <a:pt x="166" y="97"/>
                </a:cubicBezTo>
                <a:cubicBezTo>
                  <a:pt x="167" y="98"/>
                  <a:pt x="168" y="98"/>
                  <a:pt x="169" y="98"/>
                </a:cubicBezTo>
                <a:cubicBezTo>
                  <a:pt x="169" y="98"/>
                  <a:pt x="170" y="98"/>
                  <a:pt x="170" y="98"/>
                </a:cubicBezTo>
                <a:cubicBezTo>
                  <a:pt x="171" y="98"/>
                  <a:pt x="172" y="98"/>
                  <a:pt x="173" y="99"/>
                </a:cubicBezTo>
                <a:cubicBezTo>
                  <a:pt x="173" y="99"/>
                  <a:pt x="174" y="99"/>
                  <a:pt x="174" y="99"/>
                </a:cubicBezTo>
                <a:cubicBezTo>
                  <a:pt x="175" y="99"/>
                  <a:pt x="176" y="99"/>
                  <a:pt x="177" y="100"/>
                </a:cubicBezTo>
                <a:cubicBezTo>
                  <a:pt x="177" y="100"/>
                  <a:pt x="177" y="100"/>
                  <a:pt x="178" y="100"/>
                </a:cubicBezTo>
                <a:cubicBezTo>
                  <a:pt x="179" y="100"/>
                  <a:pt x="180" y="101"/>
                  <a:pt x="181" y="101"/>
                </a:cubicBezTo>
                <a:cubicBezTo>
                  <a:pt x="182" y="101"/>
                  <a:pt x="182" y="101"/>
                  <a:pt x="183" y="102"/>
                </a:cubicBezTo>
                <a:cubicBezTo>
                  <a:pt x="190" y="104"/>
                  <a:pt x="192" y="108"/>
                  <a:pt x="192" y="111"/>
                </a:cubicBezTo>
                <a:cubicBezTo>
                  <a:pt x="192" y="80"/>
                  <a:pt x="192" y="49"/>
                  <a:pt x="192" y="1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p:cNvSpPr>
            <a:spLocks/>
          </p:cNvSpPr>
          <p:nvPr/>
        </p:nvSpPr>
        <p:spPr bwMode="auto">
          <a:xfrm>
            <a:off x="2444320" y="5755752"/>
            <a:ext cx="692404" cy="464191"/>
          </a:xfrm>
          <a:custGeom>
            <a:avLst/>
            <a:gdLst>
              <a:gd name="T0" fmla="*/ 118 w 179"/>
              <a:gd name="T1" fmla="*/ 95 h 111"/>
              <a:gd name="T2" fmla="*/ 126 w 179"/>
              <a:gd name="T3" fmla="*/ 95 h 111"/>
              <a:gd name="T4" fmla="*/ 136 w 179"/>
              <a:gd name="T5" fmla="*/ 96 h 111"/>
              <a:gd name="T6" fmla="*/ 144 w 179"/>
              <a:gd name="T7" fmla="*/ 96 h 111"/>
              <a:gd name="T8" fmla="*/ 151 w 179"/>
              <a:gd name="T9" fmla="*/ 97 h 111"/>
              <a:gd name="T10" fmla="*/ 160 w 179"/>
              <a:gd name="T11" fmla="*/ 98 h 111"/>
              <a:gd name="T12" fmla="*/ 167 w 179"/>
              <a:gd name="T13" fmla="*/ 98 h 111"/>
              <a:gd name="T14" fmla="*/ 179 w 179"/>
              <a:gd name="T15" fmla="*/ 99 h 111"/>
              <a:gd name="T16" fmla="*/ 167 w 179"/>
              <a:gd name="T17" fmla="*/ 5 h 111"/>
              <a:gd name="T18" fmla="*/ 161 w 179"/>
              <a:gd name="T19" fmla="*/ 4 h 111"/>
              <a:gd name="T20" fmla="*/ 153 w 179"/>
              <a:gd name="T21" fmla="*/ 4 h 111"/>
              <a:gd name="T22" fmla="*/ 151 w 179"/>
              <a:gd name="T23" fmla="*/ 4 h 111"/>
              <a:gd name="T24" fmla="*/ 143 w 179"/>
              <a:gd name="T25" fmla="*/ 3 h 111"/>
              <a:gd name="T26" fmla="*/ 135 w 179"/>
              <a:gd name="T27" fmla="*/ 2 h 111"/>
              <a:gd name="T28" fmla="*/ 125 w 179"/>
              <a:gd name="T29" fmla="*/ 2 h 111"/>
              <a:gd name="T30" fmla="*/ 118 w 179"/>
              <a:gd name="T31" fmla="*/ 1 h 111"/>
              <a:gd name="T32" fmla="*/ 107 w 179"/>
              <a:gd name="T33" fmla="*/ 1 h 111"/>
              <a:gd name="T34" fmla="*/ 95 w 179"/>
              <a:gd name="T35" fmla="*/ 0 h 111"/>
              <a:gd name="T36" fmla="*/ 95 w 179"/>
              <a:gd name="T37" fmla="*/ 0 h 111"/>
              <a:gd name="T38" fmla="*/ 78 w 179"/>
              <a:gd name="T39" fmla="*/ 0 h 111"/>
              <a:gd name="T40" fmla="*/ 65 w 179"/>
              <a:gd name="T41" fmla="*/ 0 h 111"/>
              <a:gd name="T42" fmla="*/ 64 w 179"/>
              <a:gd name="T43" fmla="*/ 0 h 111"/>
              <a:gd name="T44" fmla="*/ 53 w 179"/>
              <a:gd name="T45" fmla="*/ 0 h 111"/>
              <a:gd name="T46" fmla="*/ 44 w 179"/>
              <a:gd name="T47" fmla="*/ 1 h 111"/>
              <a:gd name="T48" fmla="*/ 43 w 179"/>
              <a:gd name="T49" fmla="*/ 1 h 111"/>
              <a:gd name="T50" fmla="*/ 38 w 179"/>
              <a:gd name="T51" fmla="*/ 1 h 111"/>
              <a:gd name="T52" fmla="*/ 27 w 179"/>
              <a:gd name="T53" fmla="*/ 2 h 111"/>
              <a:gd name="T54" fmla="*/ 23 w 179"/>
              <a:gd name="T55" fmla="*/ 3 h 111"/>
              <a:gd name="T56" fmla="*/ 17 w 179"/>
              <a:gd name="T57" fmla="*/ 5 h 111"/>
              <a:gd name="T58" fmla="*/ 13 w 179"/>
              <a:gd name="T59" fmla="*/ 6 h 111"/>
              <a:gd name="T60" fmla="*/ 10 w 179"/>
              <a:gd name="T61" fmla="*/ 7 h 111"/>
              <a:gd name="T62" fmla="*/ 10 w 179"/>
              <a:gd name="T63" fmla="*/ 7 h 111"/>
              <a:gd name="T64" fmla="*/ 8 w 179"/>
              <a:gd name="T65" fmla="*/ 8 h 111"/>
              <a:gd name="T66" fmla="*/ 7 w 179"/>
              <a:gd name="T67" fmla="*/ 8 h 111"/>
              <a:gd name="T68" fmla="*/ 5 w 179"/>
              <a:gd name="T69" fmla="*/ 10 h 111"/>
              <a:gd name="T70" fmla="*/ 4 w 179"/>
              <a:gd name="T71" fmla="*/ 10 h 111"/>
              <a:gd name="T72" fmla="*/ 3 w 179"/>
              <a:gd name="T73" fmla="*/ 11 h 111"/>
              <a:gd name="T74" fmla="*/ 3 w 179"/>
              <a:gd name="T75" fmla="*/ 11 h 111"/>
              <a:gd name="T76" fmla="*/ 2 w 179"/>
              <a:gd name="T77" fmla="*/ 13 h 111"/>
              <a:gd name="T78" fmla="*/ 1 w 179"/>
              <a:gd name="T79" fmla="*/ 13 h 111"/>
              <a:gd name="T80" fmla="*/ 1 w 179"/>
              <a:gd name="T81" fmla="*/ 14 h 111"/>
              <a:gd name="T82" fmla="*/ 0 w 179"/>
              <a:gd name="T83" fmla="*/ 16 h 111"/>
              <a:gd name="T84" fmla="*/ 0 w 179"/>
              <a:gd name="T85" fmla="*/ 17 h 111"/>
              <a:gd name="T86" fmla="*/ 0 w 179"/>
              <a:gd name="T87" fmla="*/ 18 h 111"/>
              <a:gd name="T88" fmla="*/ 1 w 179"/>
              <a:gd name="T89" fmla="*/ 111 h 111"/>
              <a:gd name="T90" fmla="*/ 1 w 179"/>
              <a:gd name="T91" fmla="*/ 108 h 111"/>
              <a:gd name="T92" fmla="*/ 2 w 179"/>
              <a:gd name="T93" fmla="*/ 106 h 111"/>
              <a:gd name="T94" fmla="*/ 3 w 179"/>
              <a:gd name="T95" fmla="*/ 105 h 111"/>
              <a:gd name="T96" fmla="*/ 5 w 179"/>
              <a:gd name="T97" fmla="*/ 103 h 111"/>
              <a:gd name="T98" fmla="*/ 7 w 179"/>
              <a:gd name="T99" fmla="*/ 102 h 111"/>
              <a:gd name="T100" fmla="*/ 9 w 179"/>
              <a:gd name="T101" fmla="*/ 101 h 111"/>
              <a:gd name="T102" fmla="*/ 14 w 179"/>
              <a:gd name="T103" fmla="*/ 99 h 111"/>
              <a:gd name="T104" fmla="*/ 18 w 179"/>
              <a:gd name="T105" fmla="*/ 98 h 111"/>
              <a:gd name="T106" fmla="*/ 23 w 179"/>
              <a:gd name="T107" fmla="*/ 97 h 111"/>
              <a:gd name="T108" fmla="*/ 28 w 179"/>
              <a:gd name="T109" fmla="*/ 96 h 111"/>
              <a:gd name="T110" fmla="*/ 34 w 179"/>
              <a:gd name="T111" fmla="*/ 95 h 111"/>
              <a:gd name="T112" fmla="*/ 39 w 179"/>
              <a:gd name="T113" fmla="*/ 94 h 111"/>
              <a:gd name="T114" fmla="*/ 44 w 179"/>
              <a:gd name="T115" fmla="*/ 94 h 111"/>
              <a:gd name="T116" fmla="*/ 53 w 179"/>
              <a:gd name="T117" fmla="*/ 93 h 111"/>
              <a:gd name="T118" fmla="*/ 65 w 179"/>
              <a:gd name="T119" fmla="*/ 93 h 111"/>
              <a:gd name="T120" fmla="*/ 78 w 179"/>
              <a:gd name="T121" fmla="*/ 93 h 111"/>
              <a:gd name="T122" fmla="*/ 95 w 179"/>
              <a:gd name="T123" fmla="*/ 94 h 111"/>
              <a:gd name="T124" fmla="*/ 107 w 179"/>
              <a:gd name="T125"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 h="111">
                <a:moveTo>
                  <a:pt x="107" y="94"/>
                </a:moveTo>
                <a:cubicBezTo>
                  <a:pt x="111" y="94"/>
                  <a:pt x="114" y="94"/>
                  <a:pt x="118" y="95"/>
                </a:cubicBezTo>
                <a:cubicBezTo>
                  <a:pt x="118" y="95"/>
                  <a:pt x="119" y="95"/>
                  <a:pt x="119" y="95"/>
                </a:cubicBezTo>
                <a:cubicBezTo>
                  <a:pt x="122" y="95"/>
                  <a:pt x="124" y="95"/>
                  <a:pt x="126" y="95"/>
                </a:cubicBezTo>
                <a:cubicBezTo>
                  <a:pt x="127" y="95"/>
                  <a:pt x="127" y="95"/>
                  <a:pt x="128" y="95"/>
                </a:cubicBezTo>
                <a:cubicBezTo>
                  <a:pt x="131" y="95"/>
                  <a:pt x="133" y="96"/>
                  <a:pt x="136" y="96"/>
                </a:cubicBezTo>
                <a:cubicBezTo>
                  <a:pt x="136" y="96"/>
                  <a:pt x="137" y="96"/>
                  <a:pt x="137" y="96"/>
                </a:cubicBezTo>
                <a:cubicBezTo>
                  <a:pt x="140" y="96"/>
                  <a:pt x="142" y="96"/>
                  <a:pt x="144" y="96"/>
                </a:cubicBezTo>
                <a:cubicBezTo>
                  <a:pt x="145" y="96"/>
                  <a:pt x="146" y="96"/>
                  <a:pt x="146" y="97"/>
                </a:cubicBezTo>
                <a:cubicBezTo>
                  <a:pt x="148" y="97"/>
                  <a:pt x="149" y="97"/>
                  <a:pt x="151" y="97"/>
                </a:cubicBezTo>
                <a:cubicBezTo>
                  <a:pt x="152" y="97"/>
                  <a:pt x="154" y="97"/>
                  <a:pt x="155" y="97"/>
                </a:cubicBezTo>
                <a:cubicBezTo>
                  <a:pt x="157" y="97"/>
                  <a:pt x="159" y="98"/>
                  <a:pt x="160" y="98"/>
                </a:cubicBezTo>
                <a:cubicBezTo>
                  <a:pt x="161" y="98"/>
                  <a:pt x="161" y="98"/>
                  <a:pt x="162" y="98"/>
                </a:cubicBezTo>
                <a:cubicBezTo>
                  <a:pt x="163" y="98"/>
                  <a:pt x="165" y="98"/>
                  <a:pt x="167" y="98"/>
                </a:cubicBezTo>
                <a:cubicBezTo>
                  <a:pt x="167" y="98"/>
                  <a:pt x="168" y="98"/>
                  <a:pt x="168" y="98"/>
                </a:cubicBezTo>
                <a:cubicBezTo>
                  <a:pt x="172" y="99"/>
                  <a:pt x="176" y="99"/>
                  <a:pt x="179" y="99"/>
                </a:cubicBezTo>
                <a:cubicBezTo>
                  <a:pt x="179" y="6"/>
                  <a:pt x="179" y="6"/>
                  <a:pt x="179" y="6"/>
                </a:cubicBezTo>
                <a:cubicBezTo>
                  <a:pt x="175" y="6"/>
                  <a:pt x="171" y="5"/>
                  <a:pt x="167" y="5"/>
                </a:cubicBezTo>
                <a:cubicBezTo>
                  <a:pt x="167" y="5"/>
                  <a:pt x="167" y="5"/>
                  <a:pt x="167" y="5"/>
                </a:cubicBezTo>
                <a:cubicBezTo>
                  <a:pt x="165" y="5"/>
                  <a:pt x="163" y="5"/>
                  <a:pt x="161" y="4"/>
                </a:cubicBezTo>
                <a:cubicBezTo>
                  <a:pt x="160" y="4"/>
                  <a:pt x="160" y="4"/>
                  <a:pt x="160" y="4"/>
                </a:cubicBezTo>
                <a:cubicBezTo>
                  <a:pt x="157" y="4"/>
                  <a:pt x="155" y="4"/>
                  <a:pt x="153" y="4"/>
                </a:cubicBezTo>
                <a:cubicBezTo>
                  <a:pt x="153" y="4"/>
                  <a:pt x="153" y="4"/>
                  <a:pt x="153" y="4"/>
                </a:cubicBezTo>
                <a:cubicBezTo>
                  <a:pt x="152" y="4"/>
                  <a:pt x="152" y="4"/>
                  <a:pt x="151" y="4"/>
                </a:cubicBezTo>
                <a:cubicBezTo>
                  <a:pt x="149" y="4"/>
                  <a:pt x="148" y="3"/>
                  <a:pt x="146" y="3"/>
                </a:cubicBezTo>
                <a:cubicBezTo>
                  <a:pt x="145" y="3"/>
                  <a:pt x="144" y="3"/>
                  <a:pt x="143" y="3"/>
                </a:cubicBezTo>
                <a:cubicBezTo>
                  <a:pt x="141" y="3"/>
                  <a:pt x="139" y="3"/>
                  <a:pt x="138" y="3"/>
                </a:cubicBezTo>
                <a:cubicBezTo>
                  <a:pt x="137" y="3"/>
                  <a:pt x="136" y="3"/>
                  <a:pt x="135" y="2"/>
                </a:cubicBezTo>
                <a:cubicBezTo>
                  <a:pt x="133" y="2"/>
                  <a:pt x="130" y="2"/>
                  <a:pt x="128" y="2"/>
                </a:cubicBezTo>
                <a:cubicBezTo>
                  <a:pt x="127" y="2"/>
                  <a:pt x="126" y="2"/>
                  <a:pt x="125" y="2"/>
                </a:cubicBezTo>
                <a:cubicBezTo>
                  <a:pt x="123" y="2"/>
                  <a:pt x="121" y="1"/>
                  <a:pt x="119" y="1"/>
                </a:cubicBezTo>
                <a:cubicBezTo>
                  <a:pt x="118" y="1"/>
                  <a:pt x="118" y="1"/>
                  <a:pt x="118" y="1"/>
                </a:cubicBezTo>
                <a:cubicBezTo>
                  <a:pt x="117" y="1"/>
                  <a:pt x="117" y="1"/>
                  <a:pt x="117" y="1"/>
                </a:cubicBezTo>
                <a:cubicBezTo>
                  <a:pt x="114" y="1"/>
                  <a:pt x="110" y="1"/>
                  <a:pt x="107" y="1"/>
                </a:cubicBezTo>
                <a:cubicBezTo>
                  <a:pt x="106" y="1"/>
                  <a:pt x="106" y="1"/>
                  <a:pt x="105" y="1"/>
                </a:cubicBezTo>
                <a:cubicBezTo>
                  <a:pt x="102" y="0"/>
                  <a:pt x="99" y="0"/>
                  <a:pt x="95" y="0"/>
                </a:cubicBezTo>
                <a:cubicBezTo>
                  <a:pt x="95" y="0"/>
                  <a:pt x="95" y="0"/>
                  <a:pt x="95" y="0"/>
                </a:cubicBezTo>
                <a:cubicBezTo>
                  <a:pt x="95" y="0"/>
                  <a:pt x="95" y="0"/>
                  <a:pt x="95" y="0"/>
                </a:cubicBezTo>
                <a:cubicBezTo>
                  <a:pt x="90" y="0"/>
                  <a:pt x="85" y="0"/>
                  <a:pt x="81" y="0"/>
                </a:cubicBezTo>
                <a:cubicBezTo>
                  <a:pt x="80" y="0"/>
                  <a:pt x="79" y="0"/>
                  <a:pt x="78" y="0"/>
                </a:cubicBezTo>
                <a:cubicBezTo>
                  <a:pt x="78" y="0"/>
                  <a:pt x="78" y="0"/>
                  <a:pt x="77" y="0"/>
                </a:cubicBezTo>
                <a:cubicBezTo>
                  <a:pt x="73" y="0"/>
                  <a:pt x="69" y="0"/>
                  <a:pt x="65" y="0"/>
                </a:cubicBezTo>
                <a:cubicBezTo>
                  <a:pt x="65" y="0"/>
                  <a:pt x="65" y="0"/>
                  <a:pt x="64" y="0"/>
                </a:cubicBezTo>
                <a:cubicBezTo>
                  <a:pt x="64" y="0"/>
                  <a:pt x="64" y="0"/>
                  <a:pt x="64" y="0"/>
                </a:cubicBezTo>
                <a:cubicBezTo>
                  <a:pt x="61" y="0"/>
                  <a:pt x="57" y="0"/>
                  <a:pt x="54" y="0"/>
                </a:cubicBezTo>
                <a:cubicBezTo>
                  <a:pt x="54" y="0"/>
                  <a:pt x="54" y="0"/>
                  <a:pt x="53" y="0"/>
                </a:cubicBezTo>
                <a:cubicBezTo>
                  <a:pt x="53" y="0"/>
                  <a:pt x="53" y="0"/>
                  <a:pt x="53" y="0"/>
                </a:cubicBezTo>
                <a:cubicBezTo>
                  <a:pt x="50" y="0"/>
                  <a:pt x="47" y="0"/>
                  <a:pt x="44" y="1"/>
                </a:cubicBezTo>
                <a:cubicBezTo>
                  <a:pt x="44" y="1"/>
                  <a:pt x="44" y="1"/>
                  <a:pt x="44" y="1"/>
                </a:cubicBezTo>
                <a:cubicBezTo>
                  <a:pt x="44" y="1"/>
                  <a:pt x="43" y="1"/>
                  <a:pt x="43" y="1"/>
                </a:cubicBezTo>
                <a:cubicBezTo>
                  <a:pt x="42" y="1"/>
                  <a:pt x="41" y="1"/>
                  <a:pt x="39" y="1"/>
                </a:cubicBezTo>
                <a:cubicBezTo>
                  <a:pt x="39" y="1"/>
                  <a:pt x="39" y="1"/>
                  <a:pt x="38" y="1"/>
                </a:cubicBezTo>
                <a:cubicBezTo>
                  <a:pt x="35" y="1"/>
                  <a:pt x="32" y="2"/>
                  <a:pt x="29" y="2"/>
                </a:cubicBezTo>
                <a:cubicBezTo>
                  <a:pt x="28" y="2"/>
                  <a:pt x="28" y="2"/>
                  <a:pt x="27" y="2"/>
                </a:cubicBezTo>
                <a:cubicBezTo>
                  <a:pt x="26" y="3"/>
                  <a:pt x="24" y="3"/>
                  <a:pt x="23" y="3"/>
                </a:cubicBezTo>
                <a:cubicBezTo>
                  <a:pt x="23" y="3"/>
                  <a:pt x="23" y="3"/>
                  <a:pt x="23" y="3"/>
                </a:cubicBezTo>
                <a:cubicBezTo>
                  <a:pt x="21" y="4"/>
                  <a:pt x="20" y="4"/>
                  <a:pt x="18" y="4"/>
                </a:cubicBezTo>
                <a:cubicBezTo>
                  <a:pt x="18" y="4"/>
                  <a:pt x="18" y="4"/>
                  <a:pt x="17" y="5"/>
                </a:cubicBezTo>
                <a:cubicBezTo>
                  <a:pt x="16" y="5"/>
                  <a:pt x="15" y="5"/>
                  <a:pt x="14" y="5"/>
                </a:cubicBezTo>
                <a:cubicBezTo>
                  <a:pt x="14" y="6"/>
                  <a:pt x="14" y="6"/>
                  <a:pt x="13" y="6"/>
                </a:cubicBezTo>
                <a:cubicBezTo>
                  <a:pt x="13" y="6"/>
                  <a:pt x="13" y="6"/>
                  <a:pt x="13" y="6"/>
                </a:cubicBezTo>
                <a:cubicBezTo>
                  <a:pt x="12" y="6"/>
                  <a:pt x="11" y="6"/>
                  <a:pt x="10" y="7"/>
                </a:cubicBezTo>
                <a:cubicBezTo>
                  <a:pt x="10" y="7"/>
                  <a:pt x="10" y="7"/>
                  <a:pt x="10" y="7"/>
                </a:cubicBezTo>
                <a:cubicBezTo>
                  <a:pt x="10" y="7"/>
                  <a:pt x="10" y="7"/>
                  <a:pt x="10" y="7"/>
                </a:cubicBezTo>
                <a:cubicBezTo>
                  <a:pt x="10" y="7"/>
                  <a:pt x="9" y="7"/>
                  <a:pt x="9" y="7"/>
                </a:cubicBezTo>
                <a:cubicBezTo>
                  <a:pt x="8" y="8"/>
                  <a:pt x="8" y="8"/>
                  <a:pt x="8" y="8"/>
                </a:cubicBezTo>
                <a:cubicBezTo>
                  <a:pt x="8" y="8"/>
                  <a:pt x="7" y="8"/>
                  <a:pt x="7" y="8"/>
                </a:cubicBezTo>
                <a:cubicBezTo>
                  <a:pt x="7" y="8"/>
                  <a:pt x="7" y="8"/>
                  <a:pt x="7" y="8"/>
                </a:cubicBezTo>
                <a:cubicBezTo>
                  <a:pt x="7" y="9"/>
                  <a:pt x="6" y="9"/>
                  <a:pt x="6" y="9"/>
                </a:cubicBezTo>
                <a:cubicBezTo>
                  <a:pt x="6" y="9"/>
                  <a:pt x="5" y="9"/>
                  <a:pt x="5" y="10"/>
                </a:cubicBezTo>
                <a:cubicBezTo>
                  <a:pt x="5" y="10"/>
                  <a:pt x="5" y="10"/>
                  <a:pt x="5" y="10"/>
                </a:cubicBezTo>
                <a:cubicBezTo>
                  <a:pt x="5" y="10"/>
                  <a:pt x="5" y="10"/>
                  <a:pt x="4" y="10"/>
                </a:cubicBezTo>
                <a:cubicBezTo>
                  <a:pt x="4" y="10"/>
                  <a:pt x="4" y="10"/>
                  <a:pt x="4" y="10"/>
                </a:cubicBezTo>
                <a:cubicBezTo>
                  <a:pt x="3" y="11"/>
                  <a:pt x="3" y="11"/>
                  <a:pt x="3" y="11"/>
                </a:cubicBezTo>
                <a:cubicBezTo>
                  <a:pt x="3" y="11"/>
                  <a:pt x="3" y="11"/>
                  <a:pt x="3" y="11"/>
                </a:cubicBezTo>
                <a:cubicBezTo>
                  <a:pt x="3" y="11"/>
                  <a:pt x="3" y="11"/>
                  <a:pt x="3" y="11"/>
                </a:cubicBezTo>
                <a:cubicBezTo>
                  <a:pt x="2" y="12"/>
                  <a:pt x="2" y="12"/>
                  <a:pt x="2" y="12"/>
                </a:cubicBezTo>
                <a:cubicBezTo>
                  <a:pt x="2" y="12"/>
                  <a:pt x="2" y="12"/>
                  <a:pt x="2" y="13"/>
                </a:cubicBezTo>
                <a:cubicBezTo>
                  <a:pt x="2" y="13"/>
                  <a:pt x="2" y="13"/>
                  <a:pt x="2" y="13"/>
                </a:cubicBezTo>
                <a:cubicBezTo>
                  <a:pt x="1" y="13"/>
                  <a:pt x="1" y="13"/>
                  <a:pt x="1" y="13"/>
                </a:cubicBezTo>
                <a:cubicBezTo>
                  <a:pt x="1" y="14"/>
                  <a:pt x="1" y="14"/>
                  <a:pt x="1" y="14"/>
                </a:cubicBezTo>
                <a:cubicBezTo>
                  <a:pt x="1" y="14"/>
                  <a:pt x="1" y="14"/>
                  <a:pt x="1" y="14"/>
                </a:cubicBezTo>
                <a:cubicBezTo>
                  <a:pt x="1" y="14"/>
                  <a:pt x="1" y="14"/>
                  <a:pt x="1" y="15"/>
                </a:cubicBezTo>
                <a:cubicBezTo>
                  <a:pt x="1" y="15"/>
                  <a:pt x="0" y="15"/>
                  <a:pt x="0" y="16"/>
                </a:cubicBezTo>
                <a:cubicBezTo>
                  <a:pt x="0" y="16"/>
                  <a:pt x="0" y="16"/>
                  <a:pt x="0" y="16"/>
                </a:cubicBezTo>
                <a:cubicBezTo>
                  <a:pt x="0" y="16"/>
                  <a:pt x="0" y="17"/>
                  <a:pt x="0" y="17"/>
                </a:cubicBezTo>
                <a:cubicBezTo>
                  <a:pt x="0" y="17"/>
                  <a:pt x="0" y="18"/>
                  <a:pt x="0" y="18"/>
                </a:cubicBezTo>
                <a:cubicBezTo>
                  <a:pt x="0" y="18"/>
                  <a:pt x="0" y="18"/>
                  <a:pt x="0" y="18"/>
                </a:cubicBezTo>
                <a:cubicBezTo>
                  <a:pt x="1" y="111"/>
                  <a:pt x="1" y="111"/>
                  <a:pt x="1" y="111"/>
                </a:cubicBezTo>
                <a:cubicBezTo>
                  <a:pt x="1" y="111"/>
                  <a:pt x="1" y="111"/>
                  <a:pt x="1" y="111"/>
                </a:cubicBezTo>
                <a:cubicBezTo>
                  <a:pt x="1" y="110"/>
                  <a:pt x="1" y="110"/>
                  <a:pt x="1" y="109"/>
                </a:cubicBezTo>
                <a:cubicBezTo>
                  <a:pt x="1" y="109"/>
                  <a:pt x="1" y="108"/>
                  <a:pt x="1" y="108"/>
                </a:cubicBezTo>
                <a:cubicBezTo>
                  <a:pt x="1" y="108"/>
                  <a:pt x="1" y="108"/>
                  <a:pt x="2" y="107"/>
                </a:cubicBezTo>
                <a:cubicBezTo>
                  <a:pt x="2" y="107"/>
                  <a:pt x="2" y="107"/>
                  <a:pt x="2" y="106"/>
                </a:cubicBezTo>
                <a:cubicBezTo>
                  <a:pt x="2" y="106"/>
                  <a:pt x="2" y="106"/>
                  <a:pt x="2" y="106"/>
                </a:cubicBezTo>
                <a:cubicBezTo>
                  <a:pt x="3" y="105"/>
                  <a:pt x="3" y="105"/>
                  <a:pt x="3" y="105"/>
                </a:cubicBezTo>
                <a:cubicBezTo>
                  <a:pt x="4" y="104"/>
                  <a:pt x="4" y="104"/>
                  <a:pt x="4" y="104"/>
                </a:cubicBezTo>
                <a:cubicBezTo>
                  <a:pt x="4" y="104"/>
                  <a:pt x="5" y="104"/>
                  <a:pt x="5" y="103"/>
                </a:cubicBezTo>
                <a:cubicBezTo>
                  <a:pt x="5" y="103"/>
                  <a:pt x="5" y="103"/>
                  <a:pt x="5" y="103"/>
                </a:cubicBezTo>
                <a:cubicBezTo>
                  <a:pt x="6" y="103"/>
                  <a:pt x="7" y="102"/>
                  <a:pt x="7" y="102"/>
                </a:cubicBezTo>
                <a:cubicBezTo>
                  <a:pt x="7" y="102"/>
                  <a:pt x="8" y="102"/>
                  <a:pt x="8" y="101"/>
                </a:cubicBezTo>
                <a:cubicBezTo>
                  <a:pt x="8" y="101"/>
                  <a:pt x="9" y="101"/>
                  <a:pt x="9" y="101"/>
                </a:cubicBezTo>
                <a:cubicBezTo>
                  <a:pt x="10" y="100"/>
                  <a:pt x="10" y="100"/>
                  <a:pt x="11" y="100"/>
                </a:cubicBezTo>
                <a:cubicBezTo>
                  <a:pt x="11" y="100"/>
                  <a:pt x="12" y="99"/>
                  <a:pt x="14" y="99"/>
                </a:cubicBezTo>
                <a:cubicBezTo>
                  <a:pt x="14" y="99"/>
                  <a:pt x="14" y="99"/>
                  <a:pt x="15" y="99"/>
                </a:cubicBezTo>
                <a:cubicBezTo>
                  <a:pt x="16" y="98"/>
                  <a:pt x="17" y="98"/>
                  <a:pt x="18" y="98"/>
                </a:cubicBezTo>
                <a:cubicBezTo>
                  <a:pt x="18" y="98"/>
                  <a:pt x="19" y="98"/>
                  <a:pt x="19" y="98"/>
                </a:cubicBezTo>
                <a:cubicBezTo>
                  <a:pt x="20" y="97"/>
                  <a:pt x="22" y="97"/>
                  <a:pt x="23" y="97"/>
                </a:cubicBezTo>
                <a:cubicBezTo>
                  <a:pt x="24" y="97"/>
                  <a:pt x="24" y="97"/>
                  <a:pt x="24" y="96"/>
                </a:cubicBezTo>
                <a:cubicBezTo>
                  <a:pt x="25" y="96"/>
                  <a:pt x="27" y="96"/>
                  <a:pt x="28" y="96"/>
                </a:cubicBezTo>
                <a:cubicBezTo>
                  <a:pt x="28" y="96"/>
                  <a:pt x="29" y="96"/>
                  <a:pt x="29" y="96"/>
                </a:cubicBezTo>
                <a:cubicBezTo>
                  <a:pt x="31" y="95"/>
                  <a:pt x="32" y="95"/>
                  <a:pt x="34" y="95"/>
                </a:cubicBezTo>
                <a:cubicBezTo>
                  <a:pt x="34" y="95"/>
                  <a:pt x="34" y="95"/>
                  <a:pt x="34" y="95"/>
                </a:cubicBezTo>
                <a:cubicBezTo>
                  <a:pt x="36" y="95"/>
                  <a:pt x="37" y="95"/>
                  <a:pt x="39" y="94"/>
                </a:cubicBezTo>
                <a:cubicBezTo>
                  <a:pt x="39" y="94"/>
                  <a:pt x="40" y="94"/>
                  <a:pt x="41" y="94"/>
                </a:cubicBezTo>
                <a:cubicBezTo>
                  <a:pt x="42" y="94"/>
                  <a:pt x="43" y="94"/>
                  <a:pt x="44" y="94"/>
                </a:cubicBezTo>
                <a:cubicBezTo>
                  <a:pt x="44" y="94"/>
                  <a:pt x="44" y="94"/>
                  <a:pt x="45" y="94"/>
                </a:cubicBezTo>
                <a:cubicBezTo>
                  <a:pt x="48" y="94"/>
                  <a:pt x="51" y="94"/>
                  <a:pt x="53" y="93"/>
                </a:cubicBezTo>
                <a:cubicBezTo>
                  <a:pt x="54" y="93"/>
                  <a:pt x="54" y="93"/>
                  <a:pt x="55" y="93"/>
                </a:cubicBezTo>
                <a:cubicBezTo>
                  <a:pt x="58" y="93"/>
                  <a:pt x="61" y="93"/>
                  <a:pt x="65" y="93"/>
                </a:cubicBezTo>
                <a:cubicBezTo>
                  <a:pt x="65" y="93"/>
                  <a:pt x="65" y="93"/>
                  <a:pt x="65" y="93"/>
                </a:cubicBezTo>
                <a:cubicBezTo>
                  <a:pt x="70" y="93"/>
                  <a:pt x="74" y="93"/>
                  <a:pt x="78" y="93"/>
                </a:cubicBezTo>
                <a:cubicBezTo>
                  <a:pt x="79" y="93"/>
                  <a:pt x="80" y="93"/>
                  <a:pt x="81" y="93"/>
                </a:cubicBezTo>
                <a:cubicBezTo>
                  <a:pt x="86" y="93"/>
                  <a:pt x="91" y="93"/>
                  <a:pt x="95" y="94"/>
                </a:cubicBezTo>
                <a:cubicBezTo>
                  <a:pt x="99" y="94"/>
                  <a:pt x="103" y="94"/>
                  <a:pt x="106" y="94"/>
                </a:cubicBezTo>
                <a:cubicBezTo>
                  <a:pt x="107" y="94"/>
                  <a:pt x="107" y="94"/>
                  <a:pt x="107" y="9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p:cNvSpPr>
            <a:spLocks/>
          </p:cNvSpPr>
          <p:nvPr/>
        </p:nvSpPr>
        <p:spPr bwMode="auto">
          <a:xfrm>
            <a:off x="3198379" y="5750623"/>
            <a:ext cx="756428" cy="466756"/>
          </a:xfrm>
          <a:custGeom>
            <a:avLst/>
            <a:gdLst>
              <a:gd name="T0" fmla="*/ 195 w 196"/>
              <a:gd name="T1" fmla="*/ 0 h 111"/>
              <a:gd name="T2" fmla="*/ 195 w 196"/>
              <a:gd name="T3" fmla="*/ 3 h 111"/>
              <a:gd name="T4" fmla="*/ 194 w 196"/>
              <a:gd name="T5" fmla="*/ 5 h 111"/>
              <a:gd name="T6" fmla="*/ 191 w 196"/>
              <a:gd name="T7" fmla="*/ 8 h 111"/>
              <a:gd name="T8" fmla="*/ 188 w 196"/>
              <a:gd name="T9" fmla="*/ 10 h 111"/>
              <a:gd name="T10" fmla="*/ 182 w 196"/>
              <a:gd name="T11" fmla="*/ 12 h 111"/>
              <a:gd name="T12" fmla="*/ 177 w 196"/>
              <a:gd name="T13" fmla="*/ 14 h 111"/>
              <a:gd name="T14" fmla="*/ 168 w 196"/>
              <a:gd name="T15" fmla="*/ 15 h 111"/>
              <a:gd name="T16" fmla="*/ 162 w 196"/>
              <a:gd name="T17" fmla="*/ 16 h 111"/>
              <a:gd name="T18" fmla="*/ 143 w 196"/>
              <a:gd name="T19" fmla="*/ 18 h 111"/>
              <a:gd name="T20" fmla="*/ 131 w 196"/>
              <a:gd name="T21" fmla="*/ 18 h 111"/>
              <a:gd name="T22" fmla="*/ 101 w 196"/>
              <a:gd name="T23" fmla="*/ 18 h 111"/>
              <a:gd name="T24" fmla="*/ 77 w 196"/>
              <a:gd name="T25" fmla="*/ 16 h 111"/>
              <a:gd name="T26" fmla="*/ 64 w 196"/>
              <a:gd name="T27" fmla="*/ 16 h 111"/>
              <a:gd name="T28" fmla="*/ 57 w 196"/>
              <a:gd name="T29" fmla="*/ 15 h 111"/>
              <a:gd name="T30" fmla="*/ 47 w 196"/>
              <a:gd name="T31" fmla="*/ 14 h 111"/>
              <a:gd name="T32" fmla="*/ 40 w 196"/>
              <a:gd name="T33" fmla="*/ 14 h 111"/>
              <a:gd name="T34" fmla="*/ 34 w 196"/>
              <a:gd name="T35" fmla="*/ 13 h 111"/>
              <a:gd name="T36" fmla="*/ 28 w 196"/>
              <a:gd name="T37" fmla="*/ 12 h 111"/>
              <a:gd name="T38" fmla="*/ 23 w 196"/>
              <a:gd name="T39" fmla="*/ 12 h 111"/>
              <a:gd name="T40" fmla="*/ 13 w 196"/>
              <a:gd name="T41" fmla="*/ 11 h 111"/>
              <a:gd name="T42" fmla="*/ 9 w 196"/>
              <a:gd name="T43" fmla="*/ 10 h 111"/>
              <a:gd name="T44" fmla="*/ 6 w 196"/>
              <a:gd name="T45" fmla="*/ 10 h 111"/>
              <a:gd name="T46" fmla="*/ 6 w 196"/>
              <a:gd name="T47" fmla="*/ 103 h 111"/>
              <a:gd name="T48" fmla="*/ 9 w 196"/>
              <a:gd name="T49" fmla="*/ 104 h 111"/>
              <a:gd name="T50" fmla="*/ 13 w 196"/>
              <a:gd name="T51" fmla="*/ 104 h 111"/>
              <a:gd name="T52" fmla="*/ 19 w 196"/>
              <a:gd name="T53" fmla="*/ 105 h 111"/>
              <a:gd name="T54" fmla="*/ 27 w 196"/>
              <a:gd name="T55" fmla="*/ 106 h 111"/>
              <a:gd name="T56" fmla="*/ 32 w 196"/>
              <a:gd name="T57" fmla="*/ 106 h 111"/>
              <a:gd name="T58" fmla="*/ 39 w 196"/>
              <a:gd name="T59" fmla="*/ 107 h 111"/>
              <a:gd name="T60" fmla="*/ 46 w 196"/>
              <a:gd name="T61" fmla="*/ 107 h 111"/>
              <a:gd name="T62" fmla="*/ 52 w 196"/>
              <a:gd name="T63" fmla="*/ 108 h 111"/>
              <a:gd name="T64" fmla="*/ 59 w 196"/>
              <a:gd name="T65" fmla="*/ 108 h 111"/>
              <a:gd name="T66" fmla="*/ 71 w 196"/>
              <a:gd name="T67" fmla="*/ 109 h 111"/>
              <a:gd name="T68" fmla="*/ 79 w 196"/>
              <a:gd name="T69" fmla="*/ 110 h 111"/>
              <a:gd name="T70" fmla="*/ 91 w 196"/>
              <a:gd name="T71" fmla="*/ 110 h 111"/>
              <a:gd name="T72" fmla="*/ 102 w 196"/>
              <a:gd name="T73" fmla="*/ 111 h 111"/>
              <a:gd name="T74" fmla="*/ 119 w 196"/>
              <a:gd name="T75" fmla="*/ 111 h 111"/>
              <a:gd name="T76" fmla="*/ 132 w 196"/>
              <a:gd name="T77" fmla="*/ 111 h 111"/>
              <a:gd name="T78" fmla="*/ 132 w 196"/>
              <a:gd name="T79" fmla="*/ 111 h 111"/>
              <a:gd name="T80" fmla="*/ 144 w 196"/>
              <a:gd name="T81" fmla="*/ 111 h 111"/>
              <a:gd name="T82" fmla="*/ 153 w 196"/>
              <a:gd name="T83" fmla="*/ 110 h 111"/>
              <a:gd name="T84" fmla="*/ 163 w 196"/>
              <a:gd name="T85" fmla="*/ 109 h 111"/>
              <a:gd name="T86" fmla="*/ 173 w 196"/>
              <a:gd name="T87" fmla="*/ 108 h 111"/>
              <a:gd name="T88" fmla="*/ 178 w 196"/>
              <a:gd name="T89" fmla="*/ 107 h 111"/>
              <a:gd name="T90" fmla="*/ 183 w 196"/>
              <a:gd name="T91" fmla="*/ 105 h 111"/>
              <a:gd name="T92" fmla="*/ 187 w 196"/>
              <a:gd name="T93" fmla="*/ 104 h 111"/>
              <a:gd name="T94" fmla="*/ 189 w 196"/>
              <a:gd name="T95" fmla="*/ 103 h 111"/>
              <a:gd name="T96" fmla="*/ 191 w 196"/>
              <a:gd name="T97" fmla="*/ 101 h 111"/>
              <a:gd name="T98" fmla="*/ 193 w 196"/>
              <a:gd name="T99" fmla="*/ 100 h 111"/>
              <a:gd name="T100" fmla="*/ 194 w 196"/>
              <a:gd name="T101" fmla="*/ 99 h 111"/>
              <a:gd name="T102" fmla="*/ 195 w 196"/>
              <a:gd name="T103" fmla="*/ 98 h 111"/>
              <a:gd name="T104" fmla="*/ 195 w 196"/>
              <a:gd name="T105" fmla="*/ 97 h 111"/>
              <a:gd name="T106" fmla="*/ 196 w 196"/>
              <a:gd name="T107"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6" h="111">
                <a:moveTo>
                  <a:pt x="196" y="93"/>
                </a:moveTo>
                <a:cubicBezTo>
                  <a:pt x="196" y="93"/>
                  <a:pt x="196" y="93"/>
                  <a:pt x="196" y="93"/>
                </a:cubicBezTo>
                <a:cubicBezTo>
                  <a:pt x="196" y="62"/>
                  <a:pt x="195" y="31"/>
                  <a:pt x="195" y="0"/>
                </a:cubicBezTo>
                <a:cubicBezTo>
                  <a:pt x="195" y="0"/>
                  <a:pt x="195" y="0"/>
                  <a:pt x="195" y="1"/>
                </a:cubicBezTo>
                <a:cubicBezTo>
                  <a:pt x="195" y="1"/>
                  <a:pt x="195" y="1"/>
                  <a:pt x="195" y="2"/>
                </a:cubicBezTo>
                <a:cubicBezTo>
                  <a:pt x="195" y="2"/>
                  <a:pt x="195" y="3"/>
                  <a:pt x="195" y="3"/>
                </a:cubicBezTo>
                <a:cubicBezTo>
                  <a:pt x="195" y="3"/>
                  <a:pt x="195" y="4"/>
                  <a:pt x="194" y="4"/>
                </a:cubicBezTo>
                <a:cubicBezTo>
                  <a:pt x="194" y="4"/>
                  <a:pt x="194" y="4"/>
                  <a:pt x="194" y="5"/>
                </a:cubicBezTo>
                <a:cubicBezTo>
                  <a:pt x="194" y="5"/>
                  <a:pt x="194" y="5"/>
                  <a:pt x="194" y="5"/>
                </a:cubicBezTo>
                <a:cubicBezTo>
                  <a:pt x="193" y="6"/>
                  <a:pt x="193" y="6"/>
                  <a:pt x="192" y="7"/>
                </a:cubicBezTo>
                <a:cubicBezTo>
                  <a:pt x="192" y="7"/>
                  <a:pt x="192" y="7"/>
                  <a:pt x="192" y="7"/>
                </a:cubicBezTo>
                <a:cubicBezTo>
                  <a:pt x="192" y="7"/>
                  <a:pt x="191" y="8"/>
                  <a:pt x="191" y="8"/>
                </a:cubicBezTo>
                <a:cubicBezTo>
                  <a:pt x="191" y="8"/>
                  <a:pt x="191" y="8"/>
                  <a:pt x="191" y="8"/>
                </a:cubicBezTo>
                <a:cubicBezTo>
                  <a:pt x="190" y="9"/>
                  <a:pt x="189" y="9"/>
                  <a:pt x="189" y="9"/>
                </a:cubicBezTo>
                <a:cubicBezTo>
                  <a:pt x="188" y="9"/>
                  <a:pt x="188" y="10"/>
                  <a:pt x="188" y="10"/>
                </a:cubicBezTo>
                <a:cubicBezTo>
                  <a:pt x="188" y="10"/>
                  <a:pt x="187" y="10"/>
                  <a:pt x="186" y="11"/>
                </a:cubicBezTo>
                <a:cubicBezTo>
                  <a:pt x="186" y="11"/>
                  <a:pt x="186" y="11"/>
                  <a:pt x="185" y="11"/>
                </a:cubicBezTo>
                <a:cubicBezTo>
                  <a:pt x="184" y="11"/>
                  <a:pt x="183" y="12"/>
                  <a:pt x="182" y="12"/>
                </a:cubicBezTo>
                <a:cubicBezTo>
                  <a:pt x="182" y="12"/>
                  <a:pt x="181" y="12"/>
                  <a:pt x="181" y="12"/>
                </a:cubicBezTo>
                <a:cubicBezTo>
                  <a:pt x="180" y="13"/>
                  <a:pt x="179" y="13"/>
                  <a:pt x="178" y="13"/>
                </a:cubicBezTo>
                <a:cubicBezTo>
                  <a:pt x="178" y="13"/>
                  <a:pt x="177" y="14"/>
                  <a:pt x="177" y="14"/>
                </a:cubicBezTo>
                <a:cubicBezTo>
                  <a:pt x="176" y="14"/>
                  <a:pt x="174" y="14"/>
                  <a:pt x="173" y="15"/>
                </a:cubicBezTo>
                <a:cubicBezTo>
                  <a:pt x="172" y="15"/>
                  <a:pt x="172" y="15"/>
                  <a:pt x="172" y="15"/>
                </a:cubicBezTo>
                <a:cubicBezTo>
                  <a:pt x="171" y="15"/>
                  <a:pt x="169" y="15"/>
                  <a:pt x="168" y="15"/>
                </a:cubicBezTo>
                <a:cubicBezTo>
                  <a:pt x="168" y="15"/>
                  <a:pt x="167" y="15"/>
                  <a:pt x="167" y="16"/>
                </a:cubicBezTo>
                <a:cubicBezTo>
                  <a:pt x="165" y="16"/>
                  <a:pt x="164" y="16"/>
                  <a:pt x="162" y="16"/>
                </a:cubicBezTo>
                <a:cubicBezTo>
                  <a:pt x="162" y="16"/>
                  <a:pt x="162" y="16"/>
                  <a:pt x="162" y="16"/>
                </a:cubicBezTo>
                <a:cubicBezTo>
                  <a:pt x="159" y="17"/>
                  <a:pt x="156" y="17"/>
                  <a:pt x="152" y="17"/>
                </a:cubicBezTo>
                <a:cubicBezTo>
                  <a:pt x="152" y="17"/>
                  <a:pt x="152" y="17"/>
                  <a:pt x="151" y="17"/>
                </a:cubicBezTo>
                <a:cubicBezTo>
                  <a:pt x="148" y="17"/>
                  <a:pt x="146" y="18"/>
                  <a:pt x="143" y="18"/>
                </a:cubicBezTo>
                <a:cubicBezTo>
                  <a:pt x="142" y="18"/>
                  <a:pt x="142" y="18"/>
                  <a:pt x="142" y="18"/>
                </a:cubicBezTo>
                <a:cubicBezTo>
                  <a:pt x="139" y="18"/>
                  <a:pt x="135" y="18"/>
                  <a:pt x="132" y="18"/>
                </a:cubicBezTo>
                <a:cubicBezTo>
                  <a:pt x="131" y="18"/>
                  <a:pt x="131" y="18"/>
                  <a:pt x="131" y="18"/>
                </a:cubicBezTo>
                <a:cubicBezTo>
                  <a:pt x="127" y="18"/>
                  <a:pt x="123" y="18"/>
                  <a:pt x="118" y="18"/>
                </a:cubicBezTo>
                <a:cubicBezTo>
                  <a:pt x="117" y="18"/>
                  <a:pt x="116" y="18"/>
                  <a:pt x="115" y="18"/>
                </a:cubicBezTo>
                <a:cubicBezTo>
                  <a:pt x="110" y="18"/>
                  <a:pt x="106" y="18"/>
                  <a:pt x="101" y="18"/>
                </a:cubicBezTo>
                <a:cubicBezTo>
                  <a:pt x="101" y="18"/>
                  <a:pt x="101" y="18"/>
                  <a:pt x="100" y="18"/>
                </a:cubicBezTo>
                <a:cubicBezTo>
                  <a:pt x="93" y="17"/>
                  <a:pt x="86" y="17"/>
                  <a:pt x="79" y="17"/>
                </a:cubicBezTo>
                <a:cubicBezTo>
                  <a:pt x="78" y="17"/>
                  <a:pt x="78" y="17"/>
                  <a:pt x="77" y="16"/>
                </a:cubicBezTo>
                <a:cubicBezTo>
                  <a:pt x="76" y="16"/>
                  <a:pt x="74" y="16"/>
                  <a:pt x="72" y="16"/>
                </a:cubicBezTo>
                <a:cubicBezTo>
                  <a:pt x="72" y="16"/>
                  <a:pt x="71" y="16"/>
                  <a:pt x="71" y="16"/>
                </a:cubicBezTo>
                <a:cubicBezTo>
                  <a:pt x="69" y="16"/>
                  <a:pt x="67" y="16"/>
                  <a:pt x="64" y="16"/>
                </a:cubicBezTo>
                <a:cubicBezTo>
                  <a:pt x="64" y="16"/>
                  <a:pt x="64" y="16"/>
                  <a:pt x="64" y="16"/>
                </a:cubicBezTo>
                <a:cubicBezTo>
                  <a:pt x="62" y="15"/>
                  <a:pt x="60" y="15"/>
                  <a:pt x="58" y="15"/>
                </a:cubicBezTo>
                <a:cubicBezTo>
                  <a:pt x="58" y="15"/>
                  <a:pt x="57" y="15"/>
                  <a:pt x="57" y="15"/>
                </a:cubicBezTo>
                <a:cubicBezTo>
                  <a:pt x="55" y="15"/>
                  <a:pt x="53" y="15"/>
                  <a:pt x="51" y="15"/>
                </a:cubicBezTo>
                <a:cubicBezTo>
                  <a:pt x="51" y="15"/>
                  <a:pt x="50" y="15"/>
                  <a:pt x="50" y="14"/>
                </a:cubicBezTo>
                <a:cubicBezTo>
                  <a:pt x="49" y="14"/>
                  <a:pt x="48" y="14"/>
                  <a:pt x="47" y="14"/>
                </a:cubicBezTo>
                <a:cubicBezTo>
                  <a:pt x="46" y="14"/>
                  <a:pt x="46" y="14"/>
                  <a:pt x="45" y="14"/>
                </a:cubicBezTo>
                <a:cubicBezTo>
                  <a:pt x="44" y="14"/>
                  <a:pt x="43" y="14"/>
                  <a:pt x="42" y="14"/>
                </a:cubicBezTo>
                <a:cubicBezTo>
                  <a:pt x="42" y="14"/>
                  <a:pt x="41" y="14"/>
                  <a:pt x="40" y="14"/>
                </a:cubicBezTo>
                <a:cubicBezTo>
                  <a:pt x="40" y="14"/>
                  <a:pt x="39" y="14"/>
                  <a:pt x="38" y="13"/>
                </a:cubicBezTo>
                <a:cubicBezTo>
                  <a:pt x="37" y="13"/>
                  <a:pt x="37" y="13"/>
                  <a:pt x="36" y="13"/>
                </a:cubicBezTo>
                <a:cubicBezTo>
                  <a:pt x="35" y="13"/>
                  <a:pt x="35" y="13"/>
                  <a:pt x="34" y="13"/>
                </a:cubicBezTo>
                <a:cubicBezTo>
                  <a:pt x="33" y="13"/>
                  <a:pt x="32" y="13"/>
                  <a:pt x="32" y="13"/>
                </a:cubicBezTo>
                <a:cubicBezTo>
                  <a:pt x="31" y="13"/>
                  <a:pt x="31" y="13"/>
                  <a:pt x="30" y="13"/>
                </a:cubicBezTo>
                <a:cubicBezTo>
                  <a:pt x="29" y="13"/>
                  <a:pt x="28" y="13"/>
                  <a:pt x="28" y="12"/>
                </a:cubicBezTo>
                <a:cubicBezTo>
                  <a:pt x="27" y="12"/>
                  <a:pt x="27" y="12"/>
                  <a:pt x="27" y="12"/>
                </a:cubicBezTo>
                <a:cubicBezTo>
                  <a:pt x="26" y="12"/>
                  <a:pt x="25" y="12"/>
                  <a:pt x="24" y="12"/>
                </a:cubicBezTo>
                <a:cubicBezTo>
                  <a:pt x="24" y="12"/>
                  <a:pt x="24" y="12"/>
                  <a:pt x="23" y="12"/>
                </a:cubicBezTo>
                <a:cubicBezTo>
                  <a:pt x="21" y="12"/>
                  <a:pt x="19" y="12"/>
                  <a:pt x="17" y="11"/>
                </a:cubicBezTo>
                <a:cubicBezTo>
                  <a:pt x="17" y="11"/>
                  <a:pt x="17" y="11"/>
                  <a:pt x="17" y="11"/>
                </a:cubicBezTo>
                <a:cubicBezTo>
                  <a:pt x="15" y="11"/>
                  <a:pt x="14" y="11"/>
                  <a:pt x="13" y="11"/>
                </a:cubicBezTo>
                <a:cubicBezTo>
                  <a:pt x="12" y="11"/>
                  <a:pt x="12" y="11"/>
                  <a:pt x="12" y="11"/>
                </a:cubicBezTo>
                <a:cubicBezTo>
                  <a:pt x="11" y="11"/>
                  <a:pt x="11" y="11"/>
                  <a:pt x="10" y="11"/>
                </a:cubicBezTo>
                <a:cubicBezTo>
                  <a:pt x="10" y="11"/>
                  <a:pt x="9" y="10"/>
                  <a:pt x="9" y="10"/>
                </a:cubicBezTo>
                <a:cubicBezTo>
                  <a:pt x="9" y="10"/>
                  <a:pt x="8" y="10"/>
                  <a:pt x="8" y="10"/>
                </a:cubicBezTo>
                <a:cubicBezTo>
                  <a:pt x="7" y="10"/>
                  <a:pt x="6" y="10"/>
                  <a:pt x="6" y="10"/>
                </a:cubicBezTo>
                <a:cubicBezTo>
                  <a:pt x="6" y="10"/>
                  <a:pt x="6" y="10"/>
                  <a:pt x="6" y="10"/>
                </a:cubicBezTo>
                <a:cubicBezTo>
                  <a:pt x="3" y="10"/>
                  <a:pt x="1" y="9"/>
                  <a:pt x="0" y="9"/>
                </a:cubicBezTo>
                <a:cubicBezTo>
                  <a:pt x="1" y="103"/>
                  <a:pt x="1" y="103"/>
                  <a:pt x="1" y="103"/>
                </a:cubicBezTo>
                <a:cubicBezTo>
                  <a:pt x="1" y="103"/>
                  <a:pt x="3" y="103"/>
                  <a:pt x="6" y="103"/>
                </a:cubicBezTo>
                <a:cubicBezTo>
                  <a:pt x="6" y="103"/>
                  <a:pt x="6" y="103"/>
                  <a:pt x="6" y="103"/>
                </a:cubicBezTo>
                <a:cubicBezTo>
                  <a:pt x="7" y="103"/>
                  <a:pt x="8" y="104"/>
                  <a:pt x="8" y="104"/>
                </a:cubicBezTo>
                <a:cubicBezTo>
                  <a:pt x="9" y="104"/>
                  <a:pt x="9" y="104"/>
                  <a:pt x="9" y="104"/>
                </a:cubicBezTo>
                <a:cubicBezTo>
                  <a:pt x="10" y="104"/>
                  <a:pt x="10" y="104"/>
                  <a:pt x="11" y="104"/>
                </a:cubicBezTo>
                <a:cubicBezTo>
                  <a:pt x="11" y="104"/>
                  <a:pt x="12" y="104"/>
                  <a:pt x="12" y="104"/>
                </a:cubicBezTo>
                <a:cubicBezTo>
                  <a:pt x="13" y="104"/>
                  <a:pt x="13" y="104"/>
                  <a:pt x="13" y="104"/>
                </a:cubicBezTo>
                <a:cubicBezTo>
                  <a:pt x="14" y="104"/>
                  <a:pt x="16" y="104"/>
                  <a:pt x="17" y="105"/>
                </a:cubicBezTo>
                <a:cubicBezTo>
                  <a:pt x="18" y="105"/>
                  <a:pt x="18" y="105"/>
                  <a:pt x="18" y="105"/>
                </a:cubicBezTo>
                <a:cubicBezTo>
                  <a:pt x="18" y="105"/>
                  <a:pt x="19" y="105"/>
                  <a:pt x="19" y="105"/>
                </a:cubicBezTo>
                <a:cubicBezTo>
                  <a:pt x="21" y="105"/>
                  <a:pt x="22" y="105"/>
                  <a:pt x="24" y="105"/>
                </a:cubicBezTo>
                <a:cubicBezTo>
                  <a:pt x="24" y="105"/>
                  <a:pt x="24" y="105"/>
                  <a:pt x="24" y="105"/>
                </a:cubicBezTo>
                <a:cubicBezTo>
                  <a:pt x="25" y="105"/>
                  <a:pt x="26" y="106"/>
                  <a:pt x="27" y="106"/>
                </a:cubicBezTo>
                <a:cubicBezTo>
                  <a:pt x="28" y="106"/>
                  <a:pt x="28" y="106"/>
                  <a:pt x="28" y="106"/>
                </a:cubicBezTo>
                <a:cubicBezTo>
                  <a:pt x="29" y="106"/>
                  <a:pt x="30" y="106"/>
                  <a:pt x="31" y="106"/>
                </a:cubicBezTo>
                <a:cubicBezTo>
                  <a:pt x="31" y="106"/>
                  <a:pt x="32" y="106"/>
                  <a:pt x="32" y="106"/>
                </a:cubicBezTo>
                <a:cubicBezTo>
                  <a:pt x="33" y="106"/>
                  <a:pt x="34" y="106"/>
                  <a:pt x="35" y="106"/>
                </a:cubicBezTo>
                <a:cubicBezTo>
                  <a:pt x="35" y="106"/>
                  <a:pt x="36" y="106"/>
                  <a:pt x="37" y="107"/>
                </a:cubicBezTo>
                <a:cubicBezTo>
                  <a:pt x="37" y="107"/>
                  <a:pt x="38" y="107"/>
                  <a:pt x="39" y="107"/>
                </a:cubicBezTo>
                <a:cubicBezTo>
                  <a:pt x="39" y="107"/>
                  <a:pt x="40" y="107"/>
                  <a:pt x="41" y="107"/>
                </a:cubicBezTo>
                <a:cubicBezTo>
                  <a:pt x="42" y="107"/>
                  <a:pt x="42" y="107"/>
                  <a:pt x="43" y="107"/>
                </a:cubicBezTo>
                <a:cubicBezTo>
                  <a:pt x="44" y="107"/>
                  <a:pt x="45" y="107"/>
                  <a:pt x="46" y="107"/>
                </a:cubicBezTo>
                <a:cubicBezTo>
                  <a:pt x="46" y="107"/>
                  <a:pt x="47" y="107"/>
                  <a:pt x="47" y="108"/>
                </a:cubicBezTo>
                <a:cubicBezTo>
                  <a:pt x="48" y="108"/>
                  <a:pt x="49" y="108"/>
                  <a:pt x="50" y="108"/>
                </a:cubicBezTo>
                <a:cubicBezTo>
                  <a:pt x="51" y="108"/>
                  <a:pt x="51" y="108"/>
                  <a:pt x="52" y="108"/>
                </a:cubicBezTo>
                <a:cubicBezTo>
                  <a:pt x="52" y="108"/>
                  <a:pt x="52" y="108"/>
                  <a:pt x="52" y="108"/>
                </a:cubicBezTo>
                <a:cubicBezTo>
                  <a:pt x="54" y="108"/>
                  <a:pt x="56" y="108"/>
                  <a:pt x="58" y="108"/>
                </a:cubicBezTo>
                <a:cubicBezTo>
                  <a:pt x="58" y="108"/>
                  <a:pt x="59" y="108"/>
                  <a:pt x="59" y="108"/>
                </a:cubicBezTo>
                <a:cubicBezTo>
                  <a:pt x="61" y="109"/>
                  <a:pt x="62" y="109"/>
                  <a:pt x="64" y="109"/>
                </a:cubicBezTo>
                <a:cubicBezTo>
                  <a:pt x="64" y="109"/>
                  <a:pt x="65" y="109"/>
                  <a:pt x="65" y="109"/>
                </a:cubicBezTo>
                <a:cubicBezTo>
                  <a:pt x="67" y="109"/>
                  <a:pt x="69" y="109"/>
                  <a:pt x="71" y="109"/>
                </a:cubicBezTo>
                <a:cubicBezTo>
                  <a:pt x="72" y="109"/>
                  <a:pt x="73" y="109"/>
                  <a:pt x="73" y="109"/>
                </a:cubicBezTo>
                <a:cubicBezTo>
                  <a:pt x="75" y="110"/>
                  <a:pt x="76" y="110"/>
                  <a:pt x="78" y="110"/>
                </a:cubicBezTo>
                <a:cubicBezTo>
                  <a:pt x="78" y="110"/>
                  <a:pt x="79" y="110"/>
                  <a:pt x="79" y="110"/>
                </a:cubicBezTo>
                <a:cubicBezTo>
                  <a:pt x="79" y="110"/>
                  <a:pt x="80" y="110"/>
                  <a:pt x="80" y="110"/>
                </a:cubicBezTo>
                <a:cubicBezTo>
                  <a:pt x="83" y="110"/>
                  <a:pt x="86" y="110"/>
                  <a:pt x="90" y="110"/>
                </a:cubicBezTo>
                <a:cubicBezTo>
                  <a:pt x="90" y="110"/>
                  <a:pt x="90" y="110"/>
                  <a:pt x="91" y="110"/>
                </a:cubicBezTo>
                <a:cubicBezTo>
                  <a:pt x="94" y="111"/>
                  <a:pt x="98" y="111"/>
                  <a:pt x="101" y="111"/>
                </a:cubicBezTo>
                <a:cubicBezTo>
                  <a:pt x="101" y="111"/>
                  <a:pt x="101" y="111"/>
                  <a:pt x="101" y="111"/>
                </a:cubicBezTo>
                <a:cubicBezTo>
                  <a:pt x="101" y="111"/>
                  <a:pt x="102" y="111"/>
                  <a:pt x="102" y="111"/>
                </a:cubicBezTo>
                <a:cubicBezTo>
                  <a:pt x="106" y="111"/>
                  <a:pt x="111" y="111"/>
                  <a:pt x="116" y="111"/>
                </a:cubicBezTo>
                <a:cubicBezTo>
                  <a:pt x="117" y="111"/>
                  <a:pt x="118" y="111"/>
                  <a:pt x="119" y="111"/>
                </a:cubicBezTo>
                <a:cubicBezTo>
                  <a:pt x="119" y="111"/>
                  <a:pt x="119" y="111"/>
                  <a:pt x="119" y="111"/>
                </a:cubicBezTo>
                <a:cubicBezTo>
                  <a:pt x="123" y="111"/>
                  <a:pt x="127" y="111"/>
                  <a:pt x="131" y="111"/>
                </a:cubicBezTo>
                <a:cubicBezTo>
                  <a:pt x="132" y="111"/>
                  <a:pt x="132" y="111"/>
                  <a:pt x="132" y="111"/>
                </a:cubicBezTo>
                <a:cubicBezTo>
                  <a:pt x="132" y="111"/>
                  <a:pt x="132" y="111"/>
                  <a:pt x="132" y="111"/>
                </a:cubicBezTo>
                <a:cubicBezTo>
                  <a:pt x="132" y="111"/>
                  <a:pt x="132" y="111"/>
                  <a:pt x="132" y="111"/>
                </a:cubicBezTo>
                <a:cubicBezTo>
                  <a:pt x="132" y="111"/>
                  <a:pt x="132" y="111"/>
                  <a:pt x="132" y="111"/>
                </a:cubicBezTo>
                <a:cubicBezTo>
                  <a:pt x="132" y="111"/>
                  <a:pt x="132" y="111"/>
                  <a:pt x="132" y="111"/>
                </a:cubicBezTo>
                <a:cubicBezTo>
                  <a:pt x="136" y="111"/>
                  <a:pt x="139" y="111"/>
                  <a:pt x="142" y="111"/>
                </a:cubicBezTo>
                <a:cubicBezTo>
                  <a:pt x="142" y="111"/>
                  <a:pt x="143" y="111"/>
                  <a:pt x="143" y="111"/>
                </a:cubicBezTo>
                <a:cubicBezTo>
                  <a:pt x="143" y="111"/>
                  <a:pt x="143" y="111"/>
                  <a:pt x="144" y="111"/>
                </a:cubicBezTo>
                <a:cubicBezTo>
                  <a:pt x="146" y="111"/>
                  <a:pt x="149" y="111"/>
                  <a:pt x="152" y="110"/>
                </a:cubicBezTo>
                <a:cubicBezTo>
                  <a:pt x="152" y="110"/>
                  <a:pt x="152" y="110"/>
                  <a:pt x="153" y="110"/>
                </a:cubicBezTo>
                <a:cubicBezTo>
                  <a:pt x="153" y="110"/>
                  <a:pt x="153" y="110"/>
                  <a:pt x="153" y="110"/>
                </a:cubicBezTo>
                <a:cubicBezTo>
                  <a:pt x="156" y="110"/>
                  <a:pt x="159" y="110"/>
                  <a:pt x="162" y="110"/>
                </a:cubicBezTo>
                <a:cubicBezTo>
                  <a:pt x="162" y="109"/>
                  <a:pt x="162" y="109"/>
                  <a:pt x="162" y="109"/>
                </a:cubicBezTo>
                <a:cubicBezTo>
                  <a:pt x="163" y="109"/>
                  <a:pt x="163" y="109"/>
                  <a:pt x="163" y="109"/>
                </a:cubicBezTo>
                <a:cubicBezTo>
                  <a:pt x="164" y="109"/>
                  <a:pt x="166" y="109"/>
                  <a:pt x="167" y="109"/>
                </a:cubicBezTo>
                <a:cubicBezTo>
                  <a:pt x="168" y="109"/>
                  <a:pt x="168" y="109"/>
                  <a:pt x="169" y="109"/>
                </a:cubicBezTo>
                <a:cubicBezTo>
                  <a:pt x="170" y="108"/>
                  <a:pt x="171" y="108"/>
                  <a:pt x="173" y="108"/>
                </a:cubicBezTo>
                <a:cubicBezTo>
                  <a:pt x="173" y="108"/>
                  <a:pt x="173" y="108"/>
                  <a:pt x="173" y="108"/>
                </a:cubicBezTo>
                <a:cubicBezTo>
                  <a:pt x="175" y="108"/>
                  <a:pt x="176" y="107"/>
                  <a:pt x="178" y="107"/>
                </a:cubicBezTo>
                <a:cubicBezTo>
                  <a:pt x="178" y="107"/>
                  <a:pt x="178" y="107"/>
                  <a:pt x="178" y="107"/>
                </a:cubicBezTo>
                <a:cubicBezTo>
                  <a:pt x="180" y="106"/>
                  <a:pt x="181" y="106"/>
                  <a:pt x="182" y="106"/>
                </a:cubicBezTo>
                <a:cubicBezTo>
                  <a:pt x="182" y="106"/>
                  <a:pt x="182" y="106"/>
                  <a:pt x="182" y="106"/>
                </a:cubicBezTo>
                <a:cubicBezTo>
                  <a:pt x="183" y="106"/>
                  <a:pt x="183" y="105"/>
                  <a:pt x="183" y="105"/>
                </a:cubicBezTo>
                <a:cubicBezTo>
                  <a:pt x="184" y="105"/>
                  <a:pt x="185" y="105"/>
                  <a:pt x="186" y="104"/>
                </a:cubicBezTo>
                <a:cubicBezTo>
                  <a:pt x="186" y="104"/>
                  <a:pt x="186" y="104"/>
                  <a:pt x="186" y="104"/>
                </a:cubicBezTo>
                <a:cubicBezTo>
                  <a:pt x="186" y="104"/>
                  <a:pt x="187" y="104"/>
                  <a:pt x="187" y="104"/>
                </a:cubicBezTo>
                <a:cubicBezTo>
                  <a:pt x="187" y="104"/>
                  <a:pt x="188" y="103"/>
                  <a:pt x="188" y="103"/>
                </a:cubicBezTo>
                <a:cubicBezTo>
                  <a:pt x="188" y="103"/>
                  <a:pt x="189" y="103"/>
                  <a:pt x="189" y="103"/>
                </a:cubicBezTo>
                <a:cubicBezTo>
                  <a:pt x="189" y="103"/>
                  <a:pt x="189" y="103"/>
                  <a:pt x="189" y="103"/>
                </a:cubicBezTo>
                <a:cubicBezTo>
                  <a:pt x="189" y="103"/>
                  <a:pt x="190" y="103"/>
                  <a:pt x="190" y="102"/>
                </a:cubicBezTo>
                <a:cubicBezTo>
                  <a:pt x="190" y="102"/>
                  <a:pt x="191" y="102"/>
                  <a:pt x="191" y="102"/>
                </a:cubicBezTo>
                <a:cubicBezTo>
                  <a:pt x="191" y="102"/>
                  <a:pt x="191" y="102"/>
                  <a:pt x="191" y="101"/>
                </a:cubicBezTo>
                <a:cubicBezTo>
                  <a:pt x="191" y="101"/>
                  <a:pt x="191" y="101"/>
                  <a:pt x="191" y="101"/>
                </a:cubicBezTo>
                <a:cubicBezTo>
                  <a:pt x="192" y="101"/>
                  <a:pt x="192" y="101"/>
                  <a:pt x="192" y="101"/>
                </a:cubicBezTo>
                <a:cubicBezTo>
                  <a:pt x="192" y="100"/>
                  <a:pt x="193" y="100"/>
                  <a:pt x="193" y="100"/>
                </a:cubicBezTo>
                <a:cubicBezTo>
                  <a:pt x="193" y="100"/>
                  <a:pt x="193" y="100"/>
                  <a:pt x="193" y="100"/>
                </a:cubicBezTo>
                <a:cubicBezTo>
                  <a:pt x="193" y="100"/>
                  <a:pt x="193" y="100"/>
                  <a:pt x="193" y="100"/>
                </a:cubicBezTo>
                <a:cubicBezTo>
                  <a:pt x="193" y="99"/>
                  <a:pt x="194" y="99"/>
                  <a:pt x="194" y="99"/>
                </a:cubicBezTo>
                <a:cubicBezTo>
                  <a:pt x="194" y="99"/>
                  <a:pt x="194" y="99"/>
                  <a:pt x="194" y="98"/>
                </a:cubicBezTo>
                <a:cubicBezTo>
                  <a:pt x="194" y="98"/>
                  <a:pt x="194" y="98"/>
                  <a:pt x="194" y="98"/>
                </a:cubicBezTo>
                <a:cubicBezTo>
                  <a:pt x="195" y="98"/>
                  <a:pt x="195" y="98"/>
                  <a:pt x="195" y="98"/>
                </a:cubicBezTo>
                <a:cubicBezTo>
                  <a:pt x="195" y="97"/>
                  <a:pt x="195" y="97"/>
                  <a:pt x="195" y="97"/>
                </a:cubicBezTo>
                <a:cubicBezTo>
                  <a:pt x="195" y="97"/>
                  <a:pt x="195" y="97"/>
                  <a:pt x="195" y="97"/>
                </a:cubicBezTo>
                <a:cubicBezTo>
                  <a:pt x="195" y="97"/>
                  <a:pt x="195" y="97"/>
                  <a:pt x="195" y="97"/>
                </a:cubicBezTo>
                <a:cubicBezTo>
                  <a:pt x="195" y="96"/>
                  <a:pt x="196" y="96"/>
                  <a:pt x="196" y="95"/>
                </a:cubicBezTo>
                <a:cubicBezTo>
                  <a:pt x="196" y="95"/>
                  <a:pt x="196" y="95"/>
                  <a:pt x="196" y="95"/>
                </a:cubicBezTo>
                <a:cubicBezTo>
                  <a:pt x="196" y="95"/>
                  <a:pt x="196" y="94"/>
                  <a:pt x="196" y="94"/>
                </a:cubicBezTo>
                <a:cubicBezTo>
                  <a:pt x="196" y="94"/>
                  <a:pt x="196" y="93"/>
                  <a:pt x="196" y="9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p:cNvSpPr>
          <p:nvPr/>
        </p:nvSpPr>
        <p:spPr bwMode="auto">
          <a:xfrm>
            <a:off x="5171255" y="5671122"/>
            <a:ext cx="54539" cy="546258"/>
          </a:xfrm>
          <a:custGeom>
            <a:avLst/>
            <a:gdLst>
              <a:gd name="T0" fmla="*/ 13 w 14"/>
              <a:gd name="T1" fmla="*/ 36 h 130"/>
              <a:gd name="T2" fmla="*/ 0 w 14"/>
              <a:gd name="T3" fmla="*/ 0 h 130"/>
              <a:gd name="T4" fmla="*/ 1 w 14"/>
              <a:gd name="T5" fmla="*/ 93 h 130"/>
              <a:gd name="T6" fmla="*/ 14 w 14"/>
              <a:gd name="T7" fmla="*/ 130 h 130"/>
              <a:gd name="T8" fmla="*/ 13 w 14"/>
              <a:gd name="T9" fmla="*/ 36 h 130"/>
            </a:gdLst>
            <a:ahLst/>
            <a:cxnLst>
              <a:cxn ang="0">
                <a:pos x="T0" y="T1"/>
              </a:cxn>
              <a:cxn ang="0">
                <a:pos x="T2" y="T3"/>
              </a:cxn>
              <a:cxn ang="0">
                <a:pos x="T4" y="T5"/>
              </a:cxn>
              <a:cxn ang="0">
                <a:pos x="T6" y="T7"/>
              </a:cxn>
              <a:cxn ang="0">
                <a:pos x="T8" y="T9"/>
              </a:cxn>
            </a:cxnLst>
            <a:rect l="0" t="0" r="r" b="b"/>
            <a:pathLst>
              <a:path w="14" h="130">
                <a:moveTo>
                  <a:pt x="13" y="36"/>
                </a:moveTo>
                <a:cubicBezTo>
                  <a:pt x="12" y="35"/>
                  <a:pt x="0" y="17"/>
                  <a:pt x="0" y="0"/>
                </a:cubicBezTo>
                <a:cubicBezTo>
                  <a:pt x="0" y="31"/>
                  <a:pt x="1" y="62"/>
                  <a:pt x="1" y="93"/>
                </a:cubicBezTo>
                <a:cubicBezTo>
                  <a:pt x="1" y="110"/>
                  <a:pt x="13" y="128"/>
                  <a:pt x="14" y="130"/>
                </a:cubicBezTo>
                <a:lnTo>
                  <a:pt x="13" y="36"/>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4483591" y="5771140"/>
            <a:ext cx="675806" cy="466756"/>
          </a:xfrm>
          <a:custGeom>
            <a:avLst/>
            <a:gdLst>
              <a:gd name="T0" fmla="*/ 145 w 175"/>
              <a:gd name="T1" fmla="*/ 109 h 111"/>
              <a:gd name="T2" fmla="*/ 154 w 175"/>
              <a:gd name="T3" fmla="*/ 108 h 111"/>
              <a:gd name="T4" fmla="*/ 162 w 175"/>
              <a:gd name="T5" fmla="*/ 108 h 111"/>
              <a:gd name="T6" fmla="*/ 165 w 175"/>
              <a:gd name="T7" fmla="*/ 108 h 111"/>
              <a:gd name="T8" fmla="*/ 170 w 175"/>
              <a:gd name="T9" fmla="*/ 107 h 111"/>
              <a:gd name="T10" fmla="*/ 174 w 175"/>
              <a:gd name="T11" fmla="*/ 14 h 111"/>
              <a:gd name="T12" fmla="*/ 167 w 175"/>
              <a:gd name="T13" fmla="*/ 14 h 111"/>
              <a:gd name="T14" fmla="*/ 162 w 175"/>
              <a:gd name="T15" fmla="*/ 15 h 111"/>
              <a:gd name="T16" fmla="*/ 154 w 175"/>
              <a:gd name="T17" fmla="*/ 15 h 111"/>
              <a:gd name="T18" fmla="*/ 144 w 175"/>
              <a:gd name="T19" fmla="*/ 16 h 111"/>
              <a:gd name="T20" fmla="*/ 135 w 175"/>
              <a:gd name="T21" fmla="*/ 16 h 111"/>
              <a:gd name="T22" fmla="*/ 125 w 175"/>
              <a:gd name="T23" fmla="*/ 17 h 111"/>
              <a:gd name="T24" fmla="*/ 112 w 175"/>
              <a:gd name="T25" fmla="*/ 17 h 111"/>
              <a:gd name="T26" fmla="*/ 98 w 175"/>
              <a:gd name="T27" fmla="*/ 17 h 111"/>
              <a:gd name="T28" fmla="*/ 76 w 175"/>
              <a:gd name="T29" fmla="*/ 17 h 111"/>
              <a:gd name="T30" fmla="*/ 64 w 175"/>
              <a:gd name="T31" fmla="*/ 17 h 111"/>
              <a:gd name="T32" fmla="*/ 53 w 175"/>
              <a:gd name="T33" fmla="*/ 17 h 111"/>
              <a:gd name="T34" fmla="*/ 44 w 175"/>
              <a:gd name="T35" fmla="*/ 16 h 111"/>
              <a:gd name="T36" fmla="*/ 38 w 175"/>
              <a:gd name="T37" fmla="*/ 15 h 111"/>
              <a:gd name="T38" fmla="*/ 31 w 175"/>
              <a:gd name="T39" fmla="*/ 15 h 111"/>
              <a:gd name="T40" fmla="*/ 26 w 175"/>
              <a:gd name="T41" fmla="*/ 14 h 111"/>
              <a:gd name="T42" fmla="*/ 22 w 175"/>
              <a:gd name="T43" fmla="*/ 13 h 111"/>
              <a:gd name="T44" fmla="*/ 18 w 175"/>
              <a:gd name="T45" fmla="*/ 12 h 111"/>
              <a:gd name="T46" fmla="*/ 14 w 175"/>
              <a:gd name="T47" fmla="*/ 11 h 111"/>
              <a:gd name="T48" fmla="*/ 9 w 175"/>
              <a:gd name="T49" fmla="*/ 9 h 111"/>
              <a:gd name="T50" fmla="*/ 1 w 175"/>
              <a:gd name="T51" fmla="*/ 94 h 111"/>
              <a:gd name="T52" fmla="*/ 11 w 175"/>
              <a:gd name="T53" fmla="*/ 103 h 111"/>
              <a:gd name="T54" fmla="*/ 14 w 175"/>
              <a:gd name="T55" fmla="*/ 104 h 111"/>
              <a:gd name="T56" fmla="*/ 15 w 175"/>
              <a:gd name="T57" fmla="*/ 105 h 111"/>
              <a:gd name="T58" fmla="*/ 19 w 175"/>
              <a:gd name="T59" fmla="*/ 106 h 111"/>
              <a:gd name="T60" fmla="*/ 22 w 175"/>
              <a:gd name="T61" fmla="*/ 106 h 111"/>
              <a:gd name="T62" fmla="*/ 24 w 175"/>
              <a:gd name="T63" fmla="*/ 107 h 111"/>
              <a:gd name="T64" fmla="*/ 27 w 175"/>
              <a:gd name="T65" fmla="*/ 107 h 111"/>
              <a:gd name="T66" fmla="*/ 31 w 175"/>
              <a:gd name="T67" fmla="*/ 108 h 111"/>
              <a:gd name="T68" fmla="*/ 33 w 175"/>
              <a:gd name="T69" fmla="*/ 108 h 111"/>
              <a:gd name="T70" fmla="*/ 38 w 175"/>
              <a:gd name="T71" fmla="*/ 109 h 111"/>
              <a:gd name="T72" fmla="*/ 45 w 175"/>
              <a:gd name="T73" fmla="*/ 109 h 111"/>
              <a:gd name="T74" fmla="*/ 46 w 175"/>
              <a:gd name="T75" fmla="*/ 109 h 111"/>
              <a:gd name="T76" fmla="*/ 54 w 175"/>
              <a:gd name="T77" fmla="*/ 110 h 111"/>
              <a:gd name="T78" fmla="*/ 65 w 175"/>
              <a:gd name="T79" fmla="*/ 110 h 111"/>
              <a:gd name="T80" fmla="*/ 65 w 175"/>
              <a:gd name="T81" fmla="*/ 110 h 111"/>
              <a:gd name="T82" fmla="*/ 65 w 175"/>
              <a:gd name="T83" fmla="*/ 110 h 111"/>
              <a:gd name="T84" fmla="*/ 76 w 175"/>
              <a:gd name="T85" fmla="*/ 111 h 111"/>
              <a:gd name="T86" fmla="*/ 80 w 175"/>
              <a:gd name="T87" fmla="*/ 111 h 111"/>
              <a:gd name="T88" fmla="*/ 99 w 175"/>
              <a:gd name="T89" fmla="*/ 111 h 111"/>
              <a:gd name="T90" fmla="*/ 112 w 175"/>
              <a:gd name="T91" fmla="*/ 110 h 111"/>
              <a:gd name="T92" fmla="*/ 126 w 175"/>
              <a:gd name="T93" fmla="*/ 110 h 111"/>
              <a:gd name="T94" fmla="*/ 128 w 175"/>
              <a:gd name="T95" fmla="*/ 110 h 111"/>
              <a:gd name="T96" fmla="*/ 137 w 175"/>
              <a:gd name="T97"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5" h="111">
                <a:moveTo>
                  <a:pt x="137" y="109"/>
                </a:moveTo>
                <a:cubicBezTo>
                  <a:pt x="140" y="109"/>
                  <a:pt x="142" y="109"/>
                  <a:pt x="145" y="109"/>
                </a:cubicBezTo>
                <a:cubicBezTo>
                  <a:pt x="146" y="109"/>
                  <a:pt x="146" y="109"/>
                  <a:pt x="147" y="109"/>
                </a:cubicBezTo>
                <a:cubicBezTo>
                  <a:pt x="150" y="109"/>
                  <a:pt x="152" y="109"/>
                  <a:pt x="154" y="108"/>
                </a:cubicBezTo>
                <a:cubicBezTo>
                  <a:pt x="154" y="108"/>
                  <a:pt x="155" y="108"/>
                  <a:pt x="155" y="108"/>
                </a:cubicBezTo>
                <a:cubicBezTo>
                  <a:pt x="157" y="108"/>
                  <a:pt x="160" y="108"/>
                  <a:pt x="162" y="108"/>
                </a:cubicBezTo>
                <a:cubicBezTo>
                  <a:pt x="162" y="108"/>
                  <a:pt x="163" y="108"/>
                  <a:pt x="163" y="108"/>
                </a:cubicBezTo>
                <a:cubicBezTo>
                  <a:pt x="164" y="108"/>
                  <a:pt x="164" y="108"/>
                  <a:pt x="165" y="108"/>
                </a:cubicBezTo>
                <a:cubicBezTo>
                  <a:pt x="166" y="108"/>
                  <a:pt x="166" y="108"/>
                  <a:pt x="167" y="108"/>
                </a:cubicBezTo>
                <a:cubicBezTo>
                  <a:pt x="168" y="107"/>
                  <a:pt x="169" y="107"/>
                  <a:pt x="170" y="107"/>
                </a:cubicBezTo>
                <a:cubicBezTo>
                  <a:pt x="172" y="107"/>
                  <a:pt x="173" y="107"/>
                  <a:pt x="175" y="107"/>
                </a:cubicBezTo>
                <a:cubicBezTo>
                  <a:pt x="174" y="14"/>
                  <a:pt x="174" y="14"/>
                  <a:pt x="174" y="14"/>
                </a:cubicBezTo>
                <a:cubicBezTo>
                  <a:pt x="173" y="14"/>
                  <a:pt x="171" y="14"/>
                  <a:pt x="169" y="14"/>
                </a:cubicBezTo>
                <a:cubicBezTo>
                  <a:pt x="169" y="14"/>
                  <a:pt x="168" y="14"/>
                  <a:pt x="167" y="14"/>
                </a:cubicBezTo>
                <a:cubicBezTo>
                  <a:pt x="166" y="14"/>
                  <a:pt x="165" y="14"/>
                  <a:pt x="163" y="14"/>
                </a:cubicBezTo>
                <a:cubicBezTo>
                  <a:pt x="163" y="14"/>
                  <a:pt x="162" y="15"/>
                  <a:pt x="162" y="15"/>
                </a:cubicBezTo>
                <a:cubicBezTo>
                  <a:pt x="159" y="15"/>
                  <a:pt x="157" y="15"/>
                  <a:pt x="154" y="15"/>
                </a:cubicBezTo>
                <a:cubicBezTo>
                  <a:pt x="154" y="15"/>
                  <a:pt x="154" y="15"/>
                  <a:pt x="154" y="15"/>
                </a:cubicBezTo>
                <a:cubicBezTo>
                  <a:pt x="151" y="15"/>
                  <a:pt x="149" y="15"/>
                  <a:pt x="146" y="16"/>
                </a:cubicBezTo>
                <a:cubicBezTo>
                  <a:pt x="146" y="16"/>
                  <a:pt x="145" y="16"/>
                  <a:pt x="144" y="16"/>
                </a:cubicBezTo>
                <a:cubicBezTo>
                  <a:pt x="142" y="16"/>
                  <a:pt x="139" y="16"/>
                  <a:pt x="136" y="16"/>
                </a:cubicBezTo>
                <a:cubicBezTo>
                  <a:pt x="136" y="16"/>
                  <a:pt x="135" y="16"/>
                  <a:pt x="135" y="16"/>
                </a:cubicBezTo>
                <a:cubicBezTo>
                  <a:pt x="132" y="16"/>
                  <a:pt x="129" y="16"/>
                  <a:pt x="127" y="17"/>
                </a:cubicBezTo>
                <a:cubicBezTo>
                  <a:pt x="126" y="17"/>
                  <a:pt x="126" y="17"/>
                  <a:pt x="125" y="17"/>
                </a:cubicBezTo>
                <a:cubicBezTo>
                  <a:pt x="121" y="17"/>
                  <a:pt x="117" y="17"/>
                  <a:pt x="113" y="17"/>
                </a:cubicBezTo>
                <a:cubicBezTo>
                  <a:pt x="113" y="17"/>
                  <a:pt x="112" y="17"/>
                  <a:pt x="112" y="17"/>
                </a:cubicBezTo>
                <a:cubicBezTo>
                  <a:pt x="108" y="17"/>
                  <a:pt x="103" y="17"/>
                  <a:pt x="99" y="17"/>
                </a:cubicBezTo>
                <a:cubicBezTo>
                  <a:pt x="99" y="17"/>
                  <a:pt x="98" y="17"/>
                  <a:pt x="98" y="17"/>
                </a:cubicBezTo>
                <a:cubicBezTo>
                  <a:pt x="92" y="18"/>
                  <a:pt x="86" y="18"/>
                  <a:pt x="80" y="17"/>
                </a:cubicBezTo>
                <a:cubicBezTo>
                  <a:pt x="78" y="17"/>
                  <a:pt x="77" y="17"/>
                  <a:pt x="76" y="17"/>
                </a:cubicBezTo>
                <a:cubicBezTo>
                  <a:pt x="72" y="17"/>
                  <a:pt x="68" y="17"/>
                  <a:pt x="65" y="17"/>
                </a:cubicBezTo>
                <a:cubicBezTo>
                  <a:pt x="64" y="17"/>
                  <a:pt x="64" y="17"/>
                  <a:pt x="64" y="17"/>
                </a:cubicBezTo>
                <a:cubicBezTo>
                  <a:pt x="61" y="17"/>
                  <a:pt x="57" y="17"/>
                  <a:pt x="54" y="17"/>
                </a:cubicBezTo>
                <a:cubicBezTo>
                  <a:pt x="54" y="17"/>
                  <a:pt x="53" y="17"/>
                  <a:pt x="53" y="17"/>
                </a:cubicBezTo>
                <a:cubicBezTo>
                  <a:pt x="50" y="16"/>
                  <a:pt x="48" y="16"/>
                  <a:pt x="45" y="16"/>
                </a:cubicBezTo>
                <a:cubicBezTo>
                  <a:pt x="45" y="16"/>
                  <a:pt x="44" y="16"/>
                  <a:pt x="44" y="16"/>
                </a:cubicBezTo>
                <a:cubicBezTo>
                  <a:pt x="42" y="16"/>
                  <a:pt x="40" y="16"/>
                  <a:pt x="38" y="15"/>
                </a:cubicBezTo>
                <a:cubicBezTo>
                  <a:pt x="38" y="15"/>
                  <a:pt x="38" y="15"/>
                  <a:pt x="38" y="15"/>
                </a:cubicBezTo>
                <a:cubicBezTo>
                  <a:pt x="36" y="15"/>
                  <a:pt x="34" y="15"/>
                  <a:pt x="32" y="15"/>
                </a:cubicBezTo>
                <a:cubicBezTo>
                  <a:pt x="32" y="15"/>
                  <a:pt x="31" y="15"/>
                  <a:pt x="31" y="15"/>
                </a:cubicBezTo>
                <a:cubicBezTo>
                  <a:pt x="30" y="14"/>
                  <a:pt x="29" y="14"/>
                  <a:pt x="27" y="14"/>
                </a:cubicBezTo>
                <a:cubicBezTo>
                  <a:pt x="27" y="14"/>
                  <a:pt x="26" y="14"/>
                  <a:pt x="26" y="14"/>
                </a:cubicBezTo>
                <a:cubicBezTo>
                  <a:pt x="25" y="14"/>
                  <a:pt x="24" y="13"/>
                  <a:pt x="23" y="13"/>
                </a:cubicBezTo>
                <a:cubicBezTo>
                  <a:pt x="23" y="13"/>
                  <a:pt x="22" y="13"/>
                  <a:pt x="22" y="13"/>
                </a:cubicBezTo>
                <a:cubicBezTo>
                  <a:pt x="21" y="13"/>
                  <a:pt x="20" y="13"/>
                  <a:pt x="18" y="12"/>
                </a:cubicBezTo>
                <a:cubicBezTo>
                  <a:pt x="18" y="12"/>
                  <a:pt x="18" y="12"/>
                  <a:pt x="18" y="12"/>
                </a:cubicBezTo>
                <a:cubicBezTo>
                  <a:pt x="17" y="12"/>
                  <a:pt x="15" y="12"/>
                  <a:pt x="14" y="11"/>
                </a:cubicBezTo>
                <a:cubicBezTo>
                  <a:pt x="14" y="11"/>
                  <a:pt x="14" y="11"/>
                  <a:pt x="14" y="11"/>
                </a:cubicBezTo>
                <a:cubicBezTo>
                  <a:pt x="12" y="11"/>
                  <a:pt x="11" y="10"/>
                  <a:pt x="11" y="10"/>
                </a:cubicBezTo>
                <a:cubicBezTo>
                  <a:pt x="10" y="10"/>
                  <a:pt x="9" y="10"/>
                  <a:pt x="9" y="9"/>
                </a:cubicBezTo>
                <a:cubicBezTo>
                  <a:pt x="2" y="7"/>
                  <a:pt x="0" y="4"/>
                  <a:pt x="0" y="0"/>
                </a:cubicBezTo>
                <a:cubicBezTo>
                  <a:pt x="0" y="31"/>
                  <a:pt x="0" y="62"/>
                  <a:pt x="1" y="94"/>
                </a:cubicBezTo>
                <a:cubicBezTo>
                  <a:pt x="1" y="97"/>
                  <a:pt x="3" y="100"/>
                  <a:pt x="9" y="103"/>
                </a:cubicBezTo>
                <a:cubicBezTo>
                  <a:pt x="10" y="103"/>
                  <a:pt x="10" y="103"/>
                  <a:pt x="11" y="103"/>
                </a:cubicBezTo>
                <a:cubicBezTo>
                  <a:pt x="11" y="103"/>
                  <a:pt x="11" y="103"/>
                  <a:pt x="11" y="103"/>
                </a:cubicBezTo>
                <a:cubicBezTo>
                  <a:pt x="12" y="104"/>
                  <a:pt x="13" y="104"/>
                  <a:pt x="14" y="104"/>
                </a:cubicBezTo>
                <a:cubicBezTo>
                  <a:pt x="14" y="104"/>
                  <a:pt x="14" y="104"/>
                  <a:pt x="15" y="105"/>
                </a:cubicBezTo>
                <a:cubicBezTo>
                  <a:pt x="15" y="105"/>
                  <a:pt x="15" y="105"/>
                  <a:pt x="15" y="105"/>
                </a:cubicBezTo>
                <a:cubicBezTo>
                  <a:pt x="16" y="105"/>
                  <a:pt x="17" y="105"/>
                  <a:pt x="19" y="106"/>
                </a:cubicBezTo>
                <a:cubicBezTo>
                  <a:pt x="19" y="106"/>
                  <a:pt x="19" y="106"/>
                  <a:pt x="19" y="106"/>
                </a:cubicBezTo>
                <a:cubicBezTo>
                  <a:pt x="19" y="106"/>
                  <a:pt x="19" y="106"/>
                  <a:pt x="19" y="106"/>
                </a:cubicBezTo>
                <a:cubicBezTo>
                  <a:pt x="20" y="106"/>
                  <a:pt x="21" y="106"/>
                  <a:pt x="22" y="106"/>
                </a:cubicBezTo>
                <a:cubicBezTo>
                  <a:pt x="23" y="106"/>
                  <a:pt x="23" y="106"/>
                  <a:pt x="23" y="106"/>
                </a:cubicBezTo>
                <a:cubicBezTo>
                  <a:pt x="23" y="106"/>
                  <a:pt x="23" y="107"/>
                  <a:pt x="24" y="107"/>
                </a:cubicBezTo>
                <a:cubicBezTo>
                  <a:pt x="25" y="107"/>
                  <a:pt x="26" y="107"/>
                  <a:pt x="27" y="107"/>
                </a:cubicBezTo>
                <a:cubicBezTo>
                  <a:pt x="27" y="107"/>
                  <a:pt x="27" y="107"/>
                  <a:pt x="27" y="107"/>
                </a:cubicBezTo>
                <a:cubicBezTo>
                  <a:pt x="28" y="107"/>
                  <a:pt x="28" y="107"/>
                  <a:pt x="28" y="107"/>
                </a:cubicBezTo>
                <a:cubicBezTo>
                  <a:pt x="29" y="108"/>
                  <a:pt x="30" y="108"/>
                  <a:pt x="31" y="108"/>
                </a:cubicBezTo>
                <a:cubicBezTo>
                  <a:pt x="32" y="108"/>
                  <a:pt x="32" y="108"/>
                  <a:pt x="32" y="108"/>
                </a:cubicBezTo>
                <a:cubicBezTo>
                  <a:pt x="33" y="108"/>
                  <a:pt x="33" y="108"/>
                  <a:pt x="33" y="108"/>
                </a:cubicBezTo>
                <a:cubicBezTo>
                  <a:pt x="35" y="108"/>
                  <a:pt x="36" y="108"/>
                  <a:pt x="38" y="109"/>
                </a:cubicBezTo>
                <a:cubicBezTo>
                  <a:pt x="38" y="109"/>
                  <a:pt x="38" y="109"/>
                  <a:pt x="38" y="109"/>
                </a:cubicBezTo>
                <a:cubicBezTo>
                  <a:pt x="38" y="109"/>
                  <a:pt x="39" y="109"/>
                  <a:pt x="39" y="109"/>
                </a:cubicBezTo>
                <a:cubicBezTo>
                  <a:pt x="41" y="109"/>
                  <a:pt x="43" y="109"/>
                  <a:pt x="45" y="109"/>
                </a:cubicBezTo>
                <a:cubicBezTo>
                  <a:pt x="45" y="109"/>
                  <a:pt x="45" y="109"/>
                  <a:pt x="45" y="109"/>
                </a:cubicBezTo>
                <a:cubicBezTo>
                  <a:pt x="46" y="109"/>
                  <a:pt x="46" y="109"/>
                  <a:pt x="46" y="109"/>
                </a:cubicBezTo>
                <a:cubicBezTo>
                  <a:pt x="48" y="110"/>
                  <a:pt x="51" y="110"/>
                  <a:pt x="54" y="110"/>
                </a:cubicBezTo>
                <a:cubicBezTo>
                  <a:pt x="54" y="110"/>
                  <a:pt x="54" y="110"/>
                  <a:pt x="54" y="110"/>
                </a:cubicBezTo>
                <a:cubicBezTo>
                  <a:pt x="54" y="110"/>
                  <a:pt x="54" y="110"/>
                  <a:pt x="55" y="110"/>
                </a:cubicBezTo>
                <a:cubicBezTo>
                  <a:pt x="58" y="110"/>
                  <a:pt x="61" y="110"/>
                  <a:pt x="65" y="110"/>
                </a:cubicBezTo>
                <a:cubicBezTo>
                  <a:pt x="65" y="110"/>
                  <a:pt x="65" y="110"/>
                  <a:pt x="65" y="110"/>
                </a:cubicBezTo>
                <a:cubicBezTo>
                  <a:pt x="65" y="110"/>
                  <a:pt x="65" y="110"/>
                  <a:pt x="65" y="110"/>
                </a:cubicBezTo>
                <a:cubicBezTo>
                  <a:pt x="65" y="110"/>
                  <a:pt x="65" y="110"/>
                  <a:pt x="65" y="110"/>
                </a:cubicBezTo>
                <a:cubicBezTo>
                  <a:pt x="65" y="110"/>
                  <a:pt x="65" y="110"/>
                  <a:pt x="65" y="110"/>
                </a:cubicBezTo>
                <a:cubicBezTo>
                  <a:pt x="65" y="110"/>
                  <a:pt x="65" y="110"/>
                  <a:pt x="65" y="110"/>
                </a:cubicBezTo>
                <a:cubicBezTo>
                  <a:pt x="69" y="111"/>
                  <a:pt x="72" y="111"/>
                  <a:pt x="76" y="111"/>
                </a:cubicBezTo>
                <a:cubicBezTo>
                  <a:pt x="77" y="111"/>
                  <a:pt x="78" y="111"/>
                  <a:pt x="79" y="111"/>
                </a:cubicBezTo>
                <a:cubicBezTo>
                  <a:pt x="80" y="111"/>
                  <a:pt x="80" y="111"/>
                  <a:pt x="80" y="111"/>
                </a:cubicBezTo>
                <a:cubicBezTo>
                  <a:pt x="86" y="111"/>
                  <a:pt x="92" y="111"/>
                  <a:pt x="99" y="111"/>
                </a:cubicBezTo>
                <a:cubicBezTo>
                  <a:pt x="99" y="111"/>
                  <a:pt x="99" y="111"/>
                  <a:pt x="99" y="111"/>
                </a:cubicBezTo>
                <a:cubicBezTo>
                  <a:pt x="99" y="111"/>
                  <a:pt x="99" y="111"/>
                  <a:pt x="100" y="111"/>
                </a:cubicBezTo>
                <a:cubicBezTo>
                  <a:pt x="104" y="111"/>
                  <a:pt x="108" y="111"/>
                  <a:pt x="112" y="110"/>
                </a:cubicBezTo>
                <a:cubicBezTo>
                  <a:pt x="113" y="110"/>
                  <a:pt x="113" y="110"/>
                  <a:pt x="114" y="110"/>
                </a:cubicBezTo>
                <a:cubicBezTo>
                  <a:pt x="118" y="110"/>
                  <a:pt x="122" y="110"/>
                  <a:pt x="126" y="110"/>
                </a:cubicBezTo>
                <a:cubicBezTo>
                  <a:pt x="126" y="110"/>
                  <a:pt x="126" y="110"/>
                  <a:pt x="126" y="110"/>
                </a:cubicBezTo>
                <a:cubicBezTo>
                  <a:pt x="127" y="110"/>
                  <a:pt x="127" y="110"/>
                  <a:pt x="128" y="110"/>
                </a:cubicBezTo>
                <a:cubicBezTo>
                  <a:pt x="130" y="110"/>
                  <a:pt x="133" y="110"/>
                  <a:pt x="135" y="110"/>
                </a:cubicBezTo>
                <a:cubicBezTo>
                  <a:pt x="136" y="109"/>
                  <a:pt x="136" y="109"/>
                  <a:pt x="137" y="10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p:cNvSpPr>
            <a:spLocks/>
          </p:cNvSpPr>
          <p:nvPr/>
        </p:nvSpPr>
        <p:spPr bwMode="auto">
          <a:xfrm>
            <a:off x="2487005" y="4968419"/>
            <a:ext cx="3457275" cy="879655"/>
          </a:xfrm>
          <a:custGeom>
            <a:avLst/>
            <a:gdLst>
              <a:gd name="T0" fmla="*/ 624 w 895"/>
              <a:gd name="T1" fmla="*/ 5 h 209"/>
              <a:gd name="T2" fmla="*/ 722 w 895"/>
              <a:gd name="T3" fmla="*/ 12 h 209"/>
              <a:gd name="T4" fmla="*/ 695 w 895"/>
              <a:gd name="T5" fmla="*/ 55 h 209"/>
              <a:gd name="T6" fmla="*/ 715 w 895"/>
              <a:gd name="T7" fmla="*/ 84 h 209"/>
              <a:gd name="T8" fmla="*/ 757 w 895"/>
              <a:gd name="T9" fmla="*/ 90 h 209"/>
              <a:gd name="T10" fmla="*/ 813 w 895"/>
              <a:gd name="T11" fmla="*/ 87 h 209"/>
              <a:gd name="T12" fmla="*/ 859 w 895"/>
              <a:gd name="T13" fmla="*/ 84 h 209"/>
              <a:gd name="T14" fmla="*/ 874 w 895"/>
              <a:gd name="T15" fmla="*/ 86 h 209"/>
              <a:gd name="T16" fmla="*/ 893 w 895"/>
              <a:gd name="T17" fmla="*/ 111 h 209"/>
              <a:gd name="T18" fmla="*/ 867 w 895"/>
              <a:gd name="T19" fmla="*/ 135 h 209"/>
              <a:gd name="T20" fmla="*/ 850 w 895"/>
              <a:gd name="T21" fmla="*/ 137 h 209"/>
              <a:gd name="T22" fmla="*/ 805 w 895"/>
              <a:gd name="T23" fmla="*/ 133 h 209"/>
              <a:gd name="T24" fmla="*/ 750 w 895"/>
              <a:gd name="T25" fmla="*/ 127 h 209"/>
              <a:gd name="T26" fmla="*/ 707 w 895"/>
              <a:gd name="T27" fmla="*/ 133 h 209"/>
              <a:gd name="T28" fmla="*/ 678 w 895"/>
              <a:gd name="T29" fmla="*/ 161 h 209"/>
              <a:gd name="T30" fmla="*/ 691 w 895"/>
              <a:gd name="T31" fmla="*/ 205 h 209"/>
              <a:gd name="T32" fmla="*/ 593 w 895"/>
              <a:gd name="T33" fmla="*/ 208 h 209"/>
              <a:gd name="T34" fmla="*/ 526 w 895"/>
              <a:gd name="T35" fmla="*/ 200 h 209"/>
              <a:gd name="T36" fmla="*/ 535 w 895"/>
              <a:gd name="T37" fmla="*/ 143 h 209"/>
              <a:gd name="T38" fmla="*/ 458 w 895"/>
              <a:gd name="T39" fmla="*/ 131 h 209"/>
              <a:gd name="T40" fmla="*/ 376 w 895"/>
              <a:gd name="T41" fmla="*/ 140 h 209"/>
              <a:gd name="T42" fmla="*/ 366 w 895"/>
              <a:gd name="T43" fmla="*/ 198 h 209"/>
              <a:gd name="T44" fmla="*/ 299 w 895"/>
              <a:gd name="T45" fmla="*/ 204 h 209"/>
              <a:gd name="T46" fmla="*/ 184 w 895"/>
              <a:gd name="T47" fmla="*/ 195 h 209"/>
              <a:gd name="T48" fmla="*/ 195 w 895"/>
              <a:gd name="T49" fmla="*/ 130 h 209"/>
              <a:gd name="T50" fmla="*/ 166 w 895"/>
              <a:gd name="T51" fmla="*/ 125 h 209"/>
              <a:gd name="T52" fmla="*/ 115 w 895"/>
              <a:gd name="T53" fmla="*/ 128 h 209"/>
              <a:gd name="T54" fmla="*/ 64 w 895"/>
              <a:gd name="T55" fmla="*/ 132 h 209"/>
              <a:gd name="T56" fmla="*/ 35 w 895"/>
              <a:gd name="T57" fmla="*/ 127 h 209"/>
              <a:gd name="T58" fmla="*/ 45 w 895"/>
              <a:gd name="T59" fmla="*/ 69 h 209"/>
              <a:gd name="T60" fmla="*/ 74 w 895"/>
              <a:gd name="T61" fmla="*/ 66 h 209"/>
              <a:gd name="T62" fmla="*/ 124 w 895"/>
              <a:gd name="T63" fmla="*/ 71 h 209"/>
              <a:gd name="T64" fmla="*/ 174 w 895"/>
              <a:gd name="T65" fmla="*/ 75 h 209"/>
              <a:gd name="T66" fmla="*/ 204 w 895"/>
              <a:gd name="T67" fmla="*/ 72 h 209"/>
              <a:gd name="T68" fmla="*/ 215 w 895"/>
              <a:gd name="T69" fmla="*/ 6 h 209"/>
              <a:gd name="T70" fmla="*/ 332 w 895"/>
              <a:gd name="T71" fmla="*/ 1 h 209"/>
              <a:gd name="T72" fmla="*/ 397 w 895"/>
              <a:gd name="T73" fmla="*/ 9 h 209"/>
              <a:gd name="T74" fmla="*/ 387 w 895"/>
              <a:gd name="T75" fmla="*/ 66 h 209"/>
              <a:gd name="T76" fmla="*/ 466 w 895"/>
              <a:gd name="T77" fmla="*/ 77 h 209"/>
              <a:gd name="T78" fmla="*/ 547 w 895"/>
              <a:gd name="T79" fmla="*/ 69 h 209"/>
              <a:gd name="T80" fmla="*/ 556 w 895"/>
              <a:gd name="T81" fmla="*/ 11 h 209"/>
              <a:gd name="T82" fmla="*/ 624 w 895"/>
              <a:gd name="T83" fmla="*/ 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5" h="209">
                <a:moveTo>
                  <a:pt x="624" y="5"/>
                </a:moveTo>
                <a:cubicBezTo>
                  <a:pt x="661" y="6"/>
                  <a:pt x="701" y="9"/>
                  <a:pt x="722" y="12"/>
                </a:cubicBezTo>
                <a:cubicBezTo>
                  <a:pt x="720" y="14"/>
                  <a:pt x="698" y="35"/>
                  <a:pt x="695" y="55"/>
                </a:cubicBezTo>
                <a:cubicBezTo>
                  <a:pt x="693" y="68"/>
                  <a:pt x="701" y="78"/>
                  <a:pt x="715" y="84"/>
                </a:cubicBezTo>
                <a:cubicBezTo>
                  <a:pt x="727" y="88"/>
                  <a:pt x="741" y="90"/>
                  <a:pt x="757" y="90"/>
                </a:cubicBezTo>
                <a:cubicBezTo>
                  <a:pt x="775" y="91"/>
                  <a:pt x="795" y="89"/>
                  <a:pt x="813" y="87"/>
                </a:cubicBezTo>
                <a:cubicBezTo>
                  <a:pt x="833" y="85"/>
                  <a:pt x="848" y="84"/>
                  <a:pt x="859" y="84"/>
                </a:cubicBezTo>
                <a:cubicBezTo>
                  <a:pt x="865" y="84"/>
                  <a:pt x="871" y="85"/>
                  <a:pt x="874" y="86"/>
                </a:cubicBezTo>
                <a:cubicBezTo>
                  <a:pt x="889" y="91"/>
                  <a:pt x="895" y="101"/>
                  <a:pt x="893" y="111"/>
                </a:cubicBezTo>
                <a:cubicBezTo>
                  <a:pt x="892" y="121"/>
                  <a:pt x="883" y="130"/>
                  <a:pt x="867" y="135"/>
                </a:cubicBezTo>
                <a:cubicBezTo>
                  <a:pt x="862" y="136"/>
                  <a:pt x="857" y="137"/>
                  <a:pt x="850" y="137"/>
                </a:cubicBezTo>
                <a:cubicBezTo>
                  <a:pt x="839" y="137"/>
                  <a:pt x="824" y="135"/>
                  <a:pt x="805" y="133"/>
                </a:cubicBezTo>
                <a:cubicBezTo>
                  <a:pt x="787" y="130"/>
                  <a:pt x="769" y="128"/>
                  <a:pt x="750" y="127"/>
                </a:cubicBezTo>
                <a:cubicBezTo>
                  <a:pt x="735" y="127"/>
                  <a:pt x="720" y="129"/>
                  <a:pt x="707" y="133"/>
                </a:cubicBezTo>
                <a:cubicBezTo>
                  <a:pt x="691" y="138"/>
                  <a:pt x="680" y="148"/>
                  <a:pt x="678" y="161"/>
                </a:cubicBezTo>
                <a:cubicBezTo>
                  <a:pt x="675" y="180"/>
                  <a:pt x="690" y="202"/>
                  <a:pt x="691" y="205"/>
                </a:cubicBezTo>
                <a:cubicBezTo>
                  <a:pt x="669" y="206"/>
                  <a:pt x="629" y="209"/>
                  <a:pt x="593" y="208"/>
                </a:cubicBezTo>
                <a:cubicBezTo>
                  <a:pt x="565" y="208"/>
                  <a:pt x="540" y="206"/>
                  <a:pt x="526" y="200"/>
                </a:cubicBezTo>
                <a:cubicBezTo>
                  <a:pt x="492" y="186"/>
                  <a:pt x="571" y="157"/>
                  <a:pt x="535" y="143"/>
                </a:cubicBezTo>
                <a:cubicBezTo>
                  <a:pt x="518" y="136"/>
                  <a:pt x="488" y="132"/>
                  <a:pt x="458" y="131"/>
                </a:cubicBezTo>
                <a:cubicBezTo>
                  <a:pt x="427" y="131"/>
                  <a:pt x="396" y="134"/>
                  <a:pt x="376" y="140"/>
                </a:cubicBezTo>
                <a:cubicBezTo>
                  <a:pt x="337" y="154"/>
                  <a:pt x="406" y="185"/>
                  <a:pt x="366" y="198"/>
                </a:cubicBezTo>
                <a:cubicBezTo>
                  <a:pt x="351" y="203"/>
                  <a:pt x="326" y="204"/>
                  <a:pt x="299" y="204"/>
                </a:cubicBezTo>
                <a:cubicBezTo>
                  <a:pt x="245" y="203"/>
                  <a:pt x="187" y="196"/>
                  <a:pt x="184" y="195"/>
                </a:cubicBezTo>
                <a:cubicBezTo>
                  <a:pt x="187" y="193"/>
                  <a:pt x="236" y="146"/>
                  <a:pt x="195" y="130"/>
                </a:cubicBezTo>
                <a:cubicBezTo>
                  <a:pt x="187" y="126"/>
                  <a:pt x="177" y="125"/>
                  <a:pt x="166" y="125"/>
                </a:cubicBezTo>
                <a:cubicBezTo>
                  <a:pt x="151" y="125"/>
                  <a:pt x="133" y="127"/>
                  <a:pt x="115" y="128"/>
                </a:cubicBezTo>
                <a:cubicBezTo>
                  <a:pt x="97" y="130"/>
                  <a:pt x="79" y="132"/>
                  <a:pt x="64" y="132"/>
                </a:cubicBezTo>
                <a:cubicBezTo>
                  <a:pt x="53" y="131"/>
                  <a:pt x="43" y="130"/>
                  <a:pt x="35" y="127"/>
                </a:cubicBezTo>
                <a:cubicBezTo>
                  <a:pt x="0" y="113"/>
                  <a:pt x="4" y="83"/>
                  <a:pt x="45" y="69"/>
                </a:cubicBezTo>
                <a:cubicBezTo>
                  <a:pt x="53" y="67"/>
                  <a:pt x="63" y="66"/>
                  <a:pt x="74" y="66"/>
                </a:cubicBezTo>
                <a:cubicBezTo>
                  <a:pt x="90" y="66"/>
                  <a:pt x="107" y="68"/>
                  <a:pt x="124" y="71"/>
                </a:cubicBezTo>
                <a:cubicBezTo>
                  <a:pt x="141" y="73"/>
                  <a:pt x="159" y="75"/>
                  <a:pt x="174" y="75"/>
                </a:cubicBezTo>
                <a:cubicBezTo>
                  <a:pt x="185" y="76"/>
                  <a:pt x="195" y="75"/>
                  <a:pt x="204" y="72"/>
                </a:cubicBezTo>
                <a:cubicBezTo>
                  <a:pt x="251" y="57"/>
                  <a:pt x="216" y="9"/>
                  <a:pt x="215" y="6"/>
                </a:cubicBezTo>
                <a:cubicBezTo>
                  <a:pt x="218" y="6"/>
                  <a:pt x="278" y="0"/>
                  <a:pt x="332" y="1"/>
                </a:cubicBezTo>
                <a:cubicBezTo>
                  <a:pt x="359" y="1"/>
                  <a:pt x="383" y="3"/>
                  <a:pt x="397" y="9"/>
                </a:cubicBezTo>
                <a:cubicBezTo>
                  <a:pt x="433" y="22"/>
                  <a:pt x="353" y="52"/>
                  <a:pt x="387" y="66"/>
                </a:cubicBezTo>
                <a:cubicBezTo>
                  <a:pt x="405" y="73"/>
                  <a:pt x="436" y="77"/>
                  <a:pt x="466" y="77"/>
                </a:cubicBezTo>
                <a:cubicBezTo>
                  <a:pt x="497" y="78"/>
                  <a:pt x="528" y="75"/>
                  <a:pt x="547" y="69"/>
                </a:cubicBezTo>
                <a:cubicBezTo>
                  <a:pt x="587" y="56"/>
                  <a:pt x="518" y="24"/>
                  <a:pt x="556" y="11"/>
                </a:cubicBezTo>
                <a:cubicBezTo>
                  <a:pt x="572" y="6"/>
                  <a:pt x="597" y="5"/>
                  <a:pt x="624" y="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
          <p:cNvSpPr>
            <a:spLocks/>
          </p:cNvSpPr>
          <p:nvPr/>
        </p:nvSpPr>
        <p:spPr bwMode="auto">
          <a:xfrm>
            <a:off x="7186813" y="5663424"/>
            <a:ext cx="99592" cy="574469"/>
          </a:xfrm>
          <a:custGeom>
            <a:avLst/>
            <a:gdLst>
              <a:gd name="T0" fmla="*/ 25 w 26"/>
              <a:gd name="T1" fmla="*/ 0 h 137"/>
              <a:gd name="T2" fmla="*/ 25 w 26"/>
              <a:gd name="T3" fmla="*/ 5 h 137"/>
              <a:gd name="T4" fmla="*/ 24 w 26"/>
              <a:gd name="T5" fmla="*/ 7 h 137"/>
              <a:gd name="T6" fmla="*/ 24 w 26"/>
              <a:gd name="T7" fmla="*/ 9 h 137"/>
              <a:gd name="T8" fmla="*/ 23 w 26"/>
              <a:gd name="T9" fmla="*/ 10 h 137"/>
              <a:gd name="T10" fmla="*/ 23 w 26"/>
              <a:gd name="T11" fmla="*/ 12 h 137"/>
              <a:gd name="T12" fmla="*/ 22 w 26"/>
              <a:gd name="T13" fmla="*/ 13 h 137"/>
              <a:gd name="T14" fmla="*/ 21 w 26"/>
              <a:gd name="T15" fmla="*/ 16 h 137"/>
              <a:gd name="T16" fmla="*/ 20 w 26"/>
              <a:gd name="T17" fmla="*/ 17 h 137"/>
              <a:gd name="T18" fmla="*/ 19 w 26"/>
              <a:gd name="T19" fmla="*/ 20 h 137"/>
              <a:gd name="T20" fmla="*/ 18 w 26"/>
              <a:gd name="T21" fmla="*/ 21 h 137"/>
              <a:gd name="T22" fmla="*/ 15 w 26"/>
              <a:gd name="T23" fmla="*/ 26 h 137"/>
              <a:gd name="T24" fmla="*/ 14 w 26"/>
              <a:gd name="T25" fmla="*/ 27 h 137"/>
              <a:gd name="T26" fmla="*/ 11 w 26"/>
              <a:gd name="T27" fmla="*/ 31 h 137"/>
              <a:gd name="T28" fmla="*/ 11 w 26"/>
              <a:gd name="T29" fmla="*/ 32 h 137"/>
              <a:gd name="T30" fmla="*/ 9 w 26"/>
              <a:gd name="T31" fmla="*/ 34 h 137"/>
              <a:gd name="T32" fmla="*/ 8 w 26"/>
              <a:gd name="T33" fmla="*/ 35 h 137"/>
              <a:gd name="T34" fmla="*/ 6 w 26"/>
              <a:gd name="T35" fmla="*/ 38 h 137"/>
              <a:gd name="T36" fmla="*/ 6 w 26"/>
              <a:gd name="T37" fmla="*/ 38 h 137"/>
              <a:gd name="T38" fmla="*/ 4 w 26"/>
              <a:gd name="T39" fmla="*/ 40 h 137"/>
              <a:gd name="T40" fmla="*/ 3 w 26"/>
              <a:gd name="T41" fmla="*/ 41 h 137"/>
              <a:gd name="T42" fmla="*/ 2 w 26"/>
              <a:gd name="T43" fmla="*/ 42 h 137"/>
              <a:gd name="T44" fmla="*/ 2 w 26"/>
              <a:gd name="T45" fmla="*/ 42 h 137"/>
              <a:gd name="T46" fmla="*/ 1 w 26"/>
              <a:gd name="T47" fmla="*/ 43 h 137"/>
              <a:gd name="T48" fmla="*/ 1 w 26"/>
              <a:gd name="T49" fmla="*/ 43 h 137"/>
              <a:gd name="T50" fmla="*/ 0 w 26"/>
              <a:gd name="T51" fmla="*/ 44 h 137"/>
              <a:gd name="T52" fmla="*/ 1 w 26"/>
              <a:gd name="T53" fmla="*/ 137 h 137"/>
              <a:gd name="T54" fmla="*/ 1 w 26"/>
              <a:gd name="T55" fmla="*/ 137 h 137"/>
              <a:gd name="T56" fmla="*/ 1 w 26"/>
              <a:gd name="T57" fmla="*/ 136 h 137"/>
              <a:gd name="T58" fmla="*/ 2 w 26"/>
              <a:gd name="T59" fmla="*/ 136 h 137"/>
              <a:gd name="T60" fmla="*/ 2 w 26"/>
              <a:gd name="T61" fmla="*/ 135 h 137"/>
              <a:gd name="T62" fmla="*/ 3 w 26"/>
              <a:gd name="T63" fmla="*/ 135 h 137"/>
              <a:gd name="T64" fmla="*/ 4 w 26"/>
              <a:gd name="T65" fmla="*/ 134 h 137"/>
              <a:gd name="T66" fmla="*/ 4 w 26"/>
              <a:gd name="T67" fmla="*/ 133 h 137"/>
              <a:gd name="T68" fmla="*/ 6 w 26"/>
              <a:gd name="T69" fmla="*/ 131 h 137"/>
              <a:gd name="T70" fmla="*/ 7 w 26"/>
              <a:gd name="T71" fmla="*/ 131 h 137"/>
              <a:gd name="T72" fmla="*/ 9 w 26"/>
              <a:gd name="T73" fmla="*/ 128 h 137"/>
              <a:gd name="T74" fmla="*/ 9 w 26"/>
              <a:gd name="T75" fmla="*/ 128 h 137"/>
              <a:gd name="T76" fmla="*/ 11 w 26"/>
              <a:gd name="T77" fmla="*/ 125 h 137"/>
              <a:gd name="T78" fmla="*/ 12 w 26"/>
              <a:gd name="T79" fmla="*/ 125 h 137"/>
              <a:gd name="T80" fmla="*/ 12 w 26"/>
              <a:gd name="T81" fmla="*/ 124 h 137"/>
              <a:gd name="T82" fmla="*/ 15 w 26"/>
              <a:gd name="T83" fmla="*/ 120 h 137"/>
              <a:gd name="T84" fmla="*/ 16 w 26"/>
              <a:gd name="T85" fmla="*/ 119 h 137"/>
              <a:gd name="T86" fmla="*/ 19 w 26"/>
              <a:gd name="T87" fmla="*/ 114 h 137"/>
              <a:gd name="T88" fmla="*/ 19 w 26"/>
              <a:gd name="T89" fmla="*/ 114 h 137"/>
              <a:gd name="T90" fmla="*/ 19 w 26"/>
              <a:gd name="T91" fmla="*/ 113 h 137"/>
              <a:gd name="T92" fmla="*/ 21 w 26"/>
              <a:gd name="T93" fmla="*/ 111 h 137"/>
              <a:gd name="T94" fmla="*/ 21 w 26"/>
              <a:gd name="T95" fmla="*/ 109 h 137"/>
              <a:gd name="T96" fmla="*/ 23 w 26"/>
              <a:gd name="T97" fmla="*/ 107 h 137"/>
              <a:gd name="T98" fmla="*/ 23 w 26"/>
              <a:gd name="T99" fmla="*/ 106 h 137"/>
              <a:gd name="T100" fmla="*/ 23 w 26"/>
              <a:gd name="T101" fmla="*/ 105 h 137"/>
              <a:gd name="T102" fmla="*/ 24 w 26"/>
              <a:gd name="T103" fmla="*/ 104 h 137"/>
              <a:gd name="T104" fmla="*/ 24 w 26"/>
              <a:gd name="T105" fmla="*/ 102 h 137"/>
              <a:gd name="T106" fmla="*/ 25 w 26"/>
              <a:gd name="T107" fmla="*/ 100 h 137"/>
              <a:gd name="T108" fmla="*/ 25 w 26"/>
              <a:gd name="T109" fmla="*/ 99 h 137"/>
              <a:gd name="T110" fmla="*/ 25 w 26"/>
              <a:gd name="T111" fmla="*/ 98 h 137"/>
              <a:gd name="T112" fmla="*/ 26 w 26"/>
              <a:gd name="T113" fmla="*/ 94 h 137"/>
              <a:gd name="T114" fmla="*/ 26 w 26"/>
              <a:gd name="T115" fmla="*/ 93 h 137"/>
              <a:gd name="T116" fmla="*/ 25 w 26"/>
              <a:gd name="T1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137">
                <a:moveTo>
                  <a:pt x="25" y="0"/>
                </a:moveTo>
                <a:cubicBezTo>
                  <a:pt x="25" y="1"/>
                  <a:pt x="25" y="3"/>
                  <a:pt x="25" y="5"/>
                </a:cubicBezTo>
                <a:cubicBezTo>
                  <a:pt x="25" y="5"/>
                  <a:pt x="24" y="6"/>
                  <a:pt x="24" y="7"/>
                </a:cubicBezTo>
                <a:cubicBezTo>
                  <a:pt x="24" y="8"/>
                  <a:pt x="24" y="8"/>
                  <a:pt x="24" y="9"/>
                </a:cubicBezTo>
                <a:cubicBezTo>
                  <a:pt x="24" y="9"/>
                  <a:pt x="23" y="10"/>
                  <a:pt x="23" y="10"/>
                </a:cubicBezTo>
                <a:cubicBezTo>
                  <a:pt x="23" y="11"/>
                  <a:pt x="23" y="11"/>
                  <a:pt x="23" y="12"/>
                </a:cubicBezTo>
                <a:cubicBezTo>
                  <a:pt x="22" y="12"/>
                  <a:pt x="22" y="13"/>
                  <a:pt x="22" y="13"/>
                </a:cubicBezTo>
                <a:cubicBezTo>
                  <a:pt x="22" y="14"/>
                  <a:pt x="21" y="15"/>
                  <a:pt x="21" y="16"/>
                </a:cubicBezTo>
                <a:cubicBezTo>
                  <a:pt x="21" y="16"/>
                  <a:pt x="20" y="17"/>
                  <a:pt x="20" y="17"/>
                </a:cubicBezTo>
                <a:cubicBezTo>
                  <a:pt x="20" y="18"/>
                  <a:pt x="19" y="19"/>
                  <a:pt x="19" y="20"/>
                </a:cubicBezTo>
                <a:cubicBezTo>
                  <a:pt x="19" y="20"/>
                  <a:pt x="18" y="21"/>
                  <a:pt x="18" y="21"/>
                </a:cubicBezTo>
                <a:cubicBezTo>
                  <a:pt x="17" y="23"/>
                  <a:pt x="16" y="24"/>
                  <a:pt x="15" y="26"/>
                </a:cubicBezTo>
                <a:cubicBezTo>
                  <a:pt x="15" y="26"/>
                  <a:pt x="15" y="26"/>
                  <a:pt x="14" y="27"/>
                </a:cubicBezTo>
                <a:cubicBezTo>
                  <a:pt x="13" y="28"/>
                  <a:pt x="12" y="30"/>
                  <a:pt x="11" y="31"/>
                </a:cubicBezTo>
                <a:cubicBezTo>
                  <a:pt x="11" y="31"/>
                  <a:pt x="11" y="32"/>
                  <a:pt x="11" y="32"/>
                </a:cubicBezTo>
                <a:cubicBezTo>
                  <a:pt x="10" y="33"/>
                  <a:pt x="9" y="34"/>
                  <a:pt x="9" y="34"/>
                </a:cubicBezTo>
                <a:cubicBezTo>
                  <a:pt x="9" y="35"/>
                  <a:pt x="8" y="35"/>
                  <a:pt x="8" y="35"/>
                </a:cubicBezTo>
                <a:cubicBezTo>
                  <a:pt x="7" y="36"/>
                  <a:pt x="7" y="37"/>
                  <a:pt x="6" y="38"/>
                </a:cubicBezTo>
                <a:cubicBezTo>
                  <a:pt x="6" y="38"/>
                  <a:pt x="6" y="38"/>
                  <a:pt x="6" y="38"/>
                </a:cubicBezTo>
                <a:cubicBezTo>
                  <a:pt x="5" y="39"/>
                  <a:pt x="4" y="39"/>
                  <a:pt x="4" y="40"/>
                </a:cubicBezTo>
                <a:cubicBezTo>
                  <a:pt x="4" y="40"/>
                  <a:pt x="3" y="40"/>
                  <a:pt x="3" y="41"/>
                </a:cubicBezTo>
                <a:cubicBezTo>
                  <a:pt x="3" y="41"/>
                  <a:pt x="2" y="42"/>
                  <a:pt x="2" y="42"/>
                </a:cubicBezTo>
                <a:cubicBezTo>
                  <a:pt x="2" y="42"/>
                  <a:pt x="2" y="42"/>
                  <a:pt x="2" y="42"/>
                </a:cubicBezTo>
                <a:cubicBezTo>
                  <a:pt x="1" y="43"/>
                  <a:pt x="1" y="43"/>
                  <a:pt x="1" y="43"/>
                </a:cubicBezTo>
                <a:cubicBezTo>
                  <a:pt x="1" y="43"/>
                  <a:pt x="1" y="43"/>
                  <a:pt x="1" y="43"/>
                </a:cubicBezTo>
                <a:cubicBezTo>
                  <a:pt x="0" y="44"/>
                  <a:pt x="0" y="44"/>
                  <a:pt x="0" y="44"/>
                </a:cubicBezTo>
                <a:cubicBezTo>
                  <a:pt x="1" y="137"/>
                  <a:pt x="1" y="137"/>
                  <a:pt x="1" y="137"/>
                </a:cubicBezTo>
                <a:cubicBezTo>
                  <a:pt x="1" y="137"/>
                  <a:pt x="1" y="137"/>
                  <a:pt x="1" y="137"/>
                </a:cubicBezTo>
                <a:cubicBezTo>
                  <a:pt x="1" y="137"/>
                  <a:pt x="1" y="136"/>
                  <a:pt x="1" y="136"/>
                </a:cubicBezTo>
                <a:cubicBezTo>
                  <a:pt x="2" y="136"/>
                  <a:pt x="2" y="136"/>
                  <a:pt x="2" y="136"/>
                </a:cubicBezTo>
                <a:cubicBezTo>
                  <a:pt x="2" y="136"/>
                  <a:pt x="2" y="136"/>
                  <a:pt x="2" y="135"/>
                </a:cubicBezTo>
                <a:cubicBezTo>
                  <a:pt x="2" y="135"/>
                  <a:pt x="3" y="135"/>
                  <a:pt x="3" y="135"/>
                </a:cubicBezTo>
                <a:cubicBezTo>
                  <a:pt x="3" y="135"/>
                  <a:pt x="3" y="134"/>
                  <a:pt x="4" y="134"/>
                </a:cubicBezTo>
                <a:cubicBezTo>
                  <a:pt x="4" y="134"/>
                  <a:pt x="4" y="134"/>
                  <a:pt x="4" y="133"/>
                </a:cubicBezTo>
                <a:cubicBezTo>
                  <a:pt x="5" y="133"/>
                  <a:pt x="6" y="132"/>
                  <a:pt x="6" y="131"/>
                </a:cubicBezTo>
                <a:cubicBezTo>
                  <a:pt x="6" y="131"/>
                  <a:pt x="7" y="131"/>
                  <a:pt x="7" y="131"/>
                </a:cubicBezTo>
                <a:cubicBezTo>
                  <a:pt x="7" y="130"/>
                  <a:pt x="8" y="129"/>
                  <a:pt x="9" y="128"/>
                </a:cubicBezTo>
                <a:cubicBezTo>
                  <a:pt x="9" y="128"/>
                  <a:pt x="9" y="128"/>
                  <a:pt x="9" y="128"/>
                </a:cubicBezTo>
                <a:cubicBezTo>
                  <a:pt x="10" y="127"/>
                  <a:pt x="11" y="126"/>
                  <a:pt x="11" y="125"/>
                </a:cubicBezTo>
                <a:cubicBezTo>
                  <a:pt x="11" y="125"/>
                  <a:pt x="12" y="125"/>
                  <a:pt x="12" y="125"/>
                </a:cubicBezTo>
                <a:cubicBezTo>
                  <a:pt x="12" y="125"/>
                  <a:pt x="12" y="124"/>
                  <a:pt x="12" y="124"/>
                </a:cubicBezTo>
                <a:cubicBezTo>
                  <a:pt x="13" y="123"/>
                  <a:pt x="14" y="122"/>
                  <a:pt x="15" y="120"/>
                </a:cubicBezTo>
                <a:cubicBezTo>
                  <a:pt x="15" y="120"/>
                  <a:pt x="16" y="119"/>
                  <a:pt x="16" y="119"/>
                </a:cubicBezTo>
                <a:cubicBezTo>
                  <a:pt x="17" y="118"/>
                  <a:pt x="18" y="116"/>
                  <a:pt x="19" y="114"/>
                </a:cubicBezTo>
                <a:cubicBezTo>
                  <a:pt x="19" y="114"/>
                  <a:pt x="19" y="114"/>
                  <a:pt x="19" y="114"/>
                </a:cubicBezTo>
                <a:cubicBezTo>
                  <a:pt x="19" y="114"/>
                  <a:pt x="19" y="114"/>
                  <a:pt x="19" y="113"/>
                </a:cubicBezTo>
                <a:cubicBezTo>
                  <a:pt x="20" y="112"/>
                  <a:pt x="20" y="112"/>
                  <a:pt x="21" y="111"/>
                </a:cubicBezTo>
                <a:cubicBezTo>
                  <a:pt x="21" y="110"/>
                  <a:pt x="21" y="110"/>
                  <a:pt x="21" y="109"/>
                </a:cubicBezTo>
                <a:cubicBezTo>
                  <a:pt x="22" y="108"/>
                  <a:pt x="22" y="108"/>
                  <a:pt x="23" y="107"/>
                </a:cubicBezTo>
                <a:cubicBezTo>
                  <a:pt x="23" y="106"/>
                  <a:pt x="23" y="106"/>
                  <a:pt x="23" y="106"/>
                </a:cubicBezTo>
                <a:cubicBezTo>
                  <a:pt x="23" y="106"/>
                  <a:pt x="23" y="105"/>
                  <a:pt x="23" y="105"/>
                </a:cubicBezTo>
                <a:cubicBezTo>
                  <a:pt x="23" y="105"/>
                  <a:pt x="24" y="104"/>
                  <a:pt x="24" y="104"/>
                </a:cubicBezTo>
                <a:cubicBezTo>
                  <a:pt x="24" y="103"/>
                  <a:pt x="24" y="103"/>
                  <a:pt x="24" y="102"/>
                </a:cubicBezTo>
                <a:cubicBezTo>
                  <a:pt x="25" y="101"/>
                  <a:pt x="25" y="101"/>
                  <a:pt x="25" y="100"/>
                </a:cubicBezTo>
                <a:cubicBezTo>
                  <a:pt x="25" y="100"/>
                  <a:pt x="25" y="100"/>
                  <a:pt x="25" y="99"/>
                </a:cubicBezTo>
                <a:cubicBezTo>
                  <a:pt x="25" y="99"/>
                  <a:pt x="25" y="98"/>
                  <a:pt x="25" y="98"/>
                </a:cubicBezTo>
                <a:cubicBezTo>
                  <a:pt x="26" y="96"/>
                  <a:pt x="26" y="95"/>
                  <a:pt x="26" y="94"/>
                </a:cubicBezTo>
                <a:cubicBezTo>
                  <a:pt x="26" y="94"/>
                  <a:pt x="26" y="93"/>
                  <a:pt x="26" y="93"/>
                </a:cubicBezTo>
                <a:lnTo>
                  <a:pt x="25" y="0"/>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p:cNvSpPr>
            <a:spLocks/>
          </p:cNvSpPr>
          <p:nvPr/>
        </p:nvSpPr>
        <p:spPr bwMode="auto">
          <a:xfrm>
            <a:off x="5221050" y="5801915"/>
            <a:ext cx="744571" cy="464191"/>
          </a:xfrm>
          <a:custGeom>
            <a:avLst/>
            <a:gdLst>
              <a:gd name="T0" fmla="*/ 184 w 193"/>
              <a:gd name="T1" fmla="*/ 8 h 111"/>
              <a:gd name="T2" fmla="*/ 182 w 193"/>
              <a:gd name="T3" fmla="*/ 7 h 111"/>
              <a:gd name="T4" fmla="*/ 179 w 193"/>
              <a:gd name="T5" fmla="*/ 6 h 111"/>
              <a:gd name="T6" fmla="*/ 175 w 193"/>
              <a:gd name="T7" fmla="*/ 5 h 111"/>
              <a:gd name="T8" fmla="*/ 174 w 193"/>
              <a:gd name="T9" fmla="*/ 5 h 111"/>
              <a:gd name="T10" fmla="*/ 171 w 193"/>
              <a:gd name="T11" fmla="*/ 5 h 111"/>
              <a:gd name="T12" fmla="*/ 167 w 193"/>
              <a:gd name="T13" fmla="*/ 4 h 111"/>
              <a:gd name="T14" fmla="*/ 165 w 193"/>
              <a:gd name="T15" fmla="*/ 4 h 111"/>
              <a:gd name="T16" fmla="*/ 161 w 193"/>
              <a:gd name="T17" fmla="*/ 3 h 111"/>
              <a:gd name="T18" fmla="*/ 156 w 193"/>
              <a:gd name="T19" fmla="*/ 2 h 111"/>
              <a:gd name="T20" fmla="*/ 155 w 193"/>
              <a:gd name="T21" fmla="*/ 2 h 111"/>
              <a:gd name="T22" fmla="*/ 149 w 193"/>
              <a:gd name="T23" fmla="*/ 2 h 111"/>
              <a:gd name="T24" fmla="*/ 141 w 193"/>
              <a:gd name="T25" fmla="*/ 1 h 111"/>
              <a:gd name="T26" fmla="*/ 139 w 193"/>
              <a:gd name="T27" fmla="*/ 1 h 111"/>
              <a:gd name="T28" fmla="*/ 129 w 193"/>
              <a:gd name="T29" fmla="*/ 1 h 111"/>
              <a:gd name="T30" fmla="*/ 118 w 193"/>
              <a:gd name="T31" fmla="*/ 0 h 111"/>
              <a:gd name="T32" fmla="*/ 114 w 193"/>
              <a:gd name="T33" fmla="*/ 0 h 111"/>
              <a:gd name="T34" fmla="*/ 94 w 193"/>
              <a:gd name="T35" fmla="*/ 0 h 111"/>
              <a:gd name="T36" fmla="*/ 79 w 193"/>
              <a:gd name="T37" fmla="*/ 1 h 111"/>
              <a:gd name="T38" fmla="*/ 64 w 193"/>
              <a:gd name="T39" fmla="*/ 1 h 111"/>
              <a:gd name="T40" fmla="*/ 64 w 193"/>
              <a:gd name="T41" fmla="*/ 1 h 111"/>
              <a:gd name="T42" fmla="*/ 46 w 193"/>
              <a:gd name="T43" fmla="*/ 2 h 111"/>
              <a:gd name="T44" fmla="*/ 41 w 193"/>
              <a:gd name="T45" fmla="*/ 2 h 111"/>
              <a:gd name="T46" fmla="*/ 30 w 193"/>
              <a:gd name="T47" fmla="*/ 3 h 111"/>
              <a:gd name="T48" fmla="*/ 25 w 193"/>
              <a:gd name="T49" fmla="*/ 3 h 111"/>
              <a:gd name="T50" fmla="*/ 22 w 193"/>
              <a:gd name="T51" fmla="*/ 4 h 111"/>
              <a:gd name="T52" fmla="*/ 18 w 193"/>
              <a:gd name="T53" fmla="*/ 4 h 111"/>
              <a:gd name="T54" fmla="*/ 14 w 193"/>
              <a:gd name="T55" fmla="*/ 4 h 111"/>
              <a:gd name="T56" fmla="*/ 10 w 193"/>
              <a:gd name="T57" fmla="*/ 5 h 111"/>
              <a:gd name="T58" fmla="*/ 7 w 193"/>
              <a:gd name="T59" fmla="*/ 5 h 111"/>
              <a:gd name="T60" fmla="*/ 5 w 193"/>
              <a:gd name="T61" fmla="*/ 5 h 111"/>
              <a:gd name="T62" fmla="*/ 1 w 193"/>
              <a:gd name="T63" fmla="*/ 99 h 111"/>
              <a:gd name="T64" fmla="*/ 7 w 193"/>
              <a:gd name="T65" fmla="*/ 98 h 111"/>
              <a:gd name="T66" fmla="*/ 14 w 193"/>
              <a:gd name="T67" fmla="*/ 98 h 111"/>
              <a:gd name="T68" fmla="*/ 26 w 193"/>
              <a:gd name="T69" fmla="*/ 97 h 111"/>
              <a:gd name="T70" fmla="*/ 30 w 193"/>
              <a:gd name="T71" fmla="*/ 96 h 111"/>
              <a:gd name="T72" fmla="*/ 36 w 193"/>
              <a:gd name="T73" fmla="*/ 96 h 111"/>
              <a:gd name="T74" fmla="*/ 41 w 193"/>
              <a:gd name="T75" fmla="*/ 96 h 111"/>
              <a:gd name="T76" fmla="*/ 46 w 193"/>
              <a:gd name="T77" fmla="*/ 95 h 111"/>
              <a:gd name="T78" fmla="*/ 52 w 193"/>
              <a:gd name="T79" fmla="*/ 95 h 111"/>
              <a:gd name="T80" fmla="*/ 59 w 193"/>
              <a:gd name="T81" fmla="*/ 95 h 111"/>
              <a:gd name="T82" fmla="*/ 64 w 193"/>
              <a:gd name="T83" fmla="*/ 94 h 111"/>
              <a:gd name="T84" fmla="*/ 79 w 193"/>
              <a:gd name="T85" fmla="*/ 94 h 111"/>
              <a:gd name="T86" fmla="*/ 94 w 193"/>
              <a:gd name="T87" fmla="*/ 94 h 111"/>
              <a:gd name="T88" fmla="*/ 115 w 193"/>
              <a:gd name="T89" fmla="*/ 94 h 111"/>
              <a:gd name="T90" fmla="*/ 129 w 193"/>
              <a:gd name="T91" fmla="*/ 94 h 111"/>
              <a:gd name="T92" fmla="*/ 140 w 193"/>
              <a:gd name="T93" fmla="*/ 94 h 111"/>
              <a:gd name="T94" fmla="*/ 149 w 193"/>
              <a:gd name="T95" fmla="*/ 95 h 111"/>
              <a:gd name="T96" fmla="*/ 156 w 193"/>
              <a:gd name="T97" fmla="*/ 96 h 111"/>
              <a:gd name="T98" fmla="*/ 161 w 193"/>
              <a:gd name="T99" fmla="*/ 96 h 111"/>
              <a:gd name="T100" fmla="*/ 166 w 193"/>
              <a:gd name="T101" fmla="*/ 97 h 111"/>
              <a:gd name="T102" fmla="*/ 170 w 193"/>
              <a:gd name="T103" fmla="*/ 98 h 111"/>
              <a:gd name="T104" fmla="*/ 175 w 193"/>
              <a:gd name="T105" fmla="*/ 99 h 111"/>
              <a:gd name="T106" fmla="*/ 179 w 193"/>
              <a:gd name="T107" fmla="*/ 100 h 111"/>
              <a:gd name="T108" fmla="*/ 183 w 193"/>
              <a:gd name="T109" fmla="*/ 101 h 111"/>
              <a:gd name="T110" fmla="*/ 193 w 193"/>
              <a:gd name="T11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 h="111">
                <a:moveTo>
                  <a:pt x="193" y="17"/>
                </a:moveTo>
                <a:cubicBezTo>
                  <a:pt x="193" y="14"/>
                  <a:pt x="190" y="11"/>
                  <a:pt x="184" y="8"/>
                </a:cubicBezTo>
                <a:cubicBezTo>
                  <a:pt x="183" y="8"/>
                  <a:pt x="183" y="8"/>
                  <a:pt x="183" y="8"/>
                </a:cubicBezTo>
                <a:cubicBezTo>
                  <a:pt x="182" y="8"/>
                  <a:pt x="182" y="8"/>
                  <a:pt x="182" y="7"/>
                </a:cubicBezTo>
                <a:cubicBezTo>
                  <a:pt x="181" y="7"/>
                  <a:pt x="180" y="7"/>
                  <a:pt x="179" y="7"/>
                </a:cubicBezTo>
                <a:cubicBezTo>
                  <a:pt x="179" y="7"/>
                  <a:pt x="179" y="6"/>
                  <a:pt x="179" y="6"/>
                </a:cubicBezTo>
                <a:cubicBezTo>
                  <a:pt x="179" y="6"/>
                  <a:pt x="178" y="6"/>
                  <a:pt x="178" y="6"/>
                </a:cubicBezTo>
                <a:cubicBezTo>
                  <a:pt x="177" y="6"/>
                  <a:pt x="176" y="6"/>
                  <a:pt x="175" y="5"/>
                </a:cubicBezTo>
                <a:cubicBezTo>
                  <a:pt x="175" y="5"/>
                  <a:pt x="175" y="5"/>
                  <a:pt x="175" y="5"/>
                </a:cubicBezTo>
                <a:cubicBezTo>
                  <a:pt x="175" y="5"/>
                  <a:pt x="174" y="5"/>
                  <a:pt x="174" y="5"/>
                </a:cubicBezTo>
                <a:cubicBezTo>
                  <a:pt x="173" y="5"/>
                  <a:pt x="172" y="5"/>
                  <a:pt x="171" y="5"/>
                </a:cubicBezTo>
                <a:cubicBezTo>
                  <a:pt x="171" y="5"/>
                  <a:pt x="171" y="5"/>
                  <a:pt x="171" y="5"/>
                </a:cubicBezTo>
                <a:cubicBezTo>
                  <a:pt x="170" y="4"/>
                  <a:pt x="170" y="4"/>
                  <a:pt x="170" y="4"/>
                </a:cubicBezTo>
                <a:cubicBezTo>
                  <a:pt x="169" y="4"/>
                  <a:pt x="168" y="4"/>
                  <a:pt x="167" y="4"/>
                </a:cubicBezTo>
                <a:cubicBezTo>
                  <a:pt x="167" y="4"/>
                  <a:pt x="167" y="4"/>
                  <a:pt x="166" y="4"/>
                </a:cubicBezTo>
                <a:cubicBezTo>
                  <a:pt x="166" y="4"/>
                  <a:pt x="166" y="4"/>
                  <a:pt x="165" y="4"/>
                </a:cubicBezTo>
                <a:cubicBezTo>
                  <a:pt x="164" y="3"/>
                  <a:pt x="163" y="3"/>
                  <a:pt x="162" y="3"/>
                </a:cubicBezTo>
                <a:cubicBezTo>
                  <a:pt x="162" y="3"/>
                  <a:pt x="162" y="3"/>
                  <a:pt x="161" y="3"/>
                </a:cubicBezTo>
                <a:cubicBezTo>
                  <a:pt x="161" y="3"/>
                  <a:pt x="161" y="3"/>
                  <a:pt x="161" y="3"/>
                </a:cubicBezTo>
                <a:cubicBezTo>
                  <a:pt x="159" y="3"/>
                  <a:pt x="157" y="3"/>
                  <a:pt x="156" y="2"/>
                </a:cubicBezTo>
                <a:cubicBezTo>
                  <a:pt x="156" y="2"/>
                  <a:pt x="156" y="2"/>
                  <a:pt x="155" y="2"/>
                </a:cubicBezTo>
                <a:cubicBezTo>
                  <a:pt x="155" y="2"/>
                  <a:pt x="155" y="2"/>
                  <a:pt x="155" y="2"/>
                </a:cubicBezTo>
                <a:cubicBezTo>
                  <a:pt x="153" y="2"/>
                  <a:pt x="151" y="2"/>
                  <a:pt x="149" y="2"/>
                </a:cubicBezTo>
                <a:cubicBezTo>
                  <a:pt x="149" y="2"/>
                  <a:pt x="149" y="2"/>
                  <a:pt x="149" y="2"/>
                </a:cubicBezTo>
                <a:cubicBezTo>
                  <a:pt x="148" y="2"/>
                  <a:pt x="148" y="2"/>
                  <a:pt x="148" y="2"/>
                </a:cubicBezTo>
                <a:cubicBezTo>
                  <a:pt x="146" y="1"/>
                  <a:pt x="143" y="1"/>
                  <a:pt x="141" y="1"/>
                </a:cubicBezTo>
                <a:cubicBezTo>
                  <a:pt x="140" y="1"/>
                  <a:pt x="140" y="1"/>
                  <a:pt x="140" y="1"/>
                </a:cubicBezTo>
                <a:cubicBezTo>
                  <a:pt x="140" y="1"/>
                  <a:pt x="140" y="1"/>
                  <a:pt x="139" y="1"/>
                </a:cubicBezTo>
                <a:cubicBezTo>
                  <a:pt x="136" y="1"/>
                  <a:pt x="133" y="1"/>
                  <a:pt x="130" y="1"/>
                </a:cubicBezTo>
                <a:cubicBezTo>
                  <a:pt x="129" y="1"/>
                  <a:pt x="129" y="1"/>
                  <a:pt x="129" y="1"/>
                </a:cubicBezTo>
                <a:cubicBezTo>
                  <a:pt x="129" y="1"/>
                  <a:pt x="129" y="1"/>
                  <a:pt x="129" y="1"/>
                </a:cubicBezTo>
                <a:cubicBezTo>
                  <a:pt x="125" y="0"/>
                  <a:pt x="121" y="0"/>
                  <a:pt x="118" y="0"/>
                </a:cubicBezTo>
                <a:cubicBezTo>
                  <a:pt x="117" y="0"/>
                  <a:pt x="115" y="0"/>
                  <a:pt x="114" y="0"/>
                </a:cubicBezTo>
                <a:cubicBezTo>
                  <a:pt x="114" y="0"/>
                  <a:pt x="114" y="0"/>
                  <a:pt x="114" y="0"/>
                </a:cubicBezTo>
                <a:cubicBezTo>
                  <a:pt x="107" y="0"/>
                  <a:pt x="101" y="0"/>
                  <a:pt x="94" y="0"/>
                </a:cubicBezTo>
                <a:cubicBezTo>
                  <a:pt x="94" y="0"/>
                  <a:pt x="94" y="0"/>
                  <a:pt x="94" y="0"/>
                </a:cubicBezTo>
                <a:cubicBezTo>
                  <a:pt x="94" y="0"/>
                  <a:pt x="93" y="0"/>
                  <a:pt x="93" y="0"/>
                </a:cubicBezTo>
                <a:cubicBezTo>
                  <a:pt x="88" y="0"/>
                  <a:pt x="84" y="0"/>
                  <a:pt x="79" y="1"/>
                </a:cubicBezTo>
                <a:cubicBezTo>
                  <a:pt x="79" y="1"/>
                  <a:pt x="79" y="1"/>
                  <a:pt x="78" y="1"/>
                </a:cubicBezTo>
                <a:cubicBezTo>
                  <a:pt x="74" y="1"/>
                  <a:pt x="69" y="1"/>
                  <a:pt x="64" y="1"/>
                </a:cubicBezTo>
                <a:cubicBezTo>
                  <a:pt x="64" y="1"/>
                  <a:pt x="64" y="1"/>
                  <a:pt x="64" y="1"/>
                </a:cubicBezTo>
                <a:cubicBezTo>
                  <a:pt x="64" y="1"/>
                  <a:pt x="64" y="1"/>
                  <a:pt x="64" y="1"/>
                </a:cubicBezTo>
                <a:cubicBezTo>
                  <a:pt x="58" y="1"/>
                  <a:pt x="52" y="2"/>
                  <a:pt x="47" y="2"/>
                </a:cubicBezTo>
                <a:cubicBezTo>
                  <a:pt x="47" y="2"/>
                  <a:pt x="46" y="2"/>
                  <a:pt x="46" y="2"/>
                </a:cubicBezTo>
                <a:cubicBezTo>
                  <a:pt x="45" y="2"/>
                  <a:pt x="43" y="2"/>
                  <a:pt x="42" y="2"/>
                </a:cubicBezTo>
                <a:cubicBezTo>
                  <a:pt x="41" y="2"/>
                  <a:pt x="41" y="2"/>
                  <a:pt x="41" y="2"/>
                </a:cubicBezTo>
                <a:cubicBezTo>
                  <a:pt x="37" y="3"/>
                  <a:pt x="34" y="3"/>
                  <a:pt x="31" y="3"/>
                </a:cubicBezTo>
                <a:cubicBezTo>
                  <a:pt x="31" y="3"/>
                  <a:pt x="30" y="3"/>
                  <a:pt x="30" y="3"/>
                </a:cubicBezTo>
                <a:cubicBezTo>
                  <a:pt x="29" y="3"/>
                  <a:pt x="28" y="3"/>
                  <a:pt x="27" y="3"/>
                </a:cubicBezTo>
                <a:cubicBezTo>
                  <a:pt x="26" y="3"/>
                  <a:pt x="26" y="3"/>
                  <a:pt x="25" y="3"/>
                </a:cubicBezTo>
                <a:cubicBezTo>
                  <a:pt x="24" y="3"/>
                  <a:pt x="24" y="3"/>
                  <a:pt x="23" y="4"/>
                </a:cubicBezTo>
                <a:cubicBezTo>
                  <a:pt x="23" y="4"/>
                  <a:pt x="22" y="4"/>
                  <a:pt x="22" y="4"/>
                </a:cubicBezTo>
                <a:cubicBezTo>
                  <a:pt x="22" y="4"/>
                  <a:pt x="21" y="4"/>
                  <a:pt x="21" y="4"/>
                </a:cubicBezTo>
                <a:cubicBezTo>
                  <a:pt x="20" y="4"/>
                  <a:pt x="19" y="4"/>
                  <a:pt x="18" y="4"/>
                </a:cubicBezTo>
                <a:cubicBezTo>
                  <a:pt x="17" y="4"/>
                  <a:pt x="17" y="4"/>
                  <a:pt x="17" y="4"/>
                </a:cubicBezTo>
                <a:cubicBezTo>
                  <a:pt x="16" y="4"/>
                  <a:pt x="15" y="4"/>
                  <a:pt x="14" y="4"/>
                </a:cubicBezTo>
                <a:cubicBezTo>
                  <a:pt x="14" y="4"/>
                  <a:pt x="13" y="4"/>
                  <a:pt x="13" y="4"/>
                </a:cubicBezTo>
                <a:cubicBezTo>
                  <a:pt x="12" y="4"/>
                  <a:pt x="11" y="4"/>
                  <a:pt x="10" y="5"/>
                </a:cubicBezTo>
                <a:cubicBezTo>
                  <a:pt x="10" y="5"/>
                  <a:pt x="10" y="5"/>
                  <a:pt x="10" y="5"/>
                </a:cubicBezTo>
                <a:cubicBezTo>
                  <a:pt x="9" y="5"/>
                  <a:pt x="8" y="5"/>
                  <a:pt x="7" y="5"/>
                </a:cubicBezTo>
                <a:cubicBezTo>
                  <a:pt x="7" y="5"/>
                  <a:pt x="6" y="5"/>
                  <a:pt x="6" y="5"/>
                </a:cubicBezTo>
                <a:cubicBezTo>
                  <a:pt x="6" y="5"/>
                  <a:pt x="5" y="5"/>
                  <a:pt x="5" y="5"/>
                </a:cubicBezTo>
                <a:cubicBezTo>
                  <a:pt x="2" y="5"/>
                  <a:pt x="1" y="5"/>
                  <a:pt x="0" y="5"/>
                </a:cubicBezTo>
                <a:cubicBezTo>
                  <a:pt x="1" y="99"/>
                  <a:pt x="1" y="99"/>
                  <a:pt x="1" y="99"/>
                </a:cubicBezTo>
                <a:cubicBezTo>
                  <a:pt x="1" y="99"/>
                  <a:pt x="4" y="98"/>
                  <a:pt x="7" y="98"/>
                </a:cubicBezTo>
                <a:cubicBezTo>
                  <a:pt x="7" y="98"/>
                  <a:pt x="7" y="98"/>
                  <a:pt x="7" y="98"/>
                </a:cubicBezTo>
                <a:cubicBezTo>
                  <a:pt x="9" y="98"/>
                  <a:pt x="11" y="98"/>
                  <a:pt x="14" y="98"/>
                </a:cubicBezTo>
                <a:cubicBezTo>
                  <a:pt x="14" y="98"/>
                  <a:pt x="14" y="98"/>
                  <a:pt x="14" y="98"/>
                </a:cubicBezTo>
                <a:cubicBezTo>
                  <a:pt x="17" y="97"/>
                  <a:pt x="19" y="97"/>
                  <a:pt x="22" y="97"/>
                </a:cubicBezTo>
                <a:cubicBezTo>
                  <a:pt x="24" y="97"/>
                  <a:pt x="25" y="97"/>
                  <a:pt x="26" y="97"/>
                </a:cubicBezTo>
                <a:cubicBezTo>
                  <a:pt x="27" y="97"/>
                  <a:pt x="27" y="97"/>
                  <a:pt x="27" y="97"/>
                </a:cubicBezTo>
                <a:cubicBezTo>
                  <a:pt x="28" y="96"/>
                  <a:pt x="29" y="96"/>
                  <a:pt x="30" y="96"/>
                </a:cubicBezTo>
                <a:cubicBezTo>
                  <a:pt x="31" y="96"/>
                  <a:pt x="31" y="96"/>
                  <a:pt x="32" y="96"/>
                </a:cubicBezTo>
                <a:cubicBezTo>
                  <a:pt x="33" y="96"/>
                  <a:pt x="34" y="96"/>
                  <a:pt x="36" y="96"/>
                </a:cubicBezTo>
                <a:cubicBezTo>
                  <a:pt x="36" y="96"/>
                  <a:pt x="37" y="96"/>
                  <a:pt x="38" y="96"/>
                </a:cubicBezTo>
                <a:cubicBezTo>
                  <a:pt x="39" y="96"/>
                  <a:pt x="40" y="96"/>
                  <a:pt x="41" y="96"/>
                </a:cubicBezTo>
                <a:cubicBezTo>
                  <a:pt x="42" y="96"/>
                  <a:pt x="42" y="96"/>
                  <a:pt x="43" y="96"/>
                </a:cubicBezTo>
                <a:cubicBezTo>
                  <a:pt x="44" y="95"/>
                  <a:pt x="45" y="95"/>
                  <a:pt x="46" y="95"/>
                </a:cubicBezTo>
                <a:cubicBezTo>
                  <a:pt x="47" y="95"/>
                  <a:pt x="47" y="95"/>
                  <a:pt x="48" y="95"/>
                </a:cubicBezTo>
                <a:cubicBezTo>
                  <a:pt x="49" y="95"/>
                  <a:pt x="51" y="95"/>
                  <a:pt x="52" y="95"/>
                </a:cubicBezTo>
                <a:cubicBezTo>
                  <a:pt x="52" y="95"/>
                  <a:pt x="53" y="95"/>
                  <a:pt x="53" y="95"/>
                </a:cubicBezTo>
                <a:cubicBezTo>
                  <a:pt x="55" y="95"/>
                  <a:pt x="57" y="95"/>
                  <a:pt x="59" y="95"/>
                </a:cubicBezTo>
                <a:cubicBezTo>
                  <a:pt x="59" y="95"/>
                  <a:pt x="59" y="95"/>
                  <a:pt x="59" y="95"/>
                </a:cubicBezTo>
                <a:cubicBezTo>
                  <a:pt x="61" y="95"/>
                  <a:pt x="63" y="95"/>
                  <a:pt x="64" y="94"/>
                </a:cubicBezTo>
                <a:cubicBezTo>
                  <a:pt x="65" y="94"/>
                  <a:pt x="65" y="94"/>
                  <a:pt x="65" y="94"/>
                </a:cubicBezTo>
                <a:cubicBezTo>
                  <a:pt x="70" y="94"/>
                  <a:pt x="74" y="94"/>
                  <a:pt x="79" y="94"/>
                </a:cubicBezTo>
                <a:cubicBezTo>
                  <a:pt x="79" y="94"/>
                  <a:pt x="79" y="94"/>
                  <a:pt x="80" y="94"/>
                </a:cubicBezTo>
                <a:cubicBezTo>
                  <a:pt x="84" y="94"/>
                  <a:pt x="89" y="94"/>
                  <a:pt x="94" y="94"/>
                </a:cubicBezTo>
                <a:cubicBezTo>
                  <a:pt x="94" y="94"/>
                  <a:pt x="94" y="94"/>
                  <a:pt x="94" y="94"/>
                </a:cubicBezTo>
                <a:cubicBezTo>
                  <a:pt x="101" y="93"/>
                  <a:pt x="108" y="93"/>
                  <a:pt x="115" y="94"/>
                </a:cubicBezTo>
                <a:cubicBezTo>
                  <a:pt x="116" y="94"/>
                  <a:pt x="117" y="94"/>
                  <a:pt x="118" y="94"/>
                </a:cubicBezTo>
                <a:cubicBezTo>
                  <a:pt x="122" y="94"/>
                  <a:pt x="126" y="94"/>
                  <a:pt x="129" y="94"/>
                </a:cubicBezTo>
                <a:cubicBezTo>
                  <a:pt x="130" y="94"/>
                  <a:pt x="130" y="94"/>
                  <a:pt x="130" y="94"/>
                </a:cubicBezTo>
                <a:cubicBezTo>
                  <a:pt x="134" y="94"/>
                  <a:pt x="137" y="94"/>
                  <a:pt x="140" y="94"/>
                </a:cubicBezTo>
                <a:cubicBezTo>
                  <a:pt x="140" y="94"/>
                  <a:pt x="141" y="94"/>
                  <a:pt x="141" y="94"/>
                </a:cubicBezTo>
                <a:cubicBezTo>
                  <a:pt x="144" y="95"/>
                  <a:pt x="146" y="95"/>
                  <a:pt x="149" y="95"/>
                </a:cubicBezTo>
                <a:cubicBezTo>
                  <a:pt x="149" y="95"/>
                  <a:pt x="149" y="95"/>
                  <a:pt x="150" y="95"/>
                </a:cubicBezTo>
                <a:cubicBezTo>
                  <a:pt x="152" y="95"/>
                  <a:pt x="154" y="95"/>
                  <a:pt x="156" y="96"/>
                </a:cubicBezTo>
                <a:cubicBezTo>
                  <a:pt x="156" y="96"/>
                  <a:pt x="156" y="96"/>
                  <a:pt x="156" y="96"/>
                </a:cubicBezTo>
                <a:cubicBezTo>
                  <a:pt x="158" y="96"/>
                  <a:pt x="160" y="96"/>
                  <a:pt x="161" y="96"/>
                </a:cubicBezTo>
                <a:cubicBezTo>
                  <a:pt x="162" y="96"/>
                  <a:pt x="162" y="96"/>
                  <a:pt x="163" y="96"/>
                </a:cubicBezTo>
                <a:cubicBezTo>
                  <a:pt x="164" y="97"/>
                  <a:pt x="165" y="97"/>
                  <a:pt x="166" y="97"/>
                </a:cubicBezTo>
                <a:cubicBezTo>
                  <a:pt x="167" y="97"/>
                  <a:pt x="167" y="97"/>
                  <a:pt x="167" y="97"/>
                </a:cubicBezTo>
                <a:cubicBezTo>
                  <a:pt x="168" y="97"/>
                  <a:pt x="169" y="97"/>
                  <a:pt x="170" y="98"/>
                </a:cubicBezTo>
                <a:cubicBezTo>
                  <a:pt x="171" y="98"/>
                  <a:pt x="171" y="98"/>
                  <a:pt x="172" y="98"/>
                </a:cubicBezTo>
                <a:cubicBezTo>
                  <a:pt x="173" y="98"/>
                  <a:pt x="174" y="98"/>
                  <a:pt x="175" y="99"/>
                </a:cubicBezTo>
                <a:cubicBezTo>
                  <a:pt x="175" y="99"/>
                  <a:pt x="175" y="99"/>
                  <a:pt x="175" y="99"/>
                </a:cubicBezTo>
                <a:cubicBezTo>
                  <a:pt x="177" y="99"/>
                  <a:pt x="178" y="99"/>
                  <a:pt x="179" y="100"/>
                </a:cubicBezTo>
                <a:cubicBezTo>
                  <a:pt x="179" y="100"/>
                  <a:pt x="179" y="100"/>
                  <a:pt x="180" y="100"/>
                </a:cubicBezTo>
                <a:cubicBezTo>
                  <a:pt x="181" y="100"/>
                  <a:pt x="182" y="100"/>
                  <a:pt x="183" y="101"/>
                </a:cubicBezTo>
                <a:cubicBezTo>
                  <a:pt x="183" y="101"/>
                  <a:pt x="184" y="101"/>
                  <a:pt x="185" y="101"/>
                </a:cubicBezTo>
                <a:cubicBezTo>
                  <a:pt x="191" y="104"/>
                  <a:pt x="193" y="107"/>
                  <a:pt x="193" y="111"/>
                </a:cubicBezTo>
                <a:cubicBezTo>
                  <a:pt x="193" y="80"/>
                  <a:pt x="193" y="48"/>
                  <a:pt x="193" y="1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p:cNvSpPr>
            <a:spLocks/>
          </p:cNvSpPr>
          <p:nvPr/>
        </p:nvSpPr>
        <p:spPr bwMode="auto">
          <a:xfrm>
            <a:off x="6494409" y="5822432"/>
            <a:ext cx="697146" cy="466756"/>
          </a:xfrm>
          <a:custGeom>
            <a:avLst/>
            <a:gdLst>
              <a:gd name="T0" fmla="*/ 118 w 180"/>
              <a:gd name="T1" fmla="*/ 94 h 111"/>
              <a:gd name="T2" fmla="*/ 127 w 180"/>
              <a:gd name="T3" fmla="*/ 95 h 111"/>
              <a:gd name="T4" fmla="*/ 137 w 180"/>
              <a:gd name="T5" fmla="*/ 95 h 111"/>
              <a:gd name="T6" fmla="*/ 144 w 180"/>
              <a:gd name="T7" fmla="*/ 96 h 111"/>
              <a:gd name="T8" fmla="*/ 152 w 180"/>
              <a:gd name="T9" fmla="*/ 97 h 111"/>
              <a:gd name="T10" fmla="*/ 160 w 180"/>
              <a:gd name="T11" fmla="*/ 97 h 111"/>
              <a:gd name="T12" fmla="*/ 167 w 180"/>
              <a:gd name="T13" fmla="*/ 98 h 111"/>
              <a:gd name="T14" fmla="*/ 172 w 180"/>
              <a:gd name="T15" fmla="*/ 98 h 111"/>
              <a:gd name="T16" fmla="*/ 179 w 180"/>
              <a:gd name="T17" fmla="*/ 6 h 111"/>
              <a:gd name="T18" fmla="*/ 170 w 180"/>
              <a:gd name="T19" fmla="*/ 5 h 111"/>
              <a:gd name="T20" fmla="*/ 163 w 180"/>
              <a:gd name="T21" fmla="*/ 4 h 111"/>
              <a:gd name="T22" fmla="*/ 154 w 180"/>
              <a:gd name="T23" fmla="*/ 4 h 111"/>
              <a:gd name="T24" fmla="*/ 151 w 180"/>
              <a:gd name="T25" fmla="*/ 3 h 111"/>
              <a:gd name="T26" fmla="*/ 143 w 180"/>
              <a:gd name="T27" fmla="*/ 3 h 111"/>
              <a:gd name="T28" fmla="*/ 136 w 180"/>
              <a:gd name="T29" fmla="*/ 2 h 111"/>
              <a:gd name="T30" fmla="*/ 126 w 180"/>
              <a:gd name="T31" fmla="*/ 1 h 111"/>
              <a:gd name="T32" fmla="*/ 118 w 180"/>
              <a:gd name="T33" fmla="*/ 1 h 111"/>
              <a:gd name="T34" fmla="*/ 107 w 180"/>
              <a:gd name="T35" fmla="*/ 0 h 111"/>
              <a:gd name="T36" fmla="*/ 96 w 180"/>
              <a:gd name="T37" fmla="*/ 0 h 111"/>
              <a:gd name="T38" fmla="*/ 95 w 180"/>
              <a:gd name="T39" fmla="*/ 0 h 111"/>
              <a:gd name="T40" fmla="*/ 78 w 180"/>
              <a:gd name="T41" fmla="*/ 0 h 111"/>
              <a:gd name="T42" fmla="*/ 65 w 180"/>
              <a:gd name="T43" fmla="*/ 0 h 111"/>
              <a:gd name="T44" fmla="*/ 65 w 180"/>
              <a:gd name="T45" fmla="*/ 0 h 111"/>
              <a:gd name="T46" fmla="*/ 54 w 180"/>
              <a:gd name="T47" fmla="*/ 0 h 111"/>
              <a:gd name="T48" fmla="*/ 44 w 180"/>
              <a:gd name="T49" fmla="*/ 0 h 111"/>
              <a:gd name="T50" fmla="*/ 44 w 180"/>
              <a:gd name="T51" fmla="*/ 0 h 111"/>
              <a:gd name="T52" fmla="*/ 34 w 180"/>
              <a:gd name="T53" fmla="*/ 1 h 111"/>
              <a:gd name="T54" fmla="*/ 29 w 180"/>
              <a:gd name="T55" fmla="*/ 2 h 111"/>
              <a:gd name="T56" fmla="*/ 23 w 180"/>
              <a:gd name="T57" fmla="*/ 3 h 111"/>
              <a:gd name="T58" fmla="*/ 19 w 180"/>
              <a:gd name="T59" fmla="*/ 4 h 111"/>
              <a:gd name="T60" fmla="*/ 14 w 180"/>
              <a:gd name="T61" fmla="*/ 5 h 111"/>
              <a:gd name="T62" fmla="*/ 13 w 180"/>
              <a:gd name="T63" fmla="*/ 6 h 111"/>
              <a:gd name="T64" fmla="*/ 10 w 180"/>
              <a:gd name="T65" fmla="*/ 7 h 111"/>
              <a:gd name="T66" fmla="*/ 8 w 180"/>
              <a:gd name="T67" fmla="*/ 8 h 111"/>
              <a:gd name="T68" fmla="*/ 7 w 180"/>
              <a:gd name="T69" fmla="*/ 8 h 111"/>
              <a:gd name="T70" fmla="*/ 5 w 180"/>
              <a:gd name="T71" fmla="*/ 9 h 111"/>
              <a:gd name="T72" fmla="*/ 5 w 180"/>
              <a:gd name="T73" fmla="*/ 10 h 111"/>
              <a:gd name="T74" fmla="*/ 3 w 180"/>
              <a:gd name="T75" fmla="*/ 11 h 111"/>
              <a:gd name="T76" fmla="*/ 3 w 180"/>
              <a:gd name="T77" fmla="*/ 11 h 111"/>
              <a:gd name="T78" fmla="*/ 2 w 180"/>
              <a:gd name="T79" fmla="*/ 12 h 111"/>
              <a:gd name="T80" fmla="*/ 1 w 180"/>
              <a:gd name="T81" fmla="*/ 13 h 111"/>
              <a:gd name="T82" fmla="*/ 1 w 180"/>
              <a:gd name="T83" fmla="*/ 14 h 111"/>
              <a:gd name="T84" fmla="*/ 0 w 180"/>
              <a:gd name="T85" fmla="*/ 16 h 111"/>
              <a:gd name="T86" fmla="*/ 0 w 180"/>
              <a:gd name="T87" fmla="*/ 17 h 111"/>
              <a:gd name="T88" fmla="*/ 0 w 180"/>
              <a:gd name="T89" fmla="*/ 18 h 111"/>
              <a:gd name="T90" fmla="*/ 1 w 180"/>
              <a:gd name="T91" fmla="*/ 110 h 111"/>
              <a:gd name="T92" fmla="*/ 2 w 180"/>
              <a:gd name="T93" fmla="*/ 108 h 111"/>
              <a:gd name="T94" fmla="*/ 2 w 180"/>
              <a:gd name="T95" fmla="*/ 106 h 111"/>
              <a:gd name="T96" fmla="*/ 4 w 180"/>
              <a:gd name="T97" fmla="*/ 104 h 111"/>
              <a:gd name="T98" fmla="*/ 5 w 180"/>
              <a:gd name="T99" fmla="*/ 103 h 111"/>
              <a:gd name="T100" fmla="*/ 8 w 180"/>
              <a:gd name="T101" fmla="*/ 101 h 111"/>
              <a:gd name="T102" fmla="*/ 10 w 180"/>
              <a:gd name="T103" fmla="*/ 100 h 111"/>
              <a:gd name="T104" fmla="*/ 14 w 180"/>
              <a:gd name="T105" fmla="*/ 99 h 111"/>
              <a:gd name="T106" fmla="*/ 18 w 180"/>
              <a:gd name="T107" fmla="*/ 98 h 111"/>
              <a:gd name="T108" fmla="*/ 24 w 180"/>
              <a:gd name="T109" fmla="*/ 96 h 111"/>
              <a:gd name="T110" fmla="*/ 28 w 180"/>
              <a:gd name="T111" fmla="*/ 96 h 111"/>
              <a:gd name="T112" fmla="*/ 34 w 180"/>
              <a:gd name="T113" fmla="*/ 95 h 111"/>
              <a:gd name="T114" fmla="*/ 44 w 180"/>
              <a:gd name="T115" fmla="*/ 94 h 111"/>
              <a:gd name="T116" fmla="*/ 54 w 180"/>
              <a:gd name="T117" fmla="*/ 93 h 111"/>
              <a:gd name="T118" fmla="*/ 65 w 180"/>
              <a:gd name="T119" fmla="*/ 93 h 111"/>
              <a:gd name="T120" fmla="*/ 79 w 180"/>
              <a:gd name="T121" fmla="*/ 93 h 111"/>
              <a:gd name="T122" fmla="*/ 96 w 180"/>
              <a:gd name="T123" fmla="*/ 93 h 111"/>
              <a:gd name="T124" fmla="*/ 108 w 180"/>
              <a:gd name="T125"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111">
                <a:moveTo>
                  <a:pt x="108" y="94"/>
                </a:moveTo>
                <a:cubicBezTo>
                  <a:pt x="111" y="94"/>
                  <a:pt x="115" y="94"/>
                  <a:pt x="118" y="94"/>
                </a:cubicBezTo>
                <a:cubicBezTo>
                  <a:pt x="119" y="94"/>
                  <a:pt x="119" y="94"/>
                  <a:pt x="120" y="94"/>
                </a:cubicBezTo>
                <a:cubicBezTo>
                  <a:pt x="122" y="95"/>
                  <a:pt x="125" y="95"/>
                  <a:pt x="127" y="95"/>
                </a:cubicBezTo>
                <a:cubicBezTo>
                  <a:pt x="127" y="95"/>
                  <a:pt x="128" y="95"/>
                  <a:pt x="128" y="95"/>
                </a:cubicBezTo>
                <a:cubicBezTo>
                  <a:pt x="131" y="95"/>
                  <a:pt x="134" y="95"/>
                  <a:pt x="137" y="95"/>
                </a:cubicBezTo>
                <a:cubicBezTo>
                  <a:pt x="137" y="95"/>
                  <a:pt x="137" y="96"/>
                  <a:pt x="137" y="96"/>
                </a:cubicBezTo>
                <a:cubicBezTo>
                  <a:pt x="140" y="96"/>
                  <a:pt x="142" y="96"/>
                  <a:pt x="144" y="96"/>
                </a:cubicBezTo>
                <a:cubicBezTo>
                  <a:pt x="145" y="96"/>
                  <a:pt x="146" y="96"/>
                  <a:pt x="147" y="96"/>
                </a:cubicBezTo>
                <a:cubicBezTo>
                  <a:pt x="148" y="96"/>
                  <a:pt x="150" y="97"/>
                  <a:pt x="152" y="97"/>
                </a:cubicBezTo>
                <a:cubicBezTo>
                  <a:pt x="153" y="97"/>
                  <a:pt x="154" y="97"/>
                  <a:pt x="154" y="97"/>
                </a:cubicBezTo>
                <a:cubicBezTo>
                  <a:pt x="156" y="97"/>
                  <a:pt x="158" y="97"/>
                  <a:pt x="160" y="97"/>
                </a:cubicBezTo>
                <a:cubicBezTo>
                  <a:pt x="161" y="97"/>
                  <a:pt x="162" y="98"/>
                  <a:pt x="163" y="98"/>
                </a:cubicBezTo>
                <a:cubicBezTo>
                  <a:pt x="164" y="98"/>
                  <a:pt x="166" y="98"/>
                  <a:pt x="167" y="98"/>
                </a:cubicBezTo>
                <a:cubicBezTo>
                  <a:pt x="168" y="98"/>
                  <a:pt x="169" y="98"/>
                  <a:pt x="170" y="98"/>
                </a:cubicBezTo>
                <a:cubicBezTo>
                  <a:pt x="171" y="98"/>
                  <a:pt x="171" y="98"/>
                  <a:pt x="172" y="98"/>
                </a:cubicBezTo>
                <a:cubicBezTo>
                  <a:pt x="175" y="99"/>
                  <a:pt x="177" y="99"/>
                  <a:pt x="180" y="99"/>
                </a:cubicBezTo>
                <a:cubicBezTo>
                  <a:pt x="179" y="6"/>
                  <a:pt x="179" y="6"/>
                  <a:pt x="179" y="6"/>
                </a:cubicBezTo>
                <a:cubicBezTo>
                  <a:pt x="177" y="6"/>
                  <a:pt x="174" y="5"/>
                  <a:pt x="171" y="5"/>
                </a:cubicBezTo>
                <a:cubicBezTo>
                  <a:pt x="170" y="5"/>
                  <a:pt x="170" y="5"/>
                  <a:pt x="170" y="5"/>
                </a:cubicBezTo>
                <a:cubicBezTo>
                  <a:pt x="168" y="5"/>
                  <a:pt x="167" y="5"/>
                  <a:pt x="166" y="5"/>
                </a:cubicBezTo>
                <a:cubicBezTo>
                  <a:pt x="165" y="5"/>
                  <a:pt x="164" y="4"/>
                  <a:pt x="163" y="4"/>
                </a:cubicBezTo>
                <a:cubicBezTo>
                  <a:pt x="162" y="4"/>
                  <a:pt x="161" y="4"/>
                  <a:pt x="160" y="4"/>
                </a:cubicBezTo>
                <a:cubicBezTo>
                  <a:pt x="158" y="4"/>
                  <a:pt x="156" y="4"/>
                  <a:pt x="154" y="4"/>
                </a:cubicBezTo>
                <a:cubicBezTo>
                  <a:pt x="153" y="4"/>
                  <a:pt x="153" y="4"/>
                  <a:pt x="153" y="4"/>
                </a:cubicBezTo>
                <a:cubicBezTo>
                  <a:pt x="152" y="3"/>
                  <a:pt x="152" y="3"/>
                  <a:pt x="151" y="3"/>
                </a:cubicBezTo>
                <a:cubicBezTo>
                  <a:pt x="150" y="3"/>
                  <a:pt x="148" y="3"/>
                  <a:pt x="146" y="3"/>
                </a:cubicBezTo>
                <a:cubicBezTo>
                  <a:pt x="145" y="3"/>
                  <a:pt x="144" y="3"/>
                  <a:pt x="143" y="3"/>
                </a:cubicBezTo>
                <a:cubicBezTo>
                  <a:pt x="142" y="3"/>
                  <a:pt x="140" y="2"/>
                  <a:pt x="138" y="2"/>
                </a:cubicBezTo>
                <a:cubicBezTo>
                  <a:pt x="137" y="2"/>
                  <a:pt x="136" y="2"/>
                  <a:pt x="136" y="2"/>
                </a:cubicBezTo>
                <a:cubicBezTo>
                  <a:pt x="133" y="2"/>
                  <a:pt x="131" y="2"/>
                  <a:pt x="128" y="2"/>
                </a:cubicBezTo>
                <a:cubicBezTo>
                  <a:pt x="127" y="2"/>
                  <a:pt x="126" y="2"/>
                  <a:pt x="126" y="1"/>
                </a:cubicBezTo>
                <a:cubicBezTo>
                  <a:pt x="124" y="1"/>
                  <a:pt x="121" y="1"/>
                  <a:pt x="119" y="1"/>
                </a:cubicBezTo>
                <a:cubicBezTo>
                  <a:pt x="119" y="1"/>
                  <a:pt x="118" y="1"/>
                  <a:pt x="118" y="1"/>
                </a:cubicBezTo>
                <a:cubicBezTo>
                  <a:pt x="118" y="1"/>
                  <a:pt x="118" y="1"/>
                  <a:pt x="117" y="1"/>
                </a:cubicBezTo>
                <a:cubicBezTo>
                  <a:pt x="114" y="1"/>
                  <a:pt x="111" y="1"/>
                  <a:pt x="107" y="0"/>
                </a:cubicBezTo>
                <a:cubicBezTo>
                  <a:pt x="107" y="0"/>
                  <a:pt x="106" y="0"/>
                  <a:pt x="106" y="0"/>
                </a:cubicBezTo>
                <a:cubicBezTo>
                  <a:pt x="102" y="0"/>
                  <a:pt x="99" y="0"/>
                  <a:pt x="96" y="0"/>
                </a:cubicBezTo>
                <a:cubicBezTo>
                  <a:pt x="96" y="0"/>
                  <a:pt x="95" y="0"/>
                  <a:pt x="95" y="0"/>
                </a:cubicBezTo>
                <a:cubicBezTo>
                  <a:pt x="95" y="0"/>
                  <a:pt x="95" y="0"/>
                  <a:pt x="95" y="0"/>
                </a:cubicBezTo>
                <a:cubicBezTo>
                  <a:pt x="90" y="0"/>
                  <a:pt x="86" y="0"/>
                  <a:pt x="81" y="0"/>
                </a:cubicBezTo>
                <a:cubicBezTo>
                  <a:pt x="80" y="0"/>
                  <a:pt x="79" y="0"/>
                  <a:pt x="78" y="0"/>
                </a:cubicBezTo>
                <a:cubicBezTo>
                  <a:pt x="78" y="0"/>
                  <a:pt x="78" y="0"/>
                  <a:pt x="78" y="0"/>
                </a:cubicBezTo>
                <a:cubicBezTo>
                  <a:pt x="73" y="0"/>
                  <a:pt x="69" y="0"/>
                  <a:pt x="65" y="0"/>
                </a:cubicBezTo>
                <a:cubicBezTo>
                  <a:pt x="65" y="0"/>
                  <a:pt x="65" y="0"/>
                  <a:pt x="65" y="0"/>
                </a:cubicBezTo>
                <a:cubicBezTo>
                  <a:pt x="65" y="0"/>
                  <a:pt x="65" y="0"/>
                  <a:pt x="65" y="0"/>
                </a:cubicBezTo>
                <a:cubicBezTo>
                  <a:pt x="61" y="0"/>
                  <a:pt x="58" y="0"/>
                  <a:pt x="54" y="0"/>
                </a:cubicBezTo>
                <a:cubicBezTo>
                  <a:pt x="54" y="0"/>
                  <a:pt x="54" y="0"/>
                  <a:pt x="54" y="0"/>
                </a:cubicBezTo>
                <a:cubicBezTo>
                  <a:pt x="54" y="0"/>
                  <a:pt x="54" y="0"/>
                  <a:pt x="53" y="0"/>
                </a:cubicBezTo>
                <a:cubicBezTo>
                  <a:pt x="50" y="0"/>
                  <a:pt x="47" y="0"/>
                  <a:pt x="44" y="0"/>
                </a:cubicBezTo>
                <a:cubicBezTo>
                  <a:pt x="44" y="0"/>
                  <a:pt x="44" y="0"/>
                  <a:pt x="44" y="0"/>
                </a:cubicBezTo>
                <a:cubicBezTo>
                  <a:pt x="44" y="0"/>
                  <a:pt x="44" y="0"/>
                  <a:pt x="44" y="0"/>
                </a:cubicBezTo>
                <a:cubicBezTo>
                  <a:pt x="40" y="1"/>
                  <a:pt x="37" y="1"/>
                  <a:pt x="34" y="1"/>
                </a:cubicBezTo>
                <a:cubicBezTo>
                  <a:pt x="34" y="1"/>
                  <a:pt x="34" y="1"/>
                  <a:pt x="34" y="1"/>
                </a:cubicBezTo>
                <a:cubicBezTo>
                  <a:pt x="34" y="1"/>
                  <a:pt x="34" y="1"/>
                  <a:pt x="34" y="1"/>
                </a:cubicBezTo>
                <a:cubicBezTo>
                  <a:pt x="32" y="2"/>
                  <a:pt x="31" y="2"/>
                  <a:pt x="29" y="2"/>
                </a:cubicBezTo>
                <a:cubicBezTo>
                  <a:pt x="29" y="2"/>
                  <a:pt x="28" y="2"/>
                  <a:pt x="28" y="2"/>
                </a:cubicBezTo>
                <a:cubicBezTo>
                  <a:pt x="26" y="2"/>
                  <a:pt x="25" y="3"/>
                  <a:pt x="23" y="3"/>
                </a:cubicBezTo>
                <a:cubicBezTo>
                  <a:pt x="23" y="3"/>
                  <a:pt x="23" y="3"/>
                  <a:pt x="23" y="3"/>
                </a:cubicBezTo>
                <a:cubicBezTo>
                  <a:pt x="22" y="3"/>
                  <a:pt x="20" y="4"/>
                  <a:pt x="19" y="4"/>
                </a:cubicBezTo>
                <a:cubicBezTo>
                  <a:pt x="18" y="4"/>
                  <a:pt x="18" y="4"/>
                  <a:pt x="18" y="4"/>
                </a:cubicBezTo>
                <a:cubicBezTo>
                  <a:pt x="17" y="5"/>
                  <a:pt x="16" y="5"/>
                  <a:pt x="14" y="5"/>
                </a:cubicBezTo>
                <a:cubicBezTo>
                  <a:pt x="14" y="5"/>
                  <a:pt x="14" y="5"/>
                  <a:pt x="14" y="5"/>
                </a:cubicBezTo>
                <a:cubicBezTo>
                  <a:pt x="14" y="5"/>
                  <a:pt x="13" y="5"/>
                  <a:pt x="13" y="6"/>
                </a:cubicBezTo>
                <a:cubicBezTo>
                  <a:pt x="12" y="6"/>
                  <a:pt x="11" y="6"/>
                  <a:pt x="11" y="6"/>
                </a:cubicBezTo>
                <a:cubicBezTo>
                  <a:pt x="10" y="7"/>
                  <a:pt x="10" y="7"/>
                  <a:pt x="10" y="7"/>
                </a:cubicBezTo>
                <a:cubicBezTo>
                  <a:pt x="10" y="7"/>
                  <a:pt x="10" y="7"/>
                  <a:pt x="9" y="7"/>
                </a:cubicBezTo>
                <a:cubicBezTo>
                  <a:pt x="9" y="7"/>
                  <a:pt x="8" y="7"/>
                  <a:pt x="8" y="8"/>
                </a:cubicBezTo>
                <a:cubicBezTo>
                  <a:pt x="8" y="8"/>
                  <a:pt x="8" y="8"/>
                  <a:pt x="7" y="8"/>
                </a:cubicBezTo>
                <a:cubicBezTo>
                  <a:pt x="7" y="8"/>
                  <a:pt x="7" y="8"/>
                  <a:pt x="7" y="8"/>
                </a:cubicBezTo>
                <a:cubicBezTo>
                  <a:pt x="7" y="8"/>
                  <a:pt x="7" y="8"/>
                  <a:pt x="6" y="8"/>
                </a:cubicBezTo>
                <a:cubicBezTo>
                  <a:pt x="6" y="9"/>
                  <a:pt x="6" y="9"/>
                  <a:pt x="5" y="9"/>
                </a:cubicBezTo>
                <a:cubicBezTo>
                  <a:pt x="5" y="9"/>
                  <a:pt x="5" y="9"/>
                  <a:pt x="5" y="9"/>
                </a:cubicBezTo>
                <a:cubicBezTo>
                  <a:pt x="5" y="10"/>
                  <a:pt x="5" y="10"/>
                  <a:pt x="5" y="10"/>
                </a:cubicBezTo>
                <a:cubicBezTo>
                  <a:pt x="4" y="10"/>
                  <a:pt x="4" y="10"/>
                  <a:pt x="4" y="10"/>
                </a:cubicBezTo>
                <a:cubicBezTo>
                  <a:pt x="4" y="10"/>
                  <a:pt x="3" y="11"/>
                  <a:pt x="3" y="11"/>
                </a:cubicBezTo>
                <a:cubicBezTo>
                  <a:pt x="3" y="11"/>
                  <a:pt x="3" y="11"/>
                  <a:pt x="3" y="11"/>
                </a:cubicBezTo>
                <a:cubicBezTo>
                  <a:pt x="3" y="11"/>
                  <a:pt x="3" y="11"/>
                  <a:pt x="3" y="11"/>
                </a:cubicBezTo>
                <a:cubicBezTo>
                  <a:pt x="3" y="11"/>
                  <a:pt x="2" y="12"/>
                  <a:pt x="2" y="12"/>
                </a:cubicBezTo>
                <a:cubicBezTo>
                  <a:pt x="2" y="12"/>
                  <a:pt x="2" y="12"/>
                  <a:pt x="2" y="12"/>
                </a:cubicBezTo>
                <a:cubicBezTo>
                  <a:pt x="2" y="13"/>
                  <a:pt x="2" y="13"/>
                  <a:pt x="2" y="13"/>
                </a:cubicBezTo>
                <a:cubicBezTo>
                  <a:pt x="2" y="13"/>
                  <a:pt x="2" y="13"/>
                  <a:pt x="1" y="13"/>
                </a:cubicBezTo>
                <a:cubicBezTo>
                  <a:pt x="1" y="13"/>
                  <a:pt x="1" y="14"/>
                  <a:pt x="1" y="14"/>
                </a:cubicBezTo>
                <a:cubicBezTo>
                  <a:pt x="1" y="14"/>
                  <a:pt x="1" y="14"/>
                  <a:pt x="1" y="14"/>
                </a:cubicBezTo>
                <a:cubicBezTo>
                  <a:pt x="1" y="14"/>
                  <a:pt x="1" y="14"/>
                  <a:pt x="1" y="14"/>
                </a:cubicBezTo>
                <a:cubicBezTo>
                  <a:pt x="1" y="15"/>
                  <a:pt x="1" y="15"/>
                  <a:pt x="0" y="16"/>
                </a:cubicBezTo>
                <a:cubicBezTo>
                  <a:pt x="0" y="16"/>
                  <a:pt x="0" y="16"/>
                  <a:pt x="0" y="16"/>
                </a:cubicBezTo>
                <a:cubicBezTo>
                  <a:pt x="0" y="16"/>
                  <a:pt x="0" y="17"/>
                  <a:pt x="0" y="17"/>
                </a:cubicBezTo>
                <a:cubicBezTo>
                  <a:pt x="0" y="17"/>
                  <a:pt x="0" y="17"/>
                  <a:pt x="0" y="18"/>
                </a:cubicBezTo>
                <a:cubicBezTo>
                  <a:pt x="0" y="18"/>
                  <a:pt x="0" y="18"/>
                  <a:pt x="0" y="18"/>
                </a:cubicBezTo>
                <a:cubicBezTo>
                  <a:pt x="1" y="111"/>
                  <a:pt x="1" y="111"/>
                  <a:pt x="1" y="111"/>
                </a:cubicBezTo>
                <a:cubicBezTo>
                  <a:pt x="1" y="111"/>
                  <a:pt x="1" y="111"/>
                  <a:pt x="1" y="110"/>
                </a:cubicBezTo>
                <a:cubicBezTo>
                  <a:pt x="1" y="110"/>
                  <a:pt x="1" y="110"/>
                  <a:pt x="1" y="109"/>
                </a:cubicBezTo>
                <a:cubicBezTo>
                  <a:pt x="1" y="109"/>
                  <a:pt x="1" y="108"/>
                  <a:pt x="2" y="108"/>
                </a:cubicBezTo>
                <a:cubicBezTo>
                  <a:pt x="2" y="107"/>
                  <a:pt x="2" y="107"/>
                  <a:pt x="2" y="107"/>
                </a:cubicBezTo>
                <a:cubicBezTo>
                  <a:pt x="2" y="107"/>
                  <a:pt x="2" y="106"/>
                  <a:pt x="2" y="106"/>
                </a:cubicBezTo>
                <a:cubicBezTo>
                  <a:pt x="2" y="106"/>
                  <a:pt x="3" y="106"/>
                  <a:pt x="3" y="106"/>
                </a:cubicBezTo>
                <a:cubicBezTo>
                  <a:pt x="3" y="105"/>
                  <a:pt x="3" y="105"/>
                  <a:pt x="4" y="104"/>
                </a:cubicBezTo>
                <a:cubicBezTo>
                  <a:pt x="4" y="104"/>
                  <a:pt x="4" y="104"/>
                  <a:pt x="4" y="104"/>
                </a:cubicBezTo>
                <a:cubicBezTo>
                  <a:pt x="4" y="104"/>
                  <a:pt x="5" y="103"/>
                  <a:pt x="5" y="103"/>
                </a:cubicBezTo>
                <a:cubicBezTo>
                  <a:pt x="5" y="103"/>
                  <a:pt x="6" y="103"/>
                  <a:pt x="6" y="103"/>
                </a:cubicBezTo>
                <a:cubicBezTo>
                  <a:pt x="6" y="102"/>
                  <a:pt x="7" y="102"/>
                  <a:pt x="8" y="101"/>
                </a:cubicBezTo>
                <a:cubicBezTo>
                  <a:pt x="8" y="101"/>
                  <a:pt x="8" y="101"/>
                  <a:pt x="8" y="101"/>
                </a:cubicBezTo>
                <a:cubicBezTo>
                  <a:pt x="9" y="101"/>
                  <a:pt x="9" y="101"/>
                  <a:pt x="10" y="100"/>
                </a:cubicBezTo>
                <a:cubicBezTo>
                  <a:pt x="10" y="100"/>
                  <a:pt x="11" y="100"/>
                  <a:pt x="11" y="100"/>
                </a:cubicBezTo>
                <a:cubicBezTo>
                  <a:pt x="12" y="100"/>
                  <a:pt x="13" y="99"/>
                  <a:pt x="14" y="99"/>
                </a:cubicBezTo>
                <a:cubicBezTo>
                  <a:pt x="14" y="99"/>
                  <a:pt x="15" y="99"/>
                  <a:pt x="15" y="98"/>
                </a:cubicBezTo>
                <a:cubicBezTo>
                  <a:pt x="16" y="98"/>
                  <a:pt x="17" y="98"/>
                  <a:pt x="18" y="98"/>
                </a:cubicBezTo>
                <a:cubicBezTo>
                  <a:pt x="19" y="97"/>
                  <a:pt x="19" y="97"/>
                  <a:pt x="19" y="97"/>
                </a:cubicBezTo>
                <a:cubicBezTo>
                  <a:pt x="21" y="97"/>
                  <a:pt x="22" y="97"/>
                  <a:pt x="24" y="96"/>
                </a:cubicBezTo>
                <a:cubicBezTo>
                  <a:pt x="24" y="96"/>
                  <a:pt x="24" y="96"/>
                  <a:pt x="24" y="96"/>
                </a:cubicBezTo>
                <a:cubicBezTo>
                  <a:pt x="26" y="96"/>
                  <a:pt x="27" y="96"/>
                  <a:pt x="28" y="96"/>
                </a:cubicBezTo>
                <a:cubicBezTo>
                  <a:pt x="29" y="95"/>
                  <a:pt x="29" y="95"/>
                  <a:pt x="30" y="95"/>
                </a:cubicBezTo>
                <a:cubicBezTo>
                  <a:pt x="31" y="95"/>
                  <a:pt x="33" y="95"/>
                  <a:pt x="34" y="95"/>
                </a:cubicBezTo>
                <a:cubicBezTo>
                  <a:pt x="34" y="95"/>
                  <a:pt x="35" y="95"/>
                  <a:pt x="35" y="95"/>
                </a:cubicBezTo>
                <a:cubicBezTo>
                  <a:pt x="38" y="94"/>
                  <a:pt x="41" y="94"/>
                  <a:pt x="44" y="94"/>
                </a:cubicBezTo>
                <a:cubicBezTo>
                  <a:pt x="45" y="94"/>
                  <a:pt x="45" y="94"/>
                  <a:pt x="45" y="94"/>
                </a:cubicBezTo>
                <a:cubicBezTo>
                  <a:pt x="48" y="93"/>
                  <a:pt x="51" y="93"/>
                  <a:pt x="54" y="93"/>
                </a:cubicBezTo>
                <a:cubicBezTo>
                  <a:pt x="54" y="93"/>
                  <a:pt x="55" y="93"/>
                  <a:pt x="55" y="93"/>
                </a:cubicBezTo>
                <a:cubicBezTo>
                  <a:pt x="58" y="93"/>
                  <a:pt x="62" y="93"/>
                  <a:pt x="65" y="93"/>
                </a:cubicBezTo>
                <a:cubicBezTo>
                  <a:pt x="65" y="93"/>
                  <a:pt x="66" y="93"/>
                  <a:pt x="66" y="93"/>
                </a:cubicBezTo>
                <a:cubicBezTo>
                  <a:pt x="70" y="93"/>
                  <a:pt x="74" y="93"/>
                  <a:pt x="79" y="93"/>
                </a:cubicBezTo>
                <a:cubicBezTo>
                  <a:pt x="80" y="93"/>
                  <a:pt x="81" y="93"/>
                  <a:pt x="82" y="93"/>
                </a:cubicBezTo>
                <a:cubicBezTo>
                  <a:pt x="86" y="93"/>
                  <a:pt x="91" y="93"/>
                  <a:pt x="96" y="93"/>
                </a:cubicBezTo>
                <a:cubicBezTo>
                  <a:pt x="99" y="93"/>
                  <a:pt x="103" y="94"/>
                  <a:pt x="106" y="94"/>
                </a:cubicBezTo>
                <a:cubicBezTo>
                  <a:pt x="107" y="94"/>
                  <a:pt x="107" y="94"/>
                  <a:pt x="108" y="94"/>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a:spLocks/>
          </p:cNvSpPr>
          <p:nvPr/>
        </p:nvSpPr>
        <p:spPr bwMode="auto">
          <a:xfrm>
            <a:off x="7253205" y="5817303"/>
            <a:ext cx="751685" cy="466756"/>
          </a:xfrm>
          <a:custGeom>
            <a:avLst/>
            <a:gdLst>
              <a:gd name="T0" fmla="*/ 194 w 195"/>
              <a:gd name="T1" fmla="*/ 0 h 111"/>
              <a:gd name="T2" fmla="*/ 194 w 195"/>
              <a:gd name="T3" fmla="*/ 3 h 111"/>
              <a:gd name="T4" fmla="*/ 193 w 195"/>
              <a:gd name="T5" fmla="*/ 5 h 111"/>
              <a:gd name="T6" fmla="*/ 190 w 195"/>
              <a:gd name="T7" fmla="*/ 8 h 111"/>
              <a:gd name="T8" fmla="*/ 187 w 195"/>
              <a:gd name="T9" fmla="*/ 9 h 111"/>
              <a:gd name="T10" fmla="*/ 182 w 195"/>
              <a:gd name="T11" fmla="*/ 12 h 111"/>
              <a:gd name="T12" fmla="*/ 176 w 195"/>
              <a:gd name="T13" fmla="*/ 13 h 111"/>
              <a:gd name="T14" fmla="*/ 167 w 195"/>
              <a:gd name="T15" fmla="*/ 15 h 111"/>
              <a:gd name="T16" fmla="*/ 161 w 195"/>
              <a:gd name="T17" fmla="*/ 16 h 111"/>
              <a:gd name="T18" fmla="*/ 142 w 195"/>
              <a:gd name="T19" fmla="*/ 17 h 111"/>
              <a:gd name="T20" fmla="*/ 131 w 195"/>
              <a:gd name="T21" fmla="*/ 18 h 111"/>
              <a:gd name="T22" fmla="*/ 100 w 195"/>
              <a:gd name="T23" fmla="*/ 17 h 111"/>
              <a:gd name="T24" fmla="*/ 77 w 195"/>
              <a:gd name="T25" fmla="*/ 16 h 111"/>
              <a:gd name="T26" fmla="*/ 58 w 195"/>
              <a:gd name="T27" fmla="*/ 15 h 111"/>
              <a:gd name="T28" fmla="*/ 50 w 195"/>
              <a:gd name="T29" fmla="*/ 14 h 111"/>
              <a:gd name="T30" fmla="*/ 41 w 195"/>
              <a:gd name="T31" fmla="*/ 14 h 111"/>
              <a:gd name="T32" fmla="*/ 36 w 195"/>
              <a:gd name="T33" fmla="*/ 13 h 111"/>
              <a:gd name="T34" fmla="*/ 30 w 195"/>
              <a:gd name="T35" fmla="*/ 12 h 111"/>
              <a:gd name="T36" fmla="*/ 23 w 195"/>
              <a:gd name="T37" fmla="*/ 12 h 111"/>
              <a:gd name="T38" fmla="*/ 17 w 195"/>
              <a:gd name="T39" fmla="*/ 11 h 111"/>
              <a:gd name="T40" fmla="*/ 7 w 195"/>
              <a:gd name="T41" fmla="*/ 10 h 111"/>
              <a:gd name="T42" fmla="*/ 0 w 195"/>
              <a:gd name="T43" fmla="*/ 9 h 111"/>
              <a:gd name="T44" fmla="*/ 24 w 195"/>
              <a:gd name="T45" fmla="*/ 105 h 111"/>
              <a:gd name="T46" fmla="*/ 28 w 195"/>
              <a:gd name="T47" fmla="*/ 105 h 111"/>
              <a:gd name="T48" fmla="*/ 34 w 195"/>
              <a:gd name="T49" fmla="*/ 106 h 111"/>
              <a:gd name="T50" fmla="*/ 41 w 195"/>
              <a:gd name="T51" fmla="*/ 107 h 111"/>
              <a:gd name="T52" fmla="*/ 47 w 195"/>
              <a:gd name="T53" fmla="*/ 107 h 111"/>
              <a:gd name="T54" fmla="*/ 51 w 195"/>
              <a:gd name="T55" fmla="*/ 108 h 111"/>
              <a:gd name="T56" fmla="*/ 63 w 195"/>
              <a:gd name="T57" fmla="*/ 109 h 111"/>
              <a:gd name="T58" fmla="*/ 73 w 195"/>
              <a:gd name="T59" fmla="*/ 109 h 111"/>
              <a:gd name="T60" fmla="*/ 79 w 195"/>
              <a:gd name="T61" fmla="*/ 110 h 111"/>
              <a:gd name="T62" fmla="*/ 100 w 195"/>
              <a:gd name="T63" fmla="*/ 111 h 111"/>
              <a:gd name="T64" fmla="*/ 115 w 195"/>
              <a:gd name="T65" fmla="*/ 111 h 111"/>
              <a:gd name="T66" fmla="*/ 131 w 195"/>
              <a:gd name="T67" fmla="*/ 111 h 111"/>
              <a:gd name="T68" fmla="*/ 142 w 195"/>
              <a:gd name="T69" fmla="*/ 111 h 111"/>
              <a:gd name="T70" fmla="*/ 151 w 195"/>
              <a:gd name="T71" fmla="*/ 110 h 111"/>
              <a:gd name="T72" fmla="*/ 162 w 195"/>
              <a:gd name="T73" fmla="*/ 109 h 111"/>
              <a:gd name="T74" fmla="*/ 167 w 195"/>
              <a:gd name="T75" fmla="*/ 109 h 111"/>
              <a:gd name="T76" fmla="*/ 173 w 195"/>
              <a:gd name="T77" fmla="*/ 108 h 111"/>
              <a:gd name="T78" fmla="*/ 181 w 195"/>
              <a:gd name="T79" fmla="*/ 105 h 111"/>
              <a:gd name="T80" fmla="*/ 185 w 195"/>
              <a:gd name="T81" fmla="*/ 104 h 111"/>
              <a:gd name="T82" fmla="*/ 188 w 195"/>
              <a:gd name="T83" fmla="*/ 103 h 111"/>
              <a:gd name="T84" fmla="*/ 189 w 195"/>
              <a:gd name="T85" fmla="*/ 102 h 111"/>
              <a:gd name="T86" fmla="*/ 191 w 195"/>
              <a:gd name="T87" fmla="*/ 101 h 111"/>
              <a:gd name="T88" fmla="*/ 192 w 195"/>
              <a:gd name="T89" fmla="*/ 100 h 111"/>
              <a:gd name="T90" fmla="*/ 193 w 195"/>
              <a:gd name="T91" fmla="*/ 98 h 111"/>
              <a:gd name="T92" fmla="*/ 194 w 195"/>
              <a:gd name="T93" fmla="*/ 97 h 111"/>
              <a:gd name="T94" fmla="*/ 195 w 195"/>
              <a:gd name="T95" fmla="*/ 95 h 111"/>
              <a:gd name="T96" fmla="*/ 195 w 195"/>
              <a:gd name="T97" fmla="*/ 9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111">
                <a:moveTo>
                  <a:pt x="195" y="93"/>
                </a:moveTo>
                <a:cubicBezTo>
                  <a:pt x="195" y="93"/>
                  <a:pt x="195" y="93"/>
                  <a:pt x="195" y="93"/>
                </a:cubicBezTo>
                <a:cubicBezTo>
                  <a:pt x="194" y="0"/>
                  <a:pt x="194" y="0"/>
                  <a:pt x="194" y="0"/>
                </a:cubicBezTo>
                <a:cubicBezTo>
                  <a:pt x="194" y="0"/>
                  <a:pt x="194" y="0"/>
                  <a:pt x="194" y="0"/>
                </a:cubicBezTo>
                <a:cubicBezTo>
                  <a:pt x="194" y="1"/>
                  <a:pt x="194" y="1"/>
                  <a:pt x="194" y="2"/>
                </a:cubicBezTo>
                <a:cubicBezTo>
                  <a:pt x="194" y="2"/>
                  <a:pt x="194" y="3"/>
                  <a:pt x="194" y="3"/>
                </a:cubicBezTo>
                <a:cubicBezTo>
                  <a:pt x="194" y="3"/>
                  <a:pt x="194" y="3"/>
                  <a:pt x="194" y="3"/>
                </a:cubicBezTo>
                <a:cubicBezTo>
                  <a:pt x="194" y="4"/>
                  <a:pt x="193" y="4"/>
                  <a:pt x="193" y="5"/>
                </a:cubicBezTo>
                <a:cubicBezTo>
                  <a:pt x="193" y="5"/>
                  <a:pt x="193" y="5"/>
                  <a:pt x="193" y="5"/>
                </a:cubicBezTo>
                <a:cubicBezTo>
                  <a:pt x="193" y="5"/>
                  <a:pt x="192" y="6"/>
                  <a:pt x="192" y="6"/>
                </a:cubicBezTo>
                <a:cubicBezTo>
                  <a:pt x="192" y="6"/>
                  <a:pt x="192" y="6"/>
                  <a:pt x="192" y="7"/>
                </a:cubicBezTo>
                <a:cubicBezTo>
                  <a:pt x="191" y="7"/>
                  <a:pt x="191" y="7"/>
                  <a:pt x="190" y="8"/>
                </a:cubicBezTo>
                <a:cubicBezTo>
                  <a:pt x="190" y="8"/>
                  <a:pt x="190" y="8"/>
                  <a:pt x="190" y="8"/>
                </a:cubicBezTo>
                <a:cubicBezTo>
                  <a:pt x="189" y="8"/>
                  <a:pt x="189" y="9"/>
                  <a:pt x="188" y="9"/>
                </a:cubicBezTo>
                <a:cubicBezTo>
                  <a:pt x="188" y="9"/>
                  <a:pt x="188" y="9"/>
                  <a:pt x="187" y="9"/>
                </a:cubicBezTo>
                <a:cubicBezTo>
                  <a:pt x="187" y="10"/>
                  <a:pt x="186" y="10"/>
                  <a:pt x="186" y="10"/>
                </a:cubicBezTo>
                <a:cubicBezTo>
                  <a:pt x="185" y="10"/>
                  <a:pt x="185" y="11"/>
                  <a:pt x="185" y="11"/>
                </a:cubicBezTo>
                <a:cubicBezTo>
                  <a:pt x="184" y="11"/>
                  <a:pt x="183" y="11"/>
                  <a:pt x="182" y="12"/>
                </a:cubicBezTo>
                <a:cubicBezTo>
                  <a:pt x="181" y="12"/>
                  <a:pt x="181" y="12"/>
                  <a:pt x="180" y="12"/>
                </a:cubicBezTo>
                <a:cubicBezTo>
                  <a:pt x="179" y="13"/>
                  <a:pt x="178" y="13"/>
                  <a:pt x="177" y="13"/>
                </a:cubicBezTo>
                <a:cubicBezTo>
                  <a:pt x="177" y="13"/>
                  <a:pt x="177" y="13"/>
                  <a:pt x="176" y="13"/>
                </a:cubicBezTo>
                <a:cubicBezTo>
                  <a:pt x="175" y="14"/>
                  <a:pt x="174" y="14"/>
                  <a:pt x="172" y="14"/>
                </a:cubicBezTo>
                <a:cubicBezTo>
                  <a:pt x="172" y="14"/>
                  <a:pt x="172" y="14"/>
                  <a:pt x="171" y="14"/>
                </a:cubicBezTo>
                <a:cubicBezTo>
                  <a:pt x="170" y="15"/>
                  <a:pt x="169" y="15"/>
                  <a:pt x="167" y="15"/>
                </a:cubicBezTo>
                <a:cubicBezTo>
                  <a:pt x="167" y="15"/>
                  <a:pt x="167" y="15"/>
                  <a:pt x="166" y="15"/>
                </a:cubicBezTo>
                <a:cubicBezTo>
                  <a:pt x="165" y="15"/>
                  <a:pt x="163" y="16"/>
                  <a:pt x="161" y="16"/>
                </a:cubicBezTo>
                <a:cubicBezTo>
                  <a:pt x="161" y="16"/>
                  <a:pt x="161" y="16"/>
                  <a:pt x="161" y="16"/>
                </a:cubicBezTo>
                <a:cubicBezTo>
                  <a:pt x="158" y="16"/>
                  <a:pt x="155" y="17"/>
                  <a:pt x="152" y="17"/>
                </a:cubicBezTo>
                <a:cubicBezTo>
                  <a:pt x="151" y="17"/>
                  <a:pt x="151" y="17"/>
                  <a:pt x="151" y="17"/>
                </a:cubicBezTo>
                <a:cubicBezTo>
                  <a:pt x="148" y="17"/>
                  <a:pt x="145" y="17"/>
                  <a:pt x="142" y="17"/>
                </a:cubicBezTo>
                <a:cubicBezTo>
                  <a:pt x="142" y="17"/>
                  <a:pt x="141" y="17"/>
                  <a:pt x="141" y="17"/>
                </a:cubicBezTo>
                <a:cubicBezTo>
                  <a:pt x="138" y="18"/>
                  <a:pt x="134" y="18"/>
                  <a:pt x="131" y="18"/>
                </a:cubicBezTo>
                <a:cubicBezTo>
                  <a:pt x="131" y="18"/>
                  <a:pt x="131" y="18"/>
                  <a:pt x="131" y="18"/>
                </a:cubicBezTo>
                <a:cubicBezTo>
                  <a:pt x="126" y="18"/>
                  <a:pt x="122" y="18"/>
                  <a:pt x="118" y="18"/>
                </a:cubicBezTo>
                <a:cubicBezTo>
                  <a:pt x="117" y="18"/>
                  <a:pt x="116" y="18"/>
                  <a:pt x="114" y="18"/>
                </a:cubicBezTo>
                <a:cubicBezTo>
                  <a:pt x="110" y="18"/>
                  <a:pt x="105" y="17"/>
                  <a:pt x="100" y="17"/>
                </a:cubicBezTo>
                <a:cubicBezTo>
                  <a:pt x="100" y="17"/>
                  <a:pt x="100" y="17"/>
                  <a:pt x="100" y="17"/>
                </a:cubicBezTo>
                <a:cubicBezTo>
                  <a:pt x="93" y="17"/>
                  <a:pt x="85" y="17"/>
                  <a:pt x="78" y="16"/>
                </a:cubicBezTo>
                <a:cubicBezTo>
                  <a:pt x="78" y="16"/>
                  <a:pt x="77" y="16"/>
                  <a:pt x="77" y="16"/>
                </a:cubicBezTo>
                <a:cubicBezTo>
                  <a:pt x="75" y="16"/>
                  <a:pt x="73" y="16"/>
                  <a:pt x="72" y="16"/>
                </a:cubicBezTo>
                <a:cubicBezTo>
                  <a:pt x="71" y="16"/>
                  <a:pt x="71" y="16"/>
                  <a:pt x="70" y="16"/>
                </a:cubicBezTo>
                <a:cubicBezTo>
                  <a:pt x="66" y="16"/>
                  <a:pt x="62" y="15"/>
                  <a:pt x="58" y="15"/>
                </a:cubicBezTo>
                <a:cubicBezTo>
                  <a:pt x="57" y="15"/>
                  <a:pt x="57" y="15"/>
                  <a:pt x="57" y="15"/>
                </a:cubicBezTo>
                <a:cubicBezTo>
                  <a:pt x="55" y="15"/>
                  <a:pt x="52" y="14"/>
                  <a:pt x="50" y="14"/>
                </a:cubicBezTo>
                <a:cubicBezTo>
                  <a:pt x="50" y="14"/>
                  <a:pt x="50" y="14"/>
                  <a:pt x="50" y="14"/>
                </a:cubicBezTo>
                <a:cubicBezTo>
                  <a:pt x="48" y="14"/>
                  <a:pt x="47" y="14"/>
                  <a:pt x="46" y="14"/>
                </a:cubicBezTo>
                <a:cubicBezTo>
                  <a:pt x="46" y="14"/>
                  <a:pt x="45" y="14"/>
                  <a:pt x="45" y="14"/>
                </a:cubicBezTo>
                <a:cubicBezTo>
                  <a:pt x="44" y="14"/>
                  <a:pt x="43" y="14"/>
                  <a:pt x="41" y="14"/>
                </a:cubicBezTo>
                <a:cubicBezTo>
                  <a:pt x="41" y="14"/>
                  <a:pt x="41" y="13"/>
                  <a:pt x="40" y="13"/>
                </a:cubicBezTo>
                <a:cubicBezTo>
                  <a:pt x="39" y="13"/>
                  <a:pt x="38" y="13"/>
                  <a:pt x="37" y="13"/>
                </a:cubicBezTo>
                <a:cubicBezTo>
                  <a:pt x="37" y="13"/>
                  <a:pt x="36" y="13"/>
                  <a:pt x="36" y="13"/>
                </a:cubicBezTo>
                <a:cubicBezTo>
                  <a:pt x="35" y="13"/>
                  <a:pt x="34" y="13"/>
                  <a:pt x="33" y="13"/>
                </a:cubicBezTo>
                <a:cubicBezTo>
                  <a:pt x="33" y="13"/>
                  <a:pt x="32" y="13"/>
                  <a:pt x="31" y="13"/>
                </a:cubicBezTo>
                <a:cubicBezTo>
                  <a:pt x="31" y="13"/>
                  <a:pt x="30" y="12"/>
                  <a:pt x="30" y="12"/>
                </a:cubicBezTo>
                <a:cubicBezTo>
                  <a:pt x="29" y="12"/>
                  <a:pt x="28" y="12"/>
                  <a:pt x="27" y="12"/>
                </a:cubicBezTo>
                <a:cubicBezTo>
                  <a:pt x="27" y="12"/>
                  <a:pt x="26" y="12"/>
                  <a:pt x="26" y="12"/>
                </a:cubicBezTo>
                <a:cubicBezTo>
                  <a:pt x="25" y="12"/>
                  <a:pt x="24" y="12"/>
                  <a:pt x="23" y="12"/>
                </a:cubicBezTo>
                <a:cubicBezTo>
                  <a:pt x="23" y="12"/>
                  <a:pt x="23" y="12"/>
                  <a:pt x="23" y="12"/>
                </a:cubicBezTo>
                <a:cubicBezTo>
                  <a:pt x="21" y="12"/>
                  <a:pt x="19" y="11"/>
                  <a:pt x="17" y="11"/>
                </a:cubicBezTo>
                <a:cubicBezTo>
                  <a:pt x="17" y="11"/>
                  <a:pt x="17" y="11"/>
                  <a:pt x="17" y="11"/>
                </a:cubicBezTo>
                <a:cubicBezTo>
                  <a:pt x="14" y="11"/>
                  <a:pt x="12" y="11"/>
                  <a:pt x="9" y="10"/>
                </a:cubicBezTo>
                <a:cubicBezTo>
                  <a:pt x="9" y="10"/>
                  <a:pt x="9" y="10"/>
                  <a:pt x="8" y="10"/>
                </a:cubicBezTo>
                <a:cubicBezTo>
                  <a:pt x="8" y="10"/>
                  <a:pt x="8" y="10"/>
                  <a:pt x="7" y="10"/>
                </a:cubicBezTo>
                <a:cubicBezTo>
                  <a:pt x="7" y="10"/>
                  <a:pt x="6" y="10"/>
                  <a:pt x="5" y="10"/>
                </a:cubicBezTo>
                <a:cubicBezTo>
                  <a:pt x="5" y="10"/>
                  <a:pt x="5" y="10"/>
                  <a:pt x="5" y="10"/>
                </a:cubicBezTo>
                <a:cubicBezTo>
                  <a:pt x="2" y="9"/>
                  <a:pt x="0" y="9"/>
                  <a:pt x="0" y="9"/>
                </a:cubicBezTo>
                <a:cubicBezTo>
                  <a:pt x="0" y="102"/>
                  <a:pt x="0" y="102"/>
                  <a:pt x="0" y="102"/>
                </a:cubicBezTo>
                <a:cubicBezTo>
                  <a:pt x="1" y="103"/>
                  <a:pt x="8" y="103"/>
                  <a:pt x="19" y="105"/>
                </a:cubicBezTo>
                <a:cubicBezTo>
                  <a:pt x="20" y="105"/>
                  <a:pt x="22" y="105"/>
                  <a:pt x="24" y="105"/>
                </a:cubicBezTo>
                <a:cubicBezTo>
                  <a:pt x="24" y="105"/>
                  <a:pt x="24" y="105"/>
                  <a:pt x="24" y="105"/>
                </a:cubicBezTo>
                <a:cubicBezTo>
                  <a:pt x="25" y="105"/>
                  <a:pt x="26" y="105"/>
                  <a:pt x="27" y="105"/>
                </a:cubicBezTo>
                <a:cubicBezTo>
                  <a:pt x="27" y="105"/>
                  <a:pt x="27" y="105"/>
                  <a:pt x="28" y="105"/>
                </a:cubicBezTo>
                <a:cubicBezTo>
                  <a:pt x="28" y="106"/>
                  <a:pt x="29" y="106"/>
                  <a:pt x="30" y="106"/>
                </a:cubicBezTo>
                <a:cubicBezTo>
                  <a:pt x="31" y="106"/>
                  <a:pt x="31" y="106"/>
                  <a:pt x="32" y="106"/>
                </a:cubicBezTo>
                <a:cubicBezTo>
                  <a:pt x="32" y="106"/>
                  <a:pt x="33" y="106"/>
                  <a:pt x="34" y="106"/>
                </a:cubicBezTo>
                <a:cubicBezTo>
                  <a:pt x="35" y="106"/>
                  <a:pt x="35" y="106"/>
                  <a:pt x="36" y="106"/>
                </a:cubicBezTo>
                <a:cubicBezTo>
                  <a:pt x="37" y="106"/>
                  <a:pt x="37" y="106"/>
                  <a:pt x="38" y="106"/>
                </a:cubicBezTo>
                <a:cubicBezTo>
                  <a:pt x="39" y="107"/>
                  <a:pt x="40" y="107"/>
                  <a:pt x="41" y="107"/>
                </a:cubicBezTo>
                <a:cubicBezTo>
                  <a:pt x="41" y="107"/>
                  <a:pt x="42" y="107"/>
                  <a:pt x="42" y="107"/>
                </a:cubicBezTo>
                <a:cubicBezTo>
                  <a:pt x="43" y="107"/>
                  <a:pt x="44" y="107"/>
                  <a:pt x="45" y="107"/>
                </a:cubicBezTo>
                <a:cubicBezTo>
                  <a:pt x="46" y="107"/>
                  <a:pt x="46" y="107"/>
                  <a:pt x="47" y="107"/>
                </a:cubicBezTo>
                <a:cubicBezTo>
                  <a:pt x="48" y="107"/>
                  <a:pt x="49" y="107"/>
                  <a:pt x="50" y="107"/>
                </a:cubicBezTo>
                <a:cubicBezTo>
                  <a:pt x="50" y="108"/>
                  <a:pt x="51" y="108"/>
                  <a:pt x="51" y="108"/>
                </a:cubicBezTo>
                <a:cubicBezTo>
                  <a:pt x="51" y="108"/>
                  <a:pt x="51" y="108"/>
                  <a:pt x="51" y="108"/>
                </a:cubicBezTo>
                <a:cubicBezTo>
                  <a:pt x="53" y="108"/>
                  <a:pt x="55" y="108"/>
                  <a:pt x="57" y="108"/>
                </a:cubicBezTo>
                <a:cubicBezTo>
                  <a:pt x="57" y="108"/>
                  <a:pt x="58" y="108"/>
                  <a:pt x="59" y="108"/>
                </a:cubicBezTo>
                <a:cubicBezTo>
                  <a:pt x="60" y="108"/>
                  <a:pt x="62" y="108"/>
                  <a:pt x="63" y="109"/>
                </a:cubicBezTo>
                <a:cubicBezTo>
                  <a:pt x="64" y="109"/>
                  <a:pt x="64" y="109"/>
                  <a:pt x="65" y="109"/>
                </a:cubicBezTo>
                <a:cubicBezTo>
                  <a:pt x="67" y="109"/>
                  <a:pt x="69" y="109"/>
                  <a:pt x="71" y="109"/>
                </a:cubicBezTo>
                <a:cubicBezTo>
                  <a:pt x="71" y="109"/>
                  <a:pt x="72" y="109"/>
                  <a:pt x="73" y="109"/>
                </a:cubicBezTo>
                <a:cubicBezTo>
                  <a:pt x="74" y="109"/>
                  <a:pt x="76" y="109"/>
                  <a:pt x="77" y="109"/>
                </a:cubicBezTo>
                <a:cubicBezTo>
                  <a:pt x="78" y="110"/>
                  <a:pt x="78" y="110"/>
                  <a:pt x="79" y="110"/>
                </a:cubicBezTo>
                <a:cubicBezTo>
                  <a:pt x="79" y="110"/>
                  <a:pt x="79" y="110"/>
                  <a:pt x="79" y="110"/>
                </a:cubicBezTo>
                <a:cubicBezTo>
                  <a:pt x="82" y="110"/>
                  <a:pt x="86" y="110"/>
                  <a:pt x="89" y="110"/>
                </a:cubicBezTo>
                <a:cubicBezTo>
                  <a:pt x="89" y="110"/>
                  <a:pt x="90" y="110"/>
                  <a:pt x="90" y="110"/>
                </a:cubicBezTo>
                <a:cubicBezTo>
                  <a:pt x="93" y="110"/>
                  <a:pt x="97" y="110"/>
                  <a:pt x="100" y="111"/>
                </a:cubicBezTo>
                <a:cubicBezTo>
                  <a:pt x="100" y="111"/>
                  <a:pt x="101" y="111"/>
                  <a:pt x="101" y="111"/>
                </a:cubicBezTo>
                <a:cubicBezTo>
                  <a:pt x="101" y="111"/>
                  <a:pt x="101" y="111"/>
                  <a:pt x="101" y="111"/>
                </a:cubicBezTo>
                <a:cubicBezTo>
                  <a:pt x="106" y="111"/>
                  <a:pt x="110" y="111"/>
                  <a:pt x="115" y="111"/>
                </a:cubicBezTo>
                <a:cubicBezTo>
                  <a:pt x="116" y="111"/>
                  <a:pt x="117" y="111"/>
                  <a:pt x="118" y="111"/>
                </a:cubicBezTo>
                <a:cubicBezTo>
                  <a:pt x="118" y="111"/>
                  <a:pt x="118" y="111"/>
                  <a:pt x="119" y="111"/>
                </a:cubicBezTo>
                <a:cubicBezTo>
                  <a:pt x="123" y="111"/>
                  <a:pt x="127" y="111"/>
                  <a:pt x="131" y="111"/>
                </a:cubicBezTo>
                <a:cubicBezTo>
                  <a:pt x="131" y="111"/>
                  <a:pt x="131" y="111"/>
                  <a:pt x="131" y="111"/>
                </a:cubicBezTo>
                <a:cubicBezTo>
                  <a:pt x="132" y="111"/>
                  <a:pt x="132" y="111"/>
                  <a:pt x="132" y="111"/>
                </a:cubicBezTo>
                <a:cubicBezTo>
                  <a:pt x="135" y="111"/>
                  <a:pt x="139" y="111"/>
                  <a:pt x="142" y="111"/>
                </a:cubicBezTo>
                <a:cubicBezTo>
                  <a:pt x="142" y="111"/>
                  <a:pt x="142" y="111"/>
                  <a:pt x="142" y="111"/>
                </a:cubicBezTo>
                <a:cubicBezTo>
                  <a:pt x="143" y="111"/>
                  <a:pt x="143" y="111"/>
                  <a:pt x="143" y="111"/>
                </a:cubicBezTo>
                <a:cubicBezTo>
                  <a:pt x="146" y="111"/>
                  <a:pt x="149" y="110"/>
                  <a:pt x="151" y="110"/>
                </a:cubicBezTo>
                <a:cubicBezTo>
                  <a:pt x="152" y="110"/>
                  <a:pt x="152" y="110"/>
                  <a:pt x="152" y="110"/>
                </a:cubicBezTo>
                <a:cubicBezTo>
                  <a:pt x="152" y="110"/>
                  <a:pt x="152" y="110"/>
                  <a:pt x="152" y="110"/>
                </a:cubicBezTo>
                <a:cubicBezTo>
                  <a:pt x="156" y="110"/>
                  <a:pt x="159" y="110"/>
                  <a:pt x="162" y="109"/>
                </a:cubicBezTo>
                <a:cubicBezTo>
                  <a:pt x="162" y="109"/>
                  <a:pt x="162" y="109"/>
                  <a:pt x="162" y="109"/>
                </a:cubicBezTo>
                <a:cubicBezTo>
                  <a:pt x="162" y="109"/>
                  <a:pt x="162" y="109"/>
                  <a:pt x="162" y="109"/>
                </a:cubicBezTo>
                <a:cubicBezTo>
                  <a:pt x="164" y="109"/>
                  <a:pt x="165" y="109"/>
                  <a:pt x="167" y="109"/>
                </a:cubicBezTo>
                <a:cubicBezTo>
                  <a:pt x="167" y="108"/>
                  <a:pt x="168" y="108"/>
                  <a:pt x="168" y="108"/>
                </a:cubicBezTo>
                <a:cubicBezTo>
                  <a:pt x="169" y="108"/>
                  <a:pt x="171" y="108"/>
                  <a:pt x="172" y="108"/>
                </a:cubicBezTo>
                <a:cubicBezTo>
                  <a:pt x="172" y="108"/>
                  <a:pt x="173" y="108"/>
                  <a:pt x="173" y="108"/>
                </a:cubicBezTo>
                <a:cubicBezTo>
                  <a:pt x="174" y="107"/>
                  <a:pt x="176" y="107"/>
                  <a:pt x="177" y="107"/>
                </a:cubicBezTo>
                <a:cubicBezTo>
                  <a:pt x="177" y="107"/>
                  <a:pt x="178" y="106"/>
                  <a:pt x="178" y="106"/>
                </a:cubicBezTo>
                <a:cubicBezTo>
                  <a:pt x="179" y="106"/>
                  <a:pt x="180" y="106"/>
                  <a:pt x="181" y="105"/>
                </a:cubicBezTo>
                <a:cubicBezTo>
                  <a:pt x="181" y="105"/>
                  <a:pt x="182" y="105"/>
                  <a:pt x="182" y="105"/>
                </a:cubicBezTo>
                <a:cubicBezTo>
                  <a:pt x="182" y="105"/>
                  <a:pt x="182" y="105"/>
                  <a:pt x="182" y="105"/>
                </a:cubicBezTo>
                <a:cubicBezTo>
                  <a:pt x="183" y="105"/>
                  <a:pt x="184" y="104"/>
                  <a:pt x="185" y="104"/>
                </a:cubicBezTo>
                <a:cubicBezTo>
                  <a:pt x="185" y="104"/>
                  <a:pt x="185" y="104"/>
                  <a:pt x="185" y="104"/>
                </a:cubicBezTo>
                <a:cubicBezTo>
                  <a:pt x="186" y="104"/>
                  <a:pt x="186" y="104"/>
                  <a:pt x="186" y="104"/>
                </a:cubicBezTo>
                <a:cubicBezTo>
                  <a:pt x="187" y="103"/>
                  <a:pt x="187" y="103"/>
                  <a:pt x="188" y="103"/>
                </a:cubicBezTo>
                <a:cubicBezTo>
                  <a:pt x="188" y="103"/>
                  <a:pt x="188" y="103"/>
                  <a:pt x="188" y="103"/>
                </a:cubicBezTo>
                <a:cubicBezTo>
                  <a:pt x="188" y="103"/>
                  <a:pt x="188" y="103"/>
                  <a:pt x="189" y="102"/>
                </a:cubicBezTo>
                <a:cubicBezTo>
                  <a:pt x="189" y="102"/>
                  <a:pt x="189" y="102"/>
                  <a:pt x="189" y="102"/>
                </a:cubicBezTo>
                <a:cubicBezTo>
                  <a:pt x="190" y="102"/>
                  <a:pt x="190" y="102"/>
                  <a:pt x="190" y="101"/>
                </a:cubicBezTo>
                <a:cubicBezTo>
                  <a:pt x="190" y="101"/>
                  <a:pt x="190" y="101"/>
                  <a:pt x="190" y="101"/>
                </a:cubicBezTo>
                <a:cubicBezTo>
                  <a:pt x="191" y="101"/>
                  <a:pt x="191" y="101"/>
                  <a:pt x="191" y="101"/>
                </a:cubicBezTo>
                <a:cubicBezTo>
                  <a:pt x="191" y="101"/>
                  <a:pt x="191" y="101"/>
                  <a:pt x="192" y="100"/>
                </a:cubicBezTo>
                <a:cubicBezTo>
                  <a:pt x="192" y="100"/>
                  <a:pt x="192" y="100"/>
                  <a:pt x="192" y="100"/>
                </a:cubicBezTo>
                <a:cubicBezTo>
                  <a:pt x="192" y="100"/>
                  <a:pt x="192" y="100"/>
                  <a:pt x="192" y="100"/>
                </a:cubicBezTo>
                <a:cubicBezTo>
                  <a:pt x="192" y="100"/>
                  <a:pt x="192" y="100"/>
                  <a:pt x="192" y="100"/>
                </a:cubicBezTo>
                <a:cubicBezTo>
                  <a:pt x="193" y="99"/>
                  <a:pt x="193" y="99"/>
                  <a:pt x="193" y="99"/>
                </a:cubicBezTo>
                <a:cubicBezTo>
                  <a:pt x="193" y="99"/>
                  <a:pt x="193" y="98"/>
                  <a:pt x="193" y="98"/>
                </a:cubicBezTo>
                <a:cubicBezTo>
                  <a:pt x="194" y="98"/>
                  <a:pt x="194" y="98"/>
                  <a:pt x="194" y="98"/>
                </a:cubicBezTo>
                <a:cubicBezTo>
                  <a:pt x="194" y="98"/>
                  <a:pt x="194" y="98"/>
                  <a:pt x="194" y="98"/>
                </a:cubicBezTo>
                <a:cubicBezTo>
                  <a:pt x="194" y="97"/>
                  <a:pt x="194" y="97"/>
                  <a:pt x="194" y="97"/>
                </a:cubicBezTo>
                <a:cubicBezTo>
                  <a:pt x="194" y="97"/>
                  <a:pt x="194" y="97"/>
                  <a:pt x="195" y="96"/>
                </a:cubicBezTo>
                <a:cubicBezTo>
                  <a:pt x="195" y="96"/>
                  <a:pt x="195" y="96"/>
                  <a:pt x="195" y="96"/>
                </a:cubicBezTo>
                <a:cubicBezTo>
                  <a:pt x="195" y="96"/>
                  <a:pt x="195" y="95"/>
                  <a:pt x="195" y="95"/>
                </a:cubicBezTo>
                <a:cubicBezTo>
                  <a:pt x="195" y="95"/>
                  <a:pt x="195" y="95"/>
                  <a:pt x="195" y="95"/>
                </a:cubicBezTo>
                <a:cubicBezTo>
                  <a:pt x="195" y="95"/>
                  <a:pt x="195" y="94"/>
                  <a:pt x="195" y="94"/>
                </a:cubicBezTo>
                <a:cubicBezTo>
                  <a:pt x="195" y="94"/>
                  <a:pt x="195" y="93"/>
                  <a:pt x="195" y="93"/>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p:cNvSpPr>
            <a:spLocks/>
          </p:cNvSpPr>
          <p:nvPr/>
        </p:nvSpPr>
        <p:spPr bwMode="auto">
          <a:xfrm>
            <a:off x="9226081" y="5737798"/>
            <a:ext cx="49797" cy="541129"/>
          </a:xfrm>
          <a:custGeom>
            <a:avLst/>
            <a:gdLst>
              <a:gd name="T0" fmla="*/ 13 w 13"/>
              <a:gd name="T1" fmla="*/ 36 h 129"/>
              <a:gd name="T2" fmla="*/ 0 w 13"/>
              <a:gd name="T3" fmla="*/ 0 h 129"/>
              <a:gd name="T4" fmla="*/ 0 w 13"/>
              <a:gd name="T5" fmla="*/ 93 h 129"/>
              <a:gd name="T6" fmla="*/ 13 w 13"/>
              <a:gd name="T7" fmla="*/ 129 h 129"/>
              <a:gd name="T8" fmla="*/ 13 w 13"/>
              <a:gd name="T9" fmla="*/ 36 h 129"/>
            </a:gdLst>
            <a:ahLst/>
            <a:cxnLst>
              <a:cxn ang="0">
                <a:pos x="T0" y="T1"/>
              </a:cxn>
              <a:cxn ang="0">
                <a:pos x="T2" y="T3"/>
              </a:cxn>
              <a:cxn ang="0">
                <a:pos x="T4" y="T5"/>
              </a:cxn>
              <a:cxn ang="0">
                <a:pos x="T6" y="T7"/>
              </a:cxn>
              <a:cxn ang="0">
                <a:pos x="T8" y="T9"/>
              </a:cxn>
            </a:cxnLst>
            <a:rect l="0" t="0" r="r" b="b"/>
            <a:pathLst>
              <a:path w="13" h="129">
                <a:moveTo>
                  <a:pt x="13" y="36"/>
                </a:moveTo>
                <a:cubicBezTo>
                  <a:pt x="12" y="35"/>
                  <a:pt x="0" y="17"/>
                  <a:pt x="0" y="0"/>
                </a:cubicBezTo>
                <a:cubicBezTo>
                  <a:pt x="0" y="31"/>
                  <a:pt x="0" y="62"/>
                  <a:pt x="0" y="93"/>
                </a:cubicBezTo>
                <a:cubicBezTo>
                  <a:pt x="0" y="110"/>
                  <a:pt x="12" y="128"/>
                  <a:pt x="13" y="129"/>
                </a:cubicBezTo>
                <a:lnTo>
                  <a:pt x="13" y="36"/>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2"/>
          <p:cNvSpPr>
            <a:spLocks/>
          </p:cNvSpPr>
          <p:nvPr/>
        </p:nvSpPr>
        <p:spPr bwMode="auto">
          <a:xfrm>
            <a:off x="6537092" y="5037666"/>
            <a:ext cx="3457275" cy="877092"/>
          </a:xfrm>
          <a:custGeom>
            <a:avLst/>
            <a:gdLst>
              <a:gd name="T0" fmla="*/ 624 w 895"/>
              <a:gd name="T1" fmla="*/ 5 h 209"/>
              <a:gd name="T2" fmla="*/ 722 w 895"/>
              <a:gd name="T3" fmla="*/ 12 h 209"/>
              <a:gd name="T4" fmla="*/ 696 w 895"/>
              <a:gd name="T5" fmla="*/ 55 h 209"/>
              <a:gd name="T6" fmla="*/ 715 w 895"/>
              <a:gd name="T7" fmla="*/ 84 h 209"/>
              <a:gd name="T8" fmla="*/ 756 w 895"/>
              <a:gd name="T9" fmla="*/ 90 h 209"/>
              <a:gd name="T10" fmla="*/ 812 w 895"/>
              <a:gd name="T11" fmla="*/ 87 h 209"/>
              <a:gd name="T12" fmla="*/ 859 w 895"/>
              <a:gd name="T13" fmla="*/ 84 h 209"/>
              <a:gd name="T14" fmla="*/ 875 w 895"/>
              <a:gd name="T15" fmla="*/ 86 h 209"/>
              <a:gd name="T16" fmla="*/ 894 w 895"/>
              <a:gd name="T17" fmla="*/ 111 h 209"/>
              <a:gd name="T18" fmla="*/ 867 w 895"/>
              <a:gd name="T19" fmla="*/ 135 h 209"/>
              <a:gd name="T20" fmla="*/ 850 w 895"/>
              <a:gd name="T21" fmla="*/ 136 h 209"/>
              <a:gd name="T22" fmla="*/ 805 w 895"/>
              <a:gd name="T23" fmla="*/ 132 h 209"/>
              <a:gd name="T24" fmla="*/ 749 w 895"/>
              <a:gd name="T25" fmla="*/ 127 h 209"/>
              <a:gd name="T26" fmla="*/ 708 w 895"/>
              <a:gd name="T27" fmla="*/ 133 h 209"/>
              <a:gd name="T28" fmla="*/ 679 w 895"/>
              <a:gd name="T29" fmla="*/ 161 h 209"/>
              <a:gd name="T30" fmla="*/ 691 w 895"/>
              <a:gd name="T31" fmla="*/ 204 h 209"/>
              <a:gd name="T32" fmla="*/ 592 w 895"/>
              <a:gd name="T33" fmla="*/ 208 h 209"/>
              <a:gd name="T34" fmla="*/ 526 w 895"/>
              <a:gd name="T35" fmla="*/ 200 h 209"/>
              <a:gd name="T36" fmla="*/ 535 w 895"/>
              <a:gd name="T37" fmla="*/ 143 h 209"/>
              <a:gd name="T38" fmla="*/ 457 w 895"/>
              <a:gd name="T39" fmla="*/ 131 h 209"/>
              <a:gd name="T40" fmla="*/ 376 w 895"/>
              <a:gd name="T41" fmla="*/ 140 h 209"/>
              <a:gd name="T42" fmla="*/ 367 w 895"/>
              <a:gd name="T43" fmla="*/ 198 h 209"/>
              <a:gd name="T44" fmla="*/ 299 w 895"/>
              <a:gd name="T45" fmla="*/ 204 h 209"/>
              <a:gd name="T46" fmla="*/ 185 w 895"/>
              <a:gd name="T47" fmla="*/ 195 h 209"/>
              <a:gd name="T48" fmla="*/ 195 w 895"/>
              <a:gd name="T49" fmla="*/ 129 h 209"/>
              <a:gd name="T50" fmla="*/ 166 w 895"/>
              <a:gd name="T51" fmla="*/ 125 h 209"/>
              <a:gd name="T52" fmla="*/ 115 w 895"/>
              <a:gd name="T53" fmla="*/ 128 h 209"/>
              <a:gd name="T54" fmla="*/ 64 w 895"/>
              <a:gd name="T55" fmla="*/ 131 h 209"/>
              <a:gd name="T56" fmla="*/ 36 w 895"/>
              <a:gd name="T57" fmla="*/ 127 h 209"/>
              <a:gd name="T58" fmla="*/ 45 w 895"/>
              <a:gd name="T59" fmla="*/ 69 h 209"/>
              <a:gd name="T60" fmla="*/ 74 w 895"/>
              <a:gd name="T61" fmla="*/ 66 h 209"/>
              <a:gd name="T62" fmla="*/ 124 w 895"/>
              <a:gd name="T63" fmla="*/ 70 h 209"/>
              <a:gd name="T64" fmla="*/ 174 w 895"/>
              <a:gd name="T65" fmla="*/ 75 h 209"/>
              <a:gd name="T66" fmla="*/ 204 w 895"/>
              <a:gd name="T67" fmla="*/ 72 h 209"/>
              <a:gd name="T68" fmla="*/ 215 w 895"/>
              <a:gd name="T69" fmla="*/ 6 h 209"/>
              <a:gd name="T70" fmla="*/ 332 w 895"/>
              <a:gd name="T71" fmla="*/ 0 h 209"/>
              <a:gd name="T72" fmla="*/ 397 w 895"/>
              <a:gd name="T73" fmla="*/ 8 h 209"/>
              <a:gd name="T74" fmla="*/ 388 w 895"/>
              <a:gd name="T75" fmla="*/ 66 h 209"/>
              <a:gd name="T76" fmla="*/ 466 w 895"/>
              <a:gd name="T77" fmla="*/ 77 h 209"/>
              <a:gd name="T78" fmla="*/ 547 w 895"/>
              <a:gd name="T79" fmla="*/ 68 h 209"/>
              <a:gd name="T80" fmla="*/ 557 w 895"/>
              <a:gd name="T81" fmla="*/ 11 h 209"/>
              <a:gd name="T82" fmla="*/ 624 w 895"/>
              <a:gd name="T83" fmla="*/ 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5" h="209">
                <a:moveTo>
                  <a:pt x="624" y="5"/>
                </a:moveTo>
                <a:cubicBezTo>
                  <a:pt x="660" y="5"/>
                  <a:pt x="700" y="9"/>
                  <a:pt x="722" y="12"/>
                </a:cubicBezTo>
                <a:cubicBezTo>
                  <a:pt x="721" y="14"/>
                  <a:pt x="699" y="35"/>
                  <a:pt x="696" y="55"/>
                </a:cubicBezTo>
                <a:cubicBezTo>
                  <a:pt x="694" y="68"/>
                  <a:pt x="700" y="77"/>
                  <a:pt x="715" y="84"/>
                </a:cubicBezTo>
                <a:cubicBezTo>
                  <a:pt x="727" y="88"/>
                  <a:pt x="741" y="90"/>
                  <a:pt x="756" y="90"/>
                </a:cubicBezTo>
                <a:cubicBezTo>
                  <a:pt x="774" y="90"/>
                  <a:pt x="794" y="89"/>
                  <a:pt x="812" y="87"/>
                </a:cubicBezTo>
                <a:cubicBezTo>
                  <a:pt x="832" y="85"/>
                  <a:pt x="847" y="84"/>
                  <a:pt x="859" y="84"/>
                </a:cubicBezTo>
                <a:cubicBezTo>
                  <a:pt x="866" y="84"/>
                  <a:pt x="871" y="85"/>
                  <a:pt x="875" y="86"/>
                </a:cubicBezTo>
                <a:cubicBezTo>
                  <a:pt x="888" y="92"/>
                  <a:pt x="895" y="101"/>
                  <a:pt x="894" y="111"/>
                </a:cubicBezTo>
                <a:cubicBezTo>
                  <a:pt x="892" y="121"/>
                  <a:pt x="882" y="130"/>
                  <a:pt x="867" y="135"/>
                </a:cubicBezTo>
                <a:cubicBezTo>
                  <a:pt x="863" y="136"/>
                  <a:pt x="857" y="137"/>
                  <a:pt x="850" y="136"/>
                </a:cubicBezTo>
                <a:cubicBezTo>
                  <a:pt x="838" y="136"/>
                  <a:pt x="823" y="135"/>
                  <a:pt x="805" y="132"/>
                </a:cubicBezTo>
                <a:cubicBezTo>
                  <a:pt x="787" y="130"/>
                  <a:pt x="768" y="127"/>
                  <a:pt x="749" y="127"/>
                </a:cubicBezTo>
                <a:cubicBezTo>
                  <a:pt x="734" y="127"/>
                  <a:pt x="720" y="128"/>
                  <a:pt x="708" y="133"/>
                </a:cubicBezTo>
                <a:cubicBezTo>
                  <a:pt x="690" y="138"/>
                  <a:pt x="681" y="148"/>
                  <a:pt x="679" y="161"/>
                </a:cubicBezTo>
                <a:cubicBezTo>
                  <a:pt x="676" y="180"/>
                  <a:pt x="690" y="202"/>
                  <a:pt x="691" y="204"/>
                </a:cubicBezTo>
                <a:cubicBezTo>
                  <a:pt x="668" y="206"/>
                  <a:pt x="628" y="209"/>
                  <a:pt x="592" y="208"/>
                </a:cubicBezTo>
                <a:cubicBezTo>
                  <a:pt x="565" y="208"/>
                  <a:pt x="540" y="206"/>
                  <a:pt x="526" y="200"/>
                </a:cubicBezTo>
                <a:cubicBezTo>
                  <a:pt x="490" y="186"/>
                  <a:pt x="571" y="157"/>
                  <a:pt x="535" y="143"/>
                </a:cubicBezTo>
                <a:cubicBezTo>
                  <a:pt x="518" y="135"/>
                  <a:pt x="488" y="132"/>
                  <a:pt x="457" y="131"/>
                </a:cubicBezTo>
                <a:cubicBezTo>
                  <a:pt x="427" y="131"/>
                  <a:pt x="396" y="134"/>
                  <a:pt x="376" y="140"/>
                </a:cubicBezTo>
                <a:cubicBezTo>
                  <a:pt x="336" y="153"/>
                  <a:pt x="407" y="185"/>
                  <a:pt x="367" y="198"/>
                </a:cubicBezTo>
                <a:cubicBezTo>
                  <a:pt x="352" y="203"/>
                  <a:pt x="326" y="204"/>
                  <a:pt x="299" y="204"/>
                </a:cubicBezTo>
                <a:cubicBezTo>
                  <a:pt x="245" y="203"/>
                  <a:pt x="188" y="195"/>
                  <a:pt x="185" y="195"/>
                </a:cubicBezTo>
                <a:cubicBezTo>
                  <a:pt x="187" y="193"/>
                  <a:pt x="235" y="145"/>
                  <a:pt x="195" y="129"/>
                </a:cubicBezTo>
                <a:cubicBezTo>
                  <a:pt x="188" y="126"/>
                  <a:pt x="178" y="125"/>
                  <a:pt x="166" y="125"/>
                </a:cubicBezTo>
                <a:cubicBezTo>
                  <a:pt x="151" y="125"/>
                  <a:pt x="133" y="126"/>
                  <a:pt x="115" y="128"/>
                </a:cubicBezTo>
                <a:cubicBezTo>
                  <a:pt x="97" y="130"/>
                  <a:pt x="79" y="131"/>
                  <a:pt x="64" y="131"/>
                </a:cubicBezTo>
                <a:cubicBezTo>
                  <a:pt x="53" y="131"/>
                  <a:pt x="43" y="130"/>
                  <a:pt x="36" y="127"/>
                </a:cubicBezTo>
                <a:cubicBezTo>
                  <a:pt x="0" y="113"/>
                  <a:pt x="5" y="82"/>
                  <a:pt x="45" y="69"/>
                </a:cubicBezTo>
                <a:cubicBezTo>
                  <a:pt x="53" y="66"/>
                  <a:pt x="63" y="66"/>
                  <a:pt x="74" y="66"/>
                </a:cubicBezTo>
                <a:cubicBezTo>
                  <a:pt x="89" y="66"/>
                  <a:pt x="107" y="68"/>
                  <a:pt x="124" y="70"/>
                </a:cubicBezTo>
                <a:cubicBezTo>
                  <a:pt x="141" y="73"/>
                  <a:pt x="159" y="75"/>
                  <a:pt x="174" y="75"/>
                </a:cubicBezTo>
                <a:cubicBezTo>
                  <a:pt x="186" y="75"/>
                  <a:pt x="196" y="74"/>
                  <a:pt x="204" y="72"/>
                </a:cubicBezTo>
                <a:cubicBezTo>
                  <a:pt x="249" y="56"/>
                  <a:pt x="217" y="8"/>
                  <a:pt x="215" y="6"/>
                </a:cubicBezTo>
                <a:cubicBezTo>
                  <a:pt x="218" y="5"/>
                  <a:pt x="278" y="0"/>
                  <a:pt x="332" y="0"/>
                </a:cubicBezTo>
                <a:cubicBezTo>
                  <a:pt x="359" y="1"/>
                  <a:pt x="384" y="3"/>
                  <a:pt x="397" y="8"/>
                </a:cubicBezTo>
                <a:cubicBezTo>
                  <a:pt x="433" y="22"/>
                  <a:pt x="352" y="52"/>
                  <a:pt x="388" y="66"/>
                </a:cubicBezTo>
                <a:cubicBezTo>
                  <a:pt x="406" y="73"/>
                  <a:pt x="436" y="77"/>
                  <a:pt x="466" y="77"/>
                </a:cubicBezTo>
                <a:cubicBezTo>
                  <a:pt x="496" y="78"/>
                  <a:pt x="527" y="75"/>
                  <a:pt x="547" y="68"/>
                </a:cubicBezTo>
                <a:cubicBezTo>
                  <a:pt x="588" y="55"/>
                  <a:pt x="517" y="23"/>
                  <a:pt x="557" y="11"/>
                </a:cubicBezTo>
                <a:cubicBezTo>
                  <a:pt x="572" y="6"/>
                  <a:pt x="597" y="4"/>
                  <a:pt x="624"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p:cNvSpPr>
            <a:spLocks/>
          </p:cNvSpPr>
          <p:nvPr/>
        </p:nvSpPr>
        <p:spPr bwMode="auto">
          <a:xfrm>
            <a:off x="8533677" y="5837819"/>
            <a:ext cx="675806" cy="466756"/>
          </a:xfrm>
          <a:custGeom>
            <a:avLst/>
            <a:gdLst>
              <a:gd name="T0" fmla="*/ 126 w 175"/>
              <a:gd name="T1" fmla="*/ 110 h 111"/>
              <a:gd name="T2" fmla="*/ 128 w 175"/>
              <a:gd name="T3" fmla="*/ 110 h 111"/>
              <a:gd name="T4" fmla="*/ 135 w 175"/>
              <a:gd name="T5" fmla="*/ 109 h 111"/>
              <a:gd name="T6" fmla="*/ 143 w 175"/>
              <a:gd name="T7" fmla="*/ 109 h 111"/>
              <a:gd name="T8" fmla="*/ 148 w 175"/>
              <a:gd name="T9" fmla="*/ 108 h 111"/>
              <a:gd name="T10" fmla="*/ 154 w 175"/>
              <a:gd name="T11" fmla="*/ 108 h 111"/>
              <a:gd name="T12" fmla="*/ 159 w 175"/>
              <a:gd name="T13" fmla="*/ 108 h 111"/>
              <a:gd name="T14" fmla="*/ 164 w 175"/>
              <a:gd name="T15" fmla="*/ 107 h 111"/>
              <a:gd name="T16" fmla="*/ 175 w 175"/>
              <a:gd name="T17" fmla="*/ 107 h 111"/>
              <a:gd name="T18" fmla="*/ 160 w 175"/>
              <a:gd name="T19" fmla="*/ 14 h 111"/>
              <a:gd name="T20" fmla="*/ 155 w 175"/>
              <a:gd name="T21" fmla="*/ 15 h 111"/>
              <a:gd name="T22" fmla="*/ 149 w 175"/>
              <a:gd name="T23" fmla="*/ 15 h 111"/>
              <a:gd name="T24" fmla="*/ 143 w 175"/>
              <a:gd name="T25" fmla="*/ 15 h 111"/>
              <a:gd name="T26" fmla="*/ 136 w 175"/>
              <a:gd name="T27" fmla="*/ 16 h 111"/>
              <a:gd name="T28" fmla="*/ 130 w 175"/>
              <a:gd name="T29" fmla="*/ 16 h 111"/>
              <a:gd name="T30" fmla="*/ 125 w 175"/>
              <a:gd name="T31" fmla="*/ 16 h 111"/>
              <a:gd name="T32" fmla="*/ 111 w 175"/>
              <a:gd name="T33" fmla="*/ 17 h 111"/>
              <a:gd name="T34" fmla="*/ 97 w 175"/>
              <a:gd name="T35" fmla="*/ 17 h 111"/>
              <a:gd name="T36" fmla="*/ 75 w 175"/>
              <a:gd name="T37" fmla="*/ 17 h 111"/>
              <a:gd name="T38" fmla="*/ 63 w 175"/>
              <a:gd name="T39" fmla="*/ 17 h 111"/>
              <a:gd name="T40" fmla="*/ 52 w 175"/>
              <a:gd name="T41" fmla="*/ 16 h 111"/>
              <a:gd name="T42" fmla="*/ 44 w 175"/>
              <a:gd name="T43" fmla="*/ 16 h 111"/>
              <a:gd name="T44" fmla="*/ 37 w 175"/>
              <a:gd name="T45" fmla="*/ 15 h 111"/>
              <a:gd name="T46" fmla="*/ 31 w 175"/>
              <a:gd name="T47" fmla="*/ 14 h 111"/>
              <a:gd name="T48" fmla="*/ 26 w 175"/>
              <a:gd name="T49" fmla="*/ 14 h 111"/>
              <a:gd name="T50" fmla="*/ 22 w 175"/>
              <a:gd name="T51" fmla="*/ 13 h 111"/>
              <a:gd name="T52" fmla="*/ 18 w 175"/>
              <a:gd name="T53" fmla="*/ 12 h 111"/>
              <a:gd name="T54" fmla="*/ 15 w 175"/>
              <a:gd name="T55" fmla="*/ 11 h 111"/>
              <a:gd name="T56" fmla="*/ 9 w 175"/>
              <a:gd name="T57" fmla="*/ 9 h 111"/>
              <a:gd name="T58" fmla="*/ 0 w 175"/>
              <a:gd name="T59" fmla="*/ 93 h 111"/>
              <a:gd name="T60" fmla="*/ 12 w 175"/>
              <a:gd name="T61" fmla="*/ 103 h 111"/>
              <a:gd name="T62" fmla="*/ 15 w 175"/>
              <a:gd name="T63" fmla="*/ 104 h 111"/>
              <a:gd name="T64" fmla="*/ 16 w 175"/>
              <a:gd name="T65" fmla="*/ 104 h 111"/>
              <a:gd name="T66" fmla="*/ 19 w 175"/>
              <a:gd name="T67" fmla="*/ 105 h 111"/>
              <a:gd name="T68" fmla="*/ 23 w 175"/>
              <a:gd name="T69" fmla="*/ 106 h 111"/>
              <a:gd name="T70" fmla="*/ 24 w 175"/>
              <a:gd name="T71" fmla="*/ 106 h 111"/>
              <a:gd name="T72" fmla="*/ 28 w 175"/>
              <a:gd name="T73" fmla="*/ 107 h 111"/>
              <a:gd name="T74" fmla="*/ 32 w 175"/>
              <a:gd name="T75" fmla="*/ 108 h 111"/>
              <a:gd name="T76" fmla="*/ 33 w 175"/>
              <a:gd name="T77" fmla="*/ 108 h 111"/>
              <a:gd name="T78" fmla="*/ 38 w 175"/>
              <a:gd name="T79" fmla="*/ 108 h 111"/>
              <a:gd name="T80" fmla="*/ 45 w 175"/>
              <a:gd name="T81" fmla="*/ 109 h 111"/>
              <a:gd name="T82" fmla="*/ 46 w 175"/>
              <a:gd name="T83" fmla="*/ 109 h 111"/>
              <a:gd name="T84" fmla="*/ 54 w 175"/>
              <a:gd name="T85" fmla="*/ 110 h 111"/>
              <a:gd name="T86" fmla="*/ 64 w 175"/>
              <a:gd name="T87" fmla="*/ 110 h 111"/>
              <a:gd name="T88" fmla="*/ 65 w 175"/>
              <a:gd name="T89" fmla="*/ 110 h 111"/>
              <a:gd name="T90" fmla="*/ 79 w 175"/>
              <a:gd name="T91" fmla="*/ 110 h 111"/>
              <a:gd name="T92" fmla="*/ 79 w 175"/>
              <a:gd name="T93" fmla="*/ 110 h 111"/>
              <a:gd name="T94" fmla="*/ 79 w 175"/>
              <a:gd name="T95" fmla="*/ 110 h 111"/>
              <a:gd name="T96" fmla="*/ 98 w 175"/>
              <a:gd name="T97" fmla="*/ 110 h 111"/>
              <a:gd name="T98" fmla="*/ 112 w 175"/>
              <a:gd name="T9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5" h="111">
                <a:moveTo>
                  <a:pt x="113" y="110"/>
                </a:moveTo>
                <a:cubicBezTo>
                  <a:pt x="117" y="110"/>
                  <a:pt x="122" y="110"/>
                  <a:pt x="126" y="110"/>
                </a:cubicBezTo>
                <a:cubicBezTo>
                  <a:pt x="126" y="110"/>
                  <a:pt x="126" y="110"/>
                  <a:pt x="126" y="110"/>
                </a:cubicBezTo>
                <a:cubicBezTo>
                  <a:pt x="127" y="110"/>
                  <a:pt x="128" y="110"/>
                  <a:pt x="128" y="110"/>
                </a:cubicBezTo>
                <a:cubicBezTo>
                  <a:pt x="129" y="109"/>
                  <a:pt x="130" y="109"/>
                  <a:pt x="131" y="109"/>
                </a:cubicBezTo>
                <a:cubicBezTo>
                  <a:pt x="133" y="109"/>
                  <a:pt x="134" y="109"/>
                  <a:pt x="135" y="109"/>
                </a:cubicBezTo>
                <a:cubicBezTo>
                  <a:pt x="136" y="109"/>
                  <a:pt x="136" y="109"/>
                  <a:pt x="137" y="109"/>
                </a:cubicBezTo>
                <a:cubicBezTo>
                  <a:pt x="139" y="109"/>
                  <a:pt x="141" y="109"/>
                  <a:pt x="143" y="109"/>
                </a:cubicBezTo>
                <a:cubicBezTo>
                  <a:pt x="143" y="109"/>
                  <a:pt x="144" y="109"/>
                  <a:pt x="144" y="109"/>
                </a:cubicBezTo>
                <a:cubicBezTo>
                  <a:pt x="146" y="109"/>
                  <a:pt x="147" y="109"/>
                  <a:pt x="148" y="108"/>
                </a:cubicBezTo>
                <a:cubicBezTo>
                  <a:pt x="149" y="108"/>
                  <a:pt x="150" y="108"/>
                  <a:pt x="150" y="108"/>
                </a:cubicBezTo>
                <a:cubicBezTo>
                  <a:pt x="152" y="108"/>
                  <a:pt x="153" y="108"/>
                  <a:pt x="154" y="108"/>
                </a:cubicBezTo>
                <a:cubicBezTo>
                  <a:pt x="155" y="108"/>
                  <a:pt x="155" y="108"/>
                  <a:pt x="156" y="108"/>
                </a:cubicBezTo>
                <a:cubicBezTo>
                  <a:pt x="157" y="108"/>
                  <a:pt x="158" y="108"/>
                  <a:pt x="159" y="108"/>
                </a:cubicBezTo>
                <a:cubicBezTo>
                  <a:pt x="160" y="108"/>
                  <a:pt x="160" y="108"/>
                  <a:pt x="161" y="108"/>
                </a:cubicBezTo>
                <a:cubicBezTo>
                  <a:pt x="162" y="108"/>
                  <a:pt x="163" y="108"/>
                  <a:pt x="164" y="107"/>
                </a:cubicBezTo>
                <a:cubicBezTo>
                  <a:pt x="166" y="107"/>
                  <a:pt x="168" y="107"/>
                  <a:pt x="171" y="107"/>
                </a:cubicBezTo>
                <a:cubicBezTo>
                  <a:pt x="172" y="107"/>
                  <a:pt x="174" y="107"/>
                  <a:pt x="175" y="107"/>
                </a:cubicBezTo>
                <a:cubicBezTo>
                  <a:pt x="174" y="13"/>
                  <a:pt x="174" y="13"/>
                  <a:pt x="174" y="13"/>
                </a:cubicBezTo>
                <a:cubicBezTo>
                  <a:pt x="170" y="14"/>
                  <a:pt x="165" y="14"/>
                  <a:pt x="160" y="14"/>
                </a:cubicBezTo>
                <a:cubicBezTo>
                  <a:pt x="160" y="14"/>
                  <a:pt x="160" y="14"/>
                  <a:pt x="160" y="14"/>
                </a:cubicBezTo>
                <a:cubicBezTo>
                  <a:pt x="158" y="15"/>
                  <a:pt x="156" y="15"/>
                  <a:pt x="155" y="15"/>
                </a:cubicBezTo>
                <a:cubicBezTo>
                  <a:pt x="154" y="15"/>
                  <a:pt x="154" y="15"/>
                  <a:pt x="154" y="15"/>
                </a:cubicBezTo>
                <a:cubicBezTo>
                  <a:pt x="152" y="15"/>
                  <a:pt x="151" y="15"/>
                  <a:pt x="149" y="15"/>
                </a:cubicBezTo>
                <a:cubicBezTo>
                  <a:pt x="149" y="15"/>
                  <a:pt x="148" y="15"/>
                  <a:pt x="148" y="15"/>
                </a:cubicBezTo>
                <a:cubicBezTo>
                  <a:pt x="146" y="15"/>
                  <a:pt x="145" y="15"/>
                  <a:pt x="143" y="15"/>
                </a:cubicBezTo>
                <a:cubicBezTo>
                  <a:pt x="143" y="15"/>
                  <a:pt x="143" y="15"/>
                  <a:pt x="142" y="16"/>
                </a:cubicBezTo>
                <a:cubicBezTo>
                  <a:pt x="140" y="16"/>
                  <a:pt x="138" y="16"/>
                  <a:pt x="136" y="16"/>
                </a:cubicBezTo>
                <a:cubicBezTo>
                  <a:pt x="136" y="16"/>
                  <a:pt x="136" y="16"/>
                  <a:pt x="136" y="16"/>
                </a:cubicBezTo>
                <a:cubicBezTo>
                  <a:pt x="134" y="16"/>
                  <a:pt x="132" y="16"/>
                  <a:pt x="130" y="16"/>
                </a:cubicBezTo>
                <a:cubicBezTo>
                  <a:pt x="130" y="16"/>
                  <a:pt x="129" y="16"/>
                  <a:pt x="129" y="16"/>
                </a:cubicBezTo>
                <a:cubicBezTo>
                  <a:pt x="128" y="16"/>
                  <a:pt x="126" y="16"/>
                  <a:pt x="125" y="16"/>
                </a:cubicBezTo>
                <a:cubicBezTo>
                  <a:pt x="121" y="17"/>
                  <a:pt x="117" y="17"/>
                  <a:pt x="113" y="17"/>
                </a:cubicBezTo>
                <a:cubicBezTo>
                  <a:pt x="112" y="17"/>
                  <a:pt x="112" y="17"/>
                  <a:pt x="111" y="17"/>
                </a:cubicBezTo>
                <a:cubicBezTo>
                  <a:pt x="107" y="17"/>
                  <a:pt x="103" y="17"/>
                  <a:pt x="99" y="17"/>
                </a:cubicBezTo>
                <a:cubicBezTo>
                  <a:pt x="98" y="17"/>
                  <a:pt x="98" y="17"/>
                  <a:pt x="97" y="17"/>
                </a:cubicBezTo>
                <a:cubicBezTo>
                  <a:pt x="91" y="17"/>
                  <a:pt x="85" y="17"/>
                  <a:pt x="79" y="17"/>
                </a:cubicBezTo>
                <a:cubicBezTo>
                  <a:pt x="77" y="17"/>
                  <a:pt x="76" y="17"/>
                  <a:pt x="75" y="17"/>
                </a:cubicBezTo>
                <a:cubicBezTo>
                  <a:pt x="71" y="17"/>
                  <a:pt x="68" y="17"/>
                  <a:pt x="64" y="17"/>
                </a:cubicBezTo>
                <a:cubicBezTo>
                  <a:pt x="64" y="17"/>
                  <a:pt x="64" y="17"/>
                  <a:pt x="63" y="17"/>
                </a:cubicBezTo>
                <a:cubicBezTo>
                  <a:pt x="60" y="17"/>
                  <a:pt x="57" y="17"/>
                  <a:pt x="54" y="16"/>
                </a:cubicBezTo>
                <a:cubicBezTo>
                  <a:pt x="53" y="16"/>
                  <a:pt x="53" y="16"/>
                  <a:pt x="52" y="16"/>
                </a:cubicBezTo>
                <a:cubicBezTo>
                  <a:pt x="50" y="16"/>
                  <a:pt x="47" y="16"/>
                  <a:pt x="45" y="16"/>
                </a:cubicBezTo>
                <a:cubicBezTo>
                  <a:pt x="45" y="16"/>
                  <a:pt x="44" y="16"/>
                  <a:pt x="44" y="16"/>
                </a:cubicBezTo>
                <a:cubicBezTo>
                  <a:pt x="42" y="16"/>
                  <a:pt x="40" y="15"/>
                  <a:pt x="38" y="15"/>
                </a:cubicBezTo>
                <a:cubicBezTo>
                  <a:pt x="38" y="15"/>
                  <a:pt x="38" y="15"/>
                  <a:pt x="37" y="15"/>
                </a:cubicBezTo>
                <a:cubicBezTo>
                  <a:pt x="36" y="15"/>
                  <a:pt x="34" y="15"/>
                  <a:pt x="32" y="14"/>
                </a:cubicBezTo>
                <a:cubicBezTo>
                  <a:pt x="32" y="14"/>
                  <a:pt x="32" y="14"/>
                  <a:pt x="31" y="14"/>
                </a:cubicBezTo>
                <a:cubicBezTo>
                  <a:pt x="30" y="14"/>
                  <a:pt x="29" y="14"/>
                  <a:pt x="28" y="14"/>
                </a:cubicBezTo>
                <a:cubicBezTo>
                  <a:pt x="27" y="14"/>
                  <a:pt x="27" y="14"/>
                  <a:pt x="26" y="14"/>
                </a:cubicBezTo>
                <a:cubicBezTo>
                  <a:pt x="25" y="13"/>
                  <a:pt x="24" y="13"/>
                  <a:pt x="24" y="13"/>
                </a:cubicBezTo>
                <a:cubicBezTo>
                  <a:pt x="23" y="13"/>
                  <a:pt x="23" y="13"/>
                  <a:pt x="22" y="13"/>
                </a:cubicBezTo>
                <a:cubicBezTo>
                  <a:pt x="21" y="13"/>
                  <a:pt x="20" y="12"/>
                  <a:pt x="20" y="12"/>
                </a:cubicBezTo>
                <a:cubicBezTo>
                  <a:pt x="19" y="12"/>
                  <a:pt x="19" y="12"/>
                  <a:pt x="18" y="12"/>
                </a:cubicBezTo>
                <a:cubicBezTo>
                  <a:pt x="17" y="12"/>
                  <a:pt x="16" y="11"/>
                  <a:pt x="15" y="11"/>
                </a:cubicBezTo>
                <a:cubicBezTo>
                  <a:pt x="15" y="11"/>
                  <a:pt x="15" y="11"/>
                  <a:pt x="15" y="11"/>
                </a:cubicBezTo>
                <a:cubicBezTo>
                  <a:pt x="14" y="11"/>
                  <a:pt x="12" y="10"/>
                  <a:pt x="11" y="10"/>
                </a:cubicBezTo>
                <a:cubicBezTo>
                  <a:pt x="11" y="10"/>
                  <a:pt x="10" y="9"/>
                  <a:pt x="9" y="9"/>
                </a:cubicBezTo>
                <a:cubicBezTo>
                  <a:pt x="2" y="7"/>
                  <a:pt x="0" y="3"/>
                  <a:pt x="0" y="0"/>
                </a:cubicBezTo>
                <a:cubicBezTo>
                  <a:pt x="0" y="93"/>
                  <a:pt x="0" y="93"/>
                  <a:pt x="0" y="93"/>
                </a:cubicBezTo>
                <a:cubicBezTo>
                  <a:pt x="0" y="97"/>
                  <a:pt x="3" y="100"/>
                  <a:pt x="10" y="103"/>
                </a:cubicBezTo>
                <a:cubicBezTo>
                  <a:pt x="10" y="103"/>
                  <a:pt x="11" y="103"/>
                  <a:pt x="12" y="103"/>
                </a:cubicBezTo>
                <a:cubicBezTo>
                  <a:pt x="12" y="103"/>
                  <a:pt x="12" y="103"/>
                  <a:pt x="12" y="103"/>
                </a:cubicBezTo>
                <a:cubicBezTo>
                  <a:pt x="13" y="104"/>
                  <a:pt x="14" y="104"/>
                  <a:pt x="15" y="104"/>
                </a:cubicBezTo>
                <a:cubicBezTo>
                  <a:pt x="15" y="104"/>
                  <a:pt x="15" y="104"/>
                  <a:pt x="15" y="104"/>
                </a:cubicBezTo>
                <a:cubicBezTo>
                  <a:pt x="16" y="104"/>
                  <a:pt x="16" y="104"/>
                  <a:pt x="16" y="104"/>
                </a:cubicBezTo>
                <a:cubicBezTo>
                  <a:pt x="17" y="105"/>
                  <a:pt x="18" y="105"/>
                  <a:pt x="19" y="105"/>
                </a:cubicBezTo>
                <a:cubicBezTo>
                  <a:pt x="19" y="105"/>
                  <a:pt x="19" y="105"/>
                  <a:pt x="19" y="105"/>
                </a:cubicBezTo>
                <a:cubicBezTo>
                  <a:pt x="20" y="105"/>
                  <a:pt x="20" y="106"/>
                  <a:pt x="20" y="106"/>
                </a:cubicBezTo>
                <a:cubicBezTo>
                  <a:pt x="21" y="106"/>
                  <a:pt x="22" y="106"/>
                  <a:pt x="23" y="106"/>
                </a:cubicBezTo>
                <a:cubicBezTo>
                  <a:pt x="23" y="106"/>
                  <a:pt x="23" y="106"/>
                  <a:pt x="23" y="106"/>
                </a:cubicBezTo>
                <a:cubicBezTo>
                  <a:pt x="24" y="106"/>
                  <a:pt x="24" y="106"/>
                  <a:pt x="24" y="106"/>
                </a:cubicBezTo>
                <a:cubicBezTo>
                  <a:pt x="25" y="107"/>
                  <a:pt x="26" y="107"/>
                  <a:pt x="27" y="107"/>
                </a:cubicBezTo>
                <a:cubicBezTo>
                  <a:pt x="27" y="107"/>
                  <a:pt x="27" y="107"/>
                  <a:pt x="28" y="107"/>
                </a:cubicBezTo>
                <a:cubicBezTo>
                  <a:pt x="28" y="107"/>
                  <a:pt x="28" y="107"/>
                  <a:pt x="28" y="107"/>
                </a:cubicBezTo>
                <a:cubicBezTo>
                  <a:pt x="29" y="107"/>
                  <a:pt x="31" y="107"/>
                  <a:pt x="32" y="108"/>
                </a:cubicBezTo>
                <a:cubicBezTo>
                  <a:pt x="32" y="108"/>
                  <a:pt x="32" y="108"/>
                  <a:pt x="33" y="108"/>
                </a:cubicBezTo>
                <a:cubicBezTo>
                  <a:pt x="33" y="108"/>
                  <a:pt x="33" y="108"/>
                  <a:pt x="33" y="108"/>
                </a:cubicBezTo>
                <a:cubicBezTo>
                  <a:pt x="35" y="108"/>
                  <a:pt x="36" y="108"/>
                  <a:pt x="38" y="108"/>
                </a:cubicBezTo>
                <a:cubicBezTo>
                  <a:pt x="38" y="108"/>
                  <a:pt x="38" y="108"/>
                  <a:pt x="38" y="108"/>
                </a:cubicBezTo>
                <a:cubicBezTo>
                  <a:pt x="39" y="108"/>
                  <a:pt x="39" y="108"/>
                  <a:pt x="39" y="109"/>
                </a:cubicBezTo>
                <a:cubicBezTo>
                  <a:pt x="41" y="109"/>
                  <a:pt x="43" y="109"/>
                  <a:pt x="45" y="109"/>
                </a:cubicBezTo>
                <a:cubicBezTo>
                  <a:pt x="45" y="109"/>
                  <a:pt x="45" y="109"/>
                  <a:pt x="45" y="109"/>
                </a:cubicBezTo>
                <a:cubicBezTo>
                  <a:pt x="45" y="109"/>
                  <a:pt x="45" y="109"/>
                  <a:pt x="46" y="109"/>
                </a:cubicBezTo>
                <a:cubicBezTo>
                  <a:pt x="48" y="109"/>
                  <a:pt x="50" y="109"/>
                  <a:pt x="53" y="110"/>
                </a:cubicBezTo>
                <a:cubicBezTo>
                  <a:pt x="53" y="110"/>
                  <a:pt x="53" y="110"/>
                  <a:pt x="54" y="110"/>
                </a:cubicBezTo>
                <a:cubicBezTo>
                  <a:pt x="54" y="110"/>
                  <a:pt x="54" y="110"/>
                  <a:pt x="54" y="110"/>
                </a:cubicBezTo>
                <a:cubicBezTo>
                  <a:pt x="57" y="110"/>
                  <a:pt x="61" y="110"/>
                  <a:pt x="64" y="110"/>
                </a:cubicBezTo>
                <a:cubicBezTo>
                  <a:pt x="64" y="110"/>
                  <a:pt x="64" y="110"/>
                  <a:pt x="64" y="110"/>
                </a:cubicBezTo>
                <a:cubicBezTo>
                  <a:pt x="65" y="110"/>
                  <a:pt x="65" y="110"/>
                  <a:pt x="65" y="110"/>
                </a:cubicBezTo>
                <a:cubicBezTo>
                  <a:pt x="68" y="110"/>
                  <a:pt x="72" y="110"/>
                  <a:pt x="75" y="110"/>
                </a:cubicBezTo>
                <a:cubicBezTo>
                  <a:pt x="77" y="110"/>
                  <a:pt x="78" y="110"/>
                  <a:pt x="79" y="110"/>
                </a:cubicBezTo>
                <a:cubicBezTo>
                  <a:pt x="79" y="110"/>
                  <a:pt x="79" y="110"/>
                  <a:pt x="79" y="110"/>
                </a:cubicBezTo>
                <a:cubicBezTo>
                  <a:pt x="79" y="110"/>
                  <a:pt x="79" y="110"/>
                  <a:pt x="79" y="110"/>
                </a:cubicBezTo>
                <a:cubicBezTo>
                  <a:pt x="79" y="110"/>
                  <a:pt x="79" y="110"/>
                  <a:pt x="79" y="110"/>
                </a:cubicBezTo>
                <a:cubicBezTo>
                  <a:pt x="79" y="110"/>
                  <a:pt x="79" y="110"/>
                  <a:pt x="79" y="110"/>
                </a:cubicBezTo>
                <a:cubicBezTo>
                  <a:pt x="85" y="111"/>
                  <a:pt x="92" y="111"/>
                  <a:pt x="98" y="110"/>
                </a:cubicBezTo>
                <a:cubicBezTo>
                  <a:pt x="98" y="110"/>
                  <a:pt x="98" y="110"/>
                  <a:pt x="98" y="110"/>
                </a:cubicBezTo>
                <a:cubicBezTo>
                  <a:pt x="99" y="110"/>
                  <a:pt x="99" y="110"/>
                  <a:pt x="99" y="110"/>
                </a:cubicBezTo>
                <a:cubicBezTo>
                  <a:pt x="103" y="110"/>
                  <a:pt x="108" y="110"/>
                  <a:pt x="112" y="110"/>
                </a:cubicBezTo>
                <a:cubicBezTo>
                  <a:pt x="112" y="110"/>
                  <a:pt x="113" y="110"/>
                  <a:pt x="113" y="110"/>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p:cNvSpPr>
            <a:spLocks/>
          </p:cNvSpPr>
          <p:nvPr/>
        </p:nvSpPr>
        <p:spPr bwMode="auto">
          <a:xfrm>
            <a:off x="11232157" y="5730103"/>
            <a:ext cx="101964" cy="574469"/>
          </a:xfrm>
          <a:custGeom>
            <a:avLst/>
            <a:gdLst>
              <a:gd name="T0" fmla="*/ 25 w 26"/>
              <a:gd name="T1" fmla="*/ 0 h 137"/>
              <a:gd name="T2" fmla="*/ 25 w 26"/>
              <a:gd name="T3" fmla="*/ 4 h 137"/>
              <a:gd name="T4" fmla="*/ 24 w 26"/>
              <a:gd name="T5" fmla="*/ 7 h 137"/>
              <a:gd name="T6" fmla="*/ 24 w 26"/>
              <a:gd name="T7" fmla="*/ 8 h 137"/>
              <a:gd name="T8" fmla="*/ 23 w 26"/>
              <a:gd name="T9" fmla="*/ 10 h 137"/>
              <a:gd name="T10" fmla="*/ 23 w 26"/>
              <a:gd name="T11" fmla="*/ 12 h 137"/>
              <a:gd name="T12" fmla="*/ 22 w 26"/>
              <a:gd name="T13" fmla="*/ 13 h 137"/>
              <a:gd name="T14" fmla="*/ 21 w 26"/>
              <a:gd name="T15" fmla="*/ 16 h 137"/>
              <a:gd name="T16" fmla="*/ 20 w 26"/>
              <a:gd name="T17" fmla="*/ 17 h 137"/>
              <a:gd name="T18" fmla="*/ 19 w 26"/>
              <a:gd name="T19" fmla="*/ 20 h 137"/>
              <a:gd name="T20" fmla="*/ 18 w 26"/>
              <a:gd name="T21" fmla="*/ 21 h 137"/>
              <a:gd name="T22" fmla="*/ 15 w 26"/>
              <a:gd name="T23" fmla="*/ 26 h 137"/>
              <a:gd name="T24" fmla="*/ 14 w 26"/>
              <a:gd name="T25" fmla="*/ 26 h 137"/>
              <a:gd name="T26" fmla="*/ 11 w 26"/>
              <a:gd name="T27" fmla="*/ 31 h 137"/>
              <a:gd name="T28" fmla="*/ 11 w 26"/>
              <a:gd name="T29" fmla="*/ 32 h 137"/>
              <a:gd name="T30" fmla="*/ 9 w 26"/>
              <a:gd name="T31" fmla="*/ 34 h 137"/>
              <a:gd name="T32" fmla="*/ 8 w 26"/>
              <a:gd name="T33" fmla="*/ 35 h 137"/>
              <a:gd name="T34" fmla="*/ 6 w 26"/>
              <a:gd name="T35" fmla="*/ 37 h 137"/>
              <a:gd name="T36" fmla="*/ 6 w 26"/>
              <a:gd name="T37" fmla="*/ 38 h 137"/>
              <a:gd name="T38" fmla="*/ 4 w 26"/>
              <a:gd name="T39" fmla="*/ 40 h 137"/>
              <a:gd name="T40" fmla="*/ 3 w 26"/>
              <a:gd name="T41" fmla="*/ 40 h 137"/>
              <a:gd name="T42" fmla="*/ 2 w 26"/>
              <a:gd name="T43" fmla="*/ 42 h 137"/>
              <a:gd name="T44" fmla="*/ 2 w 26"/>
              <a:gd name="T45" fmla="*/ 42 h 137"/>
              <a:gd name="T46" fmla="*/ 1 w 26"/>
              <a:gd name="T47" fmla="*/ 43 h 137"/>
              <a:gd name="T48" fmla="*/ 1 w 26"/>
              <a:gd name="T49" fmla="*/ 43 h 137"/>
              <a:gd name="T50" fmla="*/ 0 w 26"/>
              <a:gd name="T51" fmla="*/ 43 h 137"/>
              <a:gd name="T52" fmla="*/ 1 w 26"/>
              <a:gd name="T53" fmla="*/ 137 h 137"/>
              <a:gd name="T54" fmla="*/ 1 w 26"/>
              <a:gd name="T55" fmla="*/ 136 h 137"/>
              <a:gd name="T56" fmla="*/ 1 w 26"/>
              <a:gd name="T57" fmla="*/ 136 h 137"/>
              <a:gd name="T58" fmla="*/ 2 w 26"/>
              <a:gd name="T59" fmla="*/ 135 h 137"/>
              <a:gd name="T60" fmla="*/ 2 w 26"/>
              <a:gd name="T61" fmla="*/ 135 h 137"/>
              <a:gd name="T62" fmla="*/ 3 w 26"/>
              <a:gd name="T63" fmla="*/ 135 h 137"/>
              <a:gd name="T64" fmla="*/ 4 w 26"/>
              <a:gd name="T65" fmla="*/ 134 h 137"/>
              <a:gd name="T66" fmla="*/ 4 w 26"/>
              <a:gd name="T67" fmla="*/ 133 h 137"/>
              <a:gd name="T68" fmla="*/ 6 w 26"/>
              <a:gd name="T69" fmla="*/ 131 h 137"/>
              <a:gd name="T70" fmla="*/ 7 w 26"/>
              <a:gd name="T71" fmla="*/ 131 h 137"/>
              <a:gd name="T72" fmla="*/ 9 w 26"/>
              <a:gd name="T73" fmla="*/ 128 h 137"/>
              <a:gd name="T74" fmla="*/ 9 w 26"/>
              <a:gd name="T75" fmla="*/ 127 h 137"/>
              <a:gd name="T76" fmla="*/ 11 w 26"/>
              <a:gd name="T77" fmla="*/ 125 h 137"/>
              <a:gd name="T78" fmla="*/ 12 w 26"/>
              <a:gd name="T79" fmla="*/ 124 h 137"/>
              <a:gd name="T80" fmla="*/ 12 w 26"/>
              <a:gd name="T81" fmla="*/ 124 h 137"/>
              <a:gd name="T82" fmla="*/ 15 w 26"/>
              <a:gd name="T83" fmla="*/ 120 h 137"/>
              <a:gd name="T84" fmla="*/ 16 w 26"/>
              <a:gd name="T85" fmla="*/ 119 h 137"/>
              <a:gd name="T86" fmla="*/ 19 w 26"/>
              <a:gd name="T87" fmla="*/ 114 h 137"/>
              <a:gd name="T88" fmla="*/ 19 w 26"/>
              <a:gd name="T89" fmla="*/ 114 h 137"/>
              <a:gd name="T90" fmla="*/ 19 w 26"/>
              <a:gd name="T91" fmla="*/ 113 h 137"/>
              <a:gd name="T92" fmla="*/ 21 w 26"/>
              <a:gd name="T93" fmla="*/ 110 h 137"/>
              <a:gd name="T94" fmla="*/ 21 w 26"/>
              <a:gd name="T95" fmla="*/ 109 h 137"/>
              <a:gd name="T96" fmla="*/ 23 w 26"/>
              <a:gd name="T97" fmla="*/ 106 h 137"/>
              <a:gd name="T98" fmla="*/ 23 w 26"/>
              <a:gd name="T99" fmla="*/ 106 h 137"/>
              <a:gd name="T100" fmla="*/ 23 w 26"/>
              <a:gd name="T101" fmla="*/ 105 h 137"/>
              <a:gd name="T102" fmla="*/ 24 w 26"/>
              <a:gd name="T103" fmla="*/ 103 h 137"/>
              <a:gd name="T104" fmla="*/ 24 w 26"/>
              <a:gd name="T105" fmla="*/ 102 h 137"/>
              <a:gd name="T106" fmla="*/ 25 w 26"/>
              <a:gd name="T107" fmla="*/ 100 h 137"/>
              <a:gd name="T108" fmla="*/ 25 w 26"/>
              <a:gd name="T109" fmla="*/ 99 h 137"/>
              <a:gd name="T110" fmla="*/ 25 w 26"/>
              <a:gd name="T111" fmla="*/ 98 h 137"/>
              <a:gd name="T112" fmla="*/ 26 w 26"/>
              <a:gd name="T113" fmla="*/ 93 h 137"/>
              <a:gd name="T114" fmla="*/ 26 w 26"/>
              <a:gd name="T115" fmla="*/ 93 h 137"/>
              <a:gd name="T116" fmla="*/ 25 w 26"/>
              <a:gd name="T1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137">
                <a:moveTo>
                  <a:pt x="25" y="0"/>
                </a:moveTo>
                <a:cubicBezTo>
                  <a:pt x="25" y="1"/>
                  <a:pt x="25" y="3"/>
                  <a:pt x="25" y="4"/>
                </a:cubicBezTo>
                <a:cubicBezTo>
                  <a:pt x="25" y="5"/>
                  <a:pt x="24" y="6"/>
                  <a:pt x="24" y="7"/>
                </a:cubicBezTo>
                <a:cubicBezTo>
                  <a:pt x="24" y="7"/>
                  <a:pt x="24" y="8"/>
                  <a:pt x="24" y="8"/>
                </a:cubicBezTo>
                <a:cubicBezTo>
                  <a:pt x="24" y="9"/>
                  <a:pt x="23" y="10"/>
                  <a:pt x="23" y="10"/>
                </a:cubicBezTo>
                <a:cubicBezTo>
                  <a:pt x="23" y="11"/>
                  <a:pt x="23" y="11"/>
                  <a:pt x="23" y="12"/>
                </a:cubicBezTo>
                <a:cubicBezTo>
                  <a:pt x="22" y="12"/>
                  <a:pt x="22" y="13"/>
                  <a:pt x="22" y="13"/>
                </a:cubicBezTo>
                <a:cubicBezTo>
                  <a:pt x="22" y="14"/>
                  <a:pt x="21" y="15"/>
                  <a:pt x="21" y="16"/>
                </a:cubicBezTo>
                <a:cubicBezTo>
                  <a:pt x="21" y="16"/>
                  <a:pt x="20" y="17"/>
                  <a:pt x="20" y="17"/>
                </a:cubicBezTo>
                <a:cubicBezTo>
                  <a:pt x="20" y="18"/>
                  <a:pt x="19" y="19"/>
                  <a:pt x="19" y="20"/>
                </a:cubicBezTo>
                <a:cubicBezTo>
                  <a:pt x="19" y="20"/>
                  <a:pt x="18" y="20"/>
                  <a:pt x="18" y="21"/>
                </a:cubicBezTo>
                <a:cubicBezTo>
                  <a:pt x="17" y="22"/>
                  <a:pt x="16" y="24"/>
                  <a:pt x="15" y="26"/>
                </a:cubicBezTo>
                <a:cubicBezTo>
                  <a:pt x="15" y="26"/>
                  <a:pt x="15" y="26"/>
                  <a:pt x="14" y="26"/>
                </a:cubicBezTo>
                <a:cubicBezTo>
                  <a:pt x="13" y="28"/>
                  <a:pt x="12" y="29"/>
                  <a:pt x="11" y="31"/>
                </a:cubicBezTo>
                <a:cubicBezTo>
                  <a:pt x="11" y="31"/>
                  <a:pt x="11" y="31"/>
                  <a:pt x="11" y="32"/>
                </a:cubicBezTo>
                <a:cubicBezTo>
                  <a:pt x="10" y="32"/>
                  <a:pt x="9" y="33"/>
                  <a:pt x="9" y="34"/>
                </a:cubicBezTo>
                <a:cubicBezTo>
                  <a:pt x="9" y="34"/>
                  <a:pt x="8" y="35"/>
                  <a:pt x="8" y="35"/>
                </a:cubicBezTo>
                <a:cubicBezTo>
                  <a:pt x="7" y="36"/>
                  <a:pt x="7" y="36"/>
                  <a:pt x="6" y="37"/>
                </a:cubicBezTo>
                <a:cubicBezTo>
                  <a:pt x="6" y="37"/>
                  <a:pt x="6" y="37"/>
                  <a:pt x="6" y="38"/>
                </a:cubicBezTo>
                <a:cubicBezTo>
                  <a:pt x="5" y="38"/>
                  <a:pt x="4" y="39"/>
                  <a:pt x="4" y="40"/>
                </a:cubicBezTo>
                <a:cubicBezTo>
                  <a:pt x="4" y="40"/>
                  <a:pt x="3" y="40"/>
                  <a:pt x="3" y="40"/>
                </a:cubicBezTo>
                <a:cubicBezTo>
                  <a:pt x="3" y="41"/>
                  <a:pt x="2" y="41"/>
                  <a:pt x="2" y="42"/>
                </a:cubicBezTo>
                <a:cubicBezTo>
                  <a:pt x="2" y="42"/>
                  <a:pt x="2" y="42"/>
                  <a:pt x="2" y="42"/>
                </a:cubicBezTo>
                <a:cubicBezTo>
                  <a:pt x="1" y="42"/>
                  <a:pt x="1" y="43"/>
                  <a:pt x="1" y="43"/>
                </a:cubicBezTo>
                <a:cubicBezTo>
                  <a:pt x="1" y="43"/>
                  <a:pt x="1" y="43"/>
                  <a:pt x="1" y="43"/>
                </a:cubicBezTo>
                <a:cubicBezTo>
                  <a:pt x="0" y="43"/>
                  <a:pt x="0" y="43"/>
                  <a:pt x="0" y="43"/>
                </a:cubicBezTo>
                <a:cubicBezTo>
                  <a:pt x="1" y="137"/>
                  <a:pt x="1" y="137"/>
                  <a:pt x="1" y="137"/>
                </a:cubicBezTo>
                <a:cubicBezTo>
                  <a:pt x="1" y="137"/>
                  <a:pt x="1" y="137"/>
                  <a:pt x="1" y="136"/>
                </a:cubicBezTo>
                <a:cubicBezTo>
                  <a:pt x="1" y="136"/>
                  <a:pt x="1" y="136"/>
                  <a:pt x="1" y="136"/>
                </a:cubicBezTo>
                <a:cubicBezTo>
                  <a:pt x="2" y="136"/>
                  <a:pt x="2" y="136"/>
                  <a:pt x="2" y="135"/>
                </a:cubicBezTo>
                <a:cubicBezTo>
                  <a:pt x="2" y="135"/>
                  <a:pt x="2" y="135"/>
                  <a:pt x="2" y="135"/>
                </a:cubicBezTo>
                <a:cubicBezTo>
                  <a:pt x="2" y="135"/>
                  <a:pt x="3" y="135"/>
                  <a:pt x="3" y="135"/>
                </a:cubicBezTo>
                <a:cubicBezTo>
                  <a:pt x="3" y="134"/>
                  <a:pt x="3" y="134"/>
                  <a:pt x="4" y="134"/>
                </a:cubicBezTo>
                <a:cubicBezTo>
                  <a:pt x="4" y="133"/>
                  <a:pt x="4" y="133"/>
                  <a:pt x="4" y="133"/>
                </a:cubicBezTo>
                <a:cubicBezTo>
                  <a:pt x="5" y="132"/>
                  <a:pt x="6" y="132"/>
                  <a:pt x="6" y="131"/>
                </a:cubicBezTo>
                <a:cubicBezTo>
                  <a:pt x="6" y="131"/>
                  <a:pt x="7" y="131"/>
                  <a:pt x="7" y="131"/>
                </a:cubicBezTo>
                <a:cubicBezTo>
                  <a:pt x="7" y="130"/>
                  <a:pt x="8" y="129"/>
                  <a:pt x="9" y="128"/>
                </a:cubicBezTo>
                <a:cubicBezTo>
                  <a:pt x="9" y="128"/>
                  <a:pt x="9" y="128"/>
                  <a:pt x="9" y="127"/>
                </a:cubicBezTo>
                <a:cubicBezTo>
                  <a:pt x="10" y="127"/>
                  <a:pt x="11" y="126"/>
                  <a:pt x="11" y="125"/>
                </a:cubicBezTo>
                <a:cubicBezTo>
                  <a:pt x="11" y="125"/>
                  <a:pt x="12" y="125"/>
                  <a:pt x="12" y="124"/>
                </a:cubicBezTo>
                <a:cubicBezTo>
                  <a:pt x="12" y="124"/>
                  <a:pt x="12" y="124"/>
                  <a:pt x="12" y="124"/>
                </a:cubicBezTo>
                <a:cubicBezTo>
                  <a:pt x="13" y="123"/>
                  <a:pt x="14" y="121"/>
                  <a:pt x="15" y="120"/>
                </a:cubicBezTo>
                <a:cubicBezTo>
                  <a:pt x="15" y="119"/>
                  <a:pt x="15" y="119"/>
                  <a:pt x="16" y="119"/>
                </a:cubicBezTo>
                <a:cubicBezTo>
                  <a:pt x="17" y="117"/>
                  <a:pt x="18" y="116"/>
                  <a:pt x="19" y="114"/>
                </a:cubicBezTo>
                <a:cubicBezTo>
                  <a:pt x="19" y="114"/>
                  <a:pt x="19" y="114"/>
                  <a:pt x="19" y="114"/>
                </a:cubicBezTo>
                <a:cubicBezTo>
                  <a:pt x="19" y="114"/>
                  <a:pt x="19" y="113"/>
                  <a:pt x="19" y="113"/>
                </a:cubicBezTo>
                <a:cubicBezTo>
                  <a:pt x="20" y="112"/>
                  <a:pt x="20" y="111"/>
                  <a:pt x="21" y="110"/>
                </a:cubicBezTo>
                <a:cubicBezTo>
                  <a:pt x="21" y="110"/>
                  <a:pt x="21" y="109"/>
                  <a:pt x="21" y="109"/>
                </a:cubicBezTo>
                <a:cubicBezTo>
                  <a:pt x="22" y="108"/>
                  <a:pt x="22" y="107"/>
                  <a:pt x="23" y="106"/>
                </a:cubicBezTo>
                <a:cubicBezTo>
                  <a:pt x="23" y="106"/>
                  <a:pt x="23" y="106"/>
                  <a:pt x="23" y="106"/>
                </a:cubicBezTo>
                <a:cubicBezTo>
                  <a:pt x="23" y="105"/>
                  <a:pt x="23" y="105"/>
                  <a:pt x="23" y="105"/>
                </a:cubicBezTo>
                <a:cubicBezTo>
                  <a:pt x="23" y="104"/>
                  <a:pt x="24" y="104"/>
                  <a:pt x="24" y="103"/>
                </a:cubicBezTo>
                <a:cubicBezTo>
                  <a:pt x="24" y="103"/>
                  <a:pt x="24" y="102"/>
                  <a:pt x="24" y="102"/>
                </a:cubicBezTo>
                <a:cubicBezTo>
                  <a:pt x="25" y="101"/>
                  <a:pt x="25" y="101"/>
                  <a:pt x="25" y="100"/>
                </a:cubicBezTo>
                <a:cubicBezTo>
                  <a:pt x="25" y="100"/>
                  <a:pt x="25" y="99"/>
                  <a:pt x="25" y="99"/>
                </a:cubicBezTo>
                <a:cubicBezTo>
                  <a:pt x="25" y="99"/>
                  <a:pt x="25" y="98"/>
                  <a:pt x="25" y="98"/>
                </a:cubicBezTo>
                <a:cubicBezTo>
                  <a:pt x="26" y="96"/>
                  <a:pt x="26" y="95"/>
                  <a:pt x="26" y="93"/>
                </a:cubicBezTo>
                <a:cubicBezTo>
                  <a:pt x="26" y="93"/>
                  <a:pt x="26" y="93"/>
                  <a:pt x="26" y="93"/>
                </a:cubicBezTo>
                <a:cubicBezTo>
                  <a:pt x="25" y="62"/>
                  <a:pt x="25" y="31"/>
                  <a:pt x="25" y="0"/>
                </a:cubicBez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p:cNvSpPr>
            <a:spLocks/>
          </p:cNvSpPr>
          <p:nvPr/>
        </p:nvSpPr>
        <p:spPr bwMode="auto">
          <a:xfrm>
            <a:off x="9275876" y="5868595"/>
            <a:ext cx="739828" cy="466756"/>
          </a:xfrm>
          <a:custGeom>
            <a:avLst/>
            <a:gdLst>
              <a:gd name="T0" fmla="*/ 182 w 192"/>
              <a:gd name="T1" fmla="*/ 8 h 111"/>
              <a:gd name="T2" fmla="*/ 180 w 192"/>
              <a:gd name="T3" fmla="*/ 7 h 111"/>
              <a:gd name="T4" fmla="*/ 176 w 192"/>
              <a:gd name="T5" fmla="*/ 6 h 111"/>
              <a:gd name="T6" fmla="*/ 173 w 192"/>
              <a:gd name="T7" fmla="*/ 5 h 111"/>
              <a:gd name="T8" fmla="*/ 172 w 192"/>
              <a:gd name="T9" fmla="*/ 5 h 111"/>
              <a:gd name="T10" fmla="*/ 169 w 192"/>
              <a:gd name="T11" fmla="*/ 4 h 111"/>
              <a:gd name="T12" fmla="*/ 165 w 192"/>
              <a:gd name="T13" fmla="*/ 4 h 111"/>
              <a:gd name="T14" fmla="*/ 164 w 192"/>
              <a:gd name="T15" fmla="*/ 3 h 111"/>
              <a:gd name="T16" fmla="*/ 159 w 192"/>
              <a:gd name="T17" fmla="*/ 3 h 111"/>
              <a:gd name="T18" fmla="*/ 154 w 192"/>
              <a:gd name="T19" fmla="*/ 2 h 111"/>
              <a:gd name="T20" fmla="*/ 153 w 192"/>
              <a:gd name="T21" fmla="*/ 2 h 111"/>
              <a:gd name="T22" fmla="*/ 147 w 192"/>
              <a:gd name="T23" fmla="*/ 1 h 111"/>
              <a:gd name="T24" fmla="*/ 139 w 192"/>
              <a:gd name="T25" fmla="*/ 1 h 111"/>
              <a:gd name="T26" fmla="*/ 138 w 192"/>
              <a:gd name="T27" fmla="*/ 1 h 111"/>
              <a:gd name="T28" fmla="*/ 128 w 192"/>
              <a:gd name="T29" fmla="*/ 0 h 111"/>
              <a:gd name="T30" fmla="*/ 117 w 192"/>
              <a:gd name="T31" fmla="*/ 0 h 111"/>
              <a:gd name="T32" fmla="*/ 113 w 192"/>
              <a:gd name="T33" fmla="*/ 0 h 111"/>
              <a:gd name="T34" fmla="*/ 93 w 192"/>
              <a:gd name="T35" fmla="*/ 0 h 111"/>
              <a:gd name="T36" fmla="*/ 78 w 192"/>
              <a:gd name="T37" fmla="*/ 0 h 111"/>
              <a:gd name="T38" fmla="*/ 64 w 192"/>
              <a:gd name="T39" fmla="*/ 1 h 111"/>
              <a:gd name="T40" fmla="*/ 64 w 192"/>
              <a:gd name="T41" fmla="*/ 1 h 111"/>
              <a:gd name="T42" fmla="*/ 46 w 192"/>
              <a:gd name="T43" fmla="*/ 2 h 111"/>
              <a:gd name="T44" fmla="*/ 40 w 192"/>
              <a:gd name="T45" fmla="*/ 2 h 111"/>
              <a:gd name="T46" fmla="*/ 13 w 192"/>
              <a:gd name="T47" fmla="*/ 4 h 111"/>
              <a:gd name="T48" fmla="*/ 5 w 192"/>
              <a:gd name="T49" fmla="*/ 5 h 111"/>
              <a:gd name="T50" fmla="*/ 0 w 192"/>
              <a:gd name="T51" fmla="*/ 5 h 111"/>
              <a:gd name="T52" fmla="*/ 13 w 192"/>
              <a:gd name="T53" fmla="*/ 97 h 111"/>
              <a:gd name="T54" fmla="*/ 17 w 192"/>
              <a:gd name="T55" fmla="*/ 97 h 111"/>
              <a:gd name="T56" fmla="*/ 21 w 192"/>
              <a:gd name="T57" fmla="*/ 97 h 111"/>
              <a:gd name="T58" fmla="*/ 25 w 192"/>
              <a:gd name="T59" fmla="*/ 96 h 111"/>
              <a:gd name="T60" fmla="*/ 29 w 192"/>
              <a:gd name="T61" fmla="*/ 96 h 111"/>
              <a:gd name="T62" fmla="*/ 44 w 192"/>
              <a:gd name="T63" fmla="*/ 95 h 111"/>
              <a:gd name="T64" fmla="*/ 49 w 192"/>
              <a:gd name="T65" fmla="*/ 95 h 111"/>
              <a:gd name="T66" fmla="*/ 58 w 192"/>
              <a:gd name="T67" fmla="*/ 94 h 111"/>
              <a:gd name="T68" fmla="*/ 63 w 192"/>
              <a:gd name="T69" fmla="*/ 94 h 111"/>
              <a:gd name="T70" fmla="*/ 78 w 192"/>
              <a:gd name="T71" fmla="*/ 94 h 111"/>
              <a:gd name="T72" fmla="*/ 93 w 192"/>
              <a:gd name="T73" fmla="*/ 93 h 111"/>
              <a:gd name="T74" fmla="*/ 114 w 192"/>
              <a:gd name="T75" fmla="*/ 93 h 111"/>
              <a:gd name="T76" fmla="*/ 128 w 192"/>
              <a:gd name="T77" fmla="*/ 94 h 111"/>
              <a:gd name="T78" fmla="*/ 139 w 192"/>
              <a:gd name="T79" fmla="*/ 94 h 111"/>
              <a:gd name="T80" fmla="*/ 147 w 192"/>
              <a:gd name="T81" fmla="*/ 95 h 111"/>
              <a:gd name="T82" fmla="*/ 153 w 192"/>
              <a:gd name="T83" fmla="*/ 95 h 111"/>
              <a:gd name="T84" fmla="*/ 160 w 192"/>
              <a:gd name="T85" fmla="*/ 96 h 111"/>
              <a:gd name="T86" fmla="*/ 164 w 192"/>
              <a:gd name="T87" fmla="*/ 97 h 111"/>
              <a:gd name="T88" fmla="*/ 168 w 192"/>
              <a:gd name="T89" fmla="*/ 97 h 111"/>
              <a:gd name="T90" fmla="*/ 172 w 192"/>
              <a:gd name="T91" fmla="*/ 98 h 111"/>
              <a:gd name="T92" fmla="*/ 176 w 192"/>
              <a:gd name="T93" fmla="*/ 99 h 111"/>
              <a:gd name="T94" fmla="*/ 180 w 192"/>
              <a:gd name="T95" fmla="*/ 100 h 111"/>
              <a:gd name="T96" fmla="*/ 192 w 192"/>
              <a:gd name="T9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 h="111">
                <a:moveTo>
                  <a:pt x="191" y="17"/>
                </a:moveTo>
                <a:cubicBezTo>
                  <a:pt x="191" y="14"/>
                  <a:pt x="189" y="11"/>
                  <a:pt x="182" y="8"/>
                </a:cubicBezTo>
                <a:cubicBezTo>
                  <a:pt x="181" y="8"/>
                  <a:pt x="181" y="7"/>
                  <a:pt x="180" y="7"/>
                </a:cubicBezTo>
                <a:cubicBezTo>
                  <a:pt x="180" y="7"/>
                  <a:pt x="180" y="7"/>
                  <a:pt x="180" y="7"/>
                </a:cubicBezTo>
                <a:cubicBezTo>
                  <a:pt x="179" y="7"/>
                  <a:pt x="177" y="6"/>
                  <a:pt x="176" y="6"/>
                </a:cubicBezTo>
                <a:cubicBezTo>
                  <a:pt x="176" y="6"/>
                  <a:pt x="176" y="6"/>
                  <a:pt x="176" y="6"/>
                </a:cubicBezTo>
                <a:cubicBezTo>
                  <a:pt x="176" y="6"/>
                  <a:pt x="176" y="6"/>
                  <a:pt x="176" y="6"/>
                </a:cubicBezTo>
                <a:cubicBezTo>
                  <a:pt x="175" y="6"/>
                  <a:pt x="174" y="5"/>
                  <a:pt x="173" y="5"/>
                </a:cubicBezTo>
                <a:cubicBezTo>
                  <a:pt x="173" y="5"/>
                  <a:pt x="173" y="5"/>
                  <a:pt x="172" y="5"/>
                </a:cubicBezTo>
                <a:cubicBezTo>
                  <a:pt x="172" y="5"/>
                  <a:pt x="172" y="5"/>
                  <a:pt x="172" y="5"/>
                </a:cubicBezTo>
                <a:cubicBezTo>
                  <a:pt x="171" y="5"/>
                  <a:pt x="170" y="4"/>
                  <a:pt x="169" y="4"/>
                </a:cubicBezTo>
                <a:cubicBezTo>
                  <a:pt x="169" y="4"/>
                  <a:pt x="169" y="4"/>
                  <a:pt x="169" y="4"/>
                </a:cubicBezTo>
                <a:cubicBezTo>
                  <a:pt x="168" y="4"/>
                  <a:pt x="168" y="4"/>
                  <a:pt x="168" y="4"/>
                </a:cubicBezTo>
                <a:cubicBezTo>
                  <a:pt x="167" y="4"/>
                  <a:pt x="166" y="4"/>
                  <a:pt x="165" y="4"/>
                </a:cubicBezTo>
                <a:cubicBezTo>
                  <a:pt x="165" y="3"/>
                  <a:pt x="164" y="3"/>
                  <a:pt x="164" y="3"/>
                </a:cubicBezTo>
                <a:cubicBezTo>
                  <a:pt x="164" y="3"/>
                  <a:pt x="164" y="3"/>
                  <a:pt x="164" y="3"/>
                </a:cubicBezTo>
                <a:cubicBezTo>
                  <a:pt x="163" y="3"/>
                  <a:pt x="161" y="3"/>
                  <a:pt x="160" y="3"/>
                </a:cubicBezTo>
                <a:cubicBezTo>
                  <a:pt x="160" y="3"/>
                  <a:pt x="160" y="3"/>
                  <a:pt x="159" y="3"/>
                </a:cubicBezTo>
                <a:cubicBezTo>
                  <a:pt x="159" y="3"/>
                  <a:pt x="159" y="3"/>
                  <a:pt x="159" y="3"/>
                </a:cubicBezTo>
                <a:cubicBezTo>
                  <a:pt x="157" y="2"/>
                  <a:pt x="156" y="2"/>
                  <a:pt x="154" y="2"/>
                </a:cubicBezTo>
                <a:cubicBezTo>
                  <a:pt x="154" y="2"/>
                  <a:pt x="154" y="2"/>
                  <a:pt x="154" y="2"/>
                </a:cubicBezTo>
                <a:cubicBezTo>
                  <a:pt x="153" y="2"/>
                  <a:pt x="153" y="2"/>
                  <a:pt x="153" y="2"/>
                </a:cubicBezTo>
                <a:cubicBezTo>
                  <a:pt x="151" y="2"/>
                  <a:pt x="150" y="2"/>
                  <a:pt x="148" y="1"/>
                </a:cubicBezTo>
                <a:cubicBezTo>
                  <a:pt x="147" y="1"/>
                  <a:pt x="147" y="1"/>
                  <a:pt x="147" y="1"/>
                </a:cubicBezTo>
                <a:cubicBezTo>
                  <a:pt x="147" y="1"/>
                  <a:pt x="147" y="1"/>
                  <a:pt x="146" y="1"/>
                </a:cubicBezTo>
                <a:cubicBezTo>
                  <a:pt x="144" y="1"/>
                  <a:pt x="142" y="1"/>
                  <a:pt x="139" y="1"/>
                </a:cubicBezTo>
                <a:cubicBezTo>
                  <a:pt x="139" y="1"/>
                  <a:pt x="139" y="1"/>
                  <a:pt x="139" y="1"/>
                </a:cubicBezTo>
                <a:cubicBezTo>
                  <a:pt x="138" y="1"/>
                  <a:pt x="138" y="1"/>
                  <a:pt x="138" y="1"/>
                </a:cubicBezTo>
                <a:cubicBezTo>
                  <a:pt x="135" y="1"/>
                  <a:pt x="132" y="0"/>
                  <a:pt x="129" y="0"/>
                </a:cubicBezTo>
                <a:cubicBezTo>
                  <a:pt x="128" y="0"/>
                  <a:pt x="128" y="0"/>
                  <a:pt x="128" y="0"/>
                </a:cubicBezTo>
                <a:cubicBezTo>
                  <a:pt x="128" y="0"/>
                  <a:pt x="127" y="0"/>
                  <a:pt x="127" y="0"/>
                </a:cubicBezTo>
                <a:cubicBezTo>
                  <a:pt x="124" y="0"/>
                  <a:pt x="120" y="0"/>
                  <a:pt x="117" y="0"/>
                </a:cubicBezTo>
                <a:cubicBezTo>
                  <a:pt x="116" y="0"/>
                  <a:pt x="114" y="0"/>
                  <a:pt x="113" y="0"/>
                </a:cubicBezTo>
                <a:cubicBezTo>
                  <a:pt x="113" y="0"/>
                  <a:pt x="113" y="0"/>
                  <a:pt x="113" y="0"/>
                </a:cubicBezTo>
                <a:cubicBezTo>
                  <a:pt x="106" y="0"/>
                  <a:pt x="100" y="0"/>
                  <a:pt x="93" y="0"/>
                </a:cubicBezTo>
                <a:cubicBezTo>
                  <a:pt x="93" y="0"/>
                  <a:pt x="93" y="0"/>
                  <a:pt x="93" y="0"/>
                </a:cubicBezTo>
                <a:cubicBezTo>
                  <a:pt x="93" y="0"/>
                  <a:pt x="93" y="0"/>
                  <a:pt x="93" y="0"/>
                </a:cubicBezTo>
                <a:cubicBezTo>
                  <a:pt x="88" y="0"/>
                  <a:pt x="83" y="0"/>
                  <a:pt x="78" y="0"/>
                </a:cubicBezTo>
                <a:cubicBezTo>
                  <a:pt x="78" y="0"/>
                  <a:pt x="78" y="0"/>
                  <a:pt x="78" y="0"/>
                </a:cubicBezTo>
                <a:cubicBezTo>
                  <a:pt x="73" y="0"/>
                  <a:pt x="68" y="1"/>
                  <a:pt x="64" y="1"/>
                </a:cubicBezTo>
                <a:cubicBezTo>
                  <a:pt x="64" y="1"/>
                  <a:pt x="64" y="1"/>
                  <a:pt x="64" y="1"/>
                </a:cubicBezTo>
                <a:cubicBezTo>
                  <a:pt x="64" y="1"/>
                  <a:pt x="64" y="1"/>
                  <a:pt x="64" y="1"/>
                </a:cubicBezTo>
                <a:cubicBezTo>
                  <a:pt x="58" y="1"/>
                  <a:pt x="52" y="1"/>
                  <a:pt x="46" y="2"/>
                </a:cubicBezTo>
                <a:cubicBezTo>
                  <a:pt x="46" y="2"/>
                  <a:pt x="46" y="2"/>
                  <a:pt x="46" y="2"/>
                </a:cubicBezTo>
                <a:cubicBezTo>
                  <a:pt x="44" y="2"/>
                  <a:pt x="43" y="2"/>
                  <a:pt x="41" y="2"/>
                </a:cubicBezTo>
                <a:cubicBezTo>
                  <a:pt x="41" y="2"/>
                  <a:pt x="41" y="2"/>
                  <a:pt x="40" y="2"/>
                </a:cubicBezTo>
                <a:cubicBezTo>
                  <a:pt x="29" y="3"/>
                  <a:pt x="20" y="3"/>
                  <a:pt x="13" y="4"/>
                </a:cubicBezTo>
                <a:cubicBezTo>
                  <a:pt x="13" y="4"/>
                  <a:pt x="13" y="4"/>
                  <a:pt x="13" y="4"/>
                </a:cubicBezTo>
                <a:cubicBezTo>
                  <a:pt x="10" y="4"/>
                  <a:pt x="8" y="4"/>
                  <a:pt x="7" y="4"/>
                </a:cubicBezTo>
                <a:cubicBezTo>
                  <a:pt x="6" y="5"/>
                  <a:pt x="6" y="5"/>
                  <a:pt x="5" y="5"/>
                </a:cubicBezTo>
                <a:cubicBezTo>
                  <a:pt x="5" y="5"/>
                  <a:pt x="5" y="5"/>
                  <a:pt x="5" y="5"/>
                </a:cubicBezTo>
                <a:cubicBezTo>
                  <a:pt x="2" y="5"/>
                  <a:pt x="0" y="5"/>
                  <a:pt x="0" y="5"/>
                </a:cubicBezTo>
                <a:cubicBezTo>
                  <a:pt x="0" y="98"/>
                  <a:pt x="0" y="98"/>
                  <a:pt x="0" y="98"/>
                </a:cubicBezTo>
                <a:cubicBezTo>
                  <a:pt x="1" y="98"/>
                  <a:pt x="6" y="98"/>
                  <a:pt x="13" y="97"/>
                </a:cubicBezTo>
                <a:cubicBezTo>
                  <a:pt x="13" y="97"/>
                  <a:pt x="14" y="97"/>
                  <a:pt x="14" y="97"/>
                </a:cubicBezTo>
                <a:cubicBezTo>
                  <a:pt x="15" y="97"/>
                  <a:pt x="16" y="97"/>
                  <a:pt x="17" y="97"/>
                </a:cubicBezTo>
                <a:cubicBezTo>
                  <a:pt x="17" y="97"/>
                  <a:pt x="17" y="97"/>
                  <a:pt x="18" y="97"/>
                </a:cubicBezTo>
                <a:cubicBezTo>
                  <a:pt x="19" y="97"/>
                  <a:pt x="20" y="97"/>
                  <a:pt x="21" y="97"/>
                </a:cubicBezTo>
                <a:cubicBezTo>
                  <a:pt x="22" y="97"/>
                  <a:pt x="23" y="97"/>
                  <a:pt x="23" y="97"/>
                </a:cubicBezTo>
                <a:cubicBezTo>
                  <a:pt x="24" y="96"/>
                  <a:pt x="24" y="96"/>
                  <a:pt x="25" y="96"/>
                </a:cubicBezTo>
                <a:cubicBezTo>
                  <a:pt x="26" y="96"/>
                  <a:pt x="27" y="96"/>
                  <a:pt x="28" y="96"/>
                </a:cubicBezTo>
                <a:cubicBezTo>
                  <a:pt x="28" y="96"/>
                  <a:pt x="28" y="96"/>
                  <a:pt x="29" y="96"/>
                </a:cubicBezTo>
                <a:cubicBezTo>
                  <a:pt x="33" y="96"/>
                  <a:pt x="38" y="96"/>
                  <a:pt x="44" y="95"/>
                </a:cubicBezTo>
                <a:cubicBezTo>
                  <a:pt x="44" y="95"/>
                  <a:pt x="44" y="95"/>
                  <a:pt x="44" y="95"/>
                </a:cubicBezTo>
                <a:cubicBezTo>
                  <a:pt x="46" y="95"/>
                  <a:pt x="47" y="95"/>
                  <a:pt x="48" y="95"/>
                </a:cubicBezTo>
                <a:cubicBezTo>
                  <a:pt x="48" y="95"/>
                  <a:pt x="49" y="95"/>
                  <a:pt x="49" y="95"/>
                </a:cubicBezTo>
                <a:cubicBezTo>
                  <a:pt x="51" y="95"/>
                  <a:pt x="53" y="95"/>
                  <a:pt x="55" y="95"/>
                </a:cubicBezTo>
                <a:cubicBezTo>
                  <a:pt x="56" y="95"/>
                  <a:pt x="57" y="94"/>
                  <a:pt x="58" y="94"/>
                </a:cubicBezTo>
                <a:cubicBezTo>
                  <a:pt x="58" y="94"/>
                  <a:pt x="59" y="94"/>
                  <a:pt x="60" y="94"/>
                </a:cubicBezTo>
                <a:cubicBezTo>
                  <a:pt x="61" y="94"/>
                  <a:pt x="62" y="94"/>
                  <a:pt x="63" y="94"/>
                </a:cubicBezTo>
                <a:cubicBezTo>
                  <a:pt x="64" y="94"/>
                  <a:pt x="64" y="94"/>
                  <a:pt x="65" y="94"/>
                </a:cubicBezTo>
                <a:cubicBezTo>
                  <a:pt x="69" y="94"/>
                  <a:pt x="74" y="94"/>
                  <a:pt x="78" y="94"/>
                </a:cubicBezTo>
                <a:cubicBezTo>
                  <a:pt x="79" y="94"/>
                  <a:pt x="79" y="94"/>
                  <a:pt x="79" y="94"/>
                </a:cubicBezTo>
                <a:cubicBezTo>
                  <a:pt x="84" y="93"/>
                  <a:pt x="89" y="93"/>
                  <a:pt x="93" y="93"/>
                </a:cubicBezTo>
                <a:cubicBezTo>
                  <a:pt x="93" y="93"/>
                  <a:pt x="94" y="93"/>
                  <a:pt x="94" y="93"/>
                </a:cubicBezTo>
                <a:cubicBezTo>
                  <a:pt x="101" y="93"/>
                  <a:pt x="107" y="93"/>
                  <a:pt x="114" y="93"/>
                </a:cubicBezTo>
                <a:cubicBezTo>
                  <a:pt x="115" y="93"/>
                  <a:pt x="116" y="93"/>
                  <a:pt x="117" y="93"/>
                </a:cubicBezTo>
                <a:cubicBezTo>
                  <a:pt x="121" y="93"/>
                  <a:pt x="125" y="93"/>
                  <a:pt x="128" y="94"/>
                </a:cubicBezTo>
                <a:cubicBezTo>
                  <a:pt x="128" y="94"/>
                  <a:pt x="129" y="94"/>
                  <a:pt x="129" y="94"/>
                </a:cubicBezTo>
                <a:cubicBezTo>
                  <a:pt x="132" y="94"/>
                  <a:pt x="135" y="94"/>
                  <a:pt x="139" y="94"/>
                </a:cubicBezTo>
                <a:cubicBezTo>
                  <a:pt x="139" y="94"/>
                  <a:pt x="139" y="94"/>
                  <a:pt x="140" y="94"/>
                </a:cubicBezTo>
                <a:cubicBezTo>
                  <a:pt x="142" y="94"/>
                  <a:pt x="145" y="94"/>
                  <a:pt x="147" y="95"/>
                </a:cubicBezTo>
                <a:cubicBezTo>
                  <a:pt x="148" y="95"/>
                  <a:pt x="148" y="95"/>
                  <a:pt x="149" y="95"/>
                </a:cubicBezTo>
                <a:cubicBezTo>
                  <a:pt x="150" y="95"/>
                  <a:pt x="152" y="95"/>
                  <a:pt x="153" y="95"/>
                </a:cubicBezTo>
                <a:cubicBezTo>
                  <a:pt x="154" y="95"/>
                  <a:pt x="154" y="95"/>
                  <a:pt x="155" y="95"/>
                </a:cubicBezTo>
                <a:cubicBezTo>
                  <a:pt x="156" y="95"/>
                  <a:pt x="158" y="96"/>
                  <a:pt x="160" y="96"/>
                </a:cubicBezTo>
                <a:cubicBezTo>
                  <a:pt x="160" y="96"/>
                  <a:pt x="161" y="96"/>
                  <a:pt x="161" y="96"/>
                </a:cubicBezTo>
                <a:cubicBezTo>
                  <a:pt x="162" y="96"/>
                  <a:pt x="163" y="96"/>
                  <a:pt x="164" y="97"/>
                </a:cubicBezTo>
                <a:cubicBezTo>
                  <a:pt x="165" y="97"/>
                  <a:pt x="165" y="97"/>
                  <a:pt x="166" y="97"/>
                </a:cubicBezTo>
                <a:cubicBezTo>
                  <a:pt x="167" y="97"/>
                  <a:pt x="167" y="97"/>
                  <a:pt x="168" y="97"/>
                </a:cubicBezTo>
                <a:cubicBezTo>
                  <a:pt x="169" y="97"/>
                  <a:pt x="169" y="97"/>
                  <a:pt x="170" y="98"/>
                </a:cubicBezTo>
                <a:cubicBezTo>
                  <a:pt x="171" y="98"/>
                  <a:pt x="171" y="98"/>
                  <a:pt x="172" y="98"/>
                </a:cubicBezTo>
                <a:cubicBezTo>
                  <a:pt x="172" y="98"/>
                  <a:pt x="173" y="98"/>
                  <a:pt x="173" y="98"/>
                </a:cubicBezTo>
                <a:cubicBezTo>
                  <a:pt x="174" y="99"/>
                  <a:pt x="175" y="99"/>
                  <a:pt x="176" y="99"/>
                </a:cubicBezTo>
                <a:cubicBezTo>
                  <a:pt x="177" y="99"/>
                  <a:pt x="177" y="99"/>
                  <a:pt x="177" y="99"/>
                </a:cubicBezTo>
                <a:cubicBezTo>
                  <a:pt x="178" y="100"/>
                  <a:pt x="179" y="100"/>
                  <a:pt x="180" y="100"/>
                </a:cubicBezTo>
                <a:cubicBezTo>
                  <a:pt x="181" y="101"/>
                  <a:pt x="182" y="101"/>
                  <a:pt x="182" y="101"/>
                </a:cubicBezTo>
                <a:cubicBezTo>
                  <a:pt x="189" y="104"/>
                  <a:pt x="192" y="107"/>
                  <a:pt x="192" y="111"/>
                </a:cubicBezTo>
                <a:cubicBezTo>
                  <a:pt x="192" y="79"/>
                  <a:pt x="191" y="48"/>
                  <a:pt x="191" y="17"/>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p:cNvSpPr>
            <a:spLocks/>
          </p:cNvSpPr>
          <p:nvPr/>
        </p:nvSpPr>
        <p:spPr bwMode="auto">
          <a:xfrm>
            <a:off x="10546866" y="5883982"/>
            <a:ext cx="690033" cy="466756"/>
          </a:xfrm>
          <a:custGeom>
            <a:avLst/>
            <a:gdLst>
              <a:gd name="T0" fmla="*/ 23 w 179"/>
              <a:gd name="T1" fmla="*/ 97 h 111"/>
              <a:gd name="T2" fmla="*/ 27 w 179"/>
              <a:gd name="T3" fmla="*/ 96 h 111"/>
              <a:gd name="T4" fmla="*/ 33 w 179"/>
              <a:gd name="T5" fmla="*/ 95 h 111"/>
              <a:gd name="T6" fmla="*/ 38 w 179"/>
              <a:gd name="T7" fmla="*/ 95 h 111"/>
              <a:gd name="T8" fmla="*/ 43 w 179"/>
              <a:gd name="T9" fmla="*/ 94 h 111"/>
              <a:gd name="T10" fmla="*/ 53 w 179"/>
              <a:gd name="T11" fmla="*/ 94 h 111"/>
              <a:gd name="T12" fmla="*/ 64 w 179"/>
              <a:gd name="T13" fmla="*/ 94 h 111"/>
              <a:gd name="T14" fmla="*/ 78 w 179"/>
              <a:gd name="T15" fmla="*/ 94 h 111"/>
              <a:gd name="T16" fmla="*/ 95 w 179"/>
              <a:gd name="T17" fmla="*/ 94 h 111"/>
              <a:gd name="T18" fmla="*/ 105 w 179"/>
              <a:gd name="T19" fmla="*/ 94 h 111"/>
              <a:gd name="T20" fmla="*/ 117 w 179"/>
              <a:gd name="T21" fmla="*/ 95 h 111"/>
              <a:gd name="T22" fmla="*/ 126 w 179"/>
              <a:gd name="T23" fmla="*/ 95 h 111"/>
              <a:gd name="T24" fmla="*/ 136 w 179"/>
              <a:gd name="T25" fmla="*/ 96 h 111"/>
              <a:gd name="T26" fmla="*/ 143 w 179"/>
              <a:gd name="T27" fmla="*/ 97 h 111"/>
              <a:gd name="T28" fmla="*/ 152 w 179"/>
              <a:gd name="T29" fmla="*/ 97 h 111"/>
              <a:gd name="T30" fmla="*/ 166 w 179"/>
              <a:gd name="T31" fmla="*/ 99 h 111"/>
              <a:gd name="T32" fmla="*/ 173 w 179"/>
              <a:gd name="T33" fmla="*/ 99 h 111"/>
              <a:gd name="T34" fmla="*/ 179 w 179"/>
              <a:gd name="T35" fmla="*/ 100 h 111"/>
              <a:gd name="T36" fmla="*/ 167 w 179"/>
              <a:gd name="T37" fmla="*/ 5 h 111"/>
              <a:gd name="T38" fmla="*/ 159 w 179"/>
              <a:gd name="T39" fmla="*/ 5 h 111"/>
              <a:gd name="T40" fmla="*/ 153 w 179"/>
              <a:gd name="T41" fmla="*/ 4 h 111"/>
              <a:gd name="T42" fmla="*/ 150 w 179"/>
              <a:gd name="T43" fmla="*/ 4 h 111"/>
              <a:gd name="T44" fmla="*/ 143 w 179"/>
              <a:gd name="T45" fmla="*/ 3 h 111"/>
              <a:gd name="T46" fmla="*/ 125 w 179"/>
              <a:gd name="T47" fmla="*/ 2 h 111"/>
              <a:gd name="T48" fmla="*/ 118 w 179"/>
              <a:gd name="T49" fmla="*/ 2 h 111"/>
              <a:gd name="T50" fmla="*/ 107 w 179"/>
              <a:gd name="T51" fmla="*/ 1 h 111"/>
              <a:gd name="T52" fmla="*/ 81 w 179"/>
              <a:gd name="T53" fmla="*/ 0 h 111"/>
              <a:gd name="T54" fmla="*/ 77 w 179"/>
              <a:gd name="T55" fmla="*/ 0 h 111"/>
              <a:gd name="T56" fmla="*/ 64 w 179"/>
              <a:gd name="T57" fmla="*/ 0 h 111"/>
              <a:gd name="T58" fmla="*/ 54 w 179"/>
              <a:gd name="T59" fmla="*/ 1 h 111"/>
              <a:gd name="T60" fmla="*/ 52 w 179"/>
              <a:gd name="T61" fmla="*/ 1 h 111"/>
              <a:gd name="T62" fmla="*/ 43 w 179"/>
              <a:gd name="T63" fmla="*/ 1 h 111"/>
              <a:gd name="T64" fmla="*/ 39 w 179"/>
              <a:gd name="T65" fmla="*/ 1 h 111"/>
              <a:gd name="T66" fmla="*/ 33 w 179"/>
              <a:gd name="T67" fmla="*/ 2 h 111"/>
              <a:gd name="T68" fmla="*/ 33 w 179"/>
              <a:gd name="T69" fmla="*/ 2 h 111"/>
              <a:gd name="T70" fmla="*/ 27 w 179"/>
              <a:gd name="T71" fmla="*/ 3 h 111"/>
              <a:gd name="T72" fmla="*/ 22 w 179"/>
              <a:gd name="T73" fmla="*/ 4 h 111"/>
              <a:gd name="T74" fmla="*/ 17 w 179"/>
              <a:gd name="T75" fmla="*/ 5 h 111"/>
              <a:gd name="T76" fmla="*/ 13 w 179"/>
              <a:gd name="T77" fmla="*/ 6 h 111"/>
              <a:gd name="T78" fmla="*/ 10 w 179"/>
              <a:gd name="T79" fmla="*/ 7 h 111"/>
              <a:gd name="T80" fmla="*/ 9 w 179"/>
              <a:gd name="T81" fmla="*/ 8 h 111"/>
              <a:gd name="T82" fmla="*/ 8 w 179"/>
              <a:gd name="T83" fmla="*/ 8 h 111"/>
              <a:gd name="T84" fmla="*/ 6 w 179"/>
              <a:gd name="T85" fmla="*/ 9 h 111"/>
              <a:gd name="T86" fmla="*/ 5 w 179"/>
              <a:gd name="T87" fmla="*/ 10 h 111"/>
              <a:gd name="T88" fmla="*/ 5 w 179"/>
              <a:gd name="T89" fmla="*/ 10 h 111"/>
              <a:gd name="T90" fmla="*/ 5 w 179"/>
              <a:gd name="T91" fmla="*/ 10 h 111"/>
              <a:gd name="T92" fmla="*/ 4 w 179"/>
              <a:gd name="T93" fmla="*/ 11 h 111"/>
              <a:gd name="T94" fmla="*/ 2 w 179"/>
              <a:gd name="T95" fmla="*/ 12 h 111"/>
              <a:gd name="T96" fmla="*/ 1 w 179"/>
              <a:gd name="T97" fmla="*/ 13 h 111"/>
              <a:gd name="T98" fmla="*/ 1 w 179"/>
              <a:gd name="T99" fmla="*/ 14 h 111"/>
              <a:gd name="T100" fmla="*/ 1 w 179"/>
              <a:gd name="T101" fmla="*/ 15 h 111"/>
              <a:gd name="T102" fmla="*/ 0 w 179"/>
              <a:gd name="T103" fmla="*/ 16 h 111"/>
              <a:gd name="T104" fmla="*/ 0 w 179"/>
              <a:gd name="T105" fmla="*/ 18 h 111"/>
              <a:gd name="T106" fmla="*/ 1 w 179"/>
              <a:gd name="T107" fmla="*/ 111 h 111"/>
              <a:gd name="T108" fmla="*/ 1 w 179"/>
              <a:gd name="T109" fmla="*/ 109 h 111"/>
              <a:gd name="T110" fmla="*/ 1 w 179"/>
              <a:gd name="T111" fmla="*/ 108 h 111"/>
              <a:gd name="T112" fmla="*/ 2 w 179"/>
              <a:gd name="T113" fmla="*/ 106 h 111"/>
              <a:gd name="T114" fmla="*/ 3 w 179"/>
              <a:gd name="T115" fmla="*/ 105 h 111"/>
              <a:gd name="T116" fmla="*/ 5 w 179"/>
              <a:gd name="T117" fmla="*/ 103 h 111"/>
              <a:gd name="T118" fmla="*/ 7 w 179"/>
              <a:gd name="T119" fmla="*/ 102 h 111"/>
              <a:gd name="T120" fmla="*/ 10 w 179"/>
              <a:gd name="T121" fmla="*/ 101 h 111"/>
              <a:gd name="T122" fmla="*/ 14 w 179"/>
              <a:gd name="T123" fmla="*/ 99 h 111"/>
              <a:gd name="T124" fmla="*/ 18 w 179"/>
              <a:gd name="T125"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 h="111">
                <a:moveTo>
                  <a:pt x="18" y="98"/>
                </a:moveTo>
                <a:cubicBezTo>
                  <a:pt x="20" y="98"/>
                  <a:pt x="21" y="97"/>
                  <a:pt x="23" y="97"/>
                </a:cubicBezTo>
                <a:cubicBezTo>
                  <a:pt x="23" y="97"/>
                  <a:pt x="23" y="97"/>
                  <a:pt x="23" y="97"/>
                </a:cubicBezTo>
                <a:cubicBezTo>
                  <a:pt x="24" y="97"/>
                  <a:pt x="26" y="96"/>
                  <a:pt x="27" y="96"/>
                </a:cubicBezTo>
                <a:cubicBezTo>
                  <a:pt x="28" y="96"/>
                  <a:pt x="28" y="96"/>
                  <a:pt x="29" y="96"/>
                </a:cubicBezTo>
                <a:cubicBezTo>
                  <a:pt x="30" y="96"/>
                  <a:pt x="32" y="96"/>
                  <a:pt x="33" y="95"/>
                </a:cubicBezTo>
                <a:cubicBezTo>
                  <a:pt x="33" y="95"/>
                  <a:pt x="34" y="95"/>
                  <a:pt x="34" y="95"/>
                </a:cubicBezTo>
                <a:cubicBezTo>
                  <a:pt x="35" y="95"/>
                  <a:pt x="37" y="95"/>
                  <a:pt x="38" y="95"/>
                </a:cubicBezTo>
                <a:cubicBezTo>
                  <a:pt x="39" y="95"/>
                  <a:pt x="39" y="95"/>
                  <a:pt x="39" y="95"/>
                </a:cubicBezTo>
                <a:cubicBezTo>
                  <a:pt x="40" y="95"/>
                  <a:pt x="42" y="95"/>
                  <a:pt x="43" y="94"/>
                </a:cubicBezTo>
                <a:cubicBezTo>
                  <a:pt x="43" y="94"/>
                  <a:pt x="44" y="94"/>
                  <a:pt x="44" y="94"/>
                </a:cubicBezTo>
                <a:cubicBezTo>
                  <a:pt x="47" y="94"/>
                  <a:pt x="50" y="94"/>
                  <a:pt x="53" y="94"/>
                </a:cubicBezTo>
                <a:cubicBezTo>
                  <a:pt x="53" y="94"/>
                  <a:pt x="54" y="94"/>
                  <a:pt x="54" y="94"/>
                </a:cubicBezTo>
                <a:cubicBezTo>
                  <a:pt x="57" y="94"/>
                  <a:pt x="61" y="94"/>
                  <a:pt x="64" y="94"/>
                </a:cubicBezTo>
                <a:cubicBezTo>
                  <a:pt x="64" y="94"/>
                  <a:pt x="65" y="94"/>
                  <a:pt x="65" y="94"/>
                </a:cubicBezTo>
                <a:cubicBezTo>
                  <a:pt x="69" y="94"/>
                  <a:pt x="74" y="94"/>
                  <a:pt x="78" y="94"/>
                </a:cubicBezTo>
                <a:cubicBezTo>
                  <a:pt x="79" y="94"/>
                  <a:pt x="80" y="94"/>
                  <a:pt x="81" y="94"/>
                </a:cubicBezTo>
                <a:cubicBezTo>
                  <a:pt x="86" y="94"/>
                  <a:pt x="91" y="94"/>
                  <a:pt x="95" y="94"/>
                </a:cubicBezTo>
                <a:cubicBezTo>
                  <a:pt x="96" y="94"/>
                  <a:pt x="96" y="94"/>
                  <a:pt x="96" y="94"/>
                </a:cubicBezTo>
                <a:cubicBezTo>
                  <a:pt x="99" y="94"/>
                  <a:pt x="102" y="94"/>
                  <a:pt x="105" y="94"/>
                </a:cubicBezTo>
                <a:cubicBezTo>
                  <a:pt x="106" y="94"/>
                  <a:pt x="107" y="94"/>
                  <a:pt x="108" y="94"/>
                </a:cubicBezTo>
                <a:cubicBezTo>
                  <a:pt x="111" y="95"/>
                  <a:pt x="114" y="95"/>
                  <a:pt x="117" y="95"/>
                </a:cubicBezTo>
                <a:cubicBezTo>
                  <a:pt x="118" y="95"/>
                  <a:pt x="119" y="95"/>
                  <a:pt x="120" y="95"/>
                </a:cubicBezTo>
                <a:cubicBezTo>
                  <a:pt x="122" y="95"/>
                  <a:pt x="124" y="95"/>
                  <a:pt x="126" y="95"/>
                </a:cubicBezTo>
                <a:cubicBezTo>
                  <a:pt x="126" y="96"/>
                  <a:pt x="127" y="96"/>
                  <a:pt x="128" y="96"/>
                </a:cubicBezTo>
                <a:cubicBezTo>
                  <a:pt x="131" y="96"/>
                  <a:pt x="133" y="96"/>
                  <a:pt x="136" y="96"/>
                </a:cubicBezTo>
                <a:cubicBezTo>
                  <a:pt x="136" y="96"/>
                  <a:pt x="136" y="96"/>
                  <a:pt x="136" y="96"/>
                </a:cubicBezTo>
                <a:cubicBezTo>
                  <a:pt x="138" y="96"/>
                  <a:pt x="141" y="97"/>
                  <a:pt x="143" y="97"/>
                </a:cubicBezTo>
                <a:cubicBezTo>
                  <a:pt x="144" y="97"/>
                  <a:pt x="145" y="97"/>
                  <a:pt x="145" y="97"/>
                </a:cubicBezTo>
                <a:cubicBezTo>
                  <a:pt x="147" y="97"/>
                  <a:pt x="150" y="97"/>
                  <a:pt x="152" y="97"/>
                </a:cubicBezTo>
                <a:cubicBezTo>
                  <a:pt x="152" y="97"/>
                  <a:pt x="152" y="97"/>
                  <a:pt x="152" y="97"/>
                </a:cubicBezTo>
                <a:cubicBezTo>
                  <a:pt x="157" y="98"/>
                  <a:pt x="162" y="98"/>
                  <a:pt x="166" y="99"/>
                </a:cubicBezTo>
                <a:cubicBezTo>
                  <a:pt x="167" y="99"/>
                  <a:pt x="167" y="99"/>
                  <a:pt x="167" y="99"/>
                </a:cubicBezTo>
                <a:cubicBezTo>
                  <a:pt x="169" y="99"/>
                  <a:pt x="171" y="99"/>
                  <a:pt x="173" y="99"/>
                </a:cubicBezTo>
                <a:cubicBezTo>
                  <a:pt x="173" y="99"/>
                  <a:pt x="173" y="99"/>
                  <a:pt x="173" y="99"/>
                </a:cubicBezTo>
                <a:cubicBezTo>
                  <a:pt x="175" y="99"/>
                  <a:pt x="177" y="100"/>
                  <a:pt x="179" y="100"/>
                </a:cubicBezTo>
                <a:cubicBezTo>
                  <a:pt x="178" y="6"/>
                  <a:pt x="178" y="6"/>
                  <a:pt x="178" y="6"/>
                </a:cubicBezTo>
                <a:cubicBezTo>
                  <a:pt x="175" y="6"/>
                  <a:pt x="171" y="6"/>
                  <a:pt x="167" y="5"/>
                </a:cubicBezTo>
                <a:cubicBezTo>
                  <a:pt x="166" y="5"/>
                  <a:pt x="166" y="5"/>
                  <a:pt x="166" y="5"/>
                </a:cubicBezTo>
                <a:cubicBezTo>
                  <a:pt x="163" y="5"/>
                  <a:pt x="161" y="5"/>
                  <a:pt x="159" y="5"/>
                </a:cubicBezTo>
                <a:cubicBezTo>
                  <a:pt x="159" y="5"/>
                  <a:pt x="159" y="5"/>
                  <a:pt x="158" y="5"/>
                </a:cubicBezTo>
                <a:cubicBezTo>
                  <a:pt x="157" y="5"/>
                  <a:pt x="155" y="4"/>
                  <a:pt x="153" y="4"/>
                </a:cubicBezTo>
                <a:cubicBezTo>
                  <a:pt x="152" y="4"/>
                  <a:pt x="152" y="4"/>
                  <a:pt x="151" y="4"/>
                </a:cubicBezTo>
                <a:cubicBezTo>
                  <a:pt x="151" y="4"/>
                  <a:pt x="150" y="4"/>
                  <a:pt x="150" y="4"/>
                </a:cubicBezTo>
                <a:cubicBezTo>
                  <a:pt x="148" y="4"/>
                  <a:pt x="146" y="4"/>
                  <a:pt x="145" y="4"/>
                </a:cubicBezTo>
                <a:cubicBezTo>
                  <a:pt x="144" y="4"/>
                  <a:pt x="143" y="3"/>
                  <a:pt x="143" y="3"/>
                </a:cubicBezTo>
                <a:cubicBezTo>
                  <a:pt x="138" y="3"/>
                  <a:pt x="133" y="3"/>
                  <a:pt x="127" y="2"/>
                </a:cubicBezTo>
                <a:cubicBezTo>
                  <a:pt x="127" y="2"/>
                  <a:pt x="126" y="2"/>
                  <a:pt x="125" y="2"/>
                </a:cubicBezTo>
                <a:cubicBezTo>
                  <a:pt x="123" y="2"/>
                  <a:pt x="121" y="2"/>
                  <a:pt x="119" y="2"/>
                </a:cubicBezTo>
                <a:cubicBezTo>
                  <a:pt x="119" y="2"/>
                  <a:pt x="118" y="2"/>
                  <a:pt x="118" y="2"/>
                </a:cubicBezTo>
                <a:cubicBezTo>
                  <a:pt x="117" y="2"/>
                  <a:pt x="117" y="2"/>
                  <a:pt x="117" y="2"/>
                </a:cubicBezTo>
                <a:cubicBezTo>
                  <a:pt x="114" y="1"/>
                  <a:pt x="110" y="1"/>
                  <a:pt x="107" y="1"/>
                </a:cubicBezTo>
                <a:cubicBezTo>
                  <a:pt x="106" y="1"/>
                  <a:pt x="106" y="1"/>
                  <a:pt x="105" y="1"/>
                </a:cubicBezTo>
                <a:cubicBezTo>
                  <a:pt x="97" y="1"/>
                  <a:pt x="89" y="0"/>
                  <a:pt x="81" y="0"/>
                </a:cubicBezTo>
                <a:cubicBezTo>
                  <a:pt x="80" y="0"/>
                  <a:pt x="79" y="0"/>
                  <a:pt x="78" y="0"/>
                </a:cubicBezTo>
                <a:cubicBezTo>
                  <a:pt x="78" y="0"/>
                  <a:pt x="78" y="0"/>
                  <a:pt x="77" y="0"/>
                </a:cubicBezTo>
                <a:cubicBezTo>
                  <a:pt x="73" y="0"/>
                  <a:pt x="69" y="0"/>
                  <a:pt x="64" y="0"/>
                </a:cubicBezTo>
                <a:cubicBezTo>
                  <a:pt x="64" y="0"/>
                  <a:pt x="64" y="0"/>
                  <a:pt x="64" y="0"/>
                </a:cubicBezTo>
                <a:cubicBezTo>
                  <a:pt x="64" y="0"/>
                  <a:pt x="64" y="0"/>
                  <a:pt x="64" y="0"/>
                </a:cubicBezTo>
                <a:cubicBezTo>
                  <a:pt x="60" y="0"/>
                  <a:pt x="57" y="0"/>
                  <a:pt x="54" y="1"/>
                </a:cubicBezTo>
                <a:cubicBezTo>
                  <a:pt x="53" y="1"/>
                  <a:pt x="53" y="1"/>
                  <a:pt x="53" y="1"/>
                </a:cubicBezTo>
                <a:cubicBezTo>
                  <a:pt x="53" y="1"/>
                  <a:pt x="53" y="1"/>
                  <a:pt x="52" y="1"/>
                </a:cubicBezTo>
                <a:cubicBezTo>
                  <a:pt x="49" y="1"/>
                  <a:pt x="46" y="1"/>
                  <a:pt x="43" y="1"/>
                </a:cubicBezTo>
                <a:cubicBezTo>
                  <a:pt x="43" y="1"/>
                  <a:pt x="43" y="1"/>
                  <a:pt x="43" y="1"/>
                </a:cubicBezTo>
                <a:cubicBezTo>
                  <a:pt x="43" y="1"/>
                  <a:pt x="43" y="1"/>
                  <a:pt x="43" y="1"/>
                </a:cubicBezTo>
                <a:cubicBezTo>
                  <a:pt x="41" y="1"/>
                  <a:pt x="40" y="1"/>
                  <a:pt x="39" y="1"/>
                </a:cubicBezTo>
                <a:cubicBezTo>
                  <a:pt x="38" y="2"/>
                  <a:pt x="38" y="2"/>
                  <a:pt x="38" y="2"/>
                </a:cubicBezTo>
                <a:cubicBezTo>
                  <a:pt x="36" y="2"/>
                  <a:pt x="35" y="2"/>
                  <a:pt x="33" y="2"/>
                </a:cubicBezTo>
                <a:cubicBezTo>
                  <a:pt x="33" y="2"/>
                  <a:pt x="33" y="2"/>
                  <a:pt x="33" y="2"/>
                </a:cubicBezTo>
                <a:cubicBezTo>
                  <a:pt x="33" y="2"/>
                  <a:pt x="33" y="2"/>
                  <a:pt x="33" y="2"/>
                </a:cubicBezTo>
                <a:cubicBezTo>
                  <a:pt x="31" y="2"/>
                  <a:pt x="29" y="3"/>
                  <a:pt x="28" y="3"/>
                </a:cubicBezTo>
                <a:cubicBezTo>
                  <a:pt x="28" y="3"/>
                  <a:pt x="27" y="3"/>
                  <a:pt x="27" y="3"/>
                </a:cubicBezTo>
                <a:cubicBezTo>
                  <a:pt x="25" y="3"/>
                  <a:pt x="24" y="3"/>
                  <a:pt x="22" y="4"/>
                </a:cubicBezTo>
                <a:cubicBezTo>
                  <a:pt x="22" y="4"/>
                  <a:pt x="22" y="4"/>
                  <a:pt x="22" y="4"/>
                </a:cubicBezTo>
                <a:cubicBezTo>
                  <a:pt x="20" y="4"/>
                  <a:pt x="19" y="4"/>
                  <a:pt x="18" y="5"/>
                </a:cubicBezTo>
                <a:cubicBezTo>
                  <a:pt x="17" y="5"/>
                  <a:pt x="17" y="5"/>
                  <a:pt x="17" y="5"/>
                </a:cubicBezTo>
                <a:cubicBezTo>
                  <a:pt x="16" y="5"/>
                  <a:pt x="15" y="6"/>
                  <a:pt x="14" y="6"/>
                </a:cubicBezTo>
                <a:cubicBezTo>
                  <a:pt x="13" y="6"/>
                  <a:pt x="13" y="6"/>
                  <a:pt x="13" y="6"/>
                </a:cubicBezTo>
                <a:cubicBezTo>
                  <a:pt x="13" y="6"/>
                  <a:pt x="12" y="6"/>
                  <a:pt x="12" y="6"/>
                </a:cubicBezTo>
                <a:cubicBezTo>
                  <a:pt x="12" y="6"/>
                  <a:pt x="11" y="7"/>
                  <a:pt x="10" y="7"/>
                </a:cubicBezTo>
                <a:cubicBezTo>
                  <a:pt x="10" y="7"/>
                  <a:pt x="10" y="7"/>
                  <a:pt x="10" y="7"/>
                </a:cubicBezTo>
                <a:cubicBezTo>
                  <a:pt x="9" y="7"/>
                  <a:pt x="9" y="8"/>
                  <a:pt x="9" y="8"/>
                </a:cubicBezTo>
                <a:cubicBezTo>
                  <a:pt x="8" y="8"/>
                  <a:pt x="8" y="8"/>
                  <a:pt x="8" y="8"/>
                </a:cubicBezTo>
                <a:cubicBezTo>
                  <a:pt x="8" y="8"/>
                  <a:pt x="8" y="8"/>
                  <a:pt x="8" y="8"/>
                </a:cubicBezTo>
                <a:cubicBezTo>
                  <a:pt x="7" y="8"/>
                  <a:pt x="7" y="8"/>
                  <a:pt x="7" y="9"/>
                </a:cubicBezTo>
                <a:cubicBezTo>
                  <a:pt x="7" y="9"/>
                  <a:pt x="7" y="9"/>
                  <a:pt x="6" y="9"/>
                </a:cubicBezTo>
                <a:cubicBezTo>
                  <a:pt x="6" y="9"/>
                  <a:pt x="6" y="9"/>
                  <a:pt x="6" y="9"/>
                </a:cubicBezTo>
                <a:cubicBezTo>
                  <a:pt x="6" y="9"/>
                  <a:pt x="5" y="9"/>
                  <a:pt x="5" y="10"/>
                </a:cubicBezTo>
                <a:cubicBezTo>
                  <a:pt x="5" y="10"/>
                  <a:pt x="5" y="10"/>
                  <a:pt x="5" y="10"/>
                </a:cubicBezTo>
                <a:cubicBezTo>
                  <a:pt x="5" y="10"/>
                  <a:pt x="5" y="10"/>
                  <a:pt x="5" y="10"/>
                </a:cubicBezTo>
                <a:cubicBezTo>
                  <a:pt x="5" y="10"/>
                  <a:pt x="5" y="10"/>
                  <a:pt x="5" y="10"/>
                </a:cubicBezTo>
                <a:cubicBezTo>
                  <a:pt x="5" y="10"/>
                  <a:pt x="5" y="10"/>
                  <a:pt x="5" y="10"/>
                </a:cubicBezTo>
                <a:cubicBezTo>
                  <a:pt x="4" y="10"/>
                  <a:pt x="4" y="10"/>
                  <a:pt x="4" y="10"/>
                </a:cubicBezTo>
                <a:cubicBezTo>
                  <a:pt x="4" y="10"/>
                  <a:pt x="4" y="10"/>
                  <a:pt x="4" y="11"/>
                </a:cubicBezTo>
                <a:cubicBezTo>
                  <a:pt x="3" y="11"/>
                  <a:pt x="3" y="11"/>
                  <a:pt x="3" y="12"/>
                </a:cubicBezTo>
                <a:cubicBezTo>
                  <a:pt x="2" y="12"/>
                  <a:pt x="2" y="12"/>
                  <a:pt x="2" y="12"/>
                </a:cubicBezTo>
                <a:cubicBezTo>
                  <a:pt x="2" y="13"/>
                  <a:pt x="2" y="13"/>
                  <a:pt x="2" y="13"/>
                </a:cubicBezTo>
                <a:cubicBezTo>
                  <a:pt x="2" y="13"/>
                  <a:pt x="2" y="13"/>
                  <a:pt x="1" y="13"/>
                </a:cubicBezTo>
                <a:cubicBezTo>
                  <a:pt x="1" y="13"/>
                  <a:pt x="1" y="13"/>
                  <a:pt x="1" y="13"/>
                </a:cubicBezTo>
                <a:cubicBezTo>
                  <a:pt x="1" y="14"/>
                  <a:pt x="1" y="14"/>
                  <a:pt x="1" y="14"/>
                </a:cubicBezTo>
                <a:cubicBezTo>
                  <a:pt x="1" y="15"/>
                  <a:pt x="1" y="15"/>
                  <a:pt x="1" y="15"/>
                </a:cubicBezTo>
                <a:cubicBezTo>
                  <a:pt x="1" y="15"/>
                  <a:pt x="1" y="15"/>
                  <a:pt x="1" y="15"/>
                </a:cubicBezTo>
                <a:cubicBezTo>
                  <a:pt x="0" y="15"/>
                  <a:pt x="0" y="16"/>
                  <a:pt x="0" y="16"/>
                </a:cubicBezTo>
                <a:cubicBezTo>
                  <a:pt x="0" y="16"/>
                  <a:pt x="0" y="16"/>
                  <a:pt x="0" y="16"/>
                </a:cubicBezTo>
                <a:cubicBezTo>
                  <a:pt x="0" y="17"/>
                  <a:pt x="0" y="17"/>
                  <a:pt x="0" y="18"/>
                </a:cubicBezTo>
                <a:cubicBezTo>
                  <a:pt x="0" y="18"/>
                  <a:pt x="0" y="18"/>
                  <a:pt x="0" y="18"/>
                </a:cubicBezTo>
                <a:cubicBezTo>
                  <a:pt x="0" y="18"/>
                  <a:pt x="0" y="18"/>
                  <a:pt x="0" y="18"/>
                </a:cubicBezTo>
                <a:cubicBezTo>
                  <a:pt x="0" y="49"/>
                  <a:pt x="1" y="80"/>
                  <a:pt x="1" y="111"/>
                </a:cubicBezTo>
                <a:cubicBezTo>
                  <a:pt x="1" y="111"/>
                  <a:pt x="1" y="111"/>
                  <a:pt x="1" y="111"/>
                </a:cubicBezTo>
                <a:cubicBezTo>
                  <a:pt x="1" y="110"/>
                  <a:pt x="1" y="110"/>
                  <a:pt x="1" y="109"/>
                </a:cubicBezTo>
                <a:cubicBezTo>
                  <a:pt x="1" y="109"/>
                  <a:pt x="1" y="108"/>
                  <a:pt x="1" y="108"/>
                </a:cubicBezTo>
                <a:cubicBezTo>
                  <a:pt x="1" y="108"/>
                  <a:pt x="1" y="108"/>
                  <a:pt x="1" y="108"/>
                </a:cubicBezTo>
                <a:cubicBezTo>
                  <a:pt x="2" y="107"/>
                  <a:pt x="2" y="107"/>
                  <a:pt x="2" y="107"/>
                </a:cubicBezTo>
                <a:cubicBezTo>
                  <a:pt x="2" y="106"/>
                  <a:pt x="2" y="106"/>
                  <a:pt x="2" y="106"/>
                </a:cubicBezTo>
                <a:cubicBezTo>
                  <a:pt x="3" y="106"/>
                  <a:pt x="3" y="105"/>
                  <a:pt x="3" y="105"/>
                </a:cubicBezTo>
                <a:cubicBezTo>
                  <a:pt x="3" y="105"/>
                  <a:pt x="3" y="105"/>
                  <a:pt x="3" y="105"/>
                </a:cubicBezTo>
                <a:cubicBezTo>
                  <a:pt x="4" y="104"/>
                  <a:pt x="4" y="104"/>
                  <a:pt x="5" y="104"/>
                </a:cubicBezTo>
                <a:cubicBezTo>
                  <a:pt x="5" y="103"/>
                  <a:pt x="5" y="103"/>
                  <a:pt x="5" y="103"/>
                </a:cubicBezTo>
                <a:cubicBezTo>
                  <a:pt x="6" y="103"/>
                  <a:pt x="6" y="102"/>
                  <a:pt x="7" y="102"/>
                </a:cubicBezTo>
                <a:cubicBezTo>
                  <a:pt x="7" y="102"/>
                  <a:pt x="7" y="102"/>
                  <a:pt x="7" y="102"/>
                </a:cubicBezTo>
                <a:cubicBezTo>
                  <a:pt x="8" y="102"/>
                  <a:pt x="9" y="101"/>
                  <a:pt x="9" y="101"/>
                </a:cubicBezTo>
                <a:cubicBezTo>
                  <a:pt x="10" y="101"/>
                  <a:pt x="10" y="101"/>
                  <a:pt x="10" y="101"/>
                </a:cubicBezTo>
                <a:cubicBezTo>
                  <a:pt x="11" y="100"/>
                  <a:pt x="12" y="100"/>
                  <a:pt x="13" y="99"/>
                </a:cubicBezTo>
                <a:cubicBezTo>
                  <a:pt x="13" y="99"/>
                  <a:pt x="14" y="99"/>
                  <a:pt x="14" y="99"/>
                </a:cubicBezTo>
                <a:cubicBezTo>
                  <a:pt x="15" y="99"/>
                  <a:pt x="16" y="99"/>
                  <a:pt x="17" y="98"/>
                </a:cubicBezTo>
                <a:cubicBezTo>
                  <a:pt x="18" y="98"/>
                  <a:pt x="18" y="98"/>
                  <a:pt x="18" y="98"/>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6"/>
          <p:cNvSpPr>
            <a:spLocks/>
          </p:cNvSpPr>
          <p:nvPr/>
        </p:nvSpPr>
        <p:spPr bwMode="auto">
          <a:xfrm>
            <a:off x="1808826" y="5968615"/>
            <a:ext cx="701889" cy="484708"/>
          </a:xfrm>
          <a:custGeom>
            <a:avLst/>
            <a:gdLst>
              <a:gd name="T0" fmla="*/ 181 w 182"/>
              <a:gd name="T1" fmla="*/ 0 h 115"/>
              <a:gd name="T2" fmla="*/ 181 w 182"/>
              <a:gd name="T3" fmla="*/ 4 h 115"/>
              <a:gd name="T4" fmla="*/ 180 w 182"/>
              <a:gd name="T5" fmla="*/ 6 h 115"/>
              <a:gd name="T6" fmla="*/ 177 w 182"/>
              <a:gd name="T7" fmla="*/ 8 h 115"/>
              <a:gd name="T8" fmla="*/ 174 w 182"/>
              <a:gd name="T9" fmla="*/ 10 h 115"/>
              <a:gd name="T10" fmla="*/ 169 w 182"/>
              <a:gd name="T11" fmla="*/ 12 h 115"/>
              <a:gd name="T12" fmla="*/ 160 w 182"/>
              <a:gd name="T13" fmla="*/ 15 h 115"/>
              <a:gd name="T14" fmla="*/ 144 w 182"/>
              <a:gd name="T15" fmla="*/ 18 h 115"/>
              <a:gd name="T16" fmla="*/ 134 w 182"/>
              <a:gd name="T17" fmla="*/ 19 h 115"/>
              <a:gd name="T18" fmla="*/ 109 w 182"/>
              <a:gd name="T19" fmla="*/ 21 h 115"/>
              <a:gd name="T20" fmla="*/ 90 w 182"/>
              <a:gd name="T21" fmla="*/ 22 h 115"/>
              <a:gd name="T22" fmla="*/ 78 w 182"/>
              <a:gd name="T23" fmla="*/ 21 h 115"/>
              <a:gd name="T24" fmla="*/ 62 w 182"/>
              <a:gd name="T25" fmla="*/ 20 h 115"/>
              <a:gd name="T26" fmla="*/ 53 w 182"/>
              <a:gd name="T27" fmla="*/ 19 h 115"/>
              <a:gd name="T28" fmla="*/ 39 w 182"/>
              <a:gd name="T29" fmla="*/ 18 h 115"/>
              <a:gd name="T30" fmla="*/ 31 w 182"/>
              <a:gd name="T31" fmla="*/ 16 h 115"/>
              <a:gd name="T32" fmla="*/ 20 w 182"/>
              <a:gd name="T33" fmla="*/ 13 h 115"/>
              <a:gd name="T34" fmla="*/ 9 w 182"/>
              <a:gd name="T35" fmla="*/ 10 h 115"/>
              <a:gd name="T36" fmla="*/ 10 w 182"/>
              <a:gd name="T37" fmla="*/ 103 h 115"/>
              <a:gd name="T38" fmla="*/ 19 w 182"/>
              <a:gd name="T39" fmla="*/ 106 h 115"/>
              <a:gd name="T40" fmla="*/ 26 w 182"/>
              <a:gd name="T41" fmla="*/ 108 h 115"/>
              <a:gd name="T42" fmla="*/ 32 w 182"/>
              <a:gd name="T43" fmla="*/ 109 h 115"/>
              <a:gd name="T44" fmla="*/ 39 w 182"/>
              <a:gd name="T45" fmla="*/ 111 h 115"/>
              <a:gd name="T46" fmla="*/ 46 w 182"/>
              <a:gd name="T47" fmla="*/ 112 h 115"/>
              <a:gd name="T48" fmla="*/ 53 w 182"/>
              <a:gd name="T49" fmla="*/ 113 h 115"/>
              <a:gd name="T50" fmla="*/ 61 w 182"/>
              <a:gd name="T51" fmla="*/ 113 h 115"/>
              <a:gd name="T52" fmla="*/ 79 w 182"/>
              <a:gd name="T53" fmla="*/ 115 h 115"/>
              <a:gd name="T54" fmla="*/ 88 w 182"/>
              <a:gd name="T55" fmla="*/ 115 h 115"/>
              <a:gd name="T56" fmla="*/ 100 w 182"/>
              <a:gd name="T57" fmla="*/ 115 h 115"/>
              <a:gd name="T58" fmla="*/ 121 w 182"/>
              <a:gd name="T59" fmla="*/ 114 h 115"/>
              <a:gd name="T60" fmla="*/ 135 w 182"/>
              <a:gd name="T61" fmla="*/ 113 h 115"/>
              <a:gd name="T62" fmla="*/ 144 w 182"/>
              <a:gd name="T63" fmla="*/ 111 h 115"/>
              <a:gd name="T64" fmla="*/ 153 w 182"/>
              <a:gd name="T65" fmla="*/ 110 h 115"/>
              <a:gd name="T66" fmla="*/ 168 w 182"/>
              <a:gd name="T67" fmla="*/ 106 h 115"/>
              <a:gd name="T68" fmla="*/ 172 w 182"/>
              <a:gd name="T69" fmla="*/ 105 h 115"/>
              <a:gd name="T70" fmla="*/ 174 w 182"/>
              <a:gd name="T71" fmla="*/ 104 h 115"/>
              <a:gd name="T72" fmla="*/ 176 w 182"/>
              <a:gd name="T73" fmla="*/ 103 h 115"/>
              <a:gd name="T74" fmla="*/ 178 w 182"/>
              <a:gd name="T75" fmla="*/ 102 h 115"/>
              <a:gd name="T76" fmla="*/ 179 w 182"/>
              <a:gd name="T77" fmla="*/ 100 h 115"/>
              <a:gd name="T78" fmla="*/ 180 w 182"/>
              <a:gd name="T79" fmla="*/ 99 h 115"/>
              <a:gd name="T80" fmla="*/ 181 w 182"/>
              <a:gd name="T81" fmla="*/ 97 h 115"/>
              <a:gd name="T82" fmla="*/ 182 w 182"/>
              <a:gd name="T83" fmla="*/ 96 h 115"/>
              <a:gd name="T84" fmla="*/ 182 w 18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 h="115">
                <a:moveTo>
                  <a:pt x="182" y="94"/>
                </a:moveTo>
                <a:cubicBezTo>
                  <a:pt x="182" y="94"/>
                  <a:pt x="182" y="94"/>
                  <a:pt x="182" y="94"/>
                </a:cubicBezTo>
                <a:cubicBezTo>
                  <a:pt x="182" y="63"/>
                  <a:pt x="182" y="32"/>
                  <a:pt x="181" y="0"/>
                </a:cubicBezTo>
                <a:cubicBezTo>
                  <a:pt x="181" y="1"/>
                  <a:pt x="181" y="1"/>
                  <a:pt x="181" y="1"/>
                </a:cubicBezTo>
                <a:cubicBezTo>
                  <a:pt x="181" y="1"/>
                  <a:pt x="181" y="2"/>
                  <a:pt x="181" y="2"/>
                </a:cubicBezTo>
                <a:cubicBezTo>
                  <a:pt x="181" y="3"/>
                  <a:pt x="181" y="3"/>
                  <a:pt x="181" y="4"/>
                </a:cubicBezTo>
                <a:cubicBezTo>
                  <a:pt x="181" y="4"/>
                  <a:pt x="181" y="4"/>
                  <a:pt x="181" y="4"/>
                </a:cubicBezTo>
                <a:cubicBezTo>
                  <a:pt x="180" y="4"/>
                  <a:pt x="180" y="5"/>
                  <a:pt x="180" y="5"/>
                </a:cubicBezTo>
                <a:cubicBezTo>
                  <a:pt x="180" y="5"/>
                  <a:pt x="180" y="6"/>
                  <a:pt x="180" y="6"/>
                </a:cubicBezTo>
                <a:cubicBezTo>
                  <a:pt x="179" y="6"/>
                  <a:pt x="179" y="7"/>
                  <a:pt x="179" y="7"/>
                </a:cubicBezTo>
                <a:cubicBezTo>
                  <a:pt x="179" y="7"/>
                  <a:pt x="178" y="7"/>
                  <a:pt x="178" y="7"/>
                </a:cubicBezTo>
                <a:cubicBezTo>
                  <a:pt x="178" y="8"/>
                  <a:pt x="178" y="8"/>
                  <a:pt x="177" y="8"/>
                </a:cubicBezTo>
                <a:cubicBezTo>
                  <a:pt x="177" y="8"/>
                  <a:pt x="177" y="8"/>
                  <a:pt x="177" y="9"/>
                </a:cubicBezTo>
                <a:cubicBezTo>
                  <a:pt x="176" y="9"/>
                  <a:pt x="176" y="9"/>
                  <a:pt x="175" y="10"/>
                </a:cubicBezTo>
                <a:cubicBezTo>
                  <a:pt x="175" y="10"/>
                  <a:pt x="175" y="10"/>
                  <a:pt x="174" y="10"/>
                </a:cubicBezTo>
                <a:cubicBezTo>
                  <a:pt x="174" y="10"/>
                  <a:pt x="173" y="11"/>
                  <a:pt x="173" y="11"/>
                </a:cubicBezTo>
                <a:cubicBezTo>
                  <a:pt x="172" y="11"/>
                  <a:pt x="172" y="11"/>
                  <a:pt x="172" y="11"/>
                </a:cubicBezTo>
                <a:cubicBezTo>
                  <a:pt x="171" y="12"/>
                  <a:pt x="170" y="12"/>
                  <a:pt x="169" y="12"/>
                </a:cubicBezTo>
                <a:cubicBezTo>
                  <a:pt x="168" y="13"/>
                  <a:pt x="167" y="13"/>
                  <a:pt x="167" y="13"/>
                </a:cubicBezTo>
                <a:cubicBezTo>
                  <a:pt x="165" y="14"/>
                  <a:pt x="163" y="14"/>
                  <a:pt x="160" y="15"/>
                </a:cubicBezTo>
                <a:cubicBezTo>
                  <a:pt x="160" y="15"/>
                  <a:pt x="160" y="15"/>
                  <a:pt x="160" y="15"/>
                </a:cubicBezTo>
                <a:cubicBezTo>
                  <a:pt x="158" y="15"/>
                  <a:pt x="155" y="16"/>
                  <a:pt x="153" y="16"/>
                </a:cubicBezTo>
                <a:cubicBezTo>
                  <a:pt x="152" y="17"/>
                  <a:pt x="152" y="17"/>
                  <a:pt x="152" y="17"/>
                </a:cubicBezTo>
                <a:cubicBezTo>
                  <a:pt x="150" y="17"/>
                  <a:pt x="147" y="18"/>
                  <a:pt x="144" y="18"/>
                </a:cubicBezTo>
                <a:cubicBezTo>
                  <a:pt x="144" y="18"/>
                  <a:pt x="143" y="18"/>
                  <a:pt x="143" y="18"/>
                </a:cubicBezTo>
                <a:cubicBezTo>
                  <a:pt x="140" y="19"/>
                  <a:pt x="138" y="19"/>
                  <a:pt x="135" y="19"/>
                </a:cubicBezTo>
                <a:cubicBezTo>
                  <a:pt x="135" y="19"/>
                  <a:pt x="134" y="19"/>
                  <a:pt x="134" y="19"/>
                </a:cubicBezTo>
                <a:cubicBezTo>
                  <a:pt x="130" y="20"/>
                  <a:pt x="125" y="20"/>
                  <a:pt x="121" y="21"/>
                </a:cubicBezTo>
                <a:cubicBezTo>
                  <a:pt x="117" y="21"/>
                  <a:pt x="114" y="21"/>
                  <a:pt x="110" y="21"/>
                </a:cubicBezTo>
                <a:cubicBezTo>
                  <a:pt x="110" y="21"/>
                  <a:pt x="110" y="21"/>
                  <a:pt x="109" y="21"/>
                </a:cubicBezTo>
                <a:cubicBezTo>
                  <a:pt x="106" y="21"/>
                  <a:pt x="103" y="21"/>
                  <a:pt x="100" y="21"/>
                </a:cubicBezTo>
                <a:cubicBezTo>
                  <a:pt x="100" y="21"/>
                  <a:pt x="99" y="22"/>
                  <a:pt x="99" y="22"/>
                </a:cubicBezTo>
                <a:cubicBezTo>
                  <a:pt x="96" y="22"/>
                  <a:pt x="93" y="22"/>
                  <a:pt x="90" y="22"/>
                </a:cubicBezTo>
                <a:cubicBezTo>
                  <a:pt x="89" y="22"/>
                  <a:pt x="88" y="22"/>
                  <a:pt x="87" y="22"/>
                </a:cubicBezTo>
                <a:cubicBezTo>
                  <a:pt x="85" y="21"/>
                  <a:pt x="83" y="21"/>
                  <a:pt x="80" y="21"/>
                </a:cubicBezTo>
                <a:cubicBezTo>
                  <a:pt x="80" y="21"/>
                  <a:pt x="79" y="21"/>
                  <a:pt x="78" y="21"/>
                </a:cubicBezTo>
                <a:cubicBezTo>
                  <a:pt x="76" y="21"/>
                  <a:pt x="73" y="21"/>
                  <a:pt x="71" y="21"/>
                </a:cubicBezTo>
                <a:cubicBezTo>
                  <a:pt x="70" y="21"/>
                  <a:pt x="70" y="21"/>
                  <a:pt x="70" y="21"/>
                </a:cubicBezTo>
                <a:cubicBezTo>
                  <a:pt x="68" y="21"/>
                  <a:pt x="65" y="21"/>
                  <a:pt x="62" y="20"/>
                </a:cubicBezTo>
                <a:cubicBezTo>
                  <a:pt x="62" y="20"/>
                  <a:pt x="61" y="20"/>
                  <a:pt x="61" y="20"/>
                </a:cubicBezTo>
                <a:cubicBezTo>
                  <a:pt x="58" y="20"/>
                  <a:pt x="56" y="20"/>
                  <a:pt x="54" y="20"/>
                </a:cubicBezTo>
                <a:cubicBezTo>
                  <a:pt x="53" y="19"/>
                  <a:pt x="53" y="19"/>
                  <a:pt x="53" y="19"/>
                </a:cubicBezTo>
                <a:cubicBezTo>
                  <a:pt x="51" y="19"/>
                  <a:pt x="49" y="19"/>
                  <a:pt x="47" y="19"/>
                </a:cubicBezTo>
                <a:cubicBezTo>
                  <a:pt x="46" y="19"/>
                  <a:pt x="46" y="19"/>
                  <a:pt x="45" y="18"/>
                </a:cubicBezTo>
                <a:cubicBezTo>
                  <a:pt x="43" y="18"/>
                  <a:pt x="41" y="18"/>
                  <a:pt x="39" y="18"/>
                </a:cubicBezTo>
                <a:cubicBezTo>
                  <a:pt x="39" y="18"/>
                  <a:pt x="39" y="18"/>
                  <a:pt x="38" y="17"/>
                </a:cubicBezTo>
                <a:cubicBezTo>
                  <a:pt x="36" y="17"/>
                  <a:pt x="34" y="17"/>
                  <a:pt x="33" y="16"/>
                </a:cubicBezTo>
                <a:cubicBezTo>
                  <a:pt x="32" y="16"/>
                  <a:pt x="32" y="16"/>
                  <a:pt x="31" y="16"/>
                </a:cubicBezTo>
                <a:cubicBezTo>
                  <a:pt x="29" y="16"/>
                  <a:pt x="28" y="15"/>
                  <a:pt x="26" y="15"/>
                </a:cubicBezTo>
                <a:cubicBezTo>
                  <a:pt x="26" y="15"/>
                  <a:pt x="25" y="15"/>
                  <a:pt x="25" y="15"/>
                </a:cubicBezTo>
                <a:cubicBezTo>
                  <a:pt x="23" y="14"/>
                  <a:pt x="21" y="14"/>
                  <a:pt x="20" y="13"/>
                </a:cubicBezTo>
                <a:cubicBezTo>
                  <a:pt x="19" y="13"/>
                  <a:pt x="19" y="13"/>
                  <a:pt x="18" y="13"/>
                </a:cubicBezTo>
                <a:cubicBezTo>
                  <a:pt x="16" y="12"/>
                  <a:pt x="14" y="12"/>
                  <a:pt x="12" y="11"/>
                </a:cubicBezTo>
                <a:cubicBezTo>
                  <a:pt x="11" y="11"/>
                  <a:pt x="10" y="10"/>
                  <a:pt x="9" y="10"/>
                </a:cubicBezTo>
                <a:cubicBezTo>
                  <a:pt x="2" y="7"/>
                  <a:pt x="0" y="4"/>
                  <a:pt x="0" y="1"/>
                </a:cubicBezTo>
                <a:cubicBezTo>
                  <a:pt x="0" y="32"/>
                  <a:pt x="0" y="63"/>
                  <a:pt x="1" y="94"/>
                </a:cubicBezTo>
                <a:cubicBezTo>
                  <a:pt x="1" y="97"/>
                  <a:pt x="3" y="101"/>
                  <a:pt x="10" y="103"/>
                </a:cubicBezTo>
                <a:cubicBezTo>
                  <a:pt x="11" y="104"/>
                  <a:pt x="12" y="104"/>
                  <a:pt x="13" y="104"/>
                </a:cubicBezTo>
                <a:cubicBezTo>
                  <a:pt x="13" y="104"/>
                  <a:pt x="13" y="104"/>
                  <a:pt x="13" y="105"/>
                </a:cubicBezTo>
                <a:cubicBezTo>
                  <a:pt x="15" y="105"/>
                  <a:pt x="17" y="106"/>
                  <a:pt x="19" y="106"/>
                </a:cubicBezTo>
                <a:cubicBezTo>
                  <a:pt x="19" y="106"/>
                  <a:pt x="19" y="107"/>
                  <a:pt x="20" y="107"/>
                </a:cubicBezTo>
                <a:cubicBezTo>
                  <a:pt x="20" y="107"/>
                  <a:pt x="20" y="107"/>
                  <a:pt x="20" y="107"/>
                </a:cubicBezTo>
                <a:cubicBezTo>
                  <a:pt x="22" y="107"/>
                  <a:pt x="24" y="108"/>
                  <a:pt x="26" y="108"/>
                </a:cubicBezTo>
                <a:cubicBezTo>
                  <a:pt x="26" y="108"/>
                  <a:pt x="26" y="108"/>
                  <a:pt x="26" y="108"/>
                </a:cubicBezTo>
                <a:cubicBezTo>
                  <a:pt x="26" y="108"/>
                  <a:pt x="26" y="108"/>
                  <a:pt x="27" y="108"/>
                </a:cubicBezTo>
                <a:cubicBezTo>
                  <a:pt x="28" y="109"/>
                  <a:pt x="30" y="109"/>
                  <a:pt x="32" y="109"/>
                </a:cubicBezTo>
                <a:cubicBezTo>
                  <a:pt x="32" y="109"/>
                  <a:pt x="32" y="110"/>
                  <a:pt x="32" y="110"/>
                </a:cubicBezTo>
                <a:cubicBezTo>
                  <a:pt x="33" y="110"/>
                  <a:pt x="33" y="110"/>
                  <a:pt x="33" y="110"/>
                </a:cubicBezTo>
                <a:cubicBezTo>
                  <a:pt x="35" y="110"/>
                  <a:pt x="37" y="110"/>
                  <a:pt x="39" y="111"/>
                </a:cubicBezTo>
                <a:cubicBezTo>
                  <a:pt x="39" y="111"/>
                  <a:pt x="39" y="111"/>
                  <a:pt x="39" y="111"/>
                </a:cubicBezTo>
                <a:cubicBezTo>
                  <a:pt x="39" y="111"/>
                  <a:pt x="39" y="111"/>
                  <a:pt x="40" y="111"/>
                </a:cubicBezTo>
                <a:cubicBezTo>
                  <a:pt x="42" y="111"/>
                  <a:pt x="44" y="111"/>
                  <a:pt x="46" y="112"/>
                </a:cubicBezTo>
                <a:cubicBezTo>
                  <a:pt x="46" y="112"/>
                  <a:pt x="46" y="112"/>
                  <a:pt x="46" y="112"/>
                </a:cubicBezTo>
                <a:cubicBezTo>
                  <a:pt x="47" y="112"/>
                  <a:pt x="47" y="112"/>
                  <a:pt x="47" y="112"/>
                </a:cubicBezTo>
                <a:cubicBezTo>
                  <a:pt x="49" y="112"/>
                  <a:pt x="51" y="112"/>
                  <a:pt x="53" y="113"/>
                </a:cubicBezTo>
                <a:cubicBezTo>
                  <a:pt x="54" y="113"/>
                  <a:pt x="54" y="113"/>
                  <a:pt x="54" y="113"/>
                </a:cubicBezTo>
                <a:cubicBezTo>
                  <a:pt x="54" y="113"/>
                  <a:pt x="54" y="113"/>
                  <a:pt x="54" y="113"/>
                </a:cubicBezTo>
                <a:cubicBezTo>
                  <a:pt x="57" y="113"/>
                  <a:pt x="59" y="113"/>
                  <a:pt x="61" y="113"/>
                </a:cubicBezTo>
                <a:cubicBezTo>
                  <a:pt x="62" y="114"/>
                  <a:pt x="62" y="114"/>
                  <a:pt x="62" y="114"/>
                </a:cubicBezTo>
                <a:cubicBezTo>
                  <a:pt x="63" y="114"/>
                  <a:pt x="63" y="114"/>
                  <a:pt x="63" y="114"/>
                </a:cubicBezTo>
                <a:cubicBezTo>
                  <a:pt x="69" y="114"/>
                  <a:pt x="74" y="114"/>
                  <a:pt x="79" y="115"/>
                </a:cubicBezTo>
                <a:cubicBezTo>
                  <a:pt x="80" y="115"/>
                  <a:pt x="80" y="115"/>
                  <a:pt x="80" y="115"/>
                </a:cubicBezTo>
                <a:cubicBezTo>
                  <a:pt x="80" y="115"/>
                  <a:pt x="81" y="115"/>
                  <a:pt x="81" y="115"/>
                </a:cubicBezTo>
                <a:cubicBezTo>
                  <a:pt x="83" y="115"/>
                  <a:pt x="86" y="115"/>
                  <a:pt x="88" y="115"/>
                </a:cubicBezTo>
                <a:cubicBezTo>
                  <a:pt x="89" y="115"/>
                  <a:pt x="89" y="115"/>
                  <a:pt x="90" y="115"/>
                </a:cubicBezTo>
                <a:cubicBezTo>
                  <a:pt x="90" y="115"/>
                  <a:pt x="90" y="115"/>
                  <a:pt x="91" y="115"/>
                </a:cubicBezTo>
                <a:cubicBezTo>
                  <a:pt x="94" y="115"/>
                  <a:pt x="97" y="115"/>
                  <a:pt x="100" y="115"/>
                </a:cubicBezTo>
                <a:cubicBezTo>
                  <a:pt x="100" y="115"/>
                  <a:pt x="100" y="115"/>
                  <a:pt x="100" y="115"/>
                </a:cubicBezTo>
                <a:cubicBezTo>
                  <a:pt x="100" y="115"/>
                  <a:pt x="100" y="115"/>
                  <a:pt x="100" y="115"/>
                </a:cubicBezTo>
                <a:cubicBezTo>
                  <a:pt x="107" y="115"/>
                  <a:pt x="115" y="114"/>
                  <a:pt x="121" y="114"/>
                </a:cubicBezTo>
                <a:cubicBezTo>
                  <a:pt x="121" y="114"/>
                  <a:pt x="122" y="114"/>
                  <a:pt x="122" y="114"/>
                </a:cubicBezTo>
                <a:cubicBezTo>
                  <a:pt x="122" y="114"/>
                  <a:pt x="122" y="114"/>
                  <a:pt x="122" y="114"/>
                </a:cubicBezTo>
                <a:cubicBezTo>
                  <a:pt x="126" y="114"/>
                  <a:pt x="130" y="113"/>
                  <a:pt x="135" y="113"/>
                </a:cubicBezTo>
                <a:cubicBezTo>
                  <a:pt x="135" y="113"/>
                  <a:pt x="135" y="113"/>
                  <a:pt x="135" y="113"/>
                </a:cubicBezTo>
                <a:cubicBezTo>
                  <a:pt x="135" y="113"/>
                  <a:pt x="135" y="113"/>
                  <a:pt x="136" y="113"/>
                </a:cubicBezTo>
                <a:cubicBezTo>
                  <a:pt x="138" y="112"/>
                  <a:pt x="141" y="112"/>
                  <a:pt x="144" y="111"/>
                </a:cubicBezTo>
                <a:cubicBezTo>
                  <a:pt x="144" y="111"/>
                  <a:pt x="144" y="111"/>
                  <a:pt x="145" y="111"/>
                </a:cubicBezTo>
                <a:cubicBezTo>
                  <a:pt x="148" y="111"/>
                  <a:pt x="150" y="110"/>
                  <a:pt x="153" y="110"/>
                </a:cubicBezTo>
                <a:cubicBezTo>
                  <a:pt x="153" y="110"/>
                  <a:pt x="153" y="110"/>
                  <a:pt x="153" y="110"/>
                </a:cubicBezTo>
                <a:cubicBezTo>
                  <a:pt x="156" y="109"/>
                  <a:pt x="158" y="109"/>
                  <a:pt x="161" y="108"/>
                </a:cubicBezTo>
                <a:cubicBezTo>
                  <a:pt x="161" y="108"/>
                  <a:pt x="161" y="108"/>
                  <a:pt x="161" y="108"/>
                </a:cubicBezTo>
                <a:cubicBezTo>
                  <a:pt x="163" y="107"/>
                  <a:pt x="165" y="107"/>
                  <a:pt x="168" y="106"/>
                </a:cubicBezTo>
                <a:cubicBezTo>
                  <a:pt x="168" y="106"/>
                  <a:pt x="168" y="106"/>
                  <a:pt x="168" y="106"/>
                </a:cubicBezTo>
                <a:cubicBezTo>
                  <a:pt x="169" y="106"/>
                  <a:pt x="169" y="106"/>
                  <a:pt x="169" y="106"/>
                </a:cubicBezTo>
                <a:cubicBezTo>
                  <a:pt x="170" y="105"/>
                  <a:pt x="171" y="105"/>
                  <a:pt x="172" y="105"/>
                </a:cubicBezTo>
                <a:cubicBezTo>
                  <a:pt x="172" y="105"/>
                  <a:pt x="172" y="105"/>
                  <a:pt x="172" y="105"/>
                </a:cubicBezTo>
                <a:cubicBezTo>
                  <a:pt x="173" y="104"/>
                  <a:pt x="173" y="104"/>
                  <a:pt x="173" y="104"/>
                </a:cubicBezTo>
                <a:cubicBezTo>
                  <a:pt x="174" y="104"/>
                  <a:pt x="174" y="104"/>
                  <a:pt x="174" y="104"/>
                </a:cubicBezTo>
                <a:cubicBezTo>
                  <a:pt x="175" y="104"/>
                  <a:pt x="175" y="103"/>
                  <a:pt x="175" y="103"/>
                </a:cubicBezTo>
                <a:cubicBezTo>
                  <a:pt x="175" y="103"/>
                  <a:pt x="175" y="103"/>
                  <a:pt x="175" y="103"/>
                </a:cubicBezTo>
                <a:cubicBezTo>
                  <a:pt x="176" y="103"/>
                  <a:pt x="176" y="103"/>
                  <a:pt x="176" y="103"/>
                </a:cubicBezTo>
                <a:cubicBezTo>
                  <a:pt x="176" y="103"/>
                  <a:pt x="177" y="102"/>
                  <a:pt x="177" y="102"/>
                </a:cubicBezTo>
                <a:cubicBezTo>
                  <a:pt x="177" y="102"/>
                  <a:pt x="177" y="102"/>
                  <a:pt x="177" y="102"/>
                </a:cubicBezTo>
                <a:cubicBezTo>
                  <a:pt x="177" y="102"/>
                  <a:pt x="178" y="102"/>
                  <a:pt x="178" y="102"/>
                </a:cubicBezTo>
                <a:cubicBezTo>
                  <a:pt x="178" y="101"/>
                  <a:pt x="178" y="101"/>
                  <a:pt x="178" y="101"/>
                </a:cubicBezTo>
                <a:cubicBezTo>
                  <a:pt x="179" y="101"/>
                  <a:pt x="179" y="101"/>
                  <a:pt x="179" y="100"/>
                </a:cubicBezTo>
                <a:cubicBezTo>
                  <a:pt x="179" y="100"/>
                  <a:pt x="179" y="100"/>
                  <a:pt x="179" y="100"/>
                </a:cubicBezTo>
                <a:cubicBezTo>
                  <a:pt x="179" y="100"/>
                  <a:pt x="179" y="100"/>
                  <a:pt x="179" y="100"/>
                </a:cubicBezTo>
                <a:cubicBezTo>
                  <a:pt x="180" y="100"/>
                  <a:pt x="180" y="100"/>
                  <a:pt x="180" y="99"/>
                </a:cubicBezTo>
                <a:cubicBezTo>
                  <a:pt x="180" y="99"/>
                  <a:pt x="180" y="99"/>
                  <a:pt x="180" y="99"/>
                </a:cubicBezTo>
                <a:cubicBezTo>
                  <a:pt x="180" y="99"/>
                  <a:pt x="181" y="99"/>
                  <a:pt x="181" y="99"/>
                </a:cubicBezTo>
                <a:cubicBezTo>
                  <a:pt x="181" y="98"/>
                  <a:pt x="181" y="98"/>
                  <a:pt x="181" y="98"/>
                </a:cubicBezTo>
                <a:cubicBezTo>
                  <a:pt x="181" y="98"/>
                  <a:pt x="181" y="98"/>
                  <a:pt x="181" y="97"/>
                </a:cubicBezTo>
                <a:cubicBezTo>
                  <a:pt x="181" y="97"/>
                  <a:pt x="181" y="97"/>
                  <a:pt x="181" y="97"/>
                </a:cubicBezTo>
                <a:cubicBezTo>
                  <a:pt x="181" y="97"/>
                  <a:pt x="181" y="97"/>
                  <a:pt x="181" y="97"/>
                </a:cubicBezTo>
                <a:cubicBezTo>
                  <a:pt x="182" y="97"/>
                  <a:pt x="182" y="96"/>
                  <a:pt x="182" y="96"/>
                </a:cubicBezTo>
                <a:cubicBezTo>
                  <a:pt x="182" y="96"/>
                  <a:pt x="182" y="96"/>
                  <a:pt x="182" y="96"/>
                </a:cubicBezTo>
                <a:cubicBezTo>
                  <a:pt x="182" y="95"/>
                  <a:pt x="182" y="95"/>
                  <a:pt x="182" y="94"/>
                </a:cubicBezTo>
                <a:cubicBezTo>
                  <a:pt x="182" y="94"/>
                  <a:pt x="182" y="94"/>
                  <a:pt x="182" y="94"/>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7"/>
          <p:cNvSpPr>
            <a:spLocks/>
          </p:cNvSpPr>
          <p:nvPr/>
        </p:nvSpPr>
        <p:spPr bwMode="auto">
          <a:xfrm>
            <a:off x="1175706" y="4691446"/>
            <a:ext cx="2129378" cy="1369494"/>
          </a:xfrm>
          <a:custGeom>
            <a:avLst/>
            <a:gdLst>
              <a:gd name="T0" fmla="*/ 304 w 552"/>
              <a:gd name="T1" fmla="*/ 0 h 326"/>
              <a:gd name="T2" fmla="*/ 382 w 552"/>
              <a:gd name="T3" fmla="*/ 12 h 326"/>
              <a:gd name="T4" fmla="*/ 372 w 552"/>
              <a:gd name="T5" fmla="*/ 69 h 326"/>
              <a:gd name="T6" fmla="*/ 436 w 552"/>
              <a:gd name="T7" fmla="*/ 77 h 326"/>
              <a:gd name="T8" fmla="*/ 538 w 552"/>
              <a:gd name="T9" fmla="*/ 74 h 326"/>
              <a:gd name="T10" fmla="*/ 549 w 552"/>
              <a:gd name="T11" fmla="*/ 114 h 326"/>
              <a:gd name="T12" fmla="*/ 533 w 552"/>
              <a:gd name="T13" fmla="*/ 133 h 326"/>
              <a:gd name="T14" fmla="*/ 514 w 552"/>
              <a:gd name="T15" fmla="*/ 135 h 326"/>
              <a:gd name="T16" fmla="*/ 471 w 552"/>
              <a:gd name="T17" fmla="*/ 131 h 326"/>
              <a:gd name="T18" fmla="*/ 414 w 552"/>
              <a:gd name="T19" fmla="*/ 126 h 326"/>
              <a:gd name="T20" fmla="*/ 373 w 552"/>
              <a:gd name="T21" fmla="*/ 131 h 326"/>
              <a:gd name="T22" fmla="*/ 334 w 552"/>
              <a:gd name="T23" fmla="*/ 164 h 326"/>
              <a:gd name="T24" fmla="*/ 362 w 552"/>
              <a:gd name="T25" fmla="*/ 197 h 326"/>
              <a:gd name="T26" fmla="*/ 403 w 552"/>
              <a:gd name="T27" fmla="*/ 204 h 326"/>
              <a:gd name="T28" fmla="*/ 459 w 552"/>
              <a:gd name="T29" fmla="*/ 201 h 326"/>
              <a:gd name="T30" fmla="*/ 506 w 552"/>
              <a:gd name="T31" fmla="*/ 198 h 326"/>
              <a:gd name="T32" fmla="*/ 522 w 552"/>
              <a:gd name="T33" fmla="*/ 200 h 326"/>
              <a:gd name="T34" fmla="*/ 532 w 552"/>
              <a:gd name="T35" fmla="*/ 220 h 326"/>
              <a:gd name="T36" fmla="*/ 508 w 552"/>
              <a:gd name="T37" fmla="*/ 259 h 326"/>
              <a:gd name="T38" fmla="*/ 410 w 552"/>
              <a:gd name="T39" fmla="*/ 253 h 326"/>
              <a:gd name="T40" fmla="*/ 342 w 552"/>
              <a:gd name="T41" fmla="*/ 259 h 326"/>
              <a:gd name="T42" fmla="*/ 333 w 552"/>
              <a:gd name="T43" fmla="*/ 316 h 326"/>
              <a:gd name="T44" fmla="*/ 251 w 552"/>
              <a:gd name="T45" fmla="*/ 326 h 326"/>
              <a:gd name="T46" fmla="*/ 173 w 552"/>
              <a:gd name="T47" fmla="*/ 314 h 326"/>
              <a:gd name="T48" fmla="*/ 182 w 552"/>
              <a:gd name="T49" fmla="*/ 256 h 326"/>
              <a:gd name="T50" fmla="*/ 117 w 552"/>
              <a:gd name="T51" fmla="*/ 249 h 326"/>
              <a:gd name="T52" fmla="*/ 0 w 552"/>
              <a:gd name="T53" fmla="*/ 254 h 326"/>
              <a:gd name="T54" fmla="*/ 31 w 552"/>
              <a:gd name="T55" fmla="*/ 64 h 326"/>
              <a:gd name="T56" fmla="*/ 146 w 552"/>
              <a:gd name="T57" fmla="*/ 73 h 326"/>
              <a:gd name="T58" fmla="*/ 213 w 552"/>
              <a:gd name="T59" fmla="*/ 67 h 326"/>
              <a:gd name="T60" fmla="*/ 222 w 552"/>
              <a:gd name="T61" fmla="*/ 9 h 326"/>
              <a:gd name="T62" fmla="*/ 304 w 552"/>
              <a:gd name="T63"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2" h="326">
                <a:moveTo>
                  <a:pt x="304" y="0"/>
                </a:moveTo>
                <a:cubicBezTo>
                  <a:pt x="334" y="1"/>
                  <a:pt x="364" y="5"/>
                  <a:pt x="382" y="12"/>
                </a:cubicBezTo>
                <a:cubicBezTo>
                  <a:pt x="417" y="26"/>
                  <a:pt x="337" y="55"/>
                  <a:pt x="372" y="69"/>
                </a:cubicBezTo>
                <a:cubicBezTo>
                  <a:pt x="386" y="75"/>
                  <a:pt x="410" y="77"/>
                  <a:pt x="436" y="77"/>
                </a:cubicBezTo>
                <a:cubicBezTo>
                  <a:pt x="473" y="78"/>
                  <a:pt x="514" y="75"/>
                  <a:pt x="538" y="74"/>
                </a:cubicBezTo>
                <a:cubicBezTo>
                  <a:pt x="538" y="75"/>
                  <a:pt x="552" y="96"/>
                  <a:pt x="549" y="114"/>
                </a:cubicBezTo>
                <a:cubicBezTo>
                  <a:pt x="548" y="123"/>
                  <a:pt x="542" y="130"/>
                  <a:pt x="533" y="133"/>
                </a:cubicBezTo>
                <a:cubicBezTo>
                  <a:pt x="528" y="134"/>
                  <a:pt x="522" y="135"/>
                  <a:pt x="514" y="135"/>
                </a:cubicBezTo>
                <a:cubicBezTo>
                  <a:pt x="503" y="135"/>
                  <a:pt x="488" y="133"/>
                  <a:pt x="471" y="131"/>
                </a:cubicBezTo>
                <a:cubicBezTo>
                  <a:pt x="452" y="128"/>
                  <a:pt x="432" y="126"/>
                  <a:pt x="414" y="126"/>
                </a:cubicBezTo>
                <a:cubicBezTo>
                  <a:pt x="399" y="125"/>
                  <a:pt x="385" y="127"/>
                  <a:pt x="373" y="131"/>
                </a:cubicBezTo>
                <a:cubicBezTo>
                  <a:pt x="351" y="138"/>
                  <a:pt x="337" y="150"/>
                  <a:pt x="334" y="164"/>
                </a:cubicBezTo>
                <a:cubicBezTo>
                  <a:pt x="332" y="177"/>
                  <a:pt x="342" y="189"/>
                  <a:pt x="362" y="197"/>
                </a:cubicBezTo>
                <a:cubicBezTo>
                  <a:pt x="374" y="202"/>
                  <a:pt x="388" y="204"/>
                  <a:pt x="403" y="204"/>
                </a:cubicBezTo>
                <a:cubicBezTo>
                  <a:pt x="421" y="204"/>
                  <a:pt x="441" y="202"/>
                  <a:pt x="459" y="201"/>
                </a:cubicBezTo>
                <a:cubicBezTo>
                  <a:pt x="479" y="199"/>
                  <a:pt x="494" y="197"/>
                  <a:pt x="506" y="198"/>
                </a:cubicBezTo>
                <a:cubicBezTo>
                  <a:pt x="513" y="198"/>
                  <a:pt x="518" y="198"/>
                  <a:pt x="522" y="200"/>
                </a:cubicBezTo>
                <a:cubicBezTo>
                  <a:pt x="530" y="203"/>
                  <a:pt x="534" y="210"/>
                  <a:pt x="532" y="220"/>
                </a:cubicBezTo>
                <a:cubicBezTo>
                  <a:pt x="529" y="238"/>
                  <a:pt x="509" y="258"/>
                  <a:pt x="508" y="259"/>
                </a:cubicBezTo>
                <a:cubicBezTo>
                  <a:pt x="485" y="257"/>
                  <a:pt x="446" y="253"/>
                  <a:pt x="410" y="253"/>
                </a:cubicBezTo>
                <a:cubicBezTo>
                  <a:pt x="383" y="252"/>
                  <a:pt x="357" y="254"/>
                  <a:pt x="342" y="259"/>
                </a:cubicBezTo>
                <a:cubicBezTo>
                  <a:pt x="302" y="272"/>
                  <a:pt x="373" y="303"/>
                  <a:pt x="333" y="316"/>
                </a:cubicBezTo>
                <a:cubicBezTo>
                  <a:pt x="313" y="323"/>
                  <a:pt x="282" y="326"/>
                  <a:pt x="251" y="326"/>
                </a:cubicBezTo>
                <a:cubicBezTo>
                  <a:pt x="221" y="325"/>
                  <a:pt x="191" y="321"/>
                  <a:pt x="173" y="314"/>
                </a:cubicBezTo>
                <a:cubicBezTo>
                  <a:pt x="138" y="300"/>
                  <a:pt x="218" y="271"/>
                  <a:pt x="182" y="256"/>
                </a:cubicBezTo>
                <a:cubicBezTo>
                  <a:pt x="169" y="251"/>
                  <a:pt x="144" y="249"/>
                  <a:pt x="117" y="249"/>
                </a:cubicBezTo>
                <a:cubicBezTo>
                  <a:pt x="64" y="248"/>
                  <a:pt x="4" y="253"/>
                  <a:pt x="0" y="254"/>
                </a:cubicBezTo>
                <a:cubicBezTo>
                  <a:pt x="11" y="191"/>
                  <a:pt x="21" y="127"/>
                  <a:pt x="31" y="64"/>
                </a:cubicBezTo>
                <a:cubicBezTo>
                  <a:pt x="34" y="65"/>
                  <a:pt x="92" y="72"/>
                  <a:pt x="146" y="73"/>
                </a:cubicBezTo>
                <a:cubicBezTo>
                  <a:pt x="173" y="73"/>
                  <a:pt x="198" y="72"/>
                  <a:pt x="213" y="67"/>
                </a:cubicBezTo>
                <a:cubicBezTo>
                  <a:pt x="253" y="54"/>
                  <a:pt x="182" y="22"/>
                  <a:pt x="222" y="9"/>
                </a:cubicBezTo>
                <a:cubicBezTo>
                  <a:pt x="242" y="3"/>
                  <a:pt x="273" y="0"/>
                  <a:pt x="304"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8"/>
          <p:cNvSpPr>
            <a:spLocks/>
          </p:cNvSpPr>
          <p:nvPr/>
        </p:nvSpPr>
        <p:spPr bwMode="auto">
          <a:xfrm>
            <a:off x="5090629" y="4760689"/>
            <a:ext cx="2269282" cy="1366928"/>
          </a:xfrm>
          <a:custGeom>
            <a:avLst/>
            <a:gdLst>
              <a:gd name="T0" fmla="*/ 338 w 588"/>
              <a:gd name="T1" fmla="*/ 0 h 326"/>
              <a:gd name="T2" fmla="*/ 417 w 588"/>
              <a:gd name="T3" fmla="*/ 12 h 326"/>
              <a:gd name="T4" fmla="*/ 408 w 588"/>
              <a:gd name="T5" fmla="*/ 69 h 326"/>
              <a:gd name="T6" fmla="*/ 472 w 588"/>
              <a:gd name="T7" fmla="*/ 77 h 326"/>
              <a:gd name="T8" fmla="*/ 573 w 588"/>
              <a:gd name="T9" fmla="*/ 73 h 326"/>
              <a:gd name="T10" fmla="*/ 585 w 588"/>
              <a:gd name="T11" fmla="*/ 114 h 326"/>
              <a:gd name="T12" fmla="*/ 568 w 588"/>
              <a:gd name="T13" fmla="*/ 133 h 326"/>
              <a:gd name="T14" fmla="*/ 549 w 588"/>
              <a:gd name="T15" fmla="*/ 135 h 326"/>
              <a:gd name="T16" fmla="*/ 506 w 588"/>
              <a:gd name="T17" fmla="*/ 131 h 326"/>
              <a:gd name="T18" fmla="*/ 449 w 588"/>
              <a:gd name="T19" fmla="*/ 125 h 326"/>
              <a:gd name="T20" fmla="*/ 407 w 588"/>
              <a:gd name="T21" fmla="*/ 130 h 326"/>
              <a:gd name="T22" fmla="*/ 368 w 588"/>
              <a:gd name="T23" fmla="*/ 163 h 326"/>
              <a:gd name="T24" fmla="*/ 396 w 588"/>
              <a:gd name="T25" fmla="*/ 197 h 326"/>
              <a:gd name="T26" fmla="*/ 438 w 588"/>
              <a:gd name="T27" fmla="*/ 204 h 326"/>
              <a:gd name="T28" fmla="*/ 495 w 588"/>
              <a:gd name="T29" fmla="*/ 200 h 326"/>
              <a:gd name="T30" fmla="*/ 541 w 588"/>
              <a:gd name="T31" fmla="*/ 197 h 326"/>
              <a:gd name="T32" fmla="*/ 557 w 588"/>
              <a:gd name="T33" fmla="*/ 200 h 326"/>
              <a:gd name="T34" fmla="*/ 568 w 588"/>
              <a:gd name="T35" fmla="*/ 220 h 326"/>
              <a:gd name="T36" fmla="*/ 543 w 588"/>
              <a:gd name="T37" fmla="*/ 259 h 326"/>
              <a:gd name="T38" fmla="*/ 445 w 588"/>
              <a:gd name="T39" fmla="*/ 253 h 326"/>
              <a:gd name="T40" fmla="*/ 377 w 588"/>
              <a:gd name="T41" fmla="*/ 259 h 326"/>
              <a:gd name="T42" fmla="*/ 368 w 588"/>
              <a:gd name="T43" fmla="*/ 316 h 326"/>
              <a:gd name="T44" fmla="*/ 286 w 588"/>
              <a:gd name="T45" fmla="*/ 325 h 326"/>
              <a:gd name="T46" fmla="*/ 209 w 588"/>
              <a:gd name="T47" fmla="*/ 314 h 326"/>
              <a:gd name="T48" fmla="*/ 218 w 588"/>
              <a:gd name="T49" fmla="*/ 256 h 326"/>
              <a:gd name="T50" fmla="*/ 152 w 588"/>
              <a:gd name="T51" fmla="*/ 248 h 326"/>
              <a:gd name="T52" fmla="*/ 34 w 588"/>
              <a:gd name="T53" fmla="*/ 253 h 326"/>
              <a:gd name="T54" fmla="*/ 45 w 588"/>
              <a:gd name="T55" fmla="*/ 188 h 326"/>
              <a:gd name="T56" fmla="*/ 75 w 588"/>
              <a:gd name="T57" fmla="*/ 184 h 326"/>
              <a:gd name="T58" fmla="*/ 125 w 588"/>
              <a:gd name="T59" fmla="*/ 189 h 326"/>
              <a:gd name="T60" fmla="*/ 176 w 588"/>
              <a:gd name="T61" fmla="*/ 193 h 326"/>
              <a:gd name="T62" fmla="*/ 206 w 588"/>
              <a:gd name="T63" fmla="*/ 190 h 326"/>
              <a:gd name="T64" fmla="*/ 215 w 588"/>
              <a:gd name="T65" fmla="*/ 132 h 326"/>
              <a:gd name="T66" fmla="*/ 186 w 588"/>
              <a:gd name="T67" fmla="*/ 128 h 326"/>
              <a:gd name="T68" fmla="*/ 135 w 588"/>
              <a:gd name="T69" fmla="*/ 131 h 326"/>
              <a:gd name="T70" fmla="*/ 83 w 588"/>
              <a:gd name="T71" fmla="*/ 134 h 326"/>
              <a:gd name="T72" fmla="*/ 54 w 588"/>
              <a:gd name="T73" fmla="*/ 130 h 326"/>
              <a:gd name="T74" fmla="*/ 65 w 588"/>
              <a:gd name="T75" fmla="*/ 64 h 326"/>
              <a:gd name="T76" fmla="*/ 180 w 588"/>
              <a:gd name="T77" fmla="*/ 73 h 326"/>
              <a:gd name="T78" fmla="*/ 248 w 588"/>
              <a:gd name="T79" fmla="*/ 67 h 326"/>
              <a:gd name="T80" fmla="*/ 258 w 588"/>
              <a:gd name="T81" fmla="*/ 9 h 326"/>
              <a:gd name="T82" fmla="*/ 338 w 588"/>
              <a:gd name="T83"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8" h="326">
                <a:moveTo>
                  <a:pt x="338" y="0"/>
                </a:moveTo>
                <a:cubicBezTo>
                  <a:pt x="369" y="1"/>
                  <a:pt x="399" y="4"/>
                  <a:pt x="417" y="12"/>
                </a:cubicBezTo>
                <a:cubicBezTo>
                  <a:pt x="451" y="25"/>
                  <a:pt x="372" y="55"/>
                  <a:pt x="408" y="69"/>
                </a:cubicBezTo>
                <a:cubicBezTo>
                  <a:pt x="421" y="74"/>
                  <a:pt x="445" y="76"/>
                  <a:pt x="472" y="77"/>
                </a:cubicBezTo>
                <a:cubicBezTo>
                  <a:pt x="509" y="77"/>
                  <a:pt x="550" y="75"/>
                  <a:pt x="573" y="73"/>
                </a:cubicBezTo>
                <a:cubicBezTo>
                  <a:pt x="574" y="74"/>
                  <a:pt x="588" y="96"/>
                  <a:pt x="585" y="114"/>
                </a:cubicBezTo>
                <a:cubicBezTo>
                  <a:pt x="583" y="123"/>
                  <a:pt x="578" y="129"/>
                  <a:pt x="568" y="133"/>
                </a:cubicBezTo>
                <a:cubicBezTo>
                  <a:pt x="563" y="134"/>
                  <a:pt x="557" y="135"/>
                  <a:pt x="549" y="135"/>
                </a:cubicBezTo>
                <a:cubicBezTo>
                  <a:pt x="538" y="134"/>
                  <a:pt x="524" y="133"/>
                  <a:pt x="506" y="131"/>
                </a:cubicBezTo>
                <a:cubicBezTo>
                  <a:pt x="488" y="128"/>
                  <a:pt x="468" y="126"/>
                  <a:pt x="449" y="125"/>
                </a:cubicBezTo>
                <a:cubicBezTo>
                  <a:pt x="434" y="125"/>
                  <a:pt x="420" y="126"/>
                  <a:pt x="407" y="130"/>
                </a:cubicBezTo>
                <a:cubicBezTo>
                  <a:pt x="385" y="138"/>
                  <a:pt x="370" y="150"/>
                  <a:pt x="368" y="163"/>
                </a:cubicBezTo>
                <a:cubicBezTo>
                  <a:pt x="366" y="177"/>
                  <a:pt x="376" y="189"/>
                  <a:pt x="396" y="197"/>
                </a:cubicBezTo>
                <a:cubicBezTo>
                  <a:pt x="408" y="202"/>
                  <a:pt x="423" y="203"/>
                  <a:pt x="438" y="204"/>
                </a:cubicBezTo>
                <a:cubicBezTo>
                  <a:pt x="457" y="204"/>
                  <a:pt x="476" y="202"/>
                  <a:pt x="495" y="200"/>
                </a:cubicBezTo>
                <a:cubicBezTo>
                  <a:pt x="514" y="199"/>
                  <a:pt x="530" y="197"/>
                  <a:pt x="541" y="197"/>
                </a:cubicBezTo>
                <a:cubicBezTo>
                  <a:pt x="548" y="197"/>
                  <a:pt x="553" y="198"/>
                  <a:pt x="557" y="200"/>
                </a:cubicBezTo>
                <a:cubicBezTo>
                  <a:pt x="566" y="203"/>
                  <a:pt x="569" y="210"/>
                  <a:pt x="568" y="220"/>
                </a:cubicBezTo>
                <a:cubicBezTo>
                  <a:pt x="565" y="238"/>
                  <a:pt x="544" y="258"/>
                  <a:pt x="543" y="259"/>
                </a:cubicBezTo>
                <a:cubicBezTo>
                  <a:pt x="521" y="257"/>
                  <a:pt x="481" y="253"/>
                  <a:pt x="445" y="253"/>
                </a:cubicBezTo>
                <a:cubicBezTo>
                  <a:pt x="418" y="252"/>
                  <a:pt x="392" y="254"/>
                  <a:pt x="377" y="259"/>
                </a:cubicBezTo>
                <a:cubicBezTo>
                  <a:pt x="337" y="272"/>
                  <a:pt x="407" y="303"/>
                  <a:pt x="368" y="316"/>
                </a:cubicBezTo>
                <a:cubicBezTo>
                  <a:pt x="348" y="323"/>
                  <a:pt x="317" y="326"/>
                  <a:pt x="286" y="325"/>
                </a:cubicBezTo>
                <a:cubicBezTo>
                  <a:pt x="256" y="325"/>
                  <a:pt x="226" y="321"/>
                  <a:pt x="209" y="314"/>
                </a:cubicBezTo>
                <a:cubicBezTo>
                  <a:pt x="173" y="299"/>
                  <a:pt x="252" y="270"/>
                  <a:pt x="218" y="256"/>
                </a:cubicBezTo>
                <a:cubicBezTo>
                  <a:pt x="204" y="251"/>
                  <a:pt x="179" y="249"/>
                  <a:pt x="152" y="248"/>
                </a:cubicBezTo>
                <a:cubicBezTo>
                  <a:pt x="97" y="247"/>
                  <a:pt x="37" y="253"/>
                  <a:pt x="34" y="253"/>
                </a:cubicBezTo>
                <a:cubicBezTo>
                  <a:pt x="32" y="251"/>
                  <a:pt x="0" y="202"/>
                  <a:pt x="45" y="188"/>
                </a:cubicBezTo>
                <a:cubicBezTo>
                  <a:pt x="53" y="185"/>
                  <a:pt x="64" y="184"/>
                  <a:pt x="75" y="184"/>
                </a:cubicBezTo>
                <a:cubicBezTo>
                  <a:pt x="90" y="184"/>
                  <a:pt x="108" y="186"/>
                  <a:pt x="125" y="189"/>
                </a:cubicBezTo>
                <a:cubicBezTo>
                  <a:pt x="143" y="191"/>
                  <a:pt x="160" y="193"/>
                  <a:pt x="176" y="193"/>
                </a:cubicBezTo>
                <a:cubicBezTo>
                  <a:pt x="187" y="194"/>
                  <a:pt x="197" y="193"/>
                  <a:pt x="206" y="190"/>
                </a:cubicBezTo>
                <a:cubicBezTo>
                  <a:pt x="244" y="177"/>
                  <a:pt x="249" y="147"/>
                  <a:pt x="215" y="132"/>
                </a:cubicBezTo>
                <a:cubicBezTo>
                  <a:pt x="207" y="129"/>
                  <a:pt x="198" y="128"/>
                  <a:pt x="186" y="128"/>
                </a:cubicBezTo>
                <a:cubicBezTo>
                  <a:pt x="171" y="128"/>
                  <a:pt x="153" y="129"/>
                  <a:pt x="135" y="131"/>
                </a:cubicBezTo>
                <a:cubicBezTo>
                  <a:pt x="116" y="133"/>
                  <a:pt x="98" y="135"/>
                  <a:pt x="83" y="134"/>
                </a:cubicBezTo>
                <a:cubicBezTo>
                  <a:pt x="72" y="134"/>
                  <a:pt x="62" y="133"/>
                  <a:pt x="54" y="130"/>
                </a:cubicBezTo>
                <a:cubicBezTo>
                  <a:pt x="14" y="113"/>
                  <a:pt x="62" y="66"/>
                  <a:pt x="65" y="64"/>
                </a:cubicBezTo>
                <a:cubicBezTo>
                  <a:pt x="68" y="64"/>
                  <a:pt x="126" y="72"/>
                  <a:pt x="180" y="73"/>
                </a:cubicBezTo>
                <a:cubicBezTo>
                  <a:pt x="207" y="73"/>
                  <a:pt x="233" y="72"/>
                  <a:pt x="248" y="67"/>
                </a:cubicBezTo>
                <a:cubicBezTo>
                  <a:pt x="287" y="54"/>
                  <a:pt x="218" y="22"/>
                  <a:pt x="258" y="9"/>
                </a:cubicBezTo>
                <a:cubicBezTo>
                  <a:pt x="277" y="3"/>
                  <a:pt x="308" y="0"/>
                  <a:pt x="338"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9"/>
          <p:cNvSpPr>
            <a:spLocks/>
          </p:cNvSpPr>
          <p:nvPr/>
        </p:nvSpPr>
        <p:spPr bwMode="auto">
          <a:xfrm>
            <a:off x="5858913" y="6035294"/>
            <a:ext cx="701889" cy="484708"/>
          </a:xfrm>
          <a:custGeom>
            <a:avLst/>
            <a:gdLst>
              <a:gd name="T0" fmla="*/ 182 w 182"/>
              <a:gd name="T1" fmla="*/ 85 h 115"/>
              <a:gd name="T2" fmla="*/ 181 w 182"/>
              <a:gd name="T3" fmla="*/ 1 h 115"/>
              <a:gd name="T4" fmla="*/ 180 w 182"/>
              <a:gd name="T5" fmla="*/ 4 h 115"/>
              <a:gd name="T6" fmla="*/ 178 w 182"/>
              <a:gd name="T7" fmla="*/ 7 h 115"/>
              <a:gd name="T8" fmla="*/ 177 w 182"/>
              <a:gd name="T9" fmla="*/ 8 h 115"/>
              <a:gd name="T10" fmla="*/ 173 w 182"/>
              <a:gd name="T11" fmla="*/ 11 h 115"/>
              <a:gd name="T12" fmla="*/ 167 w 182"/>
              <a:gd name="T13" fmla="*/ 13 h 115"/>
              <a:gd name="T14" fmla="*/ 153 w 182"/>
              <a:gd name="T15" fmla="*/ 16 h 115"/>
              <a:gd name="T16" fmla="*/ 143 w 182"/>
              <a:gd name="T17" fmla="*/ 18 h 115"/>
              <a:gd name="T18" fmla="*/ 122 w 182"/>
              <a:gd name="T19" fmla="*/ 20 h 115"/>
              <a:gd name="T20" fmla="*/ 109 w 182"/>
              <a:gd name="T21" fmla="*/ 21 h 115"/>
              <a:gd name="T22" fmla="*/ 90 w 182"/>
              <a:gd name="T23" fmla="*/ 21 h 115"/>
              <a:gd name="T24" fmla="*/ 78 w 182"/>
              <a:gd name="T25" fmla="*/ 21 h 115"/>
              <a:gd name="T26" fmla="*/ 61 w 182"/>
              <a:gd name="T27" fmla="*/ 20 h 115"/>
              <a:gd name="T28" fmla="*/ 47 w 182"/>
              <a:gd name="T29" fmla="*/ 18 h 115"/>
              <a:gd name="T30" fmla="*/ 39 w 182"/>
              <a:gd name="T31" fmla="*/ 17 h 115"/>
              <a:gd name="T32" fmla="*/ 27 w 182"/>
              <a:gd name="T33" fmla="*/ 15 h 115"/>
              <a:gd name="T34" fmla="*/ 19 w 182"/>
              <a:gd name="T35" fmla="*/ 13 h 115"/>
              <a:gd name="T36" fmla="*/ 10 w 182"/>
              <a:gd name="T37" fmla="*/ 10 h 115"/>
              <a:gd name="T38" fmla="*/ 10 w 182"/>
              <a:gd name="T39" fmla="*/ 103 h 115"/>
              <a:gd name="T40" fmla="*/ 14 w 182"/>
              <a:gd name="T41" fmla="*/ 105 h 115"/>
              <a:gd name="T42" fmla="*/ 21 w 182"/>
              <a:gd name="T43" fmla="*/ 107 h 115"/>
              <a:gd name="T44" fmla="*/ 27 w 182"/>
              <a:gd name="T45" fmla="*/ 108 h 115"/>
              <a:gd name="T46" fmla="*/ 33 w 182"/>
              <a:gd name="T47" fmla="*/ 110 h 115"/>
              <a:gd name="T48" fmla="*/ 40 w 182"/>
              <a:gd name="T49" fmla="*/ 111 h 115"/>
              <a:gd name="T50" fmla="*/ 47 w 182"/>
              <a:gd name="T51" fmla="*/ 112 h 115"/>
              <a:gd name="T52" fmla="*/ 54 w 182"/>
              <a:gd name="T53" fmla="*/ 113 h 115"/>
              <a:gd name="T54" fmla="*/ 63 w 182"/>
              <a:gd name="T55" fmla="*/ 113 h 115"/>
              <a:gd name="T56" fmla="*/ 71 w 182"/>
              <a:gd name="T57" fmla="*/ 114 h 115"/>
              <a:gd name="T58" fmla="*/ 81 w 182"/>
              <a:gd name="T59" fmla="*/ 114 h 115"/>
              <a:gd name="T60" fmla="*/ 91 w 182"/>
              <a:gd name="T61" fmla="*/ 115 h 115"/>
              <a:gd name="T62" fmla="*/ 101 w 182"/>
              <a:gd name="T63" fmla="*/ 114 h 115"/>
              <a:gd name="T64" fmla="*/ 111 w 182"/>
              <a:gd name="T65" fmla="*/ 114 h 115"/>
              <a:gd name="T66" fmla="*/ 122 w 182"/>
              <a:gd name="T67" fmla="*/ 114 h 115"/>
              <a:gd name="T68" fmla="*/ 136 w 182"/>
              <a:gd name="T69" fmla="*/ 112 h 115"/>
              <a:gd name="T70" fmla="*/ 153 w 182"/>
              <a:gd name="T71" fmla="*/ 110 h 115"/>
              <a:gd name="T72" fmla="*/ 161 w 182"/>
              <a:gd name="T73" fmla="*/ 108 h 115"/>
              <a:gd name="T74" fmla="*/ 170 w 182"/>
              <a:gd name="T75" fmla="*/ 105 h 115"/>
              <a:gd name="T76" fmla="*/ 173 w 182"/>
              <a:gd name="T77" fmla="*/ 104 h 115"/>
              <a:gd name="T78" fmla="*/ 175 w 182"/>
              <a:gd name="T79" fmla="*/ 103 h 115"/>
              <a:gd name="T80" fmla="*/ 177 w 182"/>
              <a:gd name="T81" fmla="*/ 102 h 115"/>
              <a:gd name="T82" fmla="*/ 179 w 182"/>
              <a:gd name="T83" fmla="*/ 100 h 115"/>
              <a:gd name="T84" fmla="*/ 180 w 182"/>
              <a:gd name="T85" fmla="*/ 99 h 115"/>
              <a:gd name="T86" fmla="*/ 181 w 182"/>
              <a:gd name="T87" fmla="*/ 97 h 115"/>
              <a:gd name="T88" fmla="*/ 182 w 182"/>
              <a:gd name="T89" fmla="*/ 96 h 115"/>
              <a:gd name="T90" fmla="*/ 182 w 182"/>
              <a:gd name="T91"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15">
                <a:moveTo>
                  <a:pt x="182" y="94"/>
                </a:moveTo>
                <a:cubicBezTo>
                  <a:pt x="182" y="94"/>
                  <a:pt x="182" y="94"/>
                  <a:pt x="182" y="94"/>
                </a:cubicBezTo>
                <a:cubicBezTo>
                  <a:pt x="182" y="85"/>
                  <a:pt x="182" y="85"/>
                  <a:pt x="182" y="85"/>
                </a:cubicBezTo>
                <a:cubicBezTo>
                  <a:pt x="181" y="0"/>
                  <a:pt x="181" y="0"/>
                  <a:pt x="181" y="0"/>
                </a:cubicBezTo>
                <a:cubicBezTo>
                  <a:pt x="181" y="0"/>
                  <a:pt x="181" y="0"/>
                  <a:pt x="181" y="0"/>
                </a:cubicBezTo>
                <a:cubicBezTo>
                  <a:pt x="181" y="0"/>
                  <a:pt x="181" y="1"/>
                  <a:pt x="181" y="1"/>
                </a:cubicBezTo>
                <a:cubicBezTo>
                  <a:pt x="181" y="1"/>
                  <a:pt x="181" y="2"/>
                  <a:pt x="181" y="2"/>
                </a:cubicBezTo>
                <a:cubicBezTo>
                  <a:pt x="181" y="3"/>
                  <a:pt x="181" y="3"/>
                  <a:pt x="181" y="4"/>
                </a:cubicBezTo>
                <a:cubicBezTo>
                  <a:pt x="180" y="4"/>
                  <a:pt x="180" y="4"/>
                  <a:pt x="180" y="4"/>
                </a:cubicBezTo>
                <a:cubicBezTo>
                  <a:pt x="180" y="4"/>
                  <a:pt x="180" y="5"/>
                  <a:pt x="180" y="5"/>
                </a:cubicBezTo>
                <a:cubicBezTo>
                  <a:pt x="180" y="5"/>
                  <a:pt x="180" y="5"/>
                  <a:pt x="180" y="5"/>
                </a:cubicBezTo>
                <a:cubicBezTo>
                  <a:pt x="179" y="6"/>
                  <a:pt x="179" y="6"/>
                  <a:pt x="178" y="7"/>
                </a:cubicBezTo>
                <a:cubicBezTo>
                  <a:pt x="178" y="7"/>
                  <a:pt x="178" y="7"/>
                  <a:pt x="178" y="7"/>
                </a:cubicBezTo>
                <a:cubicBezTo>
                  <a:pt x="178" y="7"/>
                  <a:pt x="178" y="8"/>
                  <a:pt x="177" y="8"/>
                </a:cubicBezTo>
                <a:cubicBezTo>
                  <a:pt x="177" y="8"/>
                  <a:pt x="177" y="8"/>
                  <a:pt x="177" y="8"/>
                </a:cubicBezTo>
                <a:cubicBezTo>
                  <a:pt x="176" y="9"/>
                  <a:pt x="176" y="9"/>
                  <a:pt x="175" y="10"/>
                </a:cubicBezTo>
                <a:cubicBezTo>
                  <a:pt x="175" y="10"/>
                  <a:pt x="175" y="10"/>
                  <a:pt x="174" y="10"/>
                </a:cubicBezTo>
                <a:cubicBezTo>
                  <a:pt x="174" y="10"/>
                  <a:pt x="173" y="10"/>
                  <a:pt x="173" y="11"/>
                </a:cubicBezTo>
                <a:cubicBezTo>
                  <a:pt x="172" y="11"/>
                  <a:pt x="172" y="11"/>
                  <a:pt x="172" y="11"/>
                </a:cubicBezTo>
                <a:cubicBezTo>
                  <a:pt x="171" y="11"/>
                  <a:pt x="170" y="12"/>
                  <a:pt x="169" y="12"/>
                </a:cubicBezTo>
                <a:cubicBezTo>
                  <a:pt x="168" y="12"/>
                  <a:pt x="168" y="12"/>
                  <a:pt x="167" y="13"/>
                </a:cubicBezTo>
                <a:cubicBezTo>
                  <a:pt x="165" y="13"/>
                  <a:pt x="163" y="14"/>
                  <a:pt x="161" y="14"/>
                </a:cubicBezTo>
                <a:cubicBezTo>
                  <a:pt x="161" y="14"/>
                  <a:pt x="161" y="15"/>
                  <a:pt x="160" y="15"/>
                </a:cubicBezTo>
                <a:cubicBezTo>
                  <a:pt x="158" y="15"/>
                  <a:pt x="156" y="16"/>
                  <a:pt x="153" y="16"/>
                </a:cubicBezTo>
                <a:cubicBezTo>
                  <a:pt x="153" y="16"/>
                  <a:pt x="153" y="16"/>
                  <a:pt x="152" y="16"/>
                </a:cubicBezTo>
                <a:cubicBezTo>
                  <a:pt x="150" y="17"/>
                  <a:pt x="147" y="17"/>
                  <a:pt x="145" y="18"/>
                </a:cubicBezTo>
                <a:cubicBezTo>
                  <a:pt x="144" y="18"/>
                  <a:pt x="144" y="18"/>
                  <a:pt x="143" y="18"/>
                </a:cubicBezTo>
                <a:cubicBezTo>
                  <a:pt x="141" y="18"/>
                  <a:pt x="138" y="19"/>
                  <a:pt x="136" y="19"/>
                </a:cubicBezTo>
                <a:cubicBezTo>
                  <a:pt x="135" y="19"/>
                  <a:pt x="135" y="19"/>
                  <a:pt x="134" y="19"/>
                </a:cubicBezTo>
                <a:cubicBezTo>
                  <a:pt x="130" y="20"/>
                  <a:pt x="126" y="20"/>
                  <a:pt x="122" y="20"/>
                </a:cubicBezTo>
                <a:cubicBezTo>
                  <a:pt x="121" y="20"/>
                  <a:pt x="121" y="20"/>
                  <a:pt x="121" y="20"/>
                </a:cubicBezTo>
                <a:cubicBezTo>
                  <a:pt x="117" y="21"/>
                  <a:pt x="114" y="21"/>
                  <a:pt x="110" y="21"/>
                </a:cubicBezTo>
                <a:cubicBezTo>
                  <a:pt x="110" y="21"/>
                  <a:pt x="110" y="21"/>
                  <a:pt x="109" y="21"/>
                </a:cubicBezTo>
                <a:cubicBezTo>
                  <a:pt x="106" y="21"/>
                  <a:pt x="103" y="21"/>
                  <a:pt x="100" y="21"/>
                </a:cubicBezTo>
                <a:cubicBezTo>
                  <a:pt x="99" y="21"/>
                  <a:pt x="99" y="21"/>
                  <a:pt x="99" y="21"/>
                </a:cubicBezTo>
                <a:cubicBezTo>
                  <a:pt x="96" y="21"/>
                  <a:pt x="93" y="21"/>
                  <a:pt x="90" y="21"/>
                </a:cubicBezTo>
                <a:cubicBezTo>
                  <a:pt x="89" y="21"/>
                  <a:pt x="88" y="21"/>
                  <a:pt x="87" y="21"/>
                </a:cubicBezTo>
                <a:cubicBezTo>
                  <a:pt x="85" y="21"/>
                  <a:pt x="82" y="21"/>
                  <a:pt x="80" y="21"/>
                </a:cubicBezTo>
                <a:cubicBezTo>
                  <a:pt x="80" y="21"/>
                  <a:pt x="79" y="21"/>
                  <a:pt x="78" y="21"/>
                </a:cubicBezTo>
                <a:cubicBezTo>
                  <a:pt x="76" y="21"/>
                  <a:pt x="73" y="21"/>
                  <a:pt x="70" y="21"/>
                </a:cubicBezTo>
                <a:cubicBezTo>
                  <a:pt x="67" y="20"/>
                  <a:pt x="65" y="20"/>
                  <a:pt x="62" y="20"/>
                </a:cubicBezTo>
                <a:cubicBezTo>
                  <a:pt x="62" y="20"/>
                  <a:pt x="61" y="20"/>
                  <a:pt x="61" y="20"/>
                </a:cubicBezTo>
                <a:cubicBezTo>
                  <a:pt x="58" y="20"/>
                  <a:pt x="56" y="19"/>
                  <a:pt x="53" y="19"/>
                </a:cubicBezTo>
                <a:cubicBezTo>
                  <a:pt x="53" y="19"/>
                  <a:pt x="53" y="19"/>
                  <a:pt x="52" y="19"/>
                </a:cubicBezTo>
                <a:cubicBezTo>
                  <a:pt x="50" y="19"/>
                  <a:pt x="49" y="19"/>
                  <a:pt x="47" y="18"/>
                </a:cubicBezTo>
                <a:cubicBezTo>
                  <a:pt x="46" y="18"/>
                  <a:pt x="45" y="18"/>
                  <a:pt x="45" y="18"/>
                </a:cubicBezTo>
                <a:cubicBezTo>
                  <a:pt x="43" y="18"/>
                  <a:pt x="41" y="18"/>
                  <a:pt x="39" y="17"/>
                </a:cubicBezTo>
                <a:cubicBezTo>
                  <a:pt x="39" y="17"/>
                  <a:pt x="39" y="17"/>
                  <a:pt x="39" y="17"/>
                </a:cubicBezTo>
                <a:cubicBezTo>
                  <a:pt x="37" y="17"/>
                  <a:pt x="35" y="17"/>
                  <a:pt x="33" y="16"/>
                </a:cubicBezTo>
                <a:cubicBezTo>
                  <a:pt x="32" y="16"/>
                  <a:pt x="32" y="16"/>
                  <a:pt x="31" y="16"/>
                </a:cubicBezTo>
                <a:cubicBezTo>
                  <a:pt x="30" y="16"/>
                  <a:pt x="28" y="15"/>
                  <a:pt x="27" y="15"/>
                </a:cubicBezTo>
                <a:cubicBezTo>
                  <a:pt x="26" y="15"/>
                  <a:pt x="26" y="15"/>
                  <a:pt x="25" y="15"/>
                </a:cubicBezTo>
                <a:cubicBezTo>
                  <a:pt x="24" y="14"/>
                  <a:pt x="22" y="14"/>
                  <a:pt x="20" y="13"/>
                </a:cubicBezTo>
                <a:cubicBezTo>
                  <a:pt x="20" y="13"/>
                  <a:pt x="20" y="13"/>
                  <a:pt x="19" y="13"/>
                </a:cubicBezTo>
                <a:cubicBezTo>
                  <a:pt x="17" y="13"/>
                  <a:pt x="16" y="12"/>
                  <a:pt x="14" y="11"/>
                </a:cubicBezTo>
                <a:cubicBezTo>
                  <a:pt x="14" y="11"/>
                  <a:pt x="13" y="11"/>
                  <a:pt x="13" y="11"/>
                </a:cubicBezTo>
                <a:cubicBezTo>
                  <a:pt x="12" y="11"/>
                  <a:pt x="11" y="10"/>
                  <a:pt x="10" y="10"/>
                </a:cubicBezTo>
                <a:cubicBezTo>
                  <a:pt x="3" y="7"/>
                  <a:pt x="0" y="4"/>
                  <a:pt x="0" y="0"/>
                </a:cubicBezTo>
                <a:cubicBezTo>
                  <a:pt x="0" y="31"/>
                  <a:pt x="1" y="62"/>
                  <a:pt x="1" y="93"/>
                </a:cubicBezTo>
                <a:cubicBezTo>
                  <a:pt x="1" y="97"/>
                  <a:pt x="3" y="100"/>
                  <a:pt x="10" y="103"/>
                </a:cubicBezTo>
                <a:cubicBezTo>
                  <a:pt x="11" y="104"/>
                  <a:pt x="13" y="104"/>
                  <a:pt x="14" y="104"/>
                </a:cubicBezTo>
                <a:cubicBezTo>
                  <a:pt x="14" y="104"/>
                  <a:pt x="14" y="104"/>
                  <a:pt x="14" y="104"/>
                </a:cubicBezTo>
                <a:cubicBezTo>
                  <a:pt x="14" y="105"/>
                  <a:pt x="14" y="105"/>
                  <a:pt x="14" y="105"/>
                </a:cubicBezTo>
                <a:cubicBezTo>
                  <a:pt x="16" y="105"/>
                  <a:pt x="18" y="106"/>
                  <a:pt x="20" y="106"/>
                </a:cubicBezTo>
                <a:cubicBezTo>
                  <a:pt x="20" y="106"/>
                  <a:pt x="20" y="106"/>
                  <a:pt x="20" y="106"/>
                </a:cubicBezTo>
                <a:cubicBezTo>
                  <a:pt x="20" y="107"/>
                  <a:pt x="21" y="107"/>
                  <a:pt x="21" y="107"/>
                </a:cubicBezTo>
                <a:cubicBezTo>
                  <a:pt x="22" y="107"/>
                  <a:pt x="24" y="108"/>
                  <a:pt x="26" y="108"/>
                </a:cubicBezTo>
                <a:cubicBezTo>
                  <a:pt x="26" y="108"/>
                  <a:pt x="26" y="108"/>
                  <a:pt x="26" y="108"/>
                </a:cubicBezTo>
                <a:cubicBezTo>
                  <a:pt x="27" y="108"/>
                  <a:pt x="27" y="108"/>
                  <a:pt x="27" y="108"/>
                </a:cubicBezTo>
                <a:cubicBezTo>
                  <a:pt x="29" y="109"/>
                  <a:pt x="30" y="109"/>
                  <a:pt x="32" y="109"/>
                </a:cubicBezTo>
                <a:cubicBezTo>
                  <a:pt x="32" y="109"/>
                  <a:pt x="32" y="109"/>
                  <a:pt x="33" y="109"/>
                </a:cubicBezTo>
                <a:cubicBezTo>
                  <a:pt x="33" y="109"/>
                  <a:pt x="33" y="109"/>
                  <a:pt x="33" y="110"/>
                </a:cubicBezTo>
                <a:cubicBezTo>
                  <a:pt x="35" y="110"/>
                  <a:pt x="37" y="110"/>
                  <a:pt x="39" y="111"/>
                </a:cubicBezTo>
                <a:cubicBezTo>
                  <a:pt x="39" y="111"/>
                  <a:pt x="39" y="111"/>
                  <a:pt x="39" y="111"/>
                </a:cubicBezTo>
                <a:cubicBezTo>
                  <a:pt x="39" y="111"/>
                  <a:pt x="40" y="111"/>
                  <a:pt x="40" y="111"/>
                </a:cubicBezTo>
                <a:cubicBezTo>
                  <a:pt x="42" y="111"/>
                  <a:pt x="44" y="111"/>
                  <a:pt x="45" y="111"/>
                </a:cubicBezTo>
                <a:cubicBezTo>
                  <a:pt x="46" y="112"/>
                  <a:pt x="46" y="112"/>
                  <a:pt x="46" y="112"/>
                </a:cubicBezTo>
                <a:cubicBezTo>
                  <a:pt x="47" y="112"/>
                  <a:pt x="47" y="112"/>
                  <a:pt x="47" y="112"/>
                </a:cubicBezTo>
                <a:cubicBezTo>
                  <a:pt x="49" y="112"/>
                  <a:pt x="51" y="112"/>
                  <a:pt x="53" y="112"/>
                </a:cubicBezTo>
                <a:cubicBezTo>
                  <a:pt x="53" y="112"/>
                  <a:pt x="54" y="112"/>
                  <a:pt x="54" y="113"/>
                </a:cubicBezTo>
                <a:cubicBezTo>
                  <a:pt x="54" y="113"/>
                  <a:pt x="54" y="113"/>
                  <a:pt x="54" y="113"/>
                </a:cubicBezTo>
                <a:cubicBezTo>
                  <a:pt x="56" y="113"/>
                  <a:pt x="59" y="113"/>
                  <a:pt x="61" y="113"/>
                </a:cubicBezTo>
                <a:cubicBezTo>
                  <a:pt x="61" y="113"/>
                  <a:pt x="62" y="113"/>
                  <a:pt x="62" y="113"/>
                </a:cubicBezTo>
                <a:cubicBezTo>
                  <a:pt x="62" y="113"/>
                  <a:pt x="63" y="113"/>
                  <a:pt x="63" y="113"/>
                </a:cubicBezTo>
                <a:cubicBezTo>
                  <a:pt x="65" y="114"/>
                  <a:pt x="68" y="114"/>
                  <a:pt x="70" y="114"/>
                </a:cubicBezTo>
                <a:cubicBezTo>
                  <a:pt x="70" y="114"/>
                  <a:pt x="70" y="114"/>
                  <a:pt x="71" y="114"/>
                </a:cubicBezTo>
                <a:cubicBezTo>
                  <a:pt x="71" y="114"/>
                  <a:pt x="71" y="114"/>
                  <a:pt x="71" y="114"/>
                </a:cubicBezTo>
                <a:cubicBezTo>
                  <a:pt x="74" y="114"/>
                  <a:pt x="76" y="114"/>
                  <a:pt x="79" y="114"/>
                </a:cubicBezTo>
                <a:cubicBezTo>
                  <a:pt x="79" y="114"/>
                  <a:pt x="80" y="114"/>
                  <a:pt x="80" y="114"/>
                </a:cubicBezTo>
                <a:cubicBezTo>
                  <a:pt x="80" y="114"/>
                  <a:pt x="80" y="114"/>
                  <a:pt x="81" y="114"/>
                </a:cubicBezTo>
                <a:cubicBezTo>
                  <a:pt x="83" y="114"/>
                  <a:pt x="85" y="114"/>
                  <a:pt x="88" y="115"/>
                </a:cubicBezTo>
                <a:cubicBezTo>
                  <a:pt x="88" y="115"/>
                  <a:pt x="89" y="115"/>
                  <a:pt x="90" y="115"/>
                </a:cubicBezTo>
                <a:cubicBezTo>
                  <a:pt x="90" y="115"/>
                  <a:pt x="90" y="115"/>
                  <a:pt x="91" y="115"/>
                </a:cubicBezTo>
                <a:cubicBezTo>
                  <a:pt x="94" y="115"/>
                  <a:pt x="97" y="115"/>
                  <a:pt x="100" y="115"/>
                </a:cubicBezTo>
                <a:cubicBezTo>
                  <a:pt x="100" y="115"/>
                  <a:pt x="100" y="115"/>
                  <a:pt x="100" y="115"/>
                </a:cubicBezTo>
                <a:cubicBezTo>
                  <a:pt x="100" y="115"/>
                  <a:pt x="100" y="114"/>
                  <a:pt x="101" y="114"/>
                </a:cubicBezTo>
                <a:cubicBezTo>
                  <a:pt x="104" y="114"/>
                  <a:pt x="107" y="114"/>
                  <a:pt x="110" y="114"/>
                </a:cubicBezTo>
                <a:cubicBezTo>
                  <a:pt x="110" y="114"/>
                  <a:pt x="110" y="114"/>
                  <a:pt x="110" y="114"/>
                </a:cubicBezTo>
                <a:cubicBezTo>
                  <a:pt x="110" y="114"/>
                  <a:pt x="110" y="114"/>
                  <a:pt x="111" y="114"/>
                </a:cubicBezTo>
                <a:cubicBezTo>
                  <a:pt x="114" y="114"/>
                  <a:pt x="118" y="114"/>
                  <a:pt x="122" y="114"/>
                </a:cubicBezTo>
                <a:cubicBezTo>
                  <a:pt x="122" y="114"/>
                  <a:pt x="122" y="114"/>
                  <a:pt x="122" y="114"/>
                </a:cubicBezTo>
                <a:cubicBezTo>
                  <a:pt x="122" y="114"/>
                  <a:pt x="122" y="114"/>
                  <a:pt x="122" y="114"/>
                </a:cubicBezTo>
                <a:cubicBezTo>
                  <a:pt x="126" y="113"/>
                  <a:pt x="131" y="113"/>
                  <a:pt x="135" y="112"/>
                </a:cubicBezTo>
                <a:cubicBezTo>
                  <a:pt x="135" y="112"/>
                  <a:pt x="135" y="112"/>
                  <a:pt x="136" y="112"/>
                </a:cubicBezTo>
                <a:cubicBezTo>
                  <a:pt x="136" y="112"/>
                  <a:pt x="136" y="112"/>
                  <a:pt x="136" y="112"/>
                </a:cubicBezTo>
                <a:cubicBezTo>
                  <a:pt x="139" y="112"/>
                  <a:pt x="142" y="112"/>
                  <a:pt x="144" y="111"/>
                </a:cubicBezTo>
                <a:cubicBezTo>
                  <a:pt x="145" y="111"/>
                  <a:pt x="145" y="111"/>
                  <a:pt x="145" y="111"/>
                </a:cubicBezTo>
                <a:cubicBezTo>
                  <a:pt x="148" y="111"/>
                  <a:pt x="151" y="110"/>
                  <a:pt x="153" y="110"/>
                </a:cubicBezTo>
                <a:cubicBezTo>
                  <a:pt x="153" y="110"/>
                  <a:pt x="154" y="109"/>
                  <a:pt x="154" y="109"/>
                </a:cubicBezTo>
                <a:cubicBezTo>
                  <a:pt x="156" y="109"/>
                  <a:pt x="159" y="108"/>
                  <a:pt x="161" y="108"/>
                </a:cubicBezTo>
                <a:cubicBezTo>
                  <a:pt x="161" y="108"/>
                  <a:pt x="161" y="108"/>
                  <a:pt x="161" y="108"/>
                </a:cubicBezTo>
                <a:cubicBezTo>
                  <a:pt x="164" y="107"/>
                  <a:pt x="166" y="107"/>
                  <a:pt x="168" y="106"/>
                </a:cubicBezTo>
                <a:cubicBezTo>
                  <a:pt x="168" y="106"/>
                  <a:pt x="168" y="106"/>
                  <a:pt x="169" y="106"/>
                </a:cubicBezTo>
                <a:cubicBezTo>
                  <a:pt x="169" y="106"/>
                  <a:pt x="169" y="106"/>
                  <a:pt x="170" y="105"/>
                </a:cubicBezTo>
                <a:cubicBezTo>
                  <a:pt x="170" y="105"/>
                  <a:pt x="171" y="105"/>
                  <a:pt x="172" y="105"/>
                </a:cubicBezTo>
                <a:cubicBezTo>
                  <a:pt x="172" y="105"/>
                  <a:pt x="172" y="104"/>
                  <a:pt x="172" y="104"/>
                </a:cubicBezTo>
                <a:cubicBezTo>
                  <a:pt x="173" y="104"/>
                  <a:pt x="173" y="104"/>
                  <a:pt x="173" y="104"/>
                </a:cubicBezTo>
                <a:cubicBezTo>
                  <a:pt x="174" y="104"/>
                  <a:pt x="174" y="104"/>
                  <a:pt x="174" y="104"/>
                </a:cubicBezTo>
                <a:cubicBezTo>
                  <a:pt x="174" y="103"/>
                  <a:pt x="175" y="103"/>
                  <a:pt x="175" y="103"/>
                </a:cubicBezTo>
                <a:cubicBezTo>
                  <a:pt x="175" y="103"/>
                  <a:pt x="175" y="103"/>
                  <a:pt x="175" y="103"/>
                </a:cubicBezTo>
                <a:cubicBezTo>
                  <a:pt x="176" y="103"/>
                  <a:pt x="176" y="103"/>
                  <a:pt x="176" y="103"/>
                </a:cubicBezTo>
                <a:cubicBezTo>
                  <a:pt x="176" y="102"/>
                  <a:pt x="177" y="102"/>
                  <a:pt x="177" y="102"/>
                </a:cubicBezTo>
                <a:cubicBezTo>
                  <a:pt x="177" y="102"/>
                  <a:pt x="177" y="102"/>
                  <a:pt x="177" y="102"/>
                </a:cubicBezTo>
                <a:cubicBezTo>
                  <a:pt x="177" y="102"/>
                  <a:pt x="178" y="101"/>
                  <a:pt x="178" y="101"/>
                </a:cubicBezTo>
                <a:cubicBezTo>
                  <a:pt x="178" y="101"/>
                  <a:pt x="178" y="101"/>
                  <a:pt x="178" y="101"/>
                </a:cubicBezTo>
                <a:cubicBezTo>
                  <a:pt x="178" y="101"/>
                  <a:pt x="179" y="100"/>
                  <a:pt x="179" y="100"/>
                </a:cubicBezTo>
                <a:cubicBezTo>
                  <a:pt x="179" y="100"/>
                  <a:pt x="179" y="100"/>
                  <a:pt x="179" y="100"/>
                </a:cubicBezTo>
                <a:cubicBezTo>
                  <a:pt x="179" y="100"/>
                  <a:pt x="180" y="99"/>
                  <a:pt x="180" y="99"/>
                </a:cubicBezTo>
                <a:cubicBezTo>
                  <a:pt x="180" y="99"/>
                  <a:pt x="180" y="99"/>
                  <a:pt x="180" y="99"/>
                </a:cubicBezTo>
                <a:cubicBezTo>
                  <a:pt x="180" y="99"/>
                  <a:pt x="180" y="99"/>
                  <a:pt x="180" y="98"/>
                </a:cubicBezTo>
                <a:cubicBezTo>
                  <a:pt x="180" y="98"/>
                  <a:pt x="181" y="98"/>
                  <a:pt x="181" y="98"/>
                </a:cubicBezTo>
                <a:cubicBezTo>
                  <a:pt x="181" y="98"/>
                  <a:pt x="181" y="98"/>
                  <a:pt x="181" y="97"/>
                </a:cubicBezTo>
                <a:cubicBezTo>
                  <a:pt x="181" y="97"/>
                  <a:pt x="181" y="97"/>
                  <a:pt x="181" y="97"/>
                </a:cubicBezTo>
                <a:cubicBezTo>
                  <a:pt x="181" y="97"/>
                  <a:pt x="181" y="97"/>
                  <a:pt x="181" y="97"/>
                </a:cubicBezTo>
                <a:cubicBezTo>
                  <a:pt x="181" y="96"/>
                  <a:pt x="181" y="96"/>
                  <a:pt x="182" y="96"/>
                </a:cubicBezTo>
                <a:cubicBezTo>
                  <a:pt x="182" y="96"/>
                  <a:pt x="182" y="96"/>
                  <a:pt x="182" y="95"/>
                </a:cubicBezTo>
                <a:cubicBezTo>
                  <a:pt x="182" y="95"/>
                  <a:pt x="182" y="94"/>
                  <a:pt x="182" y="94"/>
                </a:cubicBezTo>
                <a:cubicBezTo>
                  <a:pt x="182" y="94"/>
                  <a:pt x="182" y="94"/>
                  <a:pt x="182" y="94"/>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0"/>
          <p:cNvSpPr>
            <a:spLocks/>
          </p:cNvSpPr>
          <p:nvPr/>
        </p:nvSpPr>
        <p:spPr bwMode="auto">
          <a:xfrm>
            <a:off x="9904260" y="6104537"/>
            <a:ext cx="706631" cy="477015"/>
          </a:xfrm>
          <a:custGeom>
            <a:avLst/>
            <a:gdLst>
              <a:gd name="T0" fmla="*/ 182 w 183"/>
              <a:gd name="T1" fmla="*/ 0 h 114"/>
              <a:gd name="T2" fmla="*/ 181 w 183"/>
              <a:gd name="T3" fmla="*/ 3 h 114"/>
              <a:gd name="T4" fmla="*/ 180 w 183"/>
              <a:gd name="T5" fmla="*/ 5 h 114"/>
              <a:gd name="T6" fmla="*/ 177 w 183"/>
              <a:gd name="T7" fmla="*/ 8 h 114"/>
              <a:gd name="T8" fmla="*/ 175 w 183"/>
              <a:gd name="T9" fmla="*/ 9 h 114"/>
              <a:gd name="T10" fmla="*/ 169 w 183"/>
              <a:gd name="T11" fmla="*/ 12 h 114"/>
              <a:gd name="T12" fmla="*/ 159 w 183"/>
              <a:gd name="T13" fmla="*/ 15 h 114"/>
              <a:gd name="T14" fmla="*/ 145 w 183"/>
              <a:gd name="T15" fmla="*/ 17 h 114"/>
              <a:gd name="T16" fmla="*/ 135 w 183"/>
              <a:gd name="T17" fmla="*/ 19 h 114"/>
              <a:gd name="T18" fmla="*/ 111 w 183"/>
              <a:gd name="T19" fmla="*/ 21 h 114"/>
              <a:gd name="T20" fmla="*/ 91 w 183"/>
              <a:gd name="T21" fmla="*/ 21 h 114"/>
              <a:gd name="T22" fmla="*/ 79 w 183"/>
              <a:gd name="T23" fmla="*/ 21 h 114"/>
              <a:gd name="T24" fmla="*/ 63 w 183"/>
              <a:gd name="T25" fmla="*/ 20 h 114"/>
              <a:gd name="T26" fmla="*/ 53 w 183"/>
              <a:gd name="T27" fmla="*/ 19 h 114"/>
              <a:gd name="T28" fmla="*/ 39 w 183"/>
              <a:gd name="T29" fmla="*/ 17 h 114"/>
              <a:gd name="T30" fmla="*/ 31 w 183"/>
              <a:gd name="T31" fmla="*/ 16 h 114"/>
              <a:gd name="T32" fmla="*/ 20 w 183"/>
              <a:gd name="T33" fmla="*/ 13 h 114"/>
              <a:gd name="T34" fmla="*/ 10 w 183"/>
              <a:gd name="T35" fmla="*/ 9 h 114"/>
              <a:gd name="T36" fmla="*/ 10 w 183"/>
              <a:gd name="T37" fmla="*/ 103 h 114"/>
              <a:gd name="T38" fmla="*/ 19 w 183"/>
              <a:gd name="T39" fmla="*/ 106 h 114"/>
              <a:gd name="T40" fmla="*/ 26 w 183"/>
              <a:gd name="T41" fmla="*/ 108 h 114"/>
              <a:gd name="T42" fmla="*/ 32 w 183"/>
              <a:gd name="T43" fmla="*/ 109 h 114"/>
              <a:gd name="T44" fmla="*/ 33 w 183"/>
              <a:gd name="T45" fmla="*/ 109 h 114"/>
              <a:gd name="T46" fmla="*/ 39 w 183"/>
              <a:gd name="T47" fmla="*/ 110 h 114"/>
              <a:gd name="T48" fmla="*/ 46 w 183"/>
              <a:gd name="T49" fmla="*/ 111 h 114"/>
              <a:gd name="T50" fmla="*/ 54 w 183"/>
              <a:gd name="T51" fmla="*/ 112 h 114"/>
              <a:gd name="T52" fmla="*/ 62 w 183"/>
              <a:gd name="T53" fmla="*/ 113 h 114"/>
              <a:gd name="T54" fmla="*/ 72 w 183"/>
              <a:gd name="T55" fmla="*/ 114 h 114"/>
              <a:gd name="T56" fmla="*/ 80 w 183"/>
              <a:gd name="T57" fmla="*/ 114 h 114"/>
              <a:gd name="T58" fmla="*/ 89 w 183"/>
              <a:gd name="T59" fmla="*/ 114 h 114"/>
              <a:gd name="T60" fmla="*/ 101 w 183"/>
              <a:gd name="T61" fmla="*/ 114 h 114"/>
              <a:gd name="T62" fmla="*/ 111 w 183"/>
              <a:gd name="T63" fmla="*/ 114 h 114"/>
              <a:gd name="T64" fmla="*/ 122 w 183"/>
              <a:gd name="T65" fmla="*/ 113 h 114"/>
              <a:gd name="T66" fmla="*/ 135 w 183"/>
              <a:gd name="T67" fmla="*/ 112 h 114"/>
              <a:gd name="T68" fmla="*/ 144 w 183"/>
              <a:gd name="T69" fmla="*/ 111 h 114"/>
              <a:gd name="T70" fmla="*/ 153 w 183"/>
              <a:gd name="T71" fmla="*/ 109 h 114"/>
              <a:gd name="T72" fmla="*/ 167 w 183"/>
              <a:gd name="T73" fmla="*/ 106 h 114"/>
              <a:gd name="T74" fmla="*/ 172 w 183"/>
              <a:gd name="T75" fmla="*/ 104 h 114"/>
              <a:gd name="T76" fmla="*/ 175 w 183"/>
              <a:gd name="T77" fmla="*/ 103 h 114"/>
              <a:gd name="T78" fmla="*/ 176 w 183"/>
              <a:gd name="T79" fmla="*/ 102 h 114"/>
              <a:gd name="T80" fmla="*/ 178 w 183"/>
              <a:gd name="T81" fmla="*/ 101 h 114"/>
              <a:gd name="T82" fmla="*/ 180 w 183"/>
              <a:gd name="T83" fmla="*/ 100 h 114"/>
              <a:gd name="T84" fmla="*/ 181 w 183"/>
              <a:gd name="T85" fmla="*/ 98 h 114"/>
              <a:gd name="T86" fmla="*/ 182 w 183"/>
              <a:gd name="T87" fmla="*/ 97 h 114"/>
              <a:gd name="T88" fmla="*/ 182 w 183"/>
              <a:gd name="T89" fmla="*/ 95 h 114"/>
              <a:gd name="T90" fmla="*/ 183 w 183"/>
              <a:gd name="T91"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3" h="114">
                <a:moveTo>
                  <a:pt x="183" y="93"/>
                </a:moveTo>
                <a:cubicBezTo>
                  <a:pt x="183" y="93"/>
                  <a:pt x="183" y="93"/>
                  <a:pt x="183" y="93"/>
                </a:cubicBezTo>
                <a:cubicBezTo>
                  <a:pt x="182" y="62"/>
                  <a:pt x="182" y="31"/>
                  <a:pt x="182" y="0"/>
                </a:cubicBezTo>
                <a:cubicBezTo>
                  <a:pt x="182" y="0"/>
                  <a:pt x="182" y="0"/>
                  <a:pt x="182" y="0"/>
                </a:cubicBezTo>
                <a:cubicBezTo>
                  <a:pt x="182" y="1"/>
                  <a:pt x="182" y="1"/>
                  <a:pt x="182" y="1"/>
                </a:cubicBezTo>
                <a:cubicBezTo>
                  <a:pt x="182" y="2"/>
                  <a:pt x="182" y="3"/>
                  <a:pt x="181" y="3"/>
                </a:cubicBezTo>
                <a:cubicBezTo>
                  <a:pt x="181" y="3"/>
                  <a:pt x="181" y="3"/>
                  <a:pt x="181" y="3"/>
                </a:cubicBezTo>
                <a:cubicBezTo>
                  <a:pt x="181" y="4"/>
                  <a:pt x="181" y="4"/>
                  <a:pt x="181" y="5"/>
                </a:cubicBezTo>
                <a:cubicBezTo>
                  <a:pt x="180" y="5"/>
                  <a:pt x="180" y="5"/>
                  <a:pt x="180" y="5"/>
                </a:cubicBezTo>
                <a:cubicBezTo>
                  <a:pt x="180" y="5"/>
                  <a:pt x="180" y="6"/>
                  <a:pt x="179" y="6"/>
                </a:cubicBezTo>
                <a:cubicBezTo>
                  <a:pt x="179" y="6"/>
                  <a:pt x="179" y="6"/>
                  <a:pt x="179" y="6"/>
                </a:cubicBezTo>
                <a:cubicBezTo>
                  <a:pt x="179" y="7"/>
                  <a:pt x="178" y="7"/>
                  <a:pt x="177" y="8"/>
                </a:cubicBezTo>
                <a:cubicBezTo>
                  <a:pt x="177" y="8"/>
                  <a:pt x="177" y="8"/>
                  <a:pt x="177" y="8"/>
                </a:cubicBezTo>
                <a:cubicBezTo>
                  <a:pt x="177" y="8"/>
                  <a:pt x="176" y="9"/>
                  <a:pt x="175" y="9"/>
                </a:cubicBezTo>
                <a:cubicBezTo>
                  <a:pt x="175" y="9"/>
                  <a:pt x="175" y="9"/>
                  <a:pt x="175" y="9"/>
                </a:cubicBezTo>
                <a:cubicBezTo>
                  <a:pt x="174" y="10"/>
                  <a:pt x="174" y="10"/>
                  <a:pt x="173" y="10"/>
                </a:cubicBezTo>
                <a:cubicBezTo>
                  <a:pt x="173" y="10"/>
                  <a:pt x="172" y="11"/>
                  <a:pt x="172" y="11"/>
                </a:cubicBezTo>
                <a:cubicBezTo>
                  <a:pt x="171" y="11"/>
                  <a:pt x="170" y="11"/>
                  <a:pt x="169" y="12"/>
                </a:cubicBezTo>
                <a:cubicBezTo>
                  <a:pt x="168" y="12"/>
                  <a:pt x="167" y="12"/>
                  <a:pt x="166" y="13"/>
                </a:cubicBezTo>
                <a:cubicBezTo>
                  <a:pt x="165" y="13"/>
                  <a:pt x="162" y="14"/>
                  <a:pt x="160" y="14"/>
                </a:cubicBezTo>
                <a:cubicBezTo>
                  <a:pt x="160" y="14"/>
                  <a:pt x="160" y="14"/>
                  <a:pt x="159" y="15"/>
                </a:cubicBezTo>
                <a:cubicBezTo>
                  <a:pt x="157" y="15"/>
                  <a:pt x="155" y="16"/>
                  <a:pt x="152" y="16"/>
                </a:cubicBezTo>
                <a:cubicBezTo>
                  <a:pt x="152" y="16"/>
                  <a:pt x="152" y="16"/>
                  <a:pt x="152" y="16"/>
                </a:cubicBezTo>
                <a:cubicBezTo>
                  <a:pt x="150" y="17"/>
                  <a:pt x="147" y="17"/>
                  <a:pt x="145" y="17"/>
                </a:cubicBezTo>
                <a:cubicBezTo>
                  <a:pt x="144" y="18"/>
                  <a:pt x="144" y="18"/>
                  <a:pt x="144" y="18"/>
                </a:cubicBezTo>
                <a:cubicBezTo>
                  <a:pt x="141" y="18"/>
                  <a:pt x="139" y="18"/>
                  <a:pt x="136" y="19"/>
                </a:cubicBezTo>
                <a:cubicBezTo>
                  <a:pt x="135" y="19"/>
                  <a:pt x="135" y="19"/>
                  <a:pt x="135" y="19"/>
                </a:cubicBezTo>
                <a:cubicBezTo>
                  <a:pt x="131" y="19"/>
                  <a:pt x="126" y="20"/>
                  <a:pt x="122" y="20"/>
                </a:cubicBezTo>
                <a:cubicBezTo>
                  <a:pt x="122" y="20"/>
                  <a:pt x="122" y="20"/>
                  <a:pt x="122" y="20"/>
                </a:cubicBezTo>
                <a:cubicBezTo>
                  <a:pt x="118" y="20"/>
                  <a:pt x="114" y="20"/>
                  <a:pt x="111" y="21"/>
                </a:cubicBezTo>
                <a:cubicBezTo>
                  <a:pt x="107" y="21"/>
                  <a:pt x="104" y="21"/>
                  <a:pt x="101" y="21"/>
                </a:cubicBezTo>
                <a:cubicBezTo>
                  <a:pt x="100" y="21"/>
                  <a:pt x="100" y="21"/>
                  <a:pt x="100" y="21"/>
                </a:cubicBezTo>
                <a:cubicBezTo>
                  <a:pt x="97" y="21"/>
                  <a:pt x="94" y="21"/>
                  <a:pt x="91" y="21"/>
                </a:cubicBezTo>
                <a:cubicBezTo>
                  <a:pt x="90" y="21"/>
                  <a:pt x="89" y="21"/>
                  <a:pt x="88" y="21"/>
                </a:cubicBezTo>
                <a:cubicBezTo>
                  <a:pt x="86" y="21"/>
                  <a:pt x="84" y="21"/>
                  <a:pt x="81" y="21"/>
                </a:cubicBezTo>
                <a:cubicBezTo>
                  <a:pt x="81" y="21"/>
                  <a:pt x="80" y="21"/>
                  <a:pt x="79" y="21"/>
                </a:cubicBezTo>
                <a:cubicBezTo>
                  <a:pt x="77" y="21"/>
                  <a:pt x="74" y="20"/>
                  <a:pt x="71" y="20"/>
                </a:cubicBezTo>
                <a:cubicBezTo>
                  <a:pt x="71" y="20"/>
                  <a:pt x="71" y="20"/>
                  <a:pt x="71" y="20"/>
                </a:cubicBezTo>
                <a:cubicBezTo>
                  <a:pt x="68" y="20"/>
                  <a:pt x="66" y="20"/>
                  <a:pt x="63" y="20"/>
                </a:cubicBezTo>
                <a:cubicBezTo>
                  <a:pt x="63" y="20"/>
                  <a:pt x="62" y="20"/>
                  <a:pt x="61" y="20"/>
                </a:cubicBezTo>
                <a:cubicBezTo>
                  <a:pt x="59" y="19"/>
                  <a:pt x="57" y="19"/>
                  <a:pt x="54" y="19"/>
                </a:cubicBezTo>
                <a:cubicBezTo>
                  <a:pt x="54" y="19"/>
                  <a:pt x="53" y="19"/>
                  <a:pt x="53" y="19"/>
                </a:cubicBezTo>
                <a:cubicBezTo>
                  <a:pt x="51" y="19"/>
                  <a:pt x="49" y="18"/>
                  <a:pt x="47" y="18"/>
                </a:cubicBezTo>
                <a:cubicBezTo>
                  <a:pt x="47" y="18"/>
                  <a:pt x="46" y="18"/>
                  <a:pt x="45" y="18"/>
                </a:cubicBezTo>
                <a:cubicBezTo>
                  <a:pt x="43" y="18"/>
                  <a:pt x="41" y="17"/>
                  <a:pt x="39" y="17"/>
                </a:cubicBezTo>
                <a:cubicBezTo>
                  <a:pt x="39" y="17"/>
                  <a:pt x="39" y="17"/>
                  <a:pt x="39" y="17"/>
                </a:cubicBezTo>
                <a:cubicBezTo>
                  <a:pt x="37" y="17"/>
                  <a:pt x="35" y="16"/>
                  <a:pt x="33" y="16"/>
                </a:cubicBezTo>
                <a:cubicBezTo>
                  <a:pt x="32" y="16"/>
                  <a:pt x="32" y="16"/>
                  <a:pt x="31" y="16"/>
                </a:cubicBezTo>
                <a:cubicBezTo>
                  <a:pt x="29" y="15"/>
                  <a:pt x="28" y="15"/>
                  <a:pt x="26" y="14"/>
                </a:cubicBezTo>
                <a:cubicBezTo>
                  <a:pt x="26" y="14"/>
                  <a:pt x="26" y="14"/>
                  <a:pt x="25" y="14"/>
                </a:cubicBezTo>
                <a:cubicBezTo>
                  <a:pt x="23" y="14"/>
                  <a:pt x="22" y="13"/>
                  <a:pt x="20" y="13"/>
                </a:cubicBezTo>
                <a:cubicBezTo>
                  <a:pt x="19" y="13"/>
                  <a:pt x="19" y="13"/>
                  <a:pt x="19" y="12"/>
                </a:cubicBezTo>
                <a:cubicBezTo>
                  <a:pt x="16" y="12"/>
                  <a:pt x="15" y="11"/>
                  <a:pt x="13" y="11"/>
                </a:cubicBezTo>
                <a:cubicBezTo>
                  <a:pt x="12" y="10"/>
                  <a:pt x="11" y="10"/>
                  <a:pt x="10" y="9"/>
                </a:cubicBezTo>
                <a:cubicBezTo>
                  <a:pt x="3" y="7"/>
                  <a:pt x="0" y="4"/>
                  <a:pt x="0" y="0"/>
                </a:cubicBezTo>
                <a:cubicBezTo>
                  <a:pt x="0" y="31"/>
                  <a:pt x="1" y="62"/>
                  <a:pt x="1" y="93"/>
                </a:cubicBezTo>
                <a:cubicBezTo>
                  <a:pt x="1" y="97"/>
                  <a:pt x="3" y="100"/>
                  <a:pt x="10" y="103"/>
                </a:cubicBezTo>
                <a:cubicBezTo>
                  <a:pt x="11" y="103"/>
                  <a:pt x="12" y="103"/>
                  <a:pt x="13" y="104"/>
                </a:cubicBezTo>
                <a:cubicBezTo>
                  <a:pt x="13" y="104"/>
                  <a:pt x="13" y="104"/>
                  <a:pt x="13" y="104"/>
                </a:cubicBezTo>
                <a:cubicBezTo>
                  <a:pt x="15" y="105"/>
                  <a:pt x="17" y="105"/>
                  <a:pt x="19" y="106"/>
                </a:cubicBezTo>
                <a:cubicBezTo>
                  <a:pt x="19" y="106"/>
                  <a:pt x="20" y="106"/>
                  <a:pt x="20" y="106"/>
                </a:cubicBezTo>
                <a:cubicBezTo>
                  <a:pt x="20" y="106"/>
                  <a:pt x="20" y="106"/>
                  <a:pt x="20" y="106"/>
                </a:cubicBezTo>
                <a:cubicBezTo>
                  <a:pt x="22" y="107"/>
                  <a:pt x="24" y="107"/>
                  <a:pt x="26" y="108"/>
                </a:cubicBezTo>
                <a:cubicBezTo>
                  <a:pt x="26" y="108"/>
                  <a:pt x="26" y="108"/>
                  <a:pt x="26" y="108"/>
                </a:cubicBezTo>
                <a:cubicBezTo>
                  <a:pt x="26" y="108"/>
                  <a:pt x="26" y="108"/>
                  <a:pt x="27" y="108"/>
                </a:cubicBezTo>
                <a:cubicBezTo>
                  <a:pt x="28" y="108"/>
                  <a:pt x="30" y="108"/>
                  <a:pt x="32" y="109"/>
                </a:cubicBezTo>
                <a:cubicBezTo>
                  <a:pt x="32" y="109"/>
                  <a:pt x="32" y="109"/>
                  <a:pt x="33" y="109"/>
                </a:cubicBezTo>
                <a:cubicBezTo>
                  <a:pt x="33" y="109"/>
                  <a:pt x="33" y="109"/>
                  <a:pt x="33" y="109"/>
                </a:cubicBezTo>
                <a:cubicBezTo>
                  <a:pt x="33" y="109"/>
                  <a:pt x="33" y="109"/>
                  <a:pt x="33" y="109"/>
                </a:cubicBezTo>
                <a:cubicBezTo>
                  <a:pt x="33" y="109"/>
                  <a:pt x="33" y="109"/>
                  <a:pt x="33" y="109"/>
                </a:cubicBezTo>
                <a:cubicBezTo>
                  <a:pt x="33" y="109"/>
                  <a:pt x="33" y="109"/>
                  <a:pt x="33" y="109"/>
                </a:cubicBezTo>
                <a:cubicBezTo>
                  <a:pt x="35" y="109"/>
                  <a:pt x="37" y="110"/>
                  <a:pt x="39" y="110"/>
                </a:cubicBezTo>
                <a:cubicBezTo>
                  <a:pt x="39" y="110"/>
                  <a:pt x="39" y="110"/>
                  <a:pt x="39" y="110"/>
                </a:cubicBezTo>
                <a:cubicBezTo>
                  <a:pt x="40" y="110"/>
                  <a:pt x="40" y="110"/>
                  <a:pt x="40" y="110"/>
                </a:cubicBezTo>
                <a:cubicBezTo>
                  <a:pt x="42" y="111"/>
                  <a:pt x="44" y="111"/>
                  <a:pt x="46" y="111"/>
                </a:cubicBezTo>
                <a:cubicBezTo>
                  <a:pt x="46" y="111"/>
                  <a:pt x="46" y="111"/>
                  <a:pt x="47" y="111"/>
                </a:cubicBezTo>
                <a:cubicBezTo>
                  <a:pt x="47" y="111"/>
                  <a:pt x="47" y="111"/>
                  <a:pt x="48" y="111"/>
                </a:cubicBezTo>
                <a:cubicBezTo>
                  <a:pt x="50" y="112"/>
                  <a:pt x="52" y="112"/>
                  <a:pt x="54" y="112"/>
                </a:cubicBezTo>
                <a:cubicBezTo>
                  <a:pt x="54" y="112"/>
                  <a:pt x="54" y="112"/>
                  <a:pt x="54" y="112"/>
                </a:cubicBezTo>
                <a:cubicBezTo>
                  <a:pt x="55" y="112"/>
                  <a:pt x="55" y="112"/>
                  <a:pt x="55" y="112"/>
                </a:cubicBezTo>
                <a:cubicBezTo>
                  <a:pt x="57" y="112"/>
                  <a:pt x="60" y="113"/>
                  <a:pt x="62" y="113"/>
                </a:cubicBezTo>
                <a:cubicBezTo>
                  <a:pt x="62" y="113"/>
                  <a:pt x="62" y="113"/>
                  <a:pt x="63" y="113"/>
                </a:cubicBezTo>
                <a:cubicBezTo>
                  <a:pt x="63" y="113"/>
                  <a:pt x="63" y="113"/>
                  <a:pt x="64" y="113"/>
                </a:cubicBezTo>
                <a:cubicBezTo>
                  <a:pt x="66" y="113"/>
                  <a:pt x="69" y="113"/>
                  <a:pt x="72" y="114"/>
                </a:cubicBezTo>
                <a:cubicBezTo>
                  <a:pt x="72" y="114"/>
                  <a:pt x="72" y="114"/>
                  <a:pt x="72" y="114"/>
                </a:cubicBezTo>
                <a:cubicBezTo>
                  <a:pt x="72" y="114"/>
                  <a:pt x="72" y="114"/>
                  <a:pt x="72" y="114"/>
                </a:cubicBezTo>
                <a:cubicBezTo>
                  <a:pt x="74" y="114"/>
                  <a:pt x="77" y="114"/>
                  <a:pt x="80" y="114"/>
                </a:cubicBezTo>
                <a:cubicBezTo>
                  <a:pt x="80" y="114"/>
                  <a:pt x="81" y="114"/>
                  <a:pt x="81" y="114"/>
                </a:cubicBezTo>
                <a:cubicBezTo>
                  <a:pt x="81" y="114"/>
                  <a:pt x="82" y="114"/>
                  <a:pt x="82" y="114"/>
                </a:cubicBezTo>
                <a:cubicBezTo>
                  <a:pt x="84" y="114"/>
                  <a:pt x="86" y="114"/>
                  <a:pt x="89" y="114"/>
                </a:cubicBezTo>
                <a:cubicBezTo>
                  <a:pt x="89" y="114"/>
                  <a:pt x="90" y="114"/>
                  <a:pt x="91" y="114"/>
                </a:cubicBezTo>
                <a:cubicBezTo>
                  <a:pt x="91" y="114"/>
                  <a:pt x="91" y="114"/>
                  <a:pt x="92" y="114"/>
                </a:cubicBezTo>
                <a:cubicBezTo>
                  <a:pt x="95" y="114"/>
                  <a:pt x="98" y="114"/>
                  <a:pt x="101" y="114"/>
                </a:cubicBezTo>
                <a:cubicBezTo>
                  <a:pt x="101" y="114"/>
                  <a:pt x="101" y="114"/>
                  <a:pt x="101" y="114"/>
                </a:cubicBezTo>
                <a:cubicBezTo>
                  <a:pt x="101" y="114"/>
                  <a:pt x="101" y="114"/>
                  <a:pt x="101" y="114"/>
                </a:cubicBezTo>
                <a:cubicBezTo>
                  <a:pt x="105" y="114"/>
                  <a:pt x="108" y="114"/>
                  <a:pt x="111" y="114"/>
                </a:cubicBezTo>
                <a:cubicBezTo>
                  <a:pt x="111" y="114"/>
                  <a:pt x="111" y="114"/>
                  <a:pt x="111" y="114"/>
                </a:cubicBezTo>
                <a:cubicBezTo>
                  <a:pt x="111" y="114"/>
                  <a:pt x="111" y="114"/>
                  <a:pt x="112" y="114"/>
                </a:cubicBezTo>
                <a:cubicBezTo>
                  <a:pt x="115" y="114"/>
                  <a:pt x="119" y="114"/>
                  <a:pt x="122" y="113"/>
                </a:cubicBezTo>
                <a:cubicBezTo>
                  <a:pt x="123" y="113"/>
                  <a:pt x="123" y="113"/>
                  <a:pt x="123" y="113"/>
                </a:cubicBezTo>
                <a:cubicBezTo>
                  <a:pt x="123" y="113"/>
                  <a:pt x="123" y="113"/>
                  <a:pt x="123" y="113"/>
                </a:cubicBezTo>
                <a:cubicBezTo>
                  <a:pt x="127" y="113"/>
                  <a:pt x="131" y="113"/>
                  <a:pt x="135" y="112"/>
                </a:cubicBezTo>
                <a:cubicBezTo>
                  <a:pt x="136" y="112"/>
                  <a:pt x="136" y="112"/>
                  <a:pt x="136" y="112"/>
                </a:cubicBezTo>
                <a:cubicBezTo>
                  <a:pt x="136" y="112"/>
                  <a:pt x="136" y="112"/>
                  <a:pt x="136" y="112"/>
                </a:cubicBezTo>
                <a:cubicBezTo>
                  <a:pt x="139" y="112"/>
                  <a:pt x="142" y="111"/>
                  <a:pt x="144" y="111"/>
                </a:cubicBezTo>
                <a:cubicBezTo>
                  <a:pt x="145" y="111"/>
                  <a:pt x="145" y="111"/>
                  <a:pt x="145" y="111"/>
                </a:cubicBezTo>
                <a:cubicBezTo>
                  <a:pt x="148" y="110"/>
                  <a:pt x="150" y="110"/>
                  <a:pt x="153" y="109"/>
                </a:cubicBezTo>
                <a:cubicBezTo>
                  <a:pt x="153" y="109"/>
                  <a:pt x="153" y="109"/>
                  <a:pt x="153" y="109"/>
                </a:cubicBezTo>
                <a:cubicBezTo>
                  <a:pt x="155" y="109"/>
                  <a:pt x="158" y="108"/>
                  <a:pt x="160" y="108"/>
                </a:cubicBezTo>
                <a:cubicBezTo>
                  <a:pt x="160" y="108"/>
                  <a:pt x="161" y="108"/>
                  <a:pt x="161" y="108"/>
                </a:cubicBezTo>
                <a:cubicBezTo>
                  <a:pt x="163" y="107"/>
                  <a:pt x="165" y="107"/>
                  <a:pt x="167" y="106"/>
                </a:cubicBezTo>
                <a:cubicBezTo>
                  <a:pt x="167" y="106"/>
                  <a:pt x="167" y="106"/>
                  <a:pt x="168" y="106"/>
                </a:cubicBezTo>
                <a:cubicBezTo>
                  <a:pt x="168" y="106"/>
                  <a:pt x="169" y="105"/>
                  <a:pt x="170" y="105"/>
                </a:cubicBezTo>
                <a:cubicBezTo>
                  <a:pt x="171" y="105"/>
                  <a:pt x="171" y="104"/>
                  <a:pt x="172" y="104"/>
                </a:cubicBezTo>
                <a:cubicBezTo>
                  <a:pt x="172" y="104"/>
                  <a:pt x="172" y="104"/>
                  <a:pt x="173" y="104"/>
                </a:cubicBezTo>
                <a:cubicBezTo>
                  <a:pt x="173" y="104"/>
                  <a:pt x="173" y="104"/>
                  <a:pt x="174" y="104"/>
                </a:cubicBezTo>
                <a:cubicBezTo>
                  <a:pt x="174" y="103"/>
                  <a:pt x="174" y="103"/>
                  <a:pt x="175" y="103"/>
                </a:cubicBezTo>
                <a:cubicBezTo>
                  <a:pt x="175" y="103"/>
                  <a:pt x="175" y="103"/>
                  <a:pt x="175" y="103"/>
                </a:cubicBezTo>
                <a:cubicBezTo>
                  <a:pt x="176" y="103"/>
                  <a:pt x="176" y="103"/>
                  <a:pt x="176" y="102"/>
                </a:cubicBezTo>
                <a:cubicBezTo>
                  <a:pt x="176" y="102"/>
                  <a:pt x="176" y="102"/>
                  <a:pt x="176" y="102"/>
                </a:cubicBezTo>
                <a:cubicBezTo>
                  <a:pt x="177" y="102"/>
                  <a:pt x="177" y="102"/>
                  <a:pt x="178" y="101"/>
                </a:cubicBezTo>
                <a:cubicBezTo>
                  <a:pt x="178" y="101"/>
                  <a:pt x="178" y="101"/>
                  <a:pt x="178" y="101"/>
                </a:cubicBezTo>
                <a:cubicBezTo>
                  <a:pt x="178" y="101"/>
                  <a:pt x="178" y="101"/>
                  <a:pt x="178" y="101"/>
                </a:cubicBezTo>
                <a:cubicBezTo>
                  <a:pt x="178" y="101"/>
                  <a:pt x="179" y="101"/>
                  <a:pt x="179" y="100"/>
                </a:cubicBezTo>
                <a:cubicBezTo>
                  <a:pt x="179" y="100"/>
                  <a:pt x="179" y="100"/>
                  <a:pt x="180" y="100"/>
                </a:cubicBezTo>
                <a:cubicBezTo>
                  <a:pt x="180" y="100"/>
                  <a:pt x="180" y="100"/>
                  <a:pt x="180" y="100"/>
                </a:cubicBezTo>
                <a:cubicBezTo>
                  <a:pt x="180" y="100"/>
                  <a:pt x="180" y="100"/>
                  <a:pt x="180" y="100"/>
                </a:cubicBezTo>
                <a:cubicBezTo>
                  <a:pt x="180" y="99"/>
                  <a:pt x="180" y="99"/>
                  <a:pt x="181" y="99"/>
                </a:cubicBezTo>
                <a:cubicBezTo>
                  <a:pt x="181" y="98"/>
                  <a:pt x="181" y="98"/>
                  <a:pt x="181" y="98"/>
                </a:cubicBezTo>
                <a:cubicBezTo>
                  <a:pt x="181" y="98"/>
                  <a:pt x="181" y="98"/>
                  <a:pt x="181" y="98"/>
                </a:cubicBezTo>
                <a:cubicBezTo>
                  <a:pt x="181" y="98"/>
                  <a:pt x="181" y="98"/>
                  <a:pt x="181" y="97"/>
                </a:cubicBezTo>
                <a:cubicBezTo>
                  <a:pt x="182" y="97"/>
                  <a:pt x="182" y="97"/>
                  <a:pt x="182" y="97"/>
                </a:cubicBezTo>
                <a:cubicBezTo>
                  <a:pt x="182" y="97"/>
                  <a:pt x="182" y="96"/>
                  <a:pt x="182" y="96"/>
                </a:cubicBezTo>
                <a:cubicBezTo>
                  <a:pt x="182" y="96"/>
                  <a:pt x="182" y="96"/>
                  <a:pt x="182" y="96"/>
                </a:cubicBezTo>
                <a:cubicBezTo>
                  <a:pt x="182" y="96"/>
                  <a:pt x="182" y="95"/>
                  <a:pt x="182" y="95"/>
                </a:cubicBezTo>
                <a:cubicBezTo>
                  <a:pt x="182" y="95"/>
                  <a:pt x="182" y="95"/>
                  <a:pt x="182" y="95"/>
                </a:cubicBezTo>
                <a:cubicBezTo>
                  <a:pt x="182" y="94"/>
                  <a:pt x="182" y="94"/>
                  <a:pt x="183" y="94"/>
                </a:cubicBezTo>
                <a:cubicBezTo>
                  <a:pt x="183" y="93"/>
                  <a:pt x="183" y="93"/>
                  <a:pt x="183" y="93"/>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61"/>
          <p:cNvSpPr>
            <a:spLocks/>
          </p:cNvSpPr>
          <p:nvPr/>
        </p:nvSpPr>
        <p:spPr bwMode="auto">
          <a:xfrm>
            <a:off x="9140716" y="4822240"/>
            <a:ext cx="2266910" cy="1369494"/>
          </a:xfrm>
          <a:custGeom>
            <a:avLst/>
            <a:gdLst>
              <a:gd name="T0" fmla="*/ 339 w 587"/>
              <a:gd name="T1" fmla="*/ 1 h 326"/>
              <a:gd name="T2" fmla="*/ 416 w 587"/>
              <a:gd name="T3" fmla="*/ 12 h 326"/>
              <a:gd name="T4" fmla="*/ 407 w 587"/>
              <a:gd name="T5" fmla="*/ 70 h 326"/>
              <a:gd name="T6" fmla="*/ 471 w 587"/>
              <a:gd name="T7" fmla="*/ 78 h 326"/>
              <a:gd name="T8" fmla="*/ 572 w 587"/>
              <a:gd name="T9" fmla="*/ 74 h 326"/>
              <a:gd name="T10" fmla="*/ 584 w 587"/>
              <a:gd name="T11" fmla="*/ 114 h 326"/>
              <a:gd name="T12" fmla="*/ 567 w 587"/>
              <a:gd name="T13" fmla="*/ 133 h 326"/>
              <a:gd name="T14" fmla="*/ 548 w 587"/>
              <a:gd name="T15" fmla="*/ 135 h 326"/>
              <a:gd name="T16" fmla="*/ 505 w 587"/>
              <a:gd name="T17" fmla="*/ 131 h 326"/>
              <a:gd name="T18" fmla="*/ 448 w 587"/>
              <a:gd name="T19" fmla="*/ 126 h 326"/>
              <a:gd name="T20" fmla="*/ 408 w 587"/>
              <a:gd name="T21" fmla="*/ 131 h 326"/>
              <a:gd name="T22" fmla="*/ 369 w 587"/>
              <a:gd name="T23" fmla="*/ 164 h 326"/>
              <a:gd name="T24" fmla="*/ 397 w 587"/>
              <a:gd name="T25" fmla="*/ 198 h 326"/>
              <a:gd name="T26" fmla="*/ 438 w 587"/>
              <a:gd name="T27" fmla="*/ 204 h 326"/>
              <a:gd name="T28" fmla="*/ 494 w 587"/>
              <a:gd name="T29" fmla="*/ 201 h 326"/>
              <a:gd name="T30" fmla="*/ 540 w 587"/>
              <a:gd name="T31" fmla="*/ 198 h 326"/>
              <a:gd name="T32" fmla="*/ 556 w 587"/>
              <a:gd name="T33" fmla="*/ 200 h 326"/>
              <a:gd name="T34" fmla="*/ 567 w 587"/>
              <a:gd name="T35" fmla="*/ 220 h 326"/>
              <a:gd name="T36" fmla="*/ 542 w 587"/>
              <a:gd name="T37" fmla="*/ 259 h 326"/>
              <a:gd name="T38" fmla="*/ 445 w 587"/>
              <a:gd name="T39" fmla="*/ 253 h 326"/>
              <a:gd name="T40" fmla="*/ 376 w 587"/>
              <a:gd name="T41" fmla="*/ 259 h 326"/>
              <a:gd name="T42" fmla="*/ 367 w 587"/>
              <a:gd name="T43" fmla="*/ 317 h 326"/>
              <a:gd name="T44" fmla="*/ 286 w 587"/>
              <a:gd name="T45" fmla="*/ 326 h 326"/>
              <a:gd name="T46" fmla="*/ 208 w 587"/>
              <a:gd name="T47" fmla="*/ 314 h 326"/>
              <a:gd name="T48" fmla="*/ 217 w 587"/>
              <a:gd name="T49" fmla="*/ 257 h 326"/>
              <a:gd name="T50" fmla="*/ 152 w 587"/>
              <a:gd name="T51" fmla="*/ 249 h 326"/>
              <a:gd name="T52" fmla="*/ 35 w 587"/>
              <a:gd name="T53" fmla="*/ 254 h 326"/>
              <a:gd name="T54" fmla="*/ 45 w 587"/>
              <a:gd name="T55" fmla="*/ 188 h 326"/>
              <a:gd name="T56" fmla="*/ 75 w 587"/>
              <a:gd name="T57" fmla="*/ 185 h 326"/>
              <a:gd name="T58" fmla="*/ 125 w 587"/>
              <a:gd name="T59" fmla="*/ 189 h 326"/>
              <a:gd name="T60" fmla="*/ 175 w 587"/>
              <a:gd name="T61" fmla="*/ 194 h 326"/>
              <a:gd name="T62" fmla="*/ 205 w 587"/>
              <a:gd name="T63" fmla="*/ 191 h 326"/>
              <a:gd name="T64" fmla="*/ 214 w 587"/>
              <a:gd name="T65" fmla="*/ 133 h 326"/>
              <a:gd name="T66" fmla="*/ 185 w 587"/>
              <a:gd name="T67" fmla="*/ 129 h 326"/>
              <a:gd name="T68" fmla="*/ 134 w 587"/>
              <a:gd name="T69" fmla="*/ 132 h 326"/>
              <a:gd name="T70" fmla="*/ 83 w 587"/>
              <a:gd name="T71" fmla="*/ 135 h 326"/>
              <a:gd name="T72" fmla="*/ 54 w 587"/>
              <a:gd name="T73" fmla="*/ 131 h 326"/>
              <a:gd name="T74" fmla="*/ 65 w 587"/>
              <a:gd name="T75" fmla="*/ 65 h 326"/>
              <a:gd name="T76" fmla="*/ 180 w 587"/>
              <a:gd name="T77" fmla="*/ 73 h 326"/>
              <a:gd name="T78" fmla="*/ 247 w 587"/>
              <a:gd name="T79" fmla="*/ 67 h 326"/>
              <a:gd name="T80" fmla="*/ 257 w 587"/>
              <a:gd name="T81" fmla="*/ 10 h 326"/>
              <a:gd name="T82" fmla="*/ 339 w 587"/>
              <a:gd name="T83" fmla="*/ 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7" h="326">
                <a:moveTo>
                  <a:pt x="339" y="1"/>
                </a:moveTo>
                <a:cubicBezTo>
                  <a:pt x="369" y="1"/>
                  <a:pt x="399" y="5"/>
                  <a:pt x="416" y="12"/>
                </a:cubicBezTo>
                <a:cubicBezTo>
                  <a:pt x="452" y="26"/>
                  <a:pt x="372" y="56"/>
                  <a:pt x="407" y="70"/>
                </a:cubicBezTo>
                <a:cubicBezTo>
                  <a:pt x="420" y="75"/>
                  <a:pt x="444" y="77"/>
                  <a:pt x="471" y="78"/>
                </a:cubicBezTo>
                <a:cubicBezTo>
                  <a:pt x="508" y="78"/>
                  <a:pt x="550" y="76"/>
                  <a:pt x="572" y="74"/>
                </a:cubicBezTo>
                <a:cubicBezTo>
                  <a:pt x="573" y="75"/>
                  <a:pt x="587" y="96"/>
                  <a:pt x="584" y="114"/>
                </a:cubicBezTo>
                <a:cubicBezTo>
                  <a:pt x="582" y="124"/>
                  <a:pt x="577" y="130"/>
                  <a:pt x="567" y="133"/>
                </a:cubicBezTo>
                <a:cubicBezTo>
                  <a:pt x="562" y="135"/>
                  <a:pt x="556" y="135"/>
                  <a:pt x="548" y="135"/>
                </a:cubicBezTo>
                <a:cubicBezTo>
                  <a:pt x="537" y="135"/>
                  <a:pt x="523" y="134"/>
                  <a:pt x="505" y="131"/>
                </a:cubicBezTo>
                <a:cubicBezTo>
                  <a:pt x="487" y="129"/>
                  <a:pt x="467" y="126"/>
                  <a:pt x="448" y="126"/>
                </a:cubicBezTo>
                <a:cubicBezTo>
                  <a:pt x="434" y="126"/>
                  <a:pt x="420" y="127"/>
                  <a:pt x="408" y="131"/>
                </a:cubicBezTo>
                <a:cubicBezTo>
                  <a:pt x="385" y="138"/>
                  <a:pt x="371" y="151"/>
                  <a:pt x="369" y="164"/>
                </a:cubicBezTo>
                <a:cubicBezTo>
                  <a:pt x="367" y="178"/>
                  <a:pt x="377" y="190"/>
                  <a:pt x="397" y="198"/>
                </a:cubicBezTo>
                <a:cubicBezTo>
                  <a:pt x="408" y="202"/>
                  <a:pt x="422" y="204"/>
                  <a:pt x="438" y="204"/>
                </a:cubicBezTo>
                <a:cubicBezTo>
                  <a:pt x="456" y="205"/>
                  <a:pt x="475" y="203"/>
                  <a:pt x="494" y="201"/>
                </a:cubicBezTo>
                <a:cubicBezTo>
                  <a:pt x="514" y="199"/>
                  <a:pt x="529" y="198"/>
                  <a:pt x="540" y="198"/>
                </a:cubicBezTo>
                <a:cubicBezTo>
                  <a:pt x="547" y="198"/>
                  <a:pt x="552" y="199"/>
                  <a:pt x="556" y="200"/>
                </a:cubicBezTo>
                <a:cubicBezTo>
                  <a:pt x="565" y="204"/>
                  <a:pt x="568" y="210"/>
                  <a:pt x="567" y="220"/>
                </a:cubicBezTo>
                <a:cubicBezTo>
                  <a:pt x="564" y="238"/>
                  <a:pt x="543" y="258"/>
                  <a:pt x="542" y="259"/>
                </a:cubicBezTo>
                <a:cubicBezTo>
                  <a:pt x="521" y="258"/>
                  <a:pt x="481" y="254"/>
                  <a:pt x="445" y="253"/>
                </a:cubicBezTo>
                <a:cubicBezTo>
                  <a:pt x="417" y="253"/>
                  <a:pt x="391" y="254"/>
                  <a:pt x="376" y="259"/>
                </a:cubicBezTo>
                <a:cubicBezTo>
                  <a:pt x="338" y="272"/>
                  <a:pt x="407" y="304"/>
                  <a:pt x="367" y="317"/>
                </a:cubicBezTo>
                <a:cubicBezTo>
                  <a:pt x="348" y="323"/>
                  <a:pt x="317" y="326"/>
                  <a:pt x="286" y="326"/>
                </a:cubicBezTo>
                <a:cubicBezTo>
                  <a:pt x="256" y="325"/>
                  <a:pt x="225" y="322"/>
                  <a:pt x="208" y="314"/>
                </a:cubicBezTo>
                <a:cubicBezTo>
                  <a:pt x="172" y="300"/>
                  <a:pt x="253" y="271"/>
                  <a:pt x="217" y="257"/>
                </a:cubicBezTo>
                <a:cubicBezTo>
                  <a:pt x="203" y="251"/>
                  <a:pt x="179" y="249"/>
                  <a:pt x="152" y="249"/>
                </a:cubicBezTo>
                <a:cubicBezTo>
                  <a:pt x="98" y="248"/>
                  <a:pt x="38" y="254"/>
                  <a:pt x="35" y="254"/>
                </a:cubicBezTo>
                <a:cubicBezTo>
                  <a:pt x="33" y="252"/>
                  <a:pt x="0" y="203"/>
                  <a:pt x="45" y="188"/>
                </a:cubicBezTo>
                <a:cubicBezTo>
                  <a:pt x="54" y="185"/>
                  <a:pt x="64" y="185"/>
                  <a:pt x="75" y="185"/>
                </a:cubicBezTo>
                <a:cubicBezTo>
                  <a:pt x="90" y="185"/>
                  <a:pt x="108" y="187"/>
                  <a:pt x="125" y="189"/>
                </a:cubicBezTo>
                <a:cubicBezTo>
                  <a:pt x="142" y="192"/>
                  <a:pt x="159" y="194"/>
                  <a:pt x="175" y="194"/>
                </a:cubicBezTo>
                <a:cubicBezTo>
                  <a:pt x="186" y="194"/>
                  <a:pt x="196" y="193"/>
                  <a:pt x="205" y="191"/>
                </a:cubicBezTo>
                <a:cubicBezTo>
                  <a:pt x="245" y="177"/>
                  <a:pt x="250" y="147"/>
                  <a:pt x="214" y="133"/>
                </a:cubicBezTo>
                <a:cubicBezTo>
                  <a:pt x="206" y="130"/>
                  <a:pt x="196" y="129"/>
                  <a:pt x="185" y="129"/>
                </a:cubicBezTo>
                <a:cubicBezTo>
                  <a:pt x="170" y="128"/>
                  <a:pt x="152" y="130"/>
                  <a:pt x="134" y="132"/>
                </a:cubicBezTo>
                <a:cubicBezTo>
                  <a:pt x="116" y="134"/>
                  <a:pt x="99" y="135"/>
                  <a:pt x="83" y="135"/>
                </a:cubicBezTo>
                <a:cubicBezTo>
                  <a:pt x="72" y="135"/>
                  <a:pt x="62" y="134"/>
                  <a:pt x="54" y="131"/>
                </a:cubicBezTo>
                <a:cubicBezTo>
                  <a:pt x="15" y="114"/>
                  <a:pt x="63" y="67"/>
                  <a:pt x="65" y="65"/>
                </a:cubicBezTo>
                <a:cubicBezTo>
                  <a:pt x="68" y="65"/>
                  <a:pt x="126" y="73"/>
                  <a:pt x="180" y="73"/>
                </a:cubicBezTo>
                <a:cubicBezTo>
                  <a:pt x="207" y="74"/>
                  <a:pt x="232" y="72"/>
                  <a:pt x="247" y="67"/>
                </a:cubicBezTo>
                <a:cubicBezTo>
                  <a:pt x="287" y="54"/>
                  <a:pt x="217" y="22"/>
                  <a:pt x="257" y="10"/>
                </a:cubicBezTo>
                <a:cubicBezTo>
                  <a:pt x="277" y="3"/>
                  <a:pt x="308" y="0"/>
                  <a:pt x="339" y="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ectangle 64"/>
          <p:cNvSpPr/>
          <p:nvPr/>
        </p:nvSpPr>
        <p:spPr>
          <a:xfrm>
            <a:off x="1105786" y="3142528"/>
            <a:ext cx="2290085" cy="707886"/>
          </a:xfrm>
          <a:prstGeom prst="rect">
            <a:avLst/>
          </a:prstGeom>
        </p:spPr>
        <p:txBody>
          <a:bodyPr wrap="square">
            <a:spAutoFit/>
          </a:bodyPr>
          <a:lstStyle/>
          <a:p>
            <a:pPr lvl="0" algn="ctr"/>
            <a:r>
              <a:rPr lang="id-ID" sz="2000" dirty="0">
                <a:latin typeface="+mj-lt"/>
              </a:rPr>
              <a:t>Deberán planificarse y gestionarse</a:t>
            </a:r>
          </a:p>
        </p:txBody>
      </p:sp>
      <p:cxnSp>
        <p:nvCxnSpPr>
          <p:cNvPr id="68" name="Straight Arrow Connector 67"/>
          <p:cNvCxnSpPr>
            <a:endCxn id="65" idx="2"/>
          </p:cNvCxnSpPr>
          <p:nvPr/>
        </p:nvCxnSpPr>
        <p:spPr>
          <a:xfrm flipV="1">
            <a:off x="2240391" y="3850414"/>
            <a:ext cx="10438" cy="1630412"/>
          </a:xfrm>
          <a:prstGeom prst="straightConnector1">
            <a:avLst/>
          </a:prstGeom>
          <a:ln>
            <a:solidFill>
              <a:schemeClr val="accent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endCxn id="79" idx="2"/>
          </p:cNvCxnSpPr>
          <p:nvPr/>
        </p:nvCxnSpPr>
        <p:spPr>
          <a:xfrm flipH="1" flipV="1">
            <a:off x="4306263" y="2805046"/>
            <a:ext cx="17031" cy="2675778"/>
          </a:xfrm>
          <a:prstGeom prst="straightConnector1">
            <a:avLst/>
          </a:prstGeom>
          <a:ln>
            <a:solidFill>
              <a:schemeClr val="accent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endCxn id="81" idx="2"/>
          </p:cNvCxnSpPr>
          <p:nvPr/>
        </p:nvCxnSpPr>
        <p:spPr>
          <a:xfrm flipV="1">
            <a:off x="6258229" y="4132647"/>
            <a:ext cx="21016" cy="1348178"/>
          </a:xfrm>
          <a:prstGeom prst="straightConnector1">
            <a:avLst/>
          </a:prstGeom>
          <a:ln>
            <a:solidFill>
              <a:schemeClr val="accent3">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endCxn id="83" idx="2"/>
          </p:cNvCxnSpPr>
          <p:nvPr/>
        </p:nvCxnSpPr>
        <p:spPr>
          <a:xfrm flipV="1">
            <a:off x="8341130" y="2883424"/>
            <a:ext cx="32127" cy="2597401"/>
          </a:xfrm>
          <a:prstGeom prst="straightConnector1">
            <a:avLst/>
          </a:prstGeom>
          <a:ln>
            <a:solidFill>
              <a:schemeClr val="accent4">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endCxn id="85" idx="2"/>
          </p:cNvCxnSpPr>
          <p:nvPr/>
        </p:nvCxnSpPr>
        <p:spPr>
          <a:xfrm flipV="1">
            <a:off x="10310212" y="4144980"/>
            <a:ext cx="6644" cy="1335844"/>
          </a:xfrm>
          <a:prstGeom prst="straightConnector1">
            <a:avLst/>
          </a:prstGeom>
          <a:ln>
            <a:solidFill>
              <a:schemeClr val="accent5">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2779745" y="1481607"/>
            <a:ext cx="3053035" cy="1323439"/>
          </a:xfrm>
          <a:prstGeom prst="rect">
            <a:avLst/>
          </a:prstGeom>
        </p:spPr>
        <p:txBody>
          <a:bodyPr wrap="square">
            <a:spAutoFit/>
          </a:bodyPr>
          <a:lstStyle/>
          <a:p>
            <a:pPr lvl="0" algn="ctr"/>
            <a:r>
              <a:rPr lang="es-PE" sz="2000" dirty="0">
                <a:solidFill>
                  <a:prstClr val="black">
                    <a:lumMod val="65000"/>
                    <a:lumOff val="35000"/>
                  </a:prstClr>
                </a:solidFill>
                <a:latin typeface="+mj-lt"/>
              </a:rPr>
              <a:t>Involucran todas las funciones organizacionales relacionadas con la entrega de productos y servicios</a:t>
            </a:r>
          </a:p>
        </p:txBody>
      </p:sp>
      <p:sp>
        <p:nvSpPr>
          <p:cNvPr id="81" name="Rectangle 80"/>
          <p:cNvSpPr/>
          <p:nvPr/>
        </p:nvSpPr>
        <p:spPr>
          <a:xfrm>
            <a:off x="5134202" y="3116984"/>
            <a:ext cx="2290085" cy="1015663"/>
          </a:xfrm>
          <a:prstGeom prst="rect">
            <a:avLst/>
          </a:prstGeom>
        </p:spPr>
        <p:txBody>
          <a:bodyPr wrap="square">
            <a:spAutoFit/>
          </a:bodyPr>
          <a:lstStyle/>
          <a:p>
            <a:pPr lvl="0" algn="ctr"/>
            <a:r>
              <a:rPr lang="es-PE" sz="2000" dirty="0">
                <a:latin typeface="+mj-lt"/>
              </a:rPr>
              <a:t>Identifican procesos y procedimientos ineficaces</a:t>
            </a:r>
          </a:p>
        </p:txBody>
      </p:sp>
      <p:sp>
        <p:nvSpPr>
          <p:cNvPr id="83" name="Rectangle 82"/>
          <p:cNvSpPr/>
          <p:nvPr/>
        </p:nvSpPr>
        <p:spPr>
          <a:xfrm>
            <a:off x="7228214" y="1867761"/>
            <a:ext cx="2290085" cy="1015663"/>
          </a:xfrm>
          <a:prstGeom prst="rect">
            <a:avLst/>
          </a:prstGeom>
        </p:spPr>
        <p:txBody>
          <a:bodyPr wrap="square">
            <a:spAutoFit/>
          </a:bodyPr>
          <a:lstStyle/>
          <a:p>
            <a:pPr lvl="0" algn="ctr"/>
            <a:r>
              <a:rPr lang="es-PE" sz="2000" dirty="0">
                <a:latin typeface="+mj-lt"/>
              </a:rPr>
              <a:t>Se esfuerzan por mejorar continuamente</a:t>
            </a:r>
          </a:p>
        </p:txBody>
      </p:sp>
      <p:sp>
        <p:nvSpPr>
          <p:cNvPr id="85" name="Rectangle 84"/>
          <p:cNvSpPr/>
          <p:nvPr/>
        </p:nvSpPr>
        <p:spPr>
          <a:xfrm>
            <a:off x="9171813" y="3129317"/>
            <a:ext cx="2290085" cy="1015663"/>
          </a:xfrm>
          <a:prstGeom prst="rect">
            <a:avLst/>
          </a:prstGeom>
        </p:spPr>
        <p:txBody>
          <a:bodyPr wrap="square">
            <a:spAutoFit/>
          </a:bodyPr>
          <a:lstStyle/>
          <a:p>
            <a:pPr lvl="0" algn="ctr"/>
            <a:r>
              <a:rPr lang="id-ID" sz="2000" dirty="0">
                <a:latin typeface="+mj-lt"/>
              </a:rPr>
              <a:t>Utilizan herramientas similares </a:t>
            </a:r>
          </a:p>
        </p:txBody>
      </p:sp>
      <p:grpSp>
        <p:nvGrpSpPr>
          <p:cNvPr id="103" name="Group 102"/>
          <p:cNvGrpSpPr/>
          <p:nvPr/>
        </p:nvGrpSpPr>
        <p:grpSpPr>
          <a:xfrm>
            <a:off x="6020546" y="2333551"/>
            <a:ext cx="623141" cy="808977"/>
            <a:chOff x="4000500" y="1725613"/>
            <a:chExt cx="314326" cy="382588"/>
          </a:xfrm>
          <a:solidFill>
            <a:schemeClr val="bg1">
              <a:lumMod val="65000"/>
            </a:schemeClr>
          </a:solidFill>
        </p:grpSpPr>
        <p:sp>
          <p:nvSpPr>
            <p:cNvPr id="104" name="Freeform 248"/>
            <p:cNvSpPr>
              <a:spLocks/>
            </p:cNvSpPr>
            <p:nvPr/>
          </p:nvSpPr>
          <p:spPr bwMode="auto">
            <a:xfrm>
              <a:off x="4048125" y="1725613"/>
              <a:ext cx="74613" cy="80963"/>
            </a:xfrm>
            <a:custGeom>
              <a:avLst/>
              <a:gdLst/>
              <a:ahLst/>
              <a:cxnLst>
                <a:cxn ang="0">
                  <a:pos x="23" y="0"/>
                </a:cxn>
                <a:cxn ang="0">
                  <a:pos x="26" y="0"/>
                </a:cxn>
                <a:cxn ang="0">
                  <a:pos x="29" y="1"/>
                </a:cxn>
                <a:cxn ang="0">
                  <a:pos x="32" y="2"/>
                </a:cxn>
                <a:cxn ang="0">
                  <a:pos x="35" y="3"/>
                </a:cxn>
                <a:cxn ang="0">
                  <a:pos x="37"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8" y="50"/>
                </a:cxn>
                <a:cxn ang="0">
                  <a:pos x="15" y="49"/>
                </a:cxn>
                <a:cxn ang="0">
                  <a:pos x="12" y="47"/>
                </a:cxn>
                <a:cxn ang="0">
                  <a:pos x="10" y="45"/>
                </a:cxn>
                <a:cxn ang="0">
                  <a:pos x="8" y="43"/>
                </a:cxn>
                <a:cxn ang="0">
                  <a:pos x="6" y="41"/>
                </a:cxn>
                <a:cxn ang="0">
                  <a:pos x="4" y="38"/>
                </a:cxn>
                <a:cxn ang="0">
                  <a:pos x="3" y="35"/>
                </a:cxn>
                <a:cxn ang="0">
                  <a:pos x="2"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2"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7"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8" y="50"/>
                  </a:lnTo>
                  <a:lnTo>
                    <a:pt x="15" y="49"/>
                  </a:lnTo>
                  <a:lnTo>
                    <a:pt x="12" y="47"/>
                  </a:lnTo>
                  <a:lnTo>
                    <a:pt x="10" y="45"/>
                  </a:lnTo>
                  <a:lnTo>
                    <a:pt x="8" y="43"/>
                  </a:lnTo>
                  <a:lnTo>
                    <a:pt x="6" y="41"/>
                  </a:lnTo>
                  <a:lnTo>
                    <a:pt x="4" y="38"/>
                  </a:lnTo>
                  <a:lnTo>
                    <a:pt x="3" y="35"/>
                  </a:lnTo>
                  <a:lnTo>
                    <a:pt x="2" y="32"/>
                  </a:lnTo>
                  <a:lnTo>
                    <a:pt x="1" y="29"/>
                  </a:lnTo>
                  <a:lnTo>
                    <a:pt x="0" y="26"/>
                  </a:lnTo>
                  <a:lnTo>
                    <a:pt x="0" y="23"/>
                  </a:lnTo>
                  <a:lnTo>
                    <a:pt x="0" y="20"/>
                  </a:lnTo>
                  <a:lnTo>
                    <a:pt x="1" y="17"/>
                  </a:lnTo>
                  <a:lnTo>
                    <a:pt x="2" y="14"/>
                  </a:lnTo>
                  <a:lnTo>
                    <a:pt x="3" y="11"/>
                  </a:lnTo>
                  <a:lnTo>
                    <a:pt x="5" y="9"/>
                  </a:lnTo>
                  <a:lnTo>
                    <a:pt x="7" y="7"/>
                  </a:lnTo>
                  <a:lnTo>
                    <a:pt x="9" y="5"/>
                  </a:lnTo>
                  <a:lnTo>
                    <a:pt x="12"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5" name="Freeform 249"/>
            <p:cNvSpPr>
              <a:spLocks/>
            </p:cNvSpPr>
            <p:nvPr/>
          </p:nvSpPr>
          <p:spPr bwMode="auto">
            <a:xfrm>
              <a:off x="4000500" y="1809750"/>
              <a:ext cx="169863" cy="298450"/>
            </a:xfrm>
            <a:custGeom>
              <a:avLst/>
              <a:gdLst/>
              <a:ahLst/>
              <a:cxnLst>
                <a:cxn ang="0">
                  <a:pos x="52" y="5"/>
                </a:cxn>
                <a:cxn ang="0">
                  <a:pos x="61" y="53"/>
                </a:cxn>
                <a:cxn ang="0">
                  <a:pos x="57" y="0"/>
                </a:cxn>
                <a:cxn ang="0">
                  <a:pos x="66" y="1"/>
                </a:cxn>
                <a:cxn ang="0">
                  <a:pos x="76" y="3"/>
                </a:cxn>
                <a:cxn ang="0">
                  <a:pos x="84" y="5"/>
                </a:cxn>
                <a:cxn ang="0">
                  <a:pos x="90" y="6"/>
                </a:cxn>
                <a:cxn ang="0">
                  <a:pos x="93" y="8"/>
                </a:cxn>
                <a:cxn ang="0">
                  <a:pos x="94" y="8"/>
                </a:cxn>
                <a:cxn ang="0">
                  <a:pos x="97" y="10"/>
                </a:cxn>
                <a:cxn ang="0">
                  <a:pos x="98" y="12"/>
                </a:cxn>
                <a:cxn ang="0">
                  <a:pos x="99" y="15"/>
                </a:cxn>
                <a:cxn ang="0">
                  <a:pos x="107" y="83"/>
                </a:cxn>
                <a:cxn ang="0">
                  <a:pos x="105" y="88"/>
                </a:cxn>
                <a:cxn ang="0">
                  <a:pos x="100" y="91"/>
                </a:cxn>
                <a:cxn ang="0">
                  <a:pos x="97" y="92"/>
                </a:cxn>
                <a:cxn ang="0">
                  <a:pos x="92" y="90"/>
                </a:cxn>
                <a:cxn ang="0">
                  <a:pos x="89" y="85"/>
                </a:cxn>
                <a:cxn ang="0">
                  <a:pos x="80" y="23"/>
                </a:cxn>
                <a:cxn ang="0">
                  <a:pos x="86" y="176"/>
                </a:cxn>
                <a:cxn ang="0">
                  <a:pos x="85" y="182"/>
                </a:cxn>
                <a:cxn ang="0">
                  <a:pos x="80" y="187"/>
                </a:cxn>
                <a:cxn ang="0">
                  <a:pos x="76" y="188"/>
                </a:cxn>
                <a:cxn ang="0">
                  <a:pos x="71" y="187"/>
                </a:cxn>
                <a:cxn ang="0">
                  <a:pos x="67" y="184"/>
                </a:cxn>
                <a:cxn ang="0">
                  <a:pos x="64" y="178"/>
                </a:cxn>
                <a:cxn ang="0">
                  <a:pos x="55" y="97"/>
                </a:cxn>
                <a:cxn ang="0">
                  <a:pos x="50" y="96"/>
                </a:cxn>
                <a:cxn ang="0">
                  <a:pos x="42" y="180"/>
                </a:cxn>
                <a:cxn ang="0">
                  <a:pos x="39" y="185"/>
                </a:cxn>
                <a:cxn ang="0">
                  <a:pos x="33" y="188"/>
                </a:cxn>
                <a:cxn ang="0">
                  <a:pos x="30" y="188"/>
                </a:cxn>
                <a:cxn ang="0">
                  <a:pos x="24" y="186"/>
                </a:cxn>
                <a:cxn ang="0">
                  <a:pos x="21" y="180"/>
                </a:cxn>
                <a:cxn ang="0">
                  <a:pos x="28" y="85"/>
                </a:cxn>
                <a:cxn ang="0">
                  <a:pos x="18" y="83"/>
                </a:cxn>
                <a:cxn ang="0">
                  <a:pos x="16" y="89"/>
                </a:cxn>
                <a:cxn ang="0">
                  <a:pos x="11" y="91"/>
                </a:cxn>
                <a:cxn ang="0">
                  <a:pos x="8" y="92"/>
                </a:cxn>
                <a:cxn ang="0">
                  <a:pos x="3" y="89"/>
                </a:cxn>
                <a:cxn ang="0">
                  <a:pos x="0" y="85"/>
                </a:cxn>
                <a:cxn ang="0">
                  <a:pos x="7" y="15"/>
                </a:cxn>
                <a:cxn ang="0">
                  <a:pos x="8" y="14"/>
                </a:cxn>
                <a:cxn ang="0">
                  <a:pos x="9" y="11"/>
                </a:cxn>
                <a:cxn ang="0">
                  <a:pos x="11" y="9"/>
                </a:cxn>
                <a:cxn ang="0">
                  <a:pos x="13" y="8"/>
                </a:cxn>
                <a:cxn ang="0">
                  <a:pos x="15" y="7"/>
                </a:cxn>
                <a:cxn ang="0">
                  <a:pos x="19" y="6"/>
                </a:cxn>
                <a:cxn ang="0">
                  <a:pos x="26" y="4"/>
                </a:cxn>
                <a:cxn ang="0">
                  <a:pos x="34" y="2"/>
                </a:cxn>
                <a:cxn ang="0">
                  <a:pos x="43" y="0"/>
                </a:cxn>
              </a:cxnLst>
              <a:rect l="0" t="0" r="r" b="b"/>
              <a:pathLst>
                <a:path w="107" h="188">
                  <a:moveTo>
                    <a:pt x="50" y="0"/>
                  </a:moveTo>
                  <a:lnTo>
                    <a:pt x="52" y="5"/>
                  </a:lnTo>
                  <a:lnTo>
                    <a:pt x="52" y="5"/>
                  </a:lnTo>
                  <a:lnTo>
                    <a:pt x="46" y="53"/>
                  </a:lnTo>
                  <a:lnTo>
                    <a:pt x="53" y="66"/>
                  </a:lnTo>
                  <a:lnTo>
                    <a:pt x="61" y="53"/>
                  </a:lnTo>
                  <a:lnTo>
                    <a:pt x="54" y="5"/>
                  </a:lnTo>
                  <a:lnTo>
                    <a:pt x="55" y="5"/>
                  </a:lnTo>
                  <a:lnTo>
                    <a:pt x="57" y="0"/>
                  </a:lnTo>
                  <a:lnTo>
                    <a:pt x="60" y="0"/>
                  </a:lnTo>
                  <a:lnTo>
                    <a:pt x="63" y="0"/>
                  </a:lnTo>
                  <a:lnTo>
                    <a:pt x="66" y="1"/>
                  </a:lnTo>
                  <a:lnTo>
                    <a:pt x="70" y="1"/>
                  </a:lnTo>
                  <a:lnTo>
                    <a:pt x="73" y="2"/>
                  </a:lnTo>
                  <a:lnTo>
                    <a:pt x="76" y="3"/>
                  </a:lnTo>
                  <a:lnTo>
                    <a:pt x="78" y="3"/>
                  </a:lnTo>
                  <a:lnTo>
                    <a:pt x="81" y="4"/>
                  </a:lnTo>
                  <a:lnTo>
                    <a:pt x="84" y="5"/>
                  </a:lnTo>
                  <a:lnTo>
                    <a:pt x="86" y="5"/>
                  </a:lnTo>
                  <a:lnTo>
                    <a:pt x="88" y="6"/>
                  </a:lnTo>
                  <a:lnTo>
                    <a:pt x="90" y="6"/>
                  </a:lnTo>
                  <a:lnTo>
                    <a:pt x="91" y="7"/>
                  </a:lnTo>
                  <a:lnTo>
                    <a:pt x="92" y="7"/>
                  </a:lnTo>
                  <a:lnTo>
                    <a:pt x="93" y="8"/>
                  </a:lnTo>
                  <a:lnTo>
                    <a:pt x="93" y="8"/>
                  </a:lnTo>
                  <a:lnTo>
                    <a:pt x="94" y="8"/>
                  </a:lnTo>
                  <a:lnTo>
                    <a:pt x="94" y="8"/>
                  </a:lnTo>
                  <a:lnTo>
                    <a:pt x="95" y="9"/>
                  </a:lnTo>
                  <a:lnTo>
                    <a:pt x="96" y="9"/>
                  </a:lnTo>
                  <a:lnTo>
                    <a:pt x="97" y="10"/>
                  </a:lnTo>
                  <a:lnTo>
                    <a:pt x="97" y="11"/>
                  </a:lnTo>
                  <a:lnTo>
                    <a:pt x="98" y="11"/>
                  </a:lnTo>
                  <a:lnTo>
                    <a:pt x="98" y="12"/>
                  </a:lnTo>
                  <a:lnTo>
                    <a:pt x="99" y="13"/>
                  </a:lnTo>
                  <a:lnTo>
                    <a:pt x="99" y="14"/>
                  </a:lnTo>
                  <a:lnTo>
                    <a:pt x="99" y="15"/>
                  </a:lnTo>
                  <a:lnTo>
                    <a:pt x="99" y="15"/>
                  </a:lnTo>
                  <a:lnTo>
                    <a:pt x="107" y="81"/>
                  </a:lnTo>
                  <a:lnTo>
                    <a:pt x="107" y="83"/>
                  </a:lnTo>
                  <a:lnTo>
                    <a:pt x="106" y="85"/>
                  </a:lnTo>
                  <a:lnTo>
                    <a:pt x="106" y="87"/>
                  </a:lnTo>
                  <a:lnTo>
                    <a:pt x="105" y="88"/>
                  </a:lnTo>
                  <a:lnTo>
                    <a:pt x="103" y="89"/>
                  </a:lnTo>
                  <a:lnTo>
                    <a:pt x="102" y="90"/>
                  </a:lnTo>
                  <a:lnTo>
                    <a:pt x="100" y="91"/>
                  </a:lnTo>
                  <a:lnTo>
                    <a:pt x="98" y="92"/>
                  </a:lnTo>
                  <a:lnTo>
                    <a:pt x="98" y="92"/>
                  </a:lnTo>
                  <a:lnTo>
                    <a:pt x="97" y="92"/>
                  </a:lnTo>
                  <a:lnTo>
                    <a:pt x="96" y="91"/>
                  </a:lnTo>
                  <a:lnTo>
                    <a:pt x="94" y="91"/>
                  </a:lnTo>
                  <a:lnTo>
                    <a:pt x="92" y="90"/>
                  </a:lnTo>
                  <a:lnTo>
                    <a:pt x="91" y="89"/>
                  </a:lnTo>
                  <a:lnTo>
                    <a:pt x="89" y="87"/>
                  </a:lnTo>
                  <a:lnTo>
                    <a:pt x="89" y="85"/>
                  </a:lnTo>
                  <a:lnTo>
                    <a:pt x="88" y="83"/>
                  </a:lnTo>
                  <a:lnTo>
                    <a:pt x="82" y="23"/>
                  </a:lnTo>
                  <a:lnTo>
                    <a:pt x="80" y="23"/>
                  </a:lnTo>
                  <a:lnTo>
                    <a:pt x="79" y="22"/>
                  </a:lnTo>
                  <a:lnTo>
                    <a:pt x="79" y="85"/>
                  </a:lnTo>
                  <a:lnTo>
                    <a:pt x="86" y="176"/>
                  </a:lnTo>
                  <a:lnTo>
                    <a:pt x="86" y="178"/>
                  </a:lnTo>
                  <a:lnTo>
                    <a:pt x="86" y="180"/>
                  </a:lnTo>
                  <a:lnTo>
                    <a:pt x="85" y="182"/>
                  </a:lnTo>
                  <a:lnTo>
                    <a:pt x="84" y="184"/>
                  </a:lnTo>
                  <a:lnTo>
                    <a:pt x="82" y="186"/>
                  </a:lnTo>
                  <a:lnTo>
                    <a:pt x="80" y="187"/>
                  </a:lnTo>
                  <a:lnTo>
                    <a:pt x="78" y="188"/>
                  </a:lnTo>
                  <a:lnTo>
                    <a:pt x="76" y="188"/>
                  </a:lnTo>
                  <a:lnTo>
                    <a:pt x="76" y="188"/>
                  </a:lnTo>
                  <a:lnTo>
                    <a:pt x="75" y="188"/>
                  </a:lnTo>
                  <a:lnTo>
                    <a:pt x="73" y="188"/>
                  </a:lnTo>
                  <a:lnTo>
                    <a:pt x="71" y="187"/>
                  </a:lnTo>
                  <a:lnTo>
                    <a:pt x="70" y="186"/>
                  </a:lnTo>
                  <a:lnTo>
                    <a:pt x="68" y="185"/>
                  </a:lnTo>
                  <a:lnTo>
                    <a:pt x="67" y="184"/>
                  </a:lnTo>
                  <a:lnTo>
                    <a:pt x="65" y="182"/>
                  </a:lnTo>
                  <a:lnTo>
                    <a:pt x="65"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4"/>
                  </a:lnTo>
                  <a:lnTo>
                    <a:pt x="8" y="14"/>
                  </a:lnTo>
                  <a:lnTo>
                    <a:pt x="8" y="13"/>
                  </a:lnTo>
                  <a:lnTo>
                    <a:pt x="8" y="12"/>
                  </a:lnTo>
                  <a:lnTo>
                    <a:pt x="9" y="11"/>
                  </a:lnTo>
                  <a:lnTo>
                    <a:pt x="9" y="11"/>
                  </a:lnTo>
                  <a:lnTo>
                    <a:pt x="10" y="10"/>
                  </a:lnTo>
                  <a:lnTo>
                    <a:pt x="11" y="9"/>
                  </a:lnTo>
                  <a:lnTo>
                    <a:pt x="11" y="9"/>
                  </a:lnTo>
                  <a:lnTo>
                    <a:pt x="12" y="8"/>
                  </a:lnTo>
                  <a:lnTo>
                    <a:pt x="13" y="8"/>
                  </a:lnTo>
                  <a:lnTo>
                    <a:pt x="13" y="8"/>
                  </a:lnTo>
                  <a:lnTo>
                    <a:pt x="14" y="8"/>
                  </a:lnTo>
                  <a:lnTo>
                    <a:pt x="15" y="7"/>
                  </a:lnTo>
                  <a:lnTo>
                    <a:pt x="16" y="7"/>
                  </a:lnTo>
                  <a:lnTo>
                    <a:pt x="17" y="6"/>
                  </a:lnTo>
                  <a:lnTo>
                    <a:pt x="19" y="6"/>
                  </a:lnTo>
                  <a:lnTo>
                    <a:pt x="21" y="5"/>
                  </a:lnTo>
                  <a:lnTo>
                    <a:pt x="23" y="5"/>
                  </a:lnTo>
                  <a:lnTo>
                    <a:pt x="26"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6" name="Freeform 250"/>
            <p:cNvSpPr>
              <a:spLocks/>
            </p:cNvSpPr>
            <p:nvPr/>
          </p:nvSpPr>
          <p:spPr bwMode="auto">
            <a:xfrm>
              <a:off x="4194175" y="1858963"/>
              <a:ext cx="107950" cy="107950"/>
            </a:xfrm>
            <a:custGeom>
              <a:avLst/>
              <a:gdLst/>
              <a:ahLst/>
              <a:cxnLst>
                <a:cxn ang="0">
                  <a:pos x="64" y="0"/>
                </a:cxn>
                <a:cxn ang="0">
                  <a:pos x="68" y="4"/>
                </a:cxn>
                <a:cxn ang="0">
                  <a:pos x="13" y="59"/>
                </a:cxn>
                <a:cxn ang="0">
                  <a:pos x="16" y="62"/>
                </a:cxn>
                <a:cxn ang="0">
                  <a:pos x="0" y="68"/>
                </a:cxn>
                <a:cxn ang="0">
                  <a:pos x="5" y="51"/>
                </a:cxn>
                <a:cxn ang="0">
                  <a:pos x="9" y="55"/>
                </a:cxn>
                <a:cxn ang="0">
                  <a:pos x="64" y="0"/>
                </a:cxn>
              </a:cxnLst>
              <a:rect l="0" t="0" r="r" b="b"/>
              <a:pathLst>
                <a:path w="68" h="68">
                  <a:moveTo>
                    <a:pt x="64" y="0"/>
                  </a:moveTo>
                  <a:lnTo>
                    <a:pt x="68" y="4"/>
                  </a:lnTo>
                  <a:lnTo>
                    <a:pt x="13" y="59"/>
                  </a:lnTo>
                  <a:lnTo>
                    <a:pt x="16" y="62"/>
                  </a:lnTo>
                  <a:lnTo>
                    <a:pt x="0" y="68"/>
                  </a:lnTo>
                  <a:lnTo>
                    <a:pt x="5" y="51"/>
                  </a:lnTo>
                  <a:lnTo>
                    <a:pt x="9" y="55"/>
                  </a:lnTo>
                  <a:lnTo>
                    <a:pt x="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7" name="Rectangle 251"/>
            <p:cNvSpPr>
              <a:spLocks noChangeArrowheads="1"/>
            </p:cNvSpPr>
            <p:nvPr/>
          </p:nvSpPr>
          <p:spPr bwMode="auto">
            <a:xfrm>
              <a:off x="4178300" y="2011363"/>
              <a:ext cx="33338" cy="96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8" name="Rectangle 252"/>
            <p:cNvSpPr>
              <a:spLocks noChangeArrowheads="1"/>
            </p:cNvSpPr>
            <p:nvPr/>
          </p:nvSpPr>
          <p:spPr bwMode="auto">
            <a:xfrm>
              <a:off x="4229100" y="1968500"/>
              <a:ext cx="34925" cy="139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9" name="Rectangle 253"/>
            <p:cNvSpPr>
              <a:spLocks noChangeArrowheads="1"/>
            </p:cNvSpPr>
            <p:nvPr/>
          </p:nvSpPr>
          <p:spPr bwMode="auto">
            <a:xfrm>
              <a:off x="4281488" y="1914525"/>
              <a:ext cx="33338"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10" name="Group 109"/>
          <p:cNvGrpSpPr/>
          <p:nvPr/>
        </p:nvGrpSpPr>
        <p:grpSpPr>
          <a:xfrm>
            <a:off x="7735069" y="1176960"/>
            <a:ext cx="748312" cy="819274"/>
            <a:chOff x="6000750" y="1228726"/>
            <a:chExt cx="377826" cy="387350"/>
          </a:xfrm>
          <a:solidFill>
            <a:schemeClr val="accent4"/>
          </a:solidFill>
        </p:grpSpPr>
        <p:sp>
          <p:nvSpPr>
            <p:cNvPr id="111" name="Freeform 133"/>
            <p:cNvSpPr>
              <a:spLocks/>
            </p:cNvSpPr>
            <p:nvPr/>
          </p:nvSpPr>
          <p:spPr bwMode="auto">
            <a:xfrm>
              <a:off x="6261100" y="1228726"/>
              <a:ext cx="79375" cy="80963"/>
            </a:xfrm>
            <a:custGeom>
              <a:avLst/>
              <a:gdLst/>
              <a:ahLst/>
              <a:cxnLst>
                <a:cxn ang="0">
                  <a:pos x="25" y="0"/>
                </a:cxn>
                <a:cxn ang="0">
                  <a:pos x="28" y="1"/>
                </a:cxn>
                <a:cxn ang="0">
                  <a:pos x="31" y="1"/>
                </a:cxn>
                <a:cxn ang="0">
                  <a:pos x="34" y="2"/>
                </a:cxn>
                <a:cxn ang="0">
                  <a:pos x="37" y="4"/>
                </a:cxn>
                <a:cxn ang="0">
                  <a:pos x="40" y="6"/>
                </a:cxn>
                <a:cxn ang="0">
                  <a:pos x="42" y="8"/>
                </a:cxn>
                <a:cxn ang="0">
                  <a:pos x="44" y="10"/>
                </a:cxn>
                <a:cxn ang="0">
                  <a:pos x="46" y="13"/>
                </a:cxn>
                <a:cxn ang="0">
                  <a:pos x="48" y="16"/>
                </a:cxn>
                <a:cxn ang="0">
                  <a:pos x="49" y="19"/>
                </a:cxn>
                <a:cxn ang="0">
                  <a:pos x="49" y="22"/>
                </a:cxn>
                <a:cxn ang="0">
                  <a:pos x="50" y="25"/>
                </a:cxn>
                <a:cxn ang="0">
                  <a:pos x="49" y="29"/>
                </a:cxn>
                <a:cxn ang="0">
                  <a:pos x="49" y="32"/>
                </a:cxn>
                <a:cxn ang="0">
                  <a:pos x="48" y="35"/>
                </a:cxn>
                <a:cxn ang="0">
                  <a:pos x="46" y="38"/>
                </a:cxn>
                <a:cxn ang="0">
                  <a:pos x="44" y="41"/>
                </a:cxn>
                <a:cxn ang="0">
                  <a:pos x="42" y="43"/>
                </a:cxn>
                <a:cxn ang="0">
                  <a:pos x="40" y="45"/>
                </a:cxn>
                <a:cxn ang="0">
                  <a:pos x="37" y="47"/>
                </a:cxn>
                <a:cxn ang="0">
                  <a:pos x="34" y="49"/>
                </a:cxn>
                <a:cxn ang="0">
                  <a:pos x="31" y="50"/>
                </a:cxn>
                <a:cxn ang="0">
                  <a:pos x="28" y="50"/>
                </a:cxn>
                <a:cxn ang="0">
                  <a:pos x="25" y="51"/>
                </a:cxn>
                <a:cxn ang="0">
                  <a:pos x="21" y="50"/>
                </a:cxn>
                <a:cxn ang="0">
                  <a:pos x="18" y="50"/>
                </a:cxn>
                <a:cxn ang="0">
                  <a:pos x="15" y="49"/>
                </a:cxn>
                <a:cxn ang="0">
                  <a:pos x="12" y="47"/>
                </a:cxn>
                <a:cxn ang="0">
                  <a:pos x="10" y="45"/>
                </a:cxn>
                <a:cxn ang="0">
                  <a:pos x="7" y="43"/>
                </a:cxn>
                <a:cxn ang="0">
                  <a:pos x="5" y="41"/>
                </a:cxn>
                <a:cxn ang="0">
                  <a:pos x="3" y="38"/>
                </a:cxn>
                <a:cxn ang="0">
                  <a:pos x="2" y="35"/>
                </a:cxn>
                <a:cxn ang="0">
                  <a:pos x="1" y="32"/>
                </a:cxn>
                <a:cxn ang="0">
                  <a:pos x="0" y="29"/>
                </a:cxn>
                <a:cxn ang="0">
                  <a:pos x="0" y="25"/>
                </a:cxn>
                <a:cxn ang="0">
                  <a:pos x="0" y="22"/>
                </a:cxn>
                <a:cxn ang="0">
                  <a:pos x="1" y="19"/>
                </a:cxn>
                <a:cxn ang="0">
                  <a:pos x="2" y="16"/>
                </a:cxn>
                <a:cxn ang="0">
                  <a:pos x="3" y="13"/>
                </a:cxn>
                <a:cxn ang="0">
                  <a:pos x="5" y="10"/>
                </a:cxn>
                <a:cxn ang="0">
                  <a:pos x="7" y="8"/>
                </a:cxn>
                <a:cxn ang="0">
                  <a:pos x="10" y="6"/>
                </a:cxn>
                <a:cxn ang="0">
                  <a:pos x="12" y="4"/>
                </a:cxn>
                <a:cxn ang="0">
                  <a:pos x="15" y="2"/>
                </a:cxn>
                <a:cxn ang="0">
                  <a:pos x="18" y="1"/>
                </a:cxn>
                <a:cxn ang="0">
                  <a:pos x="21" y="1"/>
                </a:cxn>
                <a:cxn ang="0">
                  <a:pos x="25" y="0"/>
                </a:cxn>
              </a:cxnLst>
              <a:rect l="0" t="0" r="r" b="b"/>
              <a:pathLst>
                <a:path w="50" h="51">
                  <a:moveTo>
                    <a:pt x="25" y="0"/>
                  </a:moveTo>
                  <a:lnTo>
                    <a:pt x="28" y="1"/>
                  </a:lnTo>
                  <a:lnTo>
                    <a:pt x="31" y="1"/>
                  </a:lnTo>
                  <a:lnTo>
                    <a:pt x="34" y="2"/>
                  </a:lnTo>
                  <a:lnTo>
                    <a:pt x="37" y="4"/>
                  </a:lnTo>
                  <a:lnTo>
                    <a:pt x="40" y="6"/>
                  </a:lnTo>
                  <a:lnTo>
                    <a:pt x="42" y="8"/>
                  </a:lnTo>
                  <a:lnTo>
                    <a:pt x="44" y="10"/>
                  </a:lnTo>
                  <a:lnTo>
                    <a:pt x="46" y="13"/>
                  </a:lnTo>
                  <a:lnTo>
                    <a:pt x="48" y="16"/>
                  </a:lnTo>
                  <a:lnTo>
                    <a:pt x="49" y="19"/>
                  </a:lnTo>
                  <a:lnTo>
                    <a:pt x="49" y="22"/>
                  </a:lnTo>
                  <a:lnTo>
                    <a:pt x="50" y="25"/>
                  </a:lnTo>
                  <a:lnTo>
                    <a:pt x="49" y="29"/>
                  </a:lnTo>
                  <a:lnTo>
                    <a:pt x="49" y="32"/>
                  </a:lnTo>
                  <a:lnTo>
                    <a:pt x="48" y="35"/>
                  </a:lnTo>
                  <a:lnTo>
                    <a:pt x="46" y="38"/>
                  </a:lnTo>
                  <a:lnTo>
                    <a:pt x="44" y="41"/>
                  </a:lnTo>
                  <a:lnTo>
                    <a:pt x="42" y="43"/>
                  </a:lnTo>
                  <a:lnTo>
                    <a:pt x="40" y="45"/>
                  </a:lnTo>
                  <a:lnTo>
                    <a:pt x="37" y="47"/>
                  </a:lnTo>
                  <a:lnTo>
                    <a:pt x="34" y="49"/>
                  </a:lnTo>
                  <a:lnTo>
                    <a:pt x="31" y="50"/>
                  </a:lnTo>
                  <a:lnTo>
                    <a:pt x="28" y="50"/>
                  </a:lnTo>
                  <a:lnTo>
                    <a:pt x="25" y="51"/>
                  </a:lnTo>
                  <a:lnTo>
                    <a:pt x="21" y="50"/>
                  </a:lnTo>
                  <a:lnTo>
                    <a:pt x="18" y="50"/>
                  </a:lnTo>
                  <a:lnTo>
                    <a:pt x="15" y="49"/>
                  </a:lnTo>
                  <a:lnTo>
                    <a:pt x="12" y="47"/>
                  </a:lnTo>
                  <a:lnTo>
                    <a:pt x="10" y="45"/>
                  </a:lnTo>
                  <a:lnTo>
                    <a:pt x="7" y="43"/>
                  </a:lnTo>
                  <a:lnTo>
                    <a:pt x="5" y="41"/>
                  </a:lnTo>
                  <a:lnTo>
                    <a:pt x="3" y="38"/>
                  </a:lnTo>
                  <a:lnTo>
                    <a:pt x="2" y="35"/>
                  </a:lnTo>
                  <a:lnTo>
                    <a:pt x="1" y="32"/>
                  </a:lnTo>
                  <a:lnTo>
                    <a:pt x="0" y="29"/>
                  </a:lnTo>
                  <a:lnTo>
                    <a:pt x="0" y="25"/>
                  </a:lnTo>
                  <a:lnTo>
                    <a:pt x="0" y="22"/>
                  </a:lnTo>
                  <a:lnTo>
                    <a:pt x="1" y="19"/>
                  </a:lnTo>
                  <a:lnTo>
                    <a:pt x="2" y="16"/>
                  </a:lnTo>
                  <a:lnTo>
                    <a:pt x="3" y="13"/>
                  </a:lnTo>
                  <a:lnTo>
                    <a:pt x="5" y="10"/>
                  </a:lnTo>
                  <a:lnTo>
                    <a:pt x="7" y="8"/>
                  </a:lnTo>
                  <a:lnTo>
                    <a:pt x="10" y="6"/>
                  </a:lnTo>
                  <a:lnTo>
                    <a:pt x="12" y="4"/>
                  </a:lnTo>
                  <a:lnTo>
                    <a:pt x="15" y="2"/>
                  </a:lnTo>
                  <a:lnTo>
                    <a:pt x="18" y="1"/>
                  </a:lnTo>
                  <a:lnTo>
                    <a:pt x="21" y="1"/>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2" name="Freeform 134"/>
            <p:cNvSpPr>
              <a:spLocks/>
            </p:cNvSpPr>
            <p:nvPr/>
          </p:nvSpPr>
          <p:spPr bwMode="auto">
            <a:xfrm>
              <a:off x="6170613" y="1323976"/>
              <a:ext cx="207963" cy="292100"/>
            </a:xfrm>
            <a:custGeom>
              <a:avLst/>
              <a:gdLst/>
              <a:ahLst/>
              <a:cxnLst>
                <a:cxn ang="0">
                  <a:pos x="106" y="3"/>
                </a:cxn>
                <a:cxn ang="0">
                  <a:pos x="111" y="8"/>
                </a:cxn>
                <a:cxn ang="0">
                  <a:pos x="116" y="15"/>
                </a:cxn>
                <a:cxn ang="0">
                  <a:pos x="121" y="24"/>
                </a:cxn>
                <a:cxn ang="0">
                  <a:pos x="125" y="36"/>
                </a:cxn>
                <a:cxn ang="0">
                  <a:pos x="129" y="51"/>
                </a:cxn>
                <a:cxn ang="0">
                  <a:pos x="130" y="68"/>
                </a:cxn>
                <a:cxn ang="0">
                  <a:pos x="131" y="84"/>
                </a:cxn>
                <a:cxn ang="0">
                  <a:pos x="128" y="89"/>
                </a:cxn>
                <a:cxn ang="0">
                  <a:pos x="123" y="92"/>
                </a:cxn>
                <a:cxn ang="0">
                  <a:pos x="117" y="91"/>
                </a:cxn>
                <a:cxn ang="0">
                  <a:pos x="112" y="87"/>
                </a:cxn>
                <a:cxn ang="0">
                  <a:pos x="110" y="82"/>
                </a:cxn>
                <a:cxn ang="0">
                  <a:pos x="110" y="67"/>
                </a:cxn>
                <a:cxn ang="0">
                  <a:pos x="109" y="55"/>
                </a:cxn>
                <a:cxn ang="0">
                  <a:pos x="106" y="45"/>
                </a:cxn>
                <a:cxn ang="0">
                  <a:pos x="106" y="83"/>
                </a:cxn>
                <a:cxn ang="0">
                  <a:pos x="104" y="89"/>
                </a:cxn>
                <a:cxn ang="0">
                  <a:pos x="103" y="176"/>
                </a:cxn>
                <a:cxn ang="0">
                  <a:pos x="100" y="181"/>
                </a:cxn>
                <a:cxn ang="0">
                  <a:pos x="95" y="183"/>
                </a:cxn>
                <a:cxn ang="0">
                  <a:pos x="89" y="183"/>
                </a:cxn>
                <a:cxn ang="0">
                  <a:pos x="85" y="180"/>
                </a:cxn>
                <a:cxn ang="0">
                  <a:pos x="83" y="175"/>
                </a:cxn>
                <a:cxn ang="0">
                  <a:pos x="80" y="175"/>
                </a:cxn>
                <a:cxn ang="0">
                  <a:pos x="77" y="180"/>
                </a:cxn>
                <a:cxn ang="0">
                  <a:pos x="73" y="183"/>
                </a:cxn>
                <a:cxn ang="0">
                  <a:pos x="67" y="183"/>
                </a:cxn>
                <a:cxn ang="0">
                  <a:pos x="62" y="181"/>
                </a:cxn>
                <a:cxn ang="0">
                  <a:pos x="59" y="176"/>
                </a:cxn>
                <a:cxn ang="0">
                  <a:pos x="58" y="89"/>
                </a:cxn>
                <a:cxn ang="0">
                  <a:pos x="56" y="83"/>
                </a:cxn>
                <a:cxn ang="0">
                  <a:pos x="56" y="40"/>
                </a:cxn>
                <a:cxn ang="0">
                  <a:pos x="42" y="57"/>
                </a:cxn>
                <a:cxn ang="0">
                  <a:pos x="38" y="58"/>
                </a:cxn>
                <a:cxn ang="0">
                  <a:pos x="34" y="57"/>
                </a:cxn>
                <a:cxn ang="0">
                  <a:pos x="3" y="30"/>
                </a:cxn>
                <a:cxn ang="0">
                  <a:pos x="0" y="25"/>
                </a:cxn>
                <a:cxn ang="0">
                  <a:pos x="0" y="20"/>
                </a:cxn>
                <a:cxn ang="0">
                  <a:pos x="4" y="15"/>
                </a:cxn>
                <a:cxn ang="0">
                  <a:pos x="9" y="13"/>
                </a:cxn>
                <a:cxn ang="0">
                  <a:pos x="15" y="14"/>
                </a:cxn>
                <a:cxn ang="0">
                  <a:pos x="61" y="2"/>
                </a:cxn>
              </a:cxnLst>
              <a:rect l="0" t="0" r="r" b="b"/>
              <a:pathLst>
                <a:path w="131" h="184">
                  <a:moveTo>
                    <a:pt x="103" y="0"/>
                  </a:moveTo>
                  <a:lnTo>
                    <a:pt x="104" y="1"/>
                  </a:lnTo>
                  <a:lnTo>
                    <a:pt x="106" y="3"/>
                  </a:lnTo>
                  <a:lnTo>
                    <a:pt x="108" y="4"/>
                  </a:lnTo>
                  <a:lnTo>
                    <a:pt x="109" y="6"/>
                  </a:lnTo>
                  <a:lnTo>
                    <a:pt x="111" y="8"/>
                  </a:lnTo>
                  <a:lnTo>
                    <a:pt x="113" y="10"/>
                  </a:lnTo>
                  <a:lnTo>
                    <a:pt x="115" y="13"/>
                  </a:lnTo>
                  <a:lnTo>
                    <a:pt x="116" y="15"/>
                  </a:lnTo>
                  <a:lnTo>
                    <a:pt x="118" y="18"/>
                  </a:lnTo>
                  <a:lnTo>
                    <a:pt x="120" y="21"/>
                  </a:lnTo>
                  <a:lnTo>
                    <a:pt x="121" y="24"/>
                  </a:lnTo>
                  <a:lnTo>
                    <a:pt x="123" y="28"/>
                  </a:lnTo>
                  <a:lnTo>
                    <a:pt x="124" y="32"/>
                  </a:lnTo>
                  <a:lnTo>
                    <a:pt x="125" y="36"/>
                  </a:lnTo>
                  <a:lnTo>
                    <a:pt x="127" y="41"/>
                  </a:lnTo>
                  <a:lnTo>
                    <a:pt x="128" y="45"/>
                  </a:lnTo>
                  <a:lnTo>
                    <a:pt x="129" y="51"/>
                  </a:lnTo>
                  <a:lnTo>
                    <a:pt x="129" y="56"/>
                  </a:lnTo>
                  <a:lnTo>
                    <a:pt x="130" y="62"/>
                  </a:lnTo>
                  <a:lnTo>
                    <a:pt x="130" y="68"/>
                  </a:lnTo>
                  <a:lnTo>
                    <a:pt x="131" y="75"/>
                  </a:lnTo>
                  <a:lnTo>
                    <a:pt x="131" y="82"/>
                  </a:lnTo>
                  <a:lnTo>
                    <a:pt x="131" y="84"/>
                  </a:lnTo>
                  <a:lnTo>
                    <a:pt x="130" y="86"/>
                  </a:lnTo>
                  <a:lnTo>
                    <a:pt x="129" y="87"/>
                  </a:lnTo>
                  <a:lnTo>
                    <a:pt x="128" y="89"/>
                  </a:lnTo>
                  <a:lnTo>
                    <a:pt x="126" y="90"/>
                  </a:lnTo>
                  <a:lnTo>
                    <a:pt x="125" y="91"/>
                  </a:lnTo>
                  <a:lnTo>
                    <a:pt x="123" y="92"/>
                  </a:lnTo>
                  <a:lnTo>
                    <a:pt x="121" y="92"/>
                  </a:lnTo>
                  <a:lnTo>
                    <a:pt x="119" y="92"/>
                  </a:lnTo>
                  <a:lnTo>
                    <a:pt x="117" y="91"/>
                  </a:lnTo>
                  <a:lnTo>
                    <a:pt x="115" y="90"/>
                  </a:lnTo>
                  <a:lnTo>
                    <a:pt x="113" y="89"/>
                  </a:lnTo>
                  <a:lnTo>
                    <a:pt x="112" y="87"/>
                  </a:lnTo>
                  <a:lnTo>
                    <a:pt x="111" y="85"/>
                  </a:lnTo>
                  <a:lnTo>
                    <a:pt x="110" y="84"/>
                  </a:lnTo>
                  <a:lnTo>
                    <a:pt x="110" y="82"/>
                  </a:lnTo>
                  <a:lnTo>
                    <a:pt x="110" y="77"/>
                  </a:lnTo>
                  <a:lnTo>
                    <a:pt x="110" y="72"/>
                  </a:lnTo>
                  <a:lnTo>
                    <a:pt x="110" y="67"/>
                  </a:lnTo>
                  <a:lnTo>
                    <a:pt x="110" y="63"/>
                  </a:lnTo>
                  <a:lnTo>
                    <a:pt x="109" y="59"/>
                  </a:lnTo>
                  <a:lnTo>
                    <a:pt x="109" y="55"/>
                  </a:lnTo>
                  <a:lnTo>
                    <a:pt x="108" y="52"/>
                  </a:lnTo>
                  <a:lnTo>
                    <a:pt x="107" y="48"/>
                  </a:lnTo>
                  <a:lnTo>
                    <a:pt x="106" y="45"/>
                  </a:lnTo>
                  <a:lnTo>
                    <a:pt x="106" y="78"/>
                  </a:lnTo>
                  <a:lnTo>
                    <a:pt x="106" y="80"/>
                  </a:lnTo>
                  <a:lnTo>
                    <a:pt x="106" y="83"/>
                  </a:lnTo>
                  <a:lnTo>
                    <a:pt x="105" y="85"/>
                  </a:lnTo>
                  <a:lnTo>
                    <a:pt x="105" y="87"/>
                  </a:lnTo>
                  <a:lnTo>
                    <a:pt x="104" y="89"/>
                  </a:lnTo>
                  <a:lnTo>
                    <a:pt x="103" y="91"/>
                  </a:lnTo>
                  <a:lnTo>
                    <a:pt x="103" y="174"/>
                  </a:lnTo>
                  <a:lnTo>
                    <a:pt x="103" y="176"/>
                  </a:lnTo>
                  <a:lnTo>
                    <a:pt x="102" y="178"/>
                  </a:lnTo>
                  <a:lnTo>
                    <a:pt x="101" y="179"/>
                  </a:lnTo>
                  <a:lnTo>
                    <a:pt x="100" y="181"/>
                  </a:lnTo>
                  <a:lnTo>
                    <a:pt x="99" y="182"/>
                  </a:lnTo>
                  <a:lnTo>
                    <a:pt x="97" y="183"/>
                  </a:lnTo>
                  <a:lnTo>
                    <a:pt x="95" y="183"/>
                  </a:lnTo>
                  <a:lnTo>
                    <a:pt x="93" y="184"/>
                  </a:lnTo>
                  <a:lnTo>
                    <a:pt x="91" y="183"/>
                  </a:lnTo>
                  <a:lnTo>
                    <a:pt x="89" y="183"/>
                  </a:lnTo>
                  <a:lnTo>
                    <a:pt x="88" y="182"/>
                  </a:lnTo>
                  <a:lnTo>
                    <a:pt x="86" y="181"/>
                  </a:lnTo>
                  <a:lnTo>
                    <a:pt x="85" y="180"/>
                  </a:lnTo>
                  <a:lnTo>
                    <a:pt x="84" y="179"/>
                  </a:lnTo>
                  <a:lnTo>
                    <a:pt x="83" y="177"/>
                  </a:lnTo>
                  <a:lnTo>
                    <a:pt x="83" y="175"/>
                  </a:lnTo>
                  <a:lnTo>
                    <a:pt x="83" y="173"/>
                  </a:lnTo>
                  <a:lnTo>
                    <a:pt x="80" y="173"/>
                  </a:lnTo>
                  <a:lnTo>
                    <a:pt x="80" y="175"/>
                  </a:lnTo>
                  <a:lnTo>
                    <a:pt x="79" y="177"/>
                  </a:lnTo>
                  <a:lnTo>
                    <a:pt x="79" y="179"/>
                  </a:lnTo>
                  <a:lnTo>
                    <a:pt x="77" y="180"/>
                  </a:lnTo>
                  <a:lnTo>
                    <a:pt x="76" y="181"/>
                  </a:lnTo>
                  <a:lnTo>
                    <a:pt x="75" y="182"/>
                  </a:lnTo>
                  <a:lnTo>
                    <a:pt x="73" y="183"/>
                  </a:lnTo>
                  <a:lnTo>
                    <a:pt x="71" y="183"/>
                  </a:lnTo>
                  <a:lnTo>
                    <a:pt x="69" y="184"/>
                  </a:lnTo>
                  <a:lnTo>
                    <a:pt x="67" y="183"/>
                  </a:lnTo>
                  <a:lnTo>
                    <a:pt x="65" y="183"/>
                  </a:lnTo>
                  <a:lnTo>
                    <a:pt x="64" y="182"/>
                  </a:lnTo>
                  <a:lnTo>
                    <a:pt x="62" y="181"/>
                  </a:lnTo>
                  <a:lnTo>
                    <a:pt x="61" y="179"/>
                  </a:lnTo>
                  <a:lnTo>
                    <a:pt x="60" y="178"/>
                  </a:lnTo>
                  <a:lnTo>
                    <a:pt x="59" y="176"/>
                  </a:lnTo>
                  <a:lnTo>
                    <a:pt x="59" y="174"/>
                  </a:lnTo>
                  <a:lnTo>
                    <a:pt x="59" y="91"/>
                  </a:lnTo>
                  <a:lnTo>
                    <a:pt x="58" y="89"/>
                  </a:lnTo>
                  <a:lnTo>
                    <a:pt x="57" y="87"/>
                  </a:lnTo>
                  <a:lnTo>
                    <a:pt x="57" y="85"/>
                  </a:lnTo>
                  <a:lnTo>
                    <a:pt x="56" y="83"/>
                  </a:lnTo>
                  <a:lnTo>
                    <a:pt x="56" y="80"/>
                  </a:lnTo>
                  <a:lnTo>
                    <a:pt x="56" y="78"/>
                  </a:lnTo>
                  <a:lnTo>
                    <a:pt x="56" y="40"/>
                  </a:lnTo>
                  <a:lnTo>
                    <a:pt x="45" y="54"/>
                  </a:lnTo>
                  <a:lnTo>
                    <a:pt x="44" y="55"/>
                  </a:lnTo>
                  <a:lnTo>
                    <a:pt x="42" y="57"/>
                  </a:lnTo>
                  <a:lnTo>
                    <a:pt x="40" y="57"/>
                  </a:lnTo>
                  <a:lnTo>
                    <a:pt x="38" y="58"/>
                  </a:lnTo>
                  <a:lnTo>
                    <a:pt x="38" y="58"/>
                  </a:lnTo>
                  <a:lnTo>
                    <a:pt x="38" y="58"/>
                  </a:lnTo>
                  <a:lnTo>
                    <a:pt x="36" y="58"/>
                  </a:lnTo>
                  <a:lnTo>
                    <a:pt x="34" y="57"/>
                  </a:lnTo>
                  <a:lnTo>
                    <a:pt x="32" y="56"/>
                  </a:lnTo>
                  <a:lnTo>
                    <a:pt x="31" y="55"/>
                  </a:lnTo>
                  <a:lnTo>
                    <a:pt x="3" y="30"/>
                  </a:lnTo>
                  <a:lnTo>
                    <a:pt x="2" y="29"/>
                  </a:lnTo>
                  <a:lnTo>
                    <a:pt x="1" y="27"/>
                  </a:lnTo>
                  <a:lnTo>
                    <a:pt x="0" y="25"/>
                  </a:lnTo>
                  <a:lnTo>
                    <a:pt x="0" y="23"/>
                  </a:lnTo>
                  <a:lnTo>
                    <a:pt x="0" y="21"/>
                  </a:lnTo>
                  <a:lnTo>
                    <a:pt x="0" y="20"/>
                  </a:lnTo>
                  <a:lnTo>
                    <a:pt x="1" y="18"/>
                  </a:lnTo>
                  <a:lnTo>
                    <a:pt x="2" y="16"/>
                  </a:lnTo>
                  <a:lnTo>
                    <a:pt x="4" y="15"/>
                  </a:lnTo>
                  <a:lnTo>
                    <a:pt x="6" y="14"/>
                  </a:lnTo>
                  <a:lnTo>
                    <a:pt x="7" y="13"/>
                  </a:lnTo>
                  <a:lnTo>
                    <a:pt x="9" y="13"/>
                  </a:lnTo>
                  <a:lnTo>
                    <a:pt x="11" y="13"/>
                  </a:lnTo>
                  <a:lnTo>
                    <a:pt x="13" y="13"/>
                  </a:lnTo>
                  <a:lnTo>
                    <a:pt x="15" y="14"/>
                  </a:lnTo>
                  <a:lnTo>
                    <a:pt x="17" y="15"/>
                  </a:lnTo>
                  <a:lnTo>
                    <a:pt x="36" y="33"/>
                  </a:lnTo>
                  <a:lnTo>
                    <a:pt x="61" y="2"/>
                  </a:lnTo>
                  <a:lnTo>
                    <a:pt x="82" y="29"/>
                  </a:lnTo>
                  <a:lnTo>
                    <a:pt x="1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3" name="Freeform 135"/>
            <p:cNvSpPr>
              <a:spLocks/>
            </p:cNvSpPr>
            <p:nvPr/>
          </p:nvSpPr>
          <p:spPr bwMode="auto">
            <a:xfrm>
              <a:off x="6273800" y="1311276"/>
              <a:ext cx="50800" cy="22225"/>
            </a:xfrm>
            <a:custGeom>
              <a:avLst/>
              <a:gdLst/>
              <a:ahLst/>
              <a:cxnLst>
                <a:cxn ang="0">
                  <a:pos x="16" y="0"/>
                </a:cxn>
                <a:cxn ang="0">
                  <a:pos x="18" y="1"/>
                </a:cxn>
                <a:cxn ang="0">
                  <a:pos x="19" y="1"/>
                </a:cxn>
                <a:cxn ang="0">
                  <a:pos x="20" y="2"/>
                </a:cxn>
                <a:cxn ang="0">
                  <a:pos x="22" y="3"/>
                </a:cxn>
                <a:cxn ang="0">
                  <a:pos x="22" y="4"/>
                </a:cxn>
                <a:cxn ang="0">
                  <a:pos x="28" y="1"/>
                </a:cxn>
                <a:cxn ang="0">
                  <a:pos x="29" y="1"/>
                </a:cxn>
                <a:cxn ang="0">
                  <a:pos x="30" y="1"/>
                </a:cxn>
                <a:cxn ang="0">
                  <a:pos x="31" y="2"/>
                </a:cxn>
                <a:cxn ang="0">
                  <a:pos x="31" y="2"/>
                </a:cxn>
                <a:cxn ang="0">
                  <a:pos x="32" y="3"/>
                </a:cxn>
                <a:cxn ang="0">
                  <a:pos x="32" y="4"/>
                </a:cxn>
                <a:cxn ang="0">
                  <a:pos x="32" y="11"/>
                </a:cxn>
                <a:cxn ang="0">
                  <a:pos x="32" y="12"/>
                </a:cxn>
                <a:cxn ang="0">
                  <a:pos x="31" y="13"/>
                </a:cxn>
                <a:cxn ang="0">
                  <a:pos x="31" y="14"/>
                </a:cxn>
                <a:cxn ang="0">
                  <a:pos x="30" y="14"/>
                </a:cxn>
                <a:cxn ang="0">
                  <a:pos x="29" y="14"/>
                </a:cxn>
                <a:cxn ang="0">
                  <a:pos x="29" y="14"/>
                </a:cxn>
                <a:cxn ang="0">
                  <a:pos x="27" y="13"/>
                </a:cxn>
                <a:cxn ang="0">
                  <a:pos x="25" y="13"/>
                </a:cxn>
                <a:cxn ang="0">
                  <a:pos x="23" y="12"/>
                </a:cxn>
                <a:cxn ang="0">
                  <a:pos x="22" y="12"/>
                </a:cxn>
                <a:cxn ang="0">
                  <a:pos x="21" y="13"/>
                </a:cxn>
                <a:cxn ang="0">
                  <a:pos x="19" y="14"/>
                </a:cxn>
                <a:cxn ang="0">
                  <a:pos x="18" y="14"/>
                </a:cxn>
                <a:cxn ang="0">
                  <a:pos x="16" y="14"/>
                </a:cxn>
                <a:cxn ang="0">
                  <a:pos x="15" y="14"/>
                </a:cxn>
                <a:cxn ang="0">
                  <a:pos x="13" y="14"/>
                </a:cxn>
                <a:cxn ang="0">
                  <a:pos x="12" y="13"/>
                </a:cxn>
                <a:cxn ang="0">
                  <a:pos x="11" y="12"/>
                </a:cxn>
                <a:cxn ang="0">
                  <a:pos x="10" y="12"/>
                </a:cxn>
                <a:cxn ang="0">
                  <a:pos x="9" y="13"/>
                </a:cxn>
                <a:cxn ang="0">
                  <a:pos x="7" y="13"/>
                </a:cxn>
                <a:cxn ang="0">
                  <a:pos x="6" y="14"/>
                </a:cxn>
                <a:cxn ang="0">
                  <a:pos x="4" y="14"/>
                </a:cxn>
                <a:cxn ang="0">
                  <a:pos x="3" y="14"/>
                </a:cxn>
                <a:cxn ang="0">
                  <a:pos x="2" y="14"/>
                </a:cxn>
                <a:cxn ang="0">
                  <a:pos x="2" y="14"/>
                </a:cxn>
                <a:cxn ang="0">
                  <a:pos x="1" y="13"/>
                </a:cxn>
                <a:cxn ang="0">
                  <a:pos x="0" y="12"/>
                </a:cxn>
                <a:cxn ang="0">
                  <a:pos x="0" y="11"/>
                </a:cxn>
                <a:cxn ang="0">
                  <a:pos x="0" y="4"/>
                </a:cxn>
                <a:cxn ang="0">
                  <a:pos x="0" y="3"/>
                </a:cxn>
                <a:cxn ang="0">
                  <a:pos x="1" y="2"/>
                </a:cxn>
                <a:cxn ang="0">
                  <a:pos x="2" y="2"/>
                </a:cxn>
                <a:cxn ang="0">
                  <a:pos x="3" y="1"/>
                </a:cxn>
                <a:cxn ang="0">
                  <a:pos x="4" y="1"/>
                </a:cxn>
                <a:cxn ang="0">
                  <a:pos x="5" y="1"/>
                </a:cxn>
                <a:cxn ang="0">
                  <a:pos x="10" y="4"/>
                </a:cxn>
                <a:cxn ang="0">
                  <a:pos x="11" y="3"/>
                </a:cxn>
                <a:cxn ang="0">
                  <a:pos x="12" y="2"/>
                </a:cxn>
                <a:cxn ang="0">
                  <a:pos x="13" y="1"/>
                </a:cxn>
                <a:cxn ang="0">
                  <a:pos x="15" y="1"/>
                </a:cxn>
                <a:cxn ang="0">
                  <a:pos x="16" y="0"/>
                </a:cxn>
              </a:cxnLst>
              <a:rect l="0" t="0" r="r" b="b"/>
              <a:pathLst>
                <a:path w="32" h="14">
                  <a:moveTo>
                    <a:pt x="16" y="0"/>
                  </a:moveTo>
                  <a:lnTo>
                    <a:pt x="18" y="1"/>
                  </a:lnTo>
                  <a:lnTo>
                    <a:pt x="19" y="1"/>
                  </a:lnTo>
                  <a:lnTo>
                    <a:pt x="20" y="2"/>
                  </a:lnTo>
                  <a:lnTo>
                    <a:pt x="22" y="3"/>
                  </a:lnTo>
                  <a:lnTo>
                    <a:pt x="22" y="4"/>
                  </a:lnTo>
                  <a:lnTo>
                    <a:pt x="28" y="1"/>
                  </a:lnTo>
                  <a:lnTo>
                    <a:pt x="29" y="1"/>
                  </a:lnTo>
                  <a:lnTo>
                    <a:pt x="30" y="1"/>
                  </a:lnTo>
                  <a:lnTo>
                    <a:pt x="31" y="2"/>
                  </a:lnTo>
                  <a:lnTo>
                    <a:pt x="31" y="2"/>
                  </a:lnTo>
                  <a:lnTo>
                    <a:pt x="32" y="3"/>
                  </a:lnTo>
                  <a:lnTo>
                    <a:pt x="32" y="4"/>
                  </a:lnTo>
                  <a:lnTo>
                    <a:pt x="32" y="11"/>
                  </a:lnTo>
                  <a:lnTo>
                    <a:pt x="32" y="12"/>
                  </a:lnTo>
                  <a:lnTo>
                    <a:pt x="31" y="13"/>
                  </a:lnTo>
                  <a:lnTo>
                    <a:pt x="31" y="14"/>
                  </a:lnTo>
                  <a:lnTo>
                    <a:pt x="30" y="14"/>
                  </a:lnTo>
                  <a:lnTo>
                    <a:pt x="29" y="14"/>
                  </a:lnTo>
                  <a:lnTo>
                    <a:pt x="29" y="14"/>
                  </a:lnTo>
                  <a:lnTo>
                    <a:pt x="27" y="13"/>
                  </a:lnTo>
                  <a:lnTo>
                    <a:pt x="25" y="13"/>
                  </a:lnTo>
                  <a:lnTo>
                    <a:pt x="23" y="12"/>
                  </a:lnTo>
                  <a:lnTo>
                    <a:pt x="22" y="12"/>
                  </a:lnTo>
                  <a:lnTo>
                    <a:pt x="21" y="13"/>
                  </a:lnTo>
                  <a:lnTo>
                    <a:pt x="19" y="14"/>
                  </a:lnTo>
                  <a:lnTo>
                    <a:pt x="18" y="14"/>
                  </a:lnTo>
                  <a:lnTo>
                    <a:pt x="16" y="14"/>
                  </a:lnTo>
                  <a:lnTo>
                    <a:pt x="15" y="14"/>
                  </a:lnTo>
                  <a:lnTo>
                    <a:pt x="13" y="14"/>
                  </a:lnTo>
                  <a:lnTo>
                    <a:pt x="12" y="13"/>
                  </a:lnTo>
                  <a:lnTo>
                    <a:pt x="11" y="12"/>
                  </a:lnTo>
                  <a:lnTo>
                    <a:pt x="10" y="12"/>
                  </a:lnTo>
                  <a:lnTo>
                    <a:pt x="9" y="13"/>
                  </a:lnTo>
                  <a:lnTo>
                    <a:pt x="7" y="13"/>
                  </a:lnTo>
                  <a:lnTo>
                    <a:pt x="6" y="14"/>
                  </a:lnTo>
                  <a:lnTo>
                    <a:pt x="4" y="14"/>
                  </a:lnTo>
                  <a:lnTo>
                    <a:pt x="3" y="14"/>
                  </a:lnTo>
                  <a:lnTo>
                    <a:pt x="2" y="14"/>
                  </a:lnTo>
                  <a:lnTo>
                    <a:pt x="2" y="14"/>
                  </a:lnTo>
                  <a:lnTo>
                    <a:pt x="1" y="13"/>
                  </a:lnTo>
                  <a:lnTo>
                    <a:pt x="0" y="12"/>
                  </a:lnTo>
                  <a:lnTo>
                    <a:pt x="0" y="11"/>
                  </a:lnTo>
                  <a:lnTo>
                    <a:pt x="0" y="4"/>
                  </a:lnTo>
                  <a:lnTo>
                    <a:pt x="0" y="3"/>
                  </a:lnTo>
                  <a:lnTo>
                    <a:pt x="1" y="2"/>
                  </a:lnTo>
                  <a:lnTo>
                    <a:pt x="2" y="2"/>
                  </a:lnTo>
                  <a:lnTo>
                    <a:pt x="3" y="1"/>
                  </a:lnTo>
                  <a:lnTo>
                    <a:pt x="4" y="1"/>
                  </a:lnTo>
                  <a:lnTo>
                    <a:pt x="5" y="1"/>
                  </a:lnTo>
                  <a:lnTo>
                    <a:pt x="10" y="4"/>
                  </a:lnTo>
                  <a:lnTo>
                    <a:pt x="11" y="3"/>
                  </a:lnTo>
                  <a:lnTo>
                    <a:pt x="12" y="2"/>
                  </a:lnTo>
                  <a:lnTo>
                    <a:pt x="13" y="1"/>
                  </a:lnTo>
                  <a:lnTo>
                    <a:pt x="15"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4" name="Freeform 136"/>
            <p:cNvSpPr>
              <a:spLocks/>
            </p:cNvSpPr>
            <p:nvPr/>
          </p:nvSpPr>
          <p:spPr bwMode="auto">
            <a:xfrm>
              <a:off x="6000750" y="1339851"/>
              <a:ext cx="214313" cy="134938"/>
            </a:xfrm>
            <a:custGeom>
              <a:avLst/>
              <a:gdLst/>
              <a:ahLst/>
              <a:cxnLst>
                <a:cxn ang="0">
                  <a:pos x="33" y="0"/>
                </a:cxn>
                <a:cxn ang="0">
                  <a:pos x="35" y="1"/>
                </a:cxn>
                <a:cxn ang="0">
                  <a:pos x="35" y="2"/>
                </a:cxn>
                <a:cxn ang="0">
                  <a:pos x="35" y="3"/>
                </a:cxn>
                <a:cxn ang="0">
                  <a:pos x="29" y="9"/>
                </a:cxn>
                <a:cxn ang="0">
                  <a:pos x="28" y="12"/>
                </a:cxn>
                <a:cxn ang="0">
                  <a:pos x="29" y="14"/>
                </a:cxn>
                <a:cxn ang="0">
                  <a:pos x="56" y="42"/>
                </a:cxn>
                <a:cxn ang="0">
                  <a:pos x="59" y="43"/>
                </a:cxn>
                <a:cxn ang="0">
                  <a:pos x="62" y="43"/>
                </a:cxn>
                <a:cxn ang="0">
                  <a:pos x="64" y="42"/>
                </a:cxn>
                <a:cxn ang="0">
                  <a:pos x="83" y="23"/>
                </a:cxn>
                <a:cxn ang="0">
                  <a:pos x="85" y="23"/>
                </a:cxn>
                <a:cxn ang="0">
                  <a:pos x="88" y="23"/>
                </a:cxn>
                <a:cxn ang="0">
                  <a:pos x="134" y="69"/>
                </a:cxn>
                <a:cxn ang="0">
                  <a:pos x="135" y="72"/>
                </a:cxn>
                <a:cxn ang="0">
                  <a:pos x="135" y="75"/>
                </a:cxn>
                <a:cxn ang="0">
                  <a:pos x="134" y="77"/>
                </a:cxn>
                <a:cxn ang="0">
                  <a:pos x="127" y="84"/>
                </a:cxn>
                <a:cxn ang="0">
                  <a:pos x="124" y="85"/>
                </a:cxn>
                <a:cxn ang="0">
                  <a:pos x="121" y="84"/>
                </a:cxn>
                <a:cxn ang="0">
                  <a:pos x="89" y="52"/>
                </a:cxn>
                <a:cxn ang="0">
                  <a:pos x="87" y="50"/>
                </a:cxn>
                <a:cxn ang="0">
                  <a:pos x="84" y="50"/>
                </a:cxn>
                <a:cxn ang="0">
                  <a:pos x="81" y="52"/>
                </a:cxn>
                <a:cxn ang="0">
                  <a:pos x="63" y="70"/>
                </a:cxn>
                <a:cxn ang="0">
                  <a:pos x="60" y="70"/>
                </a:cxn>
                <a:cxn ang="0">
                  <a:pos x="57" y="70"/>
                </a:cxn>
                <a:cxn ang="0">
                  <a:pos x="16" y="28"/>
                </a:cxn>
                <a:cxn ang="0">
                  <a:pos x="14" y="27"/>
                </a:cxn>
                <a:cxn ang="0">
                  <a:pos x="12" y="27"/>
                </a:cxn>
                <a:cxn ang="0">
                  <a:pos x="10" y="28"/>
                </a:cxn>
                <a:cxn ang="0">
                  <a:pos x="3" y="35"/>
                </a:cxn>
                <a:cxn ang="0">
                  <a:pos x="2" y="35"/>
                </a:cxn>
                <a:cxn ang="0">
                  <a:pos x="0" y="34"/>
                </a:cxn>
                <a:cxn ang="0">
                  <a:pos x="0" y="6"/>
                </a:cxn>
                <a:cxn ang="0">
                  <a:pos x="0" y="5"/>
                </a:cxn>
                <a:cxn ang="0">
                  <a:pos x="1" y="3"/>
                </a:cxn>
                <a:cxn ang="0">
                  <a:pos x="3" y="1"/>
                </a:cxn>
                <a:cxn ang="0">
                  <a:pos x="6" y="0"/>
                </a:cxn>
              </a:cxnLst>
              <a:rect l="0" t="0" r="r" b="b"/>
              <a:pathLst>
                <a:path w="135" h="85">
                  <a:moveTo>
                    <a:pt x="6" y="0"/>
                  </a:moveTo>
                  <a:lnTo>
                    <a:pt x="33" y="0"/>
                  </a:lnTo>
                  <a:lnTo>
                    <a:pt x="34" y="0"/>
                  </a:lnTo>
                  <a:lnTo>
                    <a:pt x="35" y="1"/>
                  </a:lnTo>
                  <a:lnTo>
                    <a:pt x="35" y="1"/>
                  </a:lnTo>
                  <a:lnTo>
                    <a:pt x="35" y="2"/>
                  </a:lnTo>
                  <a:lnTo>
                    <a:pt x="35" y="3"/>
                  </a:lnTo>
                  <a:lnTo>
                    <a:pt x="35" y="3"/>
                  </a:lnTo>
                  <a:lnTo>
                    <a:pt x="29" y="8"/>
                  </a:lnTo>
                  <a:lnTo>
                    <a:pt x="29" y="9"/>
                  </a:lnTo>
                  <a:lnTo>
                    <a:pt x="28" y="11"/>
                  </a:lnTo>
                  <a:lnTo>
                    <a:pt x="28" y="12"/>
                  </a:lnTo>
                  <a:lnTo>
                    <a:pt x="28" y="13"/>
                  </a:lnTo>
                  <a:lnTo>
                    <a:pt x="29" y="14"/>
                  </a:lnTo>
                  <a:lnTo>
                    <a:pt x="29" y="15"/>
                  </a:lnTo>
                  <a:lnTo>
                    <a:pt x="56" y="42"/>
                  </a:lnTo>
                  <a:lnTo>
                    <a:pt x="57" y="43"/>
                  </a:lnTo>
                  <a:lnTo>
                    <a:pt x="59" y="43"/>
                  </a:lnTo>
                  <a:lnTo>
                    <a:pt x="60" y="43"/>
                  </a:lnTo>
                  <a:lnTo>
                    <a:pt x="62" y="43"/>
                  </a:lnTo>
                  <a:lnTo>
                    <a:pt x="63" y="43"/>
                  </a:lnTo>
                  <a:lnTo>
                    <a:pt x="64" y="42"/>
                  </a:lnTo>
                  <a:lnTo>
                    <a:pt x="81" y="24"/>
                  </a:lnTo>
                  <a:lnTo>
                    <a:pt x="83" y="23"/>
                  </a:lnTo>
                  <a:lnTo>
                    <a:pt x="84" y="23"/>
                  </a:lnTo>
                  <a:lnTo>
                    <a:pt x="85" y="23"/>
                  </a:lnTo>
                  <a:lnTo>
                    <a:pt x="87" y="23"/>
                  </a:lnTo>
                  <a:lnTo>
                    <a:pt x="88" y="23"/>
                  </a:lnTo>
                  <a:lnTo>
                    <a:pt x="89" y="24"/>
                  </a:lnTo>
                  <a:lnTo>
                    <a:pt x="134" y="69"/>
                  </a:lnTo>
                  <a:lnTo>
                    <a:pt x="135" y="71"/>
                  </a:lnTo>
                  <a:lnTo>
                    <a:pt x="135" y="72"/>
                  </a:lnTo>
                  <a:lnTo>
                    <a:pt x="135" y="73"/>
                  </a:lnTo>
                  <a:lnTo>
                    <a:pt x="135" y="75"/>
                  </a:lnTo>
                  <a:lnTo>
                    <a:pt x="135" y="76"/>
                  </a:lnTo>
                  <a:lnTo>
                    <a:pt x="134" y="77"/>
                  </a:lnTo>
                  <a:lnTo>
                    <a:pt x="128" y="83"/>
                  </a:lnTo>
                  <a:lnTo>
                    <a:pt x="127" y="84"/>
                  </a:lnTo>
                  <a:lnTo>
                    <a:pt x="126" y="84"/>
                  </a:lnTo>
                  <a:lnTo>
                    <a:pt x="124" y="85"/>
                  </a:lnTo>
                  <a:lnTo>
                    <a:pt x="123" y="84"/>
                  </a:lnTo>
                  <a:lnTo>
                    <a:pt x="121" y="84"/>
                  </a:lnTo>
                  <a:lnTo>
                    <a:pt x="120" y="83"/>
                  </a:lnTo>
                  <a:lnTo>
                    <a:pt x="89" y="52"/>
                  </a:lnTo>
                  <a:lnTo>
                    <a:pt x="88" y="51"/>
                  </a:lnTo>
                  <a:lnTo>
                    <a:pt x="87" y="50"/>
                  </a:lnTo>
                  <a:lnTo>
                    <a:pt x="85" y="50"/>
                  </a:lnTo>
                  <a:lnTo>
                    <a:pt x="84" y="50"/>
                  </a:lnTo>
                  <a:lnTo>
                    <a:pt x="82" y="51"/>
                  </a:lnTo>
                  <a:lnTo>
                    <a:pt x="81" y="52"/>
                  </a:lnTo>
                  <a:lnTo>
                    <a:pt x="64" y="69"/>
                  </a:lnTo>
                  <a:lnTo>
                    <a:pt x="63" y="70"/>
                  </a:lnTo>
                  <a:lnTo>
                    <a:pt x="62" y="70"/>
                  </a:lnTo>
                  <a:lnTo>
                    <a:pt x="60" y="70"/>
                  </a:lnTo>
                  <a:lnTo>
                    <a:pt x="59" y="70"/>
                  </a:lnTo>
                  <a:lnTo>
                    <a:pt x="57" y="70"/>
                  </a:lnTo>
                  <a:lnTo>
                    <a:pt x="56" y="69"/>
                  </a:lnTo>
                  <a:lnTo>
                    <a:pt x="16" y="28"/>
                  </a:lnTo>
                  <a:lnTo>
                    <a:pt x="15" y="28"/>
                  </a:lnTo>
                  <a:lnTo>
                    <a:pt x="14" y="27"/>
                  </a:lnTo>
                  <a:lnTo>
                    <a:pt x="13" y="27"/>
                  </a:lnTo>
                  <a:lnTo>
                    <a:pt x="12" y="27"/>
                  </a:lnTo>
                  <a:lnTo>
                    <a:pt x="11" y="28"/>
                  </a:lnTo>
                  <a:lnTo>
                    <a:pt x="10" y="28"/>
                  </a:lnTo>
                  <a:lnTo>
                    <a:pt x="4" y="35"/>
                  </a:lnTo>
                  <a:lnTo>
                    <a:pt x="3" y="35"/>
                  </a:lnTo>
                  <a:lnTo>
                    <a:pt x="2" y="35"/>
                  </a:lnTo>
                  <a:lnTo>
                    <a:pt x="2" y="35"/>
                  </a:lnTo>
                  <a:lnTo>
                    <a:pt x="1" y="35"/>
                  </a:lnTo>
                  <a:lnTo>
                    <a:pt x="0" y="34"/>
                  </a:lnTo>
                  <a:lnTo>
                    <a:pt x="0" y="33"/>
                  </a:lnTo>
                  <a:lnTo>
                    <a:pt x="0" y="6"/>
                  </a:lnTo>
                  <a:lnTo>
                    <a:pt x="0" y="6"/>
                  </a:lnTo>
                  <a:lnTo>
                    <a:pt x="0" y="5"/>
                  </a:lnTo>
                  <a:lnTo>
                    <a:pt x="0" y="4"/>
                  </a:lnTo>
                  <a:lnTo>
                    <a:pt x="1" y="3"/>
                  </a:lnTo>
                  <a:lnTo>
                    <a:pt x="2" y="2"/>
                  </a:lnTo>
                  <a:lnTo>
                    <a:pt x="3" y="1"/>
                  </a:lnTo>
                  <a:lnTo>
                    <a:pt x="5"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15" name="Group 114"/>
          <p:cNvGrpSpPr/>
          <p:nvPr/>
        </p:nvGrpSpPr>
        <p:grpSpPr>
          <a:xfrm>
            <a:off x="3980000" y="733647"/>
            <a:ext cx="674320" cy="854101"/>
            <a:chOff x="4500563" y="2225675"/>
            <a:chExt cx="401638" cy="382588"/>
          </a:xfrm>
          <a:solidFill>
            <a:schemeClr val="accent2"/>
          </a:solidFill>
        </p:grpSpPr>
        <p:sp>
          <p:nvSpPr>
            <p:cNvPr id="116" name="Freeform 218"/>
            <p:cNvSpPr>
              <a:spLocks/>
            </p:cNvSpPr>
            <p:nvPr/>
          </p:nvSpPr>
          <p:spPr bwMode="auto">
            <a:xfrm>
              <a:off x="4548188" y="2225675"/>
              <a:ext cx="73025" cy="80962"/>
            </a:xfrm>
            <a:custGeom>
              <a:avLst/>
              <a:gdLst/>
              <a:ahLst/>
              <a:cxnLst>
                <a:cxn ang="0">
                  <a:pos x="23" y="0"/>
                </a:cxn>
                <a:cxn ang="0">
                  <a:pos x="26" y="0"/>
                </a:cxn>
                <a:cxn ang="0">
                  <a:pos x="29" y="1"/>
                </a:cxn>
                <a:cxn ang="0">
                  <a:pos x="32" y="2"/>
                </a:cxn>
                <a:cxn ang="0">
                  <a:pos x="35" y="3"/>
                </a:cxn>
                <a:cxn ang="0">
                  <a:pos x="37" y="5"/>
                </a:cxn>
                <a:cxn ang="0">
                  <a:pos x="39" y="7"/>
                </a:cxn>
                <a:cxn ang="0">
                  <a:pos x="41" y="9"/>
                </a:cxn>
                <a:cxn ang="0">
                  <a:pos x="43" y="11"/>
                </a:cxn>
                <a:cxn ang="0">
                  <a:pos x="44" y="14"/>
                </a:cxn>
                <a:cxn ang="0">
                  <a:pos x="45" y="17"/>
                </a:cxn>
                <a:cxn ang="0">
                  <a:pos x="46" y="20"/>
                </a:cxn>
                <a:cxn ang="0">
                  <a:pos x="46" y="23"/>
                </a:cxn>
                <a:cxn ang="0">
                  <a:pos x="46" y="26"/>
                </a:cxn>
                <a:cxn ang="0">
                  <a:pos x="46" y="29"/>
                </a:cxn>
                <a:cxn ang="0">
                  <a:pos x="45" y="32"/>
                </a:cxn>
                <a:cxn ang="0">
                  <a:pos x="44" y="35"/>
                </a:cxn>
                <a:cxn ang="0">
                  <a:pos x="42" y="38"/>
                </a:cxn>
                <a:cxn ang="0">
                  <a:pos x="40" y="41"/>
                </a:cxn>
                <a:cxn ang="0">
                  <a:pos x="38" y="43"/>
                </a:cxn>
                <a:cxn ang="0">
                  <a:pos x="36" y="45"/>
                </a:cxn>
                <a:cxn ang="0">
                  <a:pos x="34" y="47"/>
                </a:cxn>
                <a:cxn ang="0">
                  <a:pos x="31"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6" h="51">
                  <a:moveTo>
                    <a:pt x="23" y="0"/>
                  </a:moveTo>
                  <a:lnTo>
                    <a:pt x="26" y="0"/>
                  </a:lnTo>
                  <a:lnTo>
                    <a:pt x="29" y="1"/>
                  </a:lnTo>
                  <a:lnTo>
                    <a:pt x="32" y="2"/>
                  </a:lnTo>
                  <a:lnTo>
                    <a:pt x="35" y="3"/>
                  </a:lnTo>
                  <a:lnTo>
                    <a:pt x="37" y="5"/>
                  </a:lnTo>
                  <a:lnTo>
                    <a:pt x="39" y="7"/>
                  </a:lnTo>
                  <a:lnTo>
                    <a:pt x="41" y="9"/>
                  </a:lnTo>
                  <a:lnTo>
                    <a:pt x="43" y="11"/>
                  </a:lnTo>
                  <a:lnTo>
                    <a:pt x="44" y="14"/>
                  </a:lnTo>
                  <a:lnTo>
                    <a:pt x="45" y="17"/>
                  </a:lnTo>
                  <a:lnTo>
                    <a:pt x="46" y="20"/>
                  </a:lnTo>
                  <a:lnTo>
                    <a:pt x="46" y="23"/>
                  </a:lnTo>
                  <a:lnTo>
                    <a:pt x="46" y="26"/>
                  </a:lnTo>
                  <a:lnTo>
                    <a:pt x="46" y="29"/>
                  </a:lnTo>
                  <a:lnTo>
                    <a:pt x="45" y="32"/>
                  </a:lnTo>
                  <a:lnTo>
                    <a:pt x="44" y="35"/>
                  </a:lnTo>
                  <a:lnTo>
                    <a:pt x="42" y="38"/>
                  </a:lnTo>
                  <a:lnTo>
                    <a:pt x="40" y="41"/>
                  </a:lnTo>
                  <a:lnTo>
                    <a:pt x="38" y="43"/>
                  </a:lnTo>
                  <a:lnTo>
                    <a:pt x="36" y="45"/>
                  </a:lnTo>
                  <a:lnTo>
                    <a:pt x="34" y="47"/>
                  </a:lnTo>
                  <a:lnTo>
                    <a:pt x="31"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1"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7" name="Freeform 219"/>
            <p:cNvSpPr>
              <a:spLocks/>
            </p:cNvSpPr>
            <p:nvPr/>
          </p:nvSpPr>
          <p:spPr bwMode="auto">
            <a:xfrm>
              <a:off x="4779963" y="2225675"/>
              <a:ext cx="74613" cy="80962"/>
            </a:xfrm>
            <a:custGeom>
              <a:avLst/>
              <a:gdLst/>
              <a:ahLst/>
              <a:cxnLst>
                <a:cxn ang="0">
                  <a:pos x="24" y="0"/>
                </a:cxn>
                <a:cxn ang="0">
                  <a:pos x="27" y="0"/>
                </a:cxn>
                <a:cxn ang="0">
                  <a:pos x="30" y="1"/>
                </a:cxn>
                <a:cxn ang="0">
                  <a:pos x="33" y="2"/>
                </a:cxn>
                <a:cxn ang="0">
                  <a:pos x="35" y="3"/>
                </a:cxn>
                <a:cxn ang="0">
                  <a:pos x="38" y="5"/>
                </a:cxn>
                <a:cxn ang="0">
                  <a:pos x="40" y="7"/>
                </a:cxn>
                <a:cxn ang="0">
                  <a:pos x="42" y="9"/>
                </a:cxn>
                <a:cxn ang="0">
                  <a:pos x="44" y="11"/>
                </a:cxn>
                <a:cxn ang="0">
                  <a:pos x="45" y="14"/>
                </a:cxn>
                <a:cxn ang="0">
                  <a:pos x="46" y="17"/>
                </a:cxn>
                <a:cxn ang="0">
                  <a:pos x="47" y="20"/>
                </a:cxn>
                <a:cxn ang="0">
                  <a:pos x="47" y="23"/>
                </a:cxn>
                <a:cxn ang="0">
                  <a:pos x="47" y="26"/>
                </a:cxn>
                <a:cxn ang="0">
                  <a:pos x="46" y="29"/>
                </a:cxn>
                <a:cxn ang="0">
                  <a:pos x="45" y="32"/>
                </a:cxn>
                <a:cxn ang="0">
                  <a:pos x="44" y="35"/>
                </a:cxn>
                <a:cxn ang="0">
                  <a:pos x="43" y="38"/>
                </a:cxn>
                <a:cxn ang="0">
                  <a:pos x="41" y="41"/>
                </a:cxn>
                <a:cxn ang="0">
                  <a:pos x="39" y="43"/>
                </a:cxn>
                <a:cxn ang="0">
                  <a:pos x="37" y="45"/>
                </a:cxn>
                <a:cxn ang="0">
                  <a:pos x="34" y="47"/>
                </a:cxn>
                <a:cxn ang="0">
                  <a:pos x="32" y="49"/>
                </a:cxn>
                <a:cxn ang="0">
                  <a:pos x="29" y="50"/>
                </a:cxn>
                <a:cxn ang="0">
                  <a:pos x="27" y="51"/>
                </a:cxn>
                <a:cxn ang="0">
                  <a:pos x="24" y="51"/>
                </a:cxn>
                <a:cxn ang="0">
                  <a:pos x="21" y="51"/>
                </a:cxn>
                <a:cxn ang="0">
                  <a:pos x="18" y="50"/>
                </a:cxn>
                <a:cxn ang="0">
                  <a:pos x="15" y="49"/>
                </a:cxn>
                <a:cxn ang="0">
                  <a:pos x="13" y="47"/>
                </a:cxn>
                <a:cxn ang="0">
                  <a:pos x="10" y="45"/>
                </a:cxn>
                <a:cxn ang="0">
                  <a:pos x="8" y="43"/>
                </a:cxn>
                <a:cxn ang="0">
                  <a:pos x="6" y="41"/>
                </a:cxn>
                <a:cxn ang="0">
                  <a:pos x="5" y="38"/>
                </a:cxn>
                <a:cxn ang="0">
                  <a:pos x="3" y="35"/>
                </a:cxn>
                <a:cxn ang="0">
                  <a:pos x="2" y="32"/>
                </a:cxn>
                <a:cxn ang="0">
                  <a:pos x="1" y="29"/>
                </a:cxn>
                <a:cxn ang="0">
                  <a:pos x="1" y="26"/>
                </a:cxn>
                <a:cxn ang="0">
                  <a:pos x="0" y="23"/>
                </a:cxn>
                <a:cxn ang="0">
                  <a:pos x="1" y="20"/>
                </a:cxn>
                <a:cxn ang="0">
                  <a:pos x="1" y="17"/>
                </a:cxn>
                <a:cxn ang="0">
                  <a:pos x="2" y="14"/>
                </a:cxn>
                <a:cxn ang="0">
                  <a:pos x="4" y="11"/>
                </a:cxn>
                <a:cxn ang="0">
                  <a:pos x="5" y="9"/>
                </a:cxn>
                <a:cxn ang="0">
                  <a:pos x="7" y="7"/>
                </a:cxn>
                <a:cxn ang="0">
                  <a:pos x="9" y="5"/>
                </a:cxn>
                <a:cxn ang="0">
                  <a:pos x="12" y="3"/>
                </a:cxn>
                <a:cxn ang="0">
                  <a:pos x="15" y="2"/>
                </a:cxn>
                <a:cxn ang="0">
                  <a:pos x="17" y="1"/>
                </a:cxn>
                <a:cxn ang="0">
                  <a:pos x="20" y="0"/>
                </a:cxn>
                <a:cxn ang="0">
                  <a:pos x="24" y="0"/>
                </a:cxn>
              </a:cxnLst>
              <a:rect l="0" t="0" r="r" b="b"/>
              <a:pathLst>
                <a:path w="47" h="51">
                  <a:moveTo>
                    <a:pt x="24" y="0"/>
                  </a:moveTo>
                  <a:lnTo>
                    <a:pt x="27" y="0"/>
                  </a:lnTo>
                  <a:lnTo>
                    <a:pt x="30" y="1"/>
                  </a:lnTo>
                  <a:lnTo>
                    <a:pt x="33" y="2"/>
                  </a:lnTo>
                  <a:lnTo>
                    <a:pt x="35" y="3"/>
                  </a:lnTo>
                  <a:lnTo>
                    <a:pt x="38" y="5"/>
                  </a:lnTo>
                  <a:lnTo>
                    <a:pt x="40" y="7"/>
                  </a:lnTo>
                  <a:lnTo>
                    <a:pt x="42" y="9"/>
                  </a:lnTo>
                  <a:lnTo>
                    <a:pt x="44" y="11"/>
                  </a:lnTo>
                  <a:lnTo>
                    <a:pt x="45" y="14"/>
                  </a:lnTo>
                  <a:lnTo>
                    <a:pt x="46" y="17"/>
                  </a:lnTo>
                  <a:lnTo>
                    <a:pt x="47" y="20"/>
                  </a:lnTo>
                  <a:lnTo>
                    <a:pt x="47" y="23"/>
                  </a:lnTo>
                  <a:lnTo>
                    <a:pt x="47" y="26"/>
                  </a:lnTo>
                  <a:lnTo>
                    <a:pt x="46" y="29"/>
                  </a:lnTo>
                  <a:lnTo>
                    <a:pt x="45" y="32"/>
                  </a:lnTo>
                  <a:lnTo>
                    <a:pt x="44" y="35"/>
                  </a:lnTo>
                  <a:lnTo>
                    <a:pt x="43" y="38"/>
                  </a:lnTo>
                  <a:lnTo>
                    <a:pt x="41" y="41"/>
                  </a:lnTo>
                  <a:lnTo>
                    <a:pt x="39" y="43"/>
                  </a:lnTo>
                  <a:lnTo>
                    <a:pt x="37" y="45"/>
                  </a:lnTo>
                  <a:lnTo>
                    <a:pt x="34" y="47"/>
                  </a:lnTo>
                  <a:lnTo>
                    <a:pt x="32" y="49"/>
                  </a:lnTo>
                  <a:lnTo>
                    <a:pt x="29" y="50"/>
                  </a:lnTo>
                  <a:lnTo>
                    <a:pt x="27" y="51"/>
                  </a:lnTo>
                  <a:lnTo>
                    <a:pt x="24" y="51"/>
                  </a:lnTo>
                  <a:lnTo>
                    <a:pt x="21" y="51"/>
                  </a:lnTo>
                  <a:lnTo>
                    <a:pt x="18" y="50"/>
                  </a:lnTo>
                  <a:lnTo>
                    <a:pt x="15" y="49"/>
                  </a:lnTo>
                  <a:lnTo>
                    <a:pt x="13" y="47"/>
                  </a:lnTo>
                  <a:lnTo>
                    <a:pt x="10" y="45"/>
                  </a:lnTo>
                  <a:lnTo>
                    <a:pt x="8" y="43"/>
                  </a:lnTo>
                  <a:lnTo>
                    <a:pt x="6" y="41"/>
                  </a:lnTo>
                  <a:lnTo>
                    <a:pt x="5" y="38"/>
                  </a:lnTo>
                  <a:lnTo>
                    <a:pt x="3" y="35"/>
                  </a:lnTo>
                  <a:lnTo>
                    <a:pt x="2" y="32"/>
                  </a:lnTo>
                  <a:lnTo>
                    <a:pt x="1" y="29"/>
                  </a:lnTo>
                  <a:lnTo>
                    <a:pt x="1" y="26"/>
                  </a:lnTo>
                  <a:lnTo>
                    <a:pt x="0" y="23"/>
                  </a:lnTo>
                  <a:lnTo>
                    <a:pt x="1" y="20"/>
                  </a:lnTo>
                  <a:lnTo>
                    <a:pt x="1" y="17"/>
                  </a:lnTo>
                  <a:lnTo>
                    <a:pt x="2" y="14"/>
                  </a:lnTo>
                  <a:lnTo>
                    <a:pt x="4" y="11"/>
                  </a:lnTo>
                  <a:lnTo>
                    <a:pt x="5" y="9"/>
                  </a:lnTo>
                  <a:lnTo>
                    <a:pt x="7" y="7"/>
                  </a:lnTo>
                  <a:lnTo>
                    <a:pt x="9" y="5"/>
                  </a:lnTo>
                  <a:lnTo>
                    <a:pt x="12" y="3"/>
                  </a:lnTo>
                  <a:lnTo>
                    <a:pt x="15"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8" name="Freeform 220"/>
            <p:cNvSpPr>
              <a:spLocks/>
            </p:cNvSpPr>
            <p:nvPr/>
          </p:nvSpPr>
          <p:spPr bwMode="auto">
            <a:xfrm>
              <a:off x="4500563" y="2309813"/>
              <a:ext cx="161925" cy="298450"/>
            </a:xfrm>
            <a:custGeom>
              <a:avLst/>
              <a:gdLst/>
              <a:ahLst/>
              <a:cxnLst>
                <a:cxn ang="0">
                  <a:pos x="52" y="5"/>
                </a:cxn>
                <a:cxn ang="0">
                  <a:pos x="60" y="53"/>
                </a:cxn>
                <a:cxn ang="0">
                  <a:pos x="57" y="0"/>
                </a:cxn>
                <a:cxn ang="0">
                  <a:pos x="66" y="1"/>
                </a:cxn>
                <a:cxn ang="0">
                  <a:pos x="75" y="3"/>
                </a:cxn>
                <a:cxn ang="0">
                  <a:pos x="83" y="5"/>
                </a:cxn>
                <a:cxn ang="0">
                  <a:pos x="89" y="6"/>
                </a:cxn>
                <a:cxn ang="0">
                  <a:pos x="93" y="8"/>
                </a:cxn>
                <a:cxn ang="0">
                  <a:pos x="94" y="9"/>
                </a:cxn>
                <a:cxn ang="0">
                  <a:pos x="96" y="10"/>
                </a:cxn>
                <a:cxn ang="0">
                  <a:pos x="98" y="12"/>
                </a:cxn>
                <a:cxn ang="0">
                  <a:pos x="99" y="14"/>
                </a:cxn>
                <a:cxn ang="0">
                  <a:pos x="102" y="47"/>
                </a:cxn>
                <a:cxn ang="0">
                  <a:pos x="100" y="48"/>
                </a:cxn>
                <a:cxn ang="0">
                  <a:pos x="91" y="54"/>
                </a:cxn>
                <a:cxn ang="0">
                  <a:pos x="81" y="23"/>
                </a:cxn>
                <a:cxn ang="0">
                  <a:pos x="77" y="69"/>
                </a:cxn>
                <a:cxn ang="0">
                  <a:pos x="74" y="75"/>
                </a:cxn>
                <a:cxn ang="0">
                  <a:pos x="71" y="83"/>
                </a:cxn>
                <a:cxn ang="0">
                  <a:pos x="70" y="86"/>
                </a:cxn>
                <a:cxn ang="0">
                  <a:pos x="68" y="94"/>
                </a:cxn>
                <a:cxn ang="0">
                  <a:pos x="68" y="104"/>
                </a:cxn>
                <a:cxn ang="0">
                  <a:pos x="69" y="112"/>
                </a:cxn>
                <a:cxn ang="0">
                  <a:pos x="71" y="119"/>
                </a:cxn>
                <a:cxn ang="0">
                  <a:pos x="73" y="124"/>
                </a:cxn>
                <a:cxn ang="0">
                  <a:pos x="76" y="130"/>
                </a:cxn>
                <a:cxn ang="0">
                  <a:pos x="79" y="135"/>
                </a:cxn>
                <a:cxn ang="0">
                  <a:pos x="83" y="140"/>
                </a:cxn>
                <a:cxn ang="0">
                  <a:pos x="86" y="180"/>
                </a:cxn>
                <a:cxn ang="0">
                  <a:pos x="82" y="186"/>
                </a:cxn>
                <a:cxn ang="0">
                  <a:pos x="76" y="188"/>
                </a:cxn>
                <a:cxn ang="0">
                  <a:pos x="73" y="188"/>
                </a:cxn>
                <a:cxn ang="0">
                  <a:pos x="68" y="185"/>
                </a:cxn>
                <a:cxn ang="0">
                  <a:pos x="64" y="180"/>
                </a:cxn>
                <a:cxn ang="0">
                  <a:pos x="56" y="96"/>
                </a:cxn>
                <a:cxn ang="0">
                  <a:pos x="52" y="97"/>
                </a:cxn>
                <a:cxn ang="0">
                  <a:pos x="42" y="178"/>
                </a:cxn>
                <a:cxn ang="0">
                  <a:pos x="40" y="184"/>
                </a:cxn>
                <a:cxn ang="0">
                  <a:pos x="35" y="187"/>
                </a:cxn>
                <a:cxn ang="0">
                  <a:pos x="31" y="188"/>
                </a:cxn>
                <a:cxn ang="0">
                  <a:pos x="26" y="187"/>
                </a:cxn>
                <a:cxn ang="0">
                  <a:pos x="22" y="182"/>
                </a:cxn>
                <a:cxn ang="0">
                  <a:pos x="20" y="176"/>
                </a:cxn>
                <a:cxn ang="0">
                  <a:pos x="25" y="23"/>
                </a:cxn>
                <a:cxn ang="0">
                  <a:pos x="17" y="87"/>
                </a:cxn>
                <a:cxn ang="0">
                  <a:pos x="13" y="91"/>
                </a:cxn>
                <a:cxn ang="0">
                  <a:pos x="9" y="92"/>
                </a:cxn>
                <a:cxn ang="0">
                  <a:pos x="5" y="90"/>
                </a:cxn>
                <a:cxn ang="0">
                  <a:pos x="1" y="87"/>
                </a:cxn>
                <a:cxn ang="0">
                  <a:pos x="0" y="81"/>
                </a:cxn>
                <a:cxn ang="0">
                  <a:pos x="8" y="14"/>
                </a:cxn>
                <a:cxn ang="0">
                  <a:pos x="8" y="12"/>
                </a:cxn>
                <a:cxn ang="0">
                  <a:pos x="9" y="11"/>
                </a:cxn>
                <a:cxn ang="0">
                  <a:pos x="11" y="9"/>
                </a:cxn>
                <a:cxn ang="0">
                  <a:pos x="13" y="8"/>
                </a:cxn>
                <a:cxn ang="0">
                  <a:pos x="16" y="7"/>
                </a:cxn>
                <a:cxn ang="0">
                  <a:pos x="21" y="5"/>
                </a:cxn>
                <a:cxn ang="0">
                  <a:pos x="28" y="3"/>
                </a:cxn>
                <a:cxn ang="0">
                  <a:pos x="37" y="1"/>
                </a:cxn>
                <a:cxn ang="0">
                  <a:pos x="46" y="0"/>
                </a:cxn>
              </a:cxnLst>
              <a:rect l="0" t="0" r="r" b="b"/>
              <a:pathLst>
                <a:path w="102" h="188">
                  <a:moveTo>
                    <a:pt x="50" y="0"/>
                  </a:moveTo>
                  <a:lnTo>
                    <a:pt x="52" y="5"/>
                  </a:lnTo>
                  <a:lnTo>
                    <a:pt x="52" y="5"/>
                  </a:lnTo>
                  <a:lnTo>
                    <a:pt x="46" y="53"/>
                  </a:lnTo>
                  <a:lnTo>
                    <a:pt x="53" y="66"/>
                  </a:lnTo>
                  <a:lnTo>
                    <a:pt x="60" y="53"/>
                  </a:lnTo>
                  <a:lnTo>
                    <a:pt x="54" y="5"/>
                  </a:lnTo>
                  <a:lnTo>
                    <a:pt x="54" y="5"/>
                  </a:lnTo>
                  <a:lnTo>
                    <a:pt x="57" y="0"/>
                  </a:lnTo>
                  <a:lnTo>
                    <a:pt x="60" y="0"/>
                  </a:lnTo>
                  <a:lnTo>
                    <a:pt x="63" y="0"/>
                  </a:lnTo>
                  <a:lnTo>
                    <a:pt x="66" y="1"/>
                  </a:lnTo>
                  <a:lnTo>
                    <a:pt x="69" y="1"/>
                  </a:lnTo>
                  <a:lnTo>
                    <a:pt x="72" y="2"/>
                  </a:lnTo>
                  <a:lnTo>
                    <a:pt x="75" y="3"/>
                  </a:lnTo>
                  <a:lnTo>
                    <a:pt x="78" y="3"/>
                  </a:lnTo>
                  <a:lnTo>
                    <a:pt x="81" y="4"/>
                  </a:lnTo>
                  <a:lnTo>
                    <a:pt x="83" y="5"/>
                  </a:lnTo>
                  <a:lnTo>
                    <a:pt x="86" y="5"/>
                  </a:lnTo>
                  <a:lnTo>
                    <a:pt x="87" y="6"/>
                  </a:lnTo>
                  <a:lnTo>
                    <a:pt x="89" y="6"/>
                  </a:lnTo>
                  <a:lnTo>
                    <a:pt x="91" y="7"/>
                  </a:lnTo>
                  <a:lnTo>
                    <a:pt x="92" y="7"/>
                  </a:lnTo>
                  <a:lnTo>
                    <a:pt x="93" y="8"/>
                  </a:lnTo>
                  <a:lnTo>
                    <a:pt x="93" y="8"/>
                  </a:lnTo>
                  <a:lnTo>
                    <a:pt x="94" y="8"/>
                  </a:lnTo>
                  <a:lnTo>
                    <a:pt x="94" y="9"/>
                  </a:lnTo>
                  <a:lnTo>
                    <a:pt x="95" y="9"/>
                  </a:lnTo>
                  <a:lnTo>
                    <a:pt x="96" y="9"/>
                  </a:lnTo>
                  <a:lnTo>
                    <a:pt x="96" y="10"/>
                  </a:lnTo>
                  <a:lnTo>
                    <a:pt x="97" y="11"/>
                  </a:lnTo>
                  <a:lnTo>
                    <a:pt x="97" y="11"/>
                  </a:lnTo>
                  <a:lnTo>
                    <a:pt x="98" y="12"/>
                  </a:lnTo>
                  <a:lnTo>
                    <a:pt x="98" y="13"/>
                  </a:lnTo>
                  <a:lnTo>
                    <a:pt x="98" y="14"/>
                  </a:lnTo>
                  <a:lnTo>
                    <a:pt x="99" y="14"/>
                  </a:lnTo>
                  <a:lnTo>
                    <a:pt x="99" y="15"/>
                  </a:lnTo>
                  <a:lnTo>
                    <a:pt x="99" y="15"/>
                  </a:lnTo>
                  <a:lnTo>
                    <a:pt x="102" y="47"/>
                  </a:lnTo>
                  <a:lnTo>
                    <a:pt x="101" y="48"/>
                  </a:lnTo>
                  <a:lnTo>
                    <a:pt x="100" y="48"/>
                  </a:lnTo>
                  <a:lnTo>
                    <a:pt x="100" y="48"/>
                  </a:lnTo>
                  <a:lnTo>
                    <a:pt x="97" y="50"/>
                  </a:lnTo>
                  <a:lnTo>
                    <a:pt x="94" y="52"/>
                  </a:lnTo>
                  <a:lnTo>
                    <a:pt x="91" y="54"/>
                  </a:lnTo>
                  <a:lnTo>
                    <a:pt x="88" y="57"/>
                  </a:lnTo>
                  <a:lnTo>
                    <a:pt x="85" y="59"/>
                  </a:lnTo>
                  <a:lnTo>
                    <a:pt x="81" y="23"/>
                  </a:lnTo>
                  <a:lnTo>
                    <a:pt x="79" y="22"/>
                  </a:lnTo>
                  <a:lnTo>
                    <a:pt x="79" y="67"/>
                  </a:lnTo>
                  <a:lnTo>
                    <a:pt x="77" y="69"/>
                  </a:lnTo>
                  <a:lnTo>
                    <a:pt x="76" y="72"/>
                  </a:lnTo>
                  <a:lnTo>
                    <a:pt x="75" y="73"/>
                  </a:lnTo>
                  <a:lnTo>
                    <a:pt x="74" y="75"/>
                  </a:lnTo>
                  <a:lnTo>
                    <a:pt x="73" y="78"/>
                  </a:lnTo>
                  <a:lnTo>
                    <a:pt x="72" y="80"/>
                  </a:lnTo>
                  <a:lnTo>
                    <a:pt x="71" y="83"/>
                  </a:lnTo>
                  <a:lnTo>
                    <a:pt x="70" y="85"/>
                  </a:lnTo>
                  <a:lnTo>
                    <a:pt x="70" y="86"/>
                  </a:lnTo>
                  <a:lnTo>
                    <a:pt x="70" y="86"/>
                  </a:lnTo>
                  <a:lnTo>
                    <a:pt x="69" y="89"/>
                  </a:lnTo>
                  <a:lnTo>
                    <a:pt x="69" y="92"/>
                  </a:lnTo>
                  <a:lnTo>
                    <a:pt x="68" y="94"/>
                  </a:lnTo>
                  <a:lnTo>
                    <a:pt x="68" y="97"/>
                  </a:lnTo>
                  <a:lnTo>
                    <a:pt x="68" y="101"/>
                  </a:lnTo>
                  <a:lnTo>
                    <a:pt x="68" y="104"/>
                  </a:lnTo>
                  <a:lnTo>
                    <a:pt x="68" y="107"/>
                  </a:lnTo>
                  <a:lnTo>
                    <a:pt x="69" y="109"/>
                  </a:lnTo>
                  <a:lnTo>
                    <a:pt x="69" y="112"/>
                  </a:lnTo>
                  <a:lnTo>
                    <a:pt x="70" y="115"/>
                  </a:lnTo>
                  <a:lnTo>
                    <a:pt x="70" y="116"/>
                  </a:lnTo>
                  <a:lnTo>
                    <a:pt x="71" y="119"/>
                  </a:lnTo>
                  <a:lnTo>
                    <a:pt x="72" y="122"/>
                  </a:lnTo>
                  <a:lnTo>
                    <a:pt x="72" y="123"/>
                  </a:lnTo>
                  <a:lnTo>
                    <a:pt x="73" y="124"/>
                  </a:lnTo>
                  <a:lnTo>
                    <a:pt x="74" y="126"/>
                  </a:lnTo>
                  <a:lnTo>
                    <a:pt x="75" y="129"/>
                  </a:lnTo>
                  <a:lnTo>
                    <a:pt x="76" y="130"/>
                  </a:lnTo>
                  <a:lnTo>
                    <a:pt x="77" y="132"/>
                  </a:lnTo>
                  <a:lnTo>
                    <a:pt x="79" y="135"/>
                  </a:lnTo>
                  <a:lnTo>
                    <a:pt x="79" y="135"/>
                  </a:lnTo>
                  <a:lnTo>
                    <a:pt x="80" y="136"/>
                  </a:lnTo>
                  <a:lnTo>
                    <a:pt x="81" y="138"/>
                  </a:lnTo>
                  <a:lnTo>
                    <a:pt x="83" y="140"/>
                  </a:lnTo>
                  <a:lnTo>
                    <a:pt x="86" y="176"/>
                  </a:lnTo>
                  <a:lnTo>
                    <a:pt x="86" y="178"/>
                  </a:lnTo>
                  <a:lnTo>
                    <a:pt x="86" y="180"/>
                  </a:lnTo>
                  <a:lnTo>
                    <a:pt x="85" y="182"/>
                  </a:lnTo>
                  <a:lnTo>
                    <a:pt x="83" y="184"/>
                  </a:lnTo>
                  <a:lnTo>
                    <a:pt x="82" y="186"/>
                  </a:lnTo>
                  <a:lnTo>
                    <a:pt x="80" y="187"/>
                  </a:lnTo>
                  <a:lnTo>
                    <a:pt x="78" y="188"/>
                  </a:lnTo>
                  <a:lnTo>
                    <a:pt x="76" y="188"/>
                  </a:lnTo>
                  <a:lnTo>
                    <a:pt x="76" y="188"/>
                  </a:lnTo>
                  <a:lnTo>
                    <a:pt x="75" y="188"/>
                  </a:lnTo>
                  <a:lnTo>
                    <a:pt x="73" y="188"/>
                  </a:lnTo>
                  <a:lnTo>
                    <a:pt x="71" y="187"/>
                  </a:lnTo>
                  <a:lnTo>
                    <a:pt x="69" y="186"/>
                  </a:lnTo>
                  <a:lnTo>
                    <a:pt x="68" y="185"/>
                  </a:lnTo>
                  <a:lnTo>
                    <a:pt x="66" y="184"/>
                  </a:lnTo>
                  <a:lnTo>
                    <a:pt x="65" y="182"/>
                  </a:lnTo>
                  <a:lnTo>
                    <a:pt x="64"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4"/>
                  </a:lnTo>
                  <a:lnTo>
                    <a:pt x="8" y="14"/>
                  </a:lnTo>
                  <a:lnTo>
                    <a:pt x="8" y="13"/>
                  </a:lnTo>
                  <a:lnTo>
                    <a:pt x="8" y="12"/>
                  </a:lnTo>
                  <a:lnTo>
                    <a:pt x="9" y="12"/>
                  </a:lnTo>
                  <a:lnTo>
                    <a:pt x="9" y="11"/>
                  </a:lnTo>
                  <a:lnTo>
                    <a:pt x="9" y="11"/>
                  </a:lnTo>
                  <a:lnTo>
                    <a:pt x="10" y="10"/>
                  </a:lnTo>
                  <a:lnTo>
                    <a:pt x="11" y="9"/>
                  </a:lnTo>
                  <a:lnTo>
                    <a:pt x="11" y="9"/>
                  </a:lnTo>
                  <a:lnTo>
                    <a:pt x="12" y="9"/>
                  </a:lnTo>
                  <a:lnTo>
                    <a:pt x="13" y="8"/>
                  </a:lnTo>
                  <a:lnTo>
                    <a:pt x="13" y="8"/>
                  </a:lnTo>
                  <a:lnTo>
                    <a:pt x="14" y="8"/>
                  </a:lnTo>
                  <a:lnTo>
                    <a:pt x="14" y="7"/>
                  </a:lnTo>
                  <a:lnTo>
                    <a:pt x="16" y="7"/>
                  </a:lnTo>
                  <a:lnTo>
                    <a:pt x="17" y="6"/>
                  </a:lnTo>
                  <a:lnTo>
                    <a:pt x="19" y="6"/>
                  </a:lnTo>
                  <a:lnTo>
                    <a:pt x="21" y="5"/>
                  </a:lnTo>
                  <a:lnTo>
                    <a:pt x="23" y="5"/>
                  </a:lnTo>
                  <a:lnTo>
                    <a:pt x="25"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19" name="Freeform 221"/>
            <p:cNvSpPr>
              <a:spLocks/>
            </p:cNvSpPr>
            <p:nvPr/>
          </p:nvSpPr>
          <p:spPr bwMode="auto">
            <a:xfrm>
              <a:off x="4738688" y="2309813"/>
              <a:ext cx="163513" cy="298450"/>
            </a:xfrm>
            <a:custGeom>
              <a:avLst/>
              <a:gdLst/>
              <a:ahLst/>
              <a:cxnLst>
                <a:cxn ang="0">
                  <a:pos x="48" y="5"/>
                </a:cxn>
                <a:cxn ang="0">
                  <a:pos x="57" y="53"/>
                </a:cxn>
                <a:cxn ang="0">
                  <a:pos x="53" y="0"/>
                </a:cxn>
                <a:cxn ang="0">
                  <a:pos x="63" y="1"/>
                </a:cxn>
                <a:cxn ang="0">
                  <a:pos x="72" y="3"/>
                </a:cxn>
                <a:cxn ang="0">
                  <a:pos x="80" y="5"/>
                </a:cxn>
                <a:cxn ang="0">
                  <a:pos x="86" y="6"/>
                </a:cxn>
                <a:cxn ang="0">
                  <a:pos x="89" y="8"/>
                </a:cxn>
                <a:cxn ang="0">
                  <a:pos x="91" y="9"/>
                </a:cxn>
                <a:cxn ang="0">
                  <a:pos x="93" y="10"/>
                </a:cxn>
                <a:cxn ang="0">
                  <a:pos x="94" y="12"/>
                </a:cxn>
                <a:cxn ang="0">
                  <a:pos x="95" y="14"/>
                </a:cxn>
                <a:cxn ang="0">
                  <a:pos x="95" y="15"/>
                </a:cxn>
                <a:cxn ang="0">
                  <a:pos x="102" y="85"/>
                </a:cxn>
                <a:cxn ang="0">
                  <a:pos x="99" y="89"/>
                </a:cxn>
                <a:cxn ang="0">
                  <a:pos x="95" y="92"/>
                </a:cxn>
                <a:cxn ang="0">
                  <a:pos x="92" y="91"/>
                </a:cxn>
                <a:cxn ang="0">
                  <a:pos x="87" y="89"/>
                </a:cxn>
                <a:cxn ang="0">
                  <a:pos x="84" y="83"/>
                </a:cxn>
                <a:cxn ang="0">
                  <a:pos x="75" y="85"/>
                </a:cxn>
                <a:cxn ang="0">
                  <a:pos x="82" y="180"/>
                </a:cxn>
                <a:cxn ang="0">
                  <a:pos x="78" y="186"/>
                </a:cxn>
                <a:cxn ang="0">
                  <a:pos x="72" y="188"/>
                </a:cxn>
                <a:cxn ang="0">
                  <a:pos x="69" y="188"/>
                </a:cxn>
                <a:cxn ang="0">
                  <a:pos x="64" y="185"/>
                </a:cxn>
                <a:cxn ang="0">
                  <a:pos x="61" y="180"/>
                </a:cxn>
                <a:cxn ang="0">
                  <a:pos x="53" y="96"/>
                </a:cxn>
                <a:cxn ang="0">
                  <a:pos x="48" y="97"/>
                </a:cxn>
                <a:cxn ang="0">
                  <a:pos x="39" y="178"/>
                </a:cxn>
                <a:cxn ang="0">
                  <a:pos x="36" y="184"/>
                </a:cxn>
                <a:cxn ang="0">
                  <a:pos x="32" y="187"/>
                </a:cxn>
                <a:cxn ang="0">
                  <a:pos x="27" y="188"/>
                </a:cxn>
                <a:cxn ang="0">
                  <a:pos x="23" y="187"/>
                </a:cxn>
                <a:cxn ang="0">
                  <a:pos x="18" y="182"/>
                </a:cxn>
                <a:cxn ang="0">
                  <a:pos x="17" y="176"/>
                </a:cxn>
                <a:cxn ang="0">
                  <a:pos x="23" y="136"/>
                </a:cxn>
                <a:cxn ang="0">
                  <a:pos x="26" y="132"/>
                </a:cxn>
                <a:cxn ang="0">
                  <a:pos x="29" y="126"/>
                </a:cxn>
                <a:cxn ang="0">
                  <a:pos x="32" y="119"/>
                </a:cxn>
                <a:cxn ang="0">
                  <a:pos x="33" y="115"/>
                </a:cxn>
                <a:cxn ang="0">
                  <a:pos x="34" y="108"/>
                </a:cxn>
                <a:cxn ang="0">
                  <a:pos x="35" y="101"/>
                </a:cxn>
                <a:cxn ang="0">
                  <a:pos x="34" y="92"/>
                </a:cxn>
                <a:cxn ang="0">
                  <a:pos x="33" y="86"/>
                </a:cxn>
                <a:cxn ang="0">
                  <a:pos x="31" y="80"/>
                </a:cxn>
                <a:cxn ang="0">
                  <a:pos x="28" y="73"/>
                </a:cxn>
                <a:cxn ang="0">
                  <a:pos x="24" y="67"/>
                </a:cxn>
                <a:cxn ang="0">
                  <a:pos x="17" y="59"/>
                </a:cxn>
                <a:cxn ang="0">
                  <a:pos x="9" y="52"/>
                </a:cxn>
                <a:cxn ang="0">
                  <a:pos x="3" y="48"/>
                </a:cxn>
                <a:cxn ang="0">
                  <a:pos x="4" y="15"/>
                </a:cxn>
                <a:cxn ang="0">
                  <a:pos x="4" y="14"/>
                </a:cxn>
                <a:cxn ang="0">
                  <a:pos x="5" y="12"/>
                </a:cxn>
                <a:cxn ang="0">
                  <a:pos x="6" y="11"/>
                </a:cxn>
                <a:cxn ang="0">
                  <a:pos x="8" y="9"/>
                </a:cxn>
                <a:cxn ang="0">
                  <a:pos x="10" y="8"/>
                </a:cxn>
                <a:cxn ang="0">
                  <a:pos x="12" y="7"/>
                </a:cxn>
                <a:cxn ang="0">
                  <a:pos x="17" y="5"/>
                </a:cxn>
                <a:cxn ang="0">
                  <a:pos x="25" y="3"/>
                </a:cxn>
                <a:cxn ang="0">
                  <a:pos x="33" y="1"/>
                </a:cxn>
                <a:cxn ang="0">
                  <a:pos x="43" y="0"/>
                </a:cxn>
              </a:cxnLst>
              <a:rect l="0" t="0" r="r" b="b"/>
              <a:pathLst>
                <a:path w="103" h="188">
                  <a:moveTo>
                    <a:pt x="46" y="0"/>
                  </a:moveTo>
                  <a:lnTo>
                    <a:pt x="48" y="5"/>
                  </a:lnTo>
                  <a:lnTo>
                    <a:pt x="48" y="5"/>
                  </a:lnTo>
                  <a:lnTo>
                    <a:pt x="42" y="53"/>
                  </a:lnTo>
                  <a:lnTo>
                    <a:pt x="50" y="66"/>
                  </a:lnTo>
                  <a:lnTo>
                    <a:pt x="57" y="53"/>
                  </a:lnTo>
                  <a:lnTo>
                    <a:pt x="51" y="5"/>
                  </a:lnTo>
                  <a:lnTo>
                    <a:pt x="51" y="5"/>
                  </a:lnTo>
                  <a:lnTo>
                    <a:pt x="53" y="0"/>
                  </a:lnTo>
                  <a:lnTo>
                    <a:pt x="56" y="0"/>
                  </a:lnTo>
                  <a:lnTo>
                    <a:pt x="60" y="0"/>
                  </a:lnTo>
                  <a:lnTo>
                    <a:pt x="63" y="1"/>
                  </a:lnTo>
                  <a:lnTo>
                    <a:pt x="66" y="1"/>
                  </a:lnTo>
                  <a:lnTo>
                    <a:pt x="69" y="2"/>
                  </a:lnTo>
                  <a:lnTo>
                    <a:pt x="72" y="3"/>
                  </a:lnTo>
                  <a:lnTo>
                    <a:pt x="75" y="3"/>
                  </a:lnTo>
                  <a:lnTo>
                    <a:pt x="77" y="4"/>
                  </a:lnTo>
                  <a:lnTo>
                    <a:pt x="80" y="5"/>
                  </a:lnTo>
                  <a:lnTo>
                    <a:pt x="82" y="5"/>
                  </a:lnTo>
                  <a:lnTo>
                    <a:pt x="84" y="6"/>
                  </a:lnTo>
                  <a:lnTo>
                    <a:pt x="86" y="6"/>
                  </a:lnTo>
                  <a:lnTo>
                    <a:pt x="87" y="7"/>
                  </a:lnTo>
                  <a:lnTo>
                    <a:pt x="88" y="7"/>
                  </a:lnTo>
                  <a:lnTo>
                    <a:pt x="89" y="8"/>
                  </a:lnTo>
                  <a:lnTo>
                    <a:pt x="89" y="8"/>
                  </a:lnTo>
                  <a:lnTo>
                    <a:pt x="90" y="8"/>
                  </a:lnTo>
                  <a:lnTo>
                    <a:pt x="91" y="9"/>
                  </a:lnTo>
                  <a:lnTo>
                    <a:pt x="91" y="9"/>
                  </a:lnTo>
                  <a:lnTo>
                    <a:pt x="92" y="9"/>
                  </a:lnTo>
                  <a:lnTo>
                    <a:pt x="93" y="10"/>
                  </a:lnTo>
                  <a:lnTo>
                    <a:pt x="93" y="11"/>
                  </a:lnTo>
                  <a:lnTo>
                    <a:pt x="94" y="11"/>
                  </a:lnTo>
                  <a:lnTo>
                    <a:pt x="94" y="12"/>
                  </a:lnTo>
                  <a:lnTo>
                    <a:pt x="95" y="13"/>
                  </a:lnTo>
                  <a:lnTo>
                    <a:pt x="95" y="14"/>
                  </a:lnTo>
                  <a:lnTo>
                    <a:pt x="95" y="14"/>
                  </a:lnTo>
                  <a:lnTo>
                    <a:pt x="95" y="15"/>
                  </a:lnTo>
                  <a:lnTo>
                    <a:pt x="95" y="15"/>
                  </a:lnTo>
                  <a:lnTo>
                    <a:pt x="95" y="15"/>
                  </a:lnTo>
                  <a:lnTo>
                    <a:pt x="103" y="81"/>
                  </a:lnTo>
                  <a:lnTo>
                    <a:pt x="103" y="83"/>
                  </a:lnTo>
                  <a:lnTo>
                    <a:pt x="102" y="85"/>
                  </a:lnTo>
                  <a:lnTo>
                    <a:pt x="102" y="87"/>
                  </a:lnTo>
                  <a:lnTo>
                    <a:pt x="101" y="88"/>
                  </a:lnTo>
                  <a:lnTo>
                    <a:pt x="99" y="89"/>
                  </a:lnTo>
                  <a:lnTo>
                    <a:pt x="98" y="90"/>
                  </a:lnTo>
                  <a:lnTo>
                    <a:pt x="96" y="91"/>
                  </a:lnTo>
                  <a:lnTo>
                    <a:pt x="95" y="92"/>
                  </a:lnTo>
                  <a:lnTo>
                    <a:pt x="94" y="92"/>
                  </a:lnTo>
                  <a:lnTo>
                    <a:pt x="94" y="92"/>
                  </a:lnTo>
                  <a:lnTo>
                    <a:pt x="92" y="91"/>
                  </a:lnTo>
                  <a:lnTo>
                    <a:pt x="90" y="91"/>
                  </a:lnTo>
                  <a:lnTo>
                    <a:pt x="88" y="90"/>
                  </a:lnTo>
                  <a:lnTo>
                    <a:pt x="87" y="89"/>
                  </a:lnTo>
                  <a:lnTo>
                    <a:pt x="86" y="87"/>
                  </a:lnTo>
                  <a:lnTo>
                    <a:pt x="85" y="85"/>
                  </a:lnTo>
                  <a:lnTo>
                    <a:pt x="84" y="83"/>
                  </a:lnTo>
                  <a:lnTo>
                    <a:pt x="78" y="23"/>
                  </a:lnTo>
                  <a:lnTo>
                    <a:pt x="75" y="22"/>
                  </a:lnTo>
                  <a:lnTo>
                    <a:pt x="75" y="85"/>
                  </a:lnTo>
                  <a:lnTo>
                    <a:pt x="83" y="176"/>
                  </a:lnTo>
                  <a:lnTo>
                    <a:pt x="82" y="178"/>
                  </a:lnTo>
                  <a:lnTo>
                    <a:pt x="82" y="180"/>
                  </a:lnTo>
                  <a:lnTo>
                    <a:pt x="81" y="182"/>
                  </a:lnTo>
                  <a:lnTo>
                    <a:pt x="80" y="184"/>
                  </a:lnTo>
                  <a:lnTo>
                    <a:pt x="78" y="186"/>
                  </a:lnTo>
                  <a:lnTo>
                    <a:pt x="77" y="187"/>
                  </a:lnTo>
                  <a:lnTo>
                    <a:pt x="75" y="188"/>
                  </a:lnTo>
                  <a:lnTo>
                    <a:pt x="72" y="188"/>
                  </a:lnTo>
                  <a:lnTo>
                    <a:pt x="72" y="188"/>
                  </a:lnTo>
                  <a:lnTo>
                    <a:pt x="72" y="188"/>
                  </a:lnTo>
                  <a:lnTo>
                    <a:pt x="69" y="188"/>
                  </a:lnTo>
                  <a:lnTo>
                    <a:pt x="68" y="187"/>
                  </a:lnTo>
                  <a:lnTo>
                    <a:pt x="66" y="186"/>
                  </a:lnTo>
                  <a:lnTo>
                    <a:pt x="64" y="185"/>
                  </a:lnTo>
                  <a:lnTo>
                    <a:pt x="63" y="184"/>
                  </a:lnTo>
                  <a:lnTo>
                    <a:pt x="62" y="182"/>
                  </a:lnTo>
                  <a:lnTo>
                    <a:pt x="61" y="180"/>
                  </a:lnTo>
                  <a:lnTo>
                    <a:pt x="61" y="178"/>
                  </a:lnTo>
                  <a:lnTo>
                    <a:pt x="54" y="96"/>
                  </a:lnTo>
                  <a:lnTo>
                    <a:pt x="53" y="96"/>
                  </a:lnTo>
                  <a:lnTo>
                    <a:pt x="51" y="97"/>
                  </a:lnTo>
                  <a:lnTo>
                    <a:pt x="50" y="97"/>
                  </a:lnTo>
                  <a:lnTo>
                    <a:pt x="48" y="97"/>
                  </a:lnTo>
                  <a:lnTo>
                    <a:pt x="47" y="96"/>
                  </a:lnTo>
                  <a:lnTo>
                    <a:pt x="45" y="96"/>
                  </a:lnTo>
                  <a:lnTo>
                    <a:pt x="39" y="178"/>
                  </a:lnTo>
                  <a:lnTo>
                    <a:pt x="38" y="180"/>
                  </a:lnTo>
                  <a:lnTo>
                    <a:pt x="37" y="182"/>
                  </a:lnTo>
                  <a:lnTo>
                    <a:pt x="36" y="184"/>
                  </a:lnTo>
                  <a:lnTo>
                    <a:pt x="35" y="185"/>
                  </a:lnTo>
                  <a:lnTo>
                    <a:pt x="33" y="186"/>
                  </a:lnTo>
                  <a:lnTo>
                    <a:pt x="32" y="187"/>
                  </a:lnTo>
                  <a:lnTo>
                    <a:pt x="30" y="188"/>
                  </a:lnTo>
                  <a:lnTo>
                    <a:pt x="28" y="188"/>
                  </a:lnTo>
                  <a:lnTo>
                    <a:pt x="27" y="188"/>
                  </a:lnTo>
                  <a:lnTo>
                    <a:pt x="27" y="188"/>
                  </a:lnTo>
                  <a:lnTo>
                    <a:pt x="25" y="188"/>
                  </a:lnTo>
                  <a:lnTo>
                    <a:pt x="23" y="187"/>
                  </a:lnTo>
                  <a:lnTo>
                    <a:pt x="21" y="186"/>
                  </a:lnTo>
                  <a:lnTo>
                    <a:pt x="19" y="184"/>
                  </a:lnTo>
                  <a:lnTo>
                    <a:pt x="18" y="182"/>
                  </a:lnTo>
                  <a:lnTo>
                    <a:pt x="17" y="180"/>
                  </a:lnTo>
                  <a:lnTo>
                    <a:pt x="17" y="178"/>
                  </a:lnTo>
                  <a:lnTo>
                    <a:pt x="17" y="176"/>
                  </a:lnTo>
                  <a:lnTo>
                    <a:pt x="20" y="140"/>
                  </a:lnTo>
                  <a:lnTo>
                    <a:pt x="21" y="138"/>
                  </a:lnTo>
                  <a:lnTo>
                    <a:pt x="23" y="136"/>
                  </a:lnTo>
                  <a:lnTo>
                    <a:pt x="23" y="135"/>
                  </a:lnTo>
                  <a:lnTo>
                    <a:pt x="24" y="135"/>
                  </a:lnTo>
                  <a:lnTo>
                    <a:pt x="26" y="132"/>
                  </a:lnTo>
                  <a:lnTo>
                    <a:pt x="27" y="130"/>
                  </a:lnTo>
                  <a:lnTo>
                    <a:pt x="28" y="129"/>
                  </a:lnTo>
                  <a:lnTo>
                    <a:pt x="29" y="126"/>
                  </a:lnTo>
                  <a:lnTo>
                    <a:pt x="30" y="124"/>
                  </a:lnTo>
                  <a:lnTo>
                    <a:pt x="31" y="122"/>
                  </a:lnTo>
                  <a:lnTo>
                    <a:pt x="32" y="119"/>
                  </a:lnTo>
                  <a:lnTo>
                    <a:pt x="33" y="116"/>
                  </a:lnTo>
                  <a:lnTo>
                    <a:pt x="33" y="116"/>
                  </a:lnTo>
                  <a:lnTo>
                    <a:pt x="33" y="115"/>
                  </a:lnTo>
                  <a:lnTo>
                    <a:pt x="34" y="112"/>
                  </a:lnTo>
                  <a:lnTo>
                    <a:pt x="34" y="109"/>
                  </a:lnTo>
                  <a:lnTo>
                    <a:pt x="34" y="108"/>
                  </a:lnTo>
                  <a:lnTo>
                    <a:pt x="34" y="107"/>
                  </a:lnTo>
                  <a:lnTo>
                    <a:pt x="35" y="104"/>
                  </a:lnTo>
                  <a:lnTo>
                    <a:pt x="35" y="101"/>
                  </a:lnTo>
                  <a:lnTo>
                    <a:pt x="35" y="97"/>
                  </a:lnTo>
                  <a:lnTo>
                    <a:pt x="34" y="94"/>
                  </a:lnTo>
                  <a:lnTo>
                    <a:pt x="34" y="92"/>
                  </a:lnTo>
                  <a:lnTo>
                    <a:pt x="34" y="89"/>
                  </a:lnTo>
                  <a:lnTo>
                    <a:pt x="33" y="86"/>
                  </a:lnTo>
                  <a:lnTo>
                    <a:pt x="33" y="86"/>
                  </a:lnTo>
                  <a:lnTo>
                    <a:pt x="33" y="85"/>
                  </a:lnTo>
                  <a:lnTo>
                    <a:pt x="32" y="83"/>
                  </a:lnTo>
                  <a:lnTo>
                    <a:pt x="31" y="80"/>
                  </a:lnTo>
                  <a:lnTo>
                    <a:pt x="30" y="78"/>
                  </a:lnTo>
                  <a:lnTo>
                    <a:pt x="29" y="75"/>
                  </a:lnTo>
                  <a:lnTo>
                    <a:pt x="28" y="73"/>
                  </a:lnTo>
                  <a:lnTo>
                    <a:pt x="27" y="72"/>
                  </a:lnTo>
                  <a:lnTo>
                    <a:pt x="26" y="69"/>
                  </a:lnTo>
                  <a:lnTo>
                    <a:pt x="24" y="67"/>
                  </a:lnTo>
                  <a:lnTo>
                    <a:pt x="24" y="22"/>
                  </a:lnTo>
                  <a:lnTo>
                    <a:pt x="21" y="23"/>
                  </a:lnTo>
                  <a:lnTo>
                    <a:pt x="17" y="59"/>
                  </a:lnTo>
                  <a:lnTo>
                    <a:pt x="15" y="57"/>
                  </a:lnTo>
                  <a:lnTo>
                    <a:pt x="12" y="54"/>
                  </a:lnTo>
                  <a:lnTo>
                    <a:pt x="9" y="52"/>
                  </a:lnTo>
                  <a:lnTo>
                    <a:pt x="6" y="50"/>
                  </a:lnTo>
                  <a:lnTo>
                    <a:pt x="3" y="48"/>
                  </a:lnTo>
                  <a:lnTo>
                    <a:pt x="3" y="48"/>
                  </a:lnTo>
                  <a:lnTo>
                    <a:pt x="2" y="48"/>
                  </a:lnTo>
                  <a:lnTo>
                    <a:pt x="0" y="47"/>
                  </a:lnTo>
                  <a:lnTo>
                    <a:pt x="4" y="15"/>
                  </a:lnTo>
                  <a:lnTo>
                    <a:pt x="4" y="15"/>
                  </a:lnTo>
                  <a:lnTo>
                    <a:pt x="4" y="15"/>
                  </a:lnTo>
                  <a:lnTo>
                    <a:pt x="4" y="14"/>
                  </a:lnTo>
                  <a:lnTo>
                    <a:pt x="4" y="14"/>
                  </a:lnTo>
                  <a:lnTo>
                    <a:pt x="5" y="13"/>
                  </a:lnTo>
                  <a:lnTo>
                    <a:pt x="5" y="12"/>
                  </a:lnTo>
                  <a:lnTo>
                    <a:pt x="5" y="12"/>
                  </a:lnTo>
                  <a:lnTo>
                    <a:pt x="5" y="11"/>
                  </a:lnTo>
                  <a:lnTo>
                    <a:pt x="6" y="11"/>
                  </a:lnTo>
                  <a:lnTo>
                    <a:pt x="6" y="10"/>
                  </a:lnTo>
                  <a:lnTo>
                    <a:pt x="7" y="9"/>
                  </a:lnTo>
                  <a:lnTo>
                    <a:pt x="8" y="9"/>
                  </a:lnTo>
                  <a:lnTo>
                    <a:pt x="8" y="9"/>
                  </a:lnTo>
                  <a:lnTo>
                    <a:pt x="9" y="8"/>
                  </a:lnTo>
                  <a:lnTo>
                    <a:pt x="10" y="8"/>
                  </a:lnTo>
                  <a:lnTo>
                    <a:pt x="10" y="8"/>
                  </a:lnTo>
                  <a:lnTo>
                    <a:pt x="11" y="7"/>
                  </a:lnTo>
                  <a:lnTo>
                    <a:pt x="12" y="7"/>
                  </a:lnTo>
                  <a:lnTo>
                    <a:pt x="13" y="6"/>
                  </a:lnTo>
                  <a:lnTo>
                    <a:pt x="15" y="6"/>
                  </a:lnTo>
                  <a:lnTo>
                    <a:pt x="17" y="5"/>
                  </a:lnTo>
                  <a:lnTo>
                    <a:pt x="19" y="5"/>
                  </a:lnTo>
                  <a:lnTo>
                    <a:pt x="22" y="4"/>
                  </a:lnTo>
                  <a:lnTo>
                    <a:pt x="25" y="3"/>
                  </a:lnTo>
                  <a:lnTo>
                    <a:pt x="27" y="3"/>
                  </a:lnTo>
                  <a:lnTo>
                    <a:pt x="30" y="2"/>
                  </a:lnTo>
                  <a:lnTo>
                    <a:pt x="33" y="1"/>
                  </a:lnTo>
                  <a:lnTo>
                    <a:pt x="37"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0" name="Freeform 222"/>
            <p:cNvSpPr>
              <a:spLocks/>
            </p:cNvSpPr>
            <p:nvPr/>
          </p:nvSpPr>
          <p:spPr bwMode="auto">
            <a:xfrm>
              <a:off x="4619626" y="2373313"/>
              <a:ext cx="109538" cy="165100"/>
            </a:xfrm>
            <a:custGeom>
              <a:avLst/>
              <a:gdLst/>
              <a:ahLst/>
              <a:cxnLst>
                <a:cxn ang="0">
                  <a:pos x="45" y="0"/>
                </a:cxn>
                <a:cxn ang="0">
                  <a:pos x="69" y="15"/>
                </a:cxn>
                <a:cxn ang="0">
                  <a:pos x="45" y="31"/>
                </a:cxn>
                <a:cxn ang="0">
                  <a:pos x="45" y="22"/>
                </a:cxn>
                <a:cxn ang="0">
                  <a:pos x="41" y="23"/>
                </a:cxn>
                <a:cxn ang="0">
                  <a:pos x="38" y="24"/>
                </a:cxn>
                <a:cxn ang="0">
                  <a:pos x="34" y="26"/>
                </a:cxn>
                <a:cxn ang="0">
                  <a:pos x="31" y="27"/>
                </a:cxn>
                <a:cxn ang="0">
                  <a:pos x="27" y="30"/>
                </a:cxn>
                <a:cxn ang="0">
                  <a:pos x="25" y="32"/>
                </a:cxn>
                <a:cxn ang="0">
                  <a:pos x="22" y="35"/>
                </a:cxn>
                <a:cxn ang="0">
                  <a:pos x="19" y="38"/>
                </a:cxn>
                <a:cxn ang="0">
                  <a:pos x="17" y="41"/>
                </a:cxn>
                <a:cxn ang="0">
                  <a:pos x="16" y="45"/>
                </a:cxn>
                <a:cxn ang="0">
                  <a:pos x="14" y="49"/>
                </a:cxn>
                <a:cxn ang="0">
                  <a:pos x="13" y="53"/>
                </a:cxn>
                <a:cxn ang="0">
                  <a:pos x="12" y="57"/>
                </a:cxn>
                <a:cxn ang="0">
                  <a:pos x="12" y="61"/>
                </a:cxn>
                <a:cxn ang="0">
                  <a:pos x="12" y="65"/>
                </a:cxn>
                <a:cxn ang="0">
                  <a:pos x="13" y="69"/>
                </a:cxn>
                <a:cxn ang="0">
                  <a:pos x="14" y="73"/>
                </a:cxn>
                <a:cxn ang="0">
                  <a:pos x="16" y="77"/>
                </a:cxn>
                <a:cxn ang="0">
                  <a:pos x="18" y="81"/>
                </a:cxn>
                <a:cxn ang="0">
                  <a:pos x="20" y="84"/>
                </a:cxn>
                <a:cxn ang="0">
                  <a:pos x="23" y="88"/>
                </a:cxn>
                <a:cxn ang="0">
                  <a:pos x="26" y="90"/>
                </a:cxn>
                <a:cxn ang="0">
                  <a:pos x="29" y="93"/>
                </a:cxn>
                <a:cxn ang="0">
                  <a:pos x="33" y="95"/>
                </a:cxn>
                <a:cxn ang="0">
                  <a:pos x="36" y="97"/>
                </a:cxn>
                <a:cxn ang="0">
                  <a:pos x="25" y="104"/>
                </a:cxn>
                <a:cxn ang="0">
                  <a:pos x="21" y="102"/>
                </a:cxn>
                <a:cxn ang="0">
                  <a:pos x="17" y="99"/>
                </a:cxn>
                <a:cxn ang="0">
                  <a:pos x="14" y="95"/>
                </a:cxn>
                <a:cxn ang="0">
                  <a:pos x="11" y="92"/>
                </a:cxn>
                <a:cxn ang="0">
                  <a:pos x="8" y="88"/>
                </a:cxn>
                <a:cxn ang="0">
                  <a:pos x="6" y="84"/>
                </a:cxn>
                <a:cxn ang="0">
                  <a:pos x="4" y="80"/>
                </a:cxn>
                <a:cxn ang="0">
                  <a:pos x="2" y="75"/>
                </a:cxn>
                <a:cxn ang="0">
                  <a:pos x="1" y="71"/>
                </a:cxn>
                <a:cxn ang="0">
                  <a:pos x="0" y="66"/>
                </a:cxn>
                <a:cxn ang="0">
                  <a:pos x="0" y="61"/>
                </a:cxn>
                <a:cxn ang="0">
                  <a:pos x="0" y="56"/>
                </a:cxn>
                <a:cxn ang="0">
                  <a:pos x="1" y="51"/>
                </a:cxn>
                <a:cxn ang="0">
                  <a:pos x="2" y="46"/>
                </a:cxn>
                <a:cxn ang="0">
                  <a:pos x="4" y="42"/>
                </a:cxn>
                <a:cxn ang="0">
                  <a:pos x="6" y="38"/>
                </a:cxn>
                <a:cxn ang="0">
                  <a:pos x="8" y="34"/>
                </a:cxn>
                <a:cxn ang="0">
                  <a:pos x="10" y="30"/>
                </a:cxn>
                <a:cxn ang="0">
                  <a:pos x="13" y="27"/>
                </a:cxn>
                <a:cxn ang="0">
                  <a:pos x="16" y="23"/>
                </a:cxn>
                <a:cxn ang="0">
                  <a:pos x="20" y="20"/>
                </a:cxn>
                <a:cxn ang="0">
                  <a:pos x="24" y="18"/>
                </a:cxn>
                <a:cxn ang="0">
                  <a:pos x="28" y="15"/>
                </a:cxn>
                <a:cxn ang="0">
                  <a:pos x="32" y="13"/>
                </a:cxn>
                <a:cxn ang="0">
                  <a:pos x="36" y="12"/>
                </a:cxn>
                <a:cxn ang="0">
                  <a:pos x="41" y="11"/>
                </a:cxn>
                <a:cxn ang="0">
                  <a:pos x="45" y="10"/>
                </a:cxn>
                <a:cxn ang="0">
                  <a:pos x="45" y="0"/>
                </a:cxn>
              </a:cxnLst>
              <a:rect l="0" t="0" r="r" b="b"/>
              <a:pathLst>
                <a:path w="69" h="104">
                  <a:moveTo>
                    <a:pt x="45" y="0"/>
                  </a:moveTo>
                  <a:lnTo>
                    <a:pt x="69" y="15"/>
                  </a:lnTo>
                  <a:lnTo>
                    <a:pt x="45" y="31"/>
                  </a:lnTo>
                  <a:lnTo>
                    <a:pt x="45" y="22"/>
                  </a:lnTo>
                  <a:lnTo>
                    <a:pt x="41" y="23"/>
                  </a:lnTo>
                  <a:lnTo>
                    <a:pt x="38" y="24"/>
                  </a:lnTo>
                  <a:lnTo>
                    <a:pt x="34" y="26"/>
                  </a:lnTo>
                  <a:lnTo>
                    <a:pt x="31" y="27"/>
                  </a:lnTo>
                  <a:lnTo>
                    <a:pt x="27" y="30"/>
                  </a:lnTo>
                  <a:lnTo>
                    <a:pt x="25" y="32"/>
                  </a:lnTo>
                  <a:lnTo>
                    <a:pt x="22" y="35"/>
                  </a:lnTo>
                  <a:lnTo>
                    <a:pt x="19" y="38"/>
                  </a:lnTo>
                  <a:lnTo>
                    <a:pt x="17" y="41"/>
                  </a:lnTo>
                  <a:lnTo>
                    <a:pt x="16" y="45"/>
                  </a:lnTo>
                  <a:lnTo>
                    <a:pt x="14" y="49"/>
                  </a:lnTo>
                  <a:lnTo>
                    <a:pt x="13" y="53"/>
                  </a:lnTo>
                  <a:lnTo>
                    <a:pt x="12" y="57"/>
                  </a:lnTo>
                  <a:lnTo>
                    <a:pt x="12" y="61"/>
                  </a:lnTo>
                  <a:lnTo>
                    <a:pt x="12" y="65"/>
                  </a:lnTo>
                  <a:lnTo>
                    <a:pt x="13" y="69"/>
                  </a:lnTo>
                  <a:lnTo>
                    <a:pt x="14" y="73"/>
                  </a:lnTo>
                  <a:lnTo>
                    <a:pt x="16" y="77"/>
                  </a:lnTo>
                  <a:lnTo>
                    <a:pt x="18" y="81"/>
                  </a:lnTo>
                  <a:lnTo>
                    <a:pt x="20" y="84"/>
                  </a:lnTo>
                  <a:lnTo>
                    <a:pt x="23" y="88"/>
                  </a:lnTo>
                  <a:lnTo>
                    <a:pt x="26" y="90"/>
                  </a:lnTo>
                  <a:lnTo>
                    <a:pt x="29" y="93"/>
                  </a:lnTo>
                  <a:lnTo>
                    <a:pt x="33" y="95"/>
                  </a:lnTo>
                  <a:lnTo>
                    <a:pt x="36" y="97"/>
                  </a:lnTo>
                  <a:lnTo>
                    <a:pt x="25" y="104"/>
                  </a:lnTo>
                  <a:lnTo>
                    <a:pt x="21" y="102"/>
                  </a:lnTo>
                  <a:lnTo>
                    <a:pt x="17" y="99"/>
                  </a:lnTo>
                  <a:lnTo>
                    <a:pt x="14" y="95"/>
                  </a:lnTo>
                  <a:lnTo>
                    <a:pt x="11" y="92"/>
                  </a:lnTo>
                  <a:lnTo>
                    <a:pt x="8" y="88"/>
                  </a:lnTo>
                  <a:lnTo>
                    <a:pt x="6" y="84"/>
                  </a:lnTo>
                  <a:lnTo>
                    <a:pt x="4" y="80"/>
                  </a:lnTo>
                  <a:lnTo>
                    <a:pt x="2" y="75"/>
                  </a:lnTo>
                  <a:lnTo>
                    <a:pt x="1" y="71"/>
                  </a:lnTo>
                  <a:lnTo>
                    <a:pt x="0" y="66"/>
                  </a:lnTo>
                  <a:lnTo>
                    <a:pt x="0" y="61"/>
                  </a:lnTo>
                  <a:lnTo>
                    <a:pt x="0" y="56"/>
                  </a:lnTo>
                  <a:lnTo>
                    <a:pt x="1" y="51"/>
                  </a:lnTo>
                  <a:lnTo>
                    <a:pt x="2" y="46"/>
                  </a:lnTo>
                  <a:lnTo>
                    <a:pt x="4" y="42"/>
                  </a:lnTo>
                  <a:lnTo>
                    <a:pt x="6" y="38"/>
                  </a:lnTo>
                  <a:lnTo>
                    <a:pt x="8" y="34"/>
                  </a:lnTo>
                  <a:lnTo>
                    <a:pt x="10" y="30"/>
                  </a:lnTo>
                  <a:lnTo>
                    <a:pt x="13" y="27"/>
                  </a:lnTo>
                  <a:lnTo>
                    <a:pt x="16" y="23"/>
                  </a:lnTo>
                  <a:lnTo>
                    <a:pt x="20" y="20"/>
                  </a:lnTo>
                  <a:lnTo>
                    <a:pt x="24" y="18"/>
                  </a:lnTo>
                  <a:lnTo>
                    <a:pt x="28" y="15"/>
                  </a:lnTo>
                  <a:lnTo>
                    <a:pt x="32" y="13"/>
                  </a:lnTo>
                  <a:lnTo>
                    <a:pt x="36" y="12"/>
                  </a:lnTo>
                  <a:lnTo>
                    <a:pt x="41" y="11"/>
                  </a:lnTo>
                  <a:lnTo>
                    <a:pt x="45" y="10"/>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1" name="Freeform 223"/>
            <p:cNvSpPr>
              <a:spLocks/>
            </p:cNvSpPr>
            <p:nvPr/>
          </p:nvSpPr>
          <p:spPr bwMode="auto">
            <a:xfrm>
              <a:off x="4672013" y="2400300"/>
              <a:ext cx="109538" cy="165100"/>
            </a:xfrm>
            <a:custGeom>
              <a:avLst/>
              <a:gdLst/>
              <a:ahLst/>
              <a:cxnLst>
                <a:cxn ang="0">
                  <a:pos x="45" y="0"/>
                </a:cxn>
                <a:cxn ang="0">
                  <a:pos x="49" y="3"/>
                </a:cxn>
                <a:cxn ang="0">
                  <a:pos x="53" y="6"/>
                </a:cxn>
                <a:cxn ang="0">
                  <a:pos x="56" y="9"/>
                </a:cxn>
                <a:cxn ang="0">
                  <a:pos x="59" y="12"/>
                </a:cxn>
                <a:cxn ang="0">
                  <a:pos x="62" y="16"/>
                </a:cxn>
                <a:cxn ang="0">
                  <a:pos x="64" y="20"/>
                </a:cxn>
                <a:cxn ang="0">
                  <a:pos x="66" y="25"/>
                </a:cxn>
                <a:cxn ang="0">
                  <a:pos x="67" y="29"/>
                </a:cxn>
                <a:cxn ang="0">
                  <a:pos x="69" y="34"/>
                </a:cxn>
                <a:cxn ang="0">
                  <a:pos x="69" y="39"/>
                </a:cxn>
                <a:cxn ang="0">
                  <a:pos x="69" y="44"/>
                </a:cxn>
                <a:cxn ang="0">
                  <a:pos x="69" y="49"/>
                </a:cxn>
                <a:cxn ang="0">
                  <a:pos x="69" y="53"/>
                </a:cxn>
                <a:cxn ang="0">
                  <a:pos x="67" y="58"/>
                </a:cxn>
                <a:cxn ang="0">
                  <a:pos x="66" y="62"/>
                </a:cxn>
                <a:cxn ang="0">
                  <a:pos x="64" y="67"/>
                </a:cxn>
                <a:cxn ang="0">
                  <a:pos x="62" y="71"/>
                </a:cxn>
                <a:cxn ang="0">
                  <a:pos x="59" y="74"/>
                </a:cxn>
                <a:cxn ang="0">
                  <a:pos x="56" y="78"/>
                </a:cxn>
                <a:cxn ang="0">
                  <a:pos x="53" y="81"/>
                </a:cxn>
                <a:cxn ang="0">
                  <a:pos x="50" y="84"/>
                </a:cxn>
                <a:cxn ang="0">
                  <a:pos x="46" y="87"/>
                </a:cxn>
                <a:cxn ang="0">
                  <a:pos x="42" y="89"/>
                </a:cxn>
                <a:cxn ang="0">
                  <a:pos x="38" y="91"/>
                </a:cxn>
                <a:cxn ang="0">
                  <a:pos x="34" y="93"/>
                </a:cxn>
                <a:cxn ang="0">
                  <a:pos x="29" y="94"/>
                </a:cxn>
                <a:cxn ang="0">
                  <a:pos x="24" y="95"/>
                </a:cxn>
                <a:cxn ang="0">
                  <a:pos x="24" y="104"/>
                </a:cxn>
                <a:cxn ang="0">
                  <a:pos x="0" y="89"/>
                </a:cxn>
                <a:cxn ang="0">
                  <a:pos x="24" y="74"/>
                </a:cxn>
                <a:cxn ang="0">
                  <a:pos x="24" y="82"/>
                </a:cxn>
                <a:cxn ang="0">
                  <a:pos x="28" y="82"/>
                </a:cxn>
                <a:cxn ang="0">
                  <a:pos x="32" y="80"/>
                </a:cxn>
                <a:cxn ang="0">
                  <a:pos x="36" y="79"/>
                </a:cxn>
                <a:cxn ang="0">
                  <a:pos x="39" y="77"/>
                </a:cxn>
                <a:cxn ang="0">
                  <a:pos x="42" y="75"/>
                </a:cxn>
                <a:cxn ang="0">
                  <a:pos x="45" y="72"/>
                </a:cxn>
                <a:cxn ang="0">
                  <a:pos x="48" y="69"/>
                </a:cxn>
                <a:cxn ang="0">
                  <a:pos x="50" y="66"/>
                </a:cxn>
                <a:cxn ang="0">
                  <a:pos x="52" y="63"/>
                </a:cxn>
                <a:cxn ang="0">
                  <a:pos x="54" y="59"/>
                </a:cxn>
                <a:cxn ang="0">
                  <a:pos x="56" y="56"/>
                </a:cxn>
                <a:cxn ang="0">
                  <a:pos x="57" y="52"/>
                </a:cxn>
                <a:cxn ang="0">
                  <a:pos x="57" y="48"/>
                </a:cxn>
                <a:cxn ang="0">
                  <a:pos x="57" y="44"/>
                </a:cxn>
                <a:cxn ang="0">
                  <a:pos x="57" y="39"/>
                </a:cxn>
                <a:cxn ang="0">
                  <a:pos x="56" y="35"/>
                </a:cxn>
                <a:cxn ang="0">
                  <a:pos x="55" y="31"/>
                </a:cxn>
                <a:cxn ang="0">
                  <a:pos x="54" y="27"/>
                </a:cxn>
                <a:cxn ang="0">
                  <a:pos x="52" y="23"/>
                </a:cxn>
                <a:cxn ang="0">
                  <a:pos x="49" y="20"/>
                </a:cxn>
                <a:cxn ang="0">
                  <a:pos x="47" y="17"/>
                </a:cxn>
                <a:cxn ang="0">
                  <a:pos x="44" y="14"/>
                </a:cxn>
                <a:cxn ang="0">
                  <a:pos x="41" y="11"/>
                </a:cxn>
                <a:cxn ang="0">
                  <a:pos x="37" y="9"/>
                </a:cxn>
                <a:cxn ang="0">
                  <a:pos x="33" y="7"/>
                </a:cxn>
                <a:cxn ang="0">
                  <a:pos x="45" y="0"/>
                </a:cxn>
              </a:cxnLst>
              <a:rect l="0" t="0" r="r" b="b"/>
              <a:pathLst>
                <a:path w="69" h="104">
                  <a:moveTo>
                    <a:pt x="45" y="0"/>
                  </a:moveTo>
                  <a:lnTo>
                    <a:pt x="49" y="3"/>
                  </a:lnTo>
                  <a:lnTo>
                    <a:pt x="53" y="6"/>
                  </a:lnTo>
                  <a:lnTo>
                    <a:pt x="56" y="9"/>
                  </a:lnTo>
                  <a:lnTo>
                    <a:pt x="59" y="12"/>
                  </a:lnTo>
                  <a:lnTo>
                    <a:pt x="62" y="16"/>
                  </a:lnTo>
                  <a:lnTo>
                    <a:pt x="64" y="20"/>
                  </a:lnTo>
                  <a:lnTo>
                    <a:pt x="66" y="25"/>
                  </a:lnTo>
                  <a:lnTo>
                    <a:pt x="67" y="29"/>
                  </a:lnTo>
                  <a:lnTo>
                    <a:pt x="69" y="34"/>
                  </a:lnTo>
                  <a:lnTo>
                    <a:pt x="69" y="39"/>
                  </a:lnTo>
                  <a:lnTo>
                    <a:pt x="69" y="44"/>
                  </a:lnTo>
                  <a:lnTo>
                    <a:pt x="69" y="49"/>
                  </a:lnTo>
                  <a:lnTo>
                    <a:pt x="69" y="53"/>
                  </a:lnTo>
                  <a:lnTo>
                    <a:pt x="67" y="58"/>
                  </a:lnTo>
                  <a:lnTo>
                    <a:pt x="66" y="62"/>
                  </a:lnTo>
                  <a:lnTo>
                    <a:pt x="64" y="67"/>
                  </a:lnTo>
                  <a:lnTo>
                    <a:pt x="62" y="71"/>
                  </a:lnTo>
                  <a:lnTo>
                    <a:pt x="59" y="74"/>
                  </a:lnTo>
                  <a:lnTo>
                    <a:pt x="56" y="78"/>
                  </a:lnTo>
                  <a:lnTo>
                    <a:pt x="53" y="81"/>
                  </a:lnTo>
                  <a:lnTo>
                    <a:pt x="50" y="84"/>
                  </a:lnTo>
                  <a:lnTo>
                    <a:pt x="46" y="87"/>
                  </a:lnTo>
                  <a:lnTo>
                    <a:pt x="42" y="89"/>
                  </a:lnTo>
                  <a:lnTo>
                    <a:pt x="38" y="91"/>
                  </a:lnTo>
                  <a:lnTo>
                    <a:pt x="34" y="93"/>
                  </a:lnTo>
                  <a:lnTo>
                    <a:pt x="29" y="94"/>
                  </a:lnTo>
                  <a:lnTo>
                    <a:pt x="24" y="95"/>
                  </a:lnTo>
                  <a:lnTo>
                    <a:pt x="24" y="104"/>
                  </a:lnTo>
                  <a:lnTo>
                    <a:pt x="0" y="89"/>
                  </a:lnTo>
                  <a:lnTo>
                    <a:pt x="24" y="74"/>
                  </a:lnTo>
                  <a:lnTo>
                    <a:pt x="24" y="82"/>
                  </a:lnTo>
                  <a:lnTo>
                    <a:pt x="28" y="82"/>
                  </a:lnTo>
                  <a:lnTo>
                    <a:pt x="32" y="80"/>
                  </a:lnTo>
                  <a:lnTo>
                    <a:pt x="36" y="79"/>
                  </a:lnTo>
                  <a:lnTo>
                    <a:pt x="39" y="77"/>
                  </a:lnTo>
                  <a:lnTo>
                    <a:pt x="42" y="75"/>
                  </a:lnTo>
                  <a:lnTo>
                    <a:pt x="45" y="72"/>
                  </a:lnTo>
                  <a:lnTo>
                    <a:pt x="48" y="69"/>
                  </a:lnTo>
                  <a:lnTo>
                    <a:pt x="50" y="66"/>
                  </a:lnTo>
                  <a:lnTo>
                    <a:pt x="52" y="63"/>
                  </a:lnTo>
                  <a:lnTo>
                    <a:pt x="54" y="59"/>
                  </a:lnTo>
                  <a:lnTo>
                    <a:pt x="56" y="56"/>
                  </a:lnTo>
                  <a:lnTo>
                    <a:pt x="57" y="52"/>
                  </a:lnTo>
                  <a:lnTo>
                    <a:pt x="57" y="48"/>
                  </a:lnTo>
                  <a:lnTo>
                    <a:pt x="57" y="44"/>
                  </a:lnTo>
                  <a:lnTo>
                    <a:pt x="57" y="39"/>
                  </a:lnTo>
                  <a:lnTo>
                    <a:pt x="56" y="35"/>
                  </a:lnTo>
                  <a:lnTo>
                    <a:pt x="55" y="31"/>
                  </a:lnTo>
                  <a:lnTo>
                    <a:pt x="54" y="27"/>
                  </a:lnTo>
                  <a:lnTo>
                    <a:pt x="52" y="23"/>
                  </a:lnTo>
                  <a:lnTo>
                    <a:pt x="49" y="20"/>
                  </a:lnTo>
                  <a:lnTo>
                    <a:pt x="47" y="17"/>
                  </a:lnTo>
                  <a:lnTo>
                    <a:pt x="44" y="14"/>
                  </a:lnTo>
                  <a:lnTo>
                    <a:pt x="41" y="11"/>
                  </a:lnTo>
                  <a:lnTo>
                    <a:pt x="37" y="9"/>
                  </a:lnTo>
                  <a:lnTo>
                    <a:pt x="33" y="7"/>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22" name="Group 121"/>
          <p:cNvGrpSpPr/>
          <p:nvPr/>
        </p:nvGrpSpPr>
        <p:grpSpPr>
          <a:xfrm>
            <a:off x="1862901" y="2333551"/>
            <a:ext cx="778367" cy="862887"/>
            <a:chOff x="3786188" y="1363663"/>
            <a:chExt cx="406400" cy="290513"/>
          </a:xfrm>
          <a:solidFill>
            <a:schemeClr val="accent1"/>
          </a:solidFill>
        </p:grpSpPr>
        <p:sp>
          <p:nvSpPr>
            <p:cNvPr id="123" name="Freeform 110"/>
            <p:cNvSpPr>
              <a:spLocks/>
            </p:cNvSpPr>
            <p:nvPr/>
          </p:nvSpPr>
          <p:spPr bwMode="auto">
            <a:xfrm>
              <a:off x="3963988" y="1379538"/>
              <a:ext cx="52388" cy="58738"/>
            </a:xfrm>
            <a:custGeom>
              <a:avLst/>
              <a:gdLst/>
              <a:ahLst/>
              <a:cxnLst>
                <a:cxn ang="0">
                  <a:pos x="16" y="0"/>
                </a:cxn>
                <a:cxn ang="0">
                  <a:pos x="19" y="1"/>
                </a:cxn>
                <a:cxn ang="0">
                  <a:pos x="21" y="1"/>
                </a:cxn>
                <a:cxn ang="0">
                  <a:pos x="24" y="2"/>
                </a:cxn>
                <a:cxn ang="0">
                  <a:pos x="26" y="4"/>
                </a:cxn>
                <a:cxn ang="0">
                  <a:pos x="28" y="5"/>
                </a:cxn>
                <a:cxn ang="0">
                  <a:pos x="30" y="7"/>
                </a:cxn>
                <a:cxn ang="0">
                  <a:pos x="31" y="9"/>
                </a:cxn>
                <a:cxn ang="0">
                  <a:pos x="32" y="12"/>
                </a:cxn>
                <a:cxn ang="0">
                  <a:pos x="33" y="14"/>
                </a:cxn>
                <a:cxn ang="0">
                  <a:pos x="33" y="17"/>
                </a:cxn>
                <a:cxn ang="0">
                  <a:pos x="33" y="20"/>
                </a:cxn>
                <a:cxn ang="0">
                  <a:pos x="32" y="22"/>
                </a:cxn>
                <a:cxn ang="0">
                  <a:pos x="31" y="25"/>
                </a:cxn>
                <a:cxn ang="0">
                  <a:pos x="30" y="27"/>
                </a:cxn>
                <a:cxn ang="0">
                  <a:pos x="29" y="30"/>
                </a:cxn>
                <a:cxn ang="0">
                  <a:pos x="27" y="32"/>
                </a:cxn>
                <a:cxn ang="0">
                  <a:pos x="25" y="34"/>
                </a:cxn>
                <a:cxn ang="0">
                  <a:pos x="23" y="35"/>
                </a:cxn>
                <a:cxn ang="0">
                  <a:pos x="21" y="36"/>
                </a:cxn>
                <a:cxn ang="0">
                  <a:pos x="19" y="37"/>
                </a:cxn>
                <a:cxn ang="0">
                  <a:pos x="16" y="37"/>
                </a:cxn>
                <a:cxn ang="0">
                  <a:pos x="14" y="37"/>
                </a:cxn>
                <a:cxn ang="0">
                  <a:pos x="11" y="36"/>
                </a:cxn>
                <a:cxn ang="0">
                  <a:pos x="9" y="35"/>
                </a:cxn>
                <a:cxn ang="0">
                  <a:pos x="7" y="34"/>
                </a:cxn>
                <a:cxn ang="0">
                  <a:pos x="5" y="32"/>
                </a:cxn>
                <a:cxn ang="0">
                  <a:pos x="4" y="30"/>
                </a:cxn>
                <a:cxn ang="0">
                  <a:pos x="2" y="27"/>
                </a:cxn>
                <a:cxn ang="0">
                  <a:pos x="1" y="25"/>
                </a:cxn>
                <a:cxn ang="0">
                  <a:pos x="0" y="22"/>
                </a:cxn>
                <a:cxn ang="0">
                  <a:pos x="0" y="20"/>
                </a:cxn>
                <a:cxn ang="0">
                  <a:pos x="0" y="17"/>
                </a:cxn>
                <a:cxn ang="0">
                  <a:pos x="0" y="14"/>
                </a:cxn>
                <a:cxn ang="0">
                  <a:pos x="0" y="12"/>
                </a:cxn>
                <a:cxn ang="0">
                  <a:pos x="1" y="9"/>
                </a:cxn>
                <a:cxn ang="0">
                  <a:pos x="3" y="7"/>
                </a:cxn>
                <a:cxn ang="0">
                  <a:pos x="4" y="5"/>
                </a:cxn>
                <a:cxn ang="0">
                  <a:pos x="6" y="4"/>
                </a:cxn>
                <a:cxn ang="0">
                  <a:pos x="9" y="2"/>
                </a:cxn>
                <a:cxn ang="0">
                  <a:pos x="11" y="1"/>
                </a:cxn>
                <a:cxn ang="0">
                  <a:pos x="13" y="1"/>
                </a:cxn>
                <a:cxn ang="0">
                  <a:pos x="16" y="0"/>
                </a:cxn>
              </a:cxnLst>
              <a:rect l="0" t="0" r="r" b="b"/>
              <a:pathLst>
                <a:path w="33" h="37">
                  <a:moveTo>
                    <a:pt x="16" y="0"/>
                  </a:moveTo>
                  <a:lnTo>
                    <a:pt x="19" y="1"/>
                  </a:lnTo>
                  <a:lnTo>
                    <a:pt x="21" y="1"/>
                  </a:lnTo>
                  <a:lnTo>
                    <a:pt x="24" y="2"/>
                  </a:lnTo>
                  <a:lnTo>
                    <a:pt x="26" y="4"/>
                  </a:lnTo>
                  <a:lnTo>
                    <a:pt x="28" y="5"/>
                  </a:lnTo>
                  <a:lnTo>
                    <a:pt x="30" y="7"/>
                  </a:lnTo>
                  <a:lnTo>
                    <a:pt x="31" y="9"/>
                  </a:lnTo>
                  <a:lnTo>
                    <a:pt x="32" y="12"/>
                  </a:lnTo>
                  <a:lnTo>
                    <a:pt x="33" y="14"/>
                  </a:lnTo>
                  <a:lnTo>
                    <a:pt x="33" y="17"/>
                  </a:lnTo>
                  <a:lnTo>
                    <a:pt x="33" y="20"/>
                  </a:lnTo>
                  <a:lnTo>
                    <a:pt x="32" y="22"/>
                  </a:lnTo>
                  <a:lnTo>
                    <a:pt x="31" y="25"/>
                  </a:lnTo>
                  <a:lnTo>
                    <a:pt x="30" y="27"/>
                  </a:lnTo>
                  <a:lnTo>
                    <a:pt x="29" y="30"/>
                  </a:lnTo>
                  <a:lnTo>
                    <a:pt x="27" y="32"/>
                  </a:lnTo>
                  <a:lnTo>
                    <a:pt x="25" y="34"/>
                  </a:lnTo>
                  <a:lnTo>
                    <a:pt x="23" y="35"/>
                  </a:lnTo>
                  <a:lnTo>
                    <a:pt x="21" y="36"/>
                  </a:lnTo>
                  <a:lnTo>
                    <a:pt x="19" y="37"/>
                  </a:lnTo>
                  <a:lnTo>
                    <a:pt x="16" y="37"/>
                  </a:lnTo>
                  <a:lnTo>
                    <a:pt x="14" y="37"/>
                  </a:lnTo>
                  <a:lnTo>
                    <a:pt x="11" y="36"/>
                  </a:lnTo>
                  <a:lnTo>
                    <a:pt x="9" y="35"/>
                  </a:lnTo>
                  <a:lnTo>
                    <a:pt x="7" y="34"/>
                  </a:lnTo>
                  <a:lnTo>
                    <a:pt x="5" y="32"/>
                  </a:lnTo>
                  <a:lnTo>
                    <a:pt x="4" y="30"/>
                  </a:lnTo>
                  <a:lnTo>
                    <a:pt x="2" y="27"/>
                  </a:lnTo>
                  <a:lnTo>
                    <a:pt x="1" y="25"/>
                  </a:lnTo>
                  <a:lnTo>
                    <a:pt x="0" y="22"/>
                  </a:lnTo>
                  <a:lnTo>
                    <a:pt x="0" y="20"/>
                  </a:lnTo>
                  <a:lnTo>
                    <a:pt x="0" y="17"/>
                  </a:lnTo>
                  <a:lnTo>
                    <a:pt x="0" y="14"/>
                  </a:lnTo>
                  <a:lnTo>
                    <a:pt x="0" y="12"/>
                  </a:lnTo>
                  <a:lnTo>
                    <a:pt x="1" y="9"/>
                  </a:lnTo>
                  <a:lnTo>
                    <a:pt x="3" y="7"/>
                  </a:lnTo>
                  <a:lnTo>
                    <a:pt x="4" y="5"/>
                  </a:lnTo>
                  <a:lnTo>
                    <a:pt x="6" y="4"/>
                  </a:lnTo>
                  <a:lnTo>
                    <a:pt x="9" y="2"/>
                  </a:lnTo>
                  <a:lnTo>
                    <a:pt x="11" y="1"/>
                  </a:lnTo>
                  <a:lnTo>
                    <a:pt x="13"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4" name="Freeform 111"/>
            <p:cNvSpPr>
              <a:spLocks/>
            </p:cNvSpPr>
            <p:nvPr/>
          </p:nvSpPr>
          <p:spPr bwMode="auto">
            <a:xfrm>
              <a:off x="3937001" y="1441451"/>
              <a:ext cx="50800" cy="49213"/>
            </a:xfrm>
            <a:custGeom>
              <a:avLst/>
              <a:gdLst/>
              <a:ahLst/>
              <a:cxnLst>
                <a:cxn ang="0">
                  <a:pos x="31" y="0"/>
                </a:cxn>
                <a:cxn ang="0">
                  <a:pos x="32" y="3"/>
                </a:cxn>
                <a:cxn ang="0">
                  <a:pos x="32" y="3"/>
                </a:cxn>
                <a:cxn ang="0">
                  <a:pos x="29" y="31"/>
                </a:cxn>
                <a:cxn ang="0">
                  <a:pos x="15" y="31"/>
                </a:cxn>
                <a:cxn ang="0">
                  <a:pos x="15" y="16"/>
                </a:cxn>
                <a:cxn ang="0">
                  <a:pos x="13" y="17"/>
                </a:cxn>
                <a:cxn ang="0">
                  <a:pos x="13" y="31"/>
                </a:cxn>
                <a:cxn ang="0">
                  <a:pos x="2" y="31"/>
                </a:cxn>
                <a:cxn ang="0">
                  <a:pos x="1" y="31"/>
                </a:cxn>
                <a:cxn ang="0">
                  <a:pos x="0" y="31"/>
                </a:cxn>
                <a:cxn ang="0">
                  <a:pos x="0" y="12"/>
                </a:cxn>
                <a:cxn ang="0">
                  <a:pos x="0" y="12"/>
                </a:cxn>
                <a:cxn ang="0">
                  <a:pos x="0" y="12"/>
                </a:cxn>
                <a:cxn ang="0">
                  <a:pos x="0" y="11"/>
                </a:cxn>
                <a:cxn ang="0">
                  <a:pos x="1" y="10"/>
                </a:cxn>
                <a:cxn ang="0">
                  <a:pos x="1" y="10"/>
                </a:cxn>
                <a:cxn ang="0">
                  <a:pos x="1" y="10"/>
                </a:cxn>
                <a:cxn ang="0">
                  <a:pos x="1" y="9"/>
                </a:cxn>
                <a:cxn ang="0">
                  <a:pos x="1" y="9"/>
                </a:cxn>
                <a:cxn ang="0">
                  <a:pos x="1" y="8"/>
                </a:cxn>
                <a:cxn ang="0">
                  <a:pos x="2" y="8"/>
                </a:cxn>
                <a:cxn ang="0">
                  <a:pos x="2" y="8"/>
                </a:cxn>
                <a:cxn ang="0">
                  <a:pos x="2" y="8"/>
                </a:cxn>
                <a:cxn ang="0">
                  <a:pos x="2" y="7"/>
                </a:cxn>
                <a:cxn ang="0">
                  <a:pos x="2" y="7"/>
                </a:cxn>
                <a:cxn ang="0">
                  <a:pos x="3" y="7"/>
                </a:cxn>
                <a:cxn ang="0">
                  <a:pos x="3" y="7"/>
                </a:cxn>
                <a:cxn ang="0">
                  <a:pos x="3" y="6"/>
                </a:cxn>
                <a:cxn ang="0">
                  <a:pos x="4" y="6"/>
                </a:cxn>
                <a:cxn ang="0">
                  <a:pos x="5" y="6"/>
                </a:cxn>
                <a:cxn ang="0">
                  <a:pos x="5" y="6"/>
                </a:cxn>
                <a:cxn ang="0">
                  <a:pos x="5" y="6"/>
                </a:cxn>
                <a:cxn ang="0">
                  <a:pos x="5" y="5"/>
                </a:cxn>
                <a:cxn ang="0">
                  <a:pos x="6" y="5"/>
                </a:cxn>
                <a:cxn ang="0">
                  <a:pos x="7" y="5"/>
                </a:cxn>
                <a:cxn ang="0">
                  <a:pos x="8" y="4"/>
                </a:cxn>
                <a:cxn ang="0">
                  <a:pos x="10" y="4"/>
                </a:cxn>
                <a:cxn ang="0">
                  <a:pos x="12" y="3"/>
                </a:cxn>
                <a:cxn ang="0">
                  <a:pos x="15" y="3"/>
                </a:cxn>
                <a:cxn ang="0">
                  <a:pos x="17" y="2"/>
                </a:cxn>
                <a:cxn ang="0">
                  <a:pos x="20" y="1"/>
                </a:cxn>
                <a:cxn ang="0">
                  <a:pos x="22" y="1"/>
                </a:cxn>
                <a:cxn ang="0">
                  <a:pos x="25" y="0"/>
                </a:cxn>
                <a:cxn ang="0">
                  <a:pos x="28" y="0"/>
                </a:cxn>
                <a:cxn ang="0">
                  <a:pos x="31" y="0"/>
                </a:cxn>
              </a:cxnLst>
              <a:rect l="0" t="0" r="r" b="b"/>
              <a:pathLst>
                <a:path w="32" h="31">
                  <a:moveTo>
                    <a:pt x="31" y="0"/>
                  </a:moveTo>
                  <a:lnTo>
                    <a:pt x="32" y="3"/>
                  </a:lnTo>
                  <a:lnTo>
                    <a:pt x="32" y="3"/>
                  </a:lnTo>
                  <a:lnTo>
                    <a:pt x="29" y="31"/>
                  </a:lnTo>
                  <a:lnTo>
                    <a:pt x="15" y="31"/>
                  </a:lnTo>
                  <a:lnTo>
                    <a:pt x="15" y="16"/>
                  </a:lnTo>
                  <a:lnTo>
                    <a:pt x="13" y="17"/>
                  </a:lnTo>
                  <a:lnTo>
                    <a:pt x="13" y="31"/>
                  </a:lnTo>
                  <a:lnTo>
                    <a:pt x="2" y="31"/>
                  </a:lnTo>
                  <a:lnTo>
                    <a:pt x="1" y="31"/>
                  </a:lnTo>
                  <a:lnTo>
                    <a:pt x="0" y="31"/>
                  </a:lnTo>
                  <a:lnTo>
                    <a:pt x="0" y="12"/>
                  </a:lnTo>
                  <a:lnTo>
                    <a:pt x="0" y="12"/>
                  </a:lnTo>
                  <a:lnTo>
                    <a:pt x="0" y="12"/>
                  </a:lnTo>
                  <a:lnTo>
                    <a:pt x="0" y="11"/>
                  </a:lnTo>
                  <a:lnTo>
                    <a:pt x="1" y="10"/>
                  </a:lnTo>
                  <a:lnTo>
                    <a:pt x="1" y="10"/>
                  </a:lnTo>
                  <a:lnTo>
                    <a:pt x="1" y="10"/>
                  </a:lnTo>
                  <a:lnTo>
                    <a:pt x="1" y="9"/>
                  </a:lnTo>
                  <a:lnTo>
                    <a:pt x="1" y="9"/>
                  </a:lnTo>
                  <a:lnTo>
                    <a:pt x="1" y="8"/>
                  </a:lnTo>
                  <a:lnTo>
                    <a:pt x="2" y="8"/>
                  </a:lnTo>
                  <a:lnTo>
                    <a:pt x="2" y="8"/>
                  </a:lnTo>
                  <a:lnTo>
                    <a:pt x="2" y="8"/>
                  </a:lnTo>
                  <a:lnTo>
                    <a:pt x="2" y="7"/>
                  </a:lnTo>
                  <a:lnTo>
                    <a:pt x="2" y="7"/>
                  </a:lnTo>
                  <a:lnTo>
                    <a:pt x="3" y="7"/>
                  </a:lnTo>
                  <a:lnTo>
                    <a:pt x="3" y="7"/>
                  </a:lnTo>
                  <a:lnTo>
                    <a:pt x="3" y="6"/>
                  </a:lnTo>
                  <a:lnTo>
                    <a:pt x="4" y="6"/>
                  </a:lnTo>
                  <a:lnTo>
                    <a:pt x="5" y="6"/>
                  </a:lnTo>
                  <a:lnTo>
                    <a:pt x="5" y="6"/>
                  </a:lnTo>
                  <a:lnTo>
                    <a:pt x="5" y="6"/>
                  </a:lnTo>
                  <a:lnTo>
                    <a:pt x="5" y="5"/>
                  </a:lnTo>
                  <a:lnTo>
                    <a:pt x="6" y="5"/>
                  </a:lnTo>
                  <a:lnTo>
                    <a:pt x="7" y="5"/>
                  </a:lnTo>
                  <a:lnTo>
                    <a:pt x="8" y="4"/>
                  </a:lnTo>
                  <a:lnTo>
                    <a:pt x="10" y="4"/>
                  </a:lnTo>
                  <a:lnTo>
                    <a:pt x="12" y="3"/>
                  </a:lnTo>
                  <a:lnTo>
                    <a:pt x="15" y="3"/>
                  </a:lnTo>
                  <a:lnTo>
                    <a:pt x="17" y="2"/>
                  </a:lnTo>
                  <a:lnTo>
                    <a:pt x="20" y="1"/>
                  </a:lnTo>
                  <a:lnTo>
                    <a:pt x="22" y="1"/>
                  </a:lnTo>
                  <a:lnTo>
                    <a:pt x="25" y="0"/>
                  </a:lnTo>
                  <a:lnTo>
                    <a:pt x="28" y="0"/>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5" name="Freeform 112"/>
            <p:cNvSpPr>
              <a:spLocks/>
            </p:cNvSpPr>
            <p:nvPr/>
          </p:nvSpPr>
          <p:spPr bwMode="auto">
            <a:xfrm>
              <a:off x="3990976" y="1441451"/>
              <a:ext cx="36513" cy="49213"/>
            </a:xfrm>
            <a:custGeom>
              <a:avLst/>
              <a:gdLst/>
              <a:ahLst/>
              <a:cxnLst>
                <a:cxn ang="0">
                  <a:pos x="2" y="0"/>
                </a:cxn>
                <a:cxn ang="0">
                  <a:pos x="5" y="0"/>
                </a:cxn>
                <a:cxn ang="0">
                  <a:pos x="8" y="1"/>
                </a:cxn>
                <a:cxn ang="0">
                  <a:pos x="12" y="1"/>
                </a:cxn>
                <a:cxn ang="0">
                  <a:pos x="15" y="2"/>
                </a:cxn>
                <a:cxn ang="0">
                  <a:pos x="18" y="3"/>
                </a:cxn>
                <a:cxn ang="0">
                  <a:pos x="21" y="3"/>
                </a:cxn>
                <a:cxn ang="0">
                  <a:pos x="23" y="4"/>
                </a:cxn>
                <a:cxn ang="0">
                  <a:pos x="22" y="6"/>
                </a:cxn>
                <a:cxn ang="0">
                  <a:pos x="21" y="7"/>
                </a:cxn>
                <a:cxn ang="0">
                  <a:pos x="19" y="8"/>
                </a:cxn>
                <a:cxn ang="0">
                  <a:pos x="17" y="9"/>
                </a:cxn>
                <a:cxn ang="0">
                  <a:pos x="16" y="10"/>
                </a:cxn>
                <a:cxn ang="0">
                  <a:pos x="15" y="12"/>
                </a:cxn>
                <a:cxn ang="0">
                  <a:pos x="14" y="13"/>
                </a:cxn>
                <a:cxn ang="0">
                  <a:pos x="14" y="15"/>
                </a:cxn>
                <a:cxn ang="0">
                  <a:pos x="14" y="17"/>
                </a:cxn>
                <a:cxn ang="0">
                  <a:pos x="14" y="19"/>
                </a:cxn>
                <a:cxn ang="0">
                  <a:pos x="14" y="21"/>
                </a:cxn>
                <a:cxn ang="0">
                  <a:pos x="9" y="31"/>
                </a:cxn>
                <a:cxn ang="0">
                  <a:pos x="3" y="31"/>
                </a:cxn>
                <a:cxn ang="0">
                  <a:pos x="0" y="3"/>
                </a:cxn>
                <a:cxn ang="0">
                  <a:pos x="0" y="3"/>
                </a:cxn>
                <a:cxn ang="0">
                  <a:pos x="2" y="0"/>
                </a:cxn>
              </a:cxnLst>
              <a:rect l="0" t="0" r="r" b="b"/>
              <a:pathLst>
                <a:path w="23" h="31">
                  <a:moveTo>
                    <a:pt x="2" y="0"/>
                  </a:moveTo>
                  <a:lnTo>
                    <a:pt x="5" y="0"/>
                  </a:lnTo>
                  <a:lnTo>
                    <a:pt x="8" y="1"/>
                  </a:lnTo>
                  <a:lnTo>
                    <a:pt x="12" y="1"/>
                  </a:lnTo>
                  <a:lnTo>
                    <a:pt x="15" y="2"/>
                  </a:lnTo>
                  <a:lnTo>
                    <a:pt x="18" y="3"/>
                  </a:lnTo>
                  <a:lnTo>
                    <a:pt x="21" y="3"/>
                  </a:lnTo>
                  <a:lnTo>
                    <a:pt x="23" y="4"/>
                  </a:lnTo>
                  <a:lnTo>
                    <a:pt x="22" y="6"/>
                  </a:lnTo>
                  <a:lnTo>
                    <a:pt x="21" y="7"/>
                  </a:lnTo>
                  <a:lnTo>
                    <a:pt x="19" y="8"/>
                  </a:lnTo>
                  <a:lnTo>
                    <a:pt x="17" y="9"/>
                  </a:lnTo>
                  <a:lnTo>
                    <a:pt x="16" y="10"/>
                  </a:lnTo>
                  <a:lnTo>
                    <a:pt x="15" y="12"/>
                  </a:lnTo>
                  <a:lnTo>
                    <a:pt x="14" y="13"/>
                  </a:lnTo>
                  <a:lnTo>
                    <a:pt x="14" y="15"/>
                  </a:lnTo>
                  <a:lnTo>
                    <a:pt x="14" y="17"/>
                  </a:lnTo>
                  <a:lnTo>
                    <a:pt x="14" y="19"/>
                  </a:lnTo>
                  <a:lnTo>
                    <a:pt x="14" y="21"/>
                  </a:lnTo>
                  <a:lnTo>
                    <a:pt x="9" y="31"/>
                  </a:lnTo>
                  <a:lnTo>
                    <a:pt x="3" y="31"/>
                  </a:lnTo>
                  <a:lnTo>
                    <a:pt x="0" y="3"/>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6" name="Freeform 113"/>
            <p:cNvSpPr>
              <a:spLocks/>
            </p:cNvSpPr>
            <p:nvPr/>
          </p:nvSpPr>
          <p:spPr bwMode="auto">
            <a:xfrm>
              <a:off x="4100513" y="1363663"/>
              <a:ext cx="55563" cy="63500"/>
            </a:xfrm>
            <a:custGeom>
              <a:avLst/>
              <a:gdLst/>
              <a:ahLst/>
              <a:cxnLst>
                <a:cxn ang="0">
                  <a:pos x="17" y="0"/>
                </a:cxn>
                <a:cxn ang="0">
                  <a:pos x="20" y="0"/>
                </a:cxn>
                <a:cxn ang="0">
                  <a:pos x="23" y="1"/>
                </a:cxn>
                <a:cxn ang="0">
                  <a:pos x="26" y="2"/>
                </a:cxn>
                <a:cxn ang="0">
                  <a:pos x="28" y="4"/>
                </a:cxn>
                <a:cxn ang="0">
                  <a:pos x="30" y="5"/>
                </a:cxn>
                <a:cxn ang="0">
                  <a:pos x="32" y="7"/>
                </a:cxn>
                <a:cxn ang="0">
                  <a:pos x="33" y="10"/>
                </a:cxn>
                <a:cxn ang="0">
                  <a:pos x="34" y="12"/>
                </a:cxn>
                <a:cxn ang="0">
                  <a:pos x="35" y="15"/>
                </a:cxn>
                <a:cxn ang="0">
                  <a:pos x="35" y="18"/>
                </a:cxn>
                <a:cxn ang="0">
                  <a:pos x="35" y="21"/>
                </a:cxn>
                <a:cxn ang="0">
                  <a:pos x="35" y="23"/>
                </a:cxn>
                <a:cxn ang="0">
                  <a:pos x="34" y="26"/>
                </a:cxn>
                <a:cxn ang="0">
                  <a:pos x="33" y="28"/>
                </a:cxn>
                <a:cxn ang="0">
                  <a:pos x="31" y="31"/>
                </a:cxn>
                <a:cxn ang="0">
                  <a:pos x="30" y="33"/>
                </a:cxn>
                <a:cxn ang="0">
                  <a:pos x="28" y="35"/>
                </a:cxn>
                <a:cxn ang="0">
                  <a:pos x="26" y="37"/>
                </a:cxn>
                <a:cxn ang="0">
                  <a:pos x="24" y="38"/>
                </a:cxn>
                <a:cxn ang="0">
                  <a:pos x="22" y="39"/>
                </a:cxn>
                <a:cxn ang="0">
                  <a:pos x="20" y="40"/>
                </a:cxn>
                <a:cxn ang="0">
                  <a:pos x="17" y="40"/>
                </a:cxn>
                <a:cxn ang="0">
                  <a:pos x="15" y="40"/>
                </a:cxn>
                <a:cxn ang="0">
                  <a:pos x="13" y="39"/>
                </a:cxn>
                <a:cxn ang="0">
                  <a:pos x="11" y="38"/>
                </a:cxn>
                <a:cxn ang="0">
                  <a:pos x="8" y="37"/>
                </a:cxn>
                <a:cxn ang="0">
                  <a:pos x="7" y="35"/>
                </a:cxn>
                <a:cxn ang="0">
                  <a:pos x="5" y="33"/>
                </a:cxn>
                <a:cxn ang="0">
                  <a:pos x="3" y="31"/>
                </a:cxn>
                <a:cxn ang="0">
                  <a:pos x="2" y="28"/>
                </a:cxn>
                <a:cxn ang="0">
                  <a:pos x="1" y="26"/>
                </a:cxn>
                <a:cxn ang="0">
                  <a:pos x="0" y="23"/>
                </a:cxn>
                <a:cxn ang="0">
                  <a:pos x="0" y="21"/>
                </a:cxn>
                <a:cxn ang="0">
                  <a:pos x="0" y="18"/>
                </a:cxn>
                <a:cxn ang="0">
                  <a:pos x="0" y="15"/>
                </a:cxn>
                <a:cxn ang="0">
                  <a:pos x="1" y="12"/>
                </a:cxn>
                <a:cxn ang="0">
                  <a:pos x="2" y="10"/>
                </a:cxn>
                <a:cxn ang="0">
                  <a:pos x="3" y="7"/>
                </a:cxn>
                <a:cxn ang="0">
                  <a:pos x="5" y="5"/>
                </a:cxn>
                <a:cxn ang="0">
                  <a:pos x="7" y="4"/>
                </a:cxn>
                <a:cxn ang="0">
                  <a:pos x="9" y="2"/>
                </a:cxn>
                <a:cxn ang="0">
                  <a:pos x="12" y="1"/>
                </a:cxn>
                <a:cxn ang="0">
                  <a:pos x="15" y="0"/>
                </a:cxn>
                <a:cxn ang="0">
                  <a:pos x="17" y="0"/>
                </a:cxn>
              </a:cxnLst>
              <a:rect l="0" t="0" r="r" b="b"/>
              <a:pathLst>
                <a:path w="35" h="40">
                  <a:moveTo>
                    <a:pt x="17" y="0"/>
                  </a:moveTo>
                  <a:lnTo>
                    <a:pt x="20" y="0"/>
                  </a:lnTo>
                  <a:lnTo>
                    <a:pt x="23" y="1"/>
                  </a:lnTo>
                  <a:lnTo>
                    <a:pt x="26" y="2"/>
                  </a:lnTo>
                  <a:lnTo>
                    <a:pt x="28" y="4"/>
                  </a:lnTo>
                  <a:lnTo>
                    <a:pt x="30" y="5"/>
                  </a:lnTo>
                  <a:lnTo>
                    <a:pt x="32" y="7"/>
                  </a:lnTo>
                  <a:lnTo>
                    <a:pt x="33" y="10"/>
                  </a:lnTo>
                  <a:lnTo>
                    <a:pt x="34" y="12"/>
                  </a:lnTo>
                  <a:lnTo>
                    <a:pt x="35" y="15"/>
                  </a:lnTo>
                  <a:lnTo>
                    <a:pt x="35" y="18"/>
                  </a:lnTo>
                  <a:lnTo>
                    <a:pt x="35" y="21"/>
                  </a:lnTo>
                  <a:lnTo>
                    <a:pt x="35" y="23"/>
                  </a:lnTo>
                  <a:lnTo>
                    <a:pt x="34" y="26"/>
                  </a:lnTo>
                  <a:lnTo>
                    <a:pt x="33" y="28"/>
                  </a:lnTo>
                  <a:lnTo>
                    <a:pt x="31" y="31"/>
                  </a:lnTo>
                  <a:lnTo>
                    <a:pt x="30" y="33"/>
                  </a:lnTo>
                  <a:lnTo>
                    <a:pt x="28" y="35"/>
                  </a:lnTo>
                  <a:lnTo>
                    <a:pt x="26" y="37"/>
                  </a:lnTo>
                  <a:lnTo>
                    <a:pt x="24" y="38"/>
                  </a:lnTo>
                  <a:lnTo>
                    <a:pt x="22" y="39"/>
                  </a:lnTo>
                  <a:lnTo>
                    <a:pt x="20" y="40"/>
                  </a:lnTo>
                  <a:lnTo>
                    <a:pt x="17" y="40"/>
                  </a:lnTo>
                  <a:lnTo>
                    <a:pt x="15" y="40"/>
                  </a:lnTo>
                  <a:lnTo>
                    <a:pt x="13" y="39"/>
                  </a:lnTo>
                  <a:lnTo>
                    <a:pt x="11" y="38"/>
                  </a:lnTo>
                  <a:lnTo>
                    <a:pt x="8" y="37"/>
                  </a:lnTo>
                  <a:lnTo>
                    <a:pt x="7" y="35"/>
                  </a:lnTo>
                  <a:lnTo>
                    <a:pt x="5" y="33"/>
                  </a:lnTo>
                  <a:lnTo>
                    <a:pt x="3" y="31"/>
                  </a:lnTo>
                  <a:lnTo>
                    <a:pt x="2" y="28"/>
                  </a:lnTo>
                  <a:lnTo>
                    <a:pt x="1" y="26"/>
                  </a:lnTo>
                  <a:lnTo>
                    <a:pt x="0" y="23"/>
                  </a:lnTo>
                  <a:lnTo>
                    <a:pt x="0" y="21"/>
                  </a:lnTo>
                  <a:lnTo>
                    <a:pt x="0" y="18"/>
                  </a:lnTo>
                  <a:lnTo>
                    <a:pt x="0" y="15"/>
                  </a:lnTo>
                  <a:lnTo>
                    <a:pt x="1" y="12"/>
                  </a:lnTo>
                  <a:lnTo>
                    <a:pt x="2" y="10"/>
                  </a:lnTo>
                  <a:lnTo>
                    <a:pt x="3" y="7"/>
                  </a:lnTo>
                  <a:lnTo>
                    <a:pt x="5" y="5"/>
                  </a:lnTo>
                  <a:lnTo>
                    <a:pt x="7" y="4"/>
                  </a:lnTo>
                  <a:lnTo>
                    <a:pt x="9" y="2"/>
                  </a:lnTo>
                  <a:lnTo>
                    <a:pt x="12" y="1"/>
                  </a:lnTo>
                  <a:lnTo>
                    <a:pt x="15"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7" name="Freeform 114"/>
            <p:cNvSpPr>
              <a:spLocks noEditPoints="1"/>
            </p:cNvSpPr>
            <p:nvPr/>
          </p:nvSpPr>
          <p:spPr bwMode="auto">
            <a:xfrm>
              <a:off x="4011613" y="1428751"/>
              <a:ext cx="180975" cy="225425"/>
            </a:xfrm>
            <a:custGeom>
              <a:avLst/>
              <a:gdLst/>
              <a:ahLst/>
              <a:cxnLst>
                <a:cxn ang="0">
                  <a:pos x="66" y="126"/>
                </a:cxn>
                <a:cxn ang="0">
                  <a:pos x="100" y="52"/>
                </a:cxn>
                <a:cxn ang="0">
                  <a:pos x="100" y="65"/>
                </a:cxn>
                <a:cxn ang="0">
                  <a:pos x="93" y="38"/>
                </a:cxn>
                <a:cxn ang="0">
                  <a:pos x="93" y="18"/>
                </a:cxn>
                <a:cxn ang="0">
                  <a:pos x="72" y="4"/>
                </a:cxn>
                <a:cxn ang="0">
                  <a:pos x="79" y="42"/>
                </a:cxn>
                <a:cxn ang="0">
                  <a:pos x="76" y="0"/>
                </a:cxn>
                <a:cxn ang="0">
                  <a:pos x="84" y="1"/>
                </a:cxn>
                <a:cxn ang="0">
                  <a:pos x="92" y="3"/>
                </a:cxn>
                <a:cxn ang="0">
                  <a:pos x="99" y="5"/>
                </a:cxn>
                <a:cxn ang="0">
                  <a:pos x="103" y="6"/>
                </a:cxn>
                <a:cxn ang="0">
                  <a:pos x="104" y="7"/>
                </a:cxn>
                <a:cxn ang="0">
                  <a:pos x="106" y="8"/>
                </a:cxn>
                <a:cxn ang="0">
                  <a:pos x="106" y="8"/>
                </a:cxn>
                <a:cxn ang="0">
                  <a:pos x="107" y="9"/>
                </a:cxn>
                <a:cxn ang="0">
                  <a:pos x="108" y="10"/>
                </a:cxn>
                <a:cxn ang="0">
                  <a:pos x="108" y="11"/>
                </a:cxn>
                <a:cxn ang="0">
                  <a:pos x="108" y="12"/>
                </a:cxn>
                <a:cxn ang="0">
                  <a:pos x="109" y="13"/>
                </a:cxn>
                <a:cxn ang="0">
                  <a:pos x="108" y="42"/>
                </a:cxn>
                <a:cxn ang="0">
                  <a:pos x="106" y="45"/>
                </a:cxn>
                <a:cxn ang="0">
                  <a:pos x="107" y="45"/>
                </a:cxn>
                <a:cxn ang="0">
                  <a:pos x="112" y="46"/>
                </a:cxn>
                <a:cxn ang="0">
                  <a:pos x="114" y="50"/>
                </a:cxn>
                <a:cxn ang="0">
                  <a:pos x="114" y="135"/>
                </a:cxn>
                <a:cxn ang="0">
                  <a:pos x="112" y="139"/>
                </a:cxn>
                <a:cxn ang="0">
                  <a:pos x="107" y="140"/>
                </a:cxn>
                <a:cxn ang="0">
                  <a:pos x="56" y="140"/>
                </a:cxn>
                <a:cxn ang="0">
                  <a:pos x="53" y="137"/>
                </a:cxn>
                <a:cxn ang="0">
                  <a:pos x="52" y="83"/>
                </a:cxn>
                <a:cxn ang="0">
                  <a:pos x="42" y="136"/>
                </a:cxn>
                <a:cxn ang="0">
                  <a:pos x="39" y="140"/>
                </a:cxn>
                <a:cxn ang="0">
                  <a:pos x="34" y="142"/>
                </a:cxn>
                <a:cxn ang="0">
                  <a:pos x="30" y="141"/>
                </a:cxn>
                <a:cxn ang="0">
                  <a:pos x="26" y="137"/>
                </a:cxn>
                <a:cxn ang="0">
                  <a:pos x="29" y="77"/>
                </a:cxn>
                <a:cxn ang="0">
                  <a:pos x="31" y="72"/>
                </a:cxn>
                <a:cxn ang="0">
                  <a:pos x="35" y="69"/>
                </a:cxn>
                <a:cxn ang="0">
                  <a:pos x="52" y="19"/>
                </a:cxn>
                <a:cxn ang="0">
                  <a:pos x="48" y="20"/>
                </a:cxn>
                <a:cxn ang="0">
                  <a:pos x="48" y="20"/>
                </a:cxn>
                <a:cxn ang="0">
                  <a:pos x="14" y="32"/>
                </a:cxn>
                <a:cxn ang="0">
                  <a:pos x="10" y="32"/>
                </a:cxn>
                <a:cxn ang="0">
                  <a:pos x="3" y="40"/>
                </a:cxn>
                <a:cxn ang="0">
                  <a:pos x="1" y="41"/>
                </a:cxn>
                <a:cxn ang="0">
                  <a:pos x="0" y="40"/>
                </a:cxn>
                <a:cxn ang="0">
                  <a:pos x="5" y="29"/>
                </a:cxn>
                <a:cxn ang="0">
                  <a:pos x="4" y="26"/>
                </a:cxn>
                <a:cxn ang="0">
                  <a:pos x="6" y="21"/>
                </a:cxn>
                <a:cxn ang="0">
                  <a:pos x="9" y="18"/>
                </a:cxn>
                <a:cxn ang="0">
                  <a:pos x="15" y="11"/>
                </a:cxn>
                <a:cxn ang="0">
                  <a:pos x="16" y="11"/>
                </a:cxn>
                <a:cxn ang="0">
                  <a:pos x="17" y="13"/>
                </a:cxn>
                <a:cxn ang="0">
                  <a:pos x="44" y="6"/>
                </a:cxn>
                <a:cxn ang="0">
                  <a:pos x="47" y="5"/>
                </a:cxn>
                <a:cxn ang="0">
                  <a:pos x="54" y="3"/>
                </a:cxn>
                <a:cxn ang="0">
                  <a:pos x="62" y="1"/>
                </a:cxn>
                <a:cxn ang="0">
                  <a:pos x="71" y="0"/>
                </a:cxn>
              </a:cxnLst>
              <a:rect l="0" t="0" r="r" b="b"/>
              <a:pathLst>
                <a:path w="114" h="142">
                  <a:moveTo>
                    <a:pt x="100" y="80"/>
                  </a:moveTo>
                  <a:lnTo>
                    <a:pt x="66" y="88"/>
                  </a:lnTo>
                  <a:lnTo>
                    <a:pt x="66" y="126"/>
                  </a:lnTo>
                  <a:lnTo>
                    <a:pt x="100" y="126"/>
                  </a:lnTo>
                  <a:lnTo>
                    <a:pt x="100" y="80"/>
                  </a:lnTo>
                  <a:close/>
                  <a:moveTo>
                    <a:pt x="100" y="52"/>
                  </a:moveTo>
                  <a:lnTo>
                    <a:pt x="93" y="60"/>
                  </a:lnTo>
                  <a:lnTo>
                    <a:pt x="93" y="67"/>
                  </a:lnTo>
                  <a:lnTo>
                    <a:pt x="100" y="65"/>
                  </a:lnTo>
                  <a:lnTo>
                    <a:pt x="100" y="52"/>
                  </a:lnTo>
                  <a:close/>
                  <a:moveTo>
                    <a:pt x="93" y="18"/>
                  </a:moveTo>
                  <a:lnTo>
                    <a:pt x="93" y="38"/>
                  </a:lnTo>
                  <a:lnTo>
                    <a:pt x="95" y="37"/>
                  </a:lnTo>
                  <a:lnTo>
                    <a:pt x="95" y="19"/>
                  </a:lnTo>
                  <a:lnTo>
                    <a:pt x="93" y="18"/>
                  </a:lnTo>
                  <a:close/>
                  <a:moveTo>
                    <a:pt x="71" y="0"/>
                  </a:moveTo>
                  <a:lnTo>
                    <a:pt x="72" y="4"/>
                  </a:lnTo>
                  <a:lnTo>
                    <a:pt x="72" y="4"/>
                  </a:lnTo>
                  <a:lnTo>
                    <a:pt x="68" y="42"/>
                  </a:lnTo>
                  <a:lnTo>
                    <a:pt x="73" y="52"/>
                  </a:lnTo>
                  <a:lnTo>
                    <a:pt x="79" y="42"/>
                  </a:lnTo>
                  <a:lnTo>
                    <a:pt x="74" y="4"/>
                  </a:lnTo>
                  <a:lnTo>
                    <a:pt x="74" y="4"/>
                  </a:lnTo>
                  <a:lnTo>
                    <a:pt x="76" y="0"/>
                  </a:lnTo>
                  <a:lnTo>
                    <a:pt x="79" y="1"/>
                  </a:lnTo>
                  <a:lnTo>
                    <a:pt x="82" y="1"/>
                  </a:lnTo>
                  <a:lnTo>
                    <a:pt x="84" y="1"/>
                  </a:lnTo>
                  <a:lnTo>
                    <a:pt x="87" y="2"/>
                  </a:lnTo>
                  <a:lnTo>
                    <a:pt x="90" y="3"/>
                  </a:lnTo>
                  <a:lnTo>
                    <a:pt x="92" y="3"/>
                  </a:lnTo>
                  <a:lnTo>
                    <a:pt x="95" y="4"/>
                  </a:lnTo>
                  <a:lnTo>
                    <a:pt x="97" y="4"/>
                  </a:lnTo>
                  <a:lnTo>
                    <a:pt x="99" y="5"/>
                  </a:lnTo>
                  <a:lnTo>
                    <a:pt x="100" y="5"/>
                  </a:lnTo>
                  <a:lnTo>
                    <a:pt x="102" y="6"/>
                  </a:lnTo>
                  <a:lnTo>
                    <a:pt x="103" y="6"/>
                  </a:lnTo>
                  <a:lnTo>
                    <a:pt x="104" y="6"/>
                  </a:lnTo>
                  <a:lnTo>
                    <a:pt x="104" y="7"/>
                  </a:lnTo>
                  <a:lnTo>
                    <a:pt x="104" y="7"/>
                  </a:lnTo>
                  <a:lnTo>
                    <a:pt x="104" y="7"/>
                  </a:lnTo>
                  <a:lnTo>
                    <a:pt x="105" y="7"/>
                  </a:lnTo>
                  <a:lnTo>
                    <a:pt x="106" y="8"/>
                  </a:lnTo>
                  <a:lnTo>
                    <a:pt x="106" y="8"/>
                  </a:lnTo>
                  <a:lnTo>
                    <a:pt x="106" y="8"/>
                  </a:lnTo>
                  <a:lnTo>
                    <a:pt x="106" y="8"/>
                  </a:lnTo>
                  <a:lnTo>
                    <a:pt x="106" y="8"/>
                  </a:lnTo>
                  <a:lnTo>
                    <a:pt x="107" y="9"/>
                  </a:lnTo>
                  <a:lnTo>
                    <a:pt x="107" y="9"/>
                  </a:lnTo>
                  <a:lnTo>
                    <a:pt x="107" y="9"/>
                  </a:lnTo>
                  <a:lnTo>
                    <a:pt x="107" y="10"/>
                  </a:lnTo>
                  <a:lnTo>
                    <a:pt x="108" y="10"/>
                  </a:lnTo>
                  <a:lnTo>
                    <a:pt x="108" y="10"/>
                  </a:lnTo>
                  <a:lnTo>
                    <a:pt x="108" y="10"/>
                  </a:lnTo>
                  <a:lnTo>
                    <a:pt x="108" y="11"/>
                  </a:lnTo>
                  <a:lnTo>
                    <a:pt x="108" y="11"/>
                  </a:lnTo>
                  <a:lnTo>
                    <a:pt x="108" y="12"/>
                  </a:lnTo>
                  <a:lnTo>
                    <a:pt x="108" y="12"/>
                  </a:lnTo>
                  <a:lnTo>
                    <a:pt x="109" y="13"/>
                  </a:lnTo>
                  <a:lnTo>
                    <a:pt x="109" y="13"/>
                  </a:lnTo>
                  <a:lnTo>
                    <a:pt x="109" y="13"/>
                  </a:lnTo>
                  <a:lnTo>
                    <a:pt x="109" y="39"/>
                  </a:lnTo>
                  <a:lnTo>
                    <a:pt x="109" y="41"/>
                  </a:lnTo>
                  <a:lnTo>
                    <a:pt x="108" y="42"/>
                  </a:lnTo>
                  <a:lnTo>
                    <a:pt x="108" y="43"/>
                  </a:lnTo>
                  <a:lnTo>
                    <a:pt x="107" y="44"/>
                  </a:lnTo>
                  <a:lnTo>
                    <a:pt x="106" y="45"/>
                  </a:lnTo>
                  <a:lnTo>
                    <a:pt x="107" y="45"/>
                  </a:lnTo>
                  <a:lnTo>
                    <a:pt x="107" y="45"/>
                  </a:lnTo>
                  <a:lnTo>
                    <a:pt x="107" y="45"/>
                  </a:lnTo>
                  <a:lnTo>
                    <a:pt x="109" y="45"/>
                  </a:lnTo>
                  <a:lnTo>
                    <a:pt x="110" y="45"/>
                  </a:lnTo>
                  <a:lnTo>
                    <a:pt x="112" y="46"/>
                  </a:lnTo>
                  <a:lnTo>
                    <a:pt x="113" y="47"/>
                  </a:lnTo>
                  <a:lnTo>
                    <a:pt x="114" y="49"/>
                  </a:lnTo>
                  <a:lnTo>
                    <a:pt x="114" y="50"/>
                  </a:lnTo>
                  <a:lnTo>
                    <a:pt x="114" y="52"/>
                  </a:lnTo>
                  <a:lnTo>
                    <a:pt x="114" y="133"/>
                  </a:lnTo>
                  <a:lnTo>
                    <a:pt x="114" y="135"/>
                  </a:lnTo>
                  <a:lnTo>
                    <a:pt x="114" y="137"/>
                  </a:lnTo>
                  <a:lnTo>
                    <a:pt x="113" y="138"/>
                  </a:lnTo>
                  <a:lnTo>
                    <a:pt x="112" y="139"/>
                  </a:lnTo>
                  <a:lnTo>
                    <a:pt x="110" y="140"/>
                  </a:lnTo>
                  <a:lnTo>
                    <a:pt x="109" y="140"/>
                  </a:lnTo>
                  <a:lnTo>
                    <a:pt x="107" y="140"/>
                  </a:lnTo>
                  <a:lnTo>
                    <a:pt x="59" y="140"/>
                  </a:lnTo>
                  <a:lnTo>
                    <a:pt x="58" y="140"/>
                  </a:lnTo>
                  <a:lnTo>
                    <a:pt x="56" y="140"/>
                  </a:lnTo>
                  <a:lnTo>
                    <a:pt x="55" y="139"/>
                  </a:lnTo>
                  <a:lnTo>
                    <a:pt x="54" y="138"/>
                  </a:lnTo>
                  <a:lnTo>
                    <a:pt x="53" y="137"/>
                  </a:lnTo>
                  <a:lnTo>
                    <a:pt x="53" y="135"/>
                  </a:lnTo>
                  <a:lnTo>
                    <a:pt x="52" y="133"/>
                  </a:lnTo>
                  <a:lnTo>
                    <a:pt x="52" y="83"/>
                  </a:lnTo>
                  <a:lnTo>
                    <a:pt x="45" y="85"/>
                  </a:lnTo>
                  <a:lnTo>
                    <a:pt x="42" y="134"/>
                  </a:lnTo>
                  <a:lnTo>
                    <a:pt x="42" y="136"/>
                  </a:lnTo>
                  <a:lnTo>
                    <a:pt x="41" y="137"/>
                  </a:lnTo>
                  <a:lnTo>
                    <a:pt x="40" y="139"/>
                  </a:lnTo>
                  <a:lnTo>
                    <a:pt x="39" y="140"/>
                  </a:lnTo>
                  <a:lnTo>
                    <a:pt x="38" y="141"/>
                  </a:lnTo>
                  <a:lnTo>
                    <a:pt x="36" y="142"/>
                  </a:lnTo>
                  <a:lnTo>
                    <a:pt x="34" y="142"/>
                  </a:lnTo>
                  <a:lnTo>
                    <a:pt x="34" y="142"/>
                  </a:lnTo>
                  <a:lnTo>
                    <a:pt x="32" y="142"/>
                  </a:lnTo>
                  <a:lnTo>
                    <a:pt x="30" y="141"/>
                  </a:lnTo>
                  <a:lnTo>
                    <a:pt x="28" y="140"/>
                  </a:lnTo>
                  <a:lnTo>
                    <a:pt x="27" y="138"/>
                  </a:lnTo>
                  <a:lnTo>
                    <a:pt x="26" y="137"/>
                  </a:lnTo>
                  <a:lnTo>
                    <a:pt x="26" y="135"/>
                  </a:lnTo>
                  <a:lnTo>
                    <a:pt x="26" y="133"/>
                  </a:lnTo>
                  <a:lnTo>
                    <a:pt x="29" y="77"/>
                  </a:lnTo>
                  <a:lnTo>
                    <a:pt x="29" y="75"/>
                  </a:lnTo>
                  <a:lnTo>
                    <a:pt x="30" y="73"/>
                  </a:lnTo>
                  <a:lnTo>
                    <a:pt x="31" y="72"/>
                  </a:lnTo>
                  <a:lnTo>
                    <a:pt x="32" y="70"/>
                  </a:lnTo>
                  <a:lnTo>
                    <a:pt x="34" y="70"/>
                  </a:lnTo>
                  <a:lnTo>
                    <a:pt x="35" y="69"/>
                  </a:lnTo>
                  <a:lnTo>
                    <a:pt x="54" y="65"/>
                  </a:lnTo>
                  <a:lnTo>
                    <a:pt x="54" y="18"/>
                  </a:lnTo>
                  <a:lnTo>
                    <a:pt x="52" y="19"/>
                  </a:lnTo>
                  <a:lnTo>
                    <a:pt x="51" y="19"/>
                  </a:lnTo>
                  <a:lnTo>
                    <a:pt x="49" y="19"/>
                  </a:lnTo>
                  <a:lnTo>
                    <a:pt x="48" y="20"/>
                  </a:lnTo>
                  <a:lnTo>
                    <a:pt x="48" y="20"/>
                  </a:lnTo>
                  <a:lnTo>
                    <a:pt x="48" y="20"/>
                  </a:lnTo>
                  <a:lnTo>
                    <a:pt x="48" y="20"/>
                  </a:lnTo>
                  <a:lnTo>
                    <a:pt x="48" y="20"/>
                  </a:lnTo>
                  <a:lnTo>
                    <a:pt x="47" y="20"/>
                  </a:lnTo>
                  <a:lnTo>
                    <a:pt x="14" y="32"/>
                  </a:lnTo>
                  <a:lnTo>
                    <a:pt x="13" y="32"/>
                  </a:lnTo>
                  <a:lnTo>
                    <a:pt x="12" y="32"/>
                  </a:lnTo>
                  <a:lnTo>
                    <a:pt x="10" y="32"/>
                  </a:lnTo>
                  <a:lnTo>
                    <a:pt x="9" y="31"/>
                  </a:lnTo>
                  <a:lnTo>
                    <a:pt x="7" y="31"/>
                  </a:lnTo>
                  <a:lnTo>
                    <a:pt x="3" y="40"/>
                  </a:lnTo>
                  <a:lnTo>
                    <a:pt x="2" y="40"/>
                  </a:lnTo>
                  <a:lnTo>
                    <a:pt x="1" y="41"/>
                  </a:lnTo>
                  <a:lnTo>
                    <a:pt x="1" y="41"/>
                  </a:lnTo>
                  <a:lnTo>
                    <a:pt x="1" y="41"/>
                  </a:lnTo>
                  <a:lnTo>
                    <a:pt x="0" y="40"/>
                  </a:lnTo>
                  <a:lnTo>
                    <a:pt x="0" y="40"/>
                  </a:lnTo>
                  <a:lnTo>
                    <a:pt x="0" y="39"/>
                  </a:lnTo>
                  <a:lnTo>
                    <a:pt x="0" y="39"/>
                  </a:lnTo>
                  <a:lnTo>
                    <a:pt x="5" y="29"/>
                  </a:lnTo>
                  <a:lnTo>
                    <a:pt x="5" y="28"/>
                  </a:lnTo>
                  <a:lnTo>
                    <a:pt x="5" y="27"/>
                  </a:lnTo>
                  <a:lnTo>
                    <a:pt x="4" y="26"/>
                  </a:lnTo>
                  <a:lnTo>
                    <a:pt x="4" y="24"/>
                  </a:lnTo>
                  <a:lnTo>
                    <a:pt x="5" y="22"/>
                  </a:lnTo>
                  <a:lnTo>
                    <a:pt x="6" y="21"/>
                  </a:lnTo>
                  <a:lnTo>
                    <a:pt x="7" y="20"/>
                  </a:lnTo>
                  <a:lnTo>
                    <a:pt x="8" y="19"/>
                  </a:lnTo>
                  <a:lnTo>
                    <a:pt x="9" y="18"/>
                  </a:lnTo>
                  <a:lnTo>
                    <a:pt x="11" y="17"/>
                  </a:lnTo>
                  <a:lnTo>
                    <a:pt x="14" y="11"/>
                  </a:lnTo>
                  <a:lnTo>
                    <a:pt x="15" y="11"/>
                  </a:lnTo>
                  <a:lnTo>
                    <a:pt x="15" y="11"/>
                  </a:lnTo>
                  <a:lnTo>
                    <a:pt x="16" y="11"/>
                  </a:lnTo>
                  <a:lnTo>
                    <a:pt x="16" y="11"/>
                  </a:lnTo>
                  <a:lnTo>
                    <a:pt x="17" y="11"/>
                  </a:lnTo>
                  <a:lnTo>
                    <a:pt x="17" y="12"/>
                  </a:lnTo>
                  <a:lnTo>
                    <a:pt x="17" y="13"/>
                  </a:lnTo>
                  <a:lnTo>
                    <a:pt x="15" y="16"/>
                  </a:lnTo>
                  <a:lnTo>
                    <a:pt x="43" y="6"/>
                  </a:lnTo>
                  <a:lnTo>
                    <a:pt x="44" y="6"/>
                  </a:lnTo>
                  <a:lnTo>
                    <a:pt x="45" y="6"/>
                  </a:lnTo>
                  <a:lnTo>
                    <a:pt x="46" y="6"/>
                  </a:lnTo>
                  <a:lnTo>
                    <a:pt x="47" y="5"/>
                  </a:lnTo>
                  <a:lnTo>
                    <a:pt x="49" y="4"/>
                  </a:lnTo>
                  <a:lnTo>
                    <a:pt x="52" y="4"/>
                  </a:lnTo>
                  <a:lnTo>
                    <a:pt x="54" y="3"/>
                  </a:lnTo>
                  <a:lnTo>
                    <a:pt x="56" y="3"/>
                  </a:lnTo>
                  <a:lnTo>
                    <a:pt x="59" y="2"/>
                  </a:lnTo>
                  <a:lnTo>
                    <a:pt x="62" y="1"/>
                  </a:lnTo>
                  <a:lnTo>
                    <a:pt x="65" y="1"/>
                  </a:lnTo>
                  <a:lnTo>
                    <a:pt x="68" y="1"/>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8" name="Freeform 115"/>
            <p:cNvSpPr>
              <a:spLocks/>
            </p:cNvSpPr>
            <p:nvPr/>
          </p:nvSpPr>
          <p:spPr bwMode="auto">
            <a:xfrm>
              <a:off x="3822701" y="1363663"/>
              <a:ext cx="57150" cy="63500"/>
            </a:xfrm>
            <a:custGeom>
              <a:avLst/>
              <a:gdLst/>
              <a:ahLst/>
              <a:cxnLst>
                <a:cxn ang="0">
                  <a:pos x="18" y="0"/>
                </a:cxn>
                <a:cxn ang="0">
                  <a:pos x="21" y="0"/>
                </a:cxn>
                <a:cxn ang="0">
                  <a:pos x="24" y="1"/>
                </a:cxn>
                <a:cxn ang="0">
                  <a:pos x="26" y="2"/>
                </a:cxn>
                <a:cxn ang="0">
                  <a:pos x="28" y="4"/>
                </a:cxn>
                <a:cxn ang="0">
                  <a:pos x="30" y="5"/>
                </a:cxn>
                <a:cxn ang="0">
                  <a:pos x="32" y="7"/>
                </a:cxn>
                <a:cxn ang="0">
                  <a:pos x="34" y="10"/>
                </a:cxn>
                <a:cxn ang="0">
                  <a:pos x="35" y="12"/>
                </a:cxn>
                <a:cxn ang="0">
                  <a:pos x="35" y="15"/>
                </a:cxn>
                <a:cxn ang="0">
                  <a:pos x="36" y="18"/>
                </a:cxn>
                <a:cxn ang="0">
                  <a:pos x="36" y="21"/>
                </a:cxn>
                <a:cxn ang="0">
                  <a:pos x="35" y="23"/>
                </a:cxn>
                <a:cxn ang="0">
                  <a:pos x="34" y="26"/>
                </a:cxn>
                <a:cxn ang="0">
                  <a:pos x="33" y="28"/>
                </a:cxn>
                <a:cxn ang="0">
                  <a:pos x="32" y="31"/>
                </a:cxn>
                <a:cxn ang="0">
                  <a:pos x="30" y="33"/>
                </a:cxn>
                <a:cxn ang="0">
                  <a:pos x="29" y="35"/>
                </a:cxn>
                <a:cxn ang="0">
                  <a:pos x="27" y="37"/>
                </a:cxn>
                <a:cxn ang="0">
                  <a:pos x="25" y="38"/>
                </a:cxn>
                <a:cxn ang="0">
                  <a:pos x="23" y="39"/>
                </a:cxn>
                <a:cxn ang="0">
                  <a:pos x="20" y="40"/>
                </a:cxn>
                <a:cxn ang="0">
                  <a:pos x="18" y="40"/>
                </a:cxn>
                <a:cxn ang="0">
                  <a:pos x="15" y="40"/>
                </a:cxn>
                <a:cxn ang="0">
                  <a:pos x="13" y="39"/>
                </a:cxn>
                <a:cxn ang="0">
                  <a:pos x="11" y="38"/>
                </a:cxn>
                <a:cxn ang="0">
                  <a:pos x="9" y="37"/>
                </a:cxn>
                <a:cxn ang="0">
                  <a:pos x="7" y="35"/>
                </a:cxn>
                <a:cxn ang="0">
                  <a:pos x="5" y="33"/>
                </a:cxn>
                <a:cxn ang="0">
                  <a:pos x="4" y="31"/>
                </a:cxn>
                <a:cxn ang="0">
                  <a:pos x="2" y="28"/>
                </a:cxn>
                <a:cxn ang="0">
                  <a:pos x="1" y="26"/>
                </a:cxn>
                <a:cxn ang="0">
                  <a:pos x="1" y="23"/>
                </a:cxn>
                <a:cxn ang="0">
                  <a:pos x="0" y="21"/>
                </a:cxn>
                <a:cxn ang="0">
                  <a:pos x="0" y="18"/>
                </a:cxn>
                <a:cxn ang="0">
                  <a:pos x="0" y="15"/>
                </a:cxn>
                <a:cxn ang="0">
                  <a:pos x="1" y="12"/>
                </a:cxn>
                <a:cxn ang="0">
                  <a:pos x="2" y="10"/>
                </a:cxn>
                <a:cxn ang="0">
                  <a:pos x="4" y="7"/>
                </a:cxn>
                <a:cxn ang="0">
                  <a:pos x="5" y="5"/>
                </a:cxn>
                <a:cxn ang="0">
                  <a:pos x="7" y="4"/>
                </a:cxn>
                <a:cxn ang="0">
                  <a:pos x="10" y="2"/>
                </a:cxn>
                <a:cxn ang="0">
                  <a:pos x="12" y="1"/>
                </a:cxn>
                <a:cxn ang="0">
                  <a:pos x="15" y="0"/>
                </a:cxn>
                <a:cxn ang="0">
                  <a:pos x="18" y="0"/>
                </a:cxn>
              </a:cxnLst>
              <a:rect l="0" t="0" r="r" b="b"/>
              <a:pathLst>
                <a:path w="36" h="40">
                  <a:moveTo>
                    <a:pt x="18" y="0"/>
                  </a:moveTo>
                  <a:lnTo>
                    <a:pt x="21" y="0"/>
                  </a:lnTo>
                  <a:lnTo>
                    <a:pt x="24" y="1"/>
                  </a:lnTo>
                  <a:lnTo>
                    <a:pt x="26" y="2"/>
                  </a:lnTo>
                  <a:lnTo>
                    <a:pt x="28" y="4"/>
                  </a:lnTo>
                  <a:lnTo>
                    <a:pt x="30" y="5"/>
                  </a:lnTo>
                  <a:lnTo>
                    <a:pt x="32" y="7"/>
                  </a:lnTo>
                  <a:lnTo>
                    <a:pt x="34" y="10"/>
                  </a:lnTo>
                  <a:lnTo>
                    <a:pt x="35" y="12"/>
                  </a:lnTo>
                  <a:lnTo>
                    <a:pt x="35" y="15"/>
                  </a:lnTo>
                  <a:lnTo>
                    <a:pt x="36" y="18"/>
                  </a:lnTo>
                  <a:lnTo>
                    <a:pt x="36" y="21"/>
                  </a:lnTo>
                  <a:lnTo>
                    <a:pt x="35" y="23"/>
                  </a:lnTo>
                  <a:lnTo>
                    <a:pt x="34" y="26"/>
                  </a:lnTo>
                  <a:lnTo>
                    <a:pt x="33" y="28"/>
                  </a:lnTo>
                  <a:lnTo>
                    <a:pt x="32" y="31"/>
                  </a:lnTo>
                  <a:lnTo>
                    <a:pt x="30" y="33"/>
                  </a:lnTo>
                  <a:lnTo>
                    <a:pt x="29" y="35"/>
                  </a:lnTo>
                  <a:lnTo>
                    <a:pt x="27" y="37"/>
                  </a:lnTo>
                  <a:lnTo>
                    <a:pt x="25" y="38"/>
                  </a:lnTo>
                  <a:lnTo>
                    <a:pt x="23" y="39"/>
                  </a:lnTo>
                  <a:lnTo>
                    <a:pt x="20" y="40"/>
                  </a:lnTo>
                  <a:lnTo>
                    <a:pt x="18" y="40"/>
                  </a:lnTo>
                  <a:lnTo>
                    <a:pt x="15" y="40"/>
                  </a:lnTo>
                  <a:lnTo>
                    <a:pt x="13" y="39"/>
                  </a:lnTo>
                  <a:lnTo>
                    <a:pt x="11" y="38"/>
                  </a:lnTo>
                  <a:lnTo>
                    <a:pt x="9" y="37"/>
                  </a:lnTo>
                  <a:lnTo>
                    <a:pt x="7" y="35"/>
                  </a:lnTo>
                  <a:lnTo>
                    <a:pt x="5" y="33"/>
                  </a:lnTo>
                  <a:lnTo>
                    <a:pt x="4" y="31"/>
                  </a:lnTo>
                  <a:lnTo>
                    <a:pt x="2" y="28"/>
                  </a:lnTo>
                  <a:lnTo>
                    <a:pt x="1" y="26"/>
                  </a:lnTo>
                  <a:lnTo>
                    <a:pt x="1" y="23"/>
                  </a:lnTo>
                  <a:lnTo>
                    <a:pt x="0" y="21"/>
                  </a:lnTo>
                  <a:lnTo>
                    <a:pt x="0" y="18"/>
                  </a:lnTo>
                  <a:lnTo>
                    <a:pt x="0" y="15"/>
                  </a:lnTo>
                  <a:lnTo>
                    <a:pt x="1" y="12"/>
                  </a:lnTo>
                  <a:lnTo>
                    <a:pt x="2" y="10"/>
                  </a:lnTo>
                  <a:lnTo>
                    <a:pt x="4" y="7"/>
                  </a:lnTo>
                  <a:lnTo>
                    <a:pt x="5" y="5"/>
                  </a:lnTo>
                  <a:lnTo>
                    <a:pt x="7" y="4"/>
                  </a:lnTo>
                  <a:lnTo>
                    <a:pt x="10" y="2"/>
                  </a:lnTo>
                  <a:lnTo>
                    <a:pt x="12" y="1"/>
                  </a:lnTo>
                  <a:lnTo>
                    <a:pt x="15"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29" name="Freeform 116"/>
            <p:cNvSpPr>
              <a:spLocks noEditPoints="1"/>
            </p:cNvSpPr>
            <p:nvPr/>
          </p:nvSpPr>
          <p:spPr bwMode="auto">
            <a:xfrm>
              <a:off x="3786188" y="1428751"/>
              <a:ext cx="141288" cy="225425"/>
            </a:xfrm>
            <a:custGeom>
              <a:avLst/>
              <a:gdLst/>
              <a:ahLst/>
              <a:cxnLst>
                <a:cxn ang="0">
                  <a:pos x="48" y="126"/>
                </a:cxn>
                <a:cxn ang="0">
                  <a:pos x="14" y="52"/>
                </a:cxn>
                <a:cxn ang="0">
                  <a:pos x="14" y="65"/>
                </a:cxn>
                <a:cxn ang="0">
                  <a:pos x="14" y="52"/>
                </a:cxn>
                <a:cxn ang="0">
                  <a:pos x="20" y="37"/>
                </a:cxn>
                <a:cxn ang="0">
                  <a:pos x="38" y="0"/>
                </a:cxn>
                <a:cxn ang="0">
                  <a:pos x="35" y="42"/>
                </a:cxn>
                <a:cxn ang="0">
                  <a:pos x="42" y="4"/>
                </a:cxn>
                <a:cxn ang="0">
                  <a:pos x="46" y="1"/>
                </a:cxn>
                <a:cxn ang="0">
                  <a:pos x="55" y="2"/>
                </a:cxn>
                <a:cxn ang="0">
                  <a:pos x="62" y="4"/>
                </a:cxn>
                <a:cxn ang="0">
                  <a:pos x="68" y="5"/>
                </a:cxn>
                <a:cxn ang="0">
                  <a:pos x="71" y="6"/>
                </a:cxn>
                <a:cxn ang="0">
                  <a:pos x="72" y="7"/>
                </a:cxn>
                <a:cxn ang="0">
                  <a:pos x="73" y="8"/>
                </a:cxn>
                <a:cxn ang="0">
                  <a:pos x="74" y="8"/>
                </a:cxn>
                <a:cxn ang="0">
                  <a:pos x="75" y="9"/>
                </a:cxn>
                <a:cxn ang="0">
                  <a:pos x="75" y="10"/>
                </a:cxn>
                <a:cxn ang="0">
                  <a:pos x="76" y="11"/>
                </a:cxn>
                <a:cxn ang="0">
                  <a:pos x="76" y="13"/>
                </a:cxn>
                <a:cxn ang="0">
                  <a:pos x="76" y="13"/>
                </a:cxn>
                <a:cxn ang="0">
                  <a:pos x="85" y="48"/>
                </a:cxn>
                <a:cxn ang="0">
                  <a:pos x="87" y="52"/>
                </a:cxn>
                <a:cxn ang="0">
                  <a:pos x="87" y="57"/>
                </a:cxn>
                <a:cxn ang="0">
                  <a:pos x="83" y="60"/>
                </a:cxn>
                <a:cxn ang="0">
                  <a:pos x="79" y="61"/>
                </a:cxn>
                <a:cxn ang="0">
                  <a:pos x="65" y="53"/>
                </a:cxn>
                <a:cxn ang="0">
                  <a:pos x="62" y="49"/>
                </a:cxn>
                <a:cxn ang="0">
                  <a:pos x="61" y="18"/>
                </a:cxn>
                <a:cxn ang="0">
                  <a:pos x="81" y="70"/>
                </a:cxn>
                <a:cxn ang="0">
                  <a:pos x="85" y="73"/>
                </a:cxn>
                <a:cxn ang="0">
                  <a:pos x="89" y="133"/>
                </a:cxn>
                <a:cxn ang="0">
                  <a:pos x="87" y="138"/>
                </a:cxn>
                <a:cxn ang="0">
                  <a:pos x="83" y="142"/>
                </a:cxn>
                <a:cxn ang="0">
                  <a:pos x="78" y="142"/>
                </a:cxn>
                <a:cxn ang="0">
                  <a:pos x="74" y="139"/>
                </a:cxn>
                <a:cxn ang="0">
                  <a:pos x="72" y="134"/>
                </a:cxn>
                <a:cxn ang="0">
                  <a:pos x="62" y="133"/>
                </a:cxn>
                <a:cxn ang="0">
                  <a:pos x="60" y="138"/>
                </a:cxn>
                <a:cxn ang="0">
                  <a:pos x="57" y="140"/>
                </a:cxn>
                <a:cxn ang="0">
                  <a:pos x="5" y="140"/>
                </a:cxn>
                <a:cxn ang="0">
                  <a:pos x="2" y="138"/>
                </a:cxn>
                <a:cxn ang="0">
                  <a:pos x="0" y="133"/>
                </a:cxn>
                <a:cxn ang="0">
                  <a:pos x="1" y="49"/>
                </a:cxn>
                <a:cxn ang="0">
                  <a:pos x="4" y="45"/>
                </a:cxn>
                <a:cxn ang="0">
                  <a:pos x="7" y="45"/>
                </a:cxn>
                <a:cxn ang="0">
                  <a:pos x="7" y="44"/>
                </a:cxn>
                <a:cxn ang="0">
                  <a:pos x="6" y="39"/>
                </a:cxn>
                <a:cxn ang="0">
                  <a:pos x="6" y="13"/>
                </a:cxn>
                <a:cxn ang="0">
                  <a:pos x="6" y="11"/>
                </a:cxn>
                <a:cxn ang="0">
                  <a:pos x="7" y="10"/>
                </a:cxn>
                <a:cxn ang="0">
                  <a:pos x="7" y="9"/>
                </a:cxn>
                <a:cxn ang="0">
                  <a:pos x="8" y="8"/>
                </a:cxn>
                <a:cxn ang="0">
                  <a:pos x="9" y="8"/>
                </a:cxn>
                <a:cxn ang="0">
                  <a:pos x="10" y="7"/>
                </a:cxn>
                <a:cxn ang="0">
                  <a:pos x="11" y="6"/>
                </a:cxn>
                <a:cxn ang="0">
                  <a:pos x="14" y="5"/>
                </a:cxn>
                <a:cxn ang="0">
                  <a:pos x="20" y="4"/>
                </a:cxn>
                <a:cxn ang="0">
                  <a:pos x="27" y="2"/>
                </a:cxn>
                <a:cxn ang="0">
                  <a:pos x="35" y="1"/>
                </a:cxn>
              </a:cxnLst>
              <a:rect l="0" t="0" r="r" b="b"/>
              <a:pathLst>
                <a:path w="89" h="142">
                  <a:moveTo>
                    <a:pt x="14" y="80"/>
                  </a:moveTo>
                  <a:lnTo>
                    <a:pt x="14" y="126"/>
                  </a:lnTo>
                  <a:lnTo>
                    <a:pt x="48" y="126"/>
                  </a:lnTo>
                  <a:lnTo>
                    <a:pt x="48" y="88"/>
                  </a:lnTo>
                  <a:lnTo>
                    <a:pt x="14" y="80"/>
                  </a:lnTo>
                  <a:close/>
                  <a:moveTo>
                    <a:pt x="14" y="52"/>
                  </a:moveTo>
                  <a:lnTo>
                    <a:pt x="14" y="52"/>
                  </a:lnTo>
                  <a:lnTo>
                    <a:pt x="14" y="52"/>
                  </a:lnTo>
                  <a:lnTo>
                    <a:pt x="14" y="65"/>
                  </a:lnTo>
                  <a:lnTo>
                    <a:pt x="21" y="67"/>
                  </a:lnTo>
                  <a:lnTo>
                    <a:pt x="21" y="60"/>
                  </a:lnTo>
                  <a:lnTo>
                    <a:pt x="14" y="52"/>
                  </a:lnTo>
                  <a:close/>
                  <a:moveTo>
                    <a:pt x="21" y="18"/>
                  </a:moveTo>
                  <a:lnTo>
                    <a:pt x="20" y="19"/>
                  </a:lnTo>
                  <a:lnTo>
                    <a:pt x="20" y="37"/>
                  </a:lnTo>
                  <a:lnTo>
                    <a:pt x="21" y="38"/>
                  </a:lnTo>
                  <a:lnTo>
                    <a:pt x="21" y="18"/>
                  </a:lnTo>
                  <a:close/>
                  <a:moveTo>
                    <a:pt x="38" y="0"/>
                  </a:moveTo>
                  <a:lnTo>
                    <a:pt x="40" y="4"/>
                  </a:lnTo>
                  <a:lnTo>
                    <a:pt x="40" y="4"/>
                  </a:lnTo>
                  <a:lnTo>
                    <a:pt x="35" y="42"/>
                  </a:lnTo>
                  <a:lnTo>
                    <a:pt x="41" y="52"/>
                  </a:lnTo>
                  <a:lnTo>
                    <a:pt x="46" y="42"/>
                  </a:lnTo>
                  <a:lnTo>
                    <a:pt x="42" y="4"/>
                  </a:lnTo>
                  <a:lnTo>
                    <a:pt x="42" y="4"/>
                  </a:lnTo>
                  <a:lnTo>
                    <a:pt x="43" y="0"/>
                  </a:lnTo>
                  <a:lnTo>
                    <a:pt x="46" y="1"/>
                  </a:lnTo>
                  <a:lnTo>
                    <a:pt x="49" y="1"/>
                  </a:lnTo>
                  <a:lnTo>
                    <a:pt x="52" y="1"/>
                  </a:lnTo>
                  <a:lnTo>
                    <a:pt x="55" y="2"/>
                  </a:lnTo>
                  <a:lnTo>
                    <a:pt x="57" y="2"/>
                  </a:lnTo>
                  <a:lnTo>
                    <a:pt x="60" y="3"/>
                  </a:lnTo>
                  <a:lnTo>
                    <a:pt x="62" y="4"/>
                  </a:lnTo>
                  <a:lnTo>
                    <a:pt x="64" y="4"/>
                  </a:lnTo>
                  <a:lnTo>
                    <a:pt x="66" y="5"/>
                  </a:lnTo>
                  <a:lnTo>
                    <a:pt x="68" y="5"/>
                  </a:lnTo>
                  <a:lnTo>
                    <a:pt x="69" y="6"/>
                  </a:lnTo>
                  <a:lnTo>
                    <a:pt x="70" y="6"/>
                  </a:lnTo>
                  <a:lnTo>
                    <a:pt x="71" y="6"/>
                  </a:lnTo>
                  <a:lnTo>
                    <a:pt x="71" y="7"/>
                  </a:lnTo>
                  <a:lnTo>
                    <a:pt x="71" y="7"/>
                  </a:lnTo>
                  <a:lnTo>
                    <a:pt x="72" y="7"/>
                  </a:lnTo>
                  <a:lnTo>
                    <a:pt x="72" y="7"/>
                  </a:lnTo>
                  <a:lnTo>
                    <a:pt x="72" y="7"/>
                  </a:lnTo>
                  <a:lnTo>
                    <a:pt x="73" y="8"/>
                  </a:lnTo>
                  <a:lnTo>
                    <a:pt x="73" y="8"/>
                  </a:lnTo>
                  <a:lnTo>
                    <a:pt x="74" y="8"/>
                  </a:lnTo>
                  <a:lnTo>
                    <a:pt x="74" y="8"/>
                  </a:lnTo>
                  <a:lnTo>
                    <a:pt x="74" y="8"/>
                  </a:lnTo>
                  <a:lnTo>
                    <a:pt x="74" y="9"/>
                  </a:lnTo>
                  <a:lnTo>
                    <a:pt x="75" y="9"/>
                  </a:lnTo>
                  <a:lnTo>
                    <a:pt x="75" y="9"/>
                  </a:lnTo>
                  <a:lnTo>
                    <a:pt x="75" y="10"/>
                  </a:lnTo>
                  <a:lnTo>
                    <a:pt x="75" y="10"/>
                  </a:lnTo>
                  <a:lnTo>
                    <a:pt x="75" y="10"/>
                  </a:lnTo>
                  <a:lnTo>
                    <a:pt x="76" y="11"/>
                  </a:lnTo>
                  <a:lnTo>
                    <a:pt x="76" y="11"/>
                  </a:lnTo>
                  <a:lnTo>
                    <a:pt x="76" y="12"/>
                  </a:lnTo>
                  <a:lnTo>
                    <a:pt x="76" y="12"/>
                  </a:lnTo>
                  <a:lnTo>
                    <a:pt x="76" y="13"/>
                  </a:lnTo>
                  <a:lnTo>
                    <a:pt x="76" y="13"/>
                  </a:lnTo>
                  <a:lnTo>
                    <a:pt x="76" y="13"/>
                  </a:lnTo>
                  <a:lnTo>
                    <a:pt x="76" y="13"/>
                  </a:lnTo>
                  <a:lnTo>
                    <a:pt x="76" y="43"/>
                  </a:lnTo>
                  <a:lnTo>
                    <a:pt x="83" y="47"/>
                  </a:lnTo>
                  <a:lnTo>
                    <a:pt x="85" y="48"/>
                  </a:lnTo>
                  <a:lnTo>
                    <a:pt x="86" y="49"/>
                  </a:lnTo>
                  <a:lnTo>
                    <a:pt x="87" y="51"/>
                  </a:lnTo>
                  <a:lnTo>
                    <a:pt x="87" y="52"/>
                  </a:lnTo>
                  <a:lnTo>
                    <a:pt x="87" y="54"/>
                  </a:lnTo>
                  <a:lnTo>
                    <a:pt x="87" y="55"/>
                  </a:lnTo>
                  <a:lnTo>
                    <a:pt x="87" y="57"/>
                  </a:lnTo>
                  <a:lnTo>
                    <a:pt x="86" y="58"/>
                  </a:lnTo>
                  <a:lnTo>
                    <a:pt x="85" y="59"/>
                  </a:lnTo>
                  <a:lnTo>
                    <a:pt x="83" y="60"/>
                  </a:lnTo>
                  <a:lnTo>
                    <a:pt x="82" y="61"/>
                  </a:lnTo>
                  <a:lnTo>
                    <a:pt x="80" y="61"/>
                  </a:lnTo>
                  <a:lnTo>
                    <a:pt x="79" y="61"/>
                  </a:lnTo>
                  <a:lnTo>
                    <a:pt x="77" y="60"/>
                  </a:lnTo>
                  <a:lnTo>
                    <a:pt x="66" y="54"/>
                  </a:lnTo>
                  <a:lnTo>
                    <a:pt x="65" y="53"/>
                  </a:lnTo>
                  <a:lnTo>
                    <a:pt x="63" y="52"/>
                  </a:lnTo>
                  <a:lnTo>
                    <a:pt x="63" y="51"/>
                  </a:lnTo>
                  <a:lnTo>
                    <a:pt x="62" y="49"/>
                  </a:lnTo>
                  <a:lnTo>
                    <a:pt x="62" y="48"/>
                  </a:lnTo>
                  <a:lnTo>
                    <a:pt x="62" y="19"/>
                  </a:lnTo>
                  <a:lnTo>
                    <a:pt x="61" y="18"/>
                  </a:lnTo>
                  <a:lnTo>
                    <a:pt x="61" y="65"/>
                  </a:lnTo>
                  <a:lnTo>
                    <a:pt x="79" y="69"/>
                  </a:lnTo>
                  <a:lnTo>
                    <a:pt x="81" y="70"/>
                  </a:lnTo>
                  <a:lnTo>
                    <a:pt x="82" y="70"/>
                  </a:lnTo>
                  <a:lnTo>
                    <a:pt x="84" y="72"/>
                  </a:lnTo>
                  <a:lnTo>
                    <a:pt x="85" y="73"/>
                  </a:lnTo>
                  <a:lnTo>
                    <a:pt x="85" y="75"/>
                  </a:lnTo>
                  <a:lnTo>
                    <a:pt x="86" y="77"/>
                  </a:lnTo>
                  <a:lnTo>
                    <a:pt x="89" y="133"/>
                  </a:lnTo>
                  <a:lnTo>
                    <a:pt x="89" y="135"/>
                  </a:lnTo>
                  <a:lnTo>
                    <a:pt x="88" y="137"/>
                  </a:lnTo>
                  <a:lnTo>
                    <a:pt x="87" y="138"/>
                  </a:lnTo>
                  <a:lnTo>
                    <a:pt x="86" y="140"/>
                  </a:lnTo>
                  <a:lnTo>
                    <a:pt x="84" y="141"/>
                  </a:lnTo>
                  <a:lnTo>
                    <a:pt x="83" y="142"/>
                  </a:lnTo>
                  <a:lnTo>
                    <a:pt x="81" y="142"/>
                  </a:lnTo>
                  <a:lnTo>
                    <a:pt x="80" y="142"/>
                  </a:lnTo>
                  <a:lnTo>
                    <a:pt x="78" y="142"/>
                  </a:lnTo>
                  <a:lnTo>
                    <a:pt x="77" y="141"/>
                  </a:lnTo>
                  <a:lnTo>
                    <a:pt x="75" y="140"/>
                  </a:lnTo>
                  <a:lnTo>
                    <a:pt x="74" y="139"/>
                  </a:lnTo>
                  <a:lnTo>
                    <a:pt x="73" y="137"/>
                  </a:lnTo>
                  <a:lnTo>
                    <a:pt x="72" y="136"/>
                  </a:lnTo>
                  <a:lnTo>
                    <a:pt x="72" y="134"/>
                  </a:lnTo>
                  <a:lnTo>
                    <a:pt x="69" y="85"/>
                  </a:lnTo>
                  <a:lnTo>
                    <a:pt x="62" y="83"/>
                  </a:lnTo>
                  <a:lnTo>
                    <a:pt x="62" y="133"/>
                  </a:lnTo>
                  <a:lnTo>
                    <a:pt x="62" y="135"/>
                  </a:lnTo>
                  <a:lnTo>
                    <a:pt x="61" y="137"/>
                  </a:lnTo>
                  <a:lnTo>
                    <a:pt x="60" y="138"/>
                  </a:lnTo>
                  <a:lnTo>
                    <a:pt x="59" y="139"/>
                  </a:lnTo>
                  <a:lnTo>
                    <a:pt x="58" y="140"/>
                  </a:lnTo>
                  <a:lnTo>
                    <a:pt x="57" y="140"/>
                  </a:lnTo>
                  <a:lnTo>
                    <a:pt x="55" y="140"/>
                  </a:lnTo>
                  <a:lnTo>
                    <a:pt x="7" y="140"/>
                  </a:lnTo>
                  <a:lnTo>
                    <a:pt x="5" y="140"/>
                  </a:lnTo>
                  <a:lnTo>
                    <a:pt x="4" y="140"/>
                  </a:lnTo>
                  <a:lnTo>
                    <a:pt x="3" y="139"/>
                  </a:lnTo>
                  <a:lnTo>
                    <a:pt x="2" y="138"/>
                  </a:lnTo>
                  <a:lnTo>
                    <a:pt x="1" y="137"/>
                  </a:lnTo>
                  <a:lnTo>
                    <a:pt x="0" y="135"/>
                  </a:lnTo>
                  <a:lnTo>
                    <a:pt x="0" y="133"/>
                  </a:lnTo>
                  <a:lnTo>
                    <a:pt x="0" y="52"/>
                  </a:lnTo>
                  <a:lnTo>
                    <a:pt x="0" y="50"/>
                  </a:lnTo>
                  <a:lnTo>
                    <a:pt x="1" y="49"/>
                  </a:lnTo>
                  <a:lnTo>
                    <a:pt x="2" y="47"/>
                  </a:lnTo>
                  <a:lnTo>
                    <a:pt x="3" y="46"/>
                  </a:lnTo>
                  <a:lnTo>
                    <a:pt x="4" y="45"/>
                  </a:lnTo>
                  <a:lnTo>
                    <a:pt x="5" y="45"/>
                  </a:lnTo>
                  <a:lnTo>
                    <a:pt x="7" y="45"/>
                  </a:lnTo>
                  <a:lnTo>
                    <a:pt x="7" y="45"/>
                  </a:lnTo>
                  <a:lnTo>
                    <a:pt x="8" y="45"/>
                  </a:lnTo>
                  <a:lnTo>
                    <a:pt x="8" y="45"/>
                  </a:lnTo>
                  <a:lnTo>
                    <a:pt x="7" y="44"/>
                  </a:lnTo>
                  <a:lnTo>
                    <a:pt x="6" y="43"/>
                  </a:lnTo>
                  <a:lnTo>
                    <a:pt x="6" y="41"/>
                  </a:lnTo>
                  <a:lnTo>
                    <a:pt x="6" y="39"/>
                  </a:lnTo>
                  <a:lnTo>
                    <a:pt x="6" y="13"/>
                  </a:lnTo>
                  <a:lnTo>
                    <a:pt x="6" y="13"/>
                  </a:lnTo>
                  <a:lnTo>
                    <a:pt x="6" y="13"/>
                  </a:lnTo>
                  <a:lnTo>
                    <a:pt x="6" y="12"/>
                  </a:lnTo>
                  <a:lnTo>
                    <a:pt x="6" y="12"/>
                  </a:lnTo>
                  <a:lnTo>
                    <a:pt x="6" y="11"/>
                  </a:lnTo>
                  <a:lnTo>
                    <a:pt x="6" y="11"/>
                  </a:lnTo>
                  <a:lnTo>
                    <a:pt x="6" y="10"/>
                  </a:lnTo>
                  <a:lnTo>
                    <a:pt x="7" y="10"/>
                  </a:lnTo>
                  <a:lnTo>
                    <a:pt x="7" y="10"/>
                  </a:lnTo>
                  <a:lnTo>
                    <a:pt x="7" y="9"/>
                  </a:lnTo>
                  <a:lnTo>
                    <a:pt x="7" y="9"/>
                  </a:lnTo>
                  <a:lnTo>
                    <a:pt x="7" y="9"/>
                  </a:lnTo>
                  <a:lnTo>
                    <a:pt x="8" y="8"/>
                  </a:lnTo>
                  <a:lnTo>
                    <a:pt x="8" y="8"/>
                  </a:lnTo>
                  <a:lnTo>
                    <a:pt x="8" y="8"/>
                  </a:lnTo>
                  <a:lnTo>
                    <a:pt x="8" y="8"/>
                  </a:lnTo>
                  <a:lnTo>
                    <a:pt x="9" y="8"/>
                  </a:lnTo>
                  <a:lnTo>
                    <a:pt x="9" y="7"/>
                  </a:lnTo>
                  <a:lnTo>
                    <a:pt x="10" y="7"/>
                  </a:lnTo>
                  <a:lnTo>
                    <a:pt x="10" y="7"/>
                  </a:lnTo>
                  <a:lnTo>
                    <a:pt x="10" y="7"/>
                  </a:lnTo>
                  <a:lnTo>
                    <a:pt x="10" y="7"/>
                  </a:lnTo>
                  <a:lnTo>
                    <a:pt x="11" y="6"/>
                  </a:lnTo>
                  <a:lnTo>
                    <a:pt x="11" y="6"/>
                  </a:lnTo>
                  <a:lnTo>
                    <a:pt x="12" y="6"/>
                  </a:lnTo>
                  <a:lnTo>
                    <a:pt x="14" y="5"/>
                  </a:lnTo>
                  <a:lnTo>
                    <a:pt x="16" y="5"/>
                  </a:lnTo>
                  <a:lnTo>
                    <a:pt x="17" y="4"/>
                  </a:lnTo>
                  <a:lnTo>
                    <a:pt x="20" y="4"/>
                  </a:lnTo>
                  <a:lnTo>
                    <a:pt x="22" y="3"/>
                  </a:lnTo>
                  <a:lnTo>
                    <a:pt x="24" y="2"/>
                  </a:lnTo>
                  <a:lnTo>
                    <a:pt x="27" y="2"/>
                  </a:lnTo>
                  <a:lnTo>
                    <a:pt x="30" y="1"/>
                  </a:lnTo>
                  <a:lnTo>
                    <a:pt x="33" y="1"/>
                  </a:lnTo>
                  <a:lnTo>
                    <a:pt x="35"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0" name="Freeform 117"/>
            <p:cNvSpPr>
              <a:spLocks/>
            </p:cNvSpPr>
            <p:nvPr/>
          </p:nvSpPr>
          <p:spPr bwMode="auto">
            <a:xfrm>
              <a:off x="3927476" y="1495426"/>
              <a:ext cx="125413" cy="155575"/>
            </a:xfrm>
            <a:custGeom>
              <a:avLst/>
              <a:gdLst/>
              <a:ahLst/>
              <a:cxnLst>
                <a:cxn ang="0">
                  <a:pos x="8" y="0"/>
                </a:cxn>
                <a:cxn ang="0">
                  <a:pos x="70" y="0"/>
                </a:cxn>
                <a:cxn ang="0">
                  <a:pos x="72" y="0"/>
                </a:cxn>
                <a:cxn ang="0">
                  <a:pos x="74" y="1"/>
                </a:cxn>
                <a:cxn ang="0">
                  <a:pos x="75" y="2"/>
                </a:cxn>
                <a:cxn ang="0">
                  <a:pos x="77" y="4"/>
                </a:cxn>
                <a:cxn ang="0">
                  <a:pos x="78" y="5"/>
                </a:cxn>
                <a:cxn ang="0">
                  <a:pos x="78" y="7"/>
                </a:cxn>
                <a:cxn ang="0">
                  <a:pos x="79" y="9"/>
                </a:cxn>
                <a:cxn ang="0">
                  <a:pos x="78" y="11"/>
                </a:cxn>
                <a:cxn ang="0">
                  <a:pos x="78" y="13"/>
                </a:cxn>
                <a:cxn ang="0">
                  <a:pos x="77" y="14"/>
                </a:cxn>
                <a:cxn ang="0">
                  <a:pos x="75" y="16"/>
                </a:cxn>
                <a:cxn ang="0">
                  <a:pos x="74" y="17"/>
                </a:cxn>
                <a:cxn ang="0">
                  <a:pos x="72" y="17"/>
                </a:cxn>
                <a:cxn ang="0">
                  <a:pos x="70" y="18"/>
                </a:cxn>
                <a:cxn ang="0">
                  <a:pos x="69" y="18"/>
                </a:cxn>
                <a:cxn ang="0">
                  <a:pos x="69" y="91"/>
                </a:cxn>
                <a:cxn ang="0">
                  <a:pos x="68" y="93"/>
                </a:cxn>
                <a:cxn ang="0">
                  <a:pos x="68" y="95"/>
                </a:cxn>
                <a:cxn ang="0">
                  <a:pos x="67" y="96"/>
                </a:cxn>
                <a:cxn ang="0">
                  <a:pos x="66" y="97"/>
                </a:cxn>
                <a:cxn ang="0">
                  <a:pos x="65" y="98"/>
                </a:cxn>
                <a:cxn ang="0">
                  <a:pos x="63" y="98"/>
                </a:cxn>
                <a:cxn ang="0">
                  <a:pos x="62" y="98"/>
                </a:cxn>
                <a:cxn ang="0">
                  <a:pos x="17" y="98"/>
                </a:cxn>
                <a:cxn ang="0">
                  <a:pos x="15" y="98"/>
                </a:cxn>
                <a:cxn ang="0">
                  <a:pos x="14" y="98"/>
                </a:cxn>
                <a:cxn ang="0">
                  <a:pos x="12" y="97"/>
                </a:cxn>
                <a:cxn ang="0">
                  <a:pos x="11" y="96"/>
                </a:cxn>
                <a:cxn ang="0">
                  <a:pos x="10" y="95"/>
                </a:cxn>
                <a:cxn ang="0">
                  <a:pos x="10" y="93"/>
                </a:cxn>
                <a:cxn ang="0">
                  <a:pos x="10" y="91"/>
                </a:cxn>
                <a:cxn ang="0">
                  <a:pos x="10" y="18"/>
                </a:cxn>
                <a:cxn ang="0">
                  <a:pos x="8" y="18"/>
                </a:cxn>
                <a:cxn ang="0">
                  <a:pos x="6" y="17"/>
                </a:cxn>
                <a:cxn ang="0">
                  <a:pos x="4" y="17"/>
                </a:cxn>
                <a:cxn ang="0">
                  <a:pos x="3" y="16"/>
                </a:cxn>
                <a:cxn ang="0">
                  <a:pos x="2" y="14"/>
                </a:cxn>
                <a:cxn ang="0">
                  <a:pos x="1" y="13"/>
                </a:cxn>
                <a:cxn ang="0">
                  <a:pos x="0" y="11"/>
                </a:cxn>
                <a:cxn ang="0">
                  <a:pos x="0" y="9"/>
                </a:cxn>
                <a:cxn ang="0">
                  <a:pos x="0" y="7"/>
                </a:cxn>
                <a:cxn ang="0">
                  <a:pos x="1" y="5"/>
                </a:cxn>
                <a:cxn ang="0">
                  <a:pos x="2" y="4"/>
                </a:cxn>
                <a:cxn ang="0">
                  <a:pos x="3" y="2"/>
                </a:cxn>
                <a:cxn ang="0">
                  <a:pos x="4" y="1"/>
                </a:cxn>
                <a:cxn ang="0">
                  <a:pos x="6" y="0"/>
                </a:cxn>
                <a:cxn ang="0">
                  <a:pos x="8" y="0"/>
                </a:cxn>
              </a:cxnLst>
              <a:rect l="0" t="0" r="r" b="b"/>
              <a:pathLst>
                <a:path w="79" h="98">
                  <a:moveTo>
                    <a:pt x="8" y="0"/>
                  </a:moveTo>
                  <a:lnTo>
                    <a:pt x="70" y="0"/>
                  </a:lnTo>
                  <a:lnTo>
                    <a:pt x="72" y="0"/>
                  </a:lnTo>
                  <a:lnTo>
                    <a:pt x="74" y="1"/>
                  </a:lnTo>
                  <a:lnTo>
                    <a:pt x="75" y="2"/>
                  </a:lnTo>
                  <a:lnTo>
                    <a:pt x="77" y="4"/>
                  </a:lnTo>
                  <a:lnTo>
                    <a:pt x="78" y="5"/>
                  </a:lnTo>
                  <a:lnTo>
                    <a:pt x="78" y="7"/>
                  </a:lnTo>
                  <a:lnTo>
                    <a:pt x="79" y="9"/>
                  </a:lnTo>
                  <a:lnTo>
                    <a:pt x="78" y="11"/>
                  </a:lnTo>
                  <a:lnTo>
                    <a:pt x="78" y="13"/>
                  </a:lnTo>
                  <a:lnTo>
                    <a:pt x="77" y="14"/>
                  </a:lnTo>
                  <a:lnTo>
                    <a:pt x="75" y="16"/>
                  </a:lnTo>
                  <a:lnTo>
                    <a:pt x="74" y="17"/>
                  </a:lnTo>
                  <a:lnTo>
                    <a:pt x="72" y="17"/>
                  </a:lnTo>
                  <a:lnTo>
                    <a:pt x="70" y="18"/>
                  </a:lnTo>
                  <a:lnTo>
                    <a:pt x="69" y="18"/>
                  </a:lnTo>
                  <a:lnTo>
                    <a:pt x="69" y="91"/>
                  </a:lnTo>
                  <a:lnTo>
                    <a:pt x="68" y="93"/>
                  </a:lnTo>
                  <a:lnTo>
                    <a:pt x="68" y="95"/>
                  </a:lnTo>
                  <a:lnTo>
                    <a:pt x="67" y="96"/>
                  </a:lnTo>
                  <a:lnTo>
                    <a:pt x="66" y="97"/>
                  </a:lnTo>
                  <a:lnTo>
                    <a:pt x="65" y="98"/>
                  </a:lnTo>
                  <a:lnTo>
                    <a:pt x="63" y="98"/>
                  </a:lnTo>
                  <a:lnTo>
                    <a:pt x="62" y="98"/>
                  </a:lnTo>
                  <a:lnTo>
                    <a:pt x="17" y="98"/>
                  </a:lnTo>
                  <a:lnTo>
                    <a:pt x="15" y="98"/>
                  </a:lnTo>
                  <a:lnTo>
                    <a:pt x="14" y="98"/>
                  </a:lnTo>
                  <a:lnTo>
                    <a:pt x="12" y="97"/>
                  </a:lnTo>
                  <a:lnTo>
                    <a:pt x="11" y="96"/>
                  </a:lnTo>
                  <a:lnTo>
                    <a:pt x="10" y="95"/>
                  </a:lnTo>
                  <a:lnTo>
                    <a:pt x="10" y="93"/>
                  </a:lnTo>
                  <a:lnTo>
                    <a:pt x="10" y="91"/>
                  </a:lnTo>
                  <a:lnTo>
                    <a:pt x="10" y="18"/>
                  </a:lnTo>
                  <a:lnTo>
                    <a:pt x="8" y="18"/>
                  </a:lnTo>
                  <a:lnTo>
                    <a:pt x="6" y="17"/>
                  </a:lnTo>
                  <a:lnTo>
                    <a:pt x="4" y="17"/>
                  </a:lnTo>
                  <a:lnTo>
                    <a:pt x="3" y="16"/>
                  </a:lnTo>
                  <a:lnTo>
                    <a:pt x="2" y="14"/>
                  </a:lnTo>
                  <a:lnTo>
                    <a:pt x="1" y="13"/>
                  </a:lnTo>
                  <a:lnTo>
                    <a:pt x="0" y="11"/>
                  </a:lnTo>
                  <a:lnTo>
                    <a:pt x="0" y="9"/>
                  </a:lnTo>
                  <a:lnTo>
                    <a:pt x="0" y="7"/>
                  </a:lnTo>
                  <a:lnTo>
                    <a:pt x="1" y="5"/>
                  </a:lnTo>
                  <a:lnTo>
                    <a:pt x="2" y="4"/>
                  </a:lnTo>
                  <a:lnTo>
                    <a:pt x="3" y="2"/>
                  </a:lnTo>
                  <a:lnTo>
                    <a:pt x="4" y="1"/>
                  </a:lnTo>
                  <a:lnTo>
                    <a:pt x="6"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131" name="Group 130"/>
          <p:cNvGrpSpPr/>
          <p:nvPr/>
        </p:nvGrpSpPr>
        <p:grpSpPr>
          <a:xfrm>
            <a:off x="9967424" y="2514330"/>
            <a:ext cx="614974" cy="662994"/>
            <a:chOff x="6715125" y="1793876"/>
            <a:chExt cx="360363" cy="374650"/>
          </a:xfrm>
          <a:solidFill>
            <a:schemeClr val="accent5"/>
          </a:solidFill>
        </p:grpSpPr>
        <p:sp>
          <p:nvSpPr>
            <p:cNvPr id="132" name="Freeform 423"/>
            <p:cNvSpPr>
              <a:spLocks/>
            </p:cNvSpPr>
            <p:nvPr/>
          </p:nvSpPr>
          <p:spPr bwMode="auto">
            <a:xfrm>
              <a:off x="6750050" y="1793876"/>
              <a:ext cx="74613" cy="74613"/>
            </a:xfrm>
            <a:custGeom>
              <a:avLst/>
              <a:gdLst/>
              <a:ahLst/>
              <a:cxnLst>
                <a:cxn ang="0">
                  <a:pos x="24" y="0"/>
                </a:cxn>
                <a:cxn ang="0">
                  <a:pos x="27" y="0"/>
                </a:cxn>
                <a:cxn ang="0">
                  <a:pos x="30" y="1"/>
                </a:cxn>
                <a:cxn ang="0">
                  <a:pos x="33" y="2"/>
                </a:cxn>
                <a:cxn ang="0">
                  <a:pos x="35" y="3"/>
                </a:cxn>
                <a:cxn ang="0">
                  <a:pos x="38" y="5"/>
                </a:cxn>
                <a:cxn ang="0">
                  <a:pos x="40" y="7"/>
                </a:cxn>
                <a:cxn ang="0">
                  <a:pos x="42" y="9"/>
                </a:cxn>
                <a:cxn ang="0">
                  <a:pos x="44" y="12"/>
                </a:cxn>
                <a:cxn ang="0">
                  <a:pos x="45" y="14"/>
                </a:cxn>
                <a:cxn ang="0">
                  <a:pos x="46" y="17"/>
                </a:cxn>
                <a:cxn ang="0">
                  <a:pos x="47" y="20"/>
                </a:cxn>
                <a:cxn ang="0">
                  <a:pos x="47" y="24"/>
                </a:cxn>
                <a:cxn ang="0">
                  <a:pos x="47" y="27"/>
                </a:cxn>
                <a:cxn ang="0">
                  <a:pos x="46" y="30"/>
                </a:cxn>
                <a:cxn ang="0">
                  <a:pos x="45" y="33"/>
                </a:cxn>
                <a:cxn ang="0">
                  <a:pos x="44" y="36"/>
                </a:cxn>
                <a:cxn ang="0">
                  <a:pos x="42" y="38"/>
                </a:cxn>
                <a:cxn ang="0">
                  <a:pos x="40" y="40"/>
                </a:cxn>
                <a:cxn ang="0">
                  <a:pos x="38" y="42"/>
                </a:cxn>
                <a:cxn ang="0">
                  <a:pos x="35" y="44"/>
                </a:cxn>
                <a:cxn ang="0">
                  <a:pos x="33" y="45"/>
                </a:cxn>
                <a:cxn ang="0">
                  <a:pos x="30" y="47"/>
                </a:cxn>
                <a:cxn ang="0">
                  <a:pos x="27" y="47"/>
                </a:cxn>
                <a:cxn ang="0">
                  <a:pos x="24" y="47"/>
                </a:cxn>
                <a:cxn ang="0">
                  <a:pos x="20" y="47"/>
                </a:cxn>
                <a:cxn ang="0">
                  <a:pos x="17" y="47"/>
                </a:cxn>
                <a:cxn ang="0">
                  <a:pos x="14" y="45"/>
                </a:cxn>
                <a:cxn ang="0">
                  <a:pos x="12" y="44"/>
                </a:cxn>
                <a:cxn ang="0">
                  <a:pos x="9" y="42"/>
                </a:cxn>
                <a:cxn ang="0">
                  <a:pos x="7" y="40"/>
                </a:cxn>
                <a:cxn ang="0">
                  <a:pos x="5" y="38"/>
                </a:cxn>
                <a:cxn ang="0">
                  <a:pos x="3" y="36"/>
                </a:cxn>
                <a:cxn ang="0">
                  <a:pos x="2" y="33"/>
                </a:cxn>
                <a:cxn ang="0">
                  <a:pos x="1" y="30"/>
                </a:cxn>
                <a:cxn ang="0">
                  <a:pos x="0" y="27"/>
                </a:cxn>
                <a:cxn ang="0">
                  <a:pos x="0" y="24"/>
                </a:cxn>
                <a:cxn ang="0">
                  <a:pos x="0" y="20"/>
                </a:cxn>
                <a:cxn ang="0">
                  <a:pos x="1" y="17"/>
                </a:cxn>
                <a:cxn ang="0">
                  <a:pos x="2" y="14"/>
                </a:cxn>
                <a:cxn ang="0">
                  <a:pos x="3" y="12"/>
                </a:cxn>
                <a:cxn ang="0">
                  <a:pos x="5" y="9"/>
                </a:cxn>
                <a:cxn ang="0">
                  <a:pos x="7" y="7"/>
                </a:cxn>
                <a:cxn ang="0">
                  <a:pos x="9" y="5"/>
                </a:cxn>
                <a:cxn ang="0">
                  <a:pos x="12" y="3"/>
                </a:cxn>
                <a:cxn ang="0">
                  <a:pos x="14" y="2"/>
                </a:cxn>
                <a:cxn ang="0">
                  <a:pos x="17" y="1"/>
                </a:cxn>
                <a:cxn ang="0">
                  <a:pos x="20" y="0"/>
                </a:cxn>
                <a:cxn ang="0">
                  <a:pos x="24" y="0"/>
                </a:cxn>
              </a:cxnLst>
              <a:rect l="0" t="0" r="r" b="b"/>
              <a:pathLst>
                <a:path w="47" h="47">
                  <a:moveTo>
                    <a:pt x="24" y="0"/>
                  </a:moveTo>
                  <a:lnTo>
                    <a:pt x="27" y="0"/>
                  </a:lnTo>
                  <a:lnTo>
                    <a:pt x="30" y="1"/>
                  </a:lnTo>
                  <a:lnTo>
                    <a:pt x="33" y="2"/>
                  </a:lnTo>
                  <a:lnTo>
                    <a:pt x="35" y="3"/>
                  </a:lnTo>
                  <a:lnTo>
                    <a:pt x="38" y="5"/>
                  </a:lnTo>
                  <a:lnTo>
                    <a:pt x="40" y="7"/>
                  </a:lnTo>
                  <a:lnTo>
                    <a:pt x="42" y="9"/>
                  </a:lnTo>
                  <a:lnTo>
                    <a:pt x="44" y="12"/>
                  </a:lnTo>
                  <a:lnTo>
                    <a:pt x="45" y="14"/>
                  </a:lnTo>
                  <a:lnTo>
                    <a:pt x="46" y="17"/>
                  </a:lnTo>
                  <a:lnTo>
                    <a:pt x="47" y="20"/>
                  </a:lnTo>
                  <a:lnTo>
                    <a:pt x="47" y="24"/>
                  </a:lnTo>
                  <a:lnTo>
                    <a:pt x="47" y="27"/>
                  </a:lnTo>
                  <a:lnTo>
                    <a:pt x="46" y="30"/>
                  </a:lnTo>
                  <a:lnTo>
                    <a:pt x="45" y="33"/>
                  </a:lnTo>
                  <a:lnTo>
                    <a:pt x="44" y="36"/>
                  </a:lnTo>
                  <a:lnTo>
                    <a:pt x="42" y="38"/>
                  </a:lnTo>
                  <a:lnTo>
                    <a:pt x="40" y="40"/>
                  </a:lnTo>
                  <a:lnTo>
                    <a:pt x="38" y="42"/>
                  </a:lnTo>
                  <a:lnTo>
                    <a:pt x="35" y="44"/>
                  </a:lnTo>
                  <a:lnTo>
                    <a:pt x="33" y="45"/>
                  </a:lnTo>
                  <a:lnTo>
                    <a:pt x="30" y="47"/>
                  </a:lnTo>
                  <a:lnTo>
                    <a:pt x="27" y="47"/>
                  </a:lnTo>
                  <a:lnTo>
                    <a:pt x="24" y="47"/>
                  </a:lnTo>
                  <a:lnTo>
                    <a:pt x="20" y="47"/>
                  </a:lnTo>
                  <a:lnTo>
                    <a:pt x="17" y="47"/>
                  </a:lnTo>
                  <a:lnTo>
                    <a:pt x="14" y="45"/>
                  </a:lnTo>
                  <a:lnTo>
                    <a:pt x="12" y="44"/>
                  </a:lnTo>
                  <a:lnTo>
                    <a:pt x="9" y="42"/>
                  </a:lnTo>
                  <a:lnTo>
                    <a:pt x="7" y="40"/>
                  </a:lnTo>
                  <a:lnTo>
                    <a:pt x="5" y="38"/>
                  </a:lnTo>
                  <a:lnTo>
                    <a:pt x="3" y="36"/>
                  </a:lnTo>
                  <a:lnTo>
                    <a:pt x="2" y="33"/>
                  </a:lnTo>
                  <a:lnTo>
                    <a:pt x="1" y="30"/>
                  </a:lnTo>
                  <a:lnTo>
                    <a:pt x="0" y="27"/>
                  </a:lnTo>
                  <a:lnTo>
                    <a:pt x="0" y="24"/>
                  </a:lnTo>
                  <a:lnTo>
                    <a:pt x="0" y="20"/>
                  </a:lnTo>
                  <a:lnTo>
                    <a:pt x="1" y="17"/>
                  </a:lnTo>
                  <a:lnTo>
                    <a:pt x="2" y="14"/>
                  </a:lnTo>
                  <a:lnTo>
                    <a:pt x="3" y="12"/>
                  </a:lnTo>
                  <a:lnTo>
                    <a:pt x="5" y="9"/>
                  </a:lnTo>
                  <a:lnTo>
                    <a:pt x="7" y="7"/>
                  </a:lnTo>
                  <a:lnTo>
                    <a:pt x="9" y="5"/>
                  </a:lnTo>
                  <a:lnTo>
                    <a:pt x="12" y="3"/>
                  </a:lnTo>
                  <a:lnTo>
                    <a:pt x="14"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3" name="Freeform 424"/>
            <p:cNvSpPr>
              <a:spLocks/>
            </p:cNvSpPr>
            <p:nvPr/>
          </p:nvSpPr>
          <p:spPr bwMode="auto">
            <a:xfrm>
              <a:off x="6715125" y="1870076"/>
              <a:ext cx="360363" cy="298450"/>
            </a:xfrm>
            <a:custGeom>
              <a:avLst/>
              <a:gdLst/>
              <a:ahLst/>
              <a:cxnLst>
                <a:cxn ang="0">
                  <a:pos x="40" y="2"/>
                </a:cxn>
                <a:cxn ang="0">
                  <a:pos x="46" y="8"/>
                </a:cxn>
                <a:cxn ang="0">
                  <a:pos x="48" y="19"/>
                </a:cxn>
                <a:cxn ang="0">
                  <a:pos x="111" y="59"/>
                </a:cxn>
                <a:cxn ang="0">
                  <a:pos x="116" y="59"/>
                </a:cxn>
                <a:cxn ang="0">
                  <a:pos x="180" y="19"/>
                </a:cxn>
                <a:cxn ang="0">
                  <a:pos x="181" y="8"/>
                </a:cxn>
                <a:cxn ang="0">
                  <a:pos x="188" y="2"/>
                </a:cxn>
                <a:cxn ang="0">
                  <a:pos x="197" y="0"/>
                </a:cxn>
                <a:cxn ang="0">
                  <a:pos x="205" y="4"/>
                </a:cxn>
                <a:cxn ang="0">
                  <a:pos x="209" y="12"/>
                </a:cxn>
                <a:cxn ang="0">
                  <a:pos x="208" y="89"/>
                </a:cxn>
                <a:cxn ang="0">
                  <a:pos x="227" y="172"/>
                </a:cxn>
                <a:cxn ang="0">
                  <a:pos x="227" y="180"/>
                </a:cxn>
                <a:cxn ang="0">
                  <a:pos x="223" y="186"/>
                </a:cxn>
                <a:cxn ang="0">
                  <a:pos x="215" y="188"/>
                </a:cxn>
                <a:cxn ang="0">
                  <a:pos x="208" y="184"/>
                </a:cxn>
                <a:cxn ang="0">
                  <a:pos x="189" y="141"/>
                </a:cxn>
                <a:cxn ang="0">
                  <a:pos x="176" y="179"/>
                </a:cxn>
                <a:cxn ang="0">
                  <a:pos x="172" y="186"/>
                </a:cxn>
                <a:cxn ang="0">
                  <a:pos x="165" y="188"/>
                </a:cxn>
                <a:cxn ang="0">
                  <a:pos x="159" y="186"/>
                </a:cxn>
                <a:cxn ang="0">
                  <a:pos x="155" y="181"/>
                </a:cxn>
                <a:cxn ang="0">
                  <a:pos x="162" y="134"/>
                </a:cxn>
                <a:cxn ang="0">
                  <a:pos x="180" y="87"/>
                </a:cxn>
                <a:cxn ang="0">
                  <a:pos x="170" y="64"/>
                </a:cxn>
                <a:cxn ang="0">
                  <a:pos x="123" y="76"/>
                </a:cxn>
                <a:cxn ang="0">
                  <a:pos x="118" y="75"/>
                </a:cxn>
                <a:cxn ang="0">
                  <a:pos x="113" y="73"/>
                </a:cxn>
                <a:cxn ang="0">
                  <a:pos x="106" y="76"/>
                </a:cxn>
                <a:cxn ang="0">
                  <a:pos x="59" y="65"/>
                </a:cxn>
                <a:cxn ang="0">
                  <a:pos x="48" y="85"/>
                </a:cxn>
                <a:cxn ang="0">
                  <a:pos x="65" y="133"/>
                </a:cxn>
                <a:cxn ang="0">
                  <a:pos x="73" y="179"/>
                </a:cxn>
                <a:cxn ang="0">
                  <a:pos x="70" y="185"/>
                </a:cxn>
                <a:cxn ang="0">
                  <a:pos x="62" y="188"/>
                </a:cxn>
                <a:cxn ang="0">
                  <a:pos x="55" y="186"/>
                </a:cxn>
                <a:cxn ang="0">
                  <a:pos x="52" y="179"/>
                </a:cxn>
                <a:cxn ang="0">
                  <a:pos x="38" y="141"/>
                </a:cxn>
                <a:cxn ang="0">
                  <a:pos x="19" y="184"/>
                </a:cxn>
                <a:cxn ang="0">
                  <a:pos x="13" y="188"/>
                </a:cxn>
                <a:cxn ang="0">
                  <a:pos x="5" y="186"/>
                </a:cxn>
                <a:cxn ang="0">
                  <a:pos x="0" y="180"/>
                </a:cxn>
                <a:cxn ang="0">
                  <a:pos x="1" y="172"/>
                </a:cxn>
                <a:cxn ang="0">
                  <a:pos x="19" y="89"/>
                </a:cxn>
                <a:cxn ang="0">
                  <a:pos x="18" y="12"/>
                </a:cxn>
                <a:cxn ang="0">
                  <a:pos x="23" y="4"/>
                </a:cxn>
                <a:cxn ang="0">
                  <a:pos x="31" y="0"/>
                </a:cxn>
              </a:cxnLst>
              <a:rect l="0" t="0" r="r" b="b"/>
              <a:pathLst>
                <a:path w="227" h="188">
                  <a:moveTo>
                    <a:pt x="33" y="0"/>
                  </a:moveTo>
                  <a:lnTo>
                    <a:pt x="35" y="0"/>
                  </a:lnTo>
                  <a:lnTo>
                    <a:pt x="38" y="1"/>
                  </a:lnTo>
                  <a:lnTo>
                    <a:pt x="40" y="2"/>
                  </a:lnTo>
                  <a:lnTo>
                    <a:pt x="42" y="3"/>
                  </a:lnTo>
                  <a:lnTo>
                    <a:pt x="43" y="4"/>
                  </a:lnTo>
                  <a:lnTo>
                    <a:pt x="45" y="6"/>
                  </a:lnTo>
                  <a:lnTo>
                    <a:pt x="46" y="8"/>
                  </a:lnTo>
                  <a:lnTo>
                    <a:pt x="47" y="10"/>
                  </a:lnTo>
                  <a:lnTo>
                    <a:pt x="47" y="12"/>
                  </a:lnTo>
                  <a:lnTo>
                    <a:pt x="48" y="15"/>
                  </a:lnTo>
                  <a:lnTo>
                    <a:pt x="48" y="19"/>
                  </a:lnTo>
                  <a:lnTo>
                    <a:pt x="69" y="49"/>
                  </a:lnTo>
                  <a:lnTo>
                    <a:pt x="108" y="58"/>
                  </a:lnTo>
                  <a:lnTo>
                    <a:pt x="110" y="58"/>
                  </a:lnTo>
                  <a:lnTo>
                    <a:pt x="111" y="59"/>
                  </a:lnTo>
                  <a:lnTo>
                    <a:pt x="113" y="60"/>
                  </a:lnTo>
                  <a:lnTo>
                    <a:pt x="114" y="61"/>
                  </a:lnTo>
                  <a:lnTo>
                    <a:pt x="115" y="60"/>
                  </a:lnTo>
                  <a:lnTo>
                    <a:pt x="116" y="59"/>
                  </a:lnTo>
                  <a:lnTo>
                    <a:pt x="117" y="58"/>
                  </a:lnTo>
                  <a:lnTo>
                    <a:pt x="119" y="58"/>
                  </a:lnTo>
                  <a:lnTo>
                    <a:pt x="158" y="49"/>
                  </a:lnTo>
                  <a:lnTo>
                    <a:pt x="180" y="19"/>
                  </a:lnTo>
                  <a:lnTo>
                    <a:pt x="180" y="15"/>
                  </a:lnTo>
                  <a:lnTo>
                    <a:pt x="180" y="12"/>
                  </a:lnTo>
                  <a:lnTo>
                    <a:pt x="181" y="10"/>
                  </a:lnTo>
                  <a:lnTo>
                    <a:pt x="181" y="8"/>
                  </a:lnTo>
                  <a:lnTo>
                    <a:pt x="183" y="6"/>
                  </a:lnTo>
                  <a:lnTo>
                    <a:pt x="184" y="4"/>
                  </a:lnTo>
                  <a:lnTo>
                    <a:pt x="186" y="3"/>
                  </a:lnTo>
                  <a:lnTo>
                    <a:pt x="188" y="2"/>
                  </a:lnTo>
                  <a:lnTo>
                    <a:pt x="190" y="1"/>
                  </a:lnTo>
                  <a:lnTo>
                    <a:pt x="192" y="0"/>
                  </a:lnTo>
                  <a:lnTo>
                    <a:pt x="194" y="0"/>
                  </a:lnTo>
                  <a:lnTo>
                    <a:pt x="197" y="0"/>
                  </a:lnTo>
                  <a:lnTo>
                    <a:pt x="199" y="1"/>
                  </a:lnTo>
                  <a:lnTo>
                    <a:pt x="201" y="2"/>
                  </a:lnTo>
                  <a:lnTo>
                    <a:pt x="203" y="3"/>
                  </a:lnTo>
                  <a:lnTo>
                    <a:pt x="205" y="4"/>
                  </a:lnTo>
                  <a:lnTo>
                    <a:pt x="206" y="6"/>
                  </a:lnTo>
                  <a:lnTo>
                    <a:pt x="207" y="8"/>
                  </a:lnTo>
                  <a:lnTo>
                    <a:pt x="208" y="10"/>
                  </a:lnTo>
                  <a:lnTo>
                    <a:pt x="209" y="12"/>
                  </a:lnTo>
                  <a:lnTo>
                    <a:pt x="209" y="15"/>
                  </a:lnTo>
                  <a:lnTo>
                    <a:pt x="209" y="85"/>
                  </a:lnTo>
                  <a:lnTo>
                    <a:pt x="209" y="87"/>
                  </a:lnTo>
                  <a:lnTo>
                    <a:pt x="208" y="89"/>
                  </a:lnTo>
                  <a:lnTo>
                    <a:pt x="208" y="91"/>
                  </a:lnTo>
                  <a:lnTo>
                    <a:pt x="206" y="93"/>
                  </a:lnTo>
                  <a:lnTo>
                    <a:pt x="211" y="136"/>
                  </a:lnTo>
                  <a:lnTo>
                    <a:pt x="227" y="172"/>
                  </a:lnTo>
                  <a:lnTo>
                    <a:pt x="227" y="174"/>
                  </a:lnTo>
                  <a:lnTo>
                    <a:pt x="227" y="176"/>
                  </a:lnTo>
                  <a:lnTo>
                    <a:pt x="227" y="178"/>
                  </a:lnTo>
                  <a:lnTo>
                    <a:pt x="227" y="180"/>
                  </a:lnTo>
                  <a:lnTo>
                    <a:pt x="226" y="182"/>
                  </a:lnTo>
                  <a:lnTo>
                    <a:pt x="225" y="183"/>
                  </a:lnTo>
                  <a:lnTo>
                    <a:pt x="224" y="185"/>
                  </a:lnTo>
                  <a:lnTo>
                    <a:pt x="223" y="186"/>
                  </a:lnTo>
                  <a:lnTo>
                    <a:pt x="221" y="187"/>
                  </a:lnTo>
                  <a:lnTo>
                    <a:pt x="219" y="188"/>
                  </a:lnTo>
                  <a:lnTo>
                    <a:pt x="216" y="188"/>
                  </a:lnTo>
                  <a:lnTo>
                    <a:pt x="215" y="188"/>
                  </a:lnTo>
                  <a:lnTo>
                    <a:pt x="213" y="187"/>
                  </a:lnTo>
                  <a:lnTo>
                    <a:pt x="211" y="187"/>
                  </a:lnTo>
                  <a:lnTo>
                    <a:pt x="210" y="186"/>
                  </a:lnTo>
                  <a:lnTo>
                    <a:pt x="208" y="184"/>
                  </a:lnTo>
                  <a:lnTo>
                    <a:pt x="207" y="183"/>
                  </a:lnTo>
                  <a:lnTo>
                    <a:pt x="206" y="181"/>
                  </a:lnTo>
                  <a:lnTo>
                    <a:pt x="190" y="143"/>
                  </a:lnTo>
                  <a:lnTo>
                    <a:pt x="189" y="141"/>
                  </a:lnTo>
                  <a:lnTo>
                    <a:pt x="189" y="140"/>
                  </a:lnTo>
                  <a:lnTo>
                    <a:pt x="188" y="129"/>
                  </a:lnTo>
                  <a:lnTo>
                    <a:pt x="184" y="140"/>
                  </a:lnTo>
                  <a:lnTo>
                    <a:pt x="176" y="179"/>
                  </a:lnTo>
                  <a:lnTo>
                    <a:pt x="175" y="181"/>
                  </a:lnTo>
                  <a:lnTo>
                    <a:pt x="174" y="183"/>
                  </a:lnTo>
                  <a:lnTo>
                    <a:pt x="173" y="184"/>
                  </a:lnTo>
                  <a:lnTo>
                    <a:pt x="172" y="186"/>
                  </a:lnTo>
                  <a:lnTo>
                    <a:pt x="170" y="186"/>
                  </a:lnTo>
                  <a:lnTo>
                    <a:pt x="169" y="187"/>
                  </a:lnTo>
                  <a:lnTo>
                    <a:pt x="167" y="188"/>
                  </a:lnTo>
                  <a:lnTo>
                    <a:pt x="165" y="188"/>
                  </a:lnTo>
                  <a:lnTo>
                    <a:pt x="164" y="188"/>
                  </a:lnTo>
                  <a:lnTo>
                    <a:pt x="163" y="188"/>
                  </a:lnTo>
                  <a:lnTo>
                    <a:pt x="161" y="187"/>
                  </a:lnTo>
                  <a:lnTo>
                    <a:pt x="159" y="186"/>
                  </a:lnTo>
                  <a:lnTo>
                    <a:pt x="158" y="185"/>
                  </a:lnTo>
                  <a:lnTo>
                    <a:pt x="157" y="184"/>
                  </a:lnTo>
                  <a:lnTo>
                    <a:pt x="155" y="182"/>
                  </a:lnTo>
                  <a:lnTo>
                    <a:pt x="155" y="181"/>
                  </a:lnTo>
                  <a:lnTo>
                    <a:pt x="154" y="179"/>
                  </a:lnTo>
                  <a:lnTo>
                    <a:pt x="154" y="177"/>
                  </a:lnTo>
                  <a:lnTo>
                    <a:pt x="154" y="175"/>
                  </a:lnTo>
                  <a:lnTo>
                    <a:pt x="162" y="134"/>
                  </a:lnTo>
                  <a:lnTo>
                    <a:pt x="162" y="133"/>
                  </a:lnTo>
                  <a:lnTo>
                    <a:pt x="163" y="132"/>
                  </a:lnTo>
                  <a:lnTo>
                    <a:pt x="181" y="89"/>
                  </a:lnTo>
                  <a:lnTo>
                    <a:pt x="180" y="87"/>
                  </a:lnTo>
                  <a:lnTo>
                    <a:pt x="180" y="85"/>
                  </a:lnTo>
                  <a:lnTo>
                    <a:pt x="180" y="51"/>
                  </a:lnTo>
                  <a:lnTo>
                    <a:pt x="171" y="63"/>
                  </a:lnTo>
                  <a:lnTo>
                    <a:pt x="170" y="64"/>
                  </a:lnTo>
                  <a:lnTo>
                    <a:pt x="169" y="65"/>
                  </a:lnTo>
                  <a:lnTo>
                    <a:pt x="167" y="66"/>
                  </a:lnTo>
                  <a:lnTo>
                    <a:pt x="166" y="67"/>
                  </a:lnTo>
                  <a:lnTo>
                    <a:pt x="123" y="76"/>
                  </a:lnTo>
                  <a:lnTo>
                    <a:pt x="122" y="76"/>
                  </a:lnTo>
                  <a:lnTo>
                    <a:pt x="121" y="76"/>
                  </a:lnTo>
                  <a:lnTo>
                    <a:pt x="119" y="76"/>
                  </a:lnTo>
                  <a:lnTo>
                    <a:pt x="118" y="75"/>
                  </a:lnTo>
                  <a:lnTo>
                    <a:pt x="116" y="74"/>
                  </a:lnTo>
                  <a:lnTo>
                    <a:pt x="115" y="73"/>
                  </a:lnTo>
                  <a:lnTo>
                    <a:pt x="114" y="72"/>
                  </a:lnTo>
                  <a:lnTo>
                    <a:pt x="113" y="73"/>
                  </a:lnTo>
                  <a:lnTo>
                    <a:pt x="111" y="74"/>
                  </a:lnTo>
                  <a:lnTo>
                    <a:pt x="110" y="75"/>
                  </a:lnTo>
                  <a:lnTo>
                    <a:pt x="108" y="76"/>
                  </a:lnTo>
                  <a:lnTo>
                    <a:pt x="106" y="76"/>
                  </a:lnTo>
                  <a:lnTo>
                    <a:pt x="104" y="76"/>
                  </a:lnTo>
                  <a:lnTo>
                    <a:pt x="62" y="67"/>
                  </a:lnTo>
                  <a:lnTo>
                    <a:pt x="60" y="66"/>
                  </a:lnTo>
                  <a:lnTo>
                    <a:pt x="59" y="65"/>
                  </a:lnTo>
                  <a:lnTo>
                    <a:pt x="57" y="64"/>
                  </a:lnTo>
                  <a:lnTo>
                    <a:pt x="56" y="63"/>
                  </a:lnTo>
                  <a:lnTo>
                    <a:pt x="48" y="51"/>
                  </a:lnTo>
                  <a:lnTo>
                    <a:pt x="48" y="85"/>
                  </a:lnTo>
                  <a:lnTo>
                    <a:pt x="47" y="87"/>
                  </a:lnTo>
                  <a:lnTo>
                    <a:pt x="47" y="89"/>
                  </a:lnTo>
                  <a:lnTo>
                    <a:pt x="65" y="132"/>
                  </a:lnTo>
                  <a:lnTo>
                    <a:pt x="65" y="133"/>
                  </a:lnTo>
                  <a:lnTo>
                    <a:pt x="65" y="134"/>
                  </a:lnTo>
                  <a:lnTo>
                    <a:pt x="73" y="175"/>
                  </a:lnTo>
                  <a:lnTo>
                    <a:pt x="73" y="177"/>
                  </a:lnTo>
                  <a:lnTo>
                    <a:pt x="73" y="179"/>
                  </a:lnTo>
                  <a:lnTo>
                    <a:pt x="73" y="181"/>
                  </a:lnTo>
                  <a:lnTo>
                    <a:pt x="72" y="182"/>
                  </a:lnTo>
                  <a:lnTo>
                    <a:pt x="71" y="184"/>
                  </a:lnTo>
                  <a:lnTo>
                    <a:pt x="70" y="185"/>
                  </a:lnTo>
                  <a:lnTo>
                    <a:pt x="68" y="186"/>
                  </a:lnTo>
                  <a:lnTo>
                    <a:pt x="66" y="187"/>
                  </a:lnTo>
                  <a:lnTo>
                    <a:pt x="64" y="188"/>
                  </a:lnTo>
                  <a:lnTo>
                    <a:pt x="62" y="188"/>
                  </a:lnTo>
                  <a:lnTo>
                    <a:pt x="60" y="188"/>
                  </a:lnTo>
                  <a:lnTo>
                    <a:pt x="59" y="187"/>
                  </a:lnTo>
                  <a:lnTo>
                    <a:pt x="57" y="187"/>
                  </a:lnTo>
                  <a:lnTo>
                    <a:pt x="55" y="186"/>
                  </a:lnTo>
                  <a:lnTo>
                    <a:pt x="54" y="184"/>
                  </a:lnTo>
                  <a:lnTo>
                    <a:pt x="53" y="183"/>
                  </a:lnTo>
                  <a:lnTo>
                    <a:pt x="52" y="181"/>
                  </a:lnTo>
                  <a:lnTo>
                    <a:pt x="52" y="179"/>
                  </a:lnTo>
                  <a:lnTo>
                    <a:pt x="44" y="140"/>
                  </a:lnTo>
                  <a:lnTo>
                    <a:pt x="40" y="129"/>
                  </a:lnTo>
                  <a:lnTo>
                    <a:pt x="38" y="140"/>
                  </a:lnTo>
                  <a:lnTo>
                    <a:pt x="38" y="141"/>
                  </a:lnTo>
                  <a:lnTo>
                    <a:pt x="38" y="143"/>
                  </a:lnTo>
                  <a:lnTo>
                    <a:pt x="21" y="181"/>
                  </a:lnTo>
                  <a:lnTo>
                    <a:pt x="20" y="183"/>
                  </a:lnTo>
                  <a:lnTo>
                    <a:pt x="19" y="184"/>
                  </a:lnTo>
                  <a:lnTo>
                    <a:pt x="18" y="186"/>
                  </a:lnTo>
                  <a:lnTo>
                    <a:pt x="16" y="187"/>
                  </a:lnTo>
                  <a:lnTo>
                    <a:pt x="15" y="187"/>
                  </a:lnTo>
                  <a:lnTo>
                    <a:pt x="13" y="188"/>
                  </a:lnTo>
                  <a:lnTo>
                    <a:pt x="11" y="188"/>
                  </a:lnTo>
                  <a:lnTo>
                    <a:pt x="9" y="188"/>
                  </a:lnTo>
                  <a:lnTo>
                    <a:pt x="7" y="187"/>
                  </a:lnTo>
                  <a:lnTo>
                    <a:pt x="5" y="186"/>
                  </a:lnTo>
                  <a:lnTo>
                    <a:pt x="3" y="185"/>
                  </a:lnTo>
                  <a:lnTo>
                    <a:pt x="2" y="183"/>
                  </a:lnTo>
                  <a:lnTo>
                    <a:pt x="1" y="182"/>
                  </a:lnTo>
                  <a:lnTo>
                    <a:pt x="0" y="180"/>
                  </a:lnTo>
                  <a:lnTo>
                    <a:pt x="0" y="178"/>
                  </a:lnTo>
                  <a:lnTo>
                    <a:pt x="0" y="176"/>
                  </a:lnTo>
                  <a:lnTo>
                    <a:pt x="0" y="174"/>
                  </a:lnTo>
                  <a:lnTo>
                    <a:pt x="1" y="172"/>
                  </a:lnTo>
                  <a:lnTo>
                    <a:pt x="17" y="136"/>
                  </a:lnTo>
                  <a:lnTo>
                    <a:pt x="21" y="93"/>
                  </a:lnTo>
                  <a:lnTo>
                    <a:pt x="20" y="91"/>
                  </a:lnTo>
                  <a:lnTo>
                    <a:pt x="19" y="89"/>
                  </a:lnTo>
                  <a:lnTo>
                    <a:pt x="18" y="87"/>
                  </a:lnTo>
                  <a:lnTo>
                    <a:pt x="18" y="85"/>
                  </a:lnTo>
                  <a:lnTo>
                    <a:pt x="18" y="15"/>
                  </a:lnTo>
                  <a:lnTo>
                    <a:pt x="18" y="12"/>
                  </a:lnTo>
                  <a:lnTo>
                    <a:pt x="19" y="10"/>
                  </a:lnTo>
                  <a:lnTo>
                    <a:pt x="20" y="8"/>
                  </a:lnTo>
                  <a:lnTo>
                    <a:pt x="21" y="6"/>
                  </a:lnTo>
                  <a:lnTo>
                    <a:pt x="23" y="4"/>
                  </a:lnTo>
                  <a:lnTo>
                    <a:pt x="24" y="3"/>
                  </a:lnTo>
                  <a:lnTo>
                    <a:pt x="26" y="2"/>
                  </a:lnTo>
                  <a:lnTo>
                    <a:pt x="28" y="1"/>
                  </a:lnTo>
                  <a:lnTo>
                    <a:pt x="31"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34" name="Freeform 425"/>
            <p:cNvSpPr>
              <a:spLocks/>
            </p:cNvSpPr>
            <p:nvPr/>
          </p:nvSpPr>
          <p:spPr bwMode="auto">
            <a:xfrm>
              <a:off x="6965950" y="1793876"/>
              <a:ext cx="74613" cy="74613"/>
            </a:xfrm>
            <a:custGeom>
              <a:avLst/>
              <a:gdLst/>
              <a:ahLst/>
              <a:cxnLst>
                <a:cxn ang="0">
                  <a:pos x="24" y="0"/>
                </a:cxn>
                <a:cxn ang="0">
                  <a:pos x="27" y="0"/>
                </a:cxn>
                <a:cxn ang="0">
                  <a:pos x="30" y="1"/>
                </a:cxn>
                <a:cxn ang="0">
                  <a:pos x="33" y="2"/>
                </a:cxn>
                <a:cxn ang="0">
                  <a:pos x="36" y="3"/>
                </a:cxn>
                <a:cxn ang="0">
                  <a:pos x="38" y="5"/>
                </a:cxn>
                <a:cxn ang="0">
                  <a:pos x="41" y="7"/>
                </a:cxn>
                <a:cxn ang="0">
                  <a:pos x="42" y="9"/>
                </a:cxn>
                <a:cxn ang="0">
                  <a:pos x="44" y="12"/>
                </a:cxn>
                <a:cxn ang="0">
                  <a:pos x="46" y="14"/>
                </a:cxn>
                <a:cxn ang="0">
                  <a:pos x="47" y="17"/>
                </a:cxn>
                <a:cxn ang="0">
                  <a:pos x="47" y="20"/>
                </a:cxn>
                <a:cxn ang="0">
                  <a:pos x="47" y="24"/>
                </a:cxn>
                <a:cxn ang="0">
                  <a:pos x="47" y="27"/>
                </a:cxn>
                <a:cxn ang="0">
                  <a:pos x="47" y="30"/>
                </a:cxn>
                <a:cxn ang="0">
                  <a:pos x="46" y="33"/>
                </a:cxn>
                <a:cxn ang="0">
                  <a:pos x="44" y="36"/>
                </a:cxn>
                <a:cxn ang="0">
                  <a:pos x="42" y="38"/>
                </a:cxn>
                <a:cxn ang="0">
                  <a:pos x="41" y="40"/>
                </a:cxn>
                <a:cxn ang="0">
                  <a:pos x="38" y="42"/>
                </a:cxn>
                <a:cxn ang="0">
                  <a:pos x="36" y="44"/>
                </a:cxn>
                <a:cxn ang="0">
                  <a:pos x="33" y="45"/>
                </a:cxn>
                <a:cxn ang="0">
                  <a:pos x="30" y="47"/>
                </a:cxn>
                <a:cxn ang="0">
                  <a:pos x="27" y="47"/>
                </a:cxn>
                <a:cxn ang="0">
                  <a:pos x="24" y="47"/>
                </a:cxn>
                <a:cxn ang="0">
                  <a:pos x="21" y="47"/>
                </a:cxn>
                <a:cxn ang="0">
                  <a:pos x="18" y="47"/>
                </a:cxn>
                <a:cxn ang="0">
                  <a:pos x="15" y="45"/>
                </a:cxn>
                <a:cxn ang="0">
                  <a:pos x="12" y="44"/>
                </a:cxn>
                <a:cxn ang="0">
                  <a:pos x="9" y="42"/>
                </a:cxn>
                <a:cxn ang="0">
                  <a:pos x="7" y="40"/>
                </a:cxn>
                <a:cxn ang="0">
                  <a:pos x="5" y="38"/>
                </a:cxn>
                <a:cxn ang="0">
                  <a:pos x="3" y="36"/>
                </a:cxn>
                <a:cxn ang="0">
                  <a:pos x="2" y="33"/>
                </a:cxn>
                <a:cxn ang="0">
                  <a:pos x="1" y="30"/>
                </a:cxn>
                <a:cxn ang="0">
                  <a:pos x="0" y="27"/>
                </a:cxn>
                <a:cxn ang="0">
                  <a:pos x="0" y="24"/>
                </a:cxn>
                <a:cxn ang="0">
                  <a:pos x="0" y="20"/>
                </a:cxn>
                <a:cxn ang="0">
                  <a:pos x="1" y="17"/>
                </a:cxn>
                <a:cxn ang="0">
                  <a:pos x="2" y="14"/>
                </a:cxn>
                <a:cxn ang="0">
                  <a:pos x="3" y="12"/>
                </a:cxn>
                <a:cxn ang="0">
                  <a:pos x="5" y="9"/>
                </a:cxn>
                <a:cxn ang="0">
                  <a:pos x="7" y="7"/>
                </a:cxn>
                <a:cxn ang="0">
                  <a:pos x="9" y="5"/>
                </a:cxn>
                <a:cxn ang="0">
                  <a:pos x="12" y="3"/>
                </a:cxn>
                <a:cxn ang="0">
                  <a:pos x="15" y="2"/>
                </a:cxn>
                <a:cxn ang="0">
                  <a:pos x="18" y="1"/>
                </a:cxn>
                <a:cxn ang="0">
                  <a:pos x="21" y="0"/>
                </a:cxn>
                <a:cxn ang="0">
                  <a:pos x="24" y="0"/>
                </a:cxn>
              </a:cxnLst>
              <a:rect l="0" t="0" r="r" b="b"/>
              <a:pathLst>
                <a:path w="47" h="47">
                  <a:moveTo>
                    <a:pt x="24" y="0"/>
                  </a:moveTo>
                  <a:lnTo>
                    <a:pt x="27" y="0"/>
                  </a:lnTo>
                  <a:lnTo>
                    <a:pt x="30" y="1"/>
                  </a:lnTo>
                  <a:lnTo>
                    <a:pt x="33" y="2"/>
                  </a:lnTo>
                  <a:lnTo>
                    <a:pt x="36" y="3"/>
                  </a:lnTo>
                  <a:lnTo>
                    <a:pt x="38" y="5"/>
                  </a:lnTo>
                  <a:lnTo>
                    <a:pt x="41" y="7"/>
                  </a:lnTo>
                  <a:lnTo>
                    <a:pt x="42" y="9"/>
                  </a:lnTo>
                  <a:lnTo>
                    <a:pt x="44" y="12"/>
                  </a:lnTo>
                  <a:lnTo>
                    <a:pt x="46" y="14"/>
                  </a:lnTo>
                  <a:lnTo>
                    <a:pt x="47" y="17"/>
                  </a:lnTo>
                  <a:lnTo>
                    <a:pt x="47" y="20"/>
                  </a:lnTo>
                  <a:lnTo>
                    <a:pt x="47" y="24"/>
                  </a:lnTo>
                  <a:lnTo>
                    <a:pt x="47" y="27"/>
                  </a:lnTo>
                  <a:lnTo>
                    <a:pt x="47" y="30"/>
                  </a:lnTo>
                  <a:lnTo>
                    <a:pt x="46" y="33"/>
                  </a:lnTo>
                  <a:lnTo>
                    <a:pt x="44" y="36"/>
                  </a:lnTo>
                  <a:lnTo>
                    <a:pt x="42" y="38"/>
                  </a:lnTo>
                  <a:lnTo>
                    <a:pt x="41" y="40"/>
                  </a:lnTo>
                  <a:lnTo>
                    <a:pt x="38" y="42"/>
                  </a:lnTo>
                  <a:lnTo>
                    <a:pt x="36" y="44"/>
                  </a:lnTo>
                  <a:lnTo>
                    <a:pt x="33" y="45"/>
                  </a:lnTo>
                  <a:lnTo>
                    <a:pt x="30" y="47"/>
                  </a:lnTo>
                  <a:lnTo>
                    <a:pt x="27" y="47"/>
                  </a:lnTo>
                  <a:lnTo>
                    <a:pt x="24" y="47"/>
                  </a:lnTo>
                  <a:lnTo>
                    <a:pt x="21" y="47"/>
                  </a:lnTo>
                  <a:lnTo>
                    <a:pt x="18" y="47"/>
                  </a:lnTo>
                  <a:lnTo>
                    <a:pt x="15" y="45"/>
                  </a:lnTo>
                  <a:lnTo>
                    <a:pt x="12" y="44"/>
                  </a:lnTo>
                  <a:lnTo>
                    <a:pt x="9" y="42"/>
                  </a:lnTo>
                  <a:lnTo>
                    <a:pt x="7" y="40"/>
                  </a:lnTo>
                  <a:lnTo>
                    <a:pt x="5" y="38"/>
                  </a:lnTo>
                  <a:lnTo>
                    <a:pt x="3" y="36"/>
                  </a:lnTo>
                  <a:lnTo>
                    <a:pt x="2" y="33"/>
                  </a:lnTo>
                  <a:lnTo>
                    <a:pt x="1" y="30"/>
                  </a:lnTo>
                  <a:lnTo>
                    <a:pt x="0" y="27"/>
                  </a:lnTo>
                  <a:lnTo>
                    <a:pt x="0" y="24"/>
                  </a:lnTo>
                  <a:lnTo>
                    <a:pt x="0" y="20"/>
                  </a:lnTo>
                  <a:lnTo>
                    <a:pt x="1" y="17"/>
                  </a:lnTo>
                  <a:lnTo>
                    <a:pt x="2" y="14"/>
                  </a:lnTo>
                  <a:lnTo>
                    <a:pt x="3" y="12"/>
                  </a:lnTo>
                  <a:lnTo>
                    <a:pt x="5" y="9"/>
                  </a:lnTo>
                  <a:lnTo>
                    <a:pt x="7" y="7"/>
                  </a:lnTo>
                  <a:lnTo>
                    <a:pt x="9" y="5"/>
                  </a:lnTo>
                  <a:lnTo>
                    <a:pt x="12" y="3"/>
                  </a:lnTo>
                  <a:lnTo>
                    <a:pt x="15" y="2"/>
                  </a:lnTo>
                  <a:lnTo>
                    <a:pt x="18"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40536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4102571" y="522478"/>
            <a:ext cx="3279134" cy="615080"/>
          </a:xfrm>
        </p:spPr>
        <p:txBody>
          <a:bodyPr>
            <a:normAutofit/>
          </a:bodyPr>
          <a:lstStyle/>
          <a:p>
            <a:pPr algn="just"/>
            <a:r>
              <a:rPr lang="es-PE" sz="1800" dirty="0">
                <a:latin typeface="Calibri Light" panose="020F0302020204030204" pitchFamily="34" charset="0"/>
                <a:cs typeface="Calibri Light" panose="020F0302020204030204" pitchFamily="34" charset="0"/>
              </a:rPr>
              <a:t>El SMS se centra en:</a:t>
            </a:r>
          </a:p>
        </p:txBody>
      </p:sp>
      <p:sp>
        <p:nvSpPr>
          <p:cNvPr id="3" name="Title 2"/>
          <p:cNvSpPr>
            <a:spLocks noGrp="1"/>
          </p:cNvSpPr>
          <p:nvPr>
            <p:ph type="ctrTitle" idx="4294967295"/>
          </p:nvPr>
        </p:nvSpPr>
        <p:spPr>
          <a:xfrm>
            <a:off x="555039" y="73057"/>
            <a:ext cx="2605852" cy="1336387"/>
          </a:xfrm>
        </p:spPr>
        <p:txBody>
          <a:bodyPr/>
          <a:lstStyle/>
          <a:p>
            <a:pPr algn="l"/>
            <a:r>
              <a:rPr lang="es-PE" b="1" dirty="0" smtClean="0">
                <a:solidFill>
                  <a:schemeClr val="tx1">
                    <a:lumMod val="50000"/>
                  </a:schemeClr>
                </a:solidFill>
                <a:latin typeface="Calibri Light" panose="020F0302020204030204" pitchFamily="34" charset="0"/>
                <a:cs typeface="Calibri Light" panose="020F0302020204030204" pitchFamily="34" charset="0"/>
              </a:rPr>
              <a:t>SMS</a:t>
            </a:r>
            <a:endParaRPr lang="es-PE" dirty="0">
              <a:solidFill>
                <a:schemeClr val="tx1">
                  <a:lumMod val="50000"/>
                </a:schemeClr>
              </a:solidFill>
              <a:latin typeface="Calibri Light" panose="020F0302020204030204" pitchFamily="34" charset="0"/>
              <a:cs typeface="Calibri Light" panose="020F0302020204030204" pitchFamily="34" charset="0"/>
            </a:endParaRPr>
          </a:p>
        </p:txBody>
      </p:sp>
      <p:grpSp>
        <p:nvGrpSpPr>
          <p:cNvPr id="32" name="Group 31"/>
          <p:cNvGrpSpPr>
            <a:grpSpLocks/>
          </p:cNvGrpSpPr>
          <p:nvPr/>
        </p:nvGrpSpPr>
        <p:grpSpPr bwMode="auto">
          <a:xfrm>
            <a:off x="9319926" y="4567638"/>
            <a:ext cx="2236787" cy="1567764"/>
            <a:chOff x="3433260" y="3287722"/>
            <a:chExt cx="2237290" cy="1174633"/>
          </a:xfrm>
        </p:grpSpPr>
        <p:sp>
          <p:nvSpPr>
            <p:cNvPr id="3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3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3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05</a:t>
              </a:r>
            </a:p>
          </p:txBody>
        </p:sp>
      </p:grpSp>
      <p:grpSp>
        <p:nvGrpSpPr>
          <p:cNvPr id="36" name="Group 35"/>
          <p:cNvGrpSpPr/>
          <p:nvPr/>
        </p:nvGrpSpPr>
        <p:grpSpPr>
          <a:xfrm>
            <a:off x="555039" y="5052104"/>
            <a:ext cx="8664992" cy="851249"/>
            <a:chOff x="-2819989" y="3290329"/>
            <a:chExt cx="8664992" cy="638437"/>
          </a:xfrm>
        </p:grpSpPr>
        <p:sp>
          <p:nvSpPr>
            <p:cNvPr id="37" name="Text Placeholder 22"/>
            <p:cNvSpPr txBox="1">
              <a:spLocks/>
            </p:cNvSpPr>
            <p:nvPr/>
          </p:nvSpPr>
          <p:spPr>
            <a:xfrm>
              <a:off x="-2819989" y="3290329"/>
              <a:ext cx="7921427" cy="63843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Mantener una asignación de recursos apropiada para cumplir con los requisitos de rendimiento de seguridad operacional</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38" name="Straight Connector 37"/>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a:grpSpLocks/>
          </p:cNvGrpSpPr>
          <p:nvPr/>
        </p:nvGrpSpPr>
        <p:grpSpPr bwMode="auto">
          <a:xfrm>
            <a:off x="9307226" y="3780238"/>
            <a:ext cx="2236787" cy="1567764"/>
            <a:chOff x="3433260" y="3287722"/>
            <a:chExt cx="2237290" cy="1174633"/>
          </a:xfrm>
        </p:grpSpPr>
        <p:sp>
          <p:nvSpPr>
            <p:cNvPr id="54"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5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5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04</a:t>
              </a:r>
            </a:p>
          </p:txBody>
        </p:sp>
      </p:grpSp>
      <p:grpSp>
        <p:nvGrpSpPr>
          <p:cNvPr id="59" name="Group 58"/>
          <p:cNvGrpSpPr>
            <a:grpSpLocks/>
          </p:cNvGrpSpPr>
          <p:nvPr/>
        </p:nvGrpSpPr>
        <p:grpSpPr bwMode="auto">
          <a:xfrm>
            <a:off x="9307226" y="2992839"/>
            <a:ext cx="2236787" cy="1567764"/>
            <a:chOff x="3433260" y="3287722"/>
            <a:chExt cx="2237290" cy="1174633"/>
          </a:xfrm>
        </p:grpSpPr>
        <p:sp>
          <p:nvSpPr>
            <p:cNvPr id="6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03</a:t>
              </a:r>
            </a:p>
          </p:txBody>
        </p:sp>
      </p:grpSp>
      <p:grpSp>
        <p:nvGrpSpPr>
          <p:cNvPr id="63" name="Group 62"/>
          <p:cNvGrpSpPr>
            <a:grpSpLocks/>
          </p:cNvGrpSpPr>
          <p:nvPr/>
        </p:nvGrpSpPr>
        <p:grpSpPr bwMode="auto">
          <a:xfrm>
            <a:off x="9307226" y="2205439"/>
            <a:ext cx="2236787" cy="1565647"/>
            <a:chOff x="3433260" y="3287731"/>
            <a:chExt cx="2237290" cy="1174624"/>
          </a:xfrm>
        </p:grpSpPr>
        <p:sp>
          <p:nvSpPr>
            <p:cNvPr id="64"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5"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6"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02</a:t>
              </a:r>
            </a:p>
          </p:txBody>
        </p:sp>
      </p:grpSp>
      <p:grpSp>
        <p:nvGrpSpPr>
          <p:cNvPr id="67" name="Group 66"/>
          <p:cNvGrpSpPr>
            <a:grpSpLocks/>
          </p:cNvGrpSpPr>
          <p:nvPr/>
        </p:nvGrpSpPr>
        <p:grpSpPr bwMode="auto">
          <a:xfrm>
            <a:off x="9307226" y="1409444"/>
            <a:ext cx="2236787" cy="1574240"/>
            <a:chOff x="3433260" y="1508627"/>
            <a:chExt cx="2237290" cy="1181491"/>
          </a:xfrm>
        </p:grpSpPr>
        <p:sp>
          <p:nvSpPr>
            <p:cNvPr id="68"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Light" panose="020F0302020204030204" pitchFamily="34" charset="0"/>
                <a:cs typeface="Calibri Light" panose="020F0302020204030204" pitchFamily="34" charset="0"/>
              </a:endParaRPr>
            </a:p>
          </p:txBody>
        </p:sp>
        <p:sp>
          <p:nvSpPr>
            <p:cNvPr id="69"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Light" panose="020F0302020204030204" pitchFamily="34" charset="0"/>
                <a:cs typeface="Calibri Light" panose="020F0302020204030204" pitchFamily="34" charset="0"/>
              </a:endParaRPr>
            </a:p>
          </p:txBody>
        </p:sp>
        <p:sp>
          <p:nvSpPr>
            <p:cNvPr id="70"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01</a:t>
              </a:r>
            </a:p>
          </p:txBody>
        </p:sp>
      </p:grpSp>
      <p:grpSp>
        <p:nvGrpSpPr>
          <p:cNvPr id="71" name="Group 70"/>
          <p:cNvGrpSpPr/>
          <p:nvPr/>
        </p:nvGrpSpPr>
        <p:grpSpPr>
          <a:xfrm>
            <a:off x="790576" y="1632656"/>
            <a:ext cx="8416753" cy="912586"/>
            <a:chOff x="-2571750" y="1316292"/>
            <a:chExt cx="8416753" cy="684440"/>
          </a:xfrm>
        </p:grpSpPr>
        <p:sp>
          <p:nvSpPr>
            <p:cNvPr id="72" name="Text Placeholder 22"/>
            <p:cNvSpPr txBox="1">
              <a:spLocks/>
            </p:cNvSpPr>
            <p:nvPr/>
          </p:nvSpPr>
          <p:spPr>
            <a:xfrm>
              <a:off x="-2571750" y="1316292"/>
              <a:ext cx="7630268" cy="684440"/>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Identificación de los peligros relacionados con la seguridad operacional que enfrenta la </a:t>
              </a:r>
              <a:r>
                <a:rPr lang="es-PE" sz="2400" dirty="0" smtClean="0">
                  <a:solidFill>
                    <a:srgbClr val="474747"/>
                  </a:solidFill>
                  <a:latin typeface="Calibri Light" panose="020F0302020204030204" pitchFamily="34" charset="0"/>
                  <a:cs typeface="Calibri Light" panose="020F0302020204030204" pitchFamily="34" charset="0"/>
                </a:rPr>
                <a:t>organización</a:t>
              </a:r>
              <a:endParaRPr lang="es-PE" sz="2400" dirty="0">
                <a:solidFill>
                  <a:srgbClr val="474747"/>
                </a:solidFill>
                <a:latin typeface="Calibri Light" panose="020F0302020204030204" pitchFamily="34" charset="0"/>
                <a:cs typeface="Calibri Light" panose="020F0302020204030204" pitchFamily="34" charset="0"/>
              </a:endParaRP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73" name="Straight Connector 72"/>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555040" y="2684745"/>
            <a:ext cx="8652289" cy="685997"/>
            <a:chOff x="-2807286" y="2105359"/>
            <a:chExt cx="8652289" cy="514498"/>
          </a:xfrm>
        </p:grpSpPr>
        <p:sp>
          <p:nvSpPr>
            <p:cNvPr id="75" name="Text Placeholder 22"/>
            <p:cNvSpPr txBox="1">
              <a:spLocks/>
            </p:cNvSpPr>
            <p:nvPr/>
          </p:nvSpPr>
          <p:spPr>
            <a:xfrm>
              <a:off x="-2807286" y="2105359"/>
              <a:ext cx="787953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Evaluación del riesgo asociado</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76" name="Straight Connector 75"/>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555040" y="3344993"/>
            <a:ext cx="8652289" cy="685997"/>
            <a:chOff x="-2807286" y="2600545"/>
            <a:chExt cx="8652289" cy="514498"/>
          </a:xfrm>
        </p:grpSpPr>
        <p:sp>
          <p:nvSpPr>
            <p:cNvPr id="78" name="Text Placeholder 22"/>
            <p:cNvSpPr txBox="1">
              <a:spLocks/>
            </p:cNvSpPr>
            <p:nvPr/>
          </p:nvSpPr>
          <p:spPr>
            <a:xfrm>
              <a:off x="-2807286" y="2600545"/>
              <a:ext cx="789326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Implementación de controles de riesgo efectivos para mitigar los riesgos de seguridad operacional</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79" name="Straight Connector 78"/>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555039" y="4391856"/>
            <a:ext cx="8652292" cy="685997"/>
            <a:chOff x="-2807289" y="3385693"/>
            <a:chExt cx="8652292" cy="514498"/>
          </a:xfrm>
        </p:grpSpPr>
        <p:sp>
          <p:nvSpPr>
            <p:cNvPr id="81" name="Text Placeholder 22"/>
            <p:cNvSpPr txBox="1">
              <a:spLocks/>
            </p:cNvSpPr>
            <p:nvPr/>
          </p:nvSpPr>
          <p:spPr>
            <a:xfrm>
              <a:off x="-2807289" y="3385693"/>
              <a:ext cx="7908727"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Medición del rendimiento de seguridad operacional</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82" name="Straight Connector 81"/>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03133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2"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right)">
                                      <p:cBhvr>
                                        <p:cTn id="12" dur="500"/>
                                        <p:tgtEl>
                                          <p:spTgt spid="71"/>
                                        </p:tgtEl>
                                      </p:cBhvr>
                                    </p:animEffect>
                                  </p:childTnLst>
                                </p:cTn>
                              </p:par>
                            </p:childTnLst>
                          </p:cTn>
                        </p:par>
                        <p:par>
                          <p:cTn id="13" fill="hold">
                            <p:stCondLst>
                              <p:cond delay="3000"/>
                            </p:stCondLst>
                            <p:childTnLst>
                              <p:par>
                                <p:cTn id="14" presetID="2" presetClass="entr" presetSubtype="4"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2" presetClass="entr" presetSubtype="2"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right)">
                                      <p:cBhvr>
                                        <p:cTn id="21" dur="500"/>
                                        <p:tgtEl>
                                          <p:spTgt spid="74"/>
                                        </p:tgtEl>
                                      </p:cBhvr>
                                    </p:animEffect>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22" presetClass="entr" presetSubtype="2"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right)">
                                      <p:cBhvr>
                                        <p:cTn id="30" dur="500"/>
                                        <p:tgtEl>
                                          <p:spTgt spid="77"/>
                                        </p:tgtEl>
                                      </p:cBhvr>
                                    </p:animEffect>
                                  </p:childTnLst>
                                </p:cTn>
                              </p:par>
                            </p:childTnLst>
                          </p:cTn>
                        </p:par>
                        <p:par>
                          <p:cTn id="31" fill="hold">
                            <p:stCondLst>
                              <p:cond delay="5000"/>
                            </p:stCondLst>
                            <p:childTnLst>
                              <p:par>
                                <p:cTn id="32" presetID="2" presetClass="entr" presetSubtype="4"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right)">
                                      <p:cBhvr>
                                        <p:cTn id="39" dur="500"/>
                                        <p:tgtEl>
                                          <p:spTgt spid="80"/>
                                        </p:tgtEl>
                                      </p:cBhvr>
                                    </p:animEffect>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ppt_x"/>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childTnLst>
                          </p:cTn>
                        </p:par>
                        <p:par>
                          <p:cTn id="45" fill="hold">
                            <p:stCondLst>
                              <p:cond delay="6500"/>
                            </p:stCondLst>
                            <p:childTnLst>
                              <p:par>
                                <p:cTn id="46" presetID="22" presetClass="entr" presetSubtype="2"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right)">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3160891" y="433710"/>
            <a:ext cx="3181788" cy="615080"/>
          </a:xfrm>
        </p:spPr>
        <p:txBody>
          <a:bodyPr>
            <a:normAutofit/>
          </a:bodyPr>
          <a:lstStyle/>
          <a:p>
            <a:pPr algn="just"/>
            <a:r>
              <a:rPr lang="es-PE" sz="2400" dirty="0">
                <a:latin typeface="Calibri Light" panose="020F0302020204030204" pitchFamily="34" charset="0"/>
                <a:cs typeface="Calibri Light" panose="020F0302020204030204" pitchFamily="34" charset="0"/>
              </a:rPr>
              <a:t>El QMS se centra en:</a:t>
            </a:r>
          </a:p>
        </p:txBody>
      </p:sp>
      <p:sp>
        <p:nvSpPr>
          <p:cNvPr id="3" name="Title 2"/>
          <p:cNvSpPr>
            <a:spLocks noGrp="1"/>
          </p:cNvSpPr>
          <p:nvPr>
            <p:ph type="ctrTitle" idx="4294967295"/>
          </p:nvPr>
        </p:nvSpPr>
        <p:spPr>
          <a:xfrm>
            <a:off x="555039" y="73057"/>
            <a:ext cx="2605852" cy="1336387"/>
          </a:xfrm>
        </p:spPr>
        <p:txBody>
          <a:bodyPr/>
          <a:lstStyle/>
          <a:p>
            <a:pPr algn="l"/>
            <a:r>
              <a:rPr lang="es-PE" b="1" dirty="0" smtClean="0">
                <a:solidFill>
                  <a:schemeClr val="tx1">
                    <a:lumMod val="50000"/>
                  </a:schemeClr>
                </a:solidFill>
                <a:latin typeface="Calibri Light" panose="020F0302020204030204" pitchFamily="34" charset="0"/>
                <a:cs typeface="Calibri Light" panose="020F0302020204030204" pitchFamily="34" charset="0"/>
              </a:rPr>
              <a:t>QMS</a:t>
            </a:r>
            <a:endParaRPr lang="es-PE" dirty="0">
              <a:solidFill>
                <a:schemeClr val="tx1">
                  <a:lumMod val="50000"/>
                </a:schemeClr>
              </a:solidFill>
              <a:latin typeface="Calibri Light" panose="020F0302020204030204" pitchFamily="34" charset="0"/>
              <a:cs typeface="Calibri Light" panose="020F0302020204030204" pitchFamily="34" charset="0"/>
            </a:endParaRPr>
          </a:p>
        </p:txBody>
      </p:sp>
      <p:grpSp>
        <p:nvGrpSpPr>
          <p:cNvPr id="39" name="Group 38"/>
          <p:cNvGrpSpPr>
            <a:grpSpLocks/>
          </p:cNvGrpSpPr>
          <p:nvPr/>
        </p:nvGrpSpPr>
        <p:grpSpPr bwMode="auto">
          <a:xfrm>
            <a:off x="9116726" y="4125005"/>
            <a:ext cx="2236787" cy="1567764"/>
            <a:chOff x="3433260" y="3287722"/>
            <a:chExt cx="2237290" cy="1174633"/>
          </a:xfrm>
        </p:grpSpPr>
        <p:sp>
          <p:nvSpPr>
            <p:cNvPr id="54"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57"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58"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04</a:t>
              </a:r>
            </a:p>
          </p:txBody>
        </p:sp>
      </p:grpSp>
      <p:grpSp>
        <p:nvGrpSpPr>
          <p:cNvPr id="59" name="Group 58"/>
          <p:cNvGrpSpPr>
            <a:grpSpLocks/>
          </p:cNvGrpSpPr>
          <p:nvPr/>
        </p:nvGrpSpPr>
        <p:grpSpPr bwMode="auto">
          <a:xfrm>
            <a:off x="9116726" y="3299506"/>
            <a:ext cx="2236787" cy="1567764"/>
            <a:chOff x="3433260" y="3287722"/>
            <a:chExt cx="2237290" cy="1174633"/>
          </a:xfrm>
        </p:grpSpPr>
        <p:sp>
          <p:nvSpPr>
            <p:cNvPr id="60"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1"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2"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b="1" dirty="0">
                <a:gradFill>
                  <a:gsLst>
                    <a:gs pos="0">
                      <a:srgbClr val="3C3C3C">
                        <a:alpha val="50000"/>
                      </a:srgbClr>
                    </a:gs>
                    <a:gs pos="100000">
                      <a:srgbClr val="3C3C3C">
                        <a:alpha val="50000"/>
                      </a:srgbClr>
                    </a:gs>
                  </a:gsLst>
                  <a:lin ang="5400000" scaled="0"/>
                </a:gra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03</a:t>
              </a:r>
            </a:p>
          </p:txBody>
        </p:sp>
      </p:grpSp>
      <p:grpSp>
        <p:nvGrpSpPr>
          <p:cNvPr id="63" name="Group 62"/>
          <p:cNvGrpSpPr>
            <a:grpSpLocks/>
          </p:cNvGrpSpPr>
          <p:nvPr/>
        </p:nvGrpSpPr>
        <p:grpSpPr bwMode="auto">
          <a:xfrm>
            <a:off x="9116726" y="2461306"/>
            <a:ext cx="2236787" cy="1565647"/>
            <a:chOff x="3433260" y="3287731"/>
            <a:chExt cx="2237290" cy="1174624"/>
          </a:xfrm>
        </p:grpSpPr>
        <p:sp>
          <p:nvSpPr>
            <p:cNvPr id="64"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3"/>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5"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solidFill>
            <a:ln w="3175">
              <a:noFill/>
            </a:ln>
            <a:extLst/>
          </p:spPr>
          <p:txBody>
            <a:bodyPr/>
            <a:lstStyle/>
            <a:p>
              <a:pPr defTabSz="457200">
                <a:defRPr/>
              </a:pPr>
              <a:endParaRPr lang="es-PE" altLang="ko-KR" sz="1800" dirty="0">
                <a:solidFill>
                  <a:srgbClr val="474747"/>
                </a:solidFill>
                <a:latin typeface="Calibri Light" panose="020F0302020204030204" pitchFamily="34" charset="0"/>
                <a:ea typeface="맑은 고딕" panose="020B0503020000020004" pitchFamily="34" charset="-127"/>
                <a:cs typeface="Calibri Light" panose="020F0302020204030204" pitchFamily="34" charset="0"/>
              </a:endParaRPr>
            </a:p>
          </p:txBody>
        </p:sp>
        <p:sp>
          <p:nvSpPr>
            <p:cNvPr id="66"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2"/>
            </a:solidFill>
            <a:ln w="3175">
              <a:noFill/>
            </a:ln>
            <a:extLst/>
          </p:spPr>
          <p:txBody>
            <a:bodyPr lIns="0" tIns="0" rIns="0" bIns="0" anchor="ctr"/>
            <a:lstStyle/>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02</a:t>
              </a:r>
            </a:p>
          </p:txBody>
        </p:sp>
      </p:grpSp>
      <p:grpSp>
        <p:nvGrpSpPr>
          <p:cNvPr id="67" name="Group 66"/>
          <p:cNvGrpSpPr>
            <a:grpSpLocks/>
          </p:cNvGrpSpPr>
          <p:nvPr/>
        </p:nvGrpSpPr>
        <p:grpSpPr bwMode="auto">
          <a:xfrm>
            <a:off x="9116726" y="1614511"/>
            <a:ext cx="2236787" cy="1574240"/>
            <a:chOff x="3433260" y="1508627"/>
            <a:chExt cx="2237290" cy="1181491"/>
          </a:xfrm>
        </p:grpSpPr>
        <p:sp>
          <p:nvSpPr>
            <p:cNvPr id="68"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1374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Light" panose="020F0302020204030204" pitchFamily="34" charset="0"/>
                <a:cs typeface="Calibri Light" panose="020F0302020204030204" pitchFamily="34" charset="0"/>
              </a:endParaRPr>
            </a:p>
          </p:txBody>
        </p:sp>
        <p:sp>
          <p:nvSpPr>
            <p:cNvPr id="69"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08DF6"/>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defTabSz="457200"/>
              <a:endParaRPr lang="es-PE" sz="1800" dirty="0">
                <a:solidFill>
                  <a:srgbClr val="474747"/>
                </a:solidFill>
                <a:latin typeface="Calibri Light" panose="020F0302020204030204" pitchFamily="34" charset="0"/>
                <a:cs typeface="Calibri Light" panose="020F0302020204030204" pitchFamily="34" charset="0"/>
              </a:endParaRPr>
            </a:p>
          </p:txBody>
        </p:sp>
        <p:sp>
          <p:nvSpPr>
            <p:cNvPr id="70"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070C0"/>
            </a:solidFill>
            <a:ln w="3175">
              <a:noFill/>
            </a:ln>
            <a:extLst/>
          </p:spPr>
          <p:txBody>
            <a:bodyPr lIns="0" tIns="0" rIns="0" bIns="0" anchor="ctr"/>
            <a:lstStyle/>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endPar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endParaRPr>
            </a:p>
            <a:p>
              <a:pPr algn="ctr" defTabSz="457200">
                <a:spcAft>
                  <a:spcPts val="300"/>
                </a:spcAft>
                <a:defRPr/>
              </a:pPr>
              <a:r>
                <a:rPr lang="es-PE" altLang="ko-KR" sz="1800" dirty="0">
                  <a:solidFill>
                    <a:srgbClr val="FFFFFF">
                      <a:alpha val="50000"/>
                    </a:srgbClr>
                  </a:solidFill>
                  <a:latin typeface="Calibri Light" panose="020F0302020204030204" pitchFamily="34" charset="0"/>
                  <a:ea typeface="Roboto Condensed Regular"/>
                  <a:cs typeface="Calibri Light" panose="020F0302020204030204" pitchFamily="34" charset="0"/>
                </a:rPr>
                <a:t>01</a:t>
              </a:r>
            </a:p>
          </p:txBody>
        </p:sp>
      </p:grpSp>
      <p:grpSp>
        <p:nvGrpSpPr>
          <p:cNvPr id="71" name="Group 70"/>
          <p:cNvGrpSpPr/>
          <p:nvPr/>
        </p:nvGrpSpPr>
        <p:grpSpPr>
          <a:xfrm>
            <a:off x="657226" y="2200268"/>
            <a:ext cx="8359603" cy="504310"/>
            <a:chOff x="-2514600" y="1547807"/>
            <a:chExt cx="8359603" cy="378233"/>
          </a:xfrm>
        </p:grpSpPr>
        <p:sp>
          <p:nvSpPr>
            <p:cNvPr id="72" name="Text Placeholder 22"/>
            <p:cNvSpPr txBox="1">
              <a:spLocks/>
            </p:cNvSpPr>
            <p:nvPr/>
          </p:nvSpPr>
          <p:spPr>
            <a:xfrm>
              <a:off x="-2514600" y="1547807"/>
              <a:ext cx="7573118" cy="37823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Cumplimiento de los reglamentos y requisitos</a:t>
              </a: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a:p>
              <a:pPr algn="r">
                <a:lnSpc>
                  <a:spcPct val="100000"/>
                </a:lnSpc>
              </a:pPr>
              <a:endParaRPr lang="es-PE" sz="2400" dirty="0">
                <a:solidFill>
                  <a:srgbClr val="474747"/>
                </a:solidFill>
                <a:latin typeface="Calibri Light" panose="020F0302020204030204" pitchFamily="34" charset="0"/>
                <a:cs typeface="Calibri Light" panose="020F0302020204030204" pitchFamily="34" charset="0"/>
              </a:endParaRPr>
            </a:p>
          </p:txBody>
        </p:sp>
        <p:cxnSp>
          <p:nvCxnSpPr>
            <p:cNvPr id="73" name="Straight Connector 72"/>
            <p:cNvCxnSpPr/>
            <p:nvPr/>
          </p:nvCxnSpPr>
          <p:spPr>
            <a:xfrm flipH="1">
              <a:off x="5139549" y="1694599"/>
              <a:ext cx="705454"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4" name="Group 73"/>
          <p:cNvGrpSpPr/>
          <p:nvPr/>
        </p:nvGrpSpPr>
        <p:grpSpPr>
          <a:xfrm>
            <a:off x="555040" y="2962274"/>
            <a:ext cx="8461789" cy="613418"/>
            <a:chOff x="-2616786" y="2081212"/>
            <a:chExt cx="8461789" cy="460064"/>
          </a:xfrm>
        </p:grpSpPr>
        <p:sp>
          <p:nvSpPr>
            <p:cNvPr id="75" name="Text Placeholder 22"/>
            <p:cNvSpPr txBox="1">
              <a:spLocks/>
            </p:cNvSpPr>
            <p:nvPr/>
          </p:nvSpPr>
          <p:spPr>
            <a:xfrm>
              <a:off x="-2616786" y="2081212"/>
              <a:ext cx="7689034" cy="46006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Consistencia en la entrega de productos y servicios</a:t>
              </a:r>
            </a:p>
          </p:txBody>
        </p:sp>
        <p:cxnSp>
          <p:nvCxnSpPr>
            <p:cNvPr id="76" name="Straight Connector 75"/>
            <p:cNvCxnSpPr/>
            <p:nvPr/>
          </p:nvCxnSpPr>
          <p:spPr>
            <a:xfrm flipH="1">
              <a:off x="5140451" y="2264034"/>
              <a:ext cx="704552"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555040" y="3705520"/>
            <a:ext cx="8461789" cy="685997"/>
            <a:chOff x="-2616786" y="2600545"/>
            <a:chExt cx="8461789" cy="514498"/>
          </a:xfrm>
        </p:grpSpPr>
        <p:sp>
          <p:nvSpPr>
            <p:cNvPr id="78" name="Text Placeholder 22"/>
            <p:cNvSpPr txBox="1">
              <a:spLocks/>
            </p:cNvSpPr>
            <p:nvPr/>
          </p:nvSpPr>
          <p:spPr>
            <a:xfrm>
              <a:off x="-2616786" y="2600545"/>
              <a:ext cx="7702764" cy="51449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Cumplimiento con los estándares de rendimiento especificados</a:t>
              </a:r>
            </a:p>
          </p:txBody>
        </p:sp>
        <p:cxnSp>
          <p:nvCxnSpPr>
            <p:cNvPr id="79" name="Straight Connector 78"/>
            <p:cNvCxnSpPr/>
            <p:nvPr/>
          </p:nvCxnSpPr>
          <p:spPr>
            <a:xfrm flipH="1">
              <a:off x="5155067" y="2876377"/>
              <a:ext cx="689936"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grpSp>
        <p:nvGrpSpPr>
          <p:cNvPr id="80" name="Group 79"/>
          <p:cNvGrpSpPr/>
          <p:nvPr/>
        </p:nvGrpSpPr>
        <p:grpSpPr>
          <a:xfrm>
            <a:off x="555039" y="4610103"/>
            <a:ext cx="8461792" cy="1171572"/>
            <a:chOff x="-2616789" y="3250406"/>
            <a:chExt cx="8461792" cy="878679"/>
          </a:xfrm>
        </p:grpSpPr>
        <p:sp>
          <p:nvSpPr>
            <p:cNvPr id="81" name="Text Placeholder 22"/>
            <p:cNvSpPr txBox="1">
              <a:spLocks/>
            </p:cNvSpPr>
            <p:nvPr/>
          </p:nvSpPr>
          <p:spPr>
            <a:xfrm>
              <a:off x="-2616789" y="3250406"/>
              <a:ext cx="7718227" cy="87867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s-PE" sz="2400" dirty="0">
                  <a:solidFill>
                    <a:srgbClr val="474747"/>
                  </a:solidFill>
                  <a:latin typeface="Calibri Light" panose="020F0302020204030204" pitchFamily="34" charset="0"/>
                  <a:cs typeface="Calibri Light" panose="020F0302020204030204" pitchFamily="34" charset="0"/>
                </a:rPr>
                <a:t>Un circuito de retroalimentación para asegurar la entrega de productos y servicios que sean "aptos para el propósito" y libres de defectos o errores</a:t>
              </a:r>
            </a:p>
          </p:txBody>
        </p:sp>
        <p:cxnSp>
          <p:nvCxnSpPr>
            <p:cNvPr id="82" name="Straight Connector 81"/>
            <p:cNvCxnSpPr/>
            <p:nvPr/>
          </p:nvCxnSpPr>
          <p:spPr>
            <a:xfrm flipH="1">
              <a:off x="5146414" y="3534637"/>
              <a:ext cx="698589" cy="0"/>
            </a:xfrm>
            <a:prstGeom prst="line">
              <a:avLst/>
            </a:prstGeom>
            <a:ln w="12700" cmpd="sng">
              <a:solidFill>
                <a:srgbClr val="9E9E9E"/>
              </a:solidFill>
              <a:prstDash val="sysDash"/>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994182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2" presetClass="entr" presetSubtype="2"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right)">
                                      <p:cBhvr>
                                        <p:cTn id="12" dur="500"/>
                                        <p:tgtEl>
                                          <p:spTgt spid="71"/>
                                        </p:tgtEl>
                                      </p:cBhvr>
                                    </p:animEffect>
                                  </p:childTnLst>
                                </p:cTn>
                              </p:par>
                            </p:childTnLst>
                          </p:cTn>
                        </p:par>
                        <p:par>
                          <p:cTn id="13" fill="hold">
                            <p:stCondLst>
                              <p:cond delay="3000"/>
                            </p:stCondLst>
                            <p:childTnLst>
                              <p:par>
                                <p:cTn id="14" presetID="2" presetClass="entr" presetSubtype="4"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2" presetClass="entr" presetSubtype="2" fill="hold" nodeType="after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wipe(right)">
                                      <p:cBhvr>
                                        <p:cTn id="21" dur="500"/>
                                        <p:tgtEl>
                                          <p:spTgt spid="74"/>
                                        </p:tgtEl>
                                      </p:cBhvr>
                                    </p:animEffect>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22" presetClass="entr" presetSubtype="2"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right)">
                                      <p:cBhvr>
                                        <p:cTn id="30" dur="500"/>
                                        <p:tgtEl>
                                          <p:spTgt spid="77"/>
                                        </p:tgtEl>
                                      </p:cBhvr>
                                    </p:animEffect>
                                  </p:childTnLst>
                                </p:cTn>
                              </p:par>
                            </p:childTnLst>
                          </p:cTn>
                        </p:par>
                        <p:par>
                          <p:cTn id="31" fill="hold">
                            <p:stCondLst>
                              <p:cond delay="5000"/>
                            </p:stCondLst>
                            <p:childTnLst>
                              <p:par>
                                <p:cTn id="32" presetID="2" presetClass="entr" presetSubtype="4"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ppt_x"/>
                                          </p:val>
                                        </p:tav>
                                        <p:tav tm="100000">
                                          <p:val>
                                            <p:strVal val="#ppt_x"/>
                                          </p:val>
                                        </p:tav>
                                      </p:tavLst>
                                    </p:anim>
                                    <p:anim calcmode="lin" valueType="num">
                                      <p:cBhvr additive="base">
                                        <p:cTn id="35" dur="500" fill="hold"/>
                                        <p:tgtEl>
                                          <p:spTgt spid="39"/>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22" presetClass="entr" presetSubtype="2" fill="hold"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right)">
                                      <p:cBhvr>
                                        <p:cTn id="3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077170" y="195944"/>
            <a:ext cx="7448080" cy="1082871"/>
          </a:xfrm>
        </p:spPr>
        <p:txBody>
          <a:bodyPr>
            <a:noAutofit/>
          </a:bodyPr>
          <a:lstStyle/>
          <a:p>
            <a:r>
              <a:rPr lang="es-PE" sz="1800" dirty="0"/>
              <a:t>Dado los aspectos complementarios de SMS y QMS, es posible integrar ambos sistemas sin comprometer cada función.</a:t>
            </a:r>
          </a:p>
        </p:txBody>
      </p:sp>
      <p:sp>
        <p:nvSpPr>
          <p:cNvPr id="2" name="Title 1"/>
          <p:cNvSpPr>
            <a:spLocks noGrp="1"/>
          </p:cNvSpPr>
          <p:nvPr>
            <p:ph type="ctrTitle" idx="4294967295"/>
          </p:nvPr>
        </p:nvSpPr>
        <p:spPr>
          <a:xfrm>
            <a:off x="555039" y="73057"/>
            <a:ext cx="2605852" cy="1336387"/>
          </a:xfrm>
        </p:spPr>
        <p:txBody>
          <a:bodyPr/>
          <a:lstStyle/>
          <a:p>
            <a:pPr algn="l"/>
            <a:r>
              <a:rPr lang="es-PE" sz="2000" b="1" dirty="0"/>
              <a:t>Integración de SMS y QMS</a:t>
            </a:r>
          </a:p>
        </p:txBody>
      </p:sp>
      <p:graphicFrame>
        <p:nvGraphicFramePr>
          <p:cNvPr id="4" name="Table 3"/>
          <p:cNvGraphicFramePr>
            <a:graphicFrameLocks noGrp="1"/>
          </p:cNvGraphicFramePr>
          <p:nvPr>
            <p:extLst>
              <p:ext uri="{D42A27DB-BD31-4B8C-83A1-F6EECF244321}">
                <p14:modId xmlns:p14="http://schemas.microsoft.com/office/powerpoint/2010/main" val="3478540887"/>
              </p:ext>
            </p:extLst>
          </p:nvPr>
        </p:nvGraphicFramePr>
        <p:xfrm>
          <a:off x="1114425" y="1536700"/>
          <a:ext cx="9413875" cy="4902200"/>
        </p:xfrm>
        <a:graphic>
          <a:graphicData uri="http://schemas.openxmlformats.org/drawingml/2006/table">
            <a:tbl>
              <a:tblPr firstRow="1" bandRow="1">
                <a:tableStyleId>{5940675A-B579-460E-94D1-54222C63F5DA}</a:tableStyleId>
              </a:tblPr>
              <a:tblGrid>
                <a:gridCol w="9413875">
                  <a:extLst>
                    <a:ext uri="{9D8B030D-6E8A-4147-A177-3AD203B41FA5}">
                      <a16:colId xmlns:a16="http://schemas.microsoft.com/office/drawing/2014/main" val="20000"/>
                    </a:ext>
                  </a:extLst>
                </a:gridCol>
              </a:tblGrid>
              <a:tr h="1246322">
                <a:tc>
                  <a:txBody>
                    <a:bodyPr/>
                    <a:lstStyle/>
                    <a:p>
                      <a:pPr algn="just"/>
                      <a:r>
                        <a:rPr lang="es-PE" sz="2400" dirty="0" smtClean="0">
                          <a:solidFill>
                            <a:schemeClr val="bg1"/>
                          </a:solidFill>
                          <a:latin typeface="Calibri Light" panose="020F0302020204030204" pitchFamily="34" charset="0"/>
                          <a:cs typeface="Calibri Light" panose="020F0302020204030204" pitchFamily="34" charset="0"/>
                        </a:rPr>
                        <a:t>Un SMS está </a:t>
                      </a:r>
                      <a:r>
                        <a:rPr lang="es-PE" sz="2400" b="1" dirty="0" smtClean="0">
                          <a:solidFill>
                            <a:srgbClr val="FFFF00"/>
                          </a:solidFill>
                          <a:latin typeface="Calibri Light" panose="020F0302020204030204" pitchFamily="34" charset="0"/>
                          <a:cs typeface="Calibri Light" panose="020F0302020204030204" pitchFamily="34" charset="0"/>
                        </a:rPr>
                        <a:t>soportado</a:t>
                      </a:r>
                      <a:r>
                        <a:rPr lang="es-PE" sz="2400" dirty="0" smtClean="0">
                          <a:solidFill>
                            <a:schemeClr val="bg1"/>
                          </a:solidFill>
                          <a:latin typeface="Calibri Light" panose="020F0302020204030204" pitchFamily="34" charset="0"/>
                          <a:cs typeface="Calibri Light" panose="020F0302020204030204" pitchFamily="34" charset="0"/>
                        </a:rPr>
                        <a:t> por procesos del QMS tales como auditoría, inspección, investigación, análisis de causa/causa raíz, diseño de procesos, análisis estadístico de tendencias y medidas preventivas.</a:t>
                      </a:r>
                      <a:endParaRPr lang="es-PE" sz="2400" dirty="0">
                        <a:solidFill>
                          <a:schemeClr val="bg1"/>
                        </a:solidFill>
                        <a:latin typeface="Calibri Light" panose="020F0302020204030204" pitchFamily="34" charset="0"/>
                        <a:cs typeface="Calibri Light" panose="020F0302020204030204" pitchFamily="34" charset="0"/>
                      </a:endParaRPr>
                    </a:p>
                  </a:txBody>
                  <a:tcPr>
                    <a:solidFill>
                      <a:srgbClr val="0070C0"/>
                    </a:solidFill>
                  </a:tcPr>
                </a:tc>
                <a:extLst>
                  <a:ext uri="{0D108BD9-81ED-4DB2-BD59-A6C34878D82A}">
                    <a16:rowId xmlns:a16="http://schemas.microsoft.com/office/drawing/2014/main" val="10000"/>
                  </a:ext>
                </a:extLst>
              </a:tr>
              <a:tr h="1218626">
                <a:tc>
                  <a:txBody>
                    <a:bodyPr/>
                    <a:lstStyle/>
                    <a:p>
                      <a:pPr algn="just"/>
                      <a:r>
                        <a:rPr lang="es-PE" sz="2400" dirty="0" smtClean="0">
                          <a:solidFill>
                            <a:schemeClr val="bg1"/>
                          </a:solidFill>
                          <a:latin typeface="Calibri Light" panose="020F0302020204030204" pitchFamily="34" charset="0"/>
                          <a:cs typeface="Calibri Light" panose="020F0302020204030204" pitchFamily="34" charset="0"/>
                        </a:rPr>
                        <a:t>Un QMS </a:t>
                      </a:r>
                      <a:r>
                        <a:rPr lang="es-PE" sz="2400" b="1" dirty="0" smtClean="0">
                          <a:solidFill>
                            <a:srgbClr val="FFFF00"/>
                          </a:solidFill>
                          <a:latin typeface="Calibri Light" panose="020F0302020204030204" pitchFamily="34" charset="0"/>
                          <a:cs typeface="Calibri Light" panose="020F0302020204030204" pitchFamily="34" charset="0"/>
                        </a:rPr>
                        <a:t>puede anticipar</a:t>
                      </a:r>
                      <a:r>
                        <a:rPr lang="es-PE" sz="2400" dirty="0" smtClean="0">
                          <a:solidFill>
                            <a:schemeClr val="bg1"/>
                          </a:solidFill>
                          <a:latin typeface="Calibri Light" panose="020F0302020204030204" pitchFamily="34" charset="0"/>
                          <a:cs typeface="Calibri Light" panose="020F0302020204030204" pitchFamily="34" charset="0"/>
                        </a:rPr>
                        <a:t> los problemas de seguridad operacional que existen a pesar del cumplimiento de las normas y especificaciones de la organización.</a:t>
                      </a:r>
                      <a:endParaRPr lang="es-PE" sz="2400" dirty="0">
                        <a:solidFill>
                          <a:schemeClr val="bg1"/>
                        </a:solidFill>
                        <a:latin typeface="Calibri Light" panose="020F0302020204030204" pitchFamily="34" charset="0"/>
                        <a:cs typeface="Calibri Light" panose="020F0302020204030204" pitchFamily="34" charset="0"/>
                      </a:endParaRPr>
                    </a:p>
                  </a:txBody>
                  <a:tcPr>
                    <a:solidFill>
                      <a:schemeClr val="accent1"/>
                    </a:solidFill>
                  </a:tcPr>
                </a:tc>
                <a:extLst>
                  <a:ext uri="{0D108BD9-81ED-4DB2-BD59-A6C34878D82A}">
                    <a16:rowId xmlns:a16="http://schemas.microsoft.com/office/drawing/2014/main" val="10001"/>
                  </a:ext>
                </a:extLst>
              </a:tr>
              <a:tr h="1218626">
                <a:tc>
                  <a:txBody>
                    <a:bodyPr/>
                    <a:lstStyle/>
                    <a:p>
                      <a:pPr algn="just"/>
                      <a:r>
                        <a:rPr lang="es-PE" sz="2400" dirty="0" smtClean="0">
                          <a:solidFill>
                            <a:schemeClr val="bg1"/>
                          </a:solidFill>
                          <a:latin typeface="Calibri Light" panose="020F0302020204030204" pitchFamily="34" charset="0"/>
                          <a:cs typeface="Calibri Light" panose="020F0302020204030204" pitchFamily="34" charset="0"/>
                        </a:rPr>
                        <a:t>Los principios, políticas y prácticas de calidad exigidos por la reglamentación aeronáutica </a:t>
                      </a:r>
                      <a:r>
                        <a:rPr lang="es-PE" sz="2400" b="1" dirty="0" smtClean="0">
                          <a:solidFill>
                            <a:srgbClr val="FFFF00"/>
                          </a:solidFill>
                          <a:latin typeface="Calibri Light" panose="020F0302020204030204" pitchFamily="34" charset="0"/>
                          <a:cs typeface="Calibri Light" panose="020F0302020204030204" pitchFamily="34" charset="0"/>
                        </a:rPr>
                        <a:t>están claramente relacionados </a:t>
                      </a:r>
                      <a:r>
                        <a:rPr lang="es-PE" sz="2400" dirty="0" smtClean="0">
                          <a:solidFill>
                            <a:schemeClr val="bg1"/>
                          </a:solidFill>
                          <a:latin typeface="Calibri Light" panose="020F0302020204030204" pitchFamily="34" charset="0"/>
                          <a:cs typeface="Calibri Light" panose="020F0302020204030204" pitchFamily="34" charset="0"/>
                        </a:rPr>
                        <a:t>con los objetivos de la gestión de la seguridad operacional.</a:t>
                      </a:r>
                      <a:endParaRPr lang="es-PE" sz="2400" dirty="0">
                        <a:solidFill>
                          <a:schemeClr val="bg1"/>
                        </a:solidFill>
                        <a:latin typeface="Calibri Light" panose="020F0302020204030204" pitchFamily="34" charset="0"/>
                        <a:cs typeface="Calibri Light" panose="020F0302020204030204" pitchFamily="34" charset="0"/>
                      </a:endParaRPr>
                    </a:p>
                  </a:txBody>
                  <a:tcPr>
                    <a:solidFill>
                      <a:srgbClr val="0070C0"/>
                    </a:solidFill>
                  </a:tcPr>
                </a:tc>
                <a:extLst>
                  <a:ext uri="{0D108BD9-81ED-4DB2-BD59-A6C34878D82A}">
                    <a16:rowId xmlns:a16="http://schemas.microsoft.com/office/drawing/2014/main" val="10002"/>
                  </a:ext>
                </a:extLst>
              </a:tr>
              <a:tr h="1218626">
                <a:tc>
                  <a:txBody>
                    <a:bodyPr/>
                    <a:lstStyle/>
                    <a:p>
                      <a:pPr algn="just"/>
                      <a:r>
                        <a:rPr lang="es-PE" sz="2400" dirty="0" smtClean="0">
                          <a:solidFill>
                            <a:schemeClr val="bg1"/>
                          </a:solidFill>
                          <a:latin typeface="Calibri Light" panose="020F0302020204030204" pitchFamily="34" charset="0"/>
                          <a:cs typeface="Calibri Light" panose="020F0302020204030204" pitchFamily="34" charset="0"/>
                        </a:rPr>
                        <a:t>Las actividades del QMS deben </a:t>
                      </a:r>
                      <a:r>
                        <a:rPr lang="es-PE" sz="2400" b="1" dirty="0" smtClean="0">
                          <a:solidFill>
                            <a:srgbClr val="FFFF00"/>
                          </a:solidFill>
                          <a:latin typeface="Calibri Light" panose="020F0302020204030204" pitchFamily="34" charset="0"/>
                          <a:cs typeface="Calibri Light" panose="020F0302020204030204" pitchFamily="34" charset="0"/>
                        </a:rPr>
                        <a:t>considerar los peligros identificados y los controles de riesgo</a:t>
                      </a:r>
                      <a:r>
                        <a:rPr lang="es-PE" sz="2400" dirty="0" smtClean="0">
                          <a:solidFill>
                            <a:schemeClr val="bg1"/>
                          </a:solidFill>
                          <a:latin typeface="Calibri Light" panose="020F0302020204030204" pitchFamily="34" charset="0"/>
                          <a:cs typeface="Calibri Light" panose="020F0302020204030204" pitchFamily="34" charset="0"/>
                        </a:rPr>
                        <a:t> para la planificación y el desempeño de las auditorías internas.</a:t>
                      </a:r>
                      <a:endParaRPr lang="es-PE" sz="2400" dirty="0">
                        <a:solidFill>
                          <a:schemeClr val="bg1"/>
                        </a:solidFill>
                        <a:latin typeface="Calibri Light" panose="020F0302020204030204" pitchFamily="34" charset="0"/>
                        <a:cs typeface="Calibri Light" panose="020F0302020204030204" pitchFamily="34" charset="0"/>
                      </a:endParaRPr>
                    </a:p>
                  </a:txBody>
                  <a:tcPr>
                    <a:solidFill>
                      <a:schemeClr val="accen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1839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930" r="26930"/>
          <a:stretch>
            <a:fillRect/>
          </a:stretch>
        </p:blipFill>
        <p:spPr/>
      </p:pic>
      <p:sp>
        <p:nvSpPr>
          <p:cNvPr id="3" name="Text Placeholder 2"/>
          <p:cNvSpPr>
            <a:spLocks noGrp="1"/>
          </p:cNvSpPr>
          <p:nvPr>
            <p:ph type="body" sz="quarter" idx="17"/>
          </p:nvPr>
        </p:nvSpPr>
        <p:spPr>
          <a:xfrm>
            <a:off x="569758" y="1214768"/>
            <a:ext cx="5278591" cy="5071732"/>
          </a:xfrm>
        </p:spPr>
        <p:txBody>
          <a:bodyPr>
            <a:noAutofit/>
          </a:bodyPr>
          <a:lstStyle/>
          <a:p>
            <a:pPr algn="just"/>
            <a:r>
              <a:rPr lang="es-PE" sz="2400" dirty="0">
                <a:latin typeface="Calibri Light" panose="020F0302020204030204" pitchFamily="34" charset="0"/>
                <a:cs typeface="Calibri Light" panose="020F0302020204030204" pitchFamily="34" charset="0"/>
              </a:rPr>
              <a:t>La existencia de un QMS eficaz creará una buena base para la implementación del SMS.</a:t>
            </a:r>
          </a:p>
          <a:p>
            <a:pPr algn="just"/>
            <a:r>
              <a:rPr lang="es-PE" sz="2400" dirty="0">
                <a:latin typeface="Calibri Light" panose="020F0302020204030204" pitchFamily="34" charset="0"/>
                <a:cs typeface="Calibri Light" panose="020F0302020204030204" pitchFamily="34" charset="0"/>
              </a:rPr>
              <a:t>Sin embargo, las organizaciones deberán ser conscientes que el QMS suele llamar la atención de la administración a la línea de fondo del negocio y métricas de rendimiento correspondientes, mientras que los SMS requieren un enfoque en la evaluación del riesgo de seguridad operacional y gestión de riesgos.</a:t>
            </a:r>
          </a:p>
        </p:txBody>
      </p:sp>
      <p:sp>
        <p:nvSpPr>
          <p:cNvPr id="4" name="Title 3"/>
          <p:cNvSpPr>
            <a:spLocks noGrp="1"/>
          </p:cNvSpPr>
          <p:nvPr>
            <p:ph type="ctrTitle" idx="4294967295"/>
          </p:nvPr>
        </p:nvSpPr>
        <p:spPr>
          <a:xfrm>
            <a:off x="555039" y="73057"/>
            <a:ext cx="2605852" cy="1069943"/>
          </a:xfrm>
        </p:spPr>
        <p:txBody>
          <a:bodyPr>
            <a:normAutofit/>
          </a:bodyPr>
          <a:lstStyle/>
          <a:p>
            <a:pPr algn="l"/>
            <a:r>
              <a:rPr lang="es-PE" sz="3200" b="1" dirty="0">
                <a:latin typeface="Calibri Light" panose="020F0302020204030204" pitchFamily="34" charset="0"/>
                <a:cs typeface="Calibri Light" panose="020F0302020204030204" pitchFamily="34" charset="0"/>
              </a:rPr>
              <a:t>SMS y QMS</a:t>
            </a:r>
          </a:p>
        </p:txBody>
      </p:sp>
    </p:spTree>
    <p:extLst>
      <p:ext uri="{BB962C8B-B14F-4D97-AF65-F5344CB8AC3E}">
        <p14:creationId xmlns:p14="http://schemas.microsoft.com/office/powerpoint/2010/main" val="608330881"/>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501" b="5501"/>
          <a:stretch>
            <a:fillRect/>
          </a:stretch>
        </p:blipFill>
        <p:spPr>
          <a:xfrm>
            <a:off x="-4763" y="-6350"/>
            <a:ext cx="12196763" cy="5678488"/>
          </a:xfrm>
        </p:spPr>
      </p:pic>
      <p:sp>
        <p:nvSpPr>
          <p:cNvPr id="3" name="Text Placeholder 2"/>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5205431" y="4354845"/>
            <a:ext cx="6751217" cy="2393195"/>
          </a:xfrm>
          <a:solidFill>
            <a:srgbClr val="0070C0"/>
          </a:solidFill>
        </p:spPr>
        <p:txBody>
          <a:bodyPr anchor="ctr">
            <a:normAutofit/>
          </a:bodyPr>
          <a:lstStyle/>
          <a:p>
            <a:pPr marL="114300" lvl="1" algn="just"/>
            <a:r>
              <a:rPr lang="es-PE" sz="2000" i="1" dirty="0">
                <a:solidFill>
                  <a:srgbClr val="FFFFFF"/>
                </a:solidFill>
                <a:latin typeface="Georgia"/>
                <a:cs typeface="Georgia"/>
              </a:rPr>
              <a:t>En un sistema de gestión integrado con </a:t>
            </a:r>
            <a:r>
              <a:rPr lang="es-PE" sz="2000" b="1" i="1" dirty="0">
                <a:solidFill>
                  <a:srgbClr val="FFFF00"/>
                </a:solidFill>
                <a:latin typeface="Georgia"/>
                <a:cs typeface="Georgia"/>
              </a:rPr>
              <a:t>metas unificadas y toma de decisiones </a:t>
            </a:r>
            <a:r>
              <a:rPr lang="es-PE" sz="2000" i="1" dirty="0">
                <a:solidFill>
                  <a:srgbClr val="FFFFFF"/>
                </a:solidFill>
                <a:latin typeface="Georgia"/>
                <a:cs typeface="Georgia"/>
              </a:rPr>
              <a:t>teniendo en cuenta los impactos más amplios en todas las actividades, los procesos de gestión de la calidad y gestión de la seguridad operacional serán altamente complementarios y apoyarán el logro de las metas generales de seguridad operacional</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36180503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3459" y="73057"/>
            <a:ext cx="3415264" cy="968665"/>
          </a:xfrm>
        </p:spPr>
        <p:txBody>
          <a:bodyPr/>
          <a:lstStyle/>
          <a:p>
            <a:r>
              <a:rPr lang="es-PE" sz="2000" b="1" dirty="0">
                <a:solidFill>
                  <a:schemeClr val="tx1"/>
                </a:solidFill>
                <a:latin typeface="Calibri Light" panose="020F0302020204030204" pitchFamily="34" charset="0"/>
                <a:cs typeface="Calibri Light" panose="020F0302020204030204" pitchFamily="34" charset="0"/>
              </a:rPr>
              <a:t>Estrategia de implementación para la integración del sistema de gestión</a:t>
            </a:r>
            <a:endParaRPr lang="en-US" sz="2000" dirty="0">
              <a:solidFill>
                <a:schemeClr val="tx1"/>
              </a:solidFill>
              <a:latin typeface="Calibri Light" panose="020F0302020204030204" pitchFamily="34" charset="0"/>
              <a:cs typeface="Calibri Light" panose="020F0302020204030204" pitchFamily="34" charset="0"/>
            </a:endParaRPr>
          </a:p>
        </p:txBody>
      </p:sp>
      <p:sp>
        <p:nvSpPr>
          <p:cNvPr id="4" name="Rectangle 3"/>
          <p:cNvSpPr/>
          <p:nvPr/>
        </p:nvSpPr>
        <p:spPr>
          <a:xfrm>
            <a:off x="1969912" y="3313544"/>
            <a:ext cx="2088890" cy="1045186"/>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1800" b="1" dirty="0">
                <a:solidFill>
                  <a:srgbClr val="FFFFFF"/>
                </a:solidFill>
                <a:latin typeface="Open Sans"/>
                <a:cs typeface="Open Sans"/>
              </a:rPr>
              <a:t>ESTRATEGIA</a:t>
            </a:r>
          </a:p>
        </p:txBody>
      </p:sp>
      <p:grpSp>
        <p:nvGrpSpPr>
          <p:cNvPr id="83" name="Group 100"/>
          <p:cNvGrpSpPr>
            <a:grpSpLocks/>
          </p:cNvGrpSpPr>
          <p:nvPr/>
        </p:nvGrpSpPr>
        <p:grpSpPr bwMode="auto">
          <a:xfrm flipH="1">
            <a:off x="4058802" y="1450281"/>
            <a:ext cx="1274690" cy="4632231"/>
            <a:chOff x="2369261" y="2050322"/>
            <a:chExt cx="1211428" cy="1787070"/>
          </a:xfrm>
        </p:grpSpPr>
        <p:cxnSp>
          <p:nvCxnSpPr>
            <p:cNvPr id="88" name="Straight Connector 87"/>
            <p:cNvCxnSpPr/>
            <p:nvPr/>
          </p:nvCxnSpPr>
          <p:spPr>
            <a:xfrm>
              <a:off x="2369261" y="2050322"/>
              <a:ext cx="995781"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a:xfrm flipH="1">
              <a:off x="3365042" y="2050322"/>
              <a:ext cx="0" cy="846866"/>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a:xfrm>
              <a:off x="3365042" y="2897188"/>
              <a:ext cx="215647"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2369261" y="2497906"/>
              <a:ext cx="932356"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H="1">
              <a:off x="3301617" y="2497906"/>
              <a:ext cx="0" cy="43420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301617" y="2938463"/>
              <a:ext cx="279072"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a:off x="3301617" y="3054350"/>
              <a:ext cx="279072"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flipH="1">
              <a:off x="3301617" y="3051175"/>
              <a:ext cx="0" cy="78621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2369261" y="3837392"/>
              <a:ext cx="932356"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369261" y="3408042"/>
              <a:ext cx="875273"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a:stCxn id="121" idx="1"/>
              <a:endCxn id="4" idx="3"/>
            </p:cNvCxnSpPr>
            <p:nvPr/>
          </p:nvCxnSpPr>
          <p:spPr>
            <a:xfrm flipV="1">
              <a:off x="2908381" y="2970762"/>
              <a:ext cx="672308" cy="172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3244534" y="3006725"/>
              <a:ext cx="336155"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flipH="1">
              <a:off x="3244534" y="3009900"/>
              <a:ext cx="0" cy="401325"/>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grpSp>
      <p:grpSp>
        <p:nvGrpSpPr>
          <p:cNvPr id="13" name="Group 12"/>
          <p:cNvGrpSpPr/>
          <p:nvPr/>
        </p:nvGrpSpPr>
        <p:grpSpPr>
          <a:xfrm>
            <a:off x="4766219" y="1041722"/>
            <a:ext cx="7028383" cy="5567422"/>
            <a:chOff x="3503783" y="1385393"/>
            <a:chExt cx="5310017" cy="4609005"/>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grpSpPr>
        <p:sp>
          <p:nvSpPr>
            <p:cNvPr id="119" name="Rectangle 118"/>
            <p:cNvSpPr/>
            <p:nvPr/>
          </p:nvSpPr>
          <p:spPr>
            <a:xfrm>
              <a:off x="3503783" y="1385393"/>
              <a:ext cx="5310017" cy="7780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El </a:t>
              </a:r>
              <a:r>
                <a:rPr lang="es-PE" sz="2400" b="1" dirty="0">
                  <a:solidFill>
                    <a:srgbClr val="FFFF00"/>
                  </a:solidFill>
                  <a:latin typeface="Calibri Light" panose="020F0302020204030204" pitchFamily="34" charset="0"/>
                  <a:cs typeface="Calibri Light" panose="020F0302020204030204" pitchFamily="34" charset="0"/>
                </a:rPr>
                <a:t>compromiso y liderazgo </a:t>
              </a:r>
              <a:r>
                <a:rPr lang="es-PE" sz="2400" dirty="0">
                  <a:solidFill>
                    <a:srgbClr val="FFFFFF"/>
                  </a:solidFill>
                  <a:latin typeface="Calibri Light" panose="020F0302020204030204" pitchFamily="34" charset="0"/>
                  <a:cs typeface="Calibri Light" panose="020F0302020204030204" pitchFamily="34" charset="0"/>
                </a:rPr>
                <a:t>de la alta dirección son esenciales para gestionar el cambio</a:t>
              </a:r>
            </a:p>
          </p:txBody>
        </p:sp>
        <p:sp>
          <p:nvSpPr>
            <p:cNvPr id="120" name="Rectangle 119"/>
            <p:cNvSpPr/>
            <p:nvPr/>
          </p:nvSpPr>
          <p:spPr>
            <a:xfrm>
              <a:off x="3503783" y="2311009"/>
              <a:ext cx="5310017" cy="7780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b="1" dirty="0">
                  <a:solidFill>
                    <a:srgbClr val="FFFF00"/>
                  </a:solidFill>
                  <a:latin typeface="Calibri Light" panose="020F0302020204030204" pitchFamily="34" charset="0"/>
                  <a:cs typeface="Calibri Light" panose="020F0302020204030204" pitchFamily="34" charset="0"/>
                </a:rPr>
                <a:t>Identificar a la persona </a:t>
              </a:r>
              <a:r>
                <a:rPr lang="es-PE" sz="2400" dirty="0">
                  <a:solidFill>
                    <a:srgbClr val="FFFFFF"/>
                  </a:solidFill>
                  <a:latin typeface="Calibri Light" panose="020F0302020204030204" pitchFamily="34" charset="0"/>
                  <a:cs typeface="Calibri Light" panose="020F0302020204030204" pitchFamily="34" charset="0"/>
                </a:rPr>
                <a:t>que tiene la responsabilidad general del sistema integrado</a:t>
              </a:r>
            </a:p>
          </p:txBody>
        </p:sp>
        <p:sp>
          <p:nvSpPr>
            <p:cNvPr id="121" name="Rectangle 120"/>
            <p:cNvSpPr/>
            <p:nvPr/>
          </p:nvSpPr>
          <p:spPr>
            <a:xfrm>
              <a:off x="3503783" y="3313456"/>
              <a:ext cx="5310017" cy="7780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Se debe considerar que pueden existir diferentes "culturas" dentro de los diferentes sistemas de gestión  </a:t>
              </a:r>
            </a:p>
          </p:txBody>
        </p:sp>
        <p:sp>
          <p:nvSpPr>
            <p:cNvPr id="122" name="Rectangle 121"/>
            <p:cNvSpPr/>
            <p:nvPr/>
          </p:nvSpPr>
          <p:spPr>
            <a:xfrm>
              <a:off x="3503783" y="4254883"/>
              <a:ext cx="5310017" cy="7780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Promoción de una política de seguridad operacional común</a:t>
              </a:r>
            </a:p>
          </p:txBody>
        </p:sp>
        <p:sp>
          <p:nvSpPr>
            <p:cNvPr id="123" name="Rectangle 122"/>
            <p:cNvSpPr/>
            <p:nvPr/>
          </p:nvSpPr>
          <p:spPr>
            <a:xfrm>
              <a:off x="3503783" y="5216379"/>
              <a:ext cx="5310017" cy="77801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400" dirty="0">
                  <a:solidFill>
                    <a:srgbClr val="FFFFFF"/>
                  </a:solidFill>
                  <a:latin typeface="Calibri Light" panose="020F0302020204030204" pitchFamily="34" charset="0"/>
                  <a:cs typeface="Calibri Light" panose="020F0302020204030204" pitchFamily="34" charset="0"/>
                </a:rPr>
                <a:t>Sesiones conjuntas de capacitación y comunicación en materia de seguridad operacional para el personal</a:t>
              </a:r>
            </a:p>
          </p:txBody>
        </p:sp>
      </p:grpSp>
    </p:spTree>
    <p:extLst>
      <p:ext uri="{BB962C8B-B14F-4D97-AF65-F5344CB8AC3E}">
        <p14:creationId xmlns:p14="http://schemas.microsoft.com/office/powerpoint/2010/main" val="859756693"/>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87325"/>
            <a:ext cx="3932237" cy="1245235"/>
          </a:xfrm>
        </p:spPr>
        <p:txBody>
          <a:bodyPr/>
          <a:lstStyle/>
          <a:p>
            <a:r>
              <a:rPr lang="es-PE" b="1" dirty="0"/>
              <a:t>Descripción del sistema</a:t>
            </a:r>
            <a:endParaRPr lang="es-PE" dirty="0"/>
          </a:p>
        </p:txBody>
      </p:sp>
      <p:sp>
        <p:nvSpPr>
          <p:cNvPr id="4" name="Text Placeholder 3"/>
          <p:cNvSpPr>
            <a:spLocks noGrp="1"/>
          </p:cNvSpPr>
          <p:nvPr>
            <p:ph type="body" sz="half" idx="2"/>
          </p:nvPr>
        </p:nvSpPr>
        <p:spPr>
          <a:xfrm>
            <a:off x="839788" y="1554479"/>
            <a:ext cx="5469572" cy="5303521"/>
          </a:xfrm>
        </p:spPr>
        <p:txBody>
          <a:bodyPr>
            <a:normAutofit/>
          </a:bodyPr>
          <a:lstStyle/>
          <a:p>
            <a:pPr algn="just">
              <a:lnSpc>
                <a:spcPct val="100000"/>
              </a:lnSpc>
              <a:spcBef>
                <a:spcPts val="0"/>
              </a:spcBef>
            </a:pPr>
            <a:r>
              <a:rPr lang="es-PE" sz="2800" dirty="0">
                <a:latin typeface="+mj-lt"/>
              </a:rPr>
              <a:t>Conjunto de cosas que trabajan como partes de una red de interconexión. En un SMS, es cualquiera de los productos, las personas, los procesos, los procedimientos, las instalaciones, los servicios y otros aspectos (incluidos los factores externos) de una organización </a:t>
            </a:r>
            <a:r>
              <a:rPr lang="es-PE" sz="2800" b="1" dirty="0">
                <a:solidFill>
                  <a:srgbClr val="C00000"/>
                </a:solidFill>
                <a:latin typeface="+mj-lt"/>
              </a:rPr>
              <a:t>que están relacionados y pueden afectar las actividades de seguridad operacional </a:t>
            </a:r>
            <a:r>
              <a:rPr lang="es-PE" sz="2800" dirty="0">
                <a:latin typeface="+mj-lt"/>
              </a:rPr>
              <a:t>de la aviación de la organización.</a:t>
            </a:r>
          </a:p>
          <a:p>
            <a:pPr algn="just">
              <a:lnSpc>
                <a:spcPct val="100000"/>
              </a:lnSpc>
              <a:spcBef>
                <a:spcPts val="0"/>
              </a:spcBef>
            </a:pPr>
            <a:endParaRPr lang="es-PE" sz="2800" dirty="0">
              <a:latin typeface="+mj-lt"/>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4</a:t>
            </a:fld>
            <a:endParaRPr lang="en-US" dirty="0"/>
          </a:p>
        </p:txBody>
      </p:sp>
      <p:pic>
        <p:nvPicPr>
          <p:cNvPr id="6" name="Picture Placeholder 5"/>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t="36" b="13026"/>
          <a:stretch/>
        </p:blipFill>
        <p:spPr>
          <a:xfrm>
            <a:off x="7756843" y="1554479"/>
            <a:ext cx="4359275" cy="5303837"/>
          </a:xfrm>
          <a:prstGeom prst="rect">
            <a:avLst/>
          </a:prstGeom>
        </p:spPr>
      </p:pic>
      <p:sp>
        <p:nvSpPr>
          <p:cNvPr id="7" name="Cloud Callout 6"/>
          <p:cNvSpPr/>
          <p:nvPr/>
        </p:nvSpPr>
        <p:spPr>
          <a:xfrm>
            <a:off x="6522720" y="187325"/>
            <a:ext cx="3113314" cy="2180287"/>
          </a:xfrm>
          <a:prstGeom prst="cloudCallout">
            <a:avLst>
              <a:gd name="adj1" fmla="val 32314"/>
              <a:gd name="adj2" fmla="val 90360"/>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s-PE" sz="2400" b="1" dirty="0">
                <a:solidFill>
                  <a:srgbClr val="FFFFFF"/>
                </a:solidFill>
                <a:latin typeface="Calibri"/>
              </a:rPr>
              <a:t>¿Qué es un sistema?</a:t>
            </a:r>
          </a:p>
        </p:txBody>
      </p:sp>
    </p:spTree>
    <p:extLst>
      <p:ext uri="{BB962C8B-B14F-4D97-AF65-F5344CB8AC3E}">
        <p14:creationId xmlns:p14="http://schemas.microsoft.com/office/powerpoint/2010/main" val="14637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09286" y="73057"/>
            <a:ext cx="3462174" cy="949919"/>
          </a:xfrm>
        </p:spPr>
        <p:txBody>
          <a:bodyPr/>
          <a:lstStyle/>
          <a:p>
            <a:r>
              <a:rPr lang="es-PE" sz="2000" b="1" dirty="0">
                <a:solidFill>
                  <a:schemeClr val="tx1"/>
                </a:solidFill>
                <a:latin typeface="Calibri Light" panose="020F0302020204030204" pitchFamily="34" charset="0"/>
                <a:cs typeface="Calibri Light" panose="020F0302020204030204" pitchFamily="34" charset="0"/>
              </a:rPr>
              <a:t>Estrategia de implementación para la integración del sistema de gestión</a:t>
            </a:r>
            <a:endParaRPr lang="en-US" sz="2000" dirty="0">
              <a:solidFill>
                <a:schemeClr val="tx1"/>
              </a:solidFill>
              <a:latin typeface="Calibri Light" panose="020F0302020204030204" pitchFamily="34" charset="0"/>
              <a:cs typeface="Calibri Light" panose="020F0302020204030204" pitchFamily="34" charset="0"/>
            </a:endParaRPr>
          </a:p>
        </p:txBody>
      </p:sp>
      <p:grpSp>
        <p:nvGrpSpPr>
          <p:cNvPr id="23" name="Group 22"/>
          <p:cNvGrpSpPr/>
          <p:nvPr/>
        </p:nvGrpSpPr>
        <p:grpSpPr>
          <a:xfrm>
            <a:off x="3729427" y="691809"/>
            <a:ext cx="1514389" cy="5496217"/>
            <a:chOff x="2774950" y="1053957"/>
            <a:chExt cx="1365250" cy="4785783"/>
          </a:xfrm>
        </p:grpSpPr>
        <p:cxnSp>
          <p:nvCxnSpPr>
            <p:cNvPr id="88" name="Straight Connector 87"/>
            <p:cNvCxnSpPr/>
            <p:nvPr/>
          </p:nvCxnSpPr>
          <p:spPr bwMode="auto">
            <a:xfrm flipH="1">
              <a:off x="2990850" y="1053957"/>
              <a:ext cx="9969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9" name="Straight Connector 88"/>
            <p:cNvCxnSpPr/>
            <p:nvPr/>
          </p:nvCxnSpPr>
          <p:spPr bwMode="auto">
            <a:xfrm>
              <a:off x="2990850" y="1053957"/>
              <a:ext cx="0" cy="2088092"/>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1" name="Straight Connector 90"/>
            <p:cNvCxnSpPr/>
            <p:nvPr/>
          </p:nvCxnSpPr>
          <p:spPr bwMode="auto">
            <a:xfrm flipH="1">
              <a:off x="2774950" y="3142049"/>
              <a:ext cx="2159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bwMode="auto">
            <a:xfrm flipH="1">
              <a:off x="2774950" y="3640523"/>
              <a:ext cx="2159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bwMode="auto">
            <a:xfrm>
              <a:off x="2990850" y="3640523"/>
              <a:ext cx="0" cy="219921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bwMode="auto">
            <a:xfrm flipH="1">
              <a:off x="2990850" y="5839740"/>
              <a:ext cx="9969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bwMode="auto">
            <a:xfrm flipH="1">
              <a:off x="3054350" y="1629690"/>
              <a:ext cx="9334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bwMode="auto">
            <a:xfrm>
              <a:off x="3054350" y="1625457"/>
              <a:ext cx="0" cy="1571626"/>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bwMode="auto">
            <a:xfrm flipH="1">
              <a:off x="2774950" y="3197083"/>
              <a:ext cx="2794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bwMode="auto">
            <a:xfrm flipH="1">
              <a:off x="2774950" y="3589723"/>
              <a:ext cx="2794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bwMode="auto">
            <a:xfrm>
              <a:off x="3054350" y="3589723"/>
              <a:ext cx="0" cy="1665817"/>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bwMode="auto">
            <a:xfrm flipH="1">
              <a:off x="3054350" y="5255540"/>
              <a:ext cx="9334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bwMode="auto">
            <a:xfrm flipH="1">
              <a:off x="3111500" y="4594082"/>
              <a:ext cx="8763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bwMode="auto">
            <a:xfrm flipH="1">
              <a:off x="3111500" y="2205424"/>
              <a:ext cx="8763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bwMode="auto">
            <a:xfrm>
              <a:off x="3111500" y="2213891"/>
              <a:ext cx="0" cy="104245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bwMode="auto">
            <a:xfrm flipH="1">
              <a:off x="2774950" y="3256349"/>
              <a:ext cx="3365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bwMode="auto">
            <a:xfrm flipH="1">
              <a:off x="2774950" y="3545273"/>
              <a:ext cx="3365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bwMode="auto">
            <a:xfrm>
              <a:off x="3111500" y="3545273"/>
              <a:ext cx="0" cy="1058335"/>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61" name="Straight Connector 60"/>
            <p:cNvCxnSpPr>
              <a:stCxn id="59" idx="1"/>
            </p:cNvCxnSpPr>
            <p:nvPr/>
          </p:nvCxnSpPr>
          <p:spPr bwMode="auto">
            <a:xfrm flipH="1">
              <a:off x="2774950" y="3392532"/>
              <a:ext cx="1070321" cy="4466"/>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bwMode="auto">
            <a:xfrm flipH="1">
              <a:off x="3263900" y="2767399"/>
              <a:ext cx="8763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bwMode="auto">
            <a:xfrm>
              <a:off x="3263900" y="2775866"/>
              <a:ext cx="0" cy="547158"/>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bwMode="auto">
            <a:xfrm flipH="1">
              <a:off x="2774950" y="3323024"/>
              <a:ext cx="4889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6" name="Straight Connector 85"/>
            <p:cNvCxnSpPr/>
            <p:nvPr/>
          </p:nvCxnSpPr>
          <p:spPr bwMode="auto">
            <a:xfrm flipH="1">
              <a:off x="3263900" y="3971040"/>
              <a:ext cx="87630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bwMode="auto">
            <a:xfrm flipH="1">
              <a:off x="2774950" y="3484206"/>
              <a:ext cx="488950" cy="0"/>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bwMode="auto">
            <a:xfrm>
              <a:off x="3263900" y="3484206"/>
              <a:ext cx="0" cy="486835"/>
            </a:xfrm>
            <a:prstGeom prst="line">
              <a:avLst/>
            </a:prstGeom>
            <a:ln>
              <a:solidFill>
                <a:srgbClr val="0070C0"/>
              </a:solidFill>
              <a:prstDash val="sysDash"/>
            </a:ln>
          </p:spPr>
          <p:style>
            <a:lnRef idx="1">
              <a:schemeClr val="dk1"/>
            </a:lnRef>
            <a:fillRef idx="0">
              <a:schemeClr val="dk1"/>
            </a:fillRef>
            <a:effectRef idx="0">
              <a:schemeClr val="dk1"/>
            </a:effectRef>
            <a:fontRef idx="minor">
              <a:schemeClr val="tx1"/>
            </a:fontRef>
          </p:style>
        </p:cxnSp>
      </p:grpSp>
      <p:grpSp>
        <p:nvGrpSpPr>
          <p:cNvPr id="108" name="Group 107"/>
          <p:cNvGrpSpPr/>
          <p:nvPr/>
        </p:nvGrpSpPr>
        <p:grpSpPr>
          <a:xfrm>
            <a:off x="4588757" y="231493"/>
            <a:ext cx="7194273" cy="6267285"/>
            <a:chOff x="3845271" y="952898"/>
            <a:chExt cx="2476022" cy="5151947"/>
          </a:xfrm>
          <a:solidFill>
            <a:schemeClr val="accent1">
              <a:lumMod val="50000"/>
            </a:schemeClr>
          </a:solidFill>
        </p:grpSpPr>
        <p:sp>
          <p:nvSpPr>
            <p:cNvPr id="109" name="Rectangle 108"/>
            <p:cNvSpPr/>
            <p:nvPr/>
          </p:nvSpPr>
          <p:spPr>
            <a:xfrm>
              <a:off x="3845271" y="952898"/>
              <a:ext cx="2476022" cy="47715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Un sistema de notificación único</a:t>
              </a:r>
            </a:p>
          </p:txBody>
        </p:sp>
        <p:sp>
          <p:nvSpPr>
            <p:cNvPr id="110" name="Rectangle 109"/>
            <p:cNvSpPr/>
            <p:nvPr/>
          </p:nvSpPr>
          <p:spPr>
            <a:xfrm>
              <a:off x="3845271" y="1528401"/>
              <a:ext cx="2476022" cy="4870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Herramientas y procesos comunes para compartir datos e información a través de todas las actividades</a:t>
              </a:r>
            </a:p>
          </p:txBody>
        </p:sp>
        <p:sp>
          <p:nvSpPr>
            <p:cNvPr id="117" name="Rectangle 116"/>
            <p:cNvSpPr/>
            <p:nvPr/>
          </p:nvSpPr>
          <p:spPr>
            <a:xfrm>
              <a:off x="3845271" y="2103907"/>
              <a:ext cx="2476022" cy="48182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Procedimientos comunes para la gestión del riesgo para la seguridad operacional, para todas las actividades</a:t>
              </a:r>
            </a:p>
          </p:txBody>
        </p:sp>
        <p:sp>
          <p:nvSpPr>
            <p:cNvPr id="118" name="Rectangle 117"/>
            <p:cNvSpPr/>
            <p:nvPr/>
          </p:nvSpPr>
          <p:spPr>
            <a:xfrm>
              <a:off x="3845271" y="4436749"/>
              <a:ext cx="2476022" cy="48906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Procedimientos de control común para los proveedores y las actividades contratadas</a:t>
              </a:r>
            </a:p>
          </p:txBody>
        </p:sp>
        <p:sp>
          <p:nvSpPr>
            <p:cNvPr id="125" name="Rectangle 124"/>
            <p:cNvSpPr/>
            <p:nvPr/>
          </p:nvSpPr>
          <p:spPr>
            <a:xfrm>
              <a:off x="3845271" y="5022530"/>
              <a:ext cx="2476022" cy="47942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Procedimientos comunes para el monitoreo del rendimiento considerando todas las actividades</a:t>
              </a:r>
            </a:p>
          </p:txBody>
        </p:sp>
        <p:sp>
          <p:nvSpPr>
            <p:cNvPr id="127" name="Rectangle 126"/>
            <p:cNvSpPr/>
            <p:nvPr/>
          </p:nvSpPr>
          <p:spPr>
            <a:xfrm>
              <a:off x="3845271" y="5608311"/>
              <a:ext cx="2476022" cy="49653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Una política disciplinaria común</a:t>
              </a:r>
            </a:p>
          </p:txBody>
        </p:sp>
      </p:grpSp>
      <p:sp>
        <p:nvSpPr>
          <p:cNvPr id="129" name="Rectangle 128"/>
          <p:cNvSpPr/>
          <p:nvPr/>
        </p:nvSpPr>
        <p:spPr>
          <a:xfrm>
            <a:off x="4588756" y="2357189"/>
            <a:ext cx="7194274" cy="601327"/>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Procedimientos internos consistentes de investigación de seguridad operacional para todas las áreas</a:t>
            </a:r>
          </a:p>
        </p:txBody>
      </p:sp>
      <p:sp>
        <p:nvSpPr>
          <p:cNvPr id="130" name="Rectangle 129"/>
          <p:cNvSpPr/>
          <p:nvPr/>
        </p:nvSpPr>
        <p:spPr>
          <a:xfrm>
            <a:off x="4588756" y="3083536"/>
            <a:ext cx="7194274" cy="56943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Un procedimiento común de gestión del cambio</a:t>
            </a:r>
          </a:p>
        </p:txBody>
      </p:sp>
      <p:sp>
        <p:nvSpPr>
          <p:cNvPr id="131" name="Rectangle 130"/>
          <p:cNvSpPr/>
          <p:nvPr/>
        </p:nvSpPr>
        <p:spPr>
          <a:xfrm>
            <a:off x="4588756" y="3774873"/>
            <a:ext cx="7194274" cy="554576"/>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r>
              <a:rPr lang="es-PE" sz="2000" dirty="0">
                <a:solidFill>
                  <a:srgbClr val="FFFFFF"/>
                </a:solidFill>
                <a:latin typeface="Calibri Light" panose="020F0302020204030204" pitchFamily="34" charset="0"/>
                <a:cs typeface="Calibri Light" panose="020F0302020204030204" pitchFamily="34" charset="0"/>
              </a:rPr>
              <a:t>Un procedimiento común de auditoría interna</a:t>
            </a:r>
          </a:p>
        </p:txBody>
      </p:sp>
      <p:sp>
        <p:nvSpPr>
          <p:cNvPr id="132" name="Rectangle 131"/>
          <p:cNvSpPr/>
          <p:nvPr/>
        </p:nvSpPr>
        <p:spPr>
          <a:xfrm>
            <a:off x="1559320" y="2961779"/>
            <a:ext cx="2204669" cy="84204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400" b="1" dirty="0">
                <a:solidFill>
                  <a:srgbClr val="FFFFFF"/>
                </a:solidFill>
                <a:latin typeface="Calibri Light" panose="020F0302020204030204" pitchFamily="34" charset="0"/>
                <a:cs typeface="Calibri Light" panose="020F0302020204030204" pitchFamily="34" charset="0"/>
              </a:rPr>
              <a:t>DESARROLLO</a:t>
            </a:r>
          </a:p>
        </p:txBody>
      </p:sp>
    </p:spTree>
    <p:extLst>
      <p:ext uri="{BB962C8B-B14F-4D97-AF65-F5344CB8AC3E}">
        <p14:creationId xmlns:p14="http://schemas.microsoft.com/office/powerpoint/2010/main" val="995905092"/>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849051" y="1575110"/>
            <a:ext cx="5231146" cy="4924287"/>
          </a:xfrm>
        </p:spPr>
        <p:txBody>
          <a:bodyPr>
            <a:noAutofit/>
          </a:bodyPr>
          <a:lstStyle/>
          <a:p>
            <a:r>
              <a:rPr lang="es-PE" sz="2000" dirty="0">
                <a:latin typeface="Calibri Light" panose="020F0302020204030204" pitchFamily="34" charset="0"/>
                <a:cs typeface="Calibri Light" panose="020F0302020204030204" pitchFamily="34" charset="0"/>
              </a:rPr>
              <a:t>Las organizaciones que implementan SMS basándose en su QMS pueden optar por nombrar gerentes distintos para la gestión de la seguridad operacional y para la gestión de la calidad (o el proceso de auditoría interna). En este caso, puede ser necesario </a:t>
            </a:r>
            <a:r>
              <a:rPr lang="es-PE" sz="2000" b="1" dirty="0">
                <a:solidFill>
                  <a:srgbClr val="C00000"/>
                </a:solidFill>
                <a:latin typeface="Calibri Light" panose="020F0302020204030204" pitchFamily="34" charset="0"/>
                <a:cs typeface="Calibri Light" panose="020F0302020204030204" pitchFamily="34" charset="0"/>
              </a:rPr>
              <a:t>designar a uno de los gerentes individuales como el "gerente principal" </a:t>
            </a:r>
            <a:r>
              <a:rPr lang="es-PE" sz="2000" dirty="0">
                <a:latin typeface="Calibri Light" panose="020F0302020204030204" pitchFamily="34" charset="0"/>
                <a:cs typeface="Calibri Light" panose="020F0302020204030204" pitchFamily="34" charset="0"/>
              </a:rPr>
              <a:t>para asegurar que se mantenga una línea directa de responsabilidad y rendición de cuentas para la notificación efectiva de las no conformidades y los riesgos al ejecutivo responsable y como entradas para los procesos de gestión del riesgo de seguridad operacional.</a:t>
            </a:r>
          </a:p>
        </p:txBody>
      </p:sp>
      <p:sp>
        <p:nvSpPr>
          <p:cNvPr id="3" name="Title 2"/>
          <p:cNvSpPr>
            <a:spLocks noGrp="1"/>
          </p:cNvSpPr>
          <p:nvPr>
            <p:ph type="ctrTitle" idx="4294967295"/>
          </p:nvPr>
        </p:nvSpPr>
        <p:spPr>
          <a:xfrm>
            <a:off x="798653" y="73057"/>
            <a:ext cx="3784921" cy="1336387"/>
          </a:xfrm>
        </p:spPr>
        <p:txBody>
          <a:bodyPr anchor="b">
            <a:noAutofit/>
          </a:bodyPr>
          <a:lstStyle/>
          <a:p>
            <a:pPr algn="l"/>
            <a:r>
              <a:rPr lang="es-PE" sz="2400" b="1" dirty="0">
                <a:latin typeface="Calibri Light" panose="020F0302020204030204" pitchFamily="34" charset="0"/>
                <a:cs typeface="Calibri Light" panose="020F0302020204030204" pitchFamily="34" charset="0"/>
              </a:rPr>
              <a:t>Estrategia de implementación para la integración del sistema de gestión</a:t>
            </a:r>
            <a:endParaRPr lang="es-PE" sz="2400" dirty="0">
              <a:latin typeface="Calibri Light" panose="020F0302020204030204" pitchFamily="34" charset="0"/>
              <a:cs typeface="Calibri Light" panose="020F0302020204030204" pitchFamily="34" charset="0"/>
            </a:endParaRPr>
          </a:p>
        </p:txBody>
      </p:sp>
      <p:pic>
        <p:nvPicPr>
          <p:cNvPr id="4" name="Imagen 7" descr="7321018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86" y="1539139"/>
            <a:ext cx="1543692" cy="3282134"/>
          </a:xfrm>
          <a:prstGeom prst="rect">
            <a:avLst/>
          </a:prstGeom>
          <a:effectLst>
            <a:outerShdw blurRad="76200" dir="18900000" sy="23000" kx="-1200000" algn="bl" rotWithShape="0">
              <a:prstClr val="black">
                <a:alpha val="20000"/>
              </a:prstClr>
            </a:outerShdw>
          </a:effectLst>
        </p:spPr>
      </p:pic>
      <p:pic>
        <p:nvPicPr>
          <p:cNvPr id="5" name="Imagen 8" descr="aa0538400.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3089" y="1608554"/>
            <a:ext cx="1055955" cy="3143304"/>
          </a:xfrm>
          <a:prstGeom prst="rect">
            <a:avLst/>
          </a:prstGeom>
          <a:effectLst>
            <a:outerShdw blurRad="76200" dir="13500000" sy="23000" kx="1200000" algn="br" rotWithShape="0">
              <a:prstClr val="black">
                <a:alpha val="20000"/>
              </a:prstClr>
            </a:outerShdw>
          </a:effectLst>
        </p:spPr>
      </p:pic>
      <p:sp>
        <p:nvSpPr>
          <p:cNvPr id="6" name="CuadroTexto 9"/>
          <p:cNvSpPr txBox="1"/>
          <p:nvPr/>
        </p:nvSpPr>
        <p:spPr>
          <a:xfrm>
            <a:off x="6707299" y="4857244"/>
            <a:ext cx="1346858" cy="830997"/>
          </a:xfrm>
          <a:prstGeom prst="rect">
            <a:avLst/>
          </a:prstGeom>
          <a:noFill/>
        </p:spPr>
        <p:txBody>
          <a:bodyPr wrap="square" rtlCol="0">
            <a:spAutoFit/>
          </a:bodyPr>
          <a:lstStyle/>
          <a:p>
            <a:pPr algn="ctr" defTabSz="457200"/>
            <a:r>
              <a:rPr lang="es-ES" sz="1600" dirty="0">
                <a:solidFill>
                  <a:srgbClr val="474747"/>
                </a:solidFill>
                <a:latin typeface="Calibri"/>
              </a:rPr>
              <a:t>Gerente de seguridad operacional</a:t>
            </a:r>
          </a:p>
        </p:txBody>
      </p:sp>
      <p:sp>
        <p:nvSpPr>
          <p:cNvPr id="7" name="CuadroTexto 18"/>
          <p:cNvSpPr txBox="1"/>
          <p:nvPr/>
        </p:nvSpPr>
        <p:spPr>
          <a:xfrm>
            <a:off x="10429679" y="4857243"/>
            <a:ext cx="1175657" cy="830997"/>
          </a:xfrm>
          <a:prstGeom prst="rect">
            <a:avLst/>
          </a:prstGeom>
          <a:noFill/>
        </p:spPr>
        <p:txBody>
          <a:bodyPr wrap="square" rtlCol="0">
            <a:spAutoFit/>
          </a:bodyPr>
          <a:lstStyle/>
          <a:p>
            <a:pPr algn="ctr" defTabSz="457200"/>
            <a:r>
              <a:rPr lang="es-ES" sz="1600" dirty="0">
                <a:solidFill>
                  <a:srgbClr val="474747"/>
                </a:solidFill>
                <a:latin typeface="Calibri"/>
              </a:rPr>
              <a:t>Gerente del sistema de calidad</a:t>
            </a:r>
          </a:p>
        </p:txBody>
      </p:sp>
      <p:pic>
        <p:nvPicPr>
          <p:cNvPr id="8" name="Imagen 8" descr="aa05384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338" y="448773"/>
            <a:ext cx="1662600" cy="4949129"/>
          </a:xfrm>
          <a:prstGeom prst="rect">
            <a:avLst/>
          </a:prstGeom>
          <a:effectLst>
            <a:outerShdw blurRad="76200" dir="13500000" sy="23000" kx="1200000" algn="br" rotWithShape="0">
              <a:prstClr val="black">
                <a:alpha val="20000"/>
              </a:prstClr>
            </a:outerShdw>
          </a:effectLst>
        </p:spPr>
      </p:pic>
      <p:sp>
        <p:nvSpPr>
          <p:cNvPr id="9" name="CuadroTexto 9"/>
          <p:cNvSpPr txBox="1"/>
          <p:nvPr/>
        </p:nvSpPr>
        <p:spPr>
          <a:xfrm>
            <a:off x="8575567" y="5483734"/>
            <a:ext cx="1796142" cy="1015663"/>
          </a:xfrm>
          <a:prstGeom prst="rect">
            <a:avLst/>
          </a:prstGeom>
          <a:noFill/>
        </p:spPr>
        <p:txBody>
          <a:bodyPr wrap="square" rtlCol="0">
            <a:spAutoFit/>
          </a:bodyPr>
          <a:lstStyle/>
          <a:p>
            <a:pPr algn="ctr" defTabSz="457200"/>
            <a:r>
              <a:rPr lang="es-ES" sz="2000" dirty="0">
                <a:solidFill>
                  <a:srgbClr val="474747"/>
                </a:solidFill>
                <a:latin typeface="Calibri"/>
              </a:rPr>
              <a:t>Gerente de seguridad operacional</a:t>
            </a:r>
          </a:p>
        </p:txBody>
      </p:sp>
    </p:spTree>
    <p:extLst>
      <p:ext uri="{BB962C8B-B14F-4D97-AF65-F5344CB8AC3E}">
        <p14:creationId xmlns:p14="http://schemas.microsoft.com/office/powerpoint/2010/main" val="12896625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187" b="15187"/>
          <a:stretch>
            <a:fillRect/>
          </a:stretch>
        </p:blipFill>
        <p:spPr>
          <a:xfrm>
            <a:off x="-4763" y="-6350"/>
            <a:ext cx="12196763" cy="5746750"/>
          </a:xfrm>
        </p:spPr>
      </p:pic>
      <p:sp>
        <p:nvSpPr>
          <p:cNvPr id="4" name="Text Placeholder 3"/>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6420773" y="4597724"/>
            <a:ext cx="5519935" cy="2069468"/>
          </a:xfrm>
          <a:solidFill>
            <a:srgbClr val="0070C0"/>
          </a:solidFill>
        </p:spPr>
        <p:txBody>
          <a:bodyPr anchor="ctr">
            <a:normAutofit/>
          </a:bodyPr>
          <a:lstStyle/>
          <a:p>
            <a:pPr marL="228600" lvl="1" algn="just"/>
            <a:r>
              <a:rPr lang="es-PE" sz="1800" i="1" dirty="0">
                <a:solidFill>
                  <a:srgbClr val="FFFFFF"/>
                </a:solidFill>
                <a:latin typeface="Georgia"/>
                <a:cs typeface="Georgia"/>
              </a:rPr>
              <a:t>Antes de implementar un SMS, el proveedor de servicio deberá llevar a cabo un análisis de brechas. Esto </a:t>
            </a:r>
            <a:r>
              <a:rPr lang="es-PE" sz="1800" b="1" i="1" dirty="0">
                <a:solidFill>
                  <a:srgbClr val="FFFF00"/>
                </a:solidFill>
                <a:latin typeface="Georgia"/>
                <a:cs typeface="Georgia"/>
              </a:rPr>
              <a:t>compara</a:t>
            </a:r>
            <a:r>
              <a:rPr lang="es-PE" sz="1800" i="1" dirty="0">
                <a:solidFill>
                  <a:srgbClr val="FFFFFF"/>
                </a:solidFill>
                <a:latin typeface="Georgia"/>
                <a:cs typeface="Georgia"/>
              </a:rPr>
              <a:t> los procesos y procedimientos existentes de gestión de seguridad operacional del proveedor de servicios con los requisitos de SMS determinados por el Estado.</a:t>
            </a:r>
            <a:endParaRPr lang="en-US" sz="1800" i="1" dirty="0">
              <a:solidFill>
                <a:srgbClr val="FFFFFF"/>
              </a:solidFill>
              <a:latin typeface="Georgia"/>
              <a:cs typeface="Georgia"/>
            </a:endParaRPr>
          </a:p>
        </p:txBody>
      </p:sp>
    </p:spTree>
    <p:extLst>
      <p:ext uri="{BB962C8B-B14F-4D97-AF65-F5344CB8AC3E}">
        <p14:creationId xmlns:p14="http://schemas.microsoft.com/office/powerpoint/2010/main" val="289558251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302152"/>
          </a:xfrm>
        </p:spPr>
        <p:txBody>
          <a:bodyPr/>
          <a:lstStyle/>
          <a:p>
            <a:r>
              <a:rPr lang="es-PE" b="1" dirty="0"/>
              <a:t>Plan de implementación</a:t>
            </a:r>
          </a:p>
        </p:txBody>
      </p:sp>
      <p:sp>
        <p:nvSpPr>
          <p:cNvPr id="4" name="Text Placeholder 3"/>
          <p:cNvSpPr>
            <a:spLocks noGrp="1"/>
          </p:cNvSpPr>
          <p:nvPr>
            <p:ph type="body" sz="half" idx="2"/>
          </p:nvPr>
        </p:nvSpPr>
        <p:spPr>
          <a:xfrm>
            <a:off x="839788" y="2057400"/>
            <a:ext cx="3932237" cy="4194544"/>
          </a:xfrm>
        </p:spPr>
        <p:txBody>
          <a:bodyPr>
            <a:noAutofit/>
          </a:bodyPr>
          <a:lstStyle/>
          <a:p>
            <a:pPr marL="285750" indent="-28575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El plan de implementación de SMS debe proporcionar una imagen clara de los recursos, tareas y procesos necesarios para implementar el SMS.</a:t>
            </a:r>
          </a:p>
          <a:p>
            <a:pPr marL="285750" indent="-28575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El calendario y la secuencia del plan de implementación pueden depender de una variedad de factores que serán específicos de cada organización</a:t>
            </a:r>
            <a:r>
              <a:rPr lang="es-PE" sz="2400" dirty="0" smtClean="0">
                <a:latin typeface="Calibri Light" panose="020F0302020204030204" pitchFamily="34" charset="0"/>
                <a:cs typeface="Calibri Light" panose="020F0302020204030204" pitchFamily="34" charset="0"/>
              </a:rPr>
              <a:t>.</a:t>
            </a:r>
            <a:endParaRPr lang="es-PE" sz="2400" dirty="0">
              <a:latin typeface="Calibri Light" panose="020F0302020204030204" pitchFamily="34" charset="0"/>
              <a:cs typeface="Calibri Light" panose="020F0302020204030204" pitchFamily="34" charset="0"/>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t>43</a:t>
            </a:fld>
            <a:endParaRPr lang="en-US" dirty="0"/>
          </a:p>
        </p:txBody>
      </p:sp>
      <p:pic>
        <p:nvPicPr>
          <p:cNvPr id="6" name="Picture Placeholder 5"/>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5690" r="5690"/>
          <a:stretch/>
        </p:blipFill>
        <p:spPr>
          <a:prstGeom prst="rect">
            <a:avLst/>
          </a:prstGeom>
        </p:spPr>
      </p:pic>
    </p:spTree>
    <p:extLst>
      <p:ext uri="{BB962C8B-B14F-4D97-AF65-F5344CB8AC3E}">
        <p14:creationId xmlns:p14="http://schemas.microsoft.com/office/powerpoint/2010/main" val="352804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58" y="23783"/>
            <a:ext cx="10515600" cy="1325563"/>
          </a:xfrm>
        </p:spPr>
        <p:txBody>
          <a:bodyPr/>
          <a:lstStyle/>
          <a:p>
            <a:r>
              <a:rPr lang="en-US" dirty="0" smtClean="0"/>
              <a:t>FACTORES</a:t>
            </a:r>
            <a:endParaRPr lang="en-US" dirty="0"/>
          </a:p>
        </p:txBody>
      </p:sp>
      <p:sp>
        <p:nvSpPr>
          <p:cNvPr id="3" name="Freeform 2"/>
          <p:cNvSpPr>
            <a:spLocks/>
          </p:cNvSpPr>
          <p:nvPr/>
        </p:nvSpPr>
        <p:spPr bwMode="auto">
          <a:xfrm>
            <a:off x="2091341" y="3231466"/>
            <a:ext cx="7563463" cy="622484"/>
          </a:xfrm>
          <a:custGeom>
            <a:avLst/>
            <a:gdLst>
              <a:gd name="T0" fmla="*/ 6236 w 6236"/>
              <a:gd name="T1" fmla="*/ 242 h 487"/>
              <a:gd name="T2" fmla="*/ 5978 w 6236"/>
              <a:gd name="T3" fmla="*/ 0 h 487"/>
              <a:gd name="T4" fmla="*/ 5978 w 6236"/>
              <a:gd name="T5" fmla="*/ 147 h 487"/>
              <a:gd name="T6" fmla="*/ 26 w 6236"/>
              <a:gd name="T7" fmla="*/ 147 h 487"/>
              <a:gd name="T8" fmla="*/ 0 w 6236"/>
              <a:gd name="T9" fmla="*/ 340 h 487"/>
              <a:gd name="T10" fmla="*/ 5978 w 6236"/>
              <a:gd name="T11" fmla="*/ 340 h 487"/>
              <a:gd name="T12" fmla="*/ 5978 w 6236"/>
              <a:gd name="T13" fmla="*/ 487 h 487"/>
              <a:gd name="T14" fmla="*/ 6236 w 6236"/>
              <a:gd name="T15" fmla="*/ 242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36" h="487">
                <a:moveTo>
                  <a:pt x="6236" y="242"/>
                </a:moveTo>
                <a:lnTo>
                  <a:pt x="5978" y="0"/>
                </a:lnTo>
                <a:lnTo>
                  <a:pt x="5978" y="147"/>
                </a:lnTo>
                <a:lnTo>
                  <a:pt x="26" y="147"/>
                </a:lnTo>
                <a:lnTo>
                  <a:pt x="0" y="340"/>
                </a:lnTo>
                <a:lnTo>
                  <a:pt x="5978" y="340"/>
                </a:lnTo>
                <a:lnTo>
                  <a:pt x="5978" y="487"/>
                </a:lnTo>
                <a:lnTo>
                  <a:pt x="6236" y="242"/>
                </a:lnTo>
                <a:close/>
              </a:path>
            </a:pathLst>
          </a:custGeom>
          <a:solidFill>
            <a:schemeClr val="accent1"/>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4" name="Freeform 3"/>
          <p:cNvSpPr>
            <a:spLocks/>
          </p:cNvSpPr>
          <p:nvPr/>
        </p:nvSpPr>
        <p:spPr bwMode="auto">
          <a:xfrm>
            <a:off x="2075413" y="2492668"/>
            <a:ext cx="6622275" cy="1179780"/>
          </a:xfrm>
          <a:custGeom>
            <a:avLst/>
            <a:gdLst>
              <a:gd name="T0" fmla="*/ 2200 w 2309"/>
              <a:gd name="T1" fmla="*/ 0 h 389"/>
              <a:gd name="T2" fmla="*/ 2092 w 2309"/>
              <a:gd name="T3" fmla="*/ 109 h 389"/>
              <a:gd name="T4" fmla="*/ 2157 w 2309"/>
              <a:gd name="T5" fmla="*/ 109 h 389"/>
              <a:gd name="T6" fmla="*/ 2157 w 2309"/>
              <a:gd name="T7" fmla="*/ 248 h 389"/>
              <a:gd name="T8" fmla="*/ 2139 w 2309"/>
              <a:gd name="T9" fmla="*/ 291 h 389"/>
              <a:gd name="T10" fmla="*/ 2097 w 2309"/>
              <a:gd name="T11" fmla="*/ 308 h 389"/>
              <a:gd name="T12" fmla="*/ 0 w 2309"/>
              <a:gd name="T13" fmla="*/ 308 h 389"/>
              <a:gd name="T14" fmla="*/ 0 w 2309"/>
              <a:gd name="T15" fmla="*/ 389 h 389"/>
              <a:gd name="T16" fmla="*/ 2097 w 2309"/>
              <a:gd name="T17" fmla="*/ 389 h 389"/>
              <a:gd name="T18" fmla="*/ 2196 w 2309"/>
              <a:gd name="T19" fmla="*/ 348 h 389"/>
              <a:gd name="T20" fmla="*/ 2238 w 2309"/>
              <a:gd name="T21" fmla="*/ 248 h 389"/>
              <a:gd name="T22" fmla="*/ 2238 w 2309"/>
              <a:gd name="T23" fmla="*/ 109 h 389"/>
              <a:gd name="T24" fmla="*/ 2309 w 2309"/>
              <a:gd name="T25" fmla="*/ 109 h 389"/>
              <a:gd name="T26" fmla="*/ 2200 w 2309"/>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9" h="389">
                <a:moveTo>
                  <a:pt x="2200" y="0"/>
                </a:moveTo>
                <a:cubicBezTo>
                  <a:pt x="2092" y="109"/>
                  <a:pt x="2092" y="109"/>
                  <a:pt x="2092" y="109"/>
                </a:cubicBezTo>
                <a:cubicBezTo>
                  <a:pt x="2157" y="109"/>
                  <a:pt x="2157" y="109"/>
                  <a:pt x="2157" y="109"/>
                </a:cubicBezTo>
                <a:cubicBezTo>
                  <a:pt x="2157" y="248"/>
                  <a:pt x="2157" y="248"/>
                  <a:pt x="2157" y="248"/>
                </a:cubicBezTo>
                <a:cubicBezTo>
                  <a:pt x="2157" y="264"/>
                  <a:pt x="2150" y="279"/>
                  <a:pt x="2139" y="291"/>
                </a:cubicBezTo>
                <a:cubicBezTo>
                  <a:pt x="2128" y="301"/>
                  <a:pt x="2113" y="308"/>
                  <a:pt x="2097" y="308"/>
                </a:cubicBezTo>
                <a:cubicBezTo>
                  <a:pt x="1138" y="308"/>
                  <a:pt x="117" y="308"/>
                  <a:pt x="0" y="308"/>
                </a:cubicBezTo>
                <a:cubicBezTo>
                  <a:pt x="0" y="389"/>
                  <a:pt x="0" y="389"/>
                  <a:pt x="0" y="389"/>
                </a:cubicBezTo>
                <a:cubicBezTo>
                  <a:pt x="1411" y="389"/>
                  <a:pt x="2097" y="389"/>
                  <a:pt x="2097" y="389"/>
                </a:cubicBezTo>
                <a:cubicBezTo>
                  <a:pt x="2135" y="389"/>
                  <a:pt x="2170" y="372"/>
                  <a:pt x="2196" y="348"/>
                </a:cubicBezTo>
                <a:cubicBezTo>
                  <a:pt x="2221" y="321"/>
                  <a:pt x="2238" y="286"/>
                  <a:pt x="2238" y="248"/>
                </a:cubicBezTo>
                <a:cubicBezTo>
                  <a:pt x="2238" y="109"/>
                  <a:pt x="2238" y="109"/>
                  <a:pt x="2238" y="109"/>
                </a:cubicBezTo>
                <a:cubicBezTo>
                  <a:pt x="2309" y="109"/>
                  <a:pt x="2309" y="109"/>
                  <a:pt x="2309" y="109"/>
                </a:cubicBezTo>
                <a:lnTo>
                  <a:pt x="2200" y="0"/>
                </a:lnTo>
                <a:close/>
              </a:path>
            </a:pathLst>
          </a:custGeom>
          <a:solidFill>
            <a:schemeClr val="accent2"/>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5" name="Freeform 4"/>
          <p:cNvSpPr>
            <a:spLocks/>
          </p:cNvSpPr>
          <p:nvPr/>
        </p:nvSpPr>
        <p:spPr bwMode="auto">
          <a:xfrm>
            <a:off x="1914548" y="3431685"/>
            <a:ext cx="5929850" cy="1179780"/>
          </a:xfrm>
          <a:custGeom>
            <a:avLst/>
            <a:gdLst>
              <a:gd name="T0" fmla="*/ 2103 w 2174"/>
              <a:gd name="T1" fmla="*/ 281 h 389"/>
              <a:gd name="T2" fmla="*/ 2103 w 2174"/>
              <a:gd name="T3" fmla="*/ 142 h 389"/>
              <a:gd name="T4" fmla="*/ 2062 w 2174"/>
              <a:gd name="T5" fmla="*/ 42 h 389"/>
              <a:gd name="T6" fmla="*/ 1963 w 2174"/>
              <a:gd name="T7" fmla="*/ 0 h 389"/>
              <a:gd name="T8" fmla="*/ 3 w 2174"/>
              <a:gd name="T9" fmla="*/ 0 h 389"/>
              <a:gd name="T10" fmla="*/ 0 w 2174"/>
              <a:gd name="T11" fmla="*/ 81 h 389"/>
              <a:gd name="T12" fmla="*/ 1963 w 2174"/>
              <a:gd name="T13" fmla="*/ 81 h 389"/>
              <a:gd name="T14" fmla="*/ 2005 w 2174"/>
              <a:gd name="T15" fmla="*/ 99 h 389"/>
              <a:gd name="T16" fmla="*/ 2023 w 2174"/>
              <a:gd name="T17" fmla="*/ 142 h 389"/>
              <a:gd name="T18" fmla="*/ 2023 w 2174"/>
              <a:gd name="T19" fmla="*/ 281 h 389"/>
              <a:gd name="T20" fmla="*/ 1958 w 2174"/>
              <a:gd name="T21" fmla="*/ 281 h 389"/>
              <a:gd name="T22" fmla="*/ 2066 w 2174"/>
              <a:gd name="T23" fmla="*/ 389 h 389"/>
              <a:gd name="T24" fmla="*/ 2174 w 2174"/>
              <a:gd name="T25" fmla="*/ 281 h 389"/>
              <a:gd name="T26" fmla="*/ 2103 w 2174"/>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74" h="389">
                <a:moveTo>
                  <a:pt x="2103" y="281"/>
                </a:moveTo>
                <a:cubicBezTo>
                  <a:pt x="2103" y="281"/>
                  <a:pt x="2103" y="281"/>
                  <a:pt x="2103" y="142"/>
                </a:cubicBezTo>
                <a:cubicBezTo>
                  <a:pt x="2103" y="102"/>
                  <a:pt x="2087" y="67"/>
                  <a:pt x="2062" y="42"/>
                </a:cubicBezTo>
                <a:cubicBezTo>
                  <a:pt x="2036" y="16"/>
                  <a:pt x="2001" y="0"/>
                  <a:pt x="1963" y="0"/>
                </a:cubicBezTo>
                <a:cubicBezTo>
                  <a:pt x="1963" y="0"/>
                  <a:pt x="1272" y="0"/>
                  <a:pt x="3" y="0"/>
                </a:cubicBezTo>
                <a:cubicBezTo>
                  <a:pt x="0" y="81"/>
                  <a:pt x="0" y="81"/>
                  <a:pt x="0" y="81"/>
                </a:cubicBezTo>
                <a:cubicBezTo>
                  <a:pt x="111" y="81"/>
                  <a:pt x="1112" y="81"/>
                  <a:pt x="1963" y="81"/>
                </a:cubicBezTo>
                <a:cubicBezTo>
                  <a:pt x="1979" y="81"/>
                  <a:pt x="1993" y="87"/>
                  <a:pt x="2005" y="99"/>
                </a:cubicBezTo>
                <a:cubicBezTo>
                  <a:pt x="2016" y="110"/>
                  <a:pt x="2023" y="125"/>
                  <a:pt x="2023" y="142"/>
                </a:cubicBezTo>
                <a:cubicBezTo>
                  <a:pt x="2023" y="142"/>
                  <a:pt x="2023" y="142"/>
                  <a:pt x="2023" y="281"/>
                </a:cubicBezTo>
                <a:cubicBezTo>
                  <a:pt x="2023" y="281"/>
                  <a:pt x="2023" y="281"/>
                  <a:pt x="1958" y="281"/>
                </a:cubicBezTo>
                <a:cubicBezTo>
                  <a:pt x="1958" y="281"/>
                  <a:pt x="1958" y="281"/>
                  <a:pt x="2066" y="389"/>
                </a:cubicBezTo>
                <a:cubicBezTo>
                  <a:pt x="2174" y="281"/>
                  <a:pt x="2174" y="281"/>
                  <a:pt x="2174" y="281"/>
                </a:cubicBezTo>
                <a:cubicBezTo>
                  <a:pt x="2174" y="281"/>
                  <a:pt x="2174" y="281"/>
                  <a:pt x="2103" y="281"/>
                </a:cubicBezTo>
                <a:close/>
              </a:path>
            </a:pathLst>
          </a:custGeom>
          <a:solidFill>
            <a:schemeClr val="accent3"/>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6" name="Freeform 5"/>
          <p:cNvSpPr>
            <a:spLocks/>
          </p:cNvSpPr>
          <p:nvPr/>
        </p:nvSpPr>
        <p:spPr bwMode="auto">
          <a:xfrm>
            <a:off x="1631633" y="2492668"/>
            <a:ext cx="5094987" cy="1179780"/>
          </a:xfrm>
          <a:custGeom>
            <a:avLst/>
            <a:gdLst>
              <a:gd name="T0" fmla="*/ 1576 w 1684"/>
              <a:gd name="T1" fmla="*/ 0 h 389"/>
              <a:gd name="T2" fmla="*/ 1468 w 1684"/>
              <a:gd name="T3" fmla="*/ 109 h 389"/>
              <a:gd name="T4" fmla="*/ 1533 w 1684"/>
              <a:gd name="T5" fmla="*/ 109 h 389"/>
              <a:gd name="T6" fmla="*/ 1533 w 1684"/>
              <a:gd name="T7" fmla="*/ 248 h 389"/>
              <a:gd name="T8" fmla="*/ 1515 w 1684"/>
              <a:gd name="T9" fmla="*/ 291 h 389"/>
              <a:gd name="T10" fmla="*/ 1473 w 1684"/>
              <a:gd name="T11" fmla="*/ 308 h 389"/>
              <a:gd name="T12" fmla="*/ 5 w 1684"/>
              <a:gd name="T13" fmla="*/ 308 h 389"/>
              <a:gd name="T14" fmla="*/ 0 w 1684"/>
              <a:gd name="T15" fmla="*/ 389 h 389"/>
              <a:gd name="T16" fmla="*/ 1473 w 1684"/>
              <a:gd name="T17" fmla="*/ 389 h 389"/>
              <a:gd name="T18" fmla="*/ 1572 w 1684"/>
              <a:gd name="T19" fmla="*/ 348 h 389"/>
              <a:gd name="T20" fmla="*/ 1613 w 1684"/>
              <a:gd name="T21" fmla="*/ 248 h 389"/>
              <a:gd name="T22" fmla="*/ 1613 w 1684"/>
              <a:gd name="T23" fmla="*/ 109 h 389"/>
              <a:gd name="T24" fmla="*/ 1684 w 1684"/>
              <a:gd name="T25" fmla="*/ 109 h 389"/>
              <a:gd name="T26" fmla="*/ 1576 w 1684"/>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389">
                <a:moveTo>
                  <a:pt x="1576" y="0"/>
                </a:moveTo>
                <a:cubicBezTo>
                  <a:pt x="1468" y="109"/>
                  <a:pt x="1468" y="109"/>
                  <a:pt x="1468" y="109"/>
                </a:cubicBezTo>
                <a:cubicBezTo>
                  <a:pt x="1533" y="109"/>
                  <a:pt x="1533" y="109"/>
                  <a:pt x="1533" y="109"/>
                </a:cubicBezTo>
                <a:cubicBezTo>
                  <a:pt x="1533" y="248"/>
                  <a:pt x="1533" y="248"/>
                  <a:pt x="1533" y="248"/>
                </a:cubicBezTo>
                <a:cubicBezTo>
                  <a:pt x="1533" y="264"/>
                  <a:pt x="1526" y="279"/>
                  <a:pt x="1515" y="291"/>
                </a:cubicBezTo>
                <a:cubicBezTo>
                  <a:pt x="1503" y="301"/>
                  <a:pt x="1489" y="308"/>
                  <a:pt x="1473" y="308"/>
                </a:cubicBezTo>
                <a:cubicBezTo>
                  <a:pt x="987" y="308"/>
                  <a:pt x="91" y="308"/>
                  <a:pt x="5" y="308"/>
                </a:cubicBezTo>
                <a:cubicBezTo>
                  <a:pt x="0" y="389"/>
                  <a:pt x="0" y="389"/>
                  <a:pt x="0" y="389"/>
                </a:cubicBezTo>
                <a:cubicBezTo>
                  <a:pt x="777" y="389"/>
                  <a:pt x="1473" y="389"/>
                  <a:pt x="1473" y="389"/>
                </a:cubicBezTo>
                <a:cubicBezTo>
                  <a:pt x="1511" y="389"/>
                  <a:pt x="1546" y="372"/>
                  <a:pt x="1572" y="348"/>
                </a:cubicBezTo>
                <a:cubicBezTo>
                  <a:pt x="1597" y="321"/>
                  <a:pt x="1613" y="286"/>
                  <a:pt x="1613" y="248"/>
                </a:cubicBezTo>
                <a:cubicBezTo>
                  <a:pt x="1613" y="109"/>
                  <a:pt x="1613" y="109"/>
                  <a:pt x="1613" y="109"/>
                </a:cubicBezTo>
                <a:cubicBezTo>
                  <a:pt x="1684" y="109"/>
                  <a:pt x="1684" y="109"/>
                  <a:pt x="1684" y="109"/>
                </a:cubicBezTo>
                <a:lnTo>
                  <a:pt x="1576" y="0"/>
                </a:lnTo>
                <a:close/>
              </a:path>
            </a:pathLst>
          </a:custGeom>
          <a:solidFill>
            <a:schemeClr val="accent4"/>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7" name="Freeform 6"/>
          <p:cNvSpPr>
            <a:spLocks/>
          </p:cNvSpPr>
          <p:nvPr/>
        </p:nvSpPr>
        <p:spPr bwMode="auto">
          <a:xfrm>
            <a:off x="1635269" y="3419363"/>
            <a:ext cx="3923999" cy="1179780"/>
          </a:xfrm>
          <a:custGeom>
            <a:avLst/>
            <a:gdLst>
              <a:gd name="T0" fmla="*/ 1471 w 1542"/>
              <a:gd name="T1" fmla="*/ 281 h 389"/>
              <a:gd name="T2" fmla="*/ 1471 w 1542"/>
              <a:gd name="T3" fmla="*/ 142 h 389"/>
              <a:gd name="T4" fmla="*/ 1429 w 1542"/>
              <a:gd name="T5" fmla="*/ 42 h 389"/>
              <a:gd name="T6" fmla="*/ 1330 w 1542"/>
              <a:gd name="T7" fmla="*/ 0 h 389"/>
              <a:gd name="T8" fmla="*/ 4 w 1542"/>
              <a:gd name="T9" fmla="*/ 0 h 389"/>
              <a:gd name="T10" fmla="*/ 0 w 1542"/>
              <a:gd name="T11" fmla="*/ 81 h 389"/>
              <a:gd name="T12" fmla="*/ 1330 w 1542"/>
              <a:gd name="T13" fmla="*/ 81 h 389"/>
              <a:gd name="T14" fmla="*/ 1373 w 1542"/>
              <a:gd name="T15" fmla="*/ 99 h 389"/>
              <a:gd name="T16" fmla="*/ 1390 w 1542"/>
              <a:gd name="T17" fmla="*/ 142 h 389"/>
              <a:gd name="T18" fmla="*/ 1390 w 1542"/>
              <a:gd name="T19" fmla="*/ 281 h 389"/>
              <a:gd name="T20" fmla="*/ 1325 w 1542"/>
              <a:gd name="T21" fmla="*/ 281 h 389"/>
              <a:gd name="T22" fmla="*/ 1433 w 1542"/>
              <a:gd name="T23" fmla="*/ 389 h 389"/>
              <a:gd name="T24" fmla="*/ 1542 w 1542"/>
              <a:gd name="T25" fmla="*/ 281 h 389"/>
              <a:gd name="T26" fmla="*/ 1471 w 1542"/>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2" h="389">
                <a:moveTo>
                  <a:pt x="1471" y="281"/>
                </a:moveTo>
                <a:cubicBezTo>
                  <a:pt x="1471" y="281"/>
                  <a:pt x="1471" y="281"/>
                  <a:pt x="1471" y="142"/>
                </a:cubicBezTo>
                <a:cubicBezTo>
                  <a:pt x="1471" y="102"/>
                  <a:pt x="1454" y="67"/>
                  <a:pt x="1429" y="42"/>
                </a:cubicBezTo>
                <a:cubicBezTo>
                  <a:pt x="1403" y="16"/>
                  <a:pt x="1368" y="0"/>
                  <a:pt x="1330" y="0"/>
                </a:cubicBezTo>
                <a:cubicBezTo>
                  <a:pt x="1330" y="0"/>
                  <a:pt x="639" y="0"/>
                  <a:pt x="4" y="0"/>
                </a:cubicBezTo>
                <a:cubicBezTo>
                  <a:pt x="0" y="81"/>
                  <a:pt x="0" y="81"/>
                  <a:pt x="0" y="81"/>
                </a:cubicBezTo>
                <a:cubicBezTo>
                  <a:pt x="77" y="81"/>
                  <a:pt x="945" y="81"/>
                  <a:pt x="1330" y="81"/>
                </a:cubicBezTo>
                <a:cubicBezTo>
                  <a:pt x="1347" y="81"/>
                  <a:pt x="1361" y="87"/>
                  <a:pt x="1373" y="99"/>
                </a:cubicBezTo>
                <a:cubicBezTo>
                  <a:pt x="1383" y="110"/>
                  <a:pt x="1390" y="125"/>
                  <a:pt x="1390" y="142"/>
                </a:cubicBezTo>
                <a:cubicBezTo>
                  <a:pt x="1390" y="142"/>
                  <a:pt x="1390" y="142"/>
                  <a:pt x="1390" y="281"/>
                </a:cubicBezTo>
                <a:cubicBezTo>
                  <a:pt x="1390" y="281"/>
                  <a:pt x="1390" y="281"/>
                  <a:pt x="1325" y="281"/>
                </a:cubicBezTo>
                <a:cubicBezTo>
                  <a:pt x="1325" y="281"/>
                  <a:pt x="1325" y="281"/>
                  <a:pt x="1433" y="389"/>
                </a:cubicBezTo>
                <a:cubicBezTo>
                  <a:pt x="1542" y="281"/>
                  <a:pt x="1542" y="281"/>
                  <a:pt x="1542" y="281"/>
                </a:cubicBezTo>
                <a:cubicBezTo>
                  <a:pt x="1542" y="281"/>
                  <a:pt x="1542" y="281"/>
                  <a:pt x="1471" y="281"/>
                </a:cubicBezTo>
                <a:close/>
              </a:path>
            </a:pathLst>
          </a:custGeom>
          <a:solidFill>
            <a:schemeClr val="accent5"/>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8" name="Freeform 7"/>
          <p:cNvSpPr>
            <a:spLocks/>
          </p:cNvSpPr>
          <p:nvPr/>
        </p:nvSpPr>
        <p:spPr bwMode="auto">
          <a:xfrm>
            <a:off x="832350" y="2482442"/>
            <a:ext cx="3564627" cy="1179780"/>
          </a:xfrm>
          <a:custGeom>
            <a:avLst/>
            <a:gdLst>
              <a:gd name="T0" fmla="*/ 1135 w 1243"/>
              <a:gd name="T1" fmla="*/ 0 h 389"/>
              <a:gd name="T2" fmla="*/ 1027 w 1243"/>
              <a:gd name="T3" fmla="*/ 109 h 389"/>
              <a:gd name="T4" fmla="*/ 1092 w 1243"/>
              <a:gd name="T5" fmla="*/ 109 h 389"/>
              <a:gd name="T6" fmla="*/ 1092 w 1243"/>
              <a:gd name="T7" fmla="*/ 248 h 389"/>
              <a:gd name="T8" fmla="*/ 1074 w 1243"/>
              <a:gd name="T9" fmla="*/ 291 h 389"/>
              <a:gd name="T10" fmla="*/ 1032 w 1243"/>
              <a:gd name="T11" fmla="*/ 308 h 389"/>
              <a:gd name="T12" fmla="*/ 0 w 1243"/>
              <a:gd name="T13" fmla="*/ 308 h 389"/>
              <a:gd name="T14" fmla="*/ 0 w 1243"/>
              <a:gd name="T15" fmla="*/ 389 h 389"/>
              <a:gd name="T16" fmla="*/ 1032 w 1243"/>
              <a:gd name="T17" fmla="*/ 389 h 389"/>
              <a:gd name="T18" fmla="*/ 1131 w 1243"/>
              <a:gd name="T19" fmla="*/ 348 h 389"/>
              <a:gd name="T20" fmla="*/ 1172 w 1243"/>
              <a:gd name="T21" fmla="*/ 248 h 389"/>
              <a:gd name="T22" fmla="*/ 1172 w 1243"/>
              <a:gd name="T23" fmla="*/ 109 h 389"/>
              <a:gd name="T24" fmla="*/ 1243 w 1243"/>
              <a:gd name="T25" fmla="*/ 109 h 389"/>
              <a:gd name="T26" fmla="*/ 1135 w 1243"/>
              <a:gd name="T27"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3" h="389">
                <a:moveTo>
                  <a:pt x="1135" y="0"/>
                </a:moveTo>
                <a:cubicBezTo>
                  <a:pt x="1027" y="109"/>
                  <a:pt x="1027" y="109"/>
                  <a:pt x="1027" y="109"/>
                </a:cubicBezTo>
                <a:cubicBezTo>
                  <a:pt x="1092" y="109"/>
                  <a:pt x="1092" y="109"/>
                  <a:pt x="1092" y="109"/>
                </a:cubicBezTo>
                <a:cubicBezTo>
                  <a:pt x="1092" y="248"/>
                  <a:pt x="1092" y="248"/>
                  <a:pt x="1092" y="248"/>
                </a:cubicBezTo>
                <a:cubicBezTo>
                  <a:pt x="1092" y="264"/>
                  <a:pt x="1085" y="279"/>
                  <a:pt x="1074" y="291"/>
                </a:cubicBezTo>
                <a:cubicBezTo>
                  <a:pt x="1062" y="301"/>
                  <a:pt x="1048" y="308"/>
                  <a:pt x="1032" y="308"/>
                </a:cubicBezTo>
                <a:cubicBezTo>
                  <a:pt x="747" y="308"/>
                  <a:pt x="321" y="308"/>
                  <a:pt x="0" y="308"/>
                </a:cubicBezTo>
                <a:cubicBezTo>
                  <a:pt x="0" y="389"/>
                  <a:pt x="0" y="389"/>
                  <a:pt x="0" y="389"/>
                </a:cubicBezTo>
                <a:cubicBezTo>
                  <a:pt x="581" y="389"/>
                  <a:pt x="1032" y="389"/>
                  <a:pt x="1032" y="389"/>
                </a:cubicBezTo>
                <a:cubicBezTo>
                  <a:pt x="1070" y="389"/>
                  <a:pt x="1105" y="372"/>
                  <a:pt x="1131" y="348"/>
                </a:cubicBezTo>
                <a:cubicBezTo>
                  <a:pt x="1156" y="321"/>
                  <a:pt x="1172" y="286"/>
                  <a:pt x="1172" y="248"/>
                </a:cubicBezTo>
                <a:cubicBezTo>
                  <a:pt x="1172" y="109"/>
                  <a:pt x="1172" y="109"/>
                  <a:pt x="1172" y="109"/>
                </a:cubicBezTo>
                <a:cubicBezTo>
                  <a:pt x="1243" y="109"/>
                  <a:pt x="1243" y="109"/>
                  <a:pt x="1243" y="109"/>
                </a:cubicBezTo>
                <a:lnTo>
                  <a:pt x="1135" y="0"/>
                </a:lnTo>
                <a:close/>
              </a:path>
            </a:pathLst>
          </a:custGeom>
          <a:solidFill>
            <a:schemeClr val="accent6"/>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9" name="Freeform 8"/>
          <p:cNvSpPr>
            <a:spLocks/>
          </p:cNvSpPr>
          <p:nvPr/>
        </p:nvSpPr>
        <p:spPr bwMode="auto">
          <a:xfrm>
            <a:off x="832351" y="3409138"/>
            <a:ext cx="2457138" cy="1179780"/>
          </a:xfrm>
          <a:custGeom>
            <a:avLst/>
            <a:gdLst>
              <a:gd name="T0" fmla="*/ 1031 w 1102"/>
              <a:gd name="T1" fmla="*/ 281 h 389"/>
              <a:gd name="T2" fmla="*/ 1031 w 1102"/>
              <a:gd name="T3" fmla="*/ 142 h 389"/>
              <a:gd name="T4" fmla="*/ 989 w 1102"/>
              <a:gd name="T5" fmla="*/ 42 h 389"/>
              <a:gd name="T6" fmla="*/ 890 w 1102"/>
              <a:gd name="T7" fmla="*/ 0 h 389"/>
              <a:gd name="T8" fmla="*/ 0 w 1102"/>
              <a:gd name="T9" fmla="*/ 0 h 389"/>
              <a:gd name="T10" fmla="*/ 0 w 1102"/>
              <a:gd name="T11" fmla="*/ 81 h 389"/>
              <a:gd name="T12" fmla="*/ 890 w 1102"/>
              <a:gd name="T13" fmla="*/ 81 h 389"/>
              <a:gd name="T14" fmla="*/ 933 w 1102"/>
              <a:gd name="T15" fmla="*/ 99 h 389"/>
              <a:gd name="T16" fmla="*/ 950 w 1102"/>
              <a:gd name="T17" fmla="*/ 142 h 389"/>
              <a:gd name="T18" fmla="*/ 950 w 1102"/>
              <a:gd name="T19" fmla="*/ 281 h 389"/>
              <a:gd name="T20" fmla="*/ 885 w 1102"/>
              <a:gd name="T21" fmla="*/ 281 h 389"/>
              <a:gd name="T22" fmla="*/ 993 w 1102"/>
              <a:gd name="T23" fmla="*/ 389 h 389"/>
              <a:gd name="T24" fmla="*/ 1102 w 1102"/>
              <a:gd name="T25" fmla="*/ 281 h 389"/>
              <a:gd name="T26" fmla="*/ 1031 w 1102"/>
              <a:gd name="T27" fmla="*/ 2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2" h="389">
                <a:moveTo>
                  <a:pt x="1031" y="281"/>
                </a:moveTo>
                <a:cubicBezTo>
                  <a:pt x="1031" y="281"/>
                  <a:pt x="1031" y="281"/>
                  <a:pt x="1031" y="142"/>
                </a:cubicBezTo>
                <a:cubicBezTo>
                  <a:pt x="1031" y="102"/>
                  <a:pt x="1014" y="67"/>
                  <a:pt x="989" y="42"/>
                </a:cubicBezTo>
                <a:cubicBezTo>
                  <a:pt x="963" y="16"/>
                  <a:pt x="928" y="0"/>
                  <a:pt x="890" y="0"/>
                </a:cubicBezTo>
                <a:cubicBezTo>
                  <a:pt x="890" y="0"/>
                  <a:pt x="479" y="0"/>
                  <a:pt x="0" y="0"/>
                </a:cubicBezTo>
                <a:cubicBezTo>
                  <a:pt x="0" y="81"/>
                  <a:pt x="0" y="81"/>
                  <a:pt x="0" y="81"/>
                </a:cubicBezTo>
                <a:cubicBezTo>
                  <a:pt x="297" y="81"/>
                  <a:pt x="671" y="81"/>
                  <a:pt x="890" y="81"/>
                </a:cubicBezTo>
                <a:cubicBezTo>
                  <a:pt x="907" y="81"/>
                  <a:pt x="921" y="87"/>
                  <a:pt x="933" y="99"/>
                </a:cubicBezTo>
                <a:cubicBezTo>
                  <a:pt x="943" y="110"/>
                  <a:pt x="950" y="125"/>
                  <a:pt x="950" y="142"/>
                </a:cubicBezTo>
                <a:cubicBezTo>
                  <a:pt x="950" y="142"/>
                  <a:pt x="950" y="142"/>
                  <a:pt x="950" y="281"/>
                </a:cubicBezTo>
                <a:cubicBezTo>
                  <a:pt x="950" y="281"/>
                  <a:pt x="950" y="281"/>
                  <a:pt x="885" y="281"/>
                </a:cubicBezTo>
                <a:cubicBezTo>
                  <a:pt x="885" y="281"/>
                  <a:pt x="885" y="281"/>
                  <a:pt x="993" y="389"/>
                </a:cubicBezTo>
                <a:cubicBezTo>
                  <a:pt x="1102" y="281"/>
                  <a:pt x="1102" y="281"/>
                  <a:pt x="1102" y="281"/>
                </a:cubicBezTo>
                <a:cubicBezTo>
                  <a:pt x="1102" y="281"/>
                  <a:pt x="1102" y="281"/>
                  <a:pt x="1031" y="281"/>
                </a:cubicBezTo>
                <a:close/>
              </a:path>
            </a:pathLst>
          </a:custGeom>
          <a:solidFill>
            <a:schemeClr val="tx1">
              <a:lumMod val="75000"/>
              <a:lumOff val="25000"/>
            </a:schemeClr>
          </a:solidFill>
          <a:ln>
            <a:noFill/>
          </a:ln>
          <a:effectLst>
            <a:outerShdw blurRad="50800" dist="38100" dir="5400000" algn="t"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effectLst/>
              <a:uLnTx/>
              <a:uFillTx/>
              <a:latin typeface="Calibri" panose="020F0502020204030204"/>
              <a:ea typeface="+mn-ea"/>
              <a:cs typeface="+mn-cs"/>
            </a:endParaRPr>
          </a:p>
        </p:txBody>
      </p:sp>
      <p:sp>
        <p:nvSpPr>
          <p:cNvPr id="10" name="TextBox 9"/>
          <p:cNvSpPr txBox="1"/>
          <p:nvPr/>
        </p:nvSpPr>
        <p:spPr>
          <a:xfrm>
            <a:off x="9761796" y="2913281"/>
            <a:ext cx="133712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1" dirty="0" smtClean="0">
                <a:latin typeface="Calibri Light" panose="020F0302020204030204"/>
              </a:rPr>
              <a:t>Factor </a:t>
            </a:r>
            <a:r>
              <a:rPr kumimoji="0" lang="id-ID" sz="1800" b="1" i="0" u="none" strike="noStrike" kern="1200" cap="none" spc="0" normalizeH="0" baseline="0" noProof="0" dirty="0" smtClean="0">
                <a:ln>
                  <a:noFill/>
                </a:ln>
                <a:effectLst/>
                <a:uLnTx/>
                <a:uFillTx/>
                <a:latin typeface="Calibri Light" panose="020F0302020204030204"/>
              </a:rPr>
              <a:t>7</a:t>
            </a:r>
            <a:endParaRPr kumimoji="0" lang="id-ID" sz="1800" b="1" i="0" u="none" strike="noStrike" kern="1200" cap="none" spc="0" normalizeH="0" baseline="0" noProof="0" dirty="0">
              <a:ln>
                <a:noFill/>
              </a:ln>
              <a:effectLst/>
              <a:uLnTx/>
              <a:uFillTx/>
              <a:latin typeface="Calibri Light" panose="020F0302020204030204"/>
            </a:endParaRPr>
          </a:p>
        </p:txBody>
      </p:sp>
      <p:sp>
        <p:nvSpPr>
          <p:cNvPr id="11" name="Rectangle 10"/>
          <p:cNvSpPr/>
          <p:nvPr/>
        </p:nvSpPr>
        <p:spPr>
          <a:xfrm>
            <a:off x="9670732" y="3231432"/>
            <a:ext cx="2384633" cy="646331"/>
          </a:xfrm>
          <a:prstGeom prst="rect">
            <a:avLst/>
          </a:prstGeom>
        </p:spPr>
        <p:txBody>
          <a:bodyPr wrap="square">
            <a:spAutoFit/>
          </a:bodyPr>
          <a:lstStyle/>
          <a:p>
            <a:pPr lvl="0"/>
            <a:r>
              <a:rPr lang="es-PE" sz="1800" dirty="0"/>
              <a:t>La cultura de seguridad operacional existente</a:t>
            </a:r>
            <a:endParaRPr kumimoji="0" lang="id-ID" sz="1800" b="0" i="0" u="none" strike="noStrike" kern="1200" cap="none" spc="0" normalizeH="0" baseline="0" noProof="0" dirty="0">
              <a:ln>
                <a:noFill/>
              </a:ln>
              <a:effectLst/>
              <a:uLnTx/>
              <a:uFillTx/>
              <a:latin typeface="Calibri" panose="020F0502020204030204"/>
            </a:endParaRPr>
          </a:p>
        </p:txBody>
      </p:sp>
      <p:sp>
        <p:nvSpPr>
          <p:cNvPr id="12" name="TextBox 11"/>
          <p:cNvSpPr txBox="1"/>
          <p:nvPr/>
        </p:nvSpPr>
        <p:spPr>
          <a:xfrm>
            <a:off x="7970739" y="991242"/>
            <a:ext cx="850426"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600" b="1" i="0" u="none" strike="noStrike" kern="1200" cap="none" spc="0" normalizeH="0" baseline="0" noProof="0" dirty="0" smtClean="0">
                <a:ln>
                  <a:noFill/>
                </a:ln>
                <a:effectLst/>
                <a:uLnTx/>
                <a:uFillTx/>
                <a:latin typeface="Calibri Light" panose="020F0302020204030204"/>
                <a:ea typeface="+mn-ea"/>
                <a:cs typeface="+mn-cs"/>
              </a:rPr>
              <a:t> </a:t>
            </a:r>
            <a:r>
              <a:rPr kumimoji="0" lang="id-ID" sz="1600" b="1" i="0" u="none" strike="noStrike" kern="1200" cap="none" spc="0" normalizeH="0" baseline="0" noProof="0" dirty="0">
                <a:ln>
                  <a:noFill/>
                </a:ln>
                <a:effectLst/>
                <a:uLnTx/>
                <a:uFillTx/>
                <a:latin typeface="Calibri Light" panose="020F0302020204030204"/>
                <a:ea typeface="+mn-ea"/>
                <a:cs typeface="+mn-cs"/>
              </a:rPr>
              <a:t>6</a:t>
            </a:r>
          </a:p>
        </p:txBody>
      </p:sp>
      <p:sp>
        <p:nvSpPr>
          <p:cNvPr id="13" name="Rectangle 12"/>
          <p:cNvSpPr/>
          <p:nvPr/>
        </p:nvSpPr>
        <p:spPr>
          <a:xfrm>
            <a:off x="7410176" y="1231003"/>
            <a:ext cx="1971541" cy="830997"/>
          </a:xfrm>
          <a:prstGeom prst="rect">
            <a:avLst/>
          </a:prstGeom>
        </p:spPr>
        <p:txBody>
          <a:bodyPr wrap="square">
            <a:spAutoFit/>
          </a:bodyPr>
          <a:lstStyle/>
          <a:p>
            <a:pPr lvl="0" algn="ctr"/>
            <a:r>
              <a:rPr lang="es-PE" sz="1600" dirty="0"/>
              <a:t>Interdependencias entre las diferentes etapas</a:t>
            </a:r>
            <a:endParaRPr kumimoji="0" lang="id-ID" sz="1600" b="0" i="0" u="none" strike="noStrike" kern="1200" cap="none" spc="0" normalizeH="0" baseline="0" noProof="0" dirty="0">
              <a:ln>
                <a:noFill/>
              </a:ln>
              <a:effectLst/>
              <a:uLnTx/>
              <a:uFillTx/>
              <a:latin typeface="Calibri" panose="020F0502020204030204"/>
            </a:endParaRPr>
          </a:p>
        </p:txBody>
      </p:sp>
      <p:sp>
        <p:nvSpPr>
          <p:cNvPr id="14" name="TextBox 13"/>
          <p:cNvSpPr txBox="1"/>
          <p:nvPr/>
        </p:nvSpPr>
        <p:spPr>
          <a:xfrm>
            <a:off x="7101196" y="4703450"/>
            <a:ext cx="934423"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800" b="1" i="0" u="none" strike="noStrike" kern="1200" cap="none" spc="0" normalizeH="0" baseline="0" noProof="0" dirty="0" smtClean="0">
                <a:ln>
                  <a:noFill/>
                </a:ln>
                <a:effectLst/>
                <a:uLnTx/>
                <a:uFillTx/>
                <a:latin typeface="Calibri Light" panose="020F0302020204030204"/>
                <a:ea typeface="+mn-ea"/>
                <a:cs typeface="+mn-cs"/>
              </a:rPr>
              <a:t> </a:t>
            </a:r>
            <a:r>
              <a:rPr kumimoji="0" lang="id-ID" sz="1800" b="1" i="0" u="none" strike="noStrike" kern="1200" cap="none" spc="0" normalizeH="0" baseline="0" noProof="0" dirty="0">
                <a:ln>
                  <a:noFill/>
                </a:ln>
                <a:effectLst/>
                <a:uLnTx/>
                <a:uFillTx/>
                <a:latin typeface="Calibri Light" panose="020F0302020204030204"/>
                <a:ea typeface="+mn-ea"/>
                <a:cs typeface="+mn-cs"/>
              </a:rPr>
              <a:t>5</a:t>
            </a:r>
          </a:p>
        </p:txBody>
      </p:sp>
      <p:sp>
        <p:nvSpPr>
          <p:cNvPr id="15" name="Rectangle 14"/>
          <p:cNvSpPr/>
          <p:nvPr/>
        </p:nvSpPr>
        <p:spPr>
          <a:xfrm>
            <a:off x="6433504" y="4952413"/>
            <a:ext cx="2481896" cy="1815882"/>
          </a:xfrm>
          <a:prstGeom prst="rect">
            <a:avLst/>
          </a:prstGeom>
        </p:spPr>
        <p:txBody>
          <a:bodyPr wrap="square">
            <a:spAutoFit/>
          </a:bodyPr>
          <a:lstStyle/>
          <a:p>
            <a:pPr lvl="0" algn="ctr"/>
            <a:r>
              <a:rPr lang="es-PE" sz="1600" dirty="0"/>
              <a:t>interdependencias entre las diferentes etapas; tales como la implementación de un sistema de presentación de informes antes de establecer un sistema de análisis de datos</a:t>
            </a:r>
            <a:endParaRPr kumimoji="0" lang="id-ID" sz="1600" b="0" i="0" u="none" strike="noStrike" kern="1200" cap="none" spc="0" normalizeH="0" baseline="0" noProof="0" dirty="0">
              <a:ln>
                <a:noFill/>
              </a:ln>
              <a:effectLst/>
              <a:uLnTx/>
              <a:uFillTx/>
              <a:latin typeface="Calibri" panose="020F0502020204030204"/>
            </a:endParaRPr>
          </a:p>
        </p:txBody>
      </p:sp>
      <p:sp>
        <p:nvSpPr>
          <p:cNvPr id="16" name="TextBox 15"/>
          <p:cNvSpPr txBox="1"/>
          <p:nvPr/>
        </p:nvSpPr>
        <p:spPr>
          <a:xfrm>
            <a:off x="5884227" y="1363594"/>
            <a:ext cx="850426"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600" b="1" i="0" u="none" strike="noStrike" kern="1200" cap="none" spc="0" normalizeH="0" baseline="0" noProof="0" dirty="0" smtClean="0">
                <a:ln>
                  <a:noFill/>
                </a:ln>
                <a:effectLst/>
                <a:uLnTx/>
                <a:uFillTx/>
                <a:latin typeface="Calibri Light" panose="020F0302020204030204"/>
                <a:ea typeface="+mn-ea"/>
                <a:cs typeface="+mn-cs"/>
              </a:rPr>
              <a:t> </a:t>
            </a:r>
            <a:r>
              <a:rPr kumimoji="0" lang="id-ID" sz="1600" b="1" i="0" u="none" strike="noStrike" kern="1200" cap="none" spc="0" normalizeH="0" baseline="0" noProof="0" dirty="0">
                <a:ln>
                  <a:noFill/>
                </a:ln>
                <a:effectLst/>
                <a:uLnTx/>
                <a:uFillTx/>
                <a:latin typeface="Calibri Light" panose="020F0302020204030204"/>
                <a:ea typeface="+mn-ea"/>
                <a:cs typeface="+mn-cs"/>
              </a:rPr>
              <a:t>4</a:t>
            </a:r>
          </a:p>
        </p:txBody>
      </p:sp>
      <p:sp>
        <p:nvSpPr>
          <p:cNvPr id="17" name="Rectangle 16"/>
          <p:cNvSpPr/>
          <p:nvPr/>
        </p:nvSpPr>
        <p:spPr>
          <a:xfrm>
            <a:off x="5483135" y="1624663"/>
            <a:ext cx="1958372" cy="830997"/>
          </a:xfrm>
          <a:prstGeom prst="rect">
            <a:avLst/>
          </a:prstGeom>
        </p:spPr>
        <p:txBody>
          <a:bodyPr wrap="square">
            <a:spAutoFit/>
          </a:bodyPr>
          <a:lstStyle/>
          <a:p>
            <a:pPr lvl="0" algn="ctr"/>
            <a:r>
              <a:rPr lang="es-PE" sz="1600" dirty="0" smtClean="0"/>
              <a:t>La </a:t>
            </a:r>
            <a:r>
              <a:rPr lang="es-PE" sz="1600" dirty="0"/>
              <a:t>disponibilidad de recursos y presupuestos</a:t>
            </a:r>
            <a:endParaRPr kumimoji="0" lang="id-ID" sz="1600" b="0" i="0" u="none" strike="noStrike" kern="1200" cap="none" spc="0" normalizeH="0" baseline="0" noProof="0" dirty="0">
              <a:ln>
                <a:noFill/>
              </a:ln>
              <a:effectLst/>
              <a:uLnTx/>
              <a:uFillTx/>
              <a:latin typeface="Calibri" panose="020F0502020204030204"/>
            </a:endParaRPr>
          </a:p>
        </p:txBody>
      </p:sp>
      <p:sp>
        <p:nvSpPr>
          <p:cNvPr id="18" name="TextBox 17"/>
          <p:cNvSpPr txBox="1"/>
          <p:nvPr/>
        </p:nvSpPr>
        <p:spPr>
          <a:xfrm>
            <a:off x="4843130" y="4703450"/>
            <a:ext cx="933253"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800" b="1" i="0" u="none" strike="noStrike" kern="1200" cap="none" spc="0" normalizeH="0" baseline="0" noProof="0" dirty="0" smtClean="0">
                <a:ln>
                  <a:noFill/>
                </a:ln>
                <a:effectLst/>
                <a:uLnTx/>
                <a:uFillTx/>
                <a:latin typeface="Calibri Light" panose="020F0302020204030204"/>
                <a:ea typeface="+mn-ea"/>
                <a:cs typeface="+mn-cs"/>
              </a:rPr>
              <a:t> </a:t>
            </a:r>
            <a:r>
              <a:rPr kumimoji="0" lang="id-ID" sz="1800" b="1" i="0" u="none" strike="noStrike" kern="1200" cap="none" spc="0" normalizeH="0" baseline="0" noProof="0" dirty="0">
                <a:ln>
                  <a:noFill/>
                </a:ln>
                <a:effectLst/>
                <a:uLnTx/>
                <a:uFillTx/>
                <a:latin typeface="Calibri Light" panose="020F0302020204030204"/>
                <a:ea typeface="+mn-ea"/>
                <a:cs typeface="+mn-cs"/>
              </a:rPr>
              <a:t>3</a:t>
            </a:r>
          </a:p>
        </p:txBody>
      </p:sp>
      <p:sp>
        <p:nvSpPr>
          <p:cNvPr id="19" name="Rectangle 18"/>
          <p:cNvSpPr/>
          <p:nvPr/>
        </p:nvSpPr>
        <p:spPr>
          <a:xfrm>
            <a:off x="4267200" y="4952413"/>
            <a:ext cx="1714483" cy="1569660"/>
          </a:xfrm>
          <a:prstGeom prst="rect">
            <a:avLst/>
          </a:prstGeom>
        </p:spPr>
        <p:txBody>
          <a:bodyPr wrap="square">
            <a:spAutoFit/>
          </a:bodyPr>
          <a:lstStyle/>
          <a:p>
            <a:pPr lvl="0" algn="ctr"/>
            <a:r>
              <a:rPr lang="es-PE" sz="1600" dirty="0" smtClean="0"/>
              <a:t>La extensión </a:t>
            </a:r>
            <a:r>
              <a:rPr lang="es-PE" sz="1600" dirty="0"/>
              <a:t>en que el SMS puede construirse sobre estructuras y procesos existentes</a:t>
            </a:r>
            <a:endParaRPr kumimoji="0" lang="id-ID" sz="1600" b="0" i="0" u="none" strike="noStrike" kern="1200" cap="none" spc="0" normalizeH="0" baseline="0" noProof="0" dirty="0">
              <a:ln>
                <a:noFill/>
              </a:ln>
              <a:effectLst/>
              <a:uLnTx/>
              <a:uFillTx/>
              <a:latin typeface="Calibri" panose="020F0502020204030204"/>
            </a:endParaRPr>
          </a:p>
        </p:txBody>
      </p:sp>
      <p:sp>
        <p:nvSpPr>
          <p:cNvPr id="39" name="TextBox 38"/>
          <p:cNvSpPr txBox="1"/>
          <p:nvPr/>
        </p:nvSpPr>
        <p:spPr>
          <a:xfrm>
            <a:off x="3670110" y="982672"/>
            <a:ext cx="850426" cy="338554"/>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600" b="1" i="0" u="none" strike="noStrike" kern="1200" cap="none" spc="0" normalizeH="0" baseline="0" noProof="0" dirty="0" smtClean="0">
                <a:ln>
                  <a:noFill/>
                </a:ln>
                <a:effectLst/>
                <a:uLnTx/>
                <a:uFillTx/>
                <a:latin typeface="Calibri Light" panose="020F0302020204030204"/>
                <a:ea typeface="+mn-ea"/>
                <a:cs typeface="+mn-cs"/>
              </a:rPr>
              <a:t> </a:t>
            </a:r>
            <a:r>
              <a:rPr kumimoji="0" lang="id-ID" sz="1600" b="1" i="0" u="none" strike="noStrike" kern="1200" cap="none" spc="0" normalizeH="0" baseline="0" noProof="0" dirty="0">
                <a:ln>
                  <a:noFill/>
                </a:ln>
                <a:effectLst/>
                <a:uLnTx/>
                <a:uFillTx/>
                <a:latin typeface="Calibri Light" panose="020F0302020204030204"/>
                <a:ea typeface="+mn-ea"/>
                <a:cs typeface="+mn-cs"/>
              </a:rPr>
              <a:t>2</a:t>
            </a:r>
          </a:p>
        </p:txBody>
      </p:sp>
      <p:sp>
        <p:nvSpPr>
          <p:cNvPr id="40" name="Rectangle 39"/>
          <p:cNvSpPr/>
          <p:nvPr/>
        </p:nvSpPr>
        <p:spPr>
          <a:xfrm>
            <a:off x="3099593" y="1217211"/>
            <a:ext cx="1991453" cy="1323439"/>
          </a:xfrm>
          <a:prstGeom prst="rect">
            <a:avLst/>
          </a:prstGeom>
        </p:spPr>
        <p:txBody>
          <a:bodyPr wrap="square">
            <a:spAutoFit/>
          </a:bodyPr>
          <a:lstStyle/>
          <a:p>
            <a:pPr lvl="0" algn="ctr"/>
            <a:r>
              <a:rPr lang="es-PE" sz="1600" dirty="0" smtClean="0"/>
              <a:t>Múltiples </a:t>
            </a:r>
            <a:r>
              <a:rPr lang="es-PE" sz="1600" dirty="0"/>
              <a:t>certificados (posiblemente con diferentes fechas de implementación reglamentarias</a:t>
            </a:r>
            <a:r>
              <a:rPr lang="es-PE" sz="1600" dirty="0" smtClean="0"/>
              <a:t>)</a:t>
            </a:r>
            <a:endParaRPr kumimoji="0" lang="id-ID" sz="1600" b="0" i="0" u="none" strike="noStrike" kern="1200" cap="none" spc="0" normalizeH="0" baseline="0" noProof="0" dirty="0">
              <a:ln>
                <a:noFill/>
              </a:ln>
              <a:effectLst/>
              <a:uLnTx/>
              <a:uFillTx/>
              <a:latin typeface="Calibri" panose="020F0502020204030204"/>
            </a:endParaRPr>
          </a:p>
        </p:txBody>
      </p:sp>
      <p:sp>
        <p:nvSpPr>
          <p:cNvPr id="41" name="TextBox 40"/>
          <p:cNvSpPr txBox="1"/>
          <p:nvPr/>
        </p:nvSpPr>
        <p:spPr>
          <a:xfrm>
            <a:off x="2569138" y="4703450"/>
            <a:ext cx="934423"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effectLst/>
                <a:uLnTx/>
                <a:uFillTx/>
                <a:latin typeface="Calibri Light" panose="020F0302020204030204"/>
                <a:ea typeface="+mn-ea"/>
                <a:cs typeface="+mn-cs"/>
              </a:rPr>
              <a:t>Factor</a:t>
            </a:r>
            <a:r>
              <a:rPr kumimoji="0" lang="id-ID" sz="1800" b="1" i="0" u="none" strike="noStrike" kern="1200" cap="none" spc="0" normalizeH="0" baseline="0" noProof="0" dirty="0" smtClean="0">
                <a:ln>
                  <a:noFill/>
                </a:ln>
                <a:effectLst/>
                <a:uLnTx/>
                <a:uFillTx/>
                <a:latin typeface="Calibri Light" panose="020F0302020204030204"/>
                <a:ea typeface="+mn-ea"/>
                <a:cs typeface="+mn-cs"/>
              </a:rPr>
              <a:t> </a:t>
            </a:r>
            <a:r>
              <a:rPr kumimoji="0" lang="id-ID" sz="1800" b="1" i="0" u="none" strike="noStrike" kern="1200" cap="none" spc="0" normalizeH="0" baseline="0" noProof="0" dirty="0">
                <a:ln>
                  <a:noFill/>
                </a:ln>
                <a:effectLst/>
                <a:uLnTx/>
                <a:uFillTx/>
                <a:latin typeface="Calibri Light" panose="020F0302020204030204"/>
                <a:ea typeface="+mn-ea"/>
                <a:cs typeface="+mn-cs"/>
              </a:rPr>
              <a:t>1</a:t>
            </a:r>
          </a:p>
        </p:txBody>
      </p:sp>
      <p:sp>
        <p:nvSpPr>
          <p:cNvPr id="42" name="Rectangle 41"/>
          <p:cNvSpPr/>
          <p:nvPr/>
        </p:nvSpPr>
        <p:spPr>
          <a:xfrm>
            <a:off x="2040622" y="4952413"/>
            <a:ext cx="1991453" cy="1077218"/>
          </a:xfrm>
          <a:prstGeom prst="rect">
            <a:avLst/>
          </a:prstGeom>
        </p:spPr>
        <p:txBody>
          <a:bodyPr wrap="square">
            <a:spAutoFit/>
          </a:bodyPr>
          <a:lstStyle/>
          <a:p>
            <a:pPr lvl="0" algn="ctr"/>
            <a:r>
              <a:rPr lang="es-PE" sz="1600" dirty="0" smtClean="0"/>
              <a:t>Requisitos </a:t>
            </a:r>
            <a:r>
              <a:rPr lang="es-PE" sz="1600" dirty="0"/>
              <a:t>regulatorios, de clientes y reglamentarios</a:t>
            </a:r>
            <a:endParaRPr kumimoji="0" lang="id-ID" sz="1600" b="0" i="0" u="none"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195044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0-#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0-#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0-#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0-#ppt_w/2"/>
                                          </p:val>
                                        </p:tav>
                                        <p:tav tm="100000">
                                          <p:val>
                                            <p:strVal val="#ppt_x"/>
                                          </p:val>
                                        </p:tav>
                                      </p:tavLst>
                                    </p:anim>
                                    <p:anim calcmode="lin" valueType="num">
                                      <p:cBhvr additive="base">
                                        <p:cTn id="5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0-#ppt_w/2"/>
                                          </p:val>
                                        </p:tav>
                                        <p:tav tm="100000">
                                          <p:val>
                                            <p:strVal val="#ppt_x"/>
                                          </p:val>
                                        </p:tav>
                                      </p:tavLst>
                                    </p:anim>
                                    <p:anim calcmode="lin" valueType="num">
                                      <p:cBhvr additive="base">
                                        <p:cTn id="64" dur="500" fill="hold"/>
                                        <p:tgtEl>
                                          <p:spTgt spid="5"/>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0-#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0-#ppt_w/2"/>
                                          </p:val>
                                        </p:tav>
                                        <p:tav tm="100000">
                                          <p:val>
                                            <p:strVal val="#ppt_x"/>
                                          </p:val>
                                        </p:tav>
                                      </p:tavLst>
                                    </p:anim>
                                    <p:anim calcmode="lin" valueType="num">
                                      <p:cBhvr additive="base">
                                        <p:cTn id="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0-#ppt_w/2"/>
                                          </p:val>
                                        </p:tav>
                                        <p:tav tm="100000">
                                          <p:val>
                                            <p:strVal val="#ppt_x"/>
                                          </p:val>
                                        </p:tav>
                                      </p:tavLst>
                                    </p:anim>
                                    <p:anim calcmode="lin" valueType="num">
                                      <p:cBhvr additive="base">
                                        <p:cTn id="78" dur="500" fill="hold"/>
                                        <p:tgtEl>
                                          <p:spTgt spid="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0-#ppt_w/2"/>
                                          </p:val>
                                        </p:tav>
                                        <p:tav tm="100000">
                                          <p:val>
                                            <p:strVal val="#ppt_x"/>
                                          </p:val>
                                        </p:tav>
                                      </p:tavLst>
                                    </p:anim>
                                    <p:anim calcmode="lin" valueType="num">
                                      <p:cBhvr additive="base">
                                        <p:cTn id="82" dur="500" fill="hold"/>
                                        <p:tgtEl>
                                          <p:spTgt spid="13"/>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 calcmode="lin" valueType="num">
                                      <p:cBhvr additive="base">
                                        <p:cTn id="85" dur="500" fill="hold"/>
                                        <p:tgtEl>
                                          <p:spTgt spid="12"/>
                                        </p:tgtEl>
                                        <p:attrNameLst>
                                          <p:attrName>ppt_x</p:attrName>
                                        </p:attrNameLst>
                                      </p:cBhvr>
                                      <p:tavLst>
                                        <p:tav tm="0">
                                          <p:val>
                                            <p:strVal val="0-#ppt_w/2"/>
                                          </p:val>
                                        </p:tav>
                                        <p:tav tm="100000">
                                          <p:val>
                                            <p:strVal val="#ppt_x"/>
                                          </p:val>
                                        </p:tav>
                                      </p:tavLst>
                                    </p:anim>
                                    <p:anim calcmode="lin" valueType="num">
                                      <p:cBhvr additive="base">
                                        <p:cTn id="8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additive="base">
                                        <p:cTn id="91" dur="500" fill="hold"/>
                                        <p:tgtEl>
                                          <p:spTgt spid="3"/>
                                        </p:tgtEl>
                                        <p:attrNameLst>
                                          <p:attrName>ppt_x</p:attrName>
                                        </p:attrNameLst>
                                      </p:cBhvr>
                                      <p:tavLst>
                                        <p:tav tm="0">
                                          <p:val>
                                            <p:strVal val="0-#ppt_w/2"/>
                                          </p:val>
                                        </p:tav>
                                        <p:tav tm="100000">
                                          <p:val>
                                            <p:strVal val="#ppt_x"/>
                                          </p:val>
                                        </p:tav>
                                      </p:tavLst>
                                    </p:anim>
                                    <p:anim calcmode="lin" valueType="num">
                                      <p:cBhvr additive="base">
                                        <p:cTn id="92" dur="500" fill="hold"/>
                                        <p:tgtEl>
                                          <p:spTgt spid="3"/>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0-#ppt_w/2"/>
                                          </p:val>
                                        </p:tav>
                                        <p:tav tm="100000">
                                          <p:val>
                                            <p:strVal val="#ppt_x"/>
                                          </p:val>
                                        </p:tav>
                                      </p:tavLst>
                                    </p:anim>
                                    <p:anim calcmode="lin" valueType="num">
                                      <p:cBhvr additive="base">
                                        <p:cTn id="96" dur="500" fill="hold"/>
                                        <p:tgtEl>
                                          <p:spTgt spid="10"/>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500" fill="hold"/>
                                        <p:tgtEl>
                                          <p:spTgt spid="11"/>
                                        </p:tgtEl>
                                        <p:attrNameLst>
                                          <p:attrName>ppt_x</p:attrName>
                                        </p:attrNameLst>
                                      </p:cBhvr>
                                      <p:tavLst>
                                        <p:tav tm="0">
                                          <p:val>
                                            <p:strVal val="0-#ppt_w/2"/>
                                          </p:val>
                                        </p:tav>
                                        <p:tav tm="100000">
                                          <p:val>
                                            <p:strVal val="#ppt_x"/>
                                          </p:val>
                                        </p:tav>
                                      </p:tavLst>
                                    </p:anim>
                                    <p:anim calcmode="lin" valueType="num">
                                      <p:cBhvr additive="base">
                                        <p:cTn id="10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p:bldP spid="15" grpId="0"/>
      <p:bldP spid="16" grpId="0"/>
      <p:bldP spid="17" grpId="0"/>
      <p:bldP spid="18" grpId="0"/>
      <p:bldP spid="19" grpId="0"/>
      <p:bldP spid="39" grpId="0"/>
      <p:bldP spid="40" grpId="0"/>
      <p:bldP spid="41"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7" t="5018" r="-87" b="19914"/>
          <a:stretch/>
        </p:blipFill>
        <p:spPr>
          <a:xfrm>
            <a:off x="11113" y="0"/>
            <a:ext cx="12180887" cy="6858000"/>
          </a:xfrm>
        </p:spPr>
      </p:pic>
      <p:sp>
        <p:nvSpPr>
          <p:cNvPr id="8" name="Text Placeholder 9"/>
          <p:cNvSpPr txBox="1">
            <a:spLocks/>
          </p:cNvSpPr>
          <p:nvPr/>
        </p:nvSpPr>
        <p:spPr>
          <a:xfrm>
            <a:off x="6273209" y="4683642"/>
            <a:ext cx="5748670" cy="1921219"/>
          </a:xfrm>
          <a:prstGeom prst="rect">
            <a:avLst/>
          </a:prstGeom>
          <a:solidFill>
            <a:srgbClr val="0070C0"/>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lvl="1" indent="0" algn="just">
              <a:lnSpc>
                <a:spcPct val="120000"/>
              </a:lnSpc>
              <a:buNone/>
            </a:pPr>
            <a:r>
              <a:rPr lang="es-PE" sz="1800" i="1" dirty="0">
                <a:solidFill>
                  <a:srgbClr val="FFFFFF"/>
                </a:solidFill>
                <a:latin typeface="Georgia"/>
                <a:cs typeface="Georgia"/>
              </a:rPr>
              <a:t>El plan de implementación del SMS deberá ser desarrollado </a:t>
            </a:r>
            <a:r>
              <a:rPr lang="es-PE" sz="1800" b="1" i="1" dirty="0">
                <a:solidFill>
                  <a:srgbClr val="FFFF00"/>
                </a:solidFill>
                <a:latin typeface="Georgia"/>
                <a:cs typeface="Georgia"/>
              </a:rPr>
              <a:t>en consulta con el ejecutivo responsable y otros altos directivos</a:t>
            </a:r>
            <a:r>
              <a:rPr lang="es-PE" sz="1800" i="1" dirty="0">
                <a:solidFill>
                  <a:srgbClr val="FFFFFF"/>
                </a:solidFill>
                <a:latin typeface="Georgia"/>
                <a:cs typeface="Georgia"/>
              </a:rPr>
              <a:t>. El plan de implementación de SMS debe incluir quién es responsable de las acciones junto con los plazos.</a:t>
            </a:r>
            <a:endParaRPr lang="en-US" sz="1800" i="1" dirty="0">
              <a:solidFill>
                <a:srgbClr val="FFFFFF"/>
              </a:solidFill>
              <a:latin typeface="Georgia"/>
              <a:cs typeface="Georgia"/>
            </a:endParaRPr>
          </a:p>
        </p:txBody>
      </p:sp>
    </p:spTree>
    <p:extLst>
      <p:ext uri="{BB962C8B-B14F-4D97-AF65-F5344CB8AC3E}">
        <p14:creationId xmlns:p14="http://schemas.microsoft.com/office/powerpoint/2010/main" val="28346374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683020" y="1738905"/>
            <a:ext cx="4186691" cy="4693793"/>
          </a:xfrm>
        </p:spPr>
        <p:txBody>
          <a:bodyPr>
            <a:noAutofit/>
          </a:bodyPr>
          <a:lstStyle/>
          <a:p>
            <a:pPr algn="just">
              <a:lnSpc>
                <a:spcPct val="100000"/>
              </a:lnSpc>
              <a:spcBef>
                <a:spcPts val="0"/>
              </a:spcBef>
            </a:pPr>
            <a:r>
              <a:rPr lang="es-PE" sz="2800" dirty="0">
                <a:latin typeface="Calibri Light" panose="020F0302020204030204" pitchFamily="34" charset="0"/>
                <a:cs typeface="Calibri Light" panose="020F0302020204030204" pitchFamily="34" charset="0"/>
              </a:rPr>
              <a:t>El plan de implementación de SMS puede documentarse en diferentes formas, que van desde una simple </a:t>
            </a:r>
            <a:r>
              <a:rPr lang="es-PE" sz="2800" b="1" dirty="0">
                <a:solidFill>
                  <a:srgbClr val="C00000"/>
                </a:solidFill>
                <a:latin typeface="Calibri Light" panose="020F0302020204030204" pitchFamily="34" charset="0"/>
                <a:cs typeface="Calibri Light" panose="020F0302020204030204" pitchFamily="34" charset="0"/>
              </a:rPr>
              <a:t>hoja de cálculo hasta un software</a:t>
            </a:r>
            <a:r>
              <a:rPr lang="es-PE" sz="2800" dirty="0">
                <a:latin typeface="Calibri Light" panose="020F0302020204030204" pitchFamily="34" charset="0"/>
                <a:cs typeface="Calibri Light" panose="020F0302020204030204" pitchFamily="34" charset="0"/>
              </a:rPr>
              <a:t> especializado de gestión de proyectos.</a:t>
            </a:r>
          </a:p>
        </p:txBody>
      </p:sp>
      <p:sp>
        <p:nvSpPr>
          <p:cNvPr id="4" name="Title 3"/>
          <p:cNvSpPr>
            <a:spLocks noGrp="1"/>
          </p:cNvSpPr>
          <p:nvPr>
            <p:ph type="ctrTitle" idx="4294967295"/>
          </p:nvPr>
        </p:nvSpPr>
        <p:spPr>
          <a:xfrm>
            <a:off x="683021" y="0"/>
            <a:ext cx="2634337" cy="1409443"/>
          </a:xfrm>
        </p:spPr>
        <p:txBody>
          <a:bodyPr>
            <a:normAutofit/>
          </a:bodyPr>
          <a:lstStyle/>
          <a:p>
            <a:pPr algn="l"/>
            <a:r>
              <a:rPr lang="es-PE" sz="2800" b="1" dirty="0">
                <a:latin typeface="Calibri Light" panose="020F0302020204030204" pitchFamily="34" charset="0"/>
                <a:cs typeface="Calibri Light" panose="020F0302020204030204" pitchFamily="34" charset="0"/>
              </a:rPr>
              <a:t>Plan de implementación</a:t>
            </a:r>
            <a:endParaRPr lang="es-PE" sz="2800" dirty="0">
              <a:latin typeface="Calibri Light" panose="020F0302020204030204" pitchFamily="34" charset="0"/>
              <a:cs typeface="Calibri Light" panose="020F0302020204030204" pitchFamily="34" charset="0"/>
            </a:endParaRPr>
          </a:p>
        </p:txBody>
      </p:sp>
      <p:pic>
        <p:nvPicPr>
          <p:cNvPr id="8"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05" b="605"/>
          <a:stretch>
            <a:fillRect/>
          </a:stretch>
        </p:blipFill>
        <p:spPr>
          <a:xfrm>
            <a:off x="5241925" y="0"/>
            <a:ext cx="6950075" cy="6865938"/>
          </a:xfrm>
        </p:spPr>
      </p:pic>
    </p:spTree>
    <p:extLst>
      <p:ext uri="{BB962C8B-B14F-4D97-AF65-F5344CB8AC3E}">
        <p14:creationId xmlns:p14="http://schemas.microsoft.com/office/powerpoint/2010/main" val="4290046703"/>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smtClean="0"/>
              <a:t>PREGUNTAS?</a:t>
            </a:r>
            <a:endParaRPr lang="en-US" b="1" dirty="0"/>
          </a:p>
        </p:txBody>
      </p:sp>
      <p:pic>
        <p:nvPicPr>
          <p:cNvPr id="21" name="Picture Placeholder 3"/>
          <p:cNvPicPr>
            <a:picLocks noChangeAspect="1"/>
          </p:cNvPicPr>
          <p:nvPr/>
        </p:nvPicPr>
        <p:blipFill>
          <a:blip r:embed="rId2">
            <a:extLs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0997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765441" y="3175834"/>
            <a:ext cx="4527991"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000" b="0" i="1"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Raavi" panose="02000500000000000000" pitchFamily="2"/>
              </a:rPr>
              <a:t>           La seguridad operacional es una tarea de todos</a:t>
            </a:r>
            <a:endParaRPr kumimoji="0" lang="es-PE" sz="2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Raavi" panose="02000500000000000000" pitchFamily="2"/>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0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Raavi" panose="02000500000000000000" pitchFamily="2"/>
            </a:endParaRPr>
          </a:p>
        </p:txBody>
      </p:sp>
      <p:sp>
        <p:nvSpPr>
          <p:cNvPr id="27" name="TextBox 26"/>
          <p:cNvSpPr txBox="1"/>
          <p:nvPr/>
        </p:nvSpPr>
        <p:spPr>
          <a:xfrm>
            <a:off x="6721850" y="3487464"/>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a:t>
            </a:r>
          </a:p>
        </p:txBody>
      </p:sp>
      <p:sp>
        <p:nvSpPr>
          <p:cNvPr id="28" name="TextBox 27"/>
          <p:cNvSpPr txBox="1"/>
          <p:nvPr/>
        </p:nvSpPr>
        <p:spPr>
          <a:xfrm>
            <a:off x="4462753" y="3160253"/>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a:t>
            </a:r>
          </a:p>
        </p:txBody>
      </p:sp>
      <p:sp>
        <p:nvSpPr>
          <p:cNvPr id="43" name="TextBox 42"/>
          <p:cNvSpPr txBox="1"/>
          <p:nvPr/>
        </p:nvSpPr>
        <p:spPr>
          <a:xfrm>
            <a:off x="5146920" y="4033064"/>
            <a:ext cx="2061590"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Comité Técnico</a:t>
            </a:r>
            <a:endParaRPr kumimoji="0" lang="id-ID"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4" name="TextBox 43"/>
          <p:cNvSpPr txBox="1"/>
          <p:nvPr/>
        </p:nvSpPr>
        <p:spPr>
          <a:xfrm>
            <a:off x="5671670" y="4512954"/>
            <a:ext cx="1164486"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5B9BD5"/>
                </a:solidFill>
                <a:effectLst/>
                <a:uLnTx/>
                <a:uFillTx/>
                <a:latin typeface="Calibri" panose="020F0502020204030204"/>
                <a:ea typeface="+mn-ea"/>
                <a:cs typeface="+mn-cs"/>
              </a:rPr>
              <a:t>SRVSOP</a:t>
            </a:r>
            <a:endParaRPr kumimoji="0" lang="id-ID" sz="24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5" name="Picture 2" descr="G:\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3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038" y="73057"/>
            <a:ext cx="3072081" cy="1908094"/>
          </a:xfrm>
        </p:spPr>
        <p:txBody>
          <a:bodyPr/>
          <a:lstStyle/>
          <a:p>
            <a:r>
              <a:rPr lang="es-PE" sz="3200" b="1" dirty="0">
                <a:solidFill>
                  <a:schemeClr val="tx1">
                    <a:lumMod val="50000"/>
                  </a:schemeClr>
                </a:solidFill>
                <a:latin typeface="Calibri Light" panose="020F0302020204030204" pitchFamily="34" charset="0"/>
                <a:cs typeface="Calibri Light" panose="020F0302020204030204" pitchFamily="34" charset="0"/>
              </a:rPr>
              <a:t>D</a:t>
            </a:r>
            <a:r>
              <a:rPr lang="es-PE" sz="3200" b="1" dirty="0" smtClean="0">
                <a:solidFill>
                  <a:schemeClr val="tx1">
                    <a:lumMod val="50000"/>
                  </a:schemeClr>
                </a:solidFill>
                <a:latin typeface="Calibri Light" panose="020F0302020204030204" pitchFamily="34" charset="0"/>
                <a:cs typeface="Calibri Light" panose="020F0302020204030204" pitchFamily="34" charset="0"/>
              </a:rPr>
              <a:t>esarrollo de la descripción del sistema</a:t>
            </a:r>
            <a:endParaRPr lang="es-PE" sz="3200" b="1" dirty="0">
              <a:solidFill>
                <a:schemeClr val="tx1">
                  <a:lumMod val="50000"/>
                </a:schemeClr>
              </a:solidFill>
              <a:latin typeface="Calibri Light" panose="020F0302020204030204" pitchFamily="34" charset="0"/>
              <a:cs typeface="Calibri Light" panose="020F0302020204030204" pitchFamily="34" charset="0"/>
            </a:endParaRPr>
          </a:p>
        </p:txBody>
      </p:sp>
      <p:sp>
        <p:nvSpPr>
          <p:cNvPr id="4" name="Text Placeholder 3"/>
          <p:cNvSpPr>
            <a:spLocks noGrp="1"/>
          </p:cNvSpPr>
          <p:nvPr>
            <p:ph type="body" sz="quarter" idx="4294967295"/>
          </p:nvPr>
        </p:nvSpPr>
        <p:spPr>
          <a:xfrm>
            <a:off x="4037524" y="136201"/>
            <a:ext cx="7636315" cy="1844950"/>
          </a:xfrm>
        </p:spPr>
        <p:txBody>
          <a:bodyPr>
            <a:noAutofit/>
          </a:bodyPr>
          <a:lstStyle/>
          <a:p>
            <a:pPr algn="just"/>
            <a:r>
              <a:rPr lang="es-PE" sz="2400" dirty="0">
                <a:solidFill>
                  <a:schemeClr val="tx1">
                    <a:lumMod val="50000"/>
                  </a:schemeClr>
                </a:solidFill>
                <a:latin typeface="Calibri Light" panose="020F0302020204030204" pitchFamily="34" charset="0"/>
                <a:cs typeface="Calibri Light" panose="020F0302020204030204" pitchFamily="34" charset="0"/>
              </a:rPr>
              <a:t>Cada organización es única, por lo tanto, no existe un método  “único” para implementar el SMS. Cada organización debe definir como piensa cumplir los requisitos fundamentales.</a:t>
            </a:r>
          </a:p>
        </p:txBody>
      </p:sp>
      <p:grpSp>
        <p:nvGrpSpPr>
          <p:cNvPr id="8" name="Group 7"/>
          <p:cNvGrpSpPr/>
          <p:nvPr/>
        </p:nvGrpSpPr>
        <p:grpSpPr>
          <a:xfrm>
            <a:off x="8252395" y="3698220"/>
            <a:ext cx="2400082" cy="2657093"/>
            <a:chOff x="6286500" y="1362075"/>
            <a:chExt cx="419100" cy="417512"/>
          </a:xfrm>
          <a:solidFill>
            <a:schemeClr val="tx1">
              <a:lumMod val="85000"/>
              <a:lumOff val="15000"/>
            </a:schemeClr>
          </a:solidFill>
        </p:grpSpPr>
        <p:sp>
          <p:nvSpPr>
            <p:cNvPr id="12" name="Freeform 623"/>
            <p:cNvSpPr>
              <a:spLocks/>
            </p:cNvSpPr>
            <p:nvPr/>
          </p:nvSpPr>
          <p:spPr bwMode="auto">
            <a:xfrm>
              <a:off x="6286500" y="1362075"/>
              <a:ext cx="323850" cy="417512"/>
            </a:xfrm>
            <a:custGeom>
              <a:avLst/>
              <a:gdLst/>
              <a:ahLst/>
              <a:cxnLst>
                <a:cxn ang="0">
                  <a:pos x="12" y="0"/>
                </a:cxn>
                <a:cxn ang="0">
                  <a:pos x="192" y="0"/>
                </a:cxn>
                <a:cxn ang="0">
                  <a:pos x="195" y="0"/>
                </a:cxn>
                <a:cxn ang="0">
                  <a:pos x="197" y="1"/>
                </a:cxn>
                <a:cxn ang="0">
                  <a:pos x="199" y="2"/>
                </a:cxn>
                <a:cxn ang="0">
                  <a:pos x="201" y="3"/>
                </a:cxn>
                <a:cxn ang="0">
                  <a:pos x="202" y="5"/>
                </a:cxn>
                <a:cxn ang="0">
                  <a:pos x="203" y="7"/>
                </a:cxn>
                <a:cxn ang="0">
                  <a:pos x="204" y="9"/>
                </a:cxn>
                <a:cxn ang="0">
                  <a:pos x="204" y="12"/>
                </a:cxn>
                <a:cxn ang="0">
                  <a:pos x="204" y="30"/>
                </a:cxn>
                <a:cxn ang="0">
                  <a:pos x="180" y="71"/>
                </a:cxn>
                <a:cxn ang="0">
                  <a:pos x="180" y="24"/>
                </a:cxn>
                <a:cxn ang="0">
                  <a:pos x="24" y="24"/>
                </a:cxn>
                <a:cxn ang="0">
                  <a:pos x="24" y="239"/>
                </a:cxn>
                <a:cxn ang="0">
                  <a:pos x="180" y="239"/>
                </a:cxn>
                <a:cxn ang="0">
                  <a:pos x="180" y="209"/>
                </a:cxn>
                <a:cxn ang="0">
                  <a:pos x="193" y="201"/>
                </a:cxn>
                <a:cxn ang="0">
                  <a:pos x="195" y="199"/>
                </a:cxn>
                <a:cxn ang="0">
                  <a:pos x="197" y="197"/>
                </a:cxn>
                <a:cxn ang="0">
                  <a:pos x="198" y="195"/>
                </a:cxn>
                <a:cxn ang="0">
                  <a:pos x="204" y="185"/>
                </a:cxn>
                <a:cxn ang="0">
                  <a:pos x="204" y="251"/>
                </a:cxn>
                <a:cxn ang="0">
                  <a:pos x="204" y="254"/>
                </a:cxn>
                <a:cxn ang="0">
                  <a:pos x="203" y="256"/>
                </a:cxn>
                <a:cxn ang="0">
                  <a:pos x="202" y="258"/>
                </a:cxn>
                <a:cxn ang="0">
                  <a:pos x="201" y="260"/>
                </a:cxn>
                <a:cxn ang="0">
                  <a:pos x="199" y="261"/>
                </a:cxn>
                <a:cxn ang="0">
                  <a:pos x="197" y="262"/>
                </a:cxn>
                <a:cxn ang="0">
                  <a:pos x="195" y="263"/>
                </a:cxn>
                <a:cxn ang="0">
                  <a:pos x="192" y="263"/>
                </a:cxn>
                <a:cxn ang="0">
                  <a:pos x="12" y="263"/>
                </a:cxn>
                <a:cxn ang="0">
                  <a:pos x="10" y="263"/>
                </a:cxn>
                <a:cxn ang="0">
                  <a:pos x="7" y="262"/>
                </a:cxn>
                <a:cxn ang="0">
                  <a:pos x="5" y="261"/>
                </a:cxn>
                <a:cxn ang="0">
                  <a:pos x="3" y="260"/>
                </a:cxn>
                <a:cxn ang="0">
                  <a:pos x="2" y="258"/>
                </a:cxn>
                <a:cxn ang="0">
                  <a:pos x="1" y="256"/>
                </a:cxn>
                <a:cxn ang="0">
                  <a:pos x="0" y="254"/>
                </a:cxn>
                <a:cxn ang="0">
                  <a:pos x="0" y="251"/>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204" h="263">
                  <a:moveTo>
                    <a:pt x="12" y="0"/>
                  </a:moveTo>
                  <a:lnTo>
                    <a:pt x="192" y="0"/>
                  </a:lnTo>
                  <a:lnTo>
                    <a:pt x="195" y="0"/>
                  </a:lnTo>
                  <a:lnTo>
                    <a:pt x="197" y="1"/>
                  </a:lnTo>
                  <a:lnTo>
                    <a:pt x="199" y="2"/>
                  </a:lnTo>
                  <a:lnTo>
                    <a:pt x="201" y="3"/>
                  </a:lnTo>
                  <a:lnTo>
                    <a:pt x="202" y="5"/>
                  </a:lnTo>
                  <a:lnTo>
                    <a:pt x="203" y="7"/>
                  </a:lnTo>
                  <a:lnTo>
                    <a:pt x="204" y="9"/>
                  </a:lnTo>
                  <a:lnTo>
                    <a:pt x="204" y="12"/>
                  </a:lnTo>
                  <a:lnTo>
                    <a:pt x="204" y="30"/>
                  </a:lnTo>
                  <a:lnTo>
                    <a:pt x="180" y="71"/>
                  </a:lnTo>
                  <a:lnTo>
                    <a:pt x="180" y="24"/>
                  </a:lnTo>
                  <a:lnTo>
                    <a:pt x="24" y="24"/>
                  </a:lnTo>
                  <a:lnTo>
                    <a:pt x="24" y="239"/>
                  </a:lnTo>
                  <a:lnTo>
                    <a:pt x="180" y="239"/>
                  </a:lnTo>
                  <a:lnTo>
                    <a:pt x="180" y="209"/>
                  </a:lnTo>
                  <a:lnTo>
                    <a:pt x="193" y="201"/>
                  </a:lnTo>
                  <a:lnTo>
                    <a:pt x="195" y="199"/>
                  </a:lnTo>
                  <a:lnTo>
                    <a:pt x="197" y="197"/>
                  </a:lnTo>
                  <a:lnTo>
                    <a:pt x="198" y="195"/>
                  </a:lnTo>
                  <a:lnTo>
                    <a:pt x="204" y="185"/>
                  </a:lnTo>
                  <a:lnTo>
                    <a:pt x="204" y="251"/>
                  </a:lnTo>
                  <a:lnTo>
                    <a:pt x="204" y="254"/>
                  </a:lnTo>
                  <a:lnTo>
                    <a:pt x="203" y="256"/>
                  </a:lnTo>
                  <a:lnTo>
                    <a:pt x="202" y="258"/>
                  </a:lnTo>
                  <a:lnTo>
                    <a:pt x="201" y="260"/>
                  </a:lnTo>
                  <a:lnTo>
                    <a:pt x="199" y="261"/>
                  </a:lnTo>
                  <a:lnTo>
                    <a:pt x="197" y="262"/>
                  </a:lnTo>
                  <a:lnTo>
                    <a:pt x="195" y="263"/>
                  </a:lnTo>
                  <a:lnTo>
                    <a:pt x="192" y="263"/>
                  </a:lnTo>
                  <a:lnTo>
                    <a:pt x="12" y="263"/>
                  </a:lnTo>
                  <a:lnTo>
                    <a:pt x="10" y="263"/>
                  </a:lnTo>
                  <a:lnTo>
                    <a:pt x="7" y="262"/>
                  </a:lnTo>
                  <a:lnTo>
                    <a:pt x="5" y="261"/>
                  </a:lnTo>
                  <a:lnTo>
                    <a:pt x="3" y="260"/>
                  </a:lnTo>
                  <a:lnTo>
                    <a:pt x="2" y="258"/>
                  </a:lnTo>
                  <a:lnTo>
                    <a:pt x="1" y="256"/>
                  </a:lnTo>
                  <a:lnTo>
                    <a:pt x="0" y="254"/>
                  </a:lnTo>
                  <a:lnTo>
                    <a:pt x="0" y="251"/>
                  </a:lnTo>
                  <a:lnTo>
                    <a:pt x="0" y="12"/>
                  </a:lnTo>
                  <a:lnTo>
                    <a:pt x="0" y="9"/>
                  </a:lnTo>
                  <a:lnTo>
                    <a:pt x="1" y="7"/>
                  </a:lnTo>
                  <a:lnTo>
                    <a:pt x="2" y="5"/>
                  </a:lnTo>
                  <a:lnTo>
                    <a:pt x="3" y="3"/>
                  </a:lnTo>
                  <a:lnTo>
                    <a:pt x="5" y="2"/>
                  </a:lnTo>
                  <a:lnTo>
                    <a:pt x="7"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13" name="Freeform 624"/>
            <p:cNvSpPr>
              <a:spLocks noEditPoints="1"/>
            </p:cNvSpPr>
            <p:nvPr/>
          </p:nvSpPr>
          <p:spPr bwMode="auto">
            <a:xfrm>
              <a:off x="6505575" y="1408113"/>
              <a:ext cx="200025" cy="300037"/>
            </a:xfrm>
            <a:custGeom>
              <a:avLst/>
              <a:gdLst/>
              <a:ahLst/>
              <a:cxnLst>
                <a:cxn ang="0">
                  <a:pos x="10" y="159"/>
                </a:cxn>
                <a:cxn ang="0">
                  <a:pos x="17" y="163"/>
                </a:cxn>
                <a:cxn ang="0">
                  <a:pos x="24" y="167"/>
                </a:cxn>
                <a:cxn ang="0">
                  <a:pos x="34" y="158"/>
                </a:cxn>
                <a:cxn ang="0">
                  <a:pos x="31" y="154"/>
                </a:cxn>
                <a:cxn ang="0">
                  <a:pos x="25" y="150"/>
                </a:cxn>
                <a:cxn ang="0">
                  <a:pos x="19" y="148"/>
                </a:cxn>
                <a:cxn ang="0">
                  <a:pos x="15" y="146"/>
                </a:cxn>
                <a:cxn ang="0">
                  <a:pos x="11" y="145"/>
                </a:cxn>
                <a:cxn ang="0">
                  <a:pos x="88" y="0"/>
                </a:cxn>
                <a:cxn ang="0">
                  <a:pos x="93" y="1"/>
                </a:cxn>
                <a:cxn ang="0">
                  <a:pos x="98" y="2"/>
                </a:cxn>
                <a:cxn ang="0">
                  <a:pos x="104" y="5"/>
                </a:cxn>
                <a:cxn ang="0">
                  <a:pos x="111" y="9"/>
                </a:cxn>
                <a:cxn ang="0">
                  <a:pos x="117" y="13"/>
                </a:cxn>
                <a:cxn ang="0">
                  <a:pos x="121" y="17"/>
                </a:cxn>
                <a:cxn ang="0">
                  <a:pos x="124" y="21"/>
                </a:cxn>
                <a:cxn ang="0">
                  <a:pos x="125" y="24"/>
                </a:cxn>
                <a:cxn ang="0">
                  <a:pos x="126" y="26"/>
                </a:cxn>
                <a:cxn ang="0">
                  <a:pos x="126" y="28"/>
                </a:cxn>
                <a:cxn ang="0">
                  <a:pos x="125" y="31"/>
                </a:cxn>
                <a:cxn ang="0">
                  <a:pos x="49" y="161"/>
                </a:cxn>
                <a:cxn ang="0">
                  <a:pos x="9" y="188"/>
                </a:cxn>
                <a:cxn ang="0">
                  <a:pos x="6" y="189"/>
                </a:cxn>
                <a:cxn ang="0">
                  <a:pos x="3" y="188"/>
                </a:cxn>
                <a:cxn ang="0">
                  <a:pos x="1" y="186"/>
                </a:cxn>
                <a:cxn ang="0">
                  <a:pos x="0" y="184"/>
                </a:cxn>
                <a:cxn ang="0">
                  <a:pos x="2" y="136"/>
                </a:cxn>
                <a:cxn ang="0">
                  <a:pos x="3" y="133"/>
                </a:cxn>
                <a:cxn ang="0">
                  <a:pos x="79" y="2"/>
                </a:cxn>
                <a:cxn ang="0">
                  <a:pos x="82" y="1"/>
                </a:cxn>
                <a:cxn ang="0">
                  <a:pos x="83" y="1"/>
                </a:cxn>
                <a:cxn ang="0">
                  <a:pos x="85" y="0"/>
                </a:cxn>
              </a:cxnLst>
              <a:rect l="0" t="0" r="r" b="b"/>
              <a:pathLst>
                <a:path w="126" h="189">
                  <a:moveTo>
                    <a:pt x="11" y="145"/>
                  </a:moveTo>
                  <a:lnTo>
                    <a:pt x="10" y="159"/>
                  </a:lnTo>
                  <a:lnTo>
                    <a:pt x="14" y="161"/>
                  </a:lnTo>
                  <a:lnTo>
                    <a:pt x="17" y="163"/>
                  </a:lnTo>
                  <a:lnTo>
                    <a:pt x="21" y="165"/>
                  </a:lnTo>
                  <a:lnTo>
                    <a:pt x="24" y="167"/>
                  </a:lnTo>
                  <a:lnTo>
                    <a:pt x="36" y="160"/>
                  </a:lnTo>
                  <a:lnTo>
                    <a:pt x="34" y="158"/>
                  </a:lnTo>
                  <a:lnTo>
                    <a:pt x="33" y="156"/>
                  </a:lnTo>
                  <a:lnTo>
                    <a:pt x="31" y="154"/>
                  </a:lnTo>
                  <a:lnTo>
                    <a:pt x="28" y="152"/>
                  </a:lnTo>
                  <a:lnTo>
                    <a:pt x="25" y="150"/>
                  </a:lnTo>
                  <a:lnTo>
                    <a:pt x="22" y="149"/>
                  </a:lnTo>
                  <a:lnTo>
                    <a:pt x="19" y="148"/>
                  </a:lnTo>
                  <a:lnTo>
                    <a:pt x="17" y="147"/>
                  </a:lnTo>
                  <a:lnTo>
                    <a:pt x="15" y="146"/>
                  </a:lnTo>
                  <a:lnTo>
                    <a:pt x="13" y="146"/>
                  </a:lnTo>
                  <a:lnTo>
                    <a:pt x="11" y="145"/>
                  </a:lnTo>
                  <a:close/>
                  <a:moveTo>
                    <a:pt x="87" y="0"/>
                  </a:moveTo>
                  <a:lnTo>
                    <a:pt x="88" y="0"/>
                  </a:lnTo>
                  <a:lnTo>
                    <a:pt x="90" y="0"/>
                  </a:lnTo>
                  <a:lnTo>
                    <a:pt x="93" y="1"/>
                  </a:lnTo>
                  <a:lnTo>
                    <a:pt x="95" y="1"/>
                  </a:lnTo>
                  <a:lnTo>
                    <a:pt x="98" y="2"/>
                  </a:lnTo>
                  <a:lnTo>
                    <a:pt x="101" y="3"/>
                  </a:lnTo>
                  <a:lnTo>
                    <a:pt x="104" y="5"/>
                  </a:lnTo>
                  <a:lnTo>
                    <a:pt x="108" y="7"/>
                  </a:lnTo>
                  <a:lnTo>
                    <a:pt x="111" y="9"/>
                  </a:lnTo>
                  <a:lnTo>
                    <a:pt x="114" y="11"/>
                  </a:lnTo>
                  <a:lnTo>
                    <a:pt x="117" y="13"/>
                  </a:lnTo>
                  <a:lnTo>
                    <a:pt x="119" y="15"/>
                  </a:lnTo>
                  <a:lnTo>
                    <a:pt x="121" y="17"/>
                  </a:lnTo>
                  <a:lnTo>
                    <a:pt x="122" y="19"/>
                  </a:lnTo>
                  <a:lnTo>
                    <a:pt x="124" y="21"/>
                  </a:lnTo>
                  <a:lnTo>
                    <a:pt x="124" y="23"/>
                  </a:lnTo>
                  <a:lnTo>
                    <a:pt x="125" y="24"/>
                  </a:lnTo>
                  <a:lnTo>
                    <a:pt x="125" y="25"/>
                  </a:lnTo>
                  <a:lnTo>
                    <a:pt x="126" y="26"/>
                  </a:lnTo>
                  <a:lnTo>
                    <a:pt x="126" y="26"/>
                  </a:lnTo>
                  <a:lnTo>
                    <a:pt x="126" y="28"/>
                  </a:lnTo>
                  <a:lnTo>
                    <a:pt x="126" y="29"/>
                  </a:lnTo>
                  <a:lnTo>
                    <a:pt x="125" y="31"/>
                  </a:lnTo>
                  <a:lnTo>
                    <a:pt x="50" y="160"/>
                  </a:lnTo>
                  <a:lnTo>
                    <a:pt x="49" y="161"/>
                  </a:lnTo>
                  <a:lnTo>
                    <a:pt x="48" y="162"/>
                  </a:lnTo>
                  <a:lnTo>
                    <a:pt x="9" y="188"/>
                  </a:lnTo>
                  <a:lnTo>
                    <a:pt x="7" y="189"/>
                  </a:lnTo>
                  <a:lnTo>
                    <a:pt x="6" y="189"/>
                  </a:lnTo>
                  <a:lnTo>
                    <a:pt x="4" y="189"/>
                  </a:lnTo>
                  <a:lnTo>
                    <a:pt x="3" y="188"/>
                  </a:lnTo>
                  <a:lnTo>
                    <a:pt x="1" y="187"/>
                  </a:lnTo>
                  <a:lnTo>
                    <a:pt x="1" y="186"/>
                  </a:lnTo>
                  <a:lnTo>
                    <a:pt x="0" y="185"/>
                  </a:lnTo>
                  <a:lnTo>
                    <a:pt x="0" y="184"/>
                  </a:lnTo>
                  <a:lnTo>
                    <a:pt x="0" y="183"/>
                  </a:lnTo>
                  <a:lnTo>
                    <a:pt x="2" y="136"/>
                  </a:lnTo>
                  <a:lnTo>
                    <a:pt x="3" y="135"/>
                  </a:lnTo>
                  <a:lnTo>
                    <a:pt x="3" y="133"/>
                  </a:lnTo>
                  <a:lnTo>
                    <a:pt x="78" y="4"/>
                  </a:lnTo>
                  <a:lnTo>
                    <a:pt x="79" y="2"/>
                  </a:lnTo>
                  <a:lnTo>
                    <a:pt x="80" y="2"/>
                  </a:lnTo>
                  <a:lnTo>
                    <a:pt x="82" y="1"/>
                  </a:lnTo>
                  <a:lnTo>
                    <a:pt x="82" y="1"/>
                  </a:lnTo>
                  <a:lnTo>
                    <a:pt x="83" y="1"/>
                  </a:lnTo>
                  <a:lnTo>
                    <a:pt x="84" y="0"/>
                  </a:lnTo>
                  <a:lnTo>
                    <a:pt x="85" y="0"/>
                  </a:lnTo>
                  <a:lnTo>
                    <a:pt x="8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grpSp>
      <p:sp>
        <p:nvSpPr>
          <p:cNvPr id="15" name="Freeform 621"/>
          <p:cNvSpPr>
            <a:spLocks/>
          </p:cNvSpPr>
          <p:nvPr/>
        </p:nvSpPr>
        <p:spPr bwMode="auto">
          <a:xfrm>
            <a:off x="8661500" y="4637222"/>
            <a:ext cx="1036399" cy="137318"/>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16" name="Freeform 621"/>
          <p:cNvSpPr>
            <a:spLocks/>
          </p:cNvSpPr>
          <p:nvPr/>
        </p:nvSpPr>
        <p:spPr bwMode="auto">
          <a:xfrm>
            <a:off x="8661504" y="4877285"/>
            <a:ext cx="845481" cy="149480"/>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17" name="Freeform 621"/>
          <p:cNvSpPr>
            <a:spLocks/>
          </p:cNvSpPr>
          <p:nvPr/>
        </p:nvSpPr>
        <p:spPr bwMode="auto">
          <a:xfrm>
            <a:off x="8661504" y="5138428"/>
            <a:ext cx="845480" cy="137318"/>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18" name="Freeform 621"/>
          <p:cNvSpPr>
            <a:spLocks/>
          </p:cNvSpPr>
          <p:nvPr/>
        </p:nvSpPr>
        <p:spPr bwMode="auto">
          <a:xfrm>
            <a:off x="8661504" y="5393964"/>
            <a:ext cx="845480" cy="137318"/>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5" name="Rectangle 4"/>
          <p:cNvSpPr/>
          <p:nvPr/>
        </p:nvSpPr>
        <p:spPr>
          <a:xfrm>
            <a:off x="8649681" y="3937435"/>
            <a:ext cx="1048221" cy="461665"/>
          </a:xfrm>
          <a:prstGeom prst="rect">
            <a:avLst/>
          </a:prstGeom>
          <a:noFill/>
        </p:spPr>
        <p:txBody>
          <a:bodyPr wrap="square" lIns="91440" tIns="45720" rIns="91440" bIns="45720">
            <a:spAutoFit/>
          </a:bodyPr>
          <a:lstStyle/>
          <a:p>
            <a:pPr algn="ctr" defTabSz="457200"/>
            <a:r>
              <a:rPr lang="es-PE" sz="1200" b="1" dirty="0">
                <a:ln w="1905"/>
                <a:solidFill>
                  <a:srgbClr val="9E9E9E">
                    <a:lumMod val="75000"/>
                  </a:srgbClr>
                </a:solidFill>
                <a:effectLst>
                  <a:innerShdw blurRad="69850" dist="43180" dir="5400000">
                    <a:srgbClr val="000000">
                      <a:alpha val="65000"/>
                    </a:srgbClr>
                  </a:innerShdw>
                </a:effectLst>
                <a:latin typeface="Calibri"/>
              </a:rPr>
              <a:t>Documento</a:t>
            </a:r>
          </a:p>
          <a:p>
            <a:pPr algn="ctr" defTabSz="457200"/>
            <a:r>
              <a:rPr lang="es-PE" sz="1200" b="1" dirty="0">
                <a:ln w="1905"/>
                <a:solidFill>
                  <a:srgbClr val="9E9E9E">
                    <a:lumMod val="75000"/>
                  </a:srgbClr>
                </a:solidFill>
                <a:effectLst>
                  <a:innerShdw blurRad="69850" dist="43180" dir="5400000">
                    <a:srgbClr val="000000">
                      <a:alpha val="65000"/>
                    </a:srgbClr>
                  </a:innerShdw>
                </a:effectLst>
                <a:latin typeface="Calibri"/>
              </a:rPr>
              <a:t>De SMS</a:t>
            </a:r>
          </a:p>
        </p:txBody>
      </p:sp>
      <p:sp>
        <p:nvSpPr>
          <p:cNvPr id="19" name="TextBox 18"/>
          <p:cNvSpPr txBox="1"/>
          <p:nvPr/>
        </p:nvSpPr>
        <p:spPr>
          <a:xfrm>
            <a:off x="4842443" y="2186891"/>
            <a:ext cx="5130800" cy="1077218"/>
          </a:xfrm>
          <a:prstGeom prst="rect">
            <a:avLst/>
          </a:prstGeom>
          <a:noFill/>
        </p:spPr>
        <p:txBody>
          <a:bodyPr wrap="square" rtlCol="0">
            <a:spAutoFit/>
          </a:bodyPr>
          <a:lstStyle/>
          <a:p>
            <a:pPr algn="ctr" defTabSz="457200"/>
            <a:r>
              <a:rPr lang="es-PE" sz="3200" b="1" dirty="0">
                <a:solidFill>
                  <a:srgbClr val="474747"/>
                </a:solidFill>
                <a:latin typeface="Calibri"/>
              </a:rPr>
              <a:t>Preparar una descripción del sistema</a:t>
            </a:r>
          </a:p>
        </p:txBody>
      </p:sp>
      <p:sp>
        <p:nvSpPr>
          <p:cNvPr id="20" name="Freeform 621"/>
          <p:cNvSpPr>
            <a:spLocks/>
          </p:cNvSpPr>
          <p:nvPr/>
        </p:nvSpPr>
        <p:spPr bwMode="auto">
          <a:xfrm>
            <a:off x="8661505" y="4399099"/>
            <a:ext cx="1036399" cy="137318"/>
          </a:xfrm>
          <a:custGeom>
            <a:avLst/>
            <a:gdLst/>
            <a:ahLst/>
            <a:cxnLst>
              <a:cxn ang="0">
                <a:pos x="12" y="0"/>
              </a:cxn>
              <a:cxn ang="0">
                <a:pos x="102" y="0"/>
              </a:cxn>
              <a:cxn ang="0">
                <a:pos x="105" y="0"/>
              </a:cxn>
              <a:cxn ang="0">
                <a:pos x="107" y="1"/>
              </a:cxn>
              <a:cxn ang="0">
                <a:pos x="109" y="2"/>
              </a:cxn>
              <a:cxn ang="0">
                <a:pos x="111" y="3"/>
              </a:cxn>
              <a:cxn ang="0">
                <a:pos x="112" y="5"/>
              </a:cxn>
              <a:cxn ang="0">
                <a:pos x="113" y="7"/>
              </a:cxn>
              <a:cxn ang="0">
                <a:pos x="114" y="9"/>
              </a:cxn>
              <a:cxn ang="0">
                <a:pos x="114" y="12"/>
              </a:cxn>
              <a:cxn ang="0">
                <a:pos x="114" y="14"/>
              </a:cxn>
              <a:cxn ang="0">
                <a:pos x="113" y="16"/>
              </a:cxn>
              <a:cxn ang="0">
                <a:pos x="112" y="18"/>
              </a:cxn>
              <a:cxn ang="0">
                <a:pos x="111" y="20"/>
              </a:cxn>
              <a:cxn ang="0">
                <a:pos x="109" y="22"/>
              </a:cxn>
              <a:cxn ang="0">
                <a:pos x="107" y="23"/>
              </a:cxn>
              <a:cxn ang="0">
                <a:pos x="105" y="23"/>
              </a:cxn>
              <a:cxn ang="0">
                <a:pos x="102" y="24"/>
              </a:cxn>
              <a:cxn ang="0">
                <a:pos x="12" y="24"/>
              </a:cxn>
              <a:cxn ang="0">
                <a:pos x="10" y="23"/>
              </a:cxn>
              <a:cxn ang="0">
                <a:pos x="7" y="23"/>
              </a:cxn>
              <a:cxn ang="0">
                <a:pos x="5" y="22"/>
              </a:cxn>
              <a:cxn ang="0">
                <a:pos x="3" y="20"/>
              </a:cxn>
              <a:cxn ang="0">
                <a:pos x="2" y="18"/>
              </a:cxn>
              <a:cxn ang="0">
                <a:pos x="1" y="16"/>
              </a:cxn>
              <a:cxn ang="0">
                <a:pos x="0" y="14"/>
              </a:cxn>
              <a:cxn ang="0">
                <a:pos x="0" y="12"/>
              </a:cxn>
              <a:cxn ang="0">
                <a:pos x="0" y="9"/>
              </a:cxn>
              <a:cxn ang="0">
                <a:pos x="1" y="7"/>
              </a:cxn>
              <a:cxn ang="0">
                <a:pos x="2" y="5"/>
              </a:cxn>
              <a:cxn ang="0">
                <a:pos x="3" y="3"/>
              </a:cxn>
              <a:cxn ang="0">
                <a:pos x="5" y="2"/>
              </a:cxn>
              <a:cxn ang="0">
                <a:pos x="7" y="1"/>
              </a:cxn>
              <a:cxn ang="0">
                <a:pos x="10" y="0"/>
              </a:cxn>
              <a:cxn ang="0">
                <a:pos x="12" y="0"/>
              </a:cxn>
            </a:cxnLst>
            <a:rect l="0" t="0" r="r" b="b"/>
            <a:pathLst>
              <a:path w="114" h="24">
                <a:moveTo>
                  <a:pt x="12" y="0"/>
                </a:moveTo>
                <a:lnTo>
                  <a:pt x="102" y="0"/>
                </a:lnTo>
                <a:lnTo>
                  <a:pt x="105" y="0"/>
                </a:lnTo>
                <a:lnTo>
                  <a:pt x="107" y="1"/>
                </a:lnTo>
                <a:lnTo>
                  <a:pt x="109" y="2"/>
                </a:lnTo>
                <a:lnTo>
                  <a:pt x="111" y="3"/>
                </a:lnTo>
                <a:lnTo>
                  <a:pt x="112" y="5"/>
                </a:lnTo>
                <a:lnTo>
                  <a:pt x="113" y="7"/>
                </a:lnTo>
                <a:lnTo>
                  <a:pt x="114" y="9"/>
                </a:lnTo>
                <a:lnTo>
                  <a:pt x="114" y="12"/>
                </a:lnTo>
                <a:lnTo>
                  <a:pt x="114" y="14"/>
                </a:lnTo>
                <a:lnTo>
                  <a:pt x="113" y="16"/>
                </a:lnTo>
                <a:lnTo>
                  <a:pt x="112" y="18"/>
                </a:lnTo>
                <a:lnTo>
                  <a:pt x="111" y="20"/>
                </a:lnTo>
                <a:lnTo>
                  <a:pt x="109" y="22"/>
                </a:lnTo>
                <a:lnTo>
                  <a:pt x="107" y="23"/>
                </a:lnTo>
                <a:lnTo>
                  <a:pt x="105" y="23"/>
                </a:lnTo>
                <a:lnTo>
                  <a:pt x="102" y="24"/>
                </a:lnTo>
                <a:lnTo>
                  <a:pt x="12" y="24"/>
                </a:lnTo>
                <a:lnTo>
                  <a:pt x="10" y="23"/>
                </a:lnTo>
                <a:lnTo>
                  <a:pt x="7" y="23"/>
                </a:lnTo>
                <a:lnTo>
                  <a:pt x="5" y="22"/>
                </a:lnTo>
                <a:lnTo>
                  <a:pt x="3" y="20"/>
                </a:lnTo>
                <a:lnTo>
                  <a:pt x="2" y="18"/>
                </a:lnTo>
                <a:lnTo>
                  <a:pt x="1" y="16"/>
                </a:lnTo>
                <a:lnTo>
                  <a:pt x="0" y="14"/>
                </a:lnTo>
                <a:lnTo>
                  <a:pt x="0" y="12"/>
                </a:lnTo>
                <a:lnTo>
                  <a:pt x="0" y="9"/>
                </a:lnTo>
                <a:lnTo>
                  <a:pt x="1" y="7"/>
                </a:lnTo>
                <a:lnTo>
                  <a:pt x="2" y="5"/>
                </a:lnTo>
                <a:lnTo>
                  <a:pt x="3" y="3"/>
                </a:lnTo>
                <a:lnTo>
                  <a:pt x="5" y="2"/>
                </a:lnTo>
                <a:lnTo>
                  <a:pt x="7" y="1"/>
                </a:lnTo>
                <a:lnTo>
                  <a:pt x="10" y="0"/>
                </a:lnTo>
                <a:lnTo>
                  <a:pt x="1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21" name="Freeform 625"/>
          <p:cNvSpPr>
            <a:spLocks/>
          </p:cNvSpPr>
          <p:nvPr/>
        </p:nvSpPr>
        <p:spPr bwMode="auto">
          <a:xfrm>
            <a:off x="8661503" y="5781969"/>
            <a:ext cx="581844" cy="237420"/>
          </a:xfrm>
          <a:custGeom>
            <a:avLst/>
            <a:gdLst/>
            <a:ahLst/>
            <a:cxnLst>
              <a:cxn ang="0">
                <a:pos x="44" y="0"/>
              </a:cxn>
              <a:cxn ang="0">
                <a:pos x="46" y="2"/>
              </a:cxn>
              <a:cxn ang="0">
                <a:pos x="47" y="8"/>
              </a:cxn>
              <a:cxn ang="0">
                <a:pos x="45" y="15"/>
              </a:cxn>
              <a:cxn ang="0">
                <a:pos x="45" y="19"/>
              </a:cxn>
              <a:cxn ang="0">
                <a:pos x="47" y="21"/>
              </a:cxn>
              <a:cxn ang="0">
                <a:pos x="51" y="22"/>
              </a:cxn>
              <a:cxn ang="0">
                <a:pos x="54" y="25"/>
              </a:cxn>
              <a:cxn ang="0">
                <a:pos x="55" y="28"/>
              </a:cxn>
              <a:cxn ang="0">
                <a:pos x="67" y="28"/>
              </a:cxn>
              <a:cxn ang="0">
                <a:pos x="79" y="29"/>
              </a:cxn>
              <a:cxn ang="0">
                <a:pos x="89" y="29"/>
              </a:cxn>
              <a:cxn ang="0">
                <a:pos x="91" y="31"/>
              </a:cxn>
              <a:cxn ang="0">
                <a:pos x="92" y="35"/>
              </a:cxn>
              <a:cxn ang="0">
                <a:pos x="90" y="37"/>
              </a:cxn>
              <a:cxn ang="0">
                <a:pos x="85" y="38"/>
              </a:cxn>
              <a:cxn ang="0">
                <a:pos x="76" y="37"/>
              </a:cxn>
              <a:cxn ang="0">
                <a:pos x="67" y="36"/>
              </a:cxn>
              <a:cxn ang="0">
                <a:pos x="59" y="36"/>
              </a:cxn>
              <a:cxn ang="0">
                <a:pos x="54" y="38"/>
              </a:cxn>
              <a:cxn ang="0">
                <a:pos x="51" y="39"/>
              </a:cxn>
              <a:cxn ang="0">
                <a:pos x="48" y="38"/>
              </a:cxn>
              <a:cxn ang="0">
                <a:pos x="46" y="36"/>
              </a:cxn>
              <a:cxn ang="0">
                <a:pos x="46" y="32"/>
              </a:cxn>
              <a:cxn ang="0">
                <a:pos x="43" y="36"/>
              </a:cxn>
              <a:cxn ang="0">
                <a:pos x="39" y="37"/>
              </a:cxn>
              <a:cxn ang="0">
                <a:pos x="36" y="36"/>
              </a:cxn>
              <a:cxn ang="0">
                <a:pos x="35" y="33"/>
              </a:cxn>
              <a:cxn ang="0">
                <a:pos x="36" y="31"/>
              </a:cxn>
              <a:cxn ang="0">
                <a:pos x="37" y="29"/>
              </a:cxn>
              <a:cxn ang="0">
                <a:pos x="34" y="32"/>
              </a:cxn>
              <a:cxn ang="0">
                <a:pos x="30" y="34"/>
              </a:cxn>
              <a:cxn ang="0">
                <a:pos x="27" y="33"/>
              </a:cxn>
              <a:cxn ang="0">
                <a:pos x="25" y="30"/>
              </a:cxn>
              <a:cxn ang="0">
                <a:pos x="29" y="22"/>
              </a:cxn>
              <a:cxn ang="0">
                <a:pos x="20" y="31"/>
              </a:cxn>
              <a:cxn ang="0">
                <a:pos x="8" y="46"/>
              </a:cxn>
              <a:cxn ang="0">
                <a:pos x="4" y="47"/>
              </a:cxn>
              <a:cxn ang="0">
                <a:pos x="1" y="45"/>
              </a:cxn>
              <a:cxn ang="0">
                <a:pos x="0" y="42"/>
              </a:cxn>
              <a:cxn ang="0">
                <a:pos x="11" y="28"/>
              </a:cxn>
              <a:cxn ang="0">
                <a:pos x="28" y="9"/>
              </a:cxn>
              <a:cxn ang="0">
                <a:pos x="32" y="5"/>
              </a:cxn>
              <a:cxn ang="0">
                <a:pos x="37" y="1"/>
              </a:cxn>
              <a:cxn ang="0">
                <a:pos x="43" y="0"/>
              </a:cxn>
            </a:cxnLst>
            <a:rect l="0" t="0" r="r" b="b"/>
            <a:pathLst>
              <a:path w="92" h="47">
                <a:moveTo>
                  <a:pt x="43" y="0"/>
                </a:moveTo>
                <a:lnTo>
                  <a:pt x="43" y="0"/>
                </a:lnTo>
                <a:lnTo>
                  <a:pt x="44" y="0"/>
                </a:lnTo>
                <a:lnTo>
                  <a:pt x="45" y="0"/>
                </a:lnTo>
                <a:lnTo>
                  <a:pt x="46" y="1"/>
                </a:lnTo>
                <a:lnTo>
                  <a:pt x="46" y="2"/>
                </a:lnTo>
                <a:lnTo>
                  <a:pt x="47" y="4"/>
                </a:lnTo>
                <a:lnTo>
                  <a:pt x="47" y="6"/>
                </a:lnTo>
                <a:lnTo>
                  <a:pt x="47" y="8"/>
                </a:lnTo>
                <a:lnTo>
                  <a:pt x="47" y="11"/>
                </a:lnTo>
                <a:lnTo>
                  <a:pt x="46" y="13"/>
                </a:lnTo>
                <a:lnTo>
                  <a:pt x="45" y="15"/>
                </a:lnTo>
                <a:lnTo>
                  <a:pt x="43" y="18"/>
                </a:lnTo>
                <a:lnTo>
                  <a:pt x="44" y="18"/>
                </a:lnTo>
                <a:lnTo>
                  <a:pt x="45" y="19"/>
                </a:lnTo>
                <a:lnTo>
                  <a:pt x="46" y="20"/>
                </a:lnTo>
                <a:lnTo>
                  <a:pt x="46" y="21"/>
                </a:lnTo>
                <a:lnTo>
                  <a:pt x="47" y="21"/>
                </a:lnTo>
                <a:lnTo>
                  <a:pt x="48" y="21"/>
                </a:lnTo>
                <a:lnTo>
                  <a:pt x="49" y="21"/>
                </a:lnTo>
                <a:lnTo>
                  <a:pt x="51" y="22"/>
                </a:lnTo>
                <a:lnTo>
                  <a:pt x="52" y="23"/>
                </a:lnTo>
                <a:lnTo>
                  <a:pt x="53" y="24"/>
                </a:lnTo>
                <a:lnTo>
                  <a:pt x="54" y="25"/>
                </a:lnTo>
                <a:lnTo>
                  <a:pt x="55" y="26"/>
                </a:lnTo>
                <a:lnTo>
                  <a:pt x="55" y="27"/>
                </a:lnTo>
                <a:lnTo>
                  <a:pt x="55" y="28"/>
                </a:lnTo>
                <a:lnTo>
                  <a:pt x="59" y="28"/>
                </a:lnTo>
                <a:lnTo>
                  <a:pt x="64" y="27"/>
                </a:lnTo>
                <a:lnTo>
                  <a:pt x="67" y="28"/>
                </a:lnTo>
                <a:lnTo>
                  <a:pt x="71" y="28"/>
                </a:lnTo>
                <a:lnTo>
                  <a:pt x="75" y="28"/>
                </a:lnTo>
                <a:lnTo>
                  <a:pt x="79" y="29"/>
                </a:lnTo>
                <a:lnTo>
                  <a:pt x="83" y="29"/>
                </a:lnTo>
                <a:lnTo>
                  <a:pt x="88" y="29"/>
                </a:lnTo>
                <a:lnTo>
                  <a:pt x="89" y="29"/>
                </a:lnTo>
                <a:lnTo>
                  <a:pt x="90" y="30"/>
                </a:lnTo>
                <a:lnTo>
                  <a:pt x="91" y="31"/>
                </a:lnTo>
                <a:lnTo>
                  <a:pt x="91" y="31"/>
                </a:lnTo>
                <a:lnTo>
                  <a:pt x="92" y="32"/>
                </a:lnTo>
                <a:lnTo>
                  <a:pt x="92" y="34"/>
                </a:lnTo>
                <a:lnTo>
                  <a:pt x="92" y="35"/>
                </a:lnTo>
                <a:lnTo>
                  <a:pt x="91" y="36"/>
                </a:lnTo>
                <a:lnTo>
                  <a:pt x="91" y="37"/>
                </a:lnTo>
                <a:lnTo>
                  <a:pt x="90" y="37"/>
                </a:lnTo>
                <a:lnTo>
                  <a:pt x="89" y="38"/>
                </a:lnTo>
                <a:lnTo>
                  <a:pt x="88" y="38"/>
                </a:lnTo>
                <a:lnTo>
                  <a:pt x="85" y="38"/>
                </a:lnTo>
                <a:lnTo>
                  <a:pt x="82" y="38"/>
                </a:lnTo>
                <a:lnTo>
                  <a:pt x="79" y="37"/>
                </a:lnTo>
                <a:lnTo>
                  <a:pt x="76" y="37"/>
                </a:lnTo>
                <a:lnTo>
                  <a:pt x="73" y="36"/>
                </a:lnTo>
                <a:lnTo>
                  <a:pt x="70" y="36"/>
                </a:lnTo>
                <a:lnTo>
                  <a:pt x="67" y="36"/>
                </a:lnTo>
                <a:lnTo>
                  <a:pt x="64" y="35"/>
                </a:lnTo>
                <a:lnTo>
                  <a:pt x="61" y="36"/>
                </a:lnTo>
                <a:lnTo>
                  <a:pt x="59" y="36"/>
                </a:lnTo>
                <a:lnTo>
                  <a:pt x="56" y="37"/>
                </a:lnTo>
                <a:lnTo>
                  <a:pt x="55" y="38"/>
                </a:lnTo>
                <a:lnTo>
                  <a:pt x="54" y="38"/>
                </a:lnTo>
                <a:lnTo>
                  <a:pt x="53" y="39"/>
                </a:lnTo>
                <a:lnTo>
                  <a:pt x="52" y="39"/>
                </a:lnTo>
                <a:lnTo>
                  <a:pt x="51" y="39"/>
                </a:lnTo>
                <a:lnTo>
                  <a:pt x="50" y="38"/>
                </a:lnTo>
                <a:lnTo>
                  <a:pt x="49" y="38"/>
                </a:lnTo>
                <a:lnTo>
                  <a:pt x="48" y="38"/>
                </a:lnTo>
                <a:lnTo>
                  <a:pt x="47" y="37"/>
                </a:lnTo>
                <a:lnTo>
                  <a:pt x="47" y="36"/>
                </a:lnTo>
                <a:lnTo>
                  <a:pt x="46" y="36"/>
                </a:lnTo>
                <a:lnTo>
                  <a:pt x="46" y="35"/>
                </a:lnTo>
                <a:lnTo>
                  <a:pt x="46" y="33"/>
                </a:lnTo>
                <a:lnTo>
                  <a:pt x="46" y="32"/>
                </a:lnTo>
                <a:lnTo>
                  <a:pt x="45" y="34"/>
                </a:lnTo>
                <a:lnTo>
                  <a:pt x="44" y="35"/>
                </a:lnTo>
                <a:lnTo>
                  <a:pt x="43" y="36"/>
                </a:lnTo>
                <a:lnTo>
                  <a:pt x="42" y="37"/>
                </a:lnTo>
                <a:lnTo>
                  <a:pt x="41" y="37"/>
                </a:lnTo>
                <a:lnTo>
                  <a:pt x="39" y="37"/>
                </a:lnTo>
                <a:lnTo>
                  <a:pt x="38" y="37"/>
                </a:lnTo>
                <a:lnTo>
                  <a:pt x="37" y="36"/>
                </a:lnTo>
                <a:lnTo>
                  <a:pt x="36" y="36"/>
                </a:lnTo>
                <a:lnTo>
                  <a:pt x="36" y="35"/>
                </a:lnTo>
                <a:lnTo>
                  <a:pt x="35" y="34"/>
                </a:lnTo>
                <a:lnTo>
                  <a:pt x="35" y="33"/>
                </a:lnTo>
                <a:lnTo>
                  <a:pt x="35" y="32"/>
                </a:lnTo>
                <a:lnTo>
                  <a:pt x="36" y="31"/>
                </a:lnTo>
                <a:lnTo>
                  <a:pt x="36" y="31"/>
                </a:lnTo>
                <a:lnTo>
                  <a:pt x="36" y="31"/>
                </a:lnTo>
                <a:lnTo>
                  <a:pt x="36" y="31"/>
                </a:lnTo>
                <a:lnTo>
                  <a:pt x="37" y="29"/>
                </a:lnTo>
                <a:lnTo>
                  <a:pt x="36" y="30"/>
                </a:lnTo>
                <a:lnTo>
                  <a:pt x="35" y="31"/>
                </a:lnTo>
                <a:lnTo>
                  <a:pt x="34" y="32"/>
                </a:lnTo>
                <a:lnTo>
                  <a:pt x="33" y="33"/>
                </a:lnTo>
                <a:lnTo>
                  <a:pt x="32" y="33"/>
                </a:lnTo>
                <a:lnTo>
                  <a:pt x="30" y="34"/>
                </a:lnTo>
                <a:lnTo>
                  <a:pt x="29" y="34"/>
                </a:lnTo>
                <a:lnTo>
                  <a:pt x="28" y="33"/>
                </a:lnTo>
                <a:lnTo>
                  <a:pt x="27" y="33"/>
                </a:lnTo>
                <a:lnTo>
                  <a:pt x="26" y="32"/>
                </a:lnTo>
                <a:lnTo>
                  <a:pt x="25" y="31"/>
                </a:lnTo>
                <a:lnTo>
                  <a:pt x="25" y="30"/>
                </a:lnTo>
                <a:lnTo>
                  <a:pt x="25" y="29"/>
                </a:lnTo>
                <a:lnTo>
                  <a:pt x="26" y="27"/>
                </a:lnTo>
                <a:lnTo>
                  <a:pt x="29" y="22"/>
                </a:lnTo>
                <a:lnTo>
                  <a:pt x="32" y="18"/>
                </a:lnTo>
                <a:lnTo>
                  <a:pt x="26" y="24"/>
                </a:lnTo>
                <a:lnTo>
                  <a:pt x="20" y="31"/>
                </a:lnTo>
                <a:lnTo>
                  <a:pt x="14" y="38"/>
                </a:lnTo>
                <a:lnTo>
                  <a:pt x="9" y="45"/>
                </a:lnTo>
                <a:lnTo>
                  <a:pt x="8" y="46"/>
                </a:lnTo>
                <a:lnTo>
                  <a:pt x="7" y="46"/>
                </a:lnTo>
                <a:lnTo>
                  <a:pt x="5" y="47"/>
                </a:lnTo>
                <a:lnTo>
                  <a:pt x="4" y="47"/>
                </a:lnTo>
                <a:lnTo>
                  <a:pt x="3" y="46"/>
                </a:lnTo>
                <a:lnTo>
                  <a:pt x="2" y="46"/>
                </a:lnTo>
                <a:lnTo>
                  <a:pt x="1" y="45"/>
                </a:lnTo>
                <a:lnTo>
                  <a:pt x="0" y="44"/>
                </a:lnTo>
                <a:lnTo>
                  <a:pt x="0" y="43"/>
                </a:lnTo>
                <a:lnTo>
                  <a:pt x="0" y="42"/>
                </a:lnTo>
                <a:lnTo>
                  <a:pt x="1" y="40"/>
                </a:lnTo>
                <a:lnTo>
                  <a:pt x="6" y="34"/>
                </a:lnTo>
                <a:lnTo>
                  <a:pt x="11" y="28"/>
                </a:lnTo>
                <a:lnTo>
                  <a:pt x="16" y="21"/>
                </a:lnTo>
                <a:lnTo>
                  <a:pt x="22" y="15"/>
                </a:lnTo>
                <a:lnTo>
                  <a:pt x="28" y="9"/>
                </a:lnTo>
                <a:lnTo>
                  <a:pt x="29" y="8"/>
                </a:lnTo>
                <a:lnTo>
                  <a:pt x="30" y="7"/>
                </a:lnTo>
                <a:lnTo>
                  <a:pt x="32" y="5"/>
                </a:lnTo>
                <a:lnTo>
                  <a:pt x="33" y="4"/>
                </a:lnTo>
                <a:lnTo>
                  <a:pt x="35" y="2"/>
                </a:lnTo>
                <a:lnTo>
                  <a:pt x="37" y="1"/>
                </a:lnTo>
                <a:lnTo>
                  <a:pt x="39" y="0"/>
                </a:lnTo>
                <a:lnTo>
                  <a:pt x="41" y="0"/>
                </a:lnTo>
                <a:lnTo>
                  <a:pt x="43"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es-PE" sz="1800" dirty="0">
              <a:solidFill>
                <a:prstClr val="black"/>
              </a:solidFill>
              <a:latin typeface="Calibri"/>
            </a:endParaRPr>
          </a:p>
        </p:txBody>
      </p:sp>
      <p:sp>
        <p:nvSpPr>
          <p:cNvPr id="22" name="TextBox 21"/>
          <p:cNvSpPr txBox="1"/>
          <p:nvPr/>
        </p:nvSpPr>
        <p:spPr>
          <a:xfrm>
            <a:off x="4693750" y="3698220"/>
            <a:ext cx="3162300" cy="2677656"/>
          </a:xfrm>
          <a:prstGeom prst="rect">
            <a:avLst/>
          </a:prstGeom>
          <a:noFill/>
        </p:spPr>
        <p:txBody>
          <a:bodyPr wrap="square" rtlCol="0">
            <a:spAutoFit/>
          </a:bodyPr>
          <a:lstStyle/>
          <a:p>
            <a:pPr marL="285750" indent="-285750" defTabSz="457200">
              <a:buFont typeface="Arial" panose="020B0604020202020204" pitchFamily="34" charset="0"/>
              <a:buChar char="•"/>
            </a:pPr>
            <a:r>
              <a:rPr lang="es-PE" sz="2400" dirty="0">
                <a:solidFill>
                  <a:srgbClr val="474747"/>
                </a:solidFill>
                <a:latin typeface="Calibri"/>
              </a:rPr>
              <a:t>Estructuras organizacionales</a:t>
            </a:r>
          </a:p>
          <a:p>
            <a:pPr marL="285750" indent="-285750" defTabSz="457200">
              <a:buFont typeface="Arial" panose="020B0604020202020204" pitchFamily="34" charset="0"/>
              <a:buChar char="•"/>
            </a:pPr>
            <a:r>
              <a:rPr lang="es-PE" sz="2400" dirty="0">
                <a:solidFill>
                  <a:srgbClr val="474747"/>
                </a:solidFill>
                <a:latin typeface="Calibri"/>
              </a:rPr>
              <a:t>Procesos</a:t>
            </a:r>
          </a:p>
          <a:p>
            <a:pPr marL="285750" indent="-285750" algn="just" defTabSz="457200">
              <a:buFont typeface="Arial" panose="020B0604020202020204" pitchFamily="34" charset="0"/>
              <a:buChar char="•"/>
            </a:pPr>
            <a:r>
              <a:rPr lang="es-PE" sz="2400" dirty="0">
                <a:solidFill>
                  <a:srgbClr val="474747"/>
                </a:solidFill>
                <a:latin typeface="Calibri"/>
              </a:rPr>
              <a:t>Arreglos de negocio  que se considere importante para el SMS</a:t>
            </a:r>
          </a:p>
        </p:txBody>
      </p:sp>
      <p:sp>
        <p:nvSpPr>
          <p:cNvPr id="23" name="Right Brace 22"/>
          <p:cNvSpPr/>
          <p:nvPr/>
        </p:nvSpPr>
        <p:spPr>
          <a:xfrm>
            <a:off x="7744290" y="3698220"/>
            <a:ext cx="355600" cy="2657093"/>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s-PE" sz="1800">
              <a:solidFill>
                <a:srgbClr val="474747"/>
              </a:solidFill>
              <a:latin typeface="Calibri"/>
            </a:endParaRPr>
          </a:p>
        </p:txBody>
      </p:sp>
      <p:sp>
        <p:nvSpPr>
          <p:cNvPr id="24" name="Rectangle 23"/>
          <p:cNvSpPr/>
          <p:nvPr/>
        </p:nvSpPr>
        <p:spPr>
          <a:xfrm>
            <a:off x="1253320" y="1058676"/>
            <a:ext cx="10043160" cy="4524315"/>
          </a:xfrm>
          <a:prstGeom prst="rect">
            <a:avLst/>
          </a:prstGeom>
          <a:noFill/>
        </p:spPr>
        <p:txBody>
          <a:bodyPr wrap="square" lIns="91440" tIns="45720" rIns="91440" bIns="45720">
            <a:spAutoFit/>
          </a:bodyPr>
          <a:lstStyle/>
          <a:p>
            <a:pPr algn="ctr" defTabSz="457200"/>
            <a:r>
              <a:rPr lang="es-PE" sz="4800" b="1" dirty="0">
                <a:ln w="1905"/>
                <a:solidFill>
                  <a:srgbClr val="0070C0"/>
                </a:solidFill>
                <a:effectLst>
                  <a:innerShdw blurRad="69850" dist="43180" dir="5400000">
                    <a:srgbClr val="000000">
                      <a:alpha val="65000"/>
                    </a:srgbClr>
                  </a:innerShdw>
                </a:effectLst>
                <a:latin typeface="Calibri"/>
              </a:rPr>
              <a:t>Basándose en la descripción del sistema, la organización deberá identificar o desarrollar </a:t>
            </a:r>
            <a:r>
              <a:rPr lang="es-PE" sz="4800" b="1" dirty="0">
                <a:ln w="1905"/>
                <a:solidFill>
                  <a:srgbClr val="C00000"/>
                </a:solidFill>
                <a:effectLst>
                  <a:innerShdw blurRad="69850" dist="43180" dir="5400000">
                    <a:srgbClr val="000000">
                      <a:alpha val="65000"/>
                    </a:srgbClr>
                  </a:innerShdw>
                </a:effectLst>
                <a:latin typeface="Calibri"/>
              </a:rPr>
              <a:t>políticas, procesos y procedimientos </a:t>
            </a:r>
            <a:r>
              <a:rPr lang="es-PE" sz="4800" b="1" dirty="0">
                <a:ln w="1905"/>
                <a:solidFill>
                  <a:srgbClr val="0070C0"/>
                </a:solidFill>
                <a:effectLst>
                  <a:innerShdw blurRad="69850" dist="43180" dir="5400000">
                    <a:srgbClr val="000000">
                      <a:alpha val="65000"/>
                    </a:srgbClr>
                  </a:innerShdw>
                </a:effectLst>
                <a:latin typeface="Calibri"/>
              </a:rPr>
              <a:t>que establezcan </a:t>
            </a:r>
            <a:r>
              <a:rPr lang="es-PE" sz="4800" b="1" dirty="0">
                <a:ln w="1905"/>
                <a:solidFill>
                  <a:srgbClr val="C00000"/>
                </a:solidFill>
                <a:effectLst>
                  <a:innerShdw blurRad="69850" dist="43180" dir="5400000">
                    <a:srgbClr val="000000">
                      <a:alpha val="65000"/>
                    </a:srgbClr>
                  </a:innerShdw>
                </a:effectLst>
                <a:latin typeface="Calibri"/>
              </a:rPr>
              <a:t>sus propios requisitos </a:t>
            </a:r>
            <a:r>
              <a:rPr lang="es-PE" sz="4800" b="1" dirty="0">
                <a:ln w="1905"/>
                <a:solidFill>
                  <a:srgbClr val="0070C0"/>
                </a:solidFill>
                <a:effectLst>
                  <a:innerShdw blurRad="69850" dist="43180" dir="5400000">
                    <a:srgbClr val="000000">
                      <a:alpha val="65000"/>
                    </a:srgbClr>
                  </a:innerShdw>
                </a:effectLst>
                <a:latin typeface="Calibri"/>
              </a:rPr>
              <a:t>de gestión de la seguridad operacional.</a:t>
            </a:r>
            <a:endParaRPr lang="en-US" sz="4800" b="1" dirty="0">
              <a:ln w="1905"/>
              <a:solidFill>
                <a:srgbClr val="0070C0"/>
              </a:solidFill>
              <a:effectLst>
                <a:innerShdw blurRad="69850" dist="43180" dir="5400000">
                  <a:srgbClr val="000000">
                    <a:alpha val="65000"/>
                  </a:srgbClr>
                </a:innerShdw>
              </a:effectLst>
              <a:latin typeface="Calibri"/>
            </a:endParaRPr>
          </a:p>
        </p:txBody>
      </p:sp>
    </p:spTree>
    <p:extLst>
      <p:ext uri="{BB962C8B-B14F-4D97-AF65-F5344CB8AC3E}">
        <p14:creationId xmlns:p14="http://schemas.microsoft.com/office/powerpoint/2010/main" val="31047561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1000"/>
                            </p:stCondLst>
                            <p:childTnLst>
                              <p:par>
                                <p:cTn id="46" presetID="2" presetClass="entr" presetSubtype="8"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
                                            <p:txEl>
                                              <p:pRg st="0" end="0"/>
                                            </p:txEl>
                                          </p:spTgt>
                                        </p:tgtEl>
                                      </p:cBhvr>
                                    </p:animEffect>
                                    <p:set>
                                      <p:cBhvr>
                                        <p:cTn id="57" dur="1" fill="hold">
                                          <p:stCondLst>
                                            <p:cond delay="499"/>
                                          </p:stCondLst>
                                        </p:cTn>
                                        <p:tgtEl>
                                          <p:spTgt spid="4">
                                            <p:txEl>
                                              <p:pRg st="0" end="0"/>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2"/>
                                        </p:tgtEl>
                                      </p:cBhvr>
                                    </p:animEffect>
                                    <p:set>
                                      <p:cBhvr>
                                        <p:cTn id="90" dur="1" fill="hold">
                                          <p:stCondLst>
                                            <p:cond delay="499"/>
                                          </p:stCondLst>
                                        </p:cTn>
                                        <p:tgtEl>
                                          <p:spTgt spid="22"/>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uild="p"/>
      <p:bldP spid="4" grpId="1" build="p"/>
      <p:bldP spid="15" grpId="0" animBg="1"/>
      <p:bldP spid="15" grpId="1" animBg="1"/>
      <p:bldP spid="16" grpId="0" animBg="1"/>
      <p:bldP spid="16" grpId="1" animBg="1"/>
      <p:bldP spid="17" grpId="0" animBg="1"/>
      <p:bldP spid="17" grpId="1" animBg="1"/>
      <p:bldP spid="18" grpId="0" animBg="1"/>
      <p:bldP spid="18" grpId="1" animBg="1"/>
      <p:bldP spid="5" grpId="0"/>
      <p:bldP spid="5" grpId="1"/>
      <p:bldP spid="19" grpId="0"/>
      <p:bldP spid="19" grpId="1"/>
      <p:bldP spid="20" grpId="0" animBg="1"/>
      <p:bldP spid="20" grpId="1" animBg="1"/>
      <p:bldP spid="21" grpId="0" animBg="1"/>
      <p:bldP spid="21" grpId="1" animBg="1"/>
      <p:bldP spid="22" grpId="0"/>
      <p:bldP spid="22" grpId="1"/>
      <p:bldP spid="23" grpId="0" animBg="1"/>
      <p:bldP spid="23" grpId="1"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790237" y="0"/>
            <a:ext cx="6760524" cy="807720"/>
          </a:xfrm>
        </p:spPr>
        <p:txBody>
          <a:bodyPr/>
          <a:lstStyle/>
          <a:p>
            <a:r>
              <a:rPr lang="es-PE" b="1" dirty="0" smtClean="0"/>
              <a:t>Descripción del sistema</a:t>
            </a:r>
            <a:endParaRPr lang="es-PE" dirty="0"/>
          </a:p>
        </p:txBody>
      </p:sp>
      <p:sp>
        <p:nvSpPr>
          <p:cNvPr id="10" name="Shape 977"/>
          <p:cNvSpPr txBox="1">
            <a:spLocks/>
          </p:cNvSpPr>
          <p:nvPr/>
        </p:nvSpPr>
        <p:spPr>
          <a:xfrm>
            <a:off x="2026886" y="3771780"/>
            <a:ext cx="3928080" cy="2903340"/>
          </a:xfrm>
          <a:prstGeom prst="rect">
            <a:avLst/>
          </a:prstGeom>
        </p:spPr>
        <p:txBody>
          <a:bodyPr lIns="0" tIns="0" rIns="0" bIns="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defRPr>
                <a:solidFill>
                  <a:srgbClr val="000000"/>
                </a:solidFill>
              </a:defRPr>
            </a:pPr>
            <a:r>
              <a:rPr lang="es-PE" sz="2000" dirty="0" smtClean="0">
                <a:solidFill>
                  <a:srgbClr val="404040"/>
                </a:solidFill>
              </a:rPr>
              <a:t>Cuando </a:t>
            </a:r>
            <a:r>
              <a:rPr lang="es-PE" sz="2000" dirty="0">
                <a:solidFill>
                  <a:srgbClr val="404040"/>
                </a:solidFill>
              </a:rPr>
              <a:t>una organización elige hacer un </a:t>
            </a:r>
            <a:r>
              <a:rPr lang="es-PE" sz="2000" b="1" dirty="0">
                <a:solidFill>
                  <a:srgbClr val="C00000"/>
                </a:solidFill>
              </a:rPr>
              <a:t>cambio significativo o sustantivo </a:t>
            </a:r>
            <a:r>
              <a:rPr lang="es-PE" sz="2000" dirty="0">
                <a:solidFill>
                  <a:srgbClr val="404040"/>
                </a:solidFill>
              </a:rPr>
              <a:t>a los procesos identificados en la descripción del sistema, los cambios deberán ser </a:t>
            </a:r>
            <a:r>
              <a:rPr lang="es-PE" sz="2000" b="1" dirty="0">
                <a:solidFill>
                  <a:srgbClr val="C00000"/>
                </a:solidFill>
              </a:rPr>
              <a:t>evaluados</a:t>
            </a:r>
            <a:r>
              <a:rPr lang="es-PE" sz="2000" dirty="0">
                <a:solidFill>
                  <a:srgbClr val="404040"/>
                </a:solidFill>
              </a:rPr>
              <a:t> y determinar como afectan al riesgo de la línea base.</a:t>
            </a:r>
          </a:p>
        </p:txBody>
      </p:sp>
      <p:pic>
        <p:nvPicPr>
          <p:cNvPr id="11" name="image14.jpg"/>
          <p:cNvPicPr/>
          <p:nvPr/>
        </p:nvPicPr>
        <p:blipFill>
          <a:blip r:embed="rId3">
            <a:extLst>
              <a:ext uri="{28A0092B-C50C-407E-A947-70E740481C1C}">
                <a14:useLocalDpi xmlns:a14="http://schemas.microsoft.com/office/drawing/2010/main" val="0"/>
              </a:ext>
            </a:extLst>
          </a:blip>
          <a:stretch>
            <a:fillRect/>
          </a:stretch>
        </p:blipFill>
        <p:spPr>
          <a:xfrm>
            <a:off x="2026886" y="1019997"/>
            <a:ext cx="4159203" cy="2569753"/>
          </a:xfrm>
          <a:prstGeom prst="rect">
            <a:avLst/>
          </a:prstGeom>
          <a:ln w="12700">
            <a:miter lim="400000"/>
          </a:ln>
        </p:spPr>
      </p:pic>
      <p:pic>
        <p:nvPicPr>
          <p:cNvPr id="12" name="image14.jpg"/>
          <p:cNvPicPr/>
          <p:nvPr/>
        </p:nvPicPr>
        <p:blipFill>
          <a:blip r:embed="rId4" cstate="print">
            <a:extLst>
              <a:ext uri="{28A0092B-C50C-407E-A947-70E740481C1C}">
                <a14:useLocalDpi xmlns:a14="http://schemas.microsoft.com/office/drawing/2010/main" val="0"/>
              </a:ext>
            </a:extLst>
          </a:blip>
          <a:stretch>
            <a:fillRect/>
          </a:stretch>
        </p:blipFill>
        <p:spPr>
          <a:xfrm>
            <a:off x="6240402" y="1019997"/>
            <a:ext cx="4159203" cy="2599150"/>
          </a:xfrm>
          <a:prstGeom prst="rect">
            <a:avLst/>
          </a:prstGeom>
          <a:ln w="12700">
            <a:miter lim="400000"/>
          </a:ln>
        </p:spPr>
      </p:pic>
      <p:sp>
        <p:nvSpPr>
          <p:cNvPr id="22" name="Shape 989"/>
          <p:cNvSpPr/>
          <p:nvPr/>
        </p:nvSpPr>
        <p:spPr>
          <a:xfrm>
            <a:off x="6371637" y="3771780"/>
            <a:ext cx="4027968" cy="2903340"/>
          </a:xfrm>
          <a:prstGeom prst="rect">
            <a:avLst/>
          </a:prstGeom>
          <a:ln w="25400">
            <a:miter lim="400000"/>
          </a:ln>
          <a:extLst>
            <a:ext uri="{C572A759-6A51-4108-AA02-DFA0A04FC94B}">
              <ma14:wrappingTextBoxFlag xmlns:ma14="http://schemas.microsoft.com/office/mac/drawingml/2011/main" xmlns="" val="1"/>
            </a:ext>
          </a:extLst>
        </p:spPr>
        <p:txBody>
          <a:bodyPr lIns="0" tIns="0" rIns="0" bIns="0">
            <a:noAutofit/>
          </a:bodyPr>
          <a:lstStyle/>
          <a:p>
            <a:pPr algn="just" defTabSz="457200">
              <a:lnSpc>
                <a:spcPct val="120000"/>
              </a:lnSpc>
              <a:spcBef>
                <a:spcPts val="38"/>
              </a:spcBef>
              <a:defRPr sz="1800"/>
            </a:pPr>
            <a:r>
              <a:rPr lang="es-PE" sz="2000" dirty="0" smtClean="0">
                <a:solidFill>
                  <a:srgbClr val="404040"/>
                </a:solidFill>
                <a:latin typeface="Open Sans"/>
                <a:ea typeface="Open Sans"/>
                <a:cs typeface="Open Sans"/>
                <a:sym typeface="Open Sans"/>
              </a:rPr>
              <a:t>Por </a:t>
            </a:r>
            <a:r>
              <a:rPr lang="es-PE" sz="2000" dirty="0">
                <a:solidFill>
                  <a:srgbClr val="404040"/>
                </a:solidFill>
                <a:latin typeface="Open Sans"/>
                <a:ea typeface="Open Sans"/>
                <a:cs typeface="Open Sans"/>
                <a:sym typeface="Open Sans"/>
              </a:rPr>
              <a:t>lo tanto, la descripción del sistema </a:t>
            </a:r>
            <a:r>
              <a:rPr lang="es-PE" sz="2000" b="1" dirty="0">
                <a:solidFill>
                  <a:srgbClr val="C00000"/>
                </a:solidFill>
                <a:latin typeface="Open Sans"/>
                <a:ea typeface="Open Sans"/>
                <a:cs typeface="Open Sans"/>
                <a:sym typeface="Open Sans"/>
              </a:rPr>
              <a:t>deberá ser revisada </a:t>
            </a:r>
            <a:r>
              <a:rPr lang="es-PE" sz="2000" dirty="0">
                <a:solidFill>
                  <a:srgbClr val="404040"/>
                </a:solidFill>
                <a:latin typeface="Open Sans"/>
                <a:ea typeface="Open Sans"/>
                <a:cs typeface="Open Sans"/>
                <a:sym typeface="Open Sans"/>
              </a:rPr>
              <a:t>como parte de los procesos de la </a:t>
            </a:r>
            <a:r>
              <a:rPr lang="es-PE" sz="2000" b="1" dirty="0">
                <a:solidFill>
                  <a:srgbClr val="C00000"/>
                </a:solidFill>
                <a:latin typeface="Open Sans"/>
                <a:ea typeface="Open Sans"/>
                <a:cs typeface="Open Sans"/>
                <a:sym typeface="Open Sans"/>
              </a:rPr>
              <a:t>gestión del cambio</a:t>
            </a:r>
            <a:r>
              <a:rPr lang="es-PE" sz="2000" dirty="0">
                <a:solidFill>
                  <a:srgbClr val="404040"/>
                </a:solidFill>
                <a:latin typeface="Open Sans"/>
                <a:ea typeface="Open Sans"/>
                <a:cs typeface="Open Sans"/>
                <a:sym typeface="Open Sans"/>
              </a:rPr>
              <a:t>.</a:t>
            </a:r>
          </a:p>
        </p:txBody>
      </p:sp>
    </p:spTree>
    <p:extLst>
      <p:ext uri="{BB962C8B-B14F-4D97-AF65-F5344CB8AC3E}">
        <p14:creationId xmlns:p14="http://schemas.microsoft.com/office/powerpoint/2010/main" val="18544997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8" fill="hold" grpId="0" nodeType="afterEffect">
                                  <p:stCondLst>
                                    <p:cond delay="0"/>
                                  </p:stCondLst>
                                  <p:iterate>
                                    <p:tmAbs val="0"/>
                                  </p:iterate>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iterate>
                                    <p:tmAbs val="0"/>
                                  </p:iterate>
                                  <p:childTnLst>
                                    <p:set>
                                      <p:cBhvr>
                                        <p:cTn id="15" fill="hold"/>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2" presetClass="entr" presetSubtype="2" fill="hold" grpId="0" nodeType="afterEffect">
                                  <p:stCondLst>
                                    <p:cond delay="0"/>
                                  </p:stCondLst>
                                  <p:iterate>
                                    <p:tmAbs val="0"/>
                                  </p:iterate>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iterate>
                                    <p:tmAbs val="0"/>
                                  </p:iterate>
                                  <p:childTnLst>
                                    <p:set>
                                      <p:cBhvr>
                                        <p:cTn id="24" fill="hold"/>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dvAuto="0"/>
      <p:bldP spid="11" grpId="0" animBg="1" advAuto="0"/>
      <p:bldP spid="12" grpId="0" animBg="1" advAuto="0"/>
      <p:bldP spid="22"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878" b="16878"/>
          <a:stretch>
            <a:fillRect/>
          </a:stretch>
        </p:blipFill>
        <p:spPr>
          <a:xfrm>
            <a:off x="-4763" y="-6350"/>
            <a:ext cx="12196763" cy="5386388"/>
          </a:xfrm>
        </p:spPr>
      </p:pic>
      <p:sp>
        <p:nvSpPr>
          <p:cNvPr id="3" name="Text Placeholder 2"/>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4724400" y="4099560"/>
            <a:ext cx="7238999" cy="2438400"/>
          </a:xfrm>
          <a:solidFill>
            <a:srgbClr val="0070C0"/>
          </a:solidFill>
        </p:spPr>
        <p:txBody>
          <a:bodyPr anchor="ctr">
            <a:normAutofit/>
          </a:bodyPr>
          <a:lstStyle/>
          <a:p>
            <a:pPr marL="228600" lvl="1" algn="just"/>
            <a:r>
              <a:rPr lang="es-PE" sz="2000" b="1" i="1" dirty="0">
                <a:solidFill>
                  <a:srgbClr val="FFFFFF"/>
                </a:solidFill>
                <a:latin typeface="Georgia"/>
                <a:cs typeface="Georgia"/>
              </a:rPr>
              <a:t>Gestión  de interfases</a:t>
            </a:r>
          </a:p>
          <a:p>
            <a:pPr marL="228600" lvl="1" algn="just"/>
            <a:r>
              <a:rPr lang="es-PE" sz="2000" i="1" dirty="0">
                <a:solidFill>
                  <a:srgbClr val="FFFFFF"/>
                </a:solidFill>
                <a:latin typeface="Georgia"/>
                <a:cs typeface="Georgia"/>
              </a:rPr>
              <a:t>Es importante reconocer que los riesgos a los que se enfrenta una organización son afectados por varias interfases. Estas interfases pueden ser </a:t>
            </a:r>
            <a:r>
              <a:rPr lang="es-PE" sz="2000" b="1" i="1" dirty="0">
                <a:solidFill>
                  <a:srgbClr val="FFFF00"/>
                </a:solidFill>
                <a:latin typeface="Georgia"/>
                <a:cs typeface="Georgia"/>
              </a:rPr>
              <a:t>internas o externas</a:t>
            </a:r>
            <a:r>
              <a:rPr lang="es-PE" sz="2000" i="1" dirty="0">
                <a:solidFill>
                  <a:srgbClr val="FFFFFF"/>
                </a:solidFill>
                <a:latin typeface="Georgia"/>
                <a:cs typeface="Georgia"/>
              </a:rPr>
              <a:t>. Su identificación y gestión permite tener el control sobre el riesgo relacionado. Deben definirse en la descripción del sistema.</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41000955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643746" y="224161"/>
            <a:ext cx="8214360" cy="1034180"/>
          </a:xfrm>
        </p:spPr>
        <p:txBody>
          <a:bodyPr>
            <a:noAutofit/>
          </a:bodyPr>
          <a:lstStyle/>
          <a:p>
            <a:r>
              <a:rPr lang="es-PE" sz="2000" dirty="0">
                <a:latin typeface="Calibri Light" panose="020F0302020204030204" pitchFamily="34" charset="0"/>
                <a:cs typeface="Calibri Light" panose="020F0302020204030204" pitchFamily="34" charset="0"/>
              </a:rPr>
              <a:t>El primer paso del Proveedor de Servicio </a:t>
            </a:r>
            <a:r>
              <a:rPr lang="es-PE" sz="2000" b="1" dirty="0">
                <a:solidFill>
                  <a:srgbClr val="C00000"/>
                </a:solidFill>
                <a:latin typeface="Calibri Light" panose="020F0302020204030204" pitchFamily="34" charset="0"/>
                <a:cs typeface="Calibri Light" panose="020F0302020204030204" pitchFamily="34" charset="0"/>
              </a:rPr>
              <a:t>es concentrarse en su propio negocio</a:t>
            </a:r>
            <a:r>
              <a:rPr lang="es-PE" sz="2000" dirty="0">
                <a:latin typeface="Calibri Light" panose="020F0302020204030204" pitchFamily="34" charset="0"/>
                <a:cs typeface="Calibri Light" panose="020F0302020204030204" pitchFamily="34" charset="0"/>
              </a:rPr>
              <a:t> y considerar las interfases en relación con su actividad principal.</a:t>
            </a:r>
          </a:p>
        </p:txBody>
      </p:sp>
      <p:sp>
        <p:nvSpPr>
          <p:cNvPr id="2" name="Title 1"/>
          <p:cNvSpPr>
            <a:spLocks noGrp="1"/>
          </p:cNvSpPr>
          <p:nvPr>
            <p:ph type="ctrTitle" idx="4294967295"/>
          </p:nvPr>
        </p:nvSpPr>
        <p:spPr>
          <a:xfrm>
            <a:off x="555039" y="73057"/>
            <a:ext cx="2605852" cy="1336387"/>
          </a:xfrm>
        </p:spPr>
        <p:txBody>
          <a:bodyPr/>
          <a:lstStyle/>
          <a:p>
            <a:r>
              <a:rPr lang="es-PE" sz="2000" b="1" dirty="0"/>
              <a:t>Identificación de las interfases del SMS</a:t>
            </a: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lang="es-PE" sz="1800">
              <a:solidFill>
                <a:srgbClr val="474747"/>
              </a:solidFill>
              <a:latin typeface="Calibri"/>
            </a:endParaRPr>
          </a:p>
        </p:txBody>
      </p:sp>
      <p:pic>
        <p:nvPicPr>
          <p:cNvPr id="6" name="Picture 5"/>
          <p:cNvPicPr>
            <a:picLocks noChangeAspect="1"/>
          </p:cNvPicPr>
          <p:nvPr/>
        </p:nvPicPr>
        <p:blipFill>
          <a:blip r:embed="rId3"/>
          <a:stretch>
            <a:fillRect/>
          </a:stretch>
        </p:blipFill>
        <p:spPr>
          <a:xfrm>
            <a:off x="2111433" y="1258341"/>
            <a:ext cx="8726203" cy="5527401"/>
          </a:xfrm>
          <a:prstGeom prst="rect">
            <a:avLst/>
          </a:prstGeom>
        </p:spPr>
      </p:pic>
    </p:spTree>
    <p:extLst>
      <p:ext uri="{BB962C8B-B14F-4D97-AF65-F5344CB8AC3E}">
        <p14:creationId xmlns:p14="http://schemas.microsoft.com/office/powerpoint/2010/main" val="2072553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8574" y="62124"/>
            <a:ext cx="3378106" cy="1336387"/>
          </a:xfrm>
        </p:spPr>
        <p:txBody>
          <a:bodyPr/>
          <a:lstStyle/>
          <a:p>
            <a:r>
              <a:rPr lang="es-PE" sz="3200" b="1" dirty="0">
                <a:solidFill>
                  <a:schemeClr val="tx1">
                    <a:lumMod val="50000"/>
                  </a:schemeClr>
                </a:solidFill>
                <a:latin typeface="Calibri Light" panose="020F0302020204030204" pitchFamily="34" charset="0"/>
                <a:cs typeface="Calibri Light" panose="020F0302020204030204" pitchFamily="34" charset="0"/>
              </a:rPr>
              <a:t>Identificación de las interfases del SMS</a:t>
            </a:r>
          </a:p>
        </p:txBody>
      </p:sp>
      <p:sp>
        <p:nvSpPr>
          <p:cNvPr id="2" name="Text Placeholder 1"/>
          <p:cNvSpPr>
            <a:spLocks noGrp="1"/>
          </p:cNvSpPr>
          <p:nvPr>
            <p:ph type="body" sz="quarter" idx="4294967295"/>
          </p:nvPr>
        </p:nvSpPr>
        <p:spPr>
          <a:xfrm>
            <a:off x="605724" y="1447802"/>
            <a:ext cx="10946195" cy="2819398"/>
          </a:xfrm>
        </p:spPr>
        <p:txBody>
          <a:bodyPr>
            <a:noAutofit/>
          </a:bodyPr>
          <a:lstStyle/>
          <a:p>
            <a:pPr marL="342900" indent="-34290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Puede haber interfases de SMS con una organización donde no hay un acuerdo formal.</a:t>
            </a:r>
          </a:p>
          <a:p>
            <a:pPr marL="342900" indent="-34290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Debe reconocerse que existen interfases internas con áreas no directamente asociadas con la seguridad operacional.</a:t>
            </a:r>
          </a:p>
          <a:p>
            <a:pPr marL="342900" indent="-342900" algn="just">
              <a:buFont typeface="Arial" panose="020B0604020202020204" pitchFamily="34" charset="0"/>
              <a:buChar char="•"/>
            </a:pPr>
            <a:r>
              <a:rPr lang="es-PE" sz="2400" dirty="0">
                <a:latin typeface="Calibri Light" panose="020F0302020204030204" pitchFamily="34" charset="0"/>
                <a:cs typeface="Calibri Light" panose="020F0302020204030204" pitchFamily="34" charset="0"/>
              </a:rPr>
              <a:t>Una vez que se han identificado las interfases de SMS, el proveedor de servicio deberá considerar la naturaleza crítica de la interfaz.</a:t>
            </a:r>
          </a:p>
          <a:p>
            <a:pPr algn="just"/>
            <a:endParaRPr lang="es-PE" sz="2400" dirty="0">
              <a:latin typeface="Calibri Light" panose="020F0302020204030204" pitchFamily="34" charset="0"/>
              <a:cs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555" y="4408662"/>
            <a:ext cx="5106605" cy="2256299"/>
          </a:xfrm>
          <a:prstGeom prst="rect">
            <a:avLst/>
          </a:prstGeom>
        </p:spPr>
      </p:pic>
    </p:spTree>
    <p:extLst>
      <p:ext uri="{BB962C8B-B14F-4D97-AF65-F5344CB8AC3E}">
        <p14:creationId xmlns:p14="http://schemas.microsoft.com/office/powerpoint/2010/main" val="41692993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7384</TotalTime>
  <Words>5593</Words>
  <Application>Microsoft Office PowerPoint</Application>
  <PresentationFormat>Widescreen</PresentationFormat>
  <Paragraphs>677</Paragraphs>
  <Slides>47</Slides>
  <Notes>45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47</vt:i4>
      </vt:variant>
    </vt:vector>
  </HeadingPairs>
  <TitlesOfParts>
    <vt:vector size="64" baseType="lpstr">
      <vt:lpstr>맑은 고딕</vt:lpstr>
      <vt:lpstr>Arial</vt:lpstr>
      <vt:lpstr>Bebas</vt:lpstr>
      <vt:lpstr>Bebas Neue</vt:lpstr>
      <vt:lpstr>Calibri</vt:lpstr>
      <vt:lpstr>Calibri Light</vt:lpstr>
      <vt:lpstr>Georgia</vt:lpstr>
      <vt:lpstr>Helvetica</vt:lpstr>
      <vt:lpstr>Open Sans</vt:lpstr>
      <vt:lpstr>Raavi</vt:lpstr>
      <vt:lpstr>Roboto Condensed Regular</vt:lpstr>
      <vt:lpstr>Symbol</vt:lpstr>
      <vt:lpstr>Times New Roman</vt:lpstr>
      <vt:lpstr>Office Theme</vt:lpstr>
      <vt:lpstr>2_Office Theme</vt:lpstr>
      <vt:lpstr>1_Office Theme</vt:lpstr>
      <vt:lpstr>3_Office Theme</vt:lpstr>
      <vt:lpstr>PowerPoint Presentation</vt:lpstr>
      <vt:lpstr>Descripción del sistema</vt:lpstr>
      <vt:lpstr>PowerPoint Presentation</vt:lpstr>
      <vt:lpstr>Descripción del sistema</vt:lpstr>
      <vt:lpstr>Desarrollo de la descripción del sistema</vt:lpstr>
      <vt:lpstr>Descripción del sistema</vt:lpstr>
      <vt:lpstr>PowerPoint Presentation</vt:lpstr>
      <vt:lpstr>Identificación de las interfases del SMS</vt:lpstr>
      <vt:lpstr>Identificación de las interfases del SMS</vt:lpstr>
      <vt:lpstr>Identificación de las interfases del SMS</vt:lpstr>
      <vt:lpstr>Evaluación de impacto en la SO de la interfaces</vt:lpstr>
      <vt:lpstr>Gestión y monitoreo de las interfaces</vt:lpstr>
      <vt:lpstr>Coordinación entre las organizaciones de interfase</vt:lpstr>
      <vt:lpstr>PowerPoint Presentation</vt:lpstr>
      <vt:lpstr>Escalabilidad del SMS</vt:lpstr>
      <vt:lpstr>PowerPoint Presentation</vt:lpstr>
      <vt:lpstr>Escalabilidad – Descripción del sistema</vt:lpstr>
      <vt:lpstr>PowerPoint Presentation</vt:lpstr>
      <vt:lpstr>PowerPoint Presentation</vt:lpstr>
      <vt:lpstr>Escalabilidad del SMS</vt:lpstr>
      <vt:lpstr>PowerPoint Presentation</vt:lpstr>
      <vt:lpstr>Datos e información de SO y su análisis</vt:lpstr>
      <vt:lpstr>Sistemas de gestión de la integración</vt:lpstr>
      <vt:lpstr>Sistemas de gestión de la integración</vt:lpstr>
      <vt:lpstr>Sistemas de gestión de la integración</vt:lpstr>
      <vt:lpstr>Sistemas de gestión de la integración</vt:lpstr>
      <vt:lpstr>Beneficios de la gestión de la integración</vt:lpstr>
      <vt:lpstr>Desafíos de la gestión de la integración</vt:lpstr>
      <vt:lpstr>PowerPoint Presentation</vt:lpstr>
      <vt:lpstr>Integración del SMS y QMS</vt:lpstr>
      <vt:lpstr>PowerPoint Presentation</vt:lpstr>
      <vt:lpstr>PowerPoint Presentation</vt:lpstr>
      <vt:lpstr>QMS &amp; SMS</vt:lpstr>
      <vt:lpstr>SMS</vt:lpstr>
      <vt:lpstr>QMS</vt:lpstr>
      <vt:lpstr>Integración de SMS y QMS</vt:lpstr>
      <vt:lpstr>SMS y QMS</vt:lpstr>
      <vt:lpstr>PowerPoint Presentation</vt:lpstr>
      <vt:lpstr>Estrategia de implementación para la integración del sistema de gestión</vt:lpstr>
      <vt:lpstr>Estrategia de implementación para la integración del sistema de gestión</vt:lpstr>
      <vt:lpstr>Estrategia de implementación para la integración del sistema de gestión</vt:lpstr>
      <vt:lpstr>PowerPoint Presentation</vt:lpstr>
      <vt:lpstr>Plan de implementación</vt:lpstr>
      <vt:lpstr>FACTORES</vt:lpstr>
      <vt:lpstr>PowerPoint Presentation</vt:lpstr>
      <vt:lpstr>Plan de implementación</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411</cp:revision>
  <dcterms:created xsi:type="dcterms:W3CDTF">2015-06-21T09:01:45Z</dcterms:created>
  <dcterms:modified xsi:type="dcterms:W3CDTF">2018-10-17T12:34:21Z</dcterms:modified>
</cp:coreProperties>
</file>